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77" r:id="rId2"/>
    <p:sldId id="257" r:id="rId3"/>
    <p:sldId id="258" r:id="rId4"/>
    <p:sldId id="259" r:id="rId5"/>
    <p:sldId id="275" r:id="rId6"/>
    <p:sldId id="303" r:id="rId7"/>
    <p:sldId id="302" r:id="rId8"/>
    <p:sldId id="304" r:id="rId9"/>
    <p:sldId id="274" r:id="rId10"/>
    <p:sldId id="260" r:id="rId11"/>
    <p:sldId id="276" r:id="rId12"/>
    <p:sldId id="278" r:id="rId13"/>
    <p:sldId id="279" r:id="rId14"/>
    <p:sldId id="280" r:id="rId15"/>
    <p:sldId id="281" r:id="rId16"/>
    <p:sldId id="261" r:id="rId17"/>
    <p:sldId id="262" r:id="rId18"/>
    <p:sldId id="283" r:id="rId19"/>
    <p:sldId id="282" r:id="rId20"/>
    <p:sldId id="263" r:id="rId21"/>
    <p:sldId id="284" r:id="rId22"/>
    <p:sldId id="264" r:id="rId23"/>
    <p:sldId id="285" r:id="rId24"/>
    <p:sldId id="265" r:id="rId25"/>
    <p:sldId id="266" r:id="rId26"/>
    <p:sldId id="267" r:id="rId27"/>
    <p:sldId id="286" r:id="rId28"/>
    <p:sldId id="268" r:id="rId29"/>
    <p:sldId id="269" r:id="rId30"/>
    <p:sldId id="287" r:id="rId31"/>
    <p:sldId id="270" r:id="rId32"/>
    <p:sldId id="288" r:id="rId33"/>
    <p:sldId id="289" r:id="rId34"/>
    <p:sldId id="300" r:id="rId35"/>
    <p:sldId id="305" r:id="rId36"/>
    <p:sldId id="271" r:id="rId37"/>
    <p:sldId id="298" r:id="rId38"/>
    <p:sldId id="295" r:id="rId39"/>
    <p:sldId id="291" r:id="rId40"/>
    <p:sldId id="290" r:id="rId41"/>
    <p:sldId id="292" r:id="rId42"/>
    <p:sldId id="296" r:id="rId43"/>
    <p:sldId id="293" r:id="rId44"/>
    <p:sldId id="294" r:id="rId45"/>
    <p:sldId id="297" r:id="rId46"/>
    <p:sldId id="272" r:id="rId47"/>
    <p:sldId id="299" r:id="rId48"/>
    <p:sldId id="273" r:id="rId49"/>
    <p:sldId id="301" r:id="rId5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aximized" horzBarState="maximized">
    <p:restoredLeft sz="65421" autoAdjust="0"/>
    <p:restoredTop sz="86443" autoAdjust="0"/>
  </p:normalViewPr>
  <p:slideViewPr>
    <p:cSldViewPr>
      <p:cViewPr>
        <p:scale>
          <a:sx n="70" d="100"/>
          <a:sy n="70" d="100"/>
        </p:scale>
        <p:origin x="-2058" y="-5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2E48DDC-C096-4555-88C0-E81AB59BA7F6}" type="datetimeFigureOut">
              <a:rPr lang="he-IL" smtClean="0"/>
              <a:t>י'/סיון/תשע"ד</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F973408-2010-407E-9544-9EC84A7DB033}" type="slidenum">
              <a:rPr lang="he-IL" smtClean="0"/>
              <a:t>‹#›</a:t>
            </a:fld>
            <a:endParaRPr lang="he-IL"/>
          </a:p>
        </p:txBody>
      </p:sp>
    </p:spTree>
    <p:extLst>
      <p:ext uri="{BB962C8B-B14F-4D97-AF65-F5344CB8AC3E}">
        <p14:creationId xmlns:p14="http://schemas.microsoft.com/office/powerpoint/2010/main" val="22427012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AC8087-025F-2F4E-8C31-5EB94153D8AC}" type="slidenum">
              <a:rPr lang="he-IL" smtClean="0">
                <a:latin typeface="Arial" pitchFamily="-112" charset="0"/>
                <a:ea typeface="Arial" pitchFamily="-112" charset="0"/>
                <a:cs typeface="Arial" pitchFamily="-112" charset="0"/>
              </a:rPr>
              <a:pPr/>
              <a:t>5</a:t>
            </a:fld>
            <a:endParaRPr lang="en-US" smtClean="0">
              <a:latin typeface="Arial" pitchFamily="-112" charset="0"/>
              <a:ea typeface="Arial" pitchFamily="-112" charset="0"/>
              <a:cs typeface="Arial" pitchFamily="-112" charset="0"/>
            </a:endParaRPr>
          </a:p>
        </p:txBody>
      </p:sp>
      <p:sp>
        <p:nvSpPr>
          <p:cNvPr id="870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9815D453-F54A-4731-83B0-BB8560055FB6}" type="datetime8">
              <a:rPr lang="he-IL" smtClean="0"/>
              <a:t>08 יוני 14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182394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94B496F-01A4-4315-9091-FF372AA3C0EF}" type="datetime8">
              <a:rPr lang="he-IL" smtClean="0"/>
              <a:t>08 יוני 14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372937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20915585-7EA3-4F38-8292-39C281401C49}" type="datetime8">
              <a:rPr lang="he-IL" smtClean="0"/>
              <a:t>08 יוני 14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403623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E46A8A9C-8756-41CF-B085-C2F280FAB64A}" type="datetime8">
              <a:rPr lang="he-IL" smtClean="0"/>
              <a:t>08 יוני 14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181981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B89CE4-C240-40BA-B2A3-85CCF3C18237}" type="datetime8">
              <a:rPr lang="he-IL" smtClean="0"/>
              <a:t>08 יוני 14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121499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F68B4D21-ECE4-4A6E-8A74-48C61311750A}" type="datetime8">
              <a:rPr lang="he-IL" smtClean="0"/>
              <a:t>08 יוני 14</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42233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FA7C27B0-C3B0-4DBF-9CA1-1AE66AA82733}" type="datetime8">
              <a:rPr lang="he-IL" smtClean="0"/>
              <a:t>08 יוני 14</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335161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547E0029-D615-492B-9E03-E5BE25B5AB6C}" type="datetime8">
              <a:rPr lang="he-IL" smtClean="0"/>
              <a:t>08 יוני 14</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155621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70440-2413-4300-B01C-1B08331FB541}" type="datetime8">
              <a:rPr lang="he-IL" smtClean="0"/>
              <a:t>08 יוני 14</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165178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5E192-5366-4C17-9E67-CF74F3D410F4}" type="datetime8">
              <a:rPr lang="he-IL" smtClean="0"/>
              <a:t>08 יוני 14</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73190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B5C9B-A7DA-4A8F-9CDA-71BD397D3EAA}" type="datetime8">
              <a:rPr lang="he-IL" smtClean="0"/>
              <a:t>08 יוני 14</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B7A5D23-A748-4830-A549-686912253EB5}" type="slidenum">
              <a:rPr lang="he-IL" smtClean="0"/>
              <a:t>‹#›</a:t>
            </a:fld>
            <a:endParaRPr lang="he-IL"/>
          </a:p>
        </p:txBody>
      </p:sp>
    </p:spTree>
    <p:extLst>
      <p:ext uri="{BB962C8B-B14F-4D97-AF65-F5344CB8AC3E}">
        <p14:creationId xmlns:p14="http://schemas.microsoft.com/office/powerpoint/2010/main" val="221845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70F9BB-E867-4108-A999-13E15C3C4D93}" type="datetime8">
              <a:rPr lang="he-IL" smtClean="0"/>
              <a:t>08 יוני 14</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7A5D23-A748-4830-A549-686912253EB5}" type="slidenum">
              <a:rPr lang="he-IL" smtClean="0"/>
              <a:t>‹#›</a:t>
            </a:fld>
            <a:endParaRPr lang="he-IL"/>
          </a:p>
        </p:txBody>
      </p:sp>
    </p:spTree>
    <p:extLst>
      <p:ext uri="{BB962C8B-B14F-4D97-AF65-F5344CB8AC3E}">
        <p14:creationId xmlns:p14="http://schemas.microsoft.com/office/powerpoint/2010/main" val="129210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dn3.energyinformative.org/wp-content/uploads/2013/06/solar-panel-installation-e1372104921792.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beersheva.muni.il/apps/hebrew/place.asp?TableName=MESSAGES&amp;AppId=4&amp;PlaceId=766&amp;From=&amp;CityId=53&amp;CityName=&amp;Filter=0" TargetMode="External"/><Relationship Id="rId2" Type="http://schemas.openxmlformats.org/officeDocument/2006/relationships/hyperlink" Target="http://energyinformative.org/best-solar-panel-monocrystalline-polycrystalline-thin-film/" TargetMode="External"/><Relationship Id="rId1" Type="http://schemas.openxmlformats.org/officeDocument/2006/relationships/slideLayout" Target="../slideLayouts/slideLayout2.xml"/><Relationship Id="rId5" Type="http://schemas.openxmlformats.org/officeDocument/2006/relationships/hyperlink" Target="http://solar-panels.findthebest.com/l/206/First-Solar-FS-377" TargetMode="External"/><Relationship Id="rId4" Type="http://schemas.openxmlformats.org/officeDocument/2006/relationships/hyperlink" Target="http://www.sollan.co.il/sale.asp?pid=13681"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ycrystalline solar panel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04864"/>
            <a:ext cx="5486400" cy="2739390"/>
          </a:xfrm>
          <a:prstGeom prst="rect">
            <a:avLst/>
          </a:prstGeom>
          <a:noFill/>
          <a:ln>
            <a:noFill/>
          </a:ln>
        </p:spPr>
      </p:pic>
      <p:sp>
        <p:nvSpPr>
          <p:cNvPr id="5" name="מציין מיקום של מספר שקופית 4"/>
          <p:cNvSpPr>
            <a:spLocks noGrp="1"/>
          </p:cNvSpPr>
          <p:nvPr>
            <p:ph type="sldNum" sz="quarter" idx="12"/>
          </p:nvPr>
        </p:nvSpPr>
        <p:spPr/>
        <p:txBody>
          <a:bodyPr/>
          <a:lstStyle/>
          <a:p>
            <a:fld id="{BB7A5D23-A748-4830-A549-686912253EB5}" type="slidenum">
              <a:rPr lang="he-IL" smtClean="0"/>
              <a:t>1</a:t>
            </a:fld>
            <a:endParaRPr lang="he-IL"/>
          </a:p>
        </p:txBody>
      </p:sp>
      <p:sp>
        <p:nvSpPr>
          <p:cNvPr id="6" name="Title 1"/>
          <p:cNvSpPr txBox="1">
            <a:spLocks/>
          </p:cNvSpPr>
          <p:nvPr/>
        </p:nvSpPr>
        <p:spPr>
          <a:xfrm>
            <a:off x="683568" y="1022871"/>
            <a:ext cx="7772400" cy="1470025"/>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dirty="0" smtClean="0"/>
              <a:t>Final work for course “Energy”</a:t>
            </a:r>
            <a:r>
              <a:rPr lang="en-US" dirty="0" smtClean="0"/>
              <a:t/>
            </a:r>
            <a:br>
              <a:rPr lang="en-US" dirty="0" smtClean="0"/>
            </a:br>
            <a:endParaRPr lang="he-IL"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316" y="5056067"/>
            <a:ext cx="6400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988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92D050"/>
                </a:solidFill>
              </a:rPr>
              <a:t>2.2 Which PV technologies are relevant today ?</a:t>
            </a:r>
            <a:endParaRPr lang="he-IL" dirty="0">
              <a:solidFill>
                <a:srgbClr val="92D050"/>
              </a:solidFill>
            </a:endParaRPr>
          </a:p>
        </p:txBody>
      </p:sp>
      <p:sp>
        <p:nvSpPr>
          <p:cNvPr id="3" name="Content Placeholder 2"/>
          <p:cNvSpPr>
            <a:spLocks noGrp="1"/>
          </p:cNvSpPr>
          <p:nvPr>
            <p:ph idx="1"/>
          </p:nvPr>
        </p:nvSpPr>
        <p:spPr/>
        <p:txBody>
          <a:bodyPr>
            <a:normAutofit/>
          </a:bodyPr>
          <a:lstStyle/>
          <a:p>
            <a:pPr algn="l" rtl="0"/>
            <a:r>
              <a:rPr lang="en-US" dirty="0">
                <a:solidFill>
                  <a:srgbClr val="000000"/>
                </a:solidFill>
                <a:highlight>
                  <a:srgbClr val="FFFF00"/>
                </a:highlight>
                <a:ea typeface="Calibri"/>
                <a:cs typeface="Arial"/>
              </a:rPr>
              <a:t>Crystalline </a:t>
            </a:r>
            <a:r>
              <a:rPr lang="en-US" dirty="0" smtClean="0">
                <a:solidFill>
                  <a:srgbClr val="000000"/>
                </a:solidFill>
                <a:highlight>
                  <a:srgbClr val="FFFF00"/>
                </a:highlight>
                <a:ea typeface="Calibri"/>
                <a:cs typeface="Arial"/>
              </a:rPr>
              <a:t>Si technology</a:t>
            </a:r>
            <a:r>
              <a:rPr lang="en-US" dirty="0" smtClean="0">
                <a:solidFill>
                  <a:srgbClr val="000000"/>
                </a:solidFill>
                <a:ea typeface="Calibri"/>
                <a:cs typeface="Arial"/>
              </a:rPr>
              <a:t> </a:t>
            </a:r>
            <a:r>
              <a:rPr lang="en-US" dirty="0" smtClean="0"/>
              <a:t>dominates the market and field </a:t>
            </a:r>
            <a:r>
              <a:rPr lang="en-US" dirty="0"/>
              <a:t>for decades –around 90 % of all solar cells manufactured worldwide come into this category. In a manner of speaking, it is the “</a:t>
            </a:r>
            <a:r>
              <a:rPr lang="en-US" dirty="0" smtClean="0"/>
              <a:t>work-horse” of </a:t>
            </a:r>
            <a:r>
              <a:rPr lang="en-US" dirty="0"/>
              <a:t>the photovoltaic industry –technically mature and reliable. </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10</a:t>
            </a:fld>
            <a:endParaRPr lang="he-IL"/>
          </a:p>
        </p:txBody>
      </p:sp>
    </p:spTree>
    <p:extLst>
      <p:ext uri="{BB962C8B-B14F-4D97-AF65-F5344CB8AC3E}">
        <p14:creationId xmlns:p14="http://schemas.microsoft.com/office/powerpoint/2010/main" val="1983839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92D050"/>
                </a:solidFill>
              </a:rPr>
              <a:t>2.2 Which PV technologies are relevant today ?</a:t>
            </a:r>
            <a:endParaRPr lang="he-IL" dirty="0">
              <a:solidFill>
                <a:srgbClr val="92D050"/>
              </a:solidFill>
            </a:endParaRPr>
          </a:p>
        </p:txBody>
      </p:sp>
      <p:sp>
        <p:nvSpPr>
          <p:cNvPr id="3" name="Content Placeholder 2"/>
          <p:cNvSpPr>
            <a:spLocks noGrp="1"/>
          </p:cNvSpPr>
          <p:nvPr>
            <p:ph idx="1"/>
          </p:nvPr>
        </p:nvSpPr>
        <p:spPr/>
        <p:txBody>
          <a:bodyPr>
            <a:normAutofit fontScale="92500" lnSpcReduction="20000"/>
          </a:bodyPr>
          <a:lstStyle/>
          <a:p>
            <a:pPr algn="l" rtl="0"/>
            <a:r>
              <a:rPr lang="en-US" sz="3500" dirty="0">
                <a:solidFill>
                  <a:srgbClr val="000000"/>
                </a:solidFill>
                <a:highlight>
                  <a:srgbClr val="FFFF00"/>
                </a:highlight>
                <a:ea typeface="Calibri"/>
                <a:cs typeface="Arial"/>
              </a:rPr>
              <a:t> The base product </a:t>
            </a:r>
            <a:r>
              <a:rPr lang="en-US" dirty="0"/>
              <a:t>for the production of mono- and polycrystalline solar cells is </a:t>
            </a:r>
            <a:r>
              <a:rPr lang="en-US" sz="3500" dirty="0">
                <a:solidFill>
                  <a:srgbClr val="000000"/>
                </a:solidFill>
                <a:highlight>
                  <a:srgbClr val="FFFF00"/>
                </a:highlight>
                <a:ea typeface="Calibri"/>
                <a:cs typeface="Arial"/>
              </a:rPr>
              <a:t>silicon</a:t>
            </a:r>
            <a:r>
              <a:rPr lang="en-US" dirty="0"/>
              <a:t>: this is melted into blocks, or so-called ingots. Silicon wafers are then cut from these blocks, which, in a number of steps, are then processed into active solar cells. </a:t>
            </a:r>
            <a:endParaRPr lang="en-US" dirty="0" smtClean="0"/>
          </a:p>
          <a:p>
            <a:pPr algn="l" rtl="0"/>
            <a:r>
              <a:rPr lang="en-US" dirty="0"/>
              <a:t>In doing so, chemical impurities are applied to the two sides of the wafer. By this means, the </a:t>
            </a:r>
            <a:r>
              <a:rPr lang="en-US" b="1" dirty="0"/>
              <a:t>upper side of the cell is given a negative charge while the underside is given a positive charge, which allows the solar energy to flow.</a:t>
            </a:r>
            <a:endParaRPr lang="he-IL" b="1"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11</a:t>
            </a:fld>
            <a:endParaRPr lang="he-IL"/>
          </a:p>
        </p:txBody>
      </p:sp>
    </p:spTree>
    <p:extLst>
      <p:ext uri="{BB962C8B-B14F-4D97-AF65-F5344CB8AC3E}">
        <p14:creationId xmlns:p14="http://schemas.microsoft.com/office/powerpoint/2010/main" val="348313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92D050"/>
                </a:solidFill>
              </a:rPr>
              <a:t>2.2 Which PV technologies are relevant today ?</a:t>
            </a:r>
            <a:endParaRPr lang="he-IL" dirty="0">
              <a:solidFill>
                <a:srgbClr val="92D050"/>
              </a:solidFill>
            </a:endParaRPr>
          </a:p>
        </p:txBody>
      </p:sp>
      <p:sp>
        <p:nvSpPr>
          <p:cNvPr id="3" name="Content Placeholder 2"/>
          <p:cNvSpPr>
            <a:spLocks noGrp="1"/>
          </p:cNvSpPr>
          <p:nvPr>
            <p:ph idx="1"/>
          </p:nvPr>
        </p:nvSpPr>
        <p:spPr/>
        <p:txBody>
          <a:bodyPr>
            <a:normAutofit fontScale="92500" lnSpcReduction="20000"/>
          </a:bodyPr>
          <a:lstStyle/>
          <a:p>
            <a:pPr algn="l" rtl="0"/>
            <a:r>
              <a:rPr lang="en-US" dirty="0"/>
              <a:t>Thin-film technology relies on a completely different manufacturing </a:t>
            </a:r>
            <a:r>
              <a:rPr lang="en-US" dirty="0" smtClean="0"/>
              <a:t>process.</a:t>
            </a:r>
          </a:p>
          <a:p>
            <a:pPr algn="l" rtl="0"/>
            <a:r>
              <a:rPr lang="en-US" dirty="0"/>
              <a:t>Although thin-film cells and crystalline silicon cells have the same function, nonetheless there are </a:t>
            </a:r>
            <a:r>
              <a:rPr lang="en-US" sz="3500" dirty="0" smtClean="0">
                <a:solidFill>
                  <a:srgbClr val="000000"/>
                </a:solidFill>
                <a:highlight>
                  <a:srgbClr val="FFFF00"/>
                </a:highlight>
                <a:ea typeface="Calibri"/>
                <a:cs typeface="Arial"/>
              </a:rPr>
              <a:t>major </a:t>
            </a:r>
            <a:r>
              <a:rPr lang="en-US" sz="3500" dirty="0">
                <a:solidFill>
                  <a:srgbClr val="000000"/>
                </a:solidFill>
                <a:highlight>
                  <a:srgbClr val="FFFF00"/>
                </a:highlight>
                <a:ea typeface="Calibri"/>
                <a:cs typeface="Arial"/>
              </a:rPr>
              <a:t>differences in their composition and fabrication. </a:t>
            </a:r>
          </a:p>
          <a:p>
            <a:pPr algn="l" rtl="0"/>
            <a:r>
              <a:rPr lang="en-US" dirty="0"/>
              <a:t>The most important difference is that the photoactive layer of </a:t>
            </a:r>
            <a:r>
              <a:rPr lang="en-US" sz="3500" dirty="0">
                <a:solidFill>
                  <a:srgbClr val="000000"/>
                </a:solidFill>
                <a:highlight>
                  <a:srgbClr val="FFFF00"/>
                </a:highlight>
                <a:ea typeface="Calibri"/>
                <a:cs typeface="Arial"/>
              </a:rPr>
              <a:t>thin-film cells is only a few thousandths of a millimeter</a:t>
            </a:r>
            <a:r>
              <a:rPr lang="en-US" dirty="0"/>
              <a:t> –“thick "enough for the photovoltaic effect and around one hundred times “thinner "than on crystalline cells.  </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12</a:t>
            </a:fld>
            <a:endParaRPr lang="he-IL"/>
          </a:p>
        </p:txBody>
      </p:sp>
    </p:spTree>
    <p:extLst>
      <p:ext uri="{BB962C8B-B14F-4D97-AF65-F5344CB8AC3E}">
        <p14:creationId xmlns:p14="http://schemas.microsoft.com/office/powerpoint/2010/main" val="245258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92D050"/>
                </a:solidFill>
              </a:rPr>
              <a:t>2.2 Which PV technologies are relevant today ?</a:t>
            </a:r>
            <a:endParaRPr lang="he-IL" dirty="0">
              <a:solidFill>
                <a:srgbClr val="92D050"/>
              </a:solidFill>
            </a:endParaRPr>
          </a:p>
        </p:txBody>
      </p:sp>
      <p:sp>
        <p:nvSpPr>
          <p:cNvPr id="3" name="Content Placeholder 2"/>
          <p:cNvSpPr>
            <a:spLocks noGrp="1"/>
          </p:cNvSpPr>
          <p:nvPr>
            <p:ph idx="1"/>
          </p:nvPr>
        </p:nvSpPr>
        <p:spPr/>
        <p:txBody>
          <a:bodyPr>
            <a:normAutofit fontScale="77500" lnSpcReduction="20000"/>
          </a:bodyPr>
          <a:lstStyle/>
          <a:p>
            <a:pPr algn="l" rtl="0"/>
            <a:r>
              <a:rPr lang="en-US" dirty="0"/>
              <a:t>A variety of manufacturing processes exist in relation to thin-film </a:t>
            </a:r>
            <a:r>
              <a:rPr lang="en-US" dirty="0" smtClean="0"/>
              <a:t>technology.</a:t>
            </a:r>
            <a:r>
              <a:rPr lang="en-US" dirty="0"/>
              <a:t> These processes differ significantly depending on the semiconductor used</a:t>
            </a:r>
            <a:r>
              <a:rPr lang="en-US" dirty="0" smtClean="0"/>
              <a:t>.</a:t>
            </a:r>
          </a:p>
          <a:p>
            <a:pPr algn="l" rtl="0"/>
            <a:r>
              <a:rPr lang="en-US" dirty="0" smtClean="0"/>
              <a:t>In </a:t>
            </a:r>
            <a:r>
              <a:rPr lang="en-US" dirty="0"/>
              <a:t>principle, the manufacturing process is similar in all cases: it consists of depositing the thin photoactive film as homogeneously as possible onto a substrate –in most cases glass as the carrier material –and permanently protecting it by way of suitable lamination. </a:t>
            </a:r>
            <a:endParaRPr lang="en-US" dirty="0" smtClean="0"/>
          </a:p>
          <a:p>
            <a:pPr algn="l" rtl="0"/>
            <a:r>
              <a:rPr lang="en-US" dirty="0"/>
              <a:t>The technical challenge lies in optimizing the production process: short cycle times with a high degree of homogeneity of the applied films to achieve high levels of efficiency on large substrate formats while maintaining consistent quality. </a:t>
            </a:r>
            <a:r>
              <a:rPr lang="en-US" dirty="0" smtClean="0"/>
              <a:t> </a:t>
            </a:r>
          </a:p>
          <a:p>
            <a:pPr algn="l" rtl="0"/>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13</a:t>
            </a:fld>
            <a:endParaRPr lang="he-IL"/>
          </a:p>
        </p:txBody>
      </p:sp>
    </p:spTree>
    <p:extLst>
      <p:ext uri="{BB962C8B-B14F-4D97-AF65-F5344CB8AC3E}">
        <p14:creationId xmlns:p14="http://schemas.microsoft.com/office/powerpoint/2010/main" val="3863756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92D050"/>
                </a:solidFill>
              </a:rPr>
              <a:t>2.2 Which PV technologies are relevant today ?</a:t>
            </a:r>
            <a:endParaRPr lang="he-IL" dirty="0">
              <a:solidFill>
                <a:srgbClr val="92D050"/>
              </a:solidFill>
            </a:endParaRPr>
          </a:p>
        </p:txBody>
      </p:sp>
      <p:sp>
        <p:nvSpPr>
          <p:cNvPr id="3" name="Content Placeholder 2"/>
          <p:cNvSpPr>
            <a:spLocks noGrp="1"/>
          </p:cNvSpPr>
          <p:nvPr>
            <p:ph idx="1"/>
          </p:nvPr>
        </p:nvSpPr>
        <p:spPr/>
        <p:txBody>
          <a:bodyPr>
            <a:normAutofit fontScale="92500" lnSpcReduction="20000"/>
          </a:bodyPr>
          <a:lstStyle/>
          <a:p>
            <a:pPr algn="l" rtl="0"/>
            <a:r>
              <a:rPr lang="en-US" dirty="0"/>
              <a:t>From laboratory cell to industrially produced thin-film module is therefore an arduous route. </a:t>
            </a:r>
            <a:endParaRPr lang="en-US" dirty="0" smtClean="0"/>
          </a:p>
          <a:p>
            <a:pPr algn="l" rtl="0"/>
            <a:r>
              <a:rPr lang="en-US" dirty="0"/>
              <a:t>This is also the main reason why, although there are numerous interesting scientific approaches to thin-film photovoltaic, until now there are only a few marketable technologies and actually only three relevant ones in CI(G)S, </a:t>
            </a:r>
            <a:r>
              <a:rPr lang="en-US" dirty="0" err="1"/>
              <a:t>CdTe</a:t>
            </a:r>
            <a:r>
              <a:rPr lang="en-US" dirty="0"/>
              <a:t> and </a:t>
            </a:r>
            <a:r>
              <a:rPr lang="en-US" dirty="0" smtClean="0"/>
              <a:t>micro-amorphous </a:t>
            </a:r>
            <a:r>
              <a:rPr lang="en-US" dirty="0"/>
              <a:t>cells. CI(G)S cells mostly use a copper-indium compound as a semiconductor, whereas </a:t>
            </a:r>
            <a:r>
              <a:rPr lang="en-US" dirty="0" err="1"/>
              <a:t>CdTe</a:t>
            </a:r>
            <a:r>
              <a:rPr lang="en-US" dirty="0"/>
              <a:t> cells use a cadmium-telluride compound. </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14</a:t>
            </a:fld>
            <a:endParaRPr lang="he-IL"/>
          </a:p>
        </p:txBody>
      </p:sp>
    </p:spTree>
    <p:extLst>
      <p:ext uri="{BB962C8B-B14F-4D97-AF65-F5344CB8AC3E}">
        <p14:creationId xmlns:p14="http://schemas.microsoft.com/office/powerpoint/2010/main" val="775070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92D050"/>
                </a:solidFill>
              </a:rPr>
              <a:t>2.2 Which PV technologies are relevant today ?</a:t>
            </a:r>
            <a:endParaRPr lang="he-IL" dirty="0">
              <a:solidFill>
                <a:srgbClr val="92D050"/>
              </a:solidFill>
            </a:endParaRPr>
          </a:p>
        </p:txBody>
      </p:sp>
      <p:pic>
        <p:nvPicPr>
          <p:cNvPr id="1026"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22185" cy="51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של מספר שקופית 2"/>
          <p:cNvSpPr>
            <a:spLocks noGrp="1"/>
          </p:cNvSpPr>
          <p:nvPr>
            <p:ph type="sldNum" sz="quarter" idx="12"/>
          </p:nvPr>
        </p:nvSpPr>
        <p:spPr/>
        <p:txBody>
          <a:bodyPr/>
          <a:lstStyle/>
          <a:p>
            <a:fld id="{BB7A5D23-A748-4830-A549-686912253EB5}" type="slidenum">
              <a:rPr lang="he-IL" smtClean="0"/>
              <a:t>15</a:t>
            </a:fld>
            <a:endParaRPr lang="he-IL"/>
          </a:p>
        </p:txBody>
      </p:sp>
    </p:spTree>
    <p:extLst>
      <p:ext uri="{BB962C8B-B14F-4D97-AF65-F5344CB8AC3E}">
        <p14:creationId xmlns:p14="http://schemas.microsoft.com/office/powerpoint/2010/main" val="980049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2.3 Polycrystalline Silicon Solar Cells</a:t>
            </a:r>
            <a:endParaRPr lang="he-IL" dirty="0">
              <a:solidFill>
                <a:srgbClr val="00B0F0"/>
              </a:solidFill>
            </a:endParaRPr>
          </a:p>
        </p:txBody>
      </p:sp>
      <p:sp>
        <p:nvSpPr>
          <p:cNvPr id="3" name="Content Placeholder 2"/>
          <p:cNvSpPr>
            <a:spLocks noGrp="1"/>
          </p:cNvSpPr>
          <p:nvPr>
            <p:ph idx="1"/>
          </p:nvPr>
        </p:nvSpPr>
        <p:spPr/>
        <p:txBody>
          <a:bodyPr/>
          <a:lstStyle/>
          <a:p>
            <a:pPr algn="l" rtl="0"/>
            <a:r>
              <a:rPr lang="en-US" dirty="0"/>
              <a:t>The first solar panels based on polycrystalline silicon, which also is known as </a:t>
            </a:r>
            <a:r>
              <a:rPr lang="en-US" dirty="0" err="1"/>
              <a:t>polysilicon</a:t>
            </a:r>
            <a:r>
              <a:rPr lang="en-US" dirty="0"/>
              <a:t> </a:t>
            </a:r>
            <a:r>
              <a:rPr lang="en-US" dirty="0" smtClean="0"/>
              <a:t>    (</a:t>
            </a:r>
            <a:r>
              <a:rPr lang="en-US" dirty="0"/>
              <a:t>p-Si) and multi-crystalline silicon </a:t>
            </a:r>
            <a:r>
              <a:rPr lang="en-US" dirty="0" smtClean="0"/>
              <a:t>(</a:t>
            </a:r>
            <a:r>
              <a:rPr lang="en-US" dirty="0"/>
              <a:t>mc-Si</a:t>
            </a:r>
            <a:r>
              <a:rPr lang="en-US" dirty="0" smtClean="0"/>
              <a:t>), </a:t>
            </a:r>
            <a:r>
              <a:rPr lang="en-US" dirty="0" smtClean="0">
                <a:solidFill>
                  <a:schemeClr val="bg1"/>
                </a:solidFill>
              </a:rPr>
              <a:t>,</a:t>
            </a:r>
            <a:r>
              <a:rPr lang="en-US" dirty="0"/>
              <a:t> were introduced to the market in </a:t>
            </a:r>
            <a:r>
              <a:rPr lang="en-US" dirty="0" smtClean="0"/>
              <a:t>1981</a:t>
            </a:r>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16</a:t>
            </a:fld>
            <a:endParaRPr lang="he-IL"/>
          </a:p>
        </p:txBody>
      </p:sp>
      <p:pic>
        <p:nvPicPr>
          <p:cNvPr id="5122" name="Picture 2" descr="https://encrypted-tbn0.gstatic.com/images?q=tbn:ANd9GcTQwN-9jXnnTVYEdFLEM9EoIFdR-1_HpH7b6_7LG6-Yute4jFP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4077072"/>
            <a:ext cx="3661759" cy="22533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3.gstatic.com/images?q=tbn:ANd9GcRJDmuOdsPJi7zhAWAWHv6OfJYKwuTIDVkho3OMyEZii6OBdf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872861"/>
            <a:ext cx="3590528" cy="276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94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rPr>
              <a:t>2.3a How Are Polycrystalline Cells </a:t>
            </a:r>
            <a:r>
              <a:rPr lang="en-US" b="1" dirty="0" smtClean="0">
                <a:solidFill>
                  <a:srgbClr val="7030A0"/>
                </a:solidFill>
              </a:rPr>
              <a:t>Made </a:t>
            </a:r>
            <a:r>
              <a:rPr lang="en-US" b="1" dirty="0">
                <a:solidFill>
                  <a:srgbClr val="7030A0"/>
                </a:solidFill>
              </a:rPr>
              <a:t>?</a:t>
            </a:r>
            <a:endParaRPr lang="he-IL" dirty="0">
              <a:solidFill>
                <a:srgbClr val="7030A0"/>
              </a:solidFill>
            </a:endParaRPr>
          </a:p>
        </p:txBody>
      </p:sp>
      <p:sp>
        <p:nvSpPr>
          <p:cNvPr id="3" name="Content Placeholder 2"/>
          <p:cNvSpPr>
            <a:spLocks noGrp="1"/>
          </p:cNvSpPr>
          <p:nvPr>
            <p:ph idx="1"/>
          </p:nvPr>
        </p:nvSpPr>
        <p:spPr/>
        <p:txBody>
          <a:bodyPr>
            <a:normAutofit/>
          </a:bodyPr>
          <a:lstStyle/>
          <a:p>
            <a:pPr algn="l" rtl="0"/>
            <a:r>
              <a:rPr lang="en-US" dirty="0"/>
              <a:t>The reason polycrystalline solar panels are less expensive than </a:t>
            </a:r>
            <a:r>
              <a:rPr lang="en-US" dirty="0" err="1"/>
              <a:t>monocrystalline</a:t>
            </a:r>
            <a:r>
              <a:rPr lang="en-US" dirty="0"/>
              <a:t> solar panels, is because of the way the silicon is made</a:t>
            </a:r>
            <a:r>
              <a:rPr lang="en-US" dirty="0" smtClean="0"/>
              <a:t>.</a:t>
            </a:r>
          </a:p>
          <a:p>
            <a:pPr algn="l" rtl="0"/>
            <a:r>
              <a:rPr lang="en-US" dirty="0"/>
              <a:t>Basically, the </a:t>
            </a:r>
            <a:r>
              <a:rPr lang="en-US" dirty="0">
                <a:solidFill>
                  <a:srgbClr val="000000"/>
                </a:solidFill>
                <a:highlight>
                  <a:srgbClr val="FFFF00"/>
                </a:highlight>
                <a:ea typeface="Calibri"/>
                <a:cs typeface="Arial"/>
              </a:rPr>
              <a:t>molten silicon is poured into a cast</a:t>
            </a:r>
            <a:r>
              <a:rPr lang="en-US" dirty="0"/>
              <a:t> instead of being made into a single crystal.</a:t>
            </a:r>
          </a:p>
          <a:p>
            <a:pPr algn="l" rtl="0"/>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17</a:t>
            </a:fld>
            <a:endParaRPr lang="he-IL"/>
          </a:p>
        </p:txBody>
      </p:sp>
    </p:spTree>
    <p:extLst>
      <p:ext uri="{BB962C8B-B14F-4D97-AF65-F5344CB8AC3E}">
        <p14:creationId xmlns:p14="http://schemas.microsoft.com/office/powerpoint/2010/main" val="732361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b="1" dirty="0">
                <a:solidFill>
                  <a:srgbClr val="7030A0"/>
                </a:solidFill>
              </a:rPr>
              <a:t>2.3a </a:t>
            </a:r>
            <a:r>
              <a:rPr lang="en-US" b="1" dirty="0" smtClean="0">
                <a:solidFill>
                  <a:srgbClr val="7030A0"/>
                </a:solidFill>
              </a:rPr>
              <a:t>How Are </a:t>
            </a:r>
            <a:r>
              <a:rPr lang="en-US" b="1" dirty="0">
                <a:solidFill>
                  <a:srgbClr val="7030A0"/>
                </a:solidFill>
              </a:rPr>
              <a:t>Polycrystalline Cells </a:t>
            </a:r>
            <a:r>
              <a:rPr lang="en-US" b="1" dirty="0" smtClean="0">
                <a:solidFill>
                  <a:srgbClr val="7030A0"/>
                </a:solidFill>
              </a:rPr>
              <a:t>Made </a:t>
            </a:r>
            <a:r>
              <a:rPr lang="en-US" b="1" dirty="0">
                <a:solidFill>
                  <a:srgbClr val="7030A0"/>
                </a:solidFill>
              </a:rPr>
              <a:t>?</a:t>
            </a:r>
            <a:endParaRPr lang="he-IL" b="1" dirty="0">
              <a:solidFill>
                <a:srgbClr val="7030A0"/>
              </a:solidFill>
            </a:endParaRPr>
          </a:p>
        </p:txBody>
      </p:sp>
      <p:sp>
        <p:nvSpPr>
          <p:cNvPr id="3" name="Content Placeholder 2"/>
          <p:cNvSpPr>
            <a:spLocks noGrp="1"/>
          </p:cNvSpPr>
          <p:nvPr>
            <p:ph idx="1"/>
          </p:nvPr>
        </p:nvSpPr>
        <p:spPr/>
        <p:txBody>
          <a:bodyPr/>
          <a:lstStyle/>
          <a:p>
            <a:pPr algn="l" rtl="0"/>
            <a:r>
              <a:rPr lang="en-US" dirty="0"/>
              <a:t>Although molding and using multiple silicon cells requires </a:t>
            </a:r>
            <a:r>
              <a:rPr lang="en-US" dirty="0">
                <a:solidFill>
                  <a:srgbClr val="000000"/>
                </a:solidFill>
                <a:highlight>
                  <a:srgbClr val="FFFF00"/>
                </a:highlight>
                <a:ea typeface="Calibri"/>
                <a:cs typeface="Arial"/>
              </a:rPr>
              <a:t>less silicon </a:t>
            </a:r>
            <a:r>
              <a:rPr lang="en-US" dirty="0"/>
              <a:t>and reduces the manufacturing costs, it also reduces the efficiency of the solar panels.</a:t>
            </a:r>
          </a:p>
          <a:p>
            <a:pPr algn="l" rtl="0"/>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18</a:t>
            </a:fld>
            <a:endParaRPr lang="he-IL"/>
          </a:p>
        </p:txBody>
      </p:sp>
    </p:spTree>
    <p:extLst>
      <p:ext uri="{BB962C8B-B14F-4D97-AF65-F5344CB8AC3E}">
        <p14:creationId xmlns:p14="http://schemas.microsoft.com/office/powerpoint/2010/main" val="1079669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b="1" dirty="0">
                <a:solidFill>
                  <a:srgbClr val="7030A0"/>
                </a:solidFill>
              </a:rPr>
              <a:t>2.3a How Are Polycrystalline Cells </a:t>
            </a:r>
            <a:r>
              <a:rPr lang="en-US" b="1" dirty="0" smtClean="0">
                <a:solidFill>
                  <a:srgbClr val="7030A0"/>
                </a:solidFill>
              </a:rPr>
              <a:t>Made </a:t>
            </a:r>
            <a:r>
              <a:rPr lang="en-US" b="1" dirty="0">
                <a:solidFill>
                  <a:srgbClr val="7030A0"/>
                </a:solidFill>
              </a:rPr>
              <a:t>?</a:t>
            </a:r>
            <a:endParaRPr lang="he-IL" b="1"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algn="l" rtl="0"/>
            <a:r>
              <a:rPr lang="en-US" dirty="0"/>
              <a:t>This material can be synthesized easily by allowing liquid silicon to cool using a seed crystal of the desired crystal structure. Additionally, other methods for crystallizing amorphous silicon to form </a:t>
            </a:r>
            <a:r>
              <a:rPr lang="en-US" dirty="0" err="1"/>
              <a:t>polysilicon</a:t>
            </a:r>
            <a:r>
              <a:rPr lang="en-US" dirty="0"/>
              <a:t> exist such as high temperature chemical vapor deposition (CVD</a:t>
            </a:r>
            <a:r>
              <a:rPr lang="en-US" dirty="0" smtClean="0"/>
              <a:t>).</a:t>
            </a:r>
          </a:p>
          <a:p>
            <a:pPr algn="l" rtl="0"/>
            <a:r>
              <a:rPr lang="en-US" dirty="0"/>
              <a:t>In the cast process, silicon pieces are melted in a ceramic crucible and then formed in a graphite mold to form an ingot. As the molten silicon is cooling a seed crystal of the desired crystal structure is introduced to facilitate formation.</a:t>
            </a:r>
          </a:p>
          <a:p>
            <a:pPr algn="l" rtl="0"/>
            <a:endParaRPr lang="en-US" dirty="0"/>
          </a:p>
          <a:p>
            <a:pPr algn="l" rtl="0"/>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19</a:t>
            </a:fld>
            <a:endParaRPr lang="he-IL"/>
          </a:p>
        </p:txBody>
      </p:sp>
    </p:spTree>
    <p:extLst>
      <p:ext uri="{BB962C8B-B14F-4D97-AF65-F5344CB8AC3E}">
        <p14:creationId xmlns:p14="http://schemas.microsoft.com/office/powerpoint/2010/main" val="346693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Introduction</a:t>
            </a:r>
            <a:endParaRPr lang="he-IL" dirty="0"/>
          </a:p>
        </p:txBody>
      </p:sp>
      <p:sp>
        <p:nvSpPr>
          <p:cNvPr id="3" name="Content Placeholder 2"/>
          <p:cNvSpPr>
            <a:spLocks noGrp="1"/>
          </p:cNvSpPr>
          <p:nvPr>
            <p:ph idx="1"/>
          </p:nvPr>
        </p:nvSpPr>
        <p:spPr/>
        <p:txBody>
          <a:bodyPr/>
          <a:lstStyle/>
          <a:p>
            <a:pPr marL="0" indent="0" algn="ctr" rtl="0">
              <a:buNone/>
            </a:pPr>
            <a:r>
              <a:rPr lang="en-US" dirty="0"/>
              <a:t>The purpose of my work is to compare </a:t>
            </a:r>
            <a:r>
              <a:rPr lang="en-US" dirty="0" smtClean="0"/>
              <a:t>two </a:t>
            </a:r>
            <a:r>
              <a:rPr lang="en-US" dirty="0"/>
              <a:t>kinds of currently commercially available photovoltaic </a:t>
            </a:r>
            <a:r>
              <a:rPr lang="en-US" dirty="0" smtClean="0"/>
              <a:t>cells: </a:t>
            </a:r>
          </a:p>
          <a:p>
            <a:pPr marL="0" indent="0" algn="ctr" rtl="0">
              <a:buNone/>
            </a:pPr>
            <a:r>
              <a:rPr lang="en-US" dirty="0">
                <a:solidFill>
                  <a:srgbClr val="000000"/>
                </a:solidFill>
                <a:highlight>
                  <a:srgbClr val="FFFF00"/>
                </a:highlight>
                <a:ea typeface="Calibri"/>
                <a:cs typeface="Arial"/>
              </a:rPr>
              <a:t>mc-Si and </a:t>
            </a:r>
            <a:r>
              <a:rPr lang="en-US" dirty="0" err="1">
                <a:solidFill>
                  <a:srgbClr val="000000"/>
                </a:solidFill>
                <a:highlight>
                  <a:srgbClr val="FFFF00"/>
                </a:highlight>
                <a:ea typeface="Calibri"/>
                <a:cs typeface="Arial"/>
              </a:rPr>
              <a:t>CdTe</a:t>
            </a:r>
            <a:r>
              <a:rPr lang="en-US" dirty="0">
                <a:solidFill>
                  <a:srgbClr val="000000"/>
                </a:solidFill>
                <a:highlight>
                  <a:srgbClr val="FFFF00"/>
                </a:highlight>
                <a:ea typeface="Calibri"/>
                <a:cs typeface="Arial"/>
              </a:rPr>
              <a:t>,</a:t>
            </a:r>
            <a:r>
              <a:rPr lang="en-US" dirty="0"/>
              <a:t>  </a:t>
            </a:r>
            <a:endParaRPr lang="en-US" dirty="0" smtClean="0"/>
          </a:p>
          <a:p>
            <a:pPr marL="0" indent="0" algn="ctr" rtl="0">
              <a:buNone/>
            </a:pPr>
            <a:r>
              <a:rPr lang="en-US" dirty="0" smtClean="0"/>
              <a:t>and </a:t>
            </a:r>
            <a:r>
              <a:rPr lang="en-US" dirty="0"/>
              <a:t>see </a:t>
            </a:r>
            <a:r>
              <a:rPr lang="en-US" dirty="0" smtClean="0"/>
              <a:t>which will </a:t>
            </a:r>
            <a:r>
              <a:rPr lang="en-US" dirty="0"/>
              <a:t>be best for use in settlement </a:t>
            </a:r>
            <a:r>
              <a:rPr lang="en-US" dirty="0" smtClean="0"/>
              <a:t>Beer</a:t>
            </a:r>
            <a:r>
              <a:rPr lang="en-US" dirty="0"/>
              <a:t> </a:t>
            </a:r>
            <a:r>
              <a:rPr lang="en-US" dirty="0" err="1" smtClean="0"/>
              <a:t>Sheva</a:t>
            </a:r>
            <a:r>
              <a:rPr lang="en-US" dirty="0" smtClean="0"/>
              <a:t> </a:t>
            </a:r>
            <a:r>
              <a:rPr lang="en-US" dirty="0"/>
              <a:t>(south of Israel).</a:t>
            </a:r>
          </a:p>
          <a:p>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a:t>
            </a:fld>
            <a:endParaRPr lang="he-IL"/>
          </a:p>
        </p:txBody>
      </p:sp>
    </p:spTree>
    <p:extLst>
      <p:ext uri="{BB962C8B-B14F-4D97-AF65-F5344CB8AC3E}">
        <p14:creationId xmlns:p14="http://schemas.microsoft.com/office/powerpoint/2010/main" val="945101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b="1" dirty="0">
                <a:solidFill>
                  <a:srgbClr val="FF0000"/>
                </a:solidFill>
              </a:rPr>
              <a:t>2.3b Efficiency</a:t>
            </a:r>
            <a:endParaRPr lang="he-IL"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lgn="l" rtl="0"/>
            <a:r>
              <a:rPr lang="en-US" dirty="0"/>
              <a:t>Generally speaking, polycrystalline panels have an efficiency that is about 70% to 80% of a comparable </a:t>
            </a:r>
            <a:r>
              <a:rPr lang="en-US" dirty="0" err="1"/>
              <a:t>monocrystalline</a:t>
            </a:r>
            <a:r>
              <a:rPr lang="en-US" dirty="0"/>
              <a:t> solar panel. </a:t>
            </a:r>
            <a:endParaRPr lang="en-US" dirty="0" smtClean="0"/>
          </a:p>
          <a:p>
            <a:pPr algn="l" rtl="0"/>
            <a:r>
              <a:rPr lang="en-US" dirty="0" smtClean="0"/>
              <a:t>One </a:t>
            </a:r>
            <a:r>
              <a:rPr lang="en-US" dirty="0"/>
              <a:t>of the world records, which Mitsubishi Electric has now renewed for the third consecutive year, is a </a:t>
            </a:r>
            <a:r>
              <a:rPr lang="en-US" sz="3800" dirty="0">
                <a:solidFill>
                  <a:srgbClr val="000000"/>
                </a:solidFill>
                <a:highlight>
                  <a:srgbClr val="FFFF00"/>
                </a:highlight>
                <a:ea typeface="Calibri"/>
                <a:cs typeface="Arial"/>
              </a:rPr>
              <a:t>19.3-percent efficiency</a:t>
            </a:r>
            <a:r>
              <a:rPr lang="en-US" dirty="0"/>
              <a:t> rating for photoelectric conversion of a practically-sized polycrystalline silicon PV cell of 100 squared centimeters or larger, with the PV cell measuring approximately 15cm x 15cm x 200 micrometers. The rating is 0.2 points higher than the company's previous record of 19.1 percent.</a:t>
            </a:r>
          </a:p>
          <a:p>
            <a:pPr algn="l" rtl="0"/>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20</a:t>
            </a:fld>
            <a:endParaRPr lang="he-IL"/>
          </a:p>
        </p:txBody>
      </p:sp>
    </p:spTree>
    <p:extLst>
      <p:ext uri="{BB962C8B-B14F-4D97-AF65-F5344CB8AC3E}">
        <p14:creationId xmlns:p14="http://schemas.microsoft.com/office/powerpoint/2010/main" val="4208363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b="1" dirty="0">
                <a:solidFill>
                  <a:srgbClr val="FF0000"/>
                </a:solidFill>
              </a:rPr>
              <a:t>2.3b Efficiency</a:t>
            </a:r>
            <a:endParaRPr lang="he-IL" b="1" dirty="0">
              <a:solidFill>
                <a:srgbClr val="FF0000"/>
              </a:solidFill>
            </a:endParaRPr>
          </a:p>
        </p:txBody>
      </p:sp>
      <p:sp>
        <p:nvSpPr>
          <p:cNvPr id="3" name="Content Placeholder 2"/>
          <p:cNvSpPr>
            <a:spLocks noGrp="1"/>
          </p:cNvSpPr>
          <p:nvPr>
            <p:ph idx="1"/>
          </p:nvPr>
        </p:nvSpPr>
        <p:spPr>
          <a:xfrm>
            <a:off x="457200" y="1196752"/>
            <a:ext cx="8229600" cy="5112568"/>
          </a:xfrm>
        </p:spPr>
        <p:txBody>
          <a:bodyPr/>
          <a:lstStyle/>
          <a:p>
            <a:pPr algn="l" rtl="0"/>
            <a:r>
              <a:rPr lang="en-US" dirty="0" smtClean="0"/>
              <a:t>In Israel the efficiency of Si solar modules  is about 16%</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21</a:t>
            </a:fld>
            <a:endParaRPr lang="he-IL"/>
          </a:p>
        </p:txBody>
      </p:sp>
      <p:pic>
        <p:nvPicPr>
          <p:cNvPr id="6146" name="Picture 2" descr="http://www.ralcoenergy.co.il/t-images/table122B-2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420888"/>
            <a:ext cx="4267200"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טבלה 4"/>
          <p:cNvGraphicFramePr>
            <a:graphicFrameLocks noGrp="1"/>
          </p:cNvGraphicFramePr>
          <p:nvPr>
            <p:extLst>
              <p:ext uri="{D42A27DB-BD31-4B8C-83A1-F6EECF244321}">
                <p14:modId xmlns:p14="http://schemas.microsoft.com/office/powerpoint/2010/main" val="2698328189"/>
              </p:ext>
            </p:extLst>
          </p:nvPr>
        </p:nvGraphicFramePr>
        <p:xfrm>
          <a:off x="251520" y="5278388"/>
          <a:ext cx="8229600" cy="1005840"/>
        </p:xfrm>
        <a:graphic>
          <a:graphicData uri="http://schemas.openxmlformats.org/drawingml/2006/table">
            <a:tbl>
              <a:tblPr/>
              <a:tblGrid>
                <a:gridCol w="8229600"/>
              </a:tblGrid>
              <a:tr h="161925">
                <a:tc>
                  <a:txBody>
                    <a:bodyPr/>
                    <a:lstStyle/>
                    <a:p>
                      <a:endParaRPr lang="he-IL" dirty="0">
                        <a:effectLst/>
                        <a:latin typeface="Arial"/>
                      </a:endParaRPr>
                    </a:p>
                  </a:txBody>
                  <a:tcPr>
                    <a:lnL>
                      <a:noFill/>
                    </a:lnL>
                    <a:lnR>
                      <a:noFill/>
                    </a:lnR>
                    <a:lnT>
                      <a:noFill/>
                    </a:lnT>
                    <a:lnB>
                      <a:noFill/>
                    </a:lnB>
                    <a:solidFill>
                      <a:srgbClr val="FFFFFF"/>
                    </a:solidFill>
                  </a:tcPr>
                </a:tc>
              </a:tr>
              <a:tr h="0">
                <a:tc>
                  <a:txBody>
                    <a:bodyPr/>
                    <a:lstStyle/>
                    <a:p>
                      <a:pPr algn="l"/>
                      <a:r>
                        <a:rPr lang="en-US" dirty="0">
                          <a:effectLst/>
                          <a:latin typeface="Arial"/>
                        </a:rPr>
                        <a:t>In November 2009, 2 polycrystalline cell systems (overall capacity = 100 </a:t>
                      </a:r>
                      <a:r>
                        <a:rPr lang="en-US" dirty="0" err="1">
                          <a:effectLst/>
                          <a:latin typeface="Arial"/>
                        </a:rPr>
                        <a:t>kWp</a:t>
                      </a:r>
                      <a:r>
                        <a:rPr lang="en-US" dirty="0">
                          <a:effectLst/>
                          <a:latin typeface="Arial"/>
                        </a:rPr>
                        <a:t>) were installed </a:t>
                      </a:r>
                      <a:r>
                        <a:rPr lang="en-US" dirty="0" err="1">
                          <a:effectLst/>
                          <a:latin typeface="Arial"/>
                        </a:rPr>
                        <a:t>Maccabim’s</a:t>
                      </a:r>
                      <a:r>
                        <a:rPr lang="en-US" dirty="0">
                          <a:effectLst/>
                          <a:latin typeface="Arial"/>
                        </a:rPr>
                        <a:t> </a:t>
                      </a:r>
                      <a:r>
                        <a:rPr lang="en-US" dirty="0" err="1">
                          <a:effectLst/>
                          <a:latin typeface="Arial"/>
                        </a:rPr>
                        <a:t>Renanim</a:t>
                      </a:r>
                      <a:r>
                        <a:rPr lang="en-US" dirty="0">
                          <a:effectLst/>
                          <a:latin typeface="Arial"/>
                        </a:rPr>
                        <a:t> Center</a:t>
                      </a:r>
                    </a:p>
                  </a:txBody>
                  <a:tcP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612299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chemeClr val="tx2">
                    <a:lumMod val="60000"/>
                    <a:lumOff val="40000"/>
                  </a:schemeClr>
                </a:solidFill>
              </a:rPr>
              <a:t>2.3c Benefits of Polycrystalline Solar Panels</a:t>
            </a:r>
            <a:endParaRPr lang="he-IL" dirty="0">
              <a:solidFill>
                <a:schemeClr val="tx2">
                  <a:lumMod val="60000"/>
                  <a:lumOff val="40000"/>
                </a:schemeClr>
              </a:solidFill>
            </a:endParaRPr>
          </a:p>
        </p:txBody>
      </p:sp>
      <p:sp>
        <p:nvSpPr>
          <p:cNvPr id="3" name="Content Placeholder 2"/>
          <p:cNvSpPr>
            <a:spLocks noGrp="1"/>
          </p:cNvSpPr>
          <p:nvPr>
            <p:ph idx="1"/>
          </p:nvPr>
        </p:nvSpPr>
        <p:spPr/>
        <p:txBody>
          <a:bodyPr>
            <a:normAutofit fontScale="85000" lnSpcReduction="20000"/>
          </a:bodyPr>
          <a:lstStyle/>
          <a:p>
            <a:pPr marL="0" indent="0" algn="l" rtl="0">
              <a:buNone/>
            </a:pPr>
            <a:r>
              <a:rPr lang="en-US" b="1" dirty="0"/>
              <a:t>1. Lower Per Panel Costs</a:t>
            </a:r>
          </a:p>
          <a:p>
            <a:pPr marL="0" indent="0" algn="l" rtl="0">
              <a:buNone/>
            </a:pPr>
            <a:r>
              <a:rPr lang="en-US" dirty="0" smtClean="0"/>
              <a:t>mc-Si PV cells are much simpler to produce, and cost far less to manufacture than single crystal Si ones. This makes them much less expensive for buyers, especially those with small to medium sized roofs.</a:t>
            </a:r>
          </a:p>
          <a:p>
            <a:pPr marL="0" indent="0" algn="l" rtl="0">
              <a:buNone/>
            </a:pPr>
            <a:endParaRPr lang="en-US" dirty="0" smtClean="0"/>
          </a:p>
          <a:p>
            <a:pPr marL="0" indent="0" algn="l" rtl="0">
              <a:buNone/>
            </a:pPr>
            <a:r>
              <a:rPr lang="en-US" b="1" dirty="0"/>
              <a:t>2. Durability and Longevity</a:t>
            </a:r>
            <a:endParaRPr lang="en-US" dirty="0"/>
          </a:p>
          <a:p>
            <a:pPr marL="0" indent="0" algn="l" rtl="0">
              <a:buNone/>
            </a:pPr>
            <a:r>
              <a:rPr lang="en-US" dirty="0"/>
              <a:t>The durability and longevity are comparable </a:t>
            </a:r>
            <a:r>
              <a:rPr lang="en-US" dirty="0" smtClean="0"/>
              <a:t>to those of </a:t>
            </a:r>
            <a:r>
              <a:rPr lang="en-US" dirty="0"/>
              <a:t>their </a:t>
            </a:r>
            <a:r>
              <a:rPr lang="en-US" dirty="0" err="1"/>
              <a:t>monocrystalline</a:t>
            </a:r>
            <a:r>
              <a:rPr lang="en-US" dirty="0"/>
              <a:t> cousins – namely at least 25 years. Polycrystalline solar panel modules could put solar power into the hands of people who could not afford the </a:t>
            </a:r>
            <a:r>
              <a:rPr lang="en-US" dirty="0" err="1" smtClean="0"/>
              <a:t>monocrystalline</a:t>
            </a:r>
            <a:r>
              <a:rPr lang="en-US" dirty="0" smtClean="0"/>
              <a:t> </a:t>
            </a:r>
            <a:r>
              <a:rPr lang="en-US" dirty="0"/>
              <a:t>cells.</a:t>
            </a:r>
          </a:p>
          <a:p>
            <a:pPr marL="0" indent="0" algn="l" rtl="0">
              <a:buNone/>
            </a:pPr>
            <a:endParaRPr lang="en-US" dirty="0" smtClean="0"/>
          </a:p>
          <a:p>
            <a:pPr algn="l" rtl="0"/>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22</a:t>
            </a:fld>
            <a:endParaRPr lang="he-IL"/>
          </a:p>
        </p:txBody>
      </p:sp>
    </p:spTree>
    <p:extLst>
      <p:ext uri="{BB962C8B-B14F-4D97-AF65-F5344CB8AC3E}">
        <p14:creationId xmlns:p14="http://schemas.microsoft.com/office/powerpoint/2010/main" val="511550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b="1" i="1" dirty="0">
                <a:solidFill>
                  <a:schemeClr val="tx2">
                    <a:lumMod val="60000"/>
                    <a:lumOff val="40000"/>
                  </a:schemeClr>
                </a:solidFill>
              </a:rPr>
              <a:t>2.3c Benefits of Polycrystalline Solar Panels</a:t>
            </a:r>
            <a:endParaRPr lang="he-IL" b="1" i="1" dirty="0">
              <a:solidFill>
                <a:schemeClr val="tx2">
                  <a:lumMod val="60000"/>
                  <a:lumOff val="40000"/>
                </a:schemeClr>
              </a:solidFill>
            </a:endParaRPr>
          </a:p>
        </p:txBody>
      </p:sp>
      <p:sp>
        <p:nvSpPr>
          <p:cNvPr id="3" name="Content Placeholder 2"/>
          <p:cNvSpPr>
            <a:spLocks noGrp="1"/>
          </p:cNvSpPr>
          <p:nvPr>
            <p:ph idx="1"/>
          </p:nvPr>
        </p:nvSpPr>
        <p:spPr/>
        <p:txBody>
          <a:bodyPr>
            <a:normAutofit fontScale="62500" lnSpcReduction="20000"/>
          </a:bodyPr>
          <a:lstStyle/>
          <a:p>
            <a:pPr marL="0" indent="0" algn="l" rtl="0">
              <a:buNone/>
            </a:pPr>
            <a:r>
              <a:rPr lang="en-US" b="1" dirty="0"/>
              <a:t>3. Environmental Enhancements</a:t>
            </a:r>
            <a:endParaRPr lang="en-US" dirty="0"/>
          </a:p>
          <a:p>
            <a:pPr marL="0" indent="0" algn="l" rtl="0">
              <a:buNone/>
            </a:pPr>
            <a:r>
              <a:rPr lang="en-US" dirty="0"/>
              <a:t>Besides being able to produce energy from the sun and thus help reduce greenhouse gases and related environmental problems of extracting fossil fuels (e.g., the BP oil spill, coal mining accidents, geo-political resource wars, etc.), some polycrystalline solar panel manufacturers (e.g., Mitsubishi) go the extra mile by inventing new technologies that eliminate expensive soldering (which also contains lead) making these panels even more environmentally friendly.</a:t>
            </a:r>
          </a:p>
          <a:p>
            <a:pPr marL="0" indent="0" algn="l" rtl="0">
              <a:buNone/>
            </a:pPr>
            <a:r>
              <a:rPr lang="en-US" b="1" dirty="0"/>
              <a:t> </a:t>
            </a:r>
            <a:endParaRPr lang="en-US" dirty="0"/>
          </a:p>
          <a:p>
            <a:pPr marL="0" indent="0" algn="l" rtl="0">
              <a:buNone/>
            </a:pPr>
            <a:r>
              <a:rPr lang="en-US" b="1" dirty="0"/>
              <a:t>4. Lower Electric Bills</a:t>
            </a:r>
            <a:endParaRPr lang="en-US" dirty="0"/>
          </a:p>
          <a:p>
            <a:pPr marL="0" indent="0" algn="l" rtl="0">
              <a:buNone/>
            </a:pPr>
            <a:r>
              <a:rPr lang="en-US" dirty="0"/>
              <a:t>Any solar system can and probably will result in a lower electricity bill. Even though the amount of electricity produced from a polycrystalline solar panel is less than from a </a:t>
            </a:r>
            <a:r>
              <a:rPr lang="en-US" dirty="0" err="1"/>
              <a:t>monocrystalline</a:t>
            </a:r>
            <a:r>
              <a:rPr lang="en-US" dirty="0"/>
              <a:t> panel – so are the costs … so you have to fine tune your analysis to see which one has the better payback over the time frame of your analysis (e.g., 20 years in Europe – which is usually the time period of the Feed in Tariffs).</a:t>
            </a:r>
          </a:p>
          <a:p>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23</a:t>
            </a:fld>
            <a:endParaRPr lang="he-IL"/>
          </a:p>
        </p:txBody>
      </p:sp>
    </p:spTree>
    <p:extLst>
      <p:ext uri="{BB962C8B-B14F-4D97-AF65-F5344CB8AC3E}">
        <p14:creationId xmlns:p14="http://schemas.microsoft.com/office/powerpoint/2010/main" val="3302089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chemeClr val="accent2">
                    <a:lumMod val="75000"/>
                  </a:schemeClr>
                </a:solidFill>
              </a:rPr>
              <a:t>2.3d Disadvantages of Polycrystalline Solar Panels</a:t>
            </a:r>
            <a:endParaRPr lang="he-IL" dirty="0">
              <a:solidFill>
                <a:schemeClr val="accent2">
                  <a:lumMod val="75000"/>
                </a:schemeClr>
              </a:solidFill>
            </a:endParaRPr>
          </a:p>
        </p:txBody>
      </p:sp>
      <p:sp>
        <p:nvSpPr>
          <p:cNvPr id="3" name="Content Placeholder 2"/>
          <p:cNvSpPr>
            <a:spLocks noGrp="1"/>
          </p:cNvSpPr>
          <p:nvPr>
            <p:ph idx="1"/>
          </p:nvPr>
        </p:nvSpPr>
        <p:spPr>
          <a:xfrm>
            <a:off x="457200" y="1600201"/>
            <a:ext cx="8229600" cy="3989040"/>
          </a:xfrm>
        </p:spPr>
        <p:txBody>
          <a:bodyPr>
            <a:noAutofit/>
          </a:bodyPr>
          <a:lstStyle/>
          <a:p>
            <a:pPr marL="0" indent="0" algn="l">
              <a:buNone/>
            </a:pPr>
            <a:r>
              <a:rPr lang="en-US" sz="2400" b="1" dirty="0"/>
              <a:t>1. Lower Efficiency</a:t>
            </a:r>
            <a:endParaRPr lang="en-US" sz="2400" dirty="0"/>
          </a:p>
          <a:p>
            <a:pPr marL="0" indent="0" algn="l">
              <a:buNone/>
            </a:pPr>
            <a:r>
              <a:rPr lang="en-US" sz="2400" dirty="0"/>
              <a:t>Polycrystalline solar modules are less efficient than those made from a single crystal.</a:t>
            </a:r>
          </a:p>
          <a:p>
            <a:pPr marL="0" indent="0" algn="l">
              <a:buNone/>
            </a:pPr>
            <a:r>
              <a:rPr lang="en-US" sz="2400" b="1" dirty="0" smtClean="0"/>
              <a:t>2</a:t>
            </a:r>
            <a:r>
              <a:rPr lang="en-US" sz="2400" b="1" dirty="0"/>
              <a:t>. Fragile</a:t>
            </a:r>
            <a:endParaRPr lang="en-US" sz="2400" dirty="0"/>
          </a:p>
          <a:p>
            <a:pPr marL="0" indent="0" algn="l">
              <a:buNone/>
            </a:pPr>
            <a:r>
              <a:rPr lang="en-US" sz="2400" dirty="0"/>
              <a:t>Polycrystalline solar panels are somewhat fragile, and can be broken if hit by a falling branch or reasonably heavy object flying through a strong wind.</a:t>
            </a:r>
          </a:p>
          <a:p>
            <a:pPr marL="0" indent="0" algn="l">
              <a:buNone/>
            </a:pPr>
            <a:r>
              <a:rPr lang="en-US" sz="2400" b="1" dirty="0" smtClean="0"/>
              <a:t>3</a:t>
            </a:r>
            <a:r>
              <a:rPr lang="en-US" sz="2400" b="1" dirty="0"/>
              <a:t>. Competitive</a:t>
            </a:r>
            <a:endParaRPr lang="en-US" sz="2400" dirty="0"/>
          </a:p>
          <a:p>
            <a:pPr marL="0" indent="0" algn="l">
              <a:buNone/>
            </a:pPr>
            <a:r>
              <a:rPr lang="en-US" sz="2400" dirty="0"/>
              <a:t>There is strong price competition between polycrystalline manufacturers, and this can be both a good thing (in that it tends to keep prices low) or a bad thing (some manufacturers may not be able to withstand the competition and </a:t>
            </a:r>
            <a:r>
              <a:rPr lang="en-US" sz="2400" dirty="0" smtClean="0"/>
              <a:t>won't </a:t>
            </a:r>
            <a:r>
              <a:rPr lang="en-US" sz="2400" dirty="0"/>
              <a:t>be around to honor their product or performance warranties</a:t>
            </a:r>
            <a:r>
              <a:rPr lang="en-US" sz="2400" dirty="0" smtClean="0"/>
              <a:t>).</a:t>
            </a:r>
            <a:endParaRPr lang="en-US" sz="2400"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24</a:t>
            </a:fld>
            <a:endParaRPr lang="he-IL"/>
          </a:p>
        </p:txBody>
      </p:sp>
    </p:spTree>
    <p:extLst>
      <p:ext uri="{BB962C8B-B14F-4D97-AF65-F5344CB8AC3E}">
        <p14:creationId xmlns:p14="http://schemas.microsoft.com/office/powerpoint/2010/main" val="1119381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b="1" i="1" dirty="0">
                <a:solidFill>
                  <a:schemeClr val="accent3">
                    <a:lumMod val="75000"/>
                  </a:schemeClr>
                </a:solidFill>
              </a:rPr>
              <a:t>2.3e Current Market Overview</a:t>
            </a:r>
            <a:endParaRPr lang="he-IL" b="1" i="1" dirty="0">
              <a:solidFill>
                <a:schemeClr val="accent3">
                  <a:lumMod val="75000"/>
                </a:schemeClr>
              </a:solidFill>
            </a:endParaRPr>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pPr algn="l" rtl="0"/>
            <a:r>
              <a:rPr lang="en-US" dirty="0"/>
              <a:t>The current market for solar PV is </a:t>
            </a:r>
            <a:r>
              <a:rPr lang="en-US" dirty="0">
                <a:solidFill>
                  <a:srgbClr val="000000"/>
                </a:solidFill>
                <a:highlight>
                  <a:srgbClr val="FFFF00"/>
                </a:highlight>
                <a:ea typeface="Calibri"/>
                <a:cs typeface="Arial"/>
              </a:rPr>
              <a:t>dominated by crystalline silicon (c-Si) </a:t>
            </a:r>
            <a:r>
              <a:rPr lang="en-US" dirty="0"/>
              <a:t>solar panels (around 80%), and c-Si solar technology is expected to continue to dominate in the residential and commercial rooftop markets due to higher efficiency and rapidly reducing costs.</a:t>
            </a:r>
          </a:p>
          <a:p>
            <a:pPr algn="l" rtl="0"/>
            <a:r>
              <a:rPr lang="en-US" dirty="0"/>
              <a:t>There has been </a:t>
            </a:r>
            <a:r>
              <a:rPr lang="en-US" dirty="0">
                <a:solidFill>
                  <a:srgbClr val="000000"/>
                </a:solidFill>
                <a:highlight>
                  <a:srgbClr val="FFFF00"/>
                </a:highlight>
                <a:ea typeface="Calibri"/>
                <a:cs typeface="Arial"/>
              </a:rPr>
              <a:t>a 40% price reduction </a:t>
            </a:r>
            <a:r>
              <a:rPr lang="en-US" dirty="0"/>
              <a:t>since the middle of 2009, largely as a result of the </a:t>
            </a:r>
            <a:r>
              <a:rPr lang="en-US" dirty="0">
                <a:solidFill>
                  <a:srgbClr val="000000"/>
                </a:solidFill>
                <a:highlight>
                  <a:srgbClr val="FFFF00"/>
                </a:highlight>
                <a:ea typeface="Calibri"/>
                <a:cs typeface="Arial"/>
              </a:rPr>
              <a:t>improved supply of </a:t>
            </a:r>
            <a:r>
              <a:rPr lang="en-US" dirty="0" err="1">
                <a:solidFill>
                  <a:srgbClr val="000000"/>
                </a:solidFill>
                <a:highlight>
                  <a:srgbClr val="FFFF00"/>
                </a:highlight>
                <a:ea typeface="Calibri"/>
                <a:cs typeface="Arial"/>
              </a:rPr>
              <a:t>polysilicon</a:t>
            </a:r>
            <a:r>
              <a:rPr lang="en-US" dirty="0"/>
              <a:t>, which is the basis of c-Si-based panels. When supply was constrained by limited production of </a:t>
            </a:r>
            <a:r>
              <a:rPr lang="en-US" dirty="0" err="1"/>
              <a:t>polysilicon</a:t>
            </a:r>
            <a:r>
              <a:rPr lang="en-US" dirty="0"/>
              <a:t>, the price reached over $300/kg. Now, the cost has fallen to below $100/kg and supplies are readily available for mass production — driving a continuing decline in panel prices.</a:t>
            </a:r>
          </a:p>
          <a:p>
            <a:pPr algn="l" rtl="0"/>
            <a:r>
              <a:rPr lang="en-US" dirty="0"/>
              <a:t>Lower cost c-Si panels support a key goal for solar known as grid parity, where it costs the same to generate power on their rooftops as it does to buy it from the grid. This point has already been reached during the peak demand period. According to the European Photovoltaic Technology Platform group, solar PV is expected to reach grid parity in most of Europe over the next 10 years.</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25</a:t>
            </a:fld>
            <a:endParaRPr lang="he-IL"/>
          </a:p>
        </p:txBody>
      </p:sp>
    </p:spTree>
    <p:extLst>
      <p:ext uri="{BB962C8B-B14F-4D97-AF65-F5344CB8AC3E}">
        <p14:creationId xmlns:p14="http://schemas.microsoft.com/office/powerpoint/2010/main" val="2510428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rPr>
              <a:t>2.4 Cadmium telluride photovoltaic- thin layer cells</a:t>
            </a:r>
            <a:endParaRPr lang="he-IL" b="1" dirty="0">
              <a:solidFill>
                <a:srgbClr val="FFC000"/>
              </a:solidFill>
            </a:endParaRPr>
          </a:p>
        </p:txBody>
      </p:sp>
      <p:sp>
        <p:nvSpPr>
          <p:cNvPr id="3" name="Content Placeholder 2"/>
          <p:cNvSpPr>
            <a:spLocks noGrp="1"/>
          </p:cNvSpPr>
          <p:nvPr>
            <p:ph idx="1"/>
          </p:nvPr>
        </p:nvSpPr>
        <p:spPr/>
        <p:txBody>
          <a:bodyPr>
            <a:normAutofit/>
          </a:bodyPr>
          <a:lstStyle/>
          <a:p>
            <a:pPr algn="l" rtl="0"/>
            <a:r>
              <a:rPr lang="en-US" dirty="0"/>
              <a:t>Among the thin-layer solar cells, those of the greatest importance are currently the cells with a cadmium telluride base (</a:t>
            </a:r>
            <a:r>
              <a:rPr lang="en-US" dirty="0" err="1"/>
              <a:t>CdTe</a:t>
            </a:r>
            <a:r>
              <a:rPr lang="en-US" dirty="0"/>
              <a:t>), the latter having a simple energy gap </a:t>
            </a:r>
            <a:r>
              <a:rPr lang="en-US" dirty="0" err="1"/>
              <a:t>Eg</a:t>
            </a:r>
            <a:r>
              <a:rPr lang="en-US" dirty="0"/>
              <a:t> = 1,48 </a:t>
            </a:r>
            <a:r>
              <a:rPr lang="en-US" dirty="0" err="1"/>
              <a:t>eV</a:t>
            </a:r>
            <a:r>
              <a:rPr lang="en-US" dirty="0"/>
              <a:t> and a high value of the absorption coefficient α ~ 105 cm-1, </a:t>
            </a:r>
            <a:r>
              <a:rPr lang="en-US" sz="2800" dirty="0">
                <a:solidFill>
                  <a:srgbClr val="000000"/>
                </a:solidFill>
                <a:highlight>
                  <a:srgbClr val="FFFF00"/>
                </a:highlight>
                <a:ea typeface="Calibri"/>
                <a:cs typeface="Arial"/>
              </a:rPr>
              <a:t>within the wavelength range of 300 ÷ 820 nm</a:t>
            </a:r>
            <a:r>
              <a:rPr lang="en-US" dirty="0"/>
              <a:t>, which makes the layer, only a few micrometers thick, provide the absorption of almost all the radiation in the above </a:t>
            </a:r>
            <a:r>
              <a:rPr lang="en-US" dirty="0" smtClean="0"/>
              <a:t>range</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26</a:t>
            </a:fld>
            <a:endParaRPr lang="he-IL"/>
          </a:p>
        </p:txBody>
      </p:sp>
    </p:spTree>
    <p:extLst>
      <p:ext uri="{BB962C8B-B14F-4D97-AF65-F5344CB8AC3E}">
        <p14:creationId xmlns:p14="http://schemas.microsoft.com/office/powerpoint/2010/main" val="2968081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b="1" dirty="0">
                <a:solidFill>
                  <a:srgbClr val="FFC000"/>
                </a:solidFill>
              </a:rPr>
              <a:t>2.4 Cadmium telluride photovoltaic- thin layer cells</a:t>
            </a:r>
            <a:endParaRPr lang="he-IL" b="1" dirty="0">
              <a:solidFill>
                <a:srgbClr val="FFC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3980622"/>
            <a:ext cx="4752381" cy="29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1635765"/>
            <a:ext cx="8496944" cy="2585323"/>
          </a:xfrm>
          <a:prstGeom prst="rect">
            <a:avLst/>
          </a:prstGeom>
        </p:spPr>
        <p:txBody>
          <a:bodyPr wrap="square">
            <a:spAutoFit/>
          </a:bodyPr>
          <a:lstStyle/>
          <a:p>
            <a:pPr algn="l"/>
            <a:r>
              <a:rPr lang="en-US" dirty="0"/>
              <a:t>The above cells are made with the method of depositing successive layers on a glass base covered with a thin layer of a transparent conductive oxide (TCO). The rear contact is achieved through a thin layer of metal. The significant advantage of such cells is the possibility to produce their successive construction layers by means of such techniques as a chemical bath, </a:t>
            </a:r>
            <a:r>
              <a:rPr lang="en-US" dirty="0" err="1"/>
              <a:t>vapour</a:t>
            </a:r>
            <a:r>
              <a:rPr lang="en-US" dirty="0"/>
              <a:t> deposition, electrolysis, magnetron sputtering, spraying or close space sublimation (CSS). The structure deposited on the surface of the glass, which, at the same time, determines the size of the thin-layer module, is separated through laser cutting into single cells, which, connected in series, provide the proper value of the module’s voltage.</a:t>
            </a:r>
          </a:p>
        </p:txBody>
      </p:sp>
      <p:sp>
        <p:nvSpPr>
          <p:cNvPr id="3" name="מציין מיקום של מספר שקופית 2"/>
          <p:cNvSpPr>
            <a:spLocks noGrp="1"/>
          </p:cNvSpPr>
          <p:nvPr>
            <p:ph type="sldNum" sz="quarter" idx="12"/>
          </p:nvPr>
        </p:nvSpPr>
        <p:spPr/>
        <p:txBody>
          <a:bodyPr/>
          <a:lstStyle/>
          <a:p>
            <a:fld id="{BB7A5D23-A748-4830-A549-686912253EB5}" type="slidenum">
              <a:rPr lang="he-IL" smtClean="0"/>
              <a:t>27</a:t>
            </a:fld>
            <a:endParaRPr lang="he-IL"/>
          </a:p>
        </p:txBody>
      </p:sp>
    </p:spTree>
    <p:extLst>
      <p:ext uri="{BB962C8B-B14F-4D97-AF65-F5344CB8AC3E}">
        <p14:creationId xmlns:p14="http://schemas.microsoft.com/office/powerpoint/2010/main" val="50824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b="1" i="1" dirty="0">
                <a:solidFill>
                  <a:schemeClr val="tx2">
                    <a:lumMod val="60000"/>
                    <a:lumOff val="40000"/>
                  </a:schemeClr>
                </a:solidFill>
              </a:rPr>
              <a:t>2.4a Performance advantage</a:t>
            </a:r>
            <a:endParaRPr lang="he-IL" b="1" i="1" dirty="0">
              <a:solidFill>
                <a:schemeClr val="tx2">
                  <a:lumMod val="60000"/>
                  <a:lumOff val="40000"/>
                </a:schemeClr>
              </a:solidFill>
            </a:endParaRPr>
          </a:p>
        </p:txBody>
      </p:sp>
      <p:sp>
        <p:nvSpPr>
          <p:cNvPr id="3" name="Content Placeholder 2"/>
          <p:cNvSpPr>
            <a:spLocks noGrp="1"/>
          </p:cNvSpPr>
          <p:nvPr>
            <p:ph idx="1"/>
          </p:nvPr>
        </p:nvSpPr>
        <p:spPr/>
        <p:txBody>
          <a:bodyPr>
            <a:normAutofit fontScale="70000" lnSpcReduction="20000"/>
          </a:bodyPr>
          <a:lstStyle/>
          <a:p>
            <a:pPr algn="l" rtl="0"/>
            <a:r>
              <a:rPr lang="en-US" dirty="0"/>
              <a:t>Although typical crystalline silicon modules have an efficiency of 13%-20% and </a:t>
            </a:r>
            <a:r>
              <a:rPr lang="en-US" dirty="0" err="1"/>
              <a:t>CdTe</a:t>
            </a:r>
            <a:r>
              <a:rPr lang="en-US" dirty="0"/>
              <a:t> modules have an efficiency of approximately 13%; recent modules produced at First Solar and measured by NREL have shown </a:t>
            </a:r>
            <a:r>
              <a:rPr lang="en-US" dirty="0" err="1"/>
              <a:t>CdTe</a:t>
            </a:r>
            <a:r>
              <a:rPr lang="en-US" dirty="0"/>
              <a:t> modules with efficiencies at 16.1%. </a:t>
            </a:r>
            <a:endParaRPr lang="en-US" dirty="0" smtClean="0"/>
          </a:p>
          <a:p>
            <a:pPr algn="l" rtl="0"/>
            <a:r>
              <a:rPr lang="en-US" dirty="0" smtClean="0"/>
              <a:t>Module </a:t>
            </a:r>
            <a:r>
              <a:rPr lang="en-US" dirty="0"/>
              <a:t>efficiencies are obtained in laboratories at standard testing temperatures of 25°C, however in the field modules are often exposed to much higher temperatures. </a:t>
            </a:r>
            <a:endParaRPr lang="en-US" dirty="0" smtClean="0"/>
          </a:p>
          <a:p>
            <a:pPr algn="l" rtl="0"/>
            <a:r>
              <a:rPr lang="en-US" sz="3400" u="sng" dirty="0" err="1">
                <a:solidFill>
                  <a:srgbClr val="000000"/>
                </a:solidFill>
                <a:highlight>
                  <a:srgbClr val="FFFF00"/>
                </a:highlight>
                <a:ea typeface="Calibri"/>
                <a:cs typeface="Arial"/>
              </a:rPr>
              <a:t>CdTe</a:t>
            </a:r>
            <a:r>
              <a:rPr lang="en-US" sz="3400" u="sng" dirty="0">
                <a:solidFill>
                  <a:srgbClr val="000000"/>
                </a:solidFill>
                <a:highlight>
                  <a:srgbClr val="FFFF00"/>
                </a:highlight>
                <a:ea typeface="Calibri"/>
                <a:cs typeface="Arial"/>
              </a:rPr>
              <a:t> PV modules have a proven performance advantage over conventional silicon modules in high temperature climates due to </a:t>
            </a:r>
            <a:r>
              <a:rPr lang="en-US" sz="3400" u="sng" dirty="0" err="1">
                <a:solidFill>
                  <a:srgbClr val="000000"/>
                </a:solidFill>
                <a:highlight>
                  <a:srgbClr val="FFFF00"/>
                </a:highlight>
                <a:ea typeface="Calibri"/>
                <a:cs typeface="Arial"/>
              </a:rPr>
              <a:t>CdTe’s</a:t>
            </a:r>
            <a:r>
              <a:rPr lang="en-US" sz="3400" u="sng" dirty="0">
                <a:solidFill>
                  <a:srgbClr val="000000"/>
                </a:solidFill>
                <a:highlight>
                  <a:srgbClr val="FFFF00"/>
                </a:highlight>
                <a:ea typeface="Calibri"/>
                <a:cs typeface="Arial"/>
              </a:rPr>
              <a:t> low temperature coefficient.</a:t>
            </a:r>
          </a:p>
          <a:p>
            <a:pPr algn="l" rtl="0"/>
            <a:r>
              <a:rPr lang="en-US" dirty="0" smtClean="0"/>
              <a:t>  </a:t>
            </a:r>
            <a:r>
              <a:rPr lang="en-US" dirty="0"/>
              <a:t>Although all PV semiconductors experience performance losses at temperatures above 25°C,CdTe PV modules experience half the reduction of crystalline silicon modules, resulting in an increased annual energy output of 5-9%.</a:t>
            </a:r>
          </a:p>
          <a:p>
            <a:pPr algn="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28</a:t>
            </a:fld>
            <a:endParaRPr lang="he-IL"/>
          </a:p>
        </p:txBody>
      </p:sp>
    </p:spTree>
    <p:extLst>
      <p:ext uri="{BB962C8B-B14F-4D97-AF65-F5344CB8AC3E}">
        <p14:creationId xmlns:p14="http://schemas.microsoft.com/office/powerpoint/2010/main" val="3112373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b="1" i="1" dirty="0">
                <a:solidFill>
                  <a:schemeClr val="tx2">
                    <a:lumMod val="60000"/>
                    <a:lumOff val="40000"/>
                  </a:schemeClr>
                </a:solidFill>
              </a:rPr>
              <a:t>2.4b Low Cost Manufacturing</a:t>
            </a:r>
            <a:endParaRPr lang="he-IL" b="1" i="1" dirty="0">
              <a:solidFill>
                <a:schemeClr val="tx2">
                  <a:lumMod val="60000"/>
                  <a:lumOff val="40000"/>
                </a:schemeClr>
              </a:solidFill>
            </a:endParaRPr>
          </a:p>
        </p:txBody>
      </p:sp>
      <p:sp>
        <p:nvSpPr>
          <p:cNvPr id="3" name="Content Placeholder 2"/>
          <p:cNvSpPr>
            <a:spLocks noGrp="1"/>
          </p:cNvSpPr>
          <p:nvPr>
            <p:ph idx="1"/>
          </p:nvPr>
        </p:nvSpPr>
        <p:spPr/>
        <p:txBody>
          <a:bodyPr/>
          <a:lstStyle/>
          <a:p>
            <a:pPr algn="l" rtl="0"/>
            <a:r>
              <a:rPr lang="en-US" dirty="0"/>
              <a:t>The major advantage of this technology is that the panels can </a:t>
            </a:r>
            <a:r>
              <a:rPr lang="en-US" dirty="0">
                <a:solidFill>
                  <a:srgbClr val="000000"/>
                </a:solidFill>
                <a:highlight>
                  <a:srgbClr val="FFFF00"/>
                </a:highlight>
                <a:ea typeface="Calibri"/>
                <a:cs typeface="Arial"/>
              </a:rPr>
              <a:t>manufactured at lower costs </a:t>
            </a:r>
            <a:r>
              <a:rPr lang="en-US" dirty="0"/>
              <a:t>than silicon based solar panels. </a:t>
            </a:r>
            <a:r>
              <a:rPr lang="en-US" dirty="0" smtClean="0"/>
              <a:t> “First Solar” company was </a:t>
            </a:r>
            <a:r>
              <a:rPr lang="en-US" dirty="0"/>
              <a:t>the first manufacturer of Cadmium telluride panels to produced solar cells for less than $1.00 per watt.</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29</a:t>
            </a:fld>
            <a:endParaRPr lang="he-IL"/>
          </a:p>
        </p:txBody>
      </p:sp>
    </p:spTree>
    <p:extLst>
      <p:ext uri="{BB962C8B-B14F-4D97-AF65-F5344CB8AC3E}">
        <p14:creationId xmlns:p14="http://schemas.microsoft.com/office/powerpoint/2010/main" val="1638145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44824"/>
            <a:ext cx="8229600" cy="1143000"/>
          </a:xfrm>
        </p:spPr>
        <p:txBody>
          <a:bodyPr/>
          <a:lstStyle/>
          <a:p>
            <a:r>
              <a:rPr lang="en-US" dirty="0">
                <a:solidFill>
                  <a:srgbClr val="92D050"/>
                </a:solidFill>
              </a:rPr>
              <a:t>2. Theoretical background</a:t>
            </a:r>
            <a:endParaRPr lang="he-IL" dirty="0">
              <a:solidFill>
                <a:srgbClr val="92D050"/>
              </a:solidFill>
            </a:endParaRPr>
          </a:p>
        </p:txBody>
      </p:sp>
      <p:sp>
        <p:nvSpPr>
          <p:cNvPr id="4" name="AutoShape 2" descr="data:image/jpeg;base64,/9j/4AAQSkZJRgABAQAAAQABAAD/2wCEAAkGBxQTEhUUEhQVFBQWGRYVFxgUFxsbFxgYGhgWHBobGyEZHSggGholHxUYITEhJSkrLjAvHh8/ODMsNygtLisBCgoKDg0OGxAQGzEkICQsLy8tLjIsNzQsLCwtLCwsLC8vLTQsMS4sLCwsLSwsLCw1LCwtNC0vLCwsLCwsLCwsLP/AABEIAPcAzAMBIgACEQEDEQH/xAAcAAEAAgMBAQEAAAAAAAAAAAAABgcDBAUIAQL/xABIEAACAQMCBAQEAgYHBAkFAAABAgMABBEFIQYSMUEHE1FhIjJxgRSRI0JScqGxFTNigpLB0RYkQ1MIFzRUk6LC4vBjc6PS4f/EABsBAQADAQEBAQAAAAAAAAAAAAADBAUCAQYH/8QANBEAAgEDAwAIAwgCAwAAAAAAAAECAwQREiExBRNBUWFxkfAigbEGFDJSodHh8ULBFTOC/9oADAMBAAIRAxEAPwC8aUrkWvEts85thJy3A6xSKySHbOVDgc4x3XI2O9AdelKUApSlAKUrFc3CxqWchVGMk9Bkgb+g360BlpSlAKjPFHEgs7qyEjBYbhpYXLYCq3KpRiT03HL1x8R9Kk1QLxq4ee801vKUtJA6zqowCQoKuN+vwszYGMlR16ECe0qkPCbxaBEVlfnB+SK4J2I2CpJ79uf6Z7sbvoBSlKAUpXwsBgEjfp799vyoD7SlKAUpSgFKw3dysal3OFGB9yQAPqSQKzUApSlAKr3xm4T/ABdmbiIEXVr+ljZdmKgguuRvkAcw9x2yasKhFAQHwc4ybULMiY5uICEkPd1I+Bz7kAg+6n1qfV580OZdG4kliY+XbTMyDI5UVJcNF3xyq2E5j2DdO3oOgFKUoBXD44h59Pu1yV/QSkEdQVQkY+4ruVpa3aebbTxZ5fMikj5sZxzIRnGRnGemaA4/hzxD+O0+CcnMnLyS/wD3E2b8/m+4qS1S3/Rs1QtFd25OyNHKm5/XDK2B0AHIv+KrpoBSlYL68SGN5ZWCRopZmPQADJNAeYvGDhpLfVTFbDP4gJKsa7lXkZlKD3LLkD+0K9K6BavFa28Urc8kcUSO2SeZ1RQxydzkgnNVR4YaS+p382s3QPIHK2qNntsCO2EXC7ZBYseq1c1AKUr8yOFBZiAACSScAAdST2FAfqq61nipn4gsbCNvgjE0k3K3zO1vNyowHZQA2D3YbbCuBx742Rx80OmgSSdDOw/Rjb9Qfrn3O31rY8HOBZkkbU7/ACbiUMY1kHxrz/NI2fldgSMdgTnrgAW5SlKAUpX5kkCgsxAUAkknAAHUknoKAg/iprQiWztxu9zd2wwCM8kc0bscdSMhB9+vYzqqOstSbWOJI3hYm1sgWVhnlwv6wyMZeRgPUqB6VeNAKUpQClKUBS//AEguEZZjDeQRtJyKYpQgZmC5LI2Bn4RzPk7YyOvavuH/ABZ1K1jEaypMigKonTm5QOmCCGO225Neqa5Gp8L2dxnz7WCQk5JaNebOMZzjOaAom08eL8HMkNs4x0Cuu+2+ec++1TTg7xuguJFiu4xak4Ak58xFv7WQPLHuSR6mtnXfA+wlU/hzJbP2wxkTp0Ick+/zf6VTHG3h9d6aczKHhJws0eShz0DZGUb2P2JoD1vSoB4J8SNeacolJaW3byGJ6soAKMfflPLnqSpPep1LMBXjeD1LJQ/BcR0ziWaCXZZ/NSNs7FZGEkR2G5PKFPQAk+lXy8wFVj4n6D50lvfwD/eLN0kKgZMkaOHwPVlIJA75I9Kk02p+lV6lzGCJoUJSZIXvRVXeP+oy/wBHoseRE8oExHoASgP9nmGfqFqRS6n71ztVdLiJ4ZfiSRSpH+Y9wcEVU/5FJ7lj7m2jvcAskOnWkaEECGM5HQlhzE/TLGpGt6Kqvgi6khthBKfigZogf2kGCh9hysNqksWp+9e/f0pNZPPurayTVJQaqXjK/utZupdM091jtoMC7mJIDNnBQY3IGCMbcxU5IABMl1rXTDa3Eq7tHFI6/vBCR9s4rW8J9LFlYxqw/TS/ppSevM3QH91cD659at07iMlkrzouLwZuDvCixseV2X8TOP8AiTDIB9UTdV6bE5I9anlY4pgayVYTyQ4wK+MwAydgNyTVfeIXirb6eWhjH4i6GRyKfgjO39YeucHPKATtvy9ao+/4j1bV3MXNNPnP6GBeWMKTnDKgAIGBgvk7daAvTifxc0+0yqyG5k3HLBhlB93J5QPpk+1U3xn4n3up4gjUwxOQvkxEs8hJGFY4BffYKAM56Gt3SvA7UZMGUwQD4ch3LOATvgICCQOxYZ239LY4A8LbbTWEpPn3OCBIwwEyADyLk4PX4uuCR3NAfvwi4LOm2n6UAXMxDy4OeUD5I8jrygkn3ZtyMVOqUoBSlKAUpSgFKUoBWrqmnx3EMkMy80cilHHTIPuNwfcdK2qwXU3KK8bwss9SyVF4JW72kmpW7ElYplQZAGSPMGdu5AU4z6VPb2/riWEBhkvJG6z3DSD9wIiL/FWP3qNcYcXxWq/EeaQ/Kg+Y+5/ZHv8AlWXc3EpS0Q3Zeo0UlqkSO71ColrfGVvBnnkBbf4U+Jsj6bD71W9xqV/qchSJXYf8uLZAD+2T/NjjrUx0PwfXAa7mOepSHGB7FmBz26CqdWlTp73E8P8AKuffvJMq7e1KPzZwdQ8S5Cf0MSgeshJJH0GAPzNa0fiBduwVY42Y9AquSfoA1W5Y8D2EQwtrE3vIPMP/AJ813La2SMYjRUHoqhR7dKrSvrRLEKWfN/2eqNd8zKaXibUlwXsWxjO0Uo/1xW7YeIMfNyTo8D9DkZUfX9YflVvZrWvbCKYcs0aSD0kUMP4ioHd0Zc08eT9okXWr/LPmiLWeqxToQrJKjAqwBBBBBBB/PFSGy1Go7qvhvaSHng57WUbq0J2z03U9vpiuKJruwYLfYkgJ5VuU+UZOwkH6vbfHfqetS05p/wDVLPg9n8ux/XwPXJPaax49n8FtWV/XB8U+PPwFpiP/ALTNlIv7IGOdzuOgO3uR2zWrp9/03+9JOGorq+S7ucSLCipFEflDBmYu3YnLAAe2/trWd2pbMp3Fvjgrjw88JptQAubt3ht3yw/50wOfiHMDyqTvzEHPYYOa9AaDoFtZx+XawpEu2eUbsR0LE7sfck1u28uRWatVPJRawKUpXp4KUpQClKxfiUyRzrkbEZGQcA7+mxB+9AZaUpQClKUBVPG3jOlnPLbRWzySxEqzOwVM/DjGMlhgn07VXd/40ajJnC28f7sbE49Pic1u+OnBxt7g3ol51uZMcnLgo3IO+cMDynsP86q+pqVCNVPI1NcEkufEDUXJzORn0RB/6ajl5cPK7SSMWdjkk9Sa+UqWNjTi8rY8dST2bJboviPdWsYjijtwg7eWR9zysMn3NSOx8ZG2861B9TG5H5Bgf51V9MVTq9CW1Tdr36ksbmpHhl96X4lWE2MymFvSZSP4jK/xrvvr1qo5jcwAdc+YnT868yFRVi+FXBtvdxyT3Cs/JJyKvNhThVY5xufmHfFYd/0NQtY9Y5PHr+xbo3U5vThFt2eqwS/1U0T/ALjqf4A5rcqtONfDGFomlsVMcqfF5YJKyDuBk/C3p2PT3qpX1GZxhppCOmC7EfxNU7XouF2s0Z+aa3X6klS5lTeJI9QyXCL8zqPqwFYZbmFlKs8TKwIIZlIIPYgnBry4yk9Tn6188ur6+zc/z/p/JD9+8C6tahOnfpoSJLFj8SKctAWOxTf4o89u2alui6iHVWVgysAQR0IO4rzRyn1roafrl1BgRTyIB0AY8v5Hb+FWH0RVik08vvxz587+IjeLhrb6HrbTbmuhqOoxQRNLPIsUa45mc4UZOB17kkDFeaNH8XL6EgSCKZR15l5WP3U4H5GuzJxTa63cKuo3T2NvGB5cCnKu+Pid5SvKDjKjK7diMnN2lCcFpkVqji3lHZ4o8cmZ/K0uDnJ+ESSqSWJBA8uNTnOcEFs/u1yrhuKbzBC3ESnDgIY7fGBjqSrd88pPXtttc3C/DNjaoGsoYgGAIkXDM4xsec5LD74rvVKRnl7VBxFb5Mr6iAOYllkkdQF6klGIA9yay8NcZa/nkgNzcY2xJCZcFjsWZlyN84y2BXpylAVDY6Br2o8n9IXJsoBkssBCzOMbZ8skY3xhjtg5XpVmcO6JFZ26W8APIgO7HLMxOWZj3Ykknt6ADaulSgIJx/4hnS54lltWlt5VJEqOAwdS3MvKRg7FD8w6nrio7/1+2f8A3a5//H/+1Wjq+lQ3MTQ3Eayxt1Vht9R3B9xvVe6h4G6bIcxmeHcnCSBhv0H6RWOB9frmgObL4/WvKeW1uC2DgEoATjYEgnAz3wfoa07Xx1mlJ8vS2kUAZCTMxBOcEkQ7A46Y7Gu/pvgdpsZzIZ5xttJJyjv/AMsKd8jv2qw9O06K3jEUEaxRqPhVAABuT29yT96AonxJ4yi1LTiGhmtp4pElCSqeVuqsFfABwJM4IB26VUQr1zxHbrLHJHIAUdWRh7EEGvKOraa9tNJBJ8yMRnsR2I9iN67sq66xwOqkGoqRqUpStQhFKUoAavrwmtPL02I4wZGkkP3blB/JRVEQwNIyogLO5CqB1JJwBXp3SrEQQRQr0jRUH2GM/ff86+V+0tZaYU/HJfsY/E5Ga6bCOR1CsR9lNeV4+lerGXO3qCN/evLV3b+XJJGeqOyH+6SP8qg+zLWua8v9nd+tomKlKV9iZopSlAKz2GnS3EixQRtLI2cKgyxwMnp6AE1gq2v+jzo3NczXbD4Y18pD6u+7Y9woH+Oq91JKG51FZZb3hxpDWmm20DqUdEJdWIJDszOw226saktKVQOhSlKAUpSgFKUoBXxq+0NAR/Ve9Ur4q6KZ57XygPNkZogScZ6FQT+f51d+qp1qr/EUmOFbhRlreWKYdujYI+hDGsirKUKycef34NCCUqTTKRuYHjdo5VZHU4ZWGCD71jr0fqWi2eoxI8sayK6KyONnCkZGGG+N+nSoVqPg6hJMFyyD0lUN/FSP5VatvtFSa01k0yCdnJfh3KloTVmL4OzZ3uo8e0bf61JuHvDC0t2DylriQbjnwIx78o6/cn6VPW+0FrGOYNt+RxGzqN7rBH/CTg9uYX064AB8hTsSTt5hHpjIHrnPoTbNfMgY7dh/oPsP4V9r4y7up3NV1JmpSpqnHShVB+Kmj/h792Awk/6YY6cxPxj/ABZP94VflcTi7hqO/gMT/Cwy0b4yUb19wcYI9Pep+jLz7rXU3xwzi4pdZDC5PN9K6fEGgT2Unl3CEfssN0ceqnv9Otcvmr9DpXFOrFSi8pmNKLi8M+0r5zChzjODjOM42z6fWupVYR5Z5hma0tXlkWKJSzuQqgep/wAvftXqXw80JbK1igXcgczkfrO3zH6dh7AVXPhRw2sUS3Dr+mkGct+qh6AemRgmrH1fie20+IS3T8oOyIoy7kYyFHfGRk9BmsOd27ithcIudT1cMvlkxFfaobXfH2QnFlbIq7/FcEsSN8fCjAKeh+Y9/rUf/wCu/U/WD/wv/dVkrHpmlU5w3xJxLcEMLSAIcjNwhiA6745w5+XGwPX71YGk3Wp8gN1b2hbAz5E7hiebfCvHyjC745z060BI6Vgt52b5o2T94qfT9lj/APBWegFKUoBSvxPMqKzOwVVBZmY4AAGSST0AHeqn4k8dbWIlLOJ7lunOx8uP7ZBZvyH1oCydSjqCcXaZ50EsXd0ZQfcjY/nUg4Wvr+6TzryCK1jYfBF8Rmz+0xJAUdfhxn6U1S3rNvab/Ei7bT7GV74P6sZLRrd9pLZiuD15DuM/RuYfYVPaqfXom03UUvkB8iQ8k6joObYk49fmH9oe9WpBOrqroQysAysNwQdwRXz3SFLE+tjxLfyfai3SeFofK+nYfZpQoyxwMgfmQBn7mv3WC8txLG8bfK6shx1AYYyPeuZw7q5k5oZsLdQ/DKvTmH6sq56o4APtnHaqahmLa7OffvsJM74N/VbBZ4jGxZc4Kuhw6MDsynswP/8AaiV5ba1DtDLb3S9jIoST7jIX75qcUrulXcNsJruayeSgpeBAra01ydgJpobRB1MQVnI9vm/PIqb2kAjRUDM3KAOZzl2PqxPUnrWauVr+trbKoxzzSHkhiB3dzsP3UHUt2H2rqdSVZqKil4JY9+p4oqCy2dOWNWBVgGU9QwBB+x2rhT8FWDHJtIs/2QVH5KQK7NojKihzzPgcxHQt3x7ZzgelZqjjUnB/DJryZ04qXKOBFwTp6nItIv7wLD/zEioRrgS/1NbdAPwtmPiVQAjSE7jA26gD+63rWz4keIDQs1paH9J8skn7OR8qf2t9z26dembw70I20PxjEjnnf29F+38ya1qNOrCHW1G8vaOXvvy/TjzIFolPSlsuf2J5pMHSpRBp8cgHmRo+NxzqGwfbI2ri6aoAydqlNuMCtexpaVkrXVTLOTLwdp7Es1jaFiSSTBGSSdyT8PWt7TtGt4BiCCKIb/1car16/KK3qVolMUpSgFKUoBWC9u0hjaSV1SNAWZmOAAO5r7e3aRRtJK6pGgLMzHAAHcmvPPGfE15r1wLXT4pDaq2AAMByN/MlY7KPRSfTuRQGh4j+IM+qzi2tA4t+bkjjTPPOxOAzAdc9l7d9+lheF/hIlryXN8A9yDzJHkGOIjoTjZ5B1z0HbcZrs+GXhnFpqiaTEt2y4Zv1Y85ysf54LHc47AkVYFAfCK5OowV1WauffTDFcVIKawdQlpZBuIdPSRGjdQysCCDVbaTxDNpMv4efM1pn4GHzRg9P5br9x73fJw/5yhvMCgjPy5/zrS1270y2VLS+CcpUHmmhYxnPNuz8pRWJQ7ZB6e1Z6sc5jL8L95Xcy1K4WE1yjk6drEcyCSJ1dD3B/n6H2rW1zQ47rlcO0M8f9XNFs6+x/aT+yff1r9y+FVq36fS7p7UsMqYnEsDAgEbE7gg/tY3rlX8l/p//AG2DzYRn/ebUFlA9ZExzIMdT0rOrdFVaL10Xn6/z72JY3MZrExNqupWv9bbJexj/AIlsSsmPUxkHJ9ht71qy+JaKcNY3oPo0YB/nWWXiqCZB+HvooZAwKl8Ybr8DK2Dg57YI2+h/UOr6i2Ap08g7eZ5rEEdyFG/2z/rVVU44zUprPm4/x6ehJqf+Mv8AZyJOOdRuTyWNg6Z28yUEge5yFRT9SfvXf4U4TaGQ3V5J+IvHGOY7rEMYKp+Z3AG2wA3z2/6TSGIG5uIcgfE5IRcn0BJwOw3JqGa74s20RK26NcEbc2eRPsSCT+VeLraydO3p4Xa12/8Ap9nhsHph8VSXvyLDY1BOOfEKK1VooGElz023WPPdj0JH7I++Kg99xjqWoZSEGNDsRCCP8Tnfv0BGfSpfw1wLY6XEt5rMi+YSDHCcnB6j4Ru7fwHfertp0SlLNV5a7F/siq3Lx8Pr+xxfD/gKeVvxEkbPITzDn6KSc8zE9W/iPr0tkcPR26B7q6ihGwyxVVyenxOwyaq/XvF69u2EGlwtAufhEaeZO4HbAUhR7KCff17PDXhLNJIlzrN0WYMreU0nmM2MbSO5IweXBVc7dxWwrWMpap7v9F5FZ12lpjsid3EQ/TQhifhaPPfJUg/cZrb4C4g/GWcUjYEoBjmXIPLKh5X77ZI5gD2I+tY9a0tIUacSMxZgRnHKS7Z7Dpgmqk0PiQ6Rq08cuTaXTiTbYR85JVxnqFyVbHUDPVQKsRiorCIW8nodTX2sFtIGAIIIIyCOhHYj2rPXR4KUpQClKUBxde4Xt7wr+KVpkQhljLssYYdyqEBz+/zd8Yyc9KwsY4UEcMaRouwVFCqPsK2KUAr4a+1+JDtQGtdTYFQa94qiaZog3wo3I7rvysPmBHfGR0qQ6/fiKN3Y4VFZj9FBJ/lVHcInzIGkfdppJJHz0JJ329NqguKjpwyiza0o1J6Zdx6J0mWJol8lw6DuDn8/Q+1fq8uIRlJWjGRurldwcjcHqDuK87S6fcW2X02eSBj1jVzyNvnYHYH/AObV0eHPFjEnl61bJMRhRN5CeaoyfnUgArvn4QO+xzXVKtGotjmvQlSlhrYs1uDrbmZtMuDYzthj+FcNG2MY54WJjIHsAdzvuc83UONrzTSF1W2EsDEgXdpkpgkcokjb5Tv+19OaudrHhxYX8a3mluIWOHV7Y/DzDcfCCOVgcZA5SCPWosOMNV0oiLUUF5Zn9FmQBuZcHID4yWIz8Mmdh261PpeMlfJ39c8PdO1ZDeaY6hicusTcqk46FSP0UnsQAc575qFW3BFupKushYHBDMQQR1yBjBrr3PCylP6U4andeUfpbcMfMTZSUUHPN6lGJBx8JOwrq6HxZFqvwTKLfU05gUAIScL2GdxIN/hO+3p0p3NKc1mEmixRqRi8SWSPnw+tW6B1+jH/ADzW5a8D2ke/lc59ZCT/AA6fwqUWZGK2ZrmGCKS6uc+RBgsAMs7E4SNR3JJA7AdyBvWfGhXk9Lm/UturSW6ivQ5Op6jFpNst1IivO+RaQ7BQQP61h15F26eo6ZyItwj4fXWsu1/qE7RxO2eYgc8oHXkz8KIOgOMeg2rv8IcNtq851bVQPIB5beDGFZVJ5QRjeMZ2G/Mc522aY8V8YW1qgE0ixIMBIlGXIGwwq9vyArYt7aMI4jsu8z6tVzeWbGjaZbWMZisYhGD80h3kc+pY74/h6AVzOJ+JoLKPzLh/iOeVBu7nfoPTb5jtUQ/2n1LUvg0m1eOMnBuJQBj13PwL745j6V3NL8KbaDF1rN1+IkG7eZJywAgE4JfDOBgnGQDvlcbVa6yMFiJFhvk5/h9qt/rE8huC0ViqDkCJhOdWwoVmU8zYLc2++22wxrcY8HLfqfJIE0RZUZjs6AnCtjv6Htk1I77xisg629lFJOSCoKJyRpjIGAdyoA5jsAB98fnhztVc7IRwnx5faMBb39tI9uuVTmBVl32CORyumxwPfY42qwbDxu0uQHnM8OMYEkWeb6eUX6e+KmdpErpyuoZT1DAEH6g7VxtY8M9Mud3tURsk80OYySSCc8hAbp3BxvjFAZ+HvEHT71xHb3CmQ5ARwUZsAH4Q4HN16D0PpUoqkOI/Ary1Emm3D+YnxBJyASw3HI6KvK3TGR17irC8MeI3vLIefkXUDGC4VhysJExuR2JGCffm9KAltKUoBSlKAVhuG2rNWnevtQFa+L+o+XYTer4iH947/wAAahHC0HJaQj1Xm/xEn/Ot/wAdL3KQQDdnkL4+gKj+L1+4Y+VVUdFAH5DFUb6XwpGl0dH4pSP3Whq+kx3Ccsg3GeVh8y/T/St+lZybTyjUlFSWGQO0uL7R5vNt5CFJAJG8cgBOFkU98Z9xk4PerZ4W8R7LVAILxFgnccrBsGCXPb4vX9lvzNR+aJXUq4DKeoIyDUI1ngtly9seYdeQ/MP3T3++/wBa0qF5naTwzJr2Li8wWV3dpNOOODbjRZBqOmOVjB5ZFUFuQN+0CCDESBs3Q8vtja/2Yi4ktTfQqLS9WTyZRnMMpUISxwOYHldd/Yg52atDw68VJYCLTUQ0kZ+BSy5dcjAUg9V7YI7+29ua/wAVW1jZ/iljaSEsF/3dV2Jzu2SAB8IBzv0q2p5fiUXBpZ7CPpwhdxxwglZpOQLMyttzrtz5fBPMME9883tWrxF4eTXd1Cs7j+jrdQ3JGT5s0pxzZHQZO3N1CjA65ro2XHlvcoZo7lFRRlgW5OQdPiDb9ds9D2613uDeKY79JGhJdY25PM5GVGOMnlJ+bHfHqPUVM6elZONWSKcew6kYYbfTbdlB/RhkKKsEaqAFHN02/W7Y23IrU4Z8JrW1Q3WqyC4lH6RzK36BMAZ5ub+s3zu2x229cev6tr1uzFp9PUEkogBL8uTjblJAx3J+9QbW7O+1Bg1/dZUHIijHwL1GQNlB98E+9QVbiC5fyJqdvUn+FEp4r8ZSSLfR4ubHw+aybAf/AEk9OnxMMdfh71CpdDurxxLqNxI7b4XmyVz2H6qj2UV2tJ0iK3XEa7n5mPzN9T6e3St+s+reSe0NjSo2EVvPd/oR9IlhuYbe3AQFWklx8zLgqoJPUE52zVm8ORdKq/QG82/uJOyYjH2OP/T/ABq3uH4thV6jHEFnkzriSlUeOOES6wXat+ta0XatmpSEVHrfTPI1B5UAEd3GBIB/z4iSrdcfEjsCcf8ADXf1kNflkBIJAJHQ+m2NvsaA/VKUoBSlKA17+8SGN5ZWCRoCzMxwABVBaz4oahqMhh0yBol9VAaXlzsWY/BGD/D9o1YHibps2ozQadDlYhy3N1KQeVY8ssajszMVchf7I7Zrp2+jW9jB5NtGsaAbn9ZiB8znqze5+2BQHnK3s521FYrpmeVHBcu/mH4RzfNk5/OrHqG8LsZ765uD0Jcj++235KMVMqyryWamO42bCGKWe9ilKVULwpSlAYpLZGYMyKzL8rFQSPoTuK6/AuvFL6aHlLQpDzSjOxZmQKOU7E4I98ZrlTShVLMcBQST7Dc1qcCyPHY3N6Y2kknlLKiZLOIxhQAoJA5pHXOP1TnYV3rlTpyqLlbLzeyKtw02od/PkiQav4c6VcTCZGltVzmSFFBRhg7JjPlknHqPQDqLA4bubeEJa2kPlwqD9sDJJ6lie5JySapOXxNdX5GsXV845WlIbPpgxZzU4vNXaLSbm7KtDK8SxIhxzrJNhcDOMlc56ZwCcbYrmlcdIOrThUSSb5WN0t32spyp22mUo5eCMf07+KurkqMoHyJM5DFiTyjPYDA+w9q2a5vD2n+RAiH5sczfvHc/l0+1dKuqmNTwaVJNQWffh8hWG7nCI7noqlvyGazVw+M7nktH9Xwg+53/AIA0hHVJI9qS0wcu5EU4I1fyrtedvglPK5PqT8LH7nr6E16P0KPYVTWhcJx3NpEjjlfl5lcDdS2+/qNxt/KrR8PLK5t1/D3GJUQDyZ1/WTpySKd1ddsdQR3+HfdPmyfwDastfiMbV+6AUpSgFKUoBSlKA13iVeZgACxBYjqSAAM/YAVDOOtRENrNId+VGOPU4wB+ZFTW46VA/EDSTdW0kIbkLgYbGehB39jjFAVLwFbcttzd5GY/YfCP5GpJWjYqkCLAzqHjUKQTg59cHsTvmt4GsOs25tvvPoqCSppLuFK5Gp8QRwOEkWUA4+MLlN/fOex7VmtNdt5MBZUycbE8p3/exvXnVyxnGx11sM4zudGlKVwdnB41vfLtWHeQhB9Op79MDH3FT3RdO/DW1vBtmOJebH7bZd+w6M5G4ztVe6jZfi9Ss7QjKFg0g3HwZLP0I6JG3TfrVozyl2Zj1Yk/mardKz0WsIfmefQqU/juJP8AKsGIqOuBmuB4pzEQ6baAE+fMbiQZI+FOUAe4IYn+7UjhjLMFHViAPqTioLxxdCfXuRSClpEIxgjAKqc4x3DSYIPpUXQkN51X2LHr/Qu93GHezdpSlXi2KinG7CRre3B3d+Y43IHyg9fdvyNShJVPQg/Qg/yqPz6RLJqKSkZiVRg59AdsZznmOemKs2kc1VkqXssUXjtJ5w3b4wB2xVjaXHsKiHD1rjFTmwjwK1zDN5a+0pQClKUApSlAKUpQH4lFcTU7bINd0isE0OaAqnibhqOYESRhvQnqPoRuKr664WuLZi1nKcdTG52P8MH74+tegrzTwe1cC+0bPavGk1hnqk4vKKdt+KAD5d5GYm7kjKH/ADx+Yr83nC1tcLz27BDvuh5kP1Hb7Y+lT3VuHFcFXQMPQjNQq64IMbl7aV4T6dR9PXH1zVZ22Hmm8fQtq71LTVWr6keWe808gP8AHFkDc5Q/unqpxn0+hqa6TqCzxLIuwOcjuCOoNceTU57YYu4xLH0MkY6fvqdv5V19Ov4pUzAykDsNsH3HUb1UuIyx8Ud+9cF61lHOIyyu58ox8AW/PqF/dtjkhjMQJH674TuMbIkmdwenUZqT/wC0tn/3qD/xF/1rBwhww1pp/l3CjzLpzM6qTkRlAqKSD1+JzkevfFcu+8OLKRuYebFtjljccv1+NWOfvWT0lK3ncdXVk1pSSws+JzQ61Q1RS3be5POGpkdxMrBokVpSynIIUHpjrv8A51S2h6opmvL2dsB3OD1yWZmKjPxHbl+38LgtbGO10y48pFVPhiVdzszLz47kkOT9RVIadoXnvuGitlZii9ZGyff6AZPoOu5q/wBGUIq30rOHv44zhfPCRHXqNVFPbbb54/ky3nGc0jclunLnYbczn6DoPyNfF0S7uCDdSlV68pOW+yjYdT1xUv03SFReWKMIPb5j9SdzXfsdFz2rVhSS4WPqVKldy5ef0Xp/RF9B4fWHPlg5YAMzHLHfP0A+noKmGlaUc127DRfapDZaYB2qZRSIHJvkw6TZYAqRQJgVjggxW0or05PtKUoBSlKAUpSgFKUoBSlKA/DJWvLag1t0oDh3Omg9q415owPapmUrDJbg0BWl9oXXaolccIRJKJVj5WUg/CSoODncKRsauu4sAe1ca+0kHtQcFM6rx5f287fikSWIkiPCFFVRj4IyNgFBGxyem9a914qvv5duo22LuTg+4AGRVkarw+rjldAy55sMARnBGcHvgkZ9zXFHCsYORDGP7i/6VRq9G21WeucMv5k8bqrGOlM5WkcR3t3aLFP8Kh2I5V5S42IJ37Et0AHTrXa03R89q6+n6L7VKdP0sDtVyMVFJRWEiFtt5Zx7DRfau9aaWB2rqwWgFbSx10eGpDaAVtpHiv3ivtAfAK+0pQClKUApSlAKUpQClKUApSlAKUpQClKUB8IrDJCDSlAaE9iDWr/Ror7SgNiCxArfiixSlAZwK+0pQClKUApSlAKUpQClKUApSlAf/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3212976"/>
            <a:ext cx="19431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ציין מיקום של מספר שקופית 4"/>
          <p:cNvSpPr>
            <a:spLocks noGrp="1"/>
          </p:cNvSpPr>
          <p:nvPr>
            <p:ph type="sldNum" sz="quarter" idx="12"/>
          </p:nvPr>
        </p:nvSpPr>
        <p:spPr/>
        <p:txBody>
          <a:bodyPr/>
          <a:lstStyle/>
          <a:p>
            <a:fld id="{BB7A5D23-A748-4830-A549-686912253EB5}" type="slidenum">
              <a:rPr lang="he-IL" smtClean="0"/>
              <a:t>3</a:t>
            </a:fld>
            <a:endParaRPr lang="he-IL"/>
          </a:p>
        </p:txBody>
      </p:sp>
    </p:spTree>
    <p:extLst>
      <p:ext uri="{BB962C8B-B14F-4D97-AF65-F5344CB8AC3E}">
        <p14:creationId xmlns:p14="http://schemas.microsoft.com/office/powerpoint/2010/main" val="1948991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3200" dirty="0" err="1"/>
              <a:t>CdTe</a:t>
            </a:r>
            <a:r>
              <a:rPr lang="en-US" sz="3200" dirty="0"/>
              <a:t> panels have several advantages over traditional silicon technology. These include:</a:t>
            </a:r>
          </a:p>
        </p:txBody>
      </p:sp>
      <p:sp>
        <p:nvSpPr>
          <p:cNvPr id="3" name="Content Placeholder 2"/>
          <p:cNvSpPr>
            <a:spLocks noGrp="1"/>
          </p:cNvSpPr>
          <p:nvPr>
            <p:ph idx="1"/>
          </p:nvPr>
        </p:nvSpPr>
        <p:spPr/>
        <p:txBody>
          <a:bodyPr>
            <a:normAutofit fontScale="62500" lnSpcReduction="20000"/>
          </a:bodyPr>
          <a:lstStyle/>
          <a:p>
            <a:pPr marL="0" indent="0" algn="l">
              <a:buNone/>
            </a:pPr>
            <a:r>
              <a:rPr lang="en-US" b="1" dirty="0" smtClean="0"/>
              <a:t>1</a:t>
            </a:r>
            <a:r>
              <a:rPr lang="en-US" b="1" dirty="0"/>
              <a:t>. Ease of manufacturing: </a:t>
            </a:r>
            <a:r>
              <a:rPr lang="en-US" dirty="0"/>
              <a:t>The necessary electric field, which makes turning solar energy into electricity possible, stems from properties of two types of cadmium molecules, cadmium sulfide and cadmium telluride. This means a simple mixture of molecules achieves the required properties, simplifying manufacturing compared to the multi-step process of joining two different </a:t>
            </a:r>
            <a:r>
              <a:rPr lang="en-US" dirty="0" smtClean="0"/>
              <a:t>types </a:t>
            </a:r>
            <a:r>
              <a:rPr lang="en-US" dirty="0"/>
              <a:t>of doped silicon in a silicon solar panel.</a:t>
            </a:r>
          </a:p>
          <a:p>
            <a:pPr marL="0" indent="0" algn="l">
              <a:buNone/>
            </a:pPr>
            <a:endParaRPr lang="en-US" dirty="0" smtClean="0"/>
          </a:p>
          <a:p>
            <a:pPr marL="0" indent="0" algn="l">
              <a:buNone/>
            </a:pPr>
            <a:r>
              <a:rPr lang="en-US" b="1" dirty="0" smtClean="0"/>
              <a:t>2</a:t>
            </a:r>
            <a:r>
              <a:rPr lang="en-US" b="1" dirty="0"/>
              <a:t>. Good match with sunlight: </a:t>
            </a:r>
            <a:r>
              <a:rPr lang="en-US" dirty="0"/>
              <a:t>Cadmium telluride absorbs sunlight at close to the ideal wavelength, capturing energy at shorter wavelengths than is possible with silicon panels</a:t>
            </a:r>
          </a:p>
          <a:p>
            <a:pPr marL="0" indent="0" algn="l">
              <a:buNone/>
            </a:pPr>
            <a:endParaRPr lang="en-US" dirty="0" smtClean="0"/>
          </a:p>
          <a:p>
            <a:pPr marL="0" indent="0" algn="l">
              <a:buNone/>
            </a:pPr>
            <a:r>
              <a:rPr lang="en-US" b="1" dirty="0" smtClean="0"/>
              <a:t>3</a:t>
            </a:r>
            <a:r>
              <a:rPr lang="en-US" b="1" dirty="0"/>
              <a:t>. Cadmium is abundant: </a:t>
            </a:r>
            <a:r>
              <a:rPr lang="en-US" dirty="0"/>
              <a:t>Cadmium is abundant, produced as a by-product of other important industrial metals such as zinc, consequently it has not had the wider price swings that have happened in the past two years with silicon prices</a:t>
            </a:r>
            <a:r>
              <a:rPr lang="en-US" dirty="0" smtClean="0"/>
              <a:t>.</a:t>
            </a:r>
            <a:endParaRPr lang="en-US"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30</a:t>
            </a:fld>
            <a:endParaRPr lang="he-IL"/>
          </a:p>
        </p:txBody>
      </p:sp>
    </p:spTree>
    <p:extLst>
      <p:ext uri="{BB962C8B-B14F-4D97-AF65-F5344CB8AC3E}">
        <p14:creationId xmlns:p14="http://schemas.microsoft.com/office/powerpoint/2010/main" val="32658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b="1" i="1" dirty="0">
                <a:solidFill>
                  <a:schemeClr val="accent2">
                    <a:lumMod val="75000"/>
                  </a:schemeClr>
                </a:solidFill>
              </a:rPr>
              <a:t>2.4c Cadmium telluride drawbacks</a:t>
            </a:r>
            <a:endParaRPr lang="he-IL" b="1" i="1" dirty="0">
              <a:solidFill>
                <a:schemeClr val="accent2">
                  <a:lumMod val="75000"/>
                </a:schemeClr>
              </a:solidFill>
            </a:endParaRPr>
          </a:p>
        </p:txBody>
      </p:sp>
      <p:sp>
        <p:nvSpPr>
          <p:cNvPr id="3" name="Content Placeholder 2"/>
          <p:cNvSpPr>
            <a:spLocks noGrp="1"/>
          </p:cNvSpPr>
          <p:nvPr>
            <p:ph idx="1"/>
          </p:nvPr>
        </p:nvSpPr>
        <p:spPr/>
        <p:txBody>
          <a:bodyPr>
            <a:normAutofit fontScale="70000" lnSpcReduction="20000"/>
          </a:bodyPr>
          <a:lstStyle/>
          <a:p>
            <a:pPr algn="l" rtl="0"/>
            <a:r>
              <a:rPr lang="en-US" u="sng" dirty="0"/>
              <a:t>While price is a major advantage</a:t>
            </a:r>
            <a:r>
              <a:rPr lang="en-US" dirty="0"/>
              <a:t>, there are some drawbacks to this type of solar panels, namely:</a:t>
            </a:r>
          </a:p>
          <a:p>
            <a:pPr marL="0" indent="0" algn="l">
              <a:buNone/>
            </a:pPr>
            <a:r>
              <a:rPr lang="en-US" b="1" dirty="0"/>
              <a:t>1. Lower efficiency levels:</a:t>
            </a:r>
            <a:r>
              <a:rPr lang="en-US" dirty="0"/>
              <a:t> Cadmium telluride solar panels currently achieve an efficiency of 10.6%, which is significantly lower than the typical efficiencies of silicon solar cells.</a:t>
            </a:r>
          </a:p>
          <a:p>
            <a:pPr marL="0" indent="0" algn="l">
              <a:buNone/>
            </a:pPr>
            <a:endParaRPr lang="en-US" dirty="0" smtClean="0"/>
          </a:p>
          <a:p>
            <a:pPr marL="0" indent="0" algn="l">
              <a:buNone/>
            </a:pPr>
            <a:r>
              <a:rPr lang="en-US" b="1" dirty="0" smtClean="0"/>
              <a:t>2</a:t>
            </a:r>
            <a:r>
              <a:rPr lang="en-US" b="1" dirty="0"/>
              <a:t>. Tellurium supply:</a:t>
            </a:r>
            <a:r>
              <a:rPr lang="en-US" dirty="0"/>
              <a:t> While Cadmium is relatively abundant, Tellurium is not. Tellurium (</a:t>
            </a:r>
            <a:r>
              <a:rPr lang="en-US" dirty="0" err="1"/>
              <a:t>Te</a:t>
            </a:r>
            <a:r>
              <a:rPr lang="en-US" dirty="0"/>
              <a:t>) is an extremely rare element (1-5 parts per billion in the Earth's crust. According to USGS, global tellurium production in 2007 was 135 metric tons. Most of it comes as a by-product of copper, with smaller byproduct amounts from lead and gold. One </a:t>
            </a:r>
            <a:r>
              <a:rPr lang="en-US" dirty="0" err="1"/>
              <a:t>gigawatt</a:t>
            </a:r>
            <a:r>
              <a:rPr lang="en-US" dirty="0"/>
              <a:t> (GW) of </a:t>
            </a:r>
            <a:r>
              <a:rPr lang="en-US" dirty="0" err="1"/>
              <a:t>CdTe</a:t>
            </a:r>
            <a:r>
              <a:rPr lang="en-US" dirty="0"/>
              <a:t> PV modules would require about 93 metric tons (at current efficiencies and thicknesses), so the availability of tellurium will eventually limited how many panels can be produced with this material</a:t>
            </a:r>
            <a:r>
              <a:rPr lang="en-US" dirty="0" smtClean="0"/>
              <a:t>.</a:t>
            </a:r>
            <a:endParaRPr lang="en-US"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31</a:t>
            </a:fld>
            <a:endParaRPr lang="he-IL"/>
          </a:p>
        </p:txBody>
      </p:sp>
    </p:spTree>
    <p:extLst>
      <p:ext uri="{BB962C8B-B14F-4D97-AF65-F5344CB8AC3E}">
        <p14:creationId xmlns:p14="http://schemas.microsoft.com/office/powerpoint/2010/main" val="620165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b="1" i="1" dirty="0">
                <a:solidFill>
                  <a:schemeClr val="accent2">
                    <a:lumMod val="75000"/>
                  </a:schemeClr>
                </a:solidFill>
              </a:rPr>
              <a:t>2.4c Cadmium telluride drawbacks</a:t>
            </a:r>
            <a:endParaRPr lang="he-IL" b="1" i="1" dirty="0">
              <a:solidFill>
                <a:schemeClr val="accent2">
                  <a:lumMod val="75000"/>
                </a:schemeClr>
              </a:solidFill>
            </a:endParaRPr>
          </a:p>
        </p:txBody>
      </p:sp>
      <p:sp>
        <p:nvSpPr>
          <p:cNvPr id="3" name="Content Placeholder 2"/>
          <p:cNvSpPr>
            <a:spLocks noGrp="1"/>
          </p:cNvSpPr>
          <p:nvPr>
            <p:ph idx="1"/>
          </p:nvPr>
        </p:nvSpPr>
        <p:spPr/>
        <p:txBody>
          <a:bodyPr>
            <a:normAutofit fontScale="70000" lnSpcReduction="20000"/>
          </a:bodyPr>
          <a:lstStyle/>
          <a:p>
            <a:pPr algn="l" rtl="0"/>
            <a:r>
              <a:rPr lang="en-US" dirty="0"/>
              <a:t>Since </a:t>
            </a:r>
            <a:r>
              <a:rPr lang="en-US" dirty="0" err="1"/>
              <a:t>CdTe</a:t>
            </a:r>
            <a:r>
              <a:rPr lang="en-US" dirty="0"/>
              <a:t> is now regarded as an important technology in terms of PV’s future impact on global energy and environment, the issue of tellurium availability is significant. Recently, researchers have added an unusual twist – astrophysicists identify tellurium as the most abundant element in the universe with an atomic number over 40. This surpasses, e.g., heavier materials like tin, bismuth, and lead, which are common. Researchers have shown that well-known undersea ridges (which are now being evaluated for their economic recoverability) are rich in tellurium and by themselves could supply more tellurium than we could ever use for all of our global energy. It is not yet known whether this undersea tellurium is recoverable, nor whether there is much more tellurium elsewhere that can be recovered.</a:t>
            </a:r>
          </a:p>
          <a:p>
            <a:pPr algn="l" rtl="0"/>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32</a:t>
            </a:fld>
            <a:endParaRPr lang="he-IL"/>
          </a:p>
        </p:txBody>
      </p:sp>
    </p:spTree>
    <p:extLst>
      <p:ext uri="{BB962C8B-B14F-4D97-AF65-F5344CB8AC3E}">
        <p14:creationId xmlns:p14="http://schemas.microsoft.com/office/powerpoint/2010/main" val="32590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b="1" i="1" dirty="0">
                <a:solidFill>
                  <a:schemeClr val="accent2">
                    <a:lumMod val="75000"/>
                  </a:schemeClr>
                </a:solidFill>
              </a:rPr>
              <a:t>2.4c Cadmium telluride drawbacks</a:t>
            </a:r>
            <a:endParaRPr lang="he-IL" b="1" i="1" dirty="0">
              <a:solidFill>
                <a:schemeClr val="accent2">
                  <a:lumMod val="75000"/>
                </a:schemeClr>
              </a:solidFill>
            </a:endParaRPr>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pPr marL="0" indent="0" algn="l" rtl="0">
              <a:buNone/>
            </a:pPr>
            <a:r>
              <a:rPr lang="en-US" b="1" dirty="0"/>
              <a:t>3. Toxicity of Cadmium</a:t>
            </a:r>
          </a:p>
          <a:p>
            <a:pPr marL="0" indent="0" algn="l" rtl="0">
              <a:buNone/>
            </a:pPr>
            <a:r>
              <a:rPr lang="en-US" sz="4200" dirty="0">
                <a:solidFill>
                  <a:srgbClr val="000000"/>
                </a:solidFill>
                <a:highlight>
                  <a:srgbClr val="FFFF00"/>
                </a:highlight>
                <a:ea typeface="Calibri"/>
                <a:cs typeface="Arial"/>
              </a:rPr>
              <a:t>Cadmium is one of the top 6 deadliest and toxic materials known. </a:t>
            </a:r>
            <a:r>
              <a:rPr lang="en-US" dirty="0"/>
              <a:t>However, </a:t>
            </a:r>
            <a:r>
              <a:rPr lang="en-US" dirty="0" err="1"/>
              <a:t>CdTe</a:t>
            </a:r>
            <a:r>
              <a:rPr lang="en-US" dirty="0"/>
              <a:t> appears to be less toxic than elemental cadmium, at least in terms of acute exposure.</a:t>
            </a:r>
          </a:p>
          <a:p>
            <a:pPr marL="0" indent="0" algn="l" rtl="0">
              <a:buNone/>
            </a:pPr>
            <a:r>
              <a:rPr lang="en-US" dirty="0"/>
              <a:t>This is not to say it is harmless. Cadmium telluride is toxic if ingested, if its dust is inhaled, or if it is handled improperly (i.e. without appropriate gloves and other safety precautions). The toxicity is not solely due to the cadmium content. One study found that the highly reactive surface of cadmium telluride quantum dots triggers extensive reactive oxygen damage to the cell membrane, mitochondria, and cell nucleus. In addition, the cadmium telluride films are typically recrystallized in a toxic compound of cadmium chloride</a:t>
            </a:r>
            <a:r>
              <a:rPr lang="en-US" dirty="0" smtClean="0"/>
              <a:t>.</a:t>
            </a:r>
            <a:endParaRPr lang="en-US"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33</a:t>
            </a:fld>
            <a:endParaRPr lang="he-IL"/>
          </a:p>
        </p:txBody>
      </p:sp>
    </p:spTree>
    <p:extLst>
      <p:ext uri="{BB962C8B-B14F-4D97-AF65-F5344CB8AC3E}">
        <p14:creationId xmlns:p14="http://schemas.microsoft.com/office/powerpoint/2010/main" val="2945083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b="1" i="1" dirty="0">
                <a:solidFill>
                  <a:schemeClr val="accent2">
                    <a:lumMod val="75000"/>
                  </a:schemeClr>
                </a:solidFill>
              </a:rPr>
              <a:t>2.4c Cadmium telluride drawbacks</a:t>
            </a:r>
            <a:endParaRPr lang="he-IL" b="1" i="1" dirty="0">
              <a:solidFill>
                <a:schemeClr val="accent2">
                  <a:lumMod val="75000"/>
                </a:schemeClr>
              </a:solidFill>
            </a:endParaRPr>
          </a:p>
        </p:txBody>
      </p:sp>
      <p:sp>
        <p:nvSpPr>
          <p:cNvPr id="3" name="Content Placeholder 2"/>
          <p:cNvSpPr>
            <a:spLocks noGrp="1"/>
          </p:cNvSpPr>
          <p:nvPr>
            <p:ph idx="1"/>
          </p:nvPr>
        </p:nvSpPr>
        <p:spPr>
          <a:xfrm>
            <a:off x="457200" y="1600200"/>
            <a:ext cx="8229600" cy="4565104"/>
          </a:xfrm>
        </p:spPr>
        <p:txBody>
          <a:bodyPr>
            <a:normAutofit fontScale="85000" lnSpcReduction="20000"/>
          </a:bodyPr>
          <a:lstStyle/>
          <a:p>
            <a:pPr marL="0" indent="0" algn="l" rtl="0">
              <a:buNone/>
            </a:pPr>
            <a:r>
              <a:rPr lang="en-US" dirty="0" smtClean="0"/>
              <a:t>But!</a:t>
            </a:r>
          </a:p>
          <a:p>
            <a:pPr marL="0" indent="0" algn="l" rtl="0">
              <a:buNone/>
            </a:pPr>
            <a:r>
              <a:rPr lang="en-US" dirty="0" smtClean="0"/>
              <a:t>Researchers </a:t>
            </a:r>
            <a:r>
              <a:rPr lang="en-US" dirty="0"/>
              <a:t>from the U.S. Department of Energy's Brookhaven National Laboratory have found that large-scale use of</a:t>
            </a:r>
            <a:r>
              <a:rPr lang="en-US" sz="3900" dirty="0">
                <a:solidFill>
                  <a:srgbClr val="000000"/>
                </a:solidFill>
                <a:highlight>
                  <a:srgbClr val="FFFF00"/>
                </a:highlight>
                <a:ea typeface="Calibri"/>
                <a:cs typeface="Arial"/>
              </a:rPr>
              <a:t> </a:t>
            </a:r>
            <a:r>
              <a:rPr lang="en-US" sz="3900" dirty="0" err="1">
                <a:solidFill>
                  <a:srgbClr val="000000"/>
                </a:solidFill>
                <a:highlight>
                  <a:srgbClr val="FFFF00"/>
                </a:highlight>
                <a:ea typeface="Calibri"/>
                <a:cs typeface="Arial"/>
              </a:rPr>
              <a:t>CdTe</a:t>
            </a:r>
            <a:r>
              <a:rPr lang="en-US" sz="3900" dirty="0">
                <a:solidFill>
                  <a:srgbClr val="000000"/>
                </a:solidFill>
                <a:highlight>
                  <a:srgbClr val="FFFF00"/>
                </a:highlight>
                <a:ea typeface="Calibri"/>
                <a:cs typeface="Arial"/>
              </a:rPr>
              <a:t> PV modules does not present any risks to health and the environment</a:t>
            </a:r>
            <a:r>
              <a:rPr lang="en-US" b="1" dirty="0"/>
              <a:t>, </a:t>
            </a:r>
            <a:r>
              <a:rPr lang="en-US" dirty="0"/>
              <a:t>and recycling the modules at the end of their useful life resolves any environmental concerns. During their operation, these modules do not produce any pollutants, and furthermore, by displacing fossil fuels, they offer great environmental benefits. </a:t>
            </a:r>
            <a:r>
              <a:rPr lang="en-US" dirty="0" err="1"/>
              <a:t>CdTe</a:t>
            </a:r>
            <a:r>
              <a:rPr lang="en-US" dirty="0"/>
              <a:t> PV modules appear to be more environmentally friendly than all other current uses of Cd</a:t>
            </a:r>
            <a:r>
              <a:rPr lang="en-US" dirty="0" smtClean="0"/>
              <a:t>.</a:t>
            </a:r>
            <a:endParaRPr lang="en-US"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34</a:t>
            </a:fld>
            <a:endParaRPr lang="he-IL"/>
          </a:p>
        </p:txBody>
      </p:sp>
    </p:spTree>
    <p:extLst>
      <p:ext uri="{BB962C8B-B14F-4D97-AF65-F5344CB8AC3E}">
        <p14:creationId xmlns:p14="http://schemas.microsoft.com/office/powerpoint/2010/main" val="754791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1143000"/>
          </a:xfrm>
        </p:spPr>
        <p:txBody>
          <a:bodyP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sp>
        <p:nvSpPr>
          <p:cNvPr id="3" name="מציין מיקום של מספר שקופית 2"/>
          <p:cNvSpPr>
            <a:spLocks noGrp="1"/>
          </p:cNvSpPr>
          <p:nvPr>
            <p:ph type="sldNum" sz="quarter" idx="12"/>
          </p:nvPr>
        </p:nvSpPr>
        <p:spPr/>
        <p:txBody>
          <a:bodyPr/>
          <a:lstStyle/>
          <a:p>
            <a:fld id="{BB7A5D23-A748-4830-A549-686912253EB5}" type="slidenum">
              <a:rPr lang="he-IL" smtClean="0"/>
              <a:t>35</a:t>
            </a:fld>
            <a:endParaRPr lang="he-IL"/>
          </a:p>
        </p:txBody>
      </p:sp>
      <p:pic>
        <p:nvPicPr>
          <p:cNvPr id="10244" name="Picture 4" descr="http://upload.wikimedia.org/wikipedia/commons/0/0d/Solar-cycle-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3736283"/>
            <a:ext cx="4392488" cy="29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43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sp>
        <p:nvSpPr>
          <p:cNvPr id="3" name="מציין מיקום של מספר שקופית 2"/>
          <p:cNvSpPr>
            <a:spLocks noGrp="1"/>
          </p:cNvSpPr>
          <p:nvPr>
            <p:ph type="sldNum" sz="quarter" idx="12"/>
          </p:nvPr>
        </p:nvSpPr>
        <p:spPr/>
        <p:txBody>
          <a:bodyPr/>
          <a:lstStyle/>
          <a:p>
            <a:fld id="{BB7A5D23-A748-4830-A549-686912253EB5}" type="slidenum">
              <a:rPr lang="he-IL" smtClean="0"/>
              <a:t>36</a:t>
            </a:fld>
            <a:endParaRPr lang="he-I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58948"/>
            <a:ext cx="7644998" cy="485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483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cxnSp>
        <p:nvCxnSpPr>
          <p:cNvPr id="13" name="Straight Connector 12"/>
          <p:cNvCxnSpPr/>
          <p:nvPr/>
        </p:nvCxnSpPr>
        <p:spPr>
          <a:xfrm>
            <a:off x="899592" y="4005064"/>
            <a:ext cx="22533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936" y="1844823"/>
            <a:ext cx="7304195" cy="470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של מספר שקופית 2"/>
          <p:cNvSpPr>
            <a:spLocks noGrp="1"/>
          </p:cNvSpPr>
          <p:nvPr>
            <p:ph type="sldNum" sz="quarter" idx="12"/>
          </p:nvPr>
        </p:nvSpPr>
        <p:spPr/>
        <p:txBody>
          <a:bodyPr/>
          <a:lstStyle/>
          <a:p>
            <a:fld id="{BB7A5D23-A748-4830-A549-686912253EB5}" type="slidenum">
              <a:rPr lang="he-IL" smtClean="0"/>
              <a:t>37</a:t>
            </a:fld>
            <a:endParaRPr lang="he-IL"/>
          </a:p>
        </p:txBody>
      </p:sp>
      <p:cxnSp>
        <p:nvCxnSpPr>
          <p:cNvPr id="5" name="מחבר ישר 4"/>
          <p:cNvCxnSpPr/>
          <p:nvPr/>
        </p:nvCxnSpPr>
        <p:spPr>
          <a:xfrm>
            <a:off x="2026261" y="6021288"/>
            <a:ext cx="25827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910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sp>
        <p:nvSpPr>
          <p:cNvPr id="3" name="Content Placeholder 2"/>
          <p:cNvSpPr>
            <a:spLocks noGrp="1"/>
          </p:cNvSpPr>
          <p:nvPr>
            <p:ph idx="1"/>
          </p:nvPr>
        </p:nvSpPr>
        <p:spPr>
          <a:xfrm>
            <a:off x="467544" y="2420888"/>
            <a:ext cx="8229600" cy="1540768"/>
          </a:xfrm>
        </p:spPr>
        <p:txBody>
          <a:bodyPr>
            <a:normAutofit/>
          </a:bodyPr>
          <a:lstStyle/>
          <a:p>
            <a:pPr marL="0" indent="0" algn="ctr" rtl="0">
              <a:buNone/>
            </a:pPr>
            <a:r>
              <a:rPr lang="en-US" sz="5400" u="sng" dirty="0"/>
              <a:t>mc-Si photovoltaic panels </a:t>
            </a:r>
            <a:endParaRPr lang="en-US" sz="5400"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38</a:t>
            </a:fld>
            <a:endParaRPr lang="he-IL"/>
          </a:p>
        </p:txBody>
      </p:sp>
    </p:spTree>
    <p:extLst>
      <p:ext uri="{BB962C8B-B14F-4D97-AF65-F5344CB8AC3E}">
        <p14:creationId xmlns:p14="http://schemas.microsoft.com/office/powerpoint/2010/main" val="1130877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sp>
        <p:nvSpPr>
          <p:cNvPr id="3" name="מציין מיקום של מספר שקופית 2"/>
          <p:cNvSpPr>
            <a:spLocks noGrp="1"/>
          </p:cNvSpPr>
          <p:nvPr>
            <p:ph type="sldNum" sz="quarter" idx="12"/>
          </p:nvPr>
        </p:nvSpPr>
        <p:spPr/>
        <p:txBody>
          <a:bodyPr/>
          <a:lstStyle/>
          <a:p>
            <a:fld id="{BB7A5D23-A748-4830-A549-686912253EB5}" type="slidenum">
              <a:rPr lang="he-IL" smtClean="0"/>
              <a:t>39</a:t>
            </a:fld>
            <a:endParaRPr lang="he-IL"/>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287" y="1628800"/>
            <a:ext cx="5959650" cy="495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9916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dirty="0">
                <a:solidFill>
                  <a:srgbClr val="FFC000"/>
                </a:solidFill>
              </a:rPr>
              <a:t>2.1 Photovoltaic effect</a:t>
            </a:r>
            <a:endParaRPr lang="he-IL" dirty="0">
              <a:solidFill>
                <a:srgbClr val="FFC000"/>
              </a:solidFill>
            </a:endParaRPr>
          </a:p>
        </p:txBody>
      </p:sp>
      <p:sp>
        <p:nvSpPr>
          <p:cNvPr id="3" name="Content Placeholder 2"/>
          <p:cNvSpPr>
            <a:spLocks noGrp="1"/>
          </p:cNvSpPr>
          <p:nvPr>
            <p:ph idx="1"/>
          </p:nvPr>
        </p:nvSpPr>
        <p:spPr/>
        <p:txBody>
          <a:bodyPr/>
          <a:lstStyle/>
          <a:p>
            <a:pPr algn="l" rtl="0"/>
            <a:r>
              <a:rPr lang="en-US" dirty="0"/>
              <a:t>The photovoltaic effect, which is the physical basis for the </a:t>
            </a:r>
            <a:r>
              <a:rPr lang="en-US" dirty="0">
                <a:solidFill>
                  <a:srgbClr val="000000"/>
                </a:solidFill>
                <a:highlight>
                  <a:srgbClr val="FFFF00"/>
                </a:highlight>
                <a:ea typeface="Calibri"/>
                <a:cs typeface="Arial"/>
              </a:rPr>
              <a:t>change of electromagnetic </a:t>
            </a:r>
            <a:r>
              <a:rPr lang="en-US" dirty="0" smtClean="0">
                <a:solidFill>
                  <a:srgbClr val="000000"/>
                </a:solidFill>
                <a:highlight>
                  <a:srgbClr val="FFFF00"/>
                </a:highlight>
                <a:ea typeface="Calibri"/>
                <a:cs typeface="Arial"/>
              </a:rPr>
              <a:t>into </a:t>
            </a:r>
            <a:r>
              <a:rPr lang="en-US" dirty="0">
                <a:solidFill>
                  <a:srgbClr val="000000"/>
                </a:solidFill>
                <a:highlight>
                  <a:srgbClr val="FFFF00"/>
                </a:highlight>
                <a:ea typeface="Calibri"/>
                <a:cs typeface="Arial"/>
              </a:rPr>
              <a:t>electrical </a:t>
            </a:r>
            <a:r>
              <a:rPr lang="en-US" dirty="0" smtClean="0">
                <a:solidFill>
                  <a:srgbClr val="000000"/>
                </a:solidFill>
                <a:highlight>
                  <a:srgbClr val="FFFF00"/>
                </a:highlight>
                <a:ea typeface="Calibri"/>
                <a:cs typeface="Arial"/>
              </a:rPr>
              <a:t>energy, </a:t>
            </a:r>
            <a:r>
              <a:rPr lang="en-US" dirty="0"/>
              <a:t>consists </a:t>
            </a:r>
            <a:r>
              <a:rPr lang="en-US" dirty="0" smtClean="0"/>
              <a:t>of the photo-generation, separation and collection of electronic charge (electrons  and holes, i.e., missing electrons) in a given material medium, as a result of </a:t>
            </a:r>
            <a:r>
              <a:rPr lang="en-US" dirty="0"/>
              <a:t>radiation absorption. </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4</a:t>
            </a:fld>
            <a:endParaRPr lang="he-IL"/>
          </a:p>
        </p:txBody>
      </p:sp>
    </p:spTree>
    <p:extLst>
      <p:ext uri="{BB962C8B-B14F-4D97-AF65-F5344CB8AC3E}">
        <p14:creationId xmlns:p14="http://schemas.microsoft.com/office/powerpoint/2010/main" val="4215928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pic>
        <p:nvPicPr>
          <p:cNvPr id="5136" name="Picture 1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5697" y="1600200"/>
            <a:ext cx="4929282" cy="508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של מספר שקופית 2"/>
          <p:cNvSpPr>
            <a:spLocks noGrp="1"/>
          </p:cNvSpPr>
          <p:nvPr>
            <p:ph type="sldNum" sz="quarter" idx="12"/>
          </p:nvPr>
        </p:nvSpPr>
        <p:spPr/>
        <p:txBody>
          <a:bodyPr/>
          <a:lstStyle/>
          <a:p>
            <a:fld id="{BB7A5D23-A748-4830-A549-686912253EB5}" type="slidenum">
              <a:rPr lang="he-IL" smtClean="0"/>
              <a:t>40</a:t>
            </a:fld>
            <a:endParaRPr lang="he-IL"/>
          </a:p>
        </p:txBody>
      </p:sp>
    </p:spTree>
    <p:extLst>
      <p:ext uri="{BB962C8B-B14F-4D97-AF65-F5344CB8AC3E}">
        <p14:creationId xmlns:p14="http://schemas.microsoft.com/office/powerpoint/2010/main" val="3835532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51638" y="1637206"/>
            <a:ext cx="6172690" cy="505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של מספר שקופית 2"/>
          <p:cNvSpPr>
            <a:spLocks noGrp="1"/>
          </p:cNvSpPr>
          <p:nvPr>
            <p:ph type="sldNum" sz="quarter" idx="12"/>
          </p:nvPr>
        </p:nvSpPr>
        <p:spPr/>
        <p:txBody>
          <a:bodyPr/>
          <a:lstStyle/>
          <a:p>
            <a:fld id="{BB7A5D23-A748-4830-A549-686912253EB5}" type="slidenum">
              <a:rPr lang="he-IL" smtClean="0"/>
              <a:t>41</a:t>
            </a:fld>
            <a:endParaRPr lang="he-IL"/>
          </a:p>
        </p:txBody>
      </p:sp>
    </p:spTree>
    <p:extLst>
      <p:ext uri="{BB962C8B-B14F-4D97-AF65-F5344CB8AC3E}">
        <p14:creationId xmlns:p14="http://schemas.microsoft.com/office/powerpoint/2010/main" val="22165667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sp>
        <p:nvSpPr>
          <p:cNvPr id="3" name="Content Placeholder 2"/>
          <p:cNvSpPr>
            <a:spLocks noGrp="1"/>
          </p:cNvSpPr>
          <p:nvPr>
            <p:ph idx="1"/>
          </p:nvPr>
        </p:nvSpPr>
        <p:spPr>
          <a:xfrm>
            <a:off x="467544" y="2780928"/>
            <a:ext cx="8229600" cy="1684784"/>
          </a:xfrm>
        </p:spPr>
        <p:txBody>
          <a:bodyPr vert="horz" lIns="91440" tIns="45720" rIns="91440" bIns="45720" rtlCol="1">
            <a:normAutofit/>
          </a:bodyPr>
          <a:lstStyle/>
          <a:p>
            <a:pPr marL="0" indent="0" algn="ctr" rtl="0">
              <a:buNone/>
            </a:pPr>
            <a:r>
              <a:rPr lang="en-US" sz="5400" u="sng" dirty="0" err="1"/>
              <a:t>CdTe</a:t>
            </a:r>
            <a:r>
              <a:rPr lang="en-US" sz="5400" u="sng" dirty="0"/>
              <a:t> photovoltaic panels </a:t>
            </a:r>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42</a:t>
            </a:fld>
            <a:endParaRPr lang="he-IL"/>
          </a:p>
        </p:txBody>
      </p:sp>
    </p:spTree>
    <p:extLst>
      <p:ext uri="{BB962C8B-B14F-4D97-AF65-F5344CB8AC3E}">
        <p14:creationId xmlns:p14="http://schemas.microsoft.com/office/powerpoint/2010/main" val="2740000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sp>
        <p:nvSpPr>
          <p:cNvPr id="3" name="מציין מיקום של מספר שקופית 2"/>
          <p:cNvSpPr>
            <a:spLocks noGrp="1"/>
          </p:cNvSpPr>
          <p:nvPr>
            <p:ph type="sldNum" sz="quarter" idx="12"/>
          </p:nvPr>
        </p:nvSpPr>
        <p:spPr/>
        <p:txBody>
          <a:bodyPr/>
          <a:lstStyle/>
          <a:p>
            <a:fld id="{BB7A5D23-A748-4830-A549-686912253EB5}" type="slidenum">
              <a:rPr lang="he-IL" smtClean="0"/>
              <a:t>43</a:t>
            </a:fld>
            <a:endParaRPr lang="he-IL"/>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50" y="1700808"/>
            <a:ext cx="5879802" cy="546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848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pic>
        <p:nvPicPr>
          <p:cNvPr id="8208" name="Picture 1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46252" y="1600200"/>
            <a:ext cx="4743225" cy="50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של מספר שקופית 2"/>
          <p:cNvSpPr>
            <a:spLocks noGrp="1"/>
          </p:cNvSpPr>
          <p:nvPr>
            <p:ph type="sldNum" sz="quarter" idx="12"/>
          </p:nvPr>
        </p:nvSpPr>
        <p:spPr/>
        <p:txBody>
          <a:bodyPr/>
          <a:lstStyle/>
          <a:p>
            <a:fld id="{BB7A5D23-A748-4830-A549-686912253EB5}" type="slidenum">
              <a:rPr lang="he-IL" smtClean="0"/>
              <a:t>44</a:t>
            </a:fld>
            <a:endParaRPr lang="he-IL"/>
          </a:p>
        </p:txBody>
      </p:sp>
    </p:spTree>
    <p:extLst>
      <p:ext uri="{BB962C8B-B14F-4D97-AF65-F5344CB8AC3E}">
        <p14:creationId xmlns:p14="http://schemas.microsoft.com/office/powerpoint/2010/main" val="3579594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0070C0"/>
                </a:solidFill>
              </a:rPr>
              <a:t>3. Data harvesting  on energy  generation/consumption  in  Israel</a:t>
            </a:r>
            <a:endParaRPr lang="he-IL" dirty="0">
              <a:solidFill>
                <a:srgbClr val="0070C0"/>
              </a:solidFill>
            </a:endParaRPr>
          </a:p>
        </p:txBody>
      </p:sp>
      <p:sp>
        <p:nvSpPr>
          <p:cNvPr id="3" name="מציין מיקום של מספר שקופית 2"/>
          <p:cNvSpPr>
            <a:spLocks noGrp="1"/>
          </p:cNvSpPr>
          <p:nvPr>
            <p:ph type="sldNum" sz="quarter" idx="12"/>
          </p:nvPr>
        </p:nvSpPr>
        <p:spPr/>
        <p:txBody>
          <a:bodyPr/>
          <a:lstStyle/>
          <a:p>
            <a:fld id="{BB7A5D23-A748-4830-A549-686912253EB5}" type="slidenum">
              <a:rPr lang="he-IL" smtClean="0"/>
              <a:t>45</a:t>
            </a:fld>
            <a:endParaRPr lang="he-IL"/>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6916" y="1844824"/>
            <a:ext cx="589172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614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solidFill>
              </a:rPr>
              <a:t>4. Discussion on results and conclusions</a:t>
            </a:r>
            <a:endParaRPr lang="he-IL" b="1" dirty="0">
              <a:solidFill>
                <a:schemeClr val="accent3"/>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643798267"/>
              </p:ext>
            </p:extLst>
          </p:nvPr>
        </p:nvGraphicFramePr>
        <p:xfrm>
          <a:off x="251521" y="1628800"/>
          <a:ext cx="8712966" cy="3017520"/>
        </p:xfrm>
        <a:graphic>
          <a:graphicData uri="http://schemas.openxmlformats.org/drawingml/2006/table">
            <a:tbl>
              <a:tblPr firstRow="1" bandRow="1">
                <a:tableStyleId>{5C22544A-7EE6-4342-B048-85BDC9FD1C3A}</a:tableStyleId>
              </a:tblPr>
              <a:tblGrid>
                <a:gridCol w="1120996"/>
                <a:gridCol w="1577709"/>
                <a:gridCol w="901694"/>
                <a:gridCol w="1440160"/>
                <a:gridCol w="864096"/>
                <a:gridCol w="1728192"/>
                <a:gridCol w="1080119"/>
              </a:tblGrid>
              <a:tr h="370840">
                <a:tc>
                  <a:txBody>
                    <a:bodyPr/>
                    <a:lstStyle/>
                    <a:p>
                      <a:pPr algn="ctr"/>
                      <a:r>
                        <a:rPr lang="en-US" dirty="0" smtClean="0"/>
                        <a:t>Type</a:t>
                      </a:r>
                      <a:r>
                        <a:rPr lang="en-US" baseline="0" dirty="0" smtClean="0"/>
                        <a:t> of </a:t>
                      </a:r>
                      <a:r>
                        <a:rPr lang="en-US" sz="1800" b="1" kern="1200" dirty="0" err="1" smtClean="0">
                          <a:solidFill>
                            <a:schemeClr val="lt1"/>
                          </a:solidFill>
                          <a:latin typeface="+mn-lt"/>
                          <a:ea typeface="+mn-ea"/>
                          <a:cs typeface="+mn-cs"/>
                        </a:rPr>
                        <a:t>photovol-taic</a:t>
                      </a:r>
                      <a:r>
                        <a:rPr lang="en-US" sz="1800" b="1" kern="1200" dirty="0" smtClean="0">
                          <a:solidFill>
                            <a:schemeClr val="lt1"/>
                          </a:solidFill>
                          <a:latin typeface="+mn-lt"/>
                          <a:ea typeface="+mn-ea"/>
                          <a:cs typeface="+mn-cs"/>
                        </a:rPr>
                        <a:t> cells</a:t>
                      </a:r>
                      <a:r>
                        <a:rPr lang="en-US" baseline="0" dirty="0" smtClean="0"/>
                        <a:t> </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Total area of photovoltaic cells  on winter</a:t>
                      </a:r>
                    </a:p>
                    <a:p>
                      <a:pPr algn="ctr"/>
                      <a:r>
                        <a:rPr lang="en-US" sz="1800" b="1" kern="1200" dirty="0" smtClean="0">
                          <a:solidFill>
                            <a:schemeClr val="lt1"/>
                          </a:solidFill>
                          <a:latin typeface="+mn-lt"/>
                          <a:ea typeface="+mn-ea"/>
                          <a:cs typeface="+mn-cs"/>
                        </a:rPr>
                        <a:t>[Acres</a:t>
                      </a:r>
                      <a:r>
                        <a:rPr lang="en-US" dirty="0" smtClean="0"/>
                        <a:t>]</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 area of Beer-</a:t>
                      </a:r>
                      <a:r>
                        <a:rPr lang="en-US" sz="1800" b="1" kern="1200" dirty="0" err="1" smtClean="0">
                          <a:solidFill>
                            <a:schemeClr val="lt1"/>
                          </a:solidFill>
                          <a:effectLst/>
                          <a:latin typeface="+mn-lt"/>
                          <a:ea typeface="+mn-ea"/>
                          <a:cs typeface="+mn-cs"/>
                        </a:rPr>
                        <a:t>sheva</a:t>
                      </a:r>
                      <a:r>
                        <a:rPr lang="en-US" sz="1800" b="1" kern="1200" dirty="0" smtClean="0">
                          <a:solidFill>
                            <a:schemeClr val="lt1"/>
                          </a:solidFill>
                          <a:effectLst/>
                          <a:latin typeface="+mn-lt"/>
                          <a:ea typeface="+mn-ea"/>
                          <a:cs typeface="+mn-cs"/>
                        </a:rPr>
                        <a:t> </a:t>
                      </a:r>
                      <a:endParaRPr lang="en-US"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Total area of photovoltaic cells  on summer</a:t>
                      </a:r>
                    </a:p>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[Acr</a:t>
                      </a:r>
                      <a:r>
                        <a:rPr lang="en-US" dirty="0" smtClean="0"/>
                        <a:t>es]</a:t>
                      </a:r>
                    </a:p>
                  </a:txBody>
                  <a:tcPr/>
                </a:tc>
                <a:tc>
                  <a:txBody>
                    <a:bodyPr/>
                    <a:lstStyle/>
                    <a:p>
                      <a:pPr algn="ctr"/>
                      <a:r>
                        <a:rPr lang="en-US" sz="1800" b="1" kern="1200" dirty="0" smtClean="0">
                          <a:solidFill>
                            <a:schemeClr val="lt1"/>
                          </a:solidFill>
                          <a:effectLst/>
                          <a:latin typeface="+mn-lt"/>
                          <a:ea typeface="+mn-ea"/>
                          <a:cs typeface="+mn-cs"/>
                        </a:rPr>
                        <a:t>% area of Beer-</a:t>
                      </a:r>
                      <a:r>
                        <a:rPr lang="en-US" sz="1800" b="1" kern="1200" dirty="0" err="1" smtClean="0">
                          <a:solidFill>
                            <a:schemeClr val="lt1"/>
                          </a:solidFill>
                          <a:effectLst/>
                          <a:latin typeface="+mn-lt"/>
                          <a:ea typeface="+mn-ea"/>
                          <a:cs typeface="+mn-cs"/>
                        </a:rPr>
                        <a:t>sheva</a:t>
                      </a:r>
                      <a:r>
                        <a:rPr lang="en-US" sz="1800" b="1" kern="1200" dirty="0" smtClean="0">
                          <a:solidFill>
                            <a:schemeClr val="lt1"/>
                          </a:solidFill>
                          <a:effectLst/>
                          <a:latin typeface="+mn-lt"/>
                          <a:ea typeface="+mn-ea"/>
                          <a:cs typeface="+mn-cs"/>
                        </a:rPr>
                        <a:t> </a:t>
                      </a:r>
                      <a:endParaRPr lang="en-US"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Useful area of roofs for photovoltaic cells:</a:t>
                      </a:r>
                    </a:p>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[Acres]</a:t>
                      </a:r>
                    </a:p>
                    <a:p>
                      <a:pPr algn="ct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 area of Beer-</a:t>
                      </a:r>
                      <a:r>
                        <a:rPr lang="en-US" sz="1800" b="1" kern="1200" dirty="0" err="1" smtClean="0">
                          <a:solidFill>
                            <a:schemeClr val="lt1"/>
                          </a:solidFill>
                          <a:effectLst/>
                          <a:latin typeface="+mn-lt"/>
                          <a:ea typeface="+mn-ea"/>
                          <a:cs typeface="+mn-cs"/>
                        </a:rPr>
                        <a:t>sheva</a:t>
                      </a:r>
                      <a:r>
                        <a:rPr lang="en-US" sz="1800" b="1" kern="1200" dirty="0" smtClean="0">
                          <a:solidFill>
                            <a:schemeClr val="lt1"/>
                          </a:solidFill>
                          <a:effectLst/>
                          <a:latin typeface="+mn-lt"/>
                          <a:ea typeface="+mn-ea"/>
                          <a:cs typeface="+mn-cs"/>
                        </a:rPr>
                        <a:t> </a:t>
                      </a:r>
                      <a:endParaRPr lang="en-US" dirty="0" smtClean="0"/>
                    </a:p>
                    <a:p>
                      <a:pPr algn="ctr"/>
                      <a:endParaRPr lang="en-US"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u="sng" kern="1200" dirty="0" smtClean="0">
                          <a:solidFill>
                            <a:schemeClr val="tx1"/>
                          </a:solidFill>
                          <a:effectLst/>
                          <a:latin typeface="+mn-lt"/>
                          <a:ea typeface="+mn-ea"/>
                          <a:cs typeface="+mn-cs"/>
                        </a:rPr>
                        <a:t>mc-Si</a:t>
                      </a:r>
                      <a:r>
                        <a:rPr lang="en-US" sz="1800" b="1" kern="1200" dirty="0" smtClean="0">
                          <a:solidFill>
                            <a:schemeClr val="tx1"/>
                          </a:solidFill>
                          <a:effectLst/>
                          <a:latin typeface="+mn-lt"/>
                          <a:ea typeface="+mn-ea"/>
                          <a:cs typeface="+mn-cs"/>
                        </a:rPr>
                        <a:t> </a:t>
                      </a:r>
                      <a:endParaRPr lang="en-US" dirty="0" smtClean="0">
                        <a:solidFill>
                          <a:schemeClr val="tx1"/>
                        </a:solidFill>
                      </a:endParaRPr>
                    </a:p>
                    <a:p>
                      <a:pPr algn="ct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21635</a:t>
                      </a:r>
                      <a:endParaRPr lang="en-US" dirty="0"/>
                    </a:p>
                  </a:txBody>
                  <a:tcPr/>
                </a:tc>
                <a:tc>
                  <a:txBody>
                    <a:bodyPr/>
                    <a:lstStyle/>
                    <a:p>
                      <a:pPr algn="ctr"/>
                      <a:r>
                        <a:rPr lang="en-US" sz="1800" kern="1200" dirty="0" smtClean="0">
                          <a:solidFill>
                            <a:schemeClr val="dk1"/>
                          </a:solidFill>
                          <a:effectLst/>
                          <a:latin typeface="+mn-lt"/>
                          <a:ea typeface="+mn-ea"/>
                          <a:cs typeface="+mn-cs"/>
                        </a:rPr>
                        <a:t>18%</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22802</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19.4%</a:t>
                      </a:r>
                      <a:endParaRPr lang="en-US" dirty="0"/>
                    </a:p>
                  </a:txBody>
                  <a:tcPr/>
                </a:tc>
                <a:tc>
                  <a:txBody>
                    <a:bodyPr/>
                    <a:lstStyle/>
                    <a:p>
                      <a:pPr algn="ctr"/>
                      <a:r>
                        <a:rPr lang="en-US" sz="1800" kern="1200" dirty="0" smtClean="0">
                          <a:solidFill>
                            <a:schemeClr val="dk1"/>
                          </a:solidFill>
                          <a:effectLst/>
                          <a:latin typeface="+mn-lt"/>
                          <a:ea typeface="+mn-ea"/>
                          <a:cs typeface="+mn-cs"/>
                        </a:rPr>
                        <a:t>8401</a:t>
                      </a:r>
                      <a:endParaRPr lang="en-US" dirty="0"/>
                    </a:p>
                  </a:txBody>
                  <a:tcPr/>
                </a:tc>
                <a:tc>
                  <a:txBody>
                    <a:bodyPr/>
                    <a:lstStyle/>
                    <a:p>
                      <a:pPr algn="ctr"/>
                      <a:r>
                        <a:rPr lang="en-US" sz="1800" kern="1200" dirty="0" smtClean="0">
                          <a:solidFill>
                            <a:schemeClr val="dk1"/>
                          </a:solidFill>
                          <a:effectLst/>
                          <a:latin typeface="+mn-lt"/>
                          <a:ea typeface="+mn-ea"/>
                          <a:cs typeface="+mn-cs"/>
                        </a:rPr>
                        <a:t>7%</a:t>
                      </a:r>
                      <a:endParaRPr lang="en-US"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u="sng" kern="1200" dirty="0" err="1" smtClean="0">
                          <a:solidFill>
                            <a:schemeClr val="tx1"/>
                          </a:solidFill>
                          <a:effectLst/>
                          <a:latin typeface="+mn-lt"/>
                          <a:ea typeface="+mn-ea"/>
                          <a:cs typeface="+mn-cs"/>
                        </a:rPr>
                        <a:t>CdTe</a:t>
                      </a:r>
                      <a:endParaRPr lang="en-US" dirty="0" smtClean="0">
                        <a:solidFill>
                          <a:schemeClr val="tx1"/>
                        </a:solidFill>
                      </a:endParaRPr>
                    </a:p>
                    <a:p>
                      <a:pPr algn="ct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40042</a:t>
                      </a:r>
                    </a:p>
                  </a:txBody>
                  <a:tcPr/>
                </a:tc>
                <a:tc>
                  <a:txBody>
                    <a:bodyPr/>
                    <a:lstStyle/>
                    <a:p>
                      <a:pPr algn="ctr"/>
                      <a:r>
                        <a:rPr lang="en-US" sz="1800" kern="1200" dirty="0" smtClean="0">
                          <a:solidFill>
                            <a:schemeClr val="dk1"/>
                          </a:solidFill>
                          <a:effectLst/>
                          <a:latin typeface="+mn-lt"/>
                          <a:ea typeface="+mn-ea"/>
                          <a:cs typeface="+mn-cs"/>
                        </a:rPr>
                        <a:t>34%</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42206</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36% </a:t>
                      </a:r>
                    </a:p>
                  </a:txBody>
                  <a:tcPr/>
                </a:tc>
                <a:tc>
                  <a:txBody>
                    <a:bodyPr/>
                    <a:lstStyle/>
                    <a:p>
                      <a:pPr algn="ctr"/>
                      <a:r>
                        <a:rPr lang="en-US" sz="1800" kern="1200" dirty="0" smtClean="0">
                          <a:solidFill>
                            <a:schemeClr val="dk1"/>
                          </a:solidFill>
                          <a:effectLst/>
                          <a:latin typeface="+mn-lt"/>
                          <a:ea typeface="+mn-ea"/>
                          <a:cs typeface="+mn-cs"/>
                        </a:rPr>
                        <a:t>8401</a:t>
                      </a:r>
                      <a:endParaRPr lang="en-US" dirty="0"/>
                    </a:p>
                  </a:txBody>
                  <a:tcPr/>
                </a:tc>
                <a:tc>
                  <a:txBody>
                    <a:bodyPr/>
                    <a:lstStyle/>
                    <a:p>
                      <a:pPr algn="ctr"/>
                      <a:r>
                        <a:rPr lang="en-US" sz="1800" kern="1200" dirty="0" smtClean="0">
                          <a:solidFill>
                            <a:schemeClr val="dk1"/>
                          </a:solidFill>
                          <a:effectLst/>
                          <a:latin typeface="+mn-lt"/>
                          <a:ea typeface="+mn-ea"/>
                          <a:cs typeface="+mn-cs"/>
                        </a:rPr>
                        <a:t>7%</a:t>
                      </a:r>
                      <a:endParaRPr lang="en-US" dirty="0"/>
                    </a:p>
                  </a:txBody>
                  <a:tcPr/>
                </a:tc>
              </a:tr>
            </a:tbl>
          </a:graphicData>
        </a:graphic>
      </p:graphicFrame>
      <p:sp>
        <p:nvSpPr>
          <p:cNvPr id="13" name="Rectangle 12"/>
          <p:cNvSpPr/>
          <p:nvPr/>
        </p:nvSpPr>
        <p:spPr>
          <a:xfrm>
            <a:off x="1835696" y="4941168"/>
            <a:ext cx="5598368" cy="1569660"/>
          </a:xfrm>
          <a:prstGeom prst="rect">
            <a:avLst/>
          </a:prstGeom>
        </p:spPr>
        <p:txBody>
          <a:bodyPr wrap="square">
            <a:spAutoFit/>
          </a:bodyPr>
          <a:lstStyle/>
          <a:p>
            <a:pPr algn="ctr" rtl="0"/>
            <a:r>
              <a:rPr lang="en-US" sz="2400" dirty="0"/>
              <a:t>As we can see, the total area of photovoltaic cells that need to provide energy is bigger than the useful area of roofs. </a:t>
            </a:r>
          </a:p>
        </p:txBody>
      </p:sp>
      <p:sp>
        <p:nvSpPr>
          <p:cNvPr id="3" name="מציין מיקום של מספר שקופית 2"/>
          <p:cNvSpPr>
            <a:spLocks noGrp="1"/>
          </p:cNvSpPr>
          <p:nvPr>
            <p:ph type="sldNum" sz="quarter" idx="12"/>
          </p:nvPr>
        </p:nvSpPr>
        <p:spPr/>
        <p:txBody>
          <a:bodyPr/>
          <a:lstStyle/>
          <a:p>
            <a:fld id="{BB7A5D23-A748-4830-A549-686912253EB5}" type="slidenum">
              <a:rPr lang="he-IL" smtClean="0"/>
              <a:t>46</a:t>
            </a:fld>
            <a:endParaRPr lang="he-IL"/>
          </a:p>
        </p:txBody>
      </p:sp>
    </p:spTree>
    <p:extLst>
      <p:ext uri="{BB962C8B-B14F-4D97-AF65-F5344CB8AC3E}">
        <p14:creationId xmlns:p14="http://schemas.microsoft.com/office/powerpoint/2010/main" val="40425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b="1" dirty="0">
                <a:solidFill>
                  <a:schemeClr val="accent3"/>
                </a:solidFill>
              </a:rPr>
              <a:t>4. Discussion on results and conclusions</a:t>
            </a:r>
            <a:endParaRPr lang="he-IL" b="1" dirty="0">
              <a:solidFill>
                <a:schemeClr val="accent3"/>
              </a:solidFill>
            </a:endParaRPr>
          </a:p>
        </p:txBody>
      </p:sp>
      <p:sp>
        <p:nvSpPr>
          <p:cNvPr id="3" name="Rectangle 2"/>
          <p:cNvSpPr/>
          <p:nvPr/>
        </p:nvSpPr>
        <p:spPr>
          <a:xfrm>
            <a:off x="683568" y="1412776"/>
            <a:ext cx="7848872" cy="5324535"/>
          </a:xfrm>
          <a:prstGeom prst="rect">
            <a:avLst/>
          </a:prstGeom>
        </p:spPr>
        <p:txBody>
          <a:bodyPr wrap="square">
            <a:spAutoFit/>
          </a:bodyPr>
          <a:lstStyle/>
          <a:p>
            <a:pPr algn="l" rtl="0"/>
            <a:r>
              <a:rPr lang="en-US" sz="2000" b="1" dirty="0"/>
              <a:t>Conclusion: </a:t>
            </a:r>
          </a:p>
          <a:p>
            <a:pPr marL="342900" lvl="0" indent="-342900" algn="l" rtl="0">
              <a:buFont typeface="+mj-lt"/>
              <a:buAutoNum type="arabicPeriod"/>
            </a:pPr>
            <a:r>
              <a:rPr lang="en-US" sz="2000" b="1" dirty="0"/>
              <a:t>We can’t use only photovoltaic cells to provide all energy because we don’t have enough area to install all photovoltaic cells that need.</a:t>
            </a:r>
          </a:p>
          <a:p>
            <a:pPr algn="l" rtl="0"/>
            <a:r>
              <a:rPr lang="en-US" sz="2000" b="1" dirty="0"/>
              <a:t> </a:t>
            </a:r>
          </a:p>
          <a:p>
            <a:pPr algn="l" rtl="0"/>
            <a:r>
              <a:rPr lang="en-US" sz="2000" b="1" dirty="0"/>
              <a:t>But!</a:t>
            </a:r>
          </a:p>
          <a:p>
            <a:pPr marL="285750" lvl="0" indent="-285750" algn="l" rtl="0">
              <a:buFont typeface="Arial" panose="020B0604020202020204" pitchFamily="34" charset="0"/>
              <a:buChar char="•"/>
            </a:pPr>
            <a:r>
              <a:rPr lang="en-US" sz="2000" b="1" dirty="0"/>
              <a:t>If will fill all useful area of roofs by </a:t>
            </a:r>
            <a:r>
              <a:rPr lang="en-US" sz="2000" b="1" u="sng" dirty="0"/>
              <a:t>mc-Si</a:t>
            </a:r>
            <a:r>
              <a:rPr lang="en-US" sz="2000" b="1" dirty="0"/>
              <a:t> photovoltaic cells, we will produce about 37% of energy.</a:t>
            </a:r>
          </a:p>
          <a:p>
            <a:pPr marL="285750" lvl="0" indent="-285750" algn="l" rtl="0">
              <a:buFont typeface="Arial" panose="020B0604020202020204" pitchFamily="34" charset="0"/>
              <a:buChar char="•"/>
            </a:pPr>
            <a:r>
              <a:rPr lang="en-US" sz="2000" b="1" dirty="0"/>
              <a:t>If will fill all useful area of roofs by </a:t>
            </a:r>
            <a:r>
              <a:rPr lang="en-US" sz="2000" b="1" u="sng" dirty="0" err="1"/>
              <a:t>CdTe</a:t>
            </a:r>
            <a:r>
              <a:rPr lang="en-US" sz="2000" b="1" dirty="0"/>
              <a:t> photovoltaic cells, we will produce about 20% of energy.</a:t>
            </a:r>
          </a:p>
          <a:p>
            <a:pPr algn="l" rtl="0"/>
            <a:r>
              <a:rPr lang="en-US" sz="2000" b="1" dirty="0"/>
              <a:t> </a:t>
            </a:r>
          </a:p>
          <a:p>
            <a:pPr algn="l" rtl="0"/>
            <a:r>
              <a:rPr lang="en-US" sz="2000" b="1" dirty="0"/>
              <a:t> </a:t>
            </a:r>
          </a:p>
          <a:p>
            <a:pPr lvl="0" algn="l" rtl="0"/>
            <a:r>
              <a:rPr lang="en-US" sz="2000" b="1" dirty="0" smtClean="0"/>
              <a:t>2.   </a:t>
            </a:r>
            <a:r>
              <a:rPr lang="en-US" sz="2000" b="1" u="sng" dirty="0" smtClean="0"/>
              <a:t>mc-Si</a:t>
            </a:r>
            <a:r>
              <a:rPr lang="en-US" sz="2000" b="1" dirty="0" smtClean="0"/>
              <a:t> </a:t>
            </a:r>
            <a:r>
              <a:rPr lang="en-US" sz="2000" b="1" dirty="0"/>
              <a:t>photovoltaic cells can provide more energy than </a:t>
            </a:r>
            <a:r>
              <a:rPr lang="en-US" sz="2000" b="1" u="sng" dirty="0" err="1"/>
              <a:t>CdTe</a:t>
            </a:r>
            <a:r>
              <a:rPr lang="en-US" sz="2000" b="1" dirty="0"/>
              <a:t> photovoltaic cells</a:t>
            </a:r>
            <a:r>
              <a:rPr lang="en-US" sz="2000" b="1" dirty="0" smtClean="0"/>
              <a:t>.</a:t>
            </a:r>
          </a:p>
          <a:p>
            <a:pPr marL="342900" lvl="0" indent="-342900" algn="l" rtl="0">
              <a:buFont typeface="+mj-lt"/>
              <a:buAutoNum type="arabicPeriod"/>
            </a:pPr>
            <a:endParaRPr lang="en-US" sz="2000" b="1" dirty="0"/>
          </a:p>
          <a:p>
            <a:pPr algn="l" rtl="0"/>
            <a:r>
              <a:rPr lang="en-US" sz="2000" b="1" dirty="0"/>
              <a:t>But!</a:t>
            </a:r>
          </a:p>
          <a:p>
            <a:pPr lvl="0" algn="l" rtl="0"/>
            <a:r>
              <a:rPr lang="en-US" sz="2000" b="1" dirty="0"/>
              <a:t>The major advantage of </a:t>
            </a:r>
            <a:r>
              <a:rPr lang="en-US" sz="2000" b="1" u="sng" dirty="0" err="1"/>
              <a:t>CdTe</a:t>
            </a:r>
            <a:r>
              <a:rPr lang="en-US" sz="2000" b="1" dirty="0"/>
              <a:t> photovoltaic cells is that the panels can manufactured at lower costs than silicon based solar panels.</a:t>
            </a:r>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47</a:t>
            </a:fld>
            <a:endParaRPr lang="he-IL"/>
          </a:p>
        </p:txBody>
      </p:sp>
    </p:spTree>
    <p:extLst>
      <p:ext uri="{BB962C8B-B14F-4D97-AF65-F5344CB8AC3E}">
        <p14:creationId xmlns:p14="http://schemas.microsoft.com/office/powerpoint/2010/main" val="2187792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References</a:t>
            </a:r>
            <a:endParaRPr lang="he-IL" dirty="0"/>
          </a:p>
        </p:txBody>
      </p:sp>
      <p:sp>
        <p:nvSpPr>
          <p:cNvPr id="5" name="Rectangle 4"/>
          <p:cNvSpPr/>
          <p:nvPr/>
        </p:nvSpPr>
        <p:spPr>
          <a:xfrm>
            <a:off x="539552" y="1268760"/>
            <a:ext cx="7848872" cy="5262979"/>
          </a:xfrm>
          <a:prstGeom prst="rect">
            <a:avLst/>
          </a:prstGeom>
        </p:spPr>
        <p:txBody>
          <a:bodyPr wrap="square">
            <a:spAutoFit/>
          </a:bodyPr>
          <a:lstStyle/>
          <a:p>
            <a:pPr algn="l" rtl="0"/>
            <a:r>
              <a:rPr lang="en-US" sz="1600" dirty="0"/>
              <a:t>[1] K. </a:t>
            </a:r>
            <a:r>
              <a:rPr lang="en-US" sz="1600" dirty="0" err="1"/>
              <a:t>Drabczyk</a:t>
            </a:r>
            <a:r>
              <a:rPr lang="en-US" sz="1600" dirty="0"/>
              <a:t>, P. </a:t>
            </a:r>
            <a:r>
              <a:rPr lang="en-US" sz="1600" dirty="0" err="1"/>
              <a:t>Panek</a:t>
            </a:r>
            <a:r>
              <a:rPr lang="en-US" sz="1600" dirty="0"/>
              <a:t>, "Silicon-based solar cells: characteristics and production processes", Institute of Metallurgy and Materials Science, (2012).</a:t>
            </a:r>
          </a:p>
          <a:p>
            <a:pPr algn="l" rtl="0"/>
            <a:r>
              <a:rPr lang="en-US" sz="1600" dirty="0"/>
              <a:t>[2] D. </a:t>
            </a:r>
            <a:r>
              <a:rPr lang="en-US" sz="1600" dirty="0" err="1"/>
              <a:t>Cahan</a:t>
            </a:r>
            <a:r>
              <a:rPr lang="en-US" sz="1600" dirty="0"/>
              <a:t>, "BASIC CONCEPTS OF </a:t>
            </a:r>
            <a:r>
              <a:rPr lang="en-US" sz="1600" dirty="0" err="1"/>
              <a:t>Photovoltaics</a:t>
            </a:r>
            <a:r>
              <a:rPr lang="en-US" sz="1600" dirty="0"/>
              <a:t>" presentation, (2013), p. 12.</a:t>
            </a:r>
          </a:p>
          <a:p>
            <a:pPr algn="l" rtl="0"/>
            <a:r>
              <a:rPr lang="en-US" sz="1600" dirty="0"/>
              <a:t>[3] http://www.ralcoenergy.co.il/english/cat.asp?catalogid=175</a:t>
            </a:r>
          </a:p>
          <a:p>
            <a:pPr algn="l" rtl="0"/>
            <a:r>
              <a:rPr lang="en-US" sz="1600" dirty="0"/>
              <a:t>[4] </a:t>
            </a:r>
            <a:r>
              <a:rPr lang="en-US" sz="1600" dirty="0">
                <a:hlinkClick r:id="rId2"/>
              </a:rPr>
              <a:t>http://energyinformative.org/best-solar-panel-monocrystalline-polycrystalline-thin-film/</a:t>
            </a:r>
            <a:endParaRPr lang="en-US" sz="1600" dirty="0"/>
          </a:p>
          <a:p>
            <a:pPr algn="l" rtl="0"/>
            <a:r>
              <a:rPr lang="en-US" sz="1600" dirty="0"/>
              <a:t>[5] http://www.solar-facts-and-advice.com/polycrystalline.html</a:t>
            </a:r>
          </a:p>
          <a:p>
            <a:pPr algn="l" rtl="0"/>
            <a:r>
              <a:rPr lang="en-US" sz="1600" dirty="0"/>
              <a:t>[6] K. </a:t>
            </a:r>
            <a:r>
              <a:rPr lang="en-US" sz="1600" dirty="0" err="1"/>
              <a:t>Drabczyk</a:t>
            </a:r>
            <a:r>
              <a:rPr lang="en-US" sz="1600" dirty="0"/>
              <a:t>, P. </a:t>
            </a:r>
            <a:r>
              <a:rPr lang="en-US" sz="1600" dirty="0" err="1"/>
              <a:t>Panek</a:t>
            </a:r>
            <a:r>
              <a:rPr lang="en-US" sz="1600" dirty="0"/>
              <a:t>, "Silicon-based solar cells: characteristics and production processes", Institute of Metallurgy and Materials Science, (2012).</a:t>
            </a:r>
          </a:p>
          <a:p>
            <a:pPr algn="l" rtl="0"/>
            <a:r>
              <a:rPr lang="en-US" sz="1600" dirty="0"/>
              <a:t>[7] http://www.solar-facts-and-advice.com/cadmium-telluride.html</a:t>
            </a:r>
          </a:p>
          <a:p>
            <a:pPr algn="l" rtl="0"/>
            <a:r>
              <a:rPr lang="en-US" sz="1600" dirty="0"/>
              <a:t>[8]</a:t>
            </a:r>
            <a:r>
              <a:rPr lang="en-US" sz="1600" u="sng" dirty="0">
                <a:hlinkClick r:id="rId3"/>
              </a:rPr>
              <a:t>http://www.beersheva.muni.il/apps/hebrew/place.asp?TableName=MESSAGES&amp;AppId=4&amp;PlaceId=766&amp;From=&amp;CityId=53&amp;CityName=&amp;Filter=0</a:t>
            </a:r>
            <a:endParaRPr lang="en-US" sz="1600" dirty="0"/>
          </a:p>
          <a:p>
            <a:pPr algn="l" rtl="0"/>
            <a:r>
              <a:rPr lang="en-US" sz="1600" dirty="0"/>
              <a:t>[9] http://www.nrg.co.il/online/54/ART2/341/857.html</a:t>
            </a:r>
          </a:p>
          <a:p>
            <a:pPr algn="l" rtl="0"/>
            <a:r>
              <a:rPr lang="en-US" sz="1600" dirty="0"/>
              <a:t>[10] http://www.ims.gov.il/IMS/CLIMATE/LongTermRadiation/</a:t>
            </a:r>
          </a:p>
          <a:p>
            <a:pPr algn="l" rtl="0"/>
            <a:r>
              <a:rPr lang="en-US" sz="1600" dirty="0"/>
              <a:t>[11]</a:t>
            </a:r>
            <a:r>
              <a:rPr lang="he-IL" sz="1600" dirty="0"/>
              <a:t>הלשכה המרכזית לסטטיסטיקה, "דוח המצב הדמוגרפי בישראל 2011", (2013) </a:t>
            </a:r>
            <a:endParaRPr lang="en-US" sz="1600" dirty="0"/>
          </a:p>
          <a:p>
            <a:pPr algn="l" rtl="0"/>
            <a:r>
              <a:rPr lang="en-US" sz="1600" dirty="0"/>
              <a:t>[12] http://www.nrg.co.il/online/54/ART2/240/392.html</a:t>
            </a:r>
          </a:p>
          <a:p>
            <a:pPr algn="l" rtl="0"/>
            <a:r>
              <a:rPr lang="en-US" sz="1600" dirty="0"/>
              <a:t>[13]http://he.wikipedia.org/wiki/%D7%9E%D7%A9%D7%A7_%D7%94%D7%97%D7%A9%D7%9E%D7%9C_%D7%91%D7%99%D7%A9%D7%A8%D7%90%D7%9C</a:t>
            </a:r>
          </a:p>
          <a:p>
            <a:pPr algn="l" rtl="0"/>
            <a:r>
              <a:rPr lang="en-US" sz="1600" dirty="0"/>
              <a:t>[14] </a:t>
            </a:r>
            <a:r>
              <a:rPr lang="he-IL" sz="1600" dirty="0"/>
              <a:t>ד. </a:t>
            </a:r>
            <a:r>
              <a:rPr lang="he-IL" sz="1600" dirty="0" err="1"/>
              <a:t>פיימן</a:t>
            </a:r>
            <a:r>
              <a:rPr lang="he-IL" sz="1600" dirty="0"/>
              <a:t>, ד. </a:t>
            </a:r>
            <a:r>
              <a:rPr lang="he-IL" sz="1600" dirty="0" err="1"/>
              <a:t>פוירמן</a:t>
            </a:r>
            <a:r>
              <a:rPr lang="he-IL" sz="1600" dirty="0"/>
              <a:t>, פ. </a:t>
            </a:r>
            <a:r>
              <a:rPr lang="he-IL" sz="1600" dirty="0" err="1"/>
              <a:t>איבצון</a:t>
            </a:r>
            <a:r>
              <a:rPr lang="he-IL" sz="1600" dirty="0"/>
              <a:t>, "מערכות פוטו-</a:t>
            </a:r>
            <a:r>
              <a:rPr lang="he-IL" sz="1600" dirty="0" err="1"/>
              <a:t>וולטאיות</a:t>
            </a:r>
            <a:r>
              <a:rPr lang="he-IL" sz="1600" dirty="0"/>
              <a:t> בערי ישראל: איזה גודל מתאים?", המחלקה לאנרגית השמש ולפיזיקה סביבתית, אוניברסיטת בן גוריון בנגב, (2000), עמ' 4.</a:t>
            </a:r>
            <a:endParaRPr lang="en-US" sz="1600" dirty="0"/>
          </a:p>
          <a:p>
            <a:pPr algn="l" rtl="0"/>
            <a:r>
              <a:rPr lang="en-US" sz="1600" dirty="0"/>
              <a:t>[15] </a:t>
            </a:r>
            <a:r>
              <a:rPr lang="en-US" sz="1600" dirty="0">
                <a:hlinkClick r:id="rId4"/>
              </a:rPr>
              <a:t>http://www.sollan.co.il/sale.asp?pid=13681</a:t>
            </a:r>
            <a:endParaRPr lang="en-US" sz="1600" dirty="0"/>
          </a:p>
          <a:p>
            <a:pPr algn="l" rtl="0"/>
            <a:r>
              <a:rPr lang="en-US" sz="1600" dirty="0"/>
              <a:t>[16] </a:t>
            </a:r>
            <a:r>
              <a:rPr lang="en-US" sz="1600" dirty="0">
                <a:hlinkClick r:id="rId5"/>
              </a:rPr>
              <a:t>http://solar-panels.findthebest.com/l/206/First-Solar-FS-377</a:t>
            </a:r>
            <a:endParaRPr lang="en-US" sz="1600" dirty="0"/>
          </a:p>
        </p:txBody>
      </p:sp>
      <p:sp>
        <p:nvSpPr>
          <p:cNvPr id="3" name="מציין מיקום של מספר שקופית 2"/>
          <p:cNvSpPr>
            <a:spLocks noGrp="1"/>
          </p:cNvSpPr>
          <p:nvPr>
            <p:ph type="sldNum" sz="quarter" idx="12"/>
          </p:nvPr>
        </p:nvSpPr>
        <p:spPr/>
        <p:txBody>
          <a:bodyPr/>
          <a:lstStyle/>
          <a:p>
            <a:fld id="{BB7A5D23-A748-4830-A549-686912253EB5}" type="slidenum">
              <a:rPr lang="he-IL" smtClean="0"/>
              <a:t>48</a:t>
            </a:fld>
            <a:endParaRPr lang="he-IL"/>
          </a:p>
        </p:txBody>
      </p:sp>
    </p:spTree>
    <p:extLst>
      <p:ext uri="{BB962C8B-B14F-4D97-AF65-F5344CB8AC3E}">
        <p14:creationId xmlns:p14="http://schemas.microsoft.com/office/powerpoint/2010/main" val="688396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BB7A5D23-A748-4830-A549-686912253EB5}" type="slidenum">
              <a:rPr lang="he-IL" smtClean="0"/>
              <a:t>49</a:t>
            </a:fld>
            <a:endParaRPr lang="he-IL"/>
          </a:p>
        </p:txBody>
      </p:sp>
      <p:sp>
        <p:nvSpPr>
          <p:cNvPr id="8" name="כותרת 1"/>
          <p:cNvSpPr txBox="1">
            <a:spLocks/>
          </p:cNvSpPr>
          <p:nvPr/>
        </p:nvSpPr>
        <p:spPr>
          <a:xfrm>
            <a:off x="2483768" y="908720"/>
            <a:ext cx="4500587" cy="2108054"/>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effectLst>
                  <a:outerShdw blurRad="38100" dist="38100" dir="2700000" algn="tl">
                    <a:srgbClr val="000000">
                      <a:alpha val="43137"/>
                    </a:srgbClr>
                  </a:outerShdw>
                </a:effectLst>
              </a:rPr>
              <a:t>Thanks for your attention!</a:t>
            </a:r>
            <a:endParaRPr lang="he-IL" sz="4000" b="1" dirty="0">
              <a:solidFill>
                <a:srgbClr val="FF0000"/>
              </a:solidFill>
              <a:effectLst>
                <a:outerShdw blurRad="38100" dist="38100" dir="2700000" algn="tl">
                  <a:srgbClr val="000000">
                    <a:alpha val="43137"/>
                  </a:srgbClr>
                </a:outerShdw>
              </a:effectLst>
            </a:endParaRPr>
          </a:p>
        </p:txBody>
      </p:sp>
      <p:pic>
        <p:nvPicPr>
          <p:cNvPr id="7174" name="Picture 6" descr="http://www.tashtiot.co.il/wp-content/uploads/2011/01/solar-e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6813"/>
            <a:ext cx="9144000" cy="362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91"/>
          <p:cNvGrpSpPr>
            <a:grpSpLocks/>
          </p:cNvGrpSpPr>
          <p:nvPr/>
        </p:nvGrpSpPr>
        <p:grpSpPr bwMode="auto">
          <a:xfrm>
            <a:off x="373063" y="1828800"/>
            <a:ext cx="4826000" cy="3565525"/>
            <a:chOff x="373063" y="1828800"/>
            <a:chExt cx="4826000" cy="3565525"/>
          </a:xfrm>
        </p:grpSpPr>
        <p:grpSp>
          <p:nvGrpSpPr>
            <p:cNvPr id="86056" name="Group 49"/>
            <p:cNvGrpSpPr>
              <a:grpSpLocks/>
            </p:cNvGrpSpPr>
            <p:nvPr/>
          </p:nvGrpSpPr>
          <p:grpSpPr bwMode="auto">
            <a:xfrm>
              <a:off x="373063" y="1828800"/>
              <a:ext cx="4826000" cy="3200400"/>
              <a:chOff x="373063" y="1828800"/>
              <a:chExt cx="4826000" cy="3200400"/>
            </a:xfrm>
          </p:grpSpPr>
          <p:sp>
            <p:nvSpPr>
              <p:cNvPr id="86058" name="Line 4"/>
              <p:cNvSpPr>
                <a:spLocks noChangeShapeType="1"/>
              </p:cNvSpPr>
              <p:nvPr/>
            </p:nvSpPr>
            <p:spPr bwMode="auto">
              <a:xfrm>
                <a:off x="2151063" y="2667000"/>
                <a:ext cx="2438400" cy="0"/>
              </a:xfrm>
              <a:prstGeom prst="line">
                <a:avLst/>
              </a:prstGeom>
              <a:noFill/>
              <a:ln w="25400">
                <a:solidFill>
                  <a:srgbClr val="FF0000"/>
                </a:solidFill>
                <a:round/>
                <a:headEnd/>
                <a:tailEnd/>
              </a:ln>
            </p:spPr>
            <p:txBody>
              <a:bodyPr anchor="b">
                <a:prstTxWarp prst="textNoShape">
                  <a:avLst/>
                </a:prstTxWarp>
                <a:spAutoFit/>
              </a:bodyPr>
              <a:lstStyle/>
              <a:p>
                <a:endParaRPr lang="en-US"/>
              </a:p>
            </p:txBody>
          </p:sp>
          <p:sp>
            <p:nvSpPr>
              <p:cNvPr id="86059" name="Line 6"/>
              <p:cNvSpPr>
                <a:spLocks noChangeShapeType="1"/>
              </p:cNvSpPr>
              <p:nvPr/>
            </p:nvSpPr>
            <p:spPr bwMode="auto">
              <a:xfrm>
                <a:off x="2151063" y="4038600"/>
                <a:ext cx="2438400" cy="0"/>
              </a:xfrm>
              <a:prstGeom prst="line">
                <a:avLst/>
              </a:prstGeom>
              <a:noFill/>
              <a:ln w="25400">
                <a:solidFill>
                  <a:srgbClr val="339933"/>
                </a:solidFill>
                <a:round/>
                <a:headEnd/>
                <a:tailEnd/>
              </a:ln>
            </p:spPr>
            <p:txBody>
              <a:bodyPr anchor="b">
                <a:prstTxWarp prst="textNoShape">
                  <a:avLst/>
                </a:prstTxWarp>
                <a:spAutoFit/>
              </a:bodyPr>
              <a:lstStyle/>
              <a:p>
                <a:endParaRPr lang="en-US"/>
              </a:p>
            </p:txBody>
          </p:sp>
          <p:sp>
            <p:nvSpPr>
              <p:cNvPr id="86060" name="Rectangle 23"/>
              <p:cNvSpPr>
                <a:spLocks noChangeArrowheads="1"/>
              </p:cNvSpPr>
              <p:nvPr/>
            </p:nvSpPr>
            <p:spPr bwMode="auto">
              <a:xfrm>
                <a:off x="1541463" y="2209800"/>
                <a:ext cx="609600" cy="2286000"/>
              </a:xfrm>
              <a:prstGeom prst="rect">
                <a:avLst/>
              </a:prstGeom>
              <a:solidFill>
                <a:srgbClr val="FF6699"/>
              </a:solidFill>
              <a:ln w="25400">
                <a:noFill/>
                <a:miter lim="800000"/>
                <a:headEnd/>
                <a:tailEnd/>
              </a:ln>
            </p:spPr>
            <p:txBody>
              <a:bodyPr anchor="ctr">
                <a:prstTxWarp prst="textNoShape">
                  <a:avLst/>
                </a:prstTxWarp>
                <a:spAutoFit/>
              </a:bodyPr>
              <a:lstStyle/>
              <a:p>
                <a:endParaRPr lang="en-US"/>
              </a:p>
            </p:txBody>
          </p:sp>
          <p:sp>
            <p:nvSpPr>
              <p:cNvPr id="86061" name="Rectangle 26"/>
              <p:cNvSpPr>
                <a:spLocks noChangeArrowheads="1"/>
              </p:cNvSpPr>
              <p:nvPr/>
            </p:nvSpPr>
            <p:spPr bwMode="auto">
              <a:xfrm>
                <a:off x="4589463" y="2209800"/>
                <a:ext cx="609600" cy="2286000"/>
              </a:xfrm>
              <a:prstGeom prst="rect">
                <a:avLst/>
              </a:prstGeom>
              <a:solidFill>
                <a:srgbClr val="99FF33"/>
              </a:solidFill>
              <a:ln w="25400">
                <a:noFill/>
                <a:miter lim="800000"/>
                <a:headEnd/>
                <a:tailEnd/>
              </a:ln>
            </p:spPr>
            <p:txBody>
              <a:bodyPr anchor="ctr">
                <a:prstTxWarp prst="textNoShape">
                  <a:avLst/>
                </a:prstTxWarp>
                <a:spAutoFit/>
              </a:bodyPr>
              <a:lstStyle/>
              <a:p>
                <a:endParaRPr lang="en-US"/>
              </a:p>
            </p:txBody>
          </p:sp>
          <p:sp>
            <p:nvSpPr>
              <p:cNvPr id="86062" name="Line 8"/>
              <p:cNvSpPr>
                <a:spLocks noChangeShapeType="1"/>
              </p:cNvSpPr>
              <p:nvPr/>
            </p:nvSpPr>
            <p:spPr bwMode="auto">
              <a:xfrm flipV="1">
                <a:off x="855663" y="1828800"/>
                <a:ext cx="0" cy="2971800"/>
              </a:xfrm>
              <a:prstGeom prst="line">
                <a:avLst/>
              </a:prstGeom>
              <a:noFill/>
              <a:ln w="25400">
                <a:solidFill>
                  <a:schemeClr val="tx1"/>
                </a:solidFill>
                <a:round/>
                <a:headEnd/>
                <a:tailEnd type="triangle" w="med" len="med"/>
              </a:ln>
            </p:spPr>
            <p:txBody>
              <a:bodyPr wrap="none" anchor="b">
                <a:prstTxWarp prst="textNoShape">
                  <a:avLst/>
                </a:prstTxWarp>
                <a:spAutoFit/>
              </a:bodyPr>
              <a:lstStyle/>
              <a:p>
                <a:endParaRPr lang="en-US"/>
              </a:p>
            </p:txBody>
          </p:sp>
          <p:sp>
            <p:nvSpPr>
              <p:cNvPr id="56" name="Text Box 9"/>
              <p:cNvSpPr txBox="1">
                <a:spLocks noChangeArrowheads="1"/>
              </p:cNvSpPr>
              <p:nvPr/>
            </p:nvSpPr>
            <p:spPr bwMode="auto">
              <a:xfrm rot="16200000">
                <a:off x="-590550" y="3186113"/>
                <a:ext cx="2293938" cy="366712"/>
              </a:xfrm>
              <a:prstGeom prst="rect">
                <a:avLst/>
              </a:prstGeom>
              <a:noFill/>
              <a:ln w="25400">
                <a:noFill/>
                <a:miter lim="800000"/>
                <a:headEnd/>
                <a:tailEnd/>
              </a:ln>
              <a:effectLst/>
            </p:spPr>
            <p:txBody>
              <a:bodyPr wrap="none" anchor="b">
                <a:prstTxWarp prst="textNoShape">
                  <a:avLst/>
                </a:prstTxWarp>
                <a:spAutoFit/>
              </a:bodyPr>
              <a:lstStyle/>
              <a:p>
                <a:pPr algn="ctr">
                  <a:defRPr/>
                </a:pPr>
                <a:r>
                  <a:rPr lang="en-US">
                    <a:effectLst>
                      <a:outerShdw blurRad="38100" dist="38100" dir="2700000" algn="tl">
                        <a:srgbClr val="DDDDDD"/>
                      </a:outerShdw>
                    </a:effectLst>
                    <a:latin typeface="Comic Sans MS" pitchFamily="-109" charset="0"/>
                    <a:ea typeface="Arial" pitchFamily="-109" charset="0"/>
                    <a:cs typeface="Arial" pitchFamily="-109" charset="0"/>
                  </a:rPr>
                  <a:t>one electron energy</a:t>
                </a:r>
                <a:endParaRPr lang="he-IL">
                  <a:effectLst>
                    <a:outerShdw blurRad="38100" dist="38100" dir="2700000" algn="tl">
                      <a:srgbClr val="DDDDDD"/>
                    </a:outerShdw>
                  </a:effectLst>
                  <a:latin typeface="Comic Sans MS" pitchFamily="-109" charset="0"/>
                  <a:ea typeface="Arial" pitchFamily="-109" charset="0"/>
                  <a:cs typeface="Arial" pitchFamily="-109" charset="0"/>
                </a:endParaRPr>
              </a:p>
            </p:txBody>
          </p:sp>
          <p:sp>
            <p:nvSpPr>
              <p:cNvPr id="86064" name="Line 44"/>
              <p:cNvSpPr>
                <a:spLocks noChangeShapeType="1"/>
              </p:cNvSpPr>
              <p:nvPr/>
            </p:nvSpPr>
            <p:spPr bwMode="auto">
              <a:xfrm>
                <a:off x="1071563" y="5016500"/>
                <a:ext cx="3530600" cy="12700"/>
              </a:xfrm>
              <a:prstGeom prst="line">
                <a:avLst/>
              </a:prstGeom>
              <a:noFill/>
              <a:ln w="25400">
                <a:solidFill>
                  <a:schemeClr val="tx1"/>
                </a:solidFill>
                <a:round/>
                <a:headEnd/>
                <a:tailEnd type="triangle" w="med" len="med"/>
              </a:ln>
            </p:spPr>
            <p:txBody>
              <a:bodyPr anchor="b">
                <a:prstTxWarp prst="textNoShape">
                  <a:avLst/>
                </a:prstTxWarp>
                <a:spAutoFit/>
              </a:bodyPr>
              <a:lstStyle/>
              <a:p>
                <a:endParaRPr lang="en-US"/>
              </a:p>
            </p:txBody>
          </p:sp>
        </p:grpSp>
        <p:sp>
          <p:nvSpPr>
            <p:cNvPr id="91" name="Text Box 45"/>
            <p:cNvSpPr txBox="1">
              <a:spLocks noChangeArrowheads="1"/>
            </p:cNvSpPr>
            <p:nvPr/>
          </p:nvSpPr>
          <p:spPr bwMode="auto">
            <a:xfrm>
              <a:off x="2465388" y="5027613"/>
              <a:ext cx="793750" cy="366712"/>
            </a:xfrm>
            <a:prstGeom prst="rect">
              <a:avLst/>
            </a:prstGeom>
            <a:noFill/>
            <a:ln w="9525">
              <a:noFill/>
              <a:miter lim="800000"/>
              <a:headEnd/>
              <a:tailEnd/>
            </a:ln>
            <a:effectLst/>
          </p:spPr>
          <p:txBody>
            <a:bodyPr>
              <a:prstTxWarp prst="textNoShape">
                <a:avLst/>
              </a:prstTxWarp>
              <a:spAutoFit/>
            </a:bodyPr>
            <a:lstStyle/>
            <a:p>
              <a:pPr>
                <a:defRPr/>
              </a:pPr>
              <a:r>
                <a:rPr lang="en-US" dirty="0">
                  <a:effectLst>
                    <a:outerShdw blurRad="38100" dist="38100" dir="2700000" algn="tl">
                      <a:srgbClr val="DDDDDD"/>
                    </a:outerShdw>
                  </a:effectLst>
                  <a:latin typeface="Comic Sans MS" pitchFamily="-109" charset="0"/>
                  <a:ea typeface="Arial" pitchFamily="-109" charset="0"/>
                  <a:cs typeface="Arial" pitchFamily="-109" charset="0"/>
                </a:rPr>
                <a:t>space</a:t>
              </a:r>
              <a:endParaRPr lang="he-IL" dirty="0">
                <a:latin typeface="Comic Sans MS" pitchFamily="-109" charset="0"/>
                <a:ea typeface="Arial" pitchFamily="-109" charset="0"/>
                <a:cs typeface="Arial" pitchFamily="-109" charset="0"/>
              </a:endParaRPr>
            </a:p>
          </p:txBody>
        </p:sp>
      </p:grpSp>
      <p:sp>
        <p:nvSpPr>
          <p:cNvPr id="86019" name="Rectangle 2"/>
          <p:cNvSpPr>
            <a:spLocks noChangeArrowheads="1"/>
          </p:cNvSpPr>
          <p:nvPr/>
        </p:nvSpPr>
        <p:spPr bwMode="auto">
          <a:xfrm>
            <a:off x="0" y="795338"/>
            <a:ext cx="9144000" cy="619125"/>
          </a:xfrm>
          <a:prstGeom prst="rect">
            <a:avLst/>
          </a:prstGeom>
          <a:noFill/>
          <a:ln w="9525">
            <a:noFill/>
            <a:miter lim="800000"/>
            <a:headEnd/>
            <a:tailEnd/>
          </a:ln>
        </p:spPr>
        <p:txBody>
          <a:bodyPr anchor="b">
            <a:prstTxWarp prst="textNoShape">
              <a:avLst/>
            </a:prstTxWarp>
          </a:bodyPr>
          <a:lstStyle/>
          <a:p>
            <a:pPr algn="ctr"/>
            <a:r>
              <a:rPr lang="en-US" sz="3600" b="1">
                <a:solidFill>
                  <a:srgbClr val="A3011C"/>
                </a:solidFill>
                <a:latin typeface="Comic Sans MS" pitchFamily="-112" charset="0"/>
              </a:rPr>
              <a:t>Generalized picture</a:t>
            </a:r>
            <a:endParaRPr lang="he-IL" sz="3600" b="1">
              <a:solidFill>
                <a:srgbClr val="A3011C"/>
              </a:solidFill>
              <a:latin typeface="Comic Sans MS" pitchFamily="-112" charset="0"/>
            </a:endParaRPr>
          </a:p>
        </p:txBody>
      </p:sp>
      <p:sp>
        <p:nvSpPr>
          <p:cNvPr id="461866" name="Text Box 42"/>
          <p:cNvSpPr txBox="1">
            <a:spLocks noChangeArrowheads="1"/>
          </p:cNvSpPr>
          <p:nvPr/>
        </p:nvSpPr>
        <p:spPr bwMode="auto">
          <a:xfrm>
            <a:off x="5410200" y="2667000"/>
            <a:ext cx="3733800" cy="2446338"/>
          </a:xfrm>
          <a:prstGeom prst="rect">
            <a:avLst/>
          </a:prstGeom>
          <a:noFill/>
          <a:ln w="25400">
            <a:noFill/>
            <a:miter lim="800000"/>
            <a:headEnd/>
            <a:tailEnd/>
          </a:ln>
        </p:spPr>
        <p:txBody>
          <a:bodyPr anchor="b">
            <a:prstTxWarp prst="textNoShape">
              <a:avLst/>
            </a:prstTxWarp>
            <a:spAutoFit/>
          </a:bodyPr>
          <a:lstStyle/>
          <a:p>
            <a:pPr marL="119063" indent="-119063" algn="l" rtl="0">
              <a:spcBef>
                <a:spcPct val="50000"/>
              </a:spcBef>
              <a:buClr>
                <a:srgbClr val="FF0000"/>
              </a:buClr>
              <a:buFontTx/>
              <a:buChar char="•"/>
            </a:pPr>
            <a:r>
              <a:rPr lang="en-US" b="1" dirty="0">
                <a:latin typeface="Comic Sans MS" pitchFamily="-112" charset="0"/>
              </a:rPr>
              <a:t>Metastable high and low energy states</a:t>
            </a:r>
          </a:p>
          <a:p>
            <a:pPr marL="119063" indent="-119063" algn="l" rtl="0">
              <a:spcBef>
                <a:spcPct val="50000"/>
              </a:spcBef>
              <a:buClr>
                <a:srgbClr val="FF0000"/>
              </a:buClr>
              <a:buFontTx/>
              <a:buChar char="•"/>
            </a:pPr>
            <a:r>
              <a:rPr lang="en-US" b="1" dirty="0">
                <a:latin typeface="Comic Sans MS" pitchFamily="-112" charset="0"/>
              </a:rPr>
              <a:t>Absorber</a:t>
            </a:r>
            <a:r>
              <a:rPr lang="en-US" dirty="0">
                <a:latin typeface="Comic Sans MS" pitchFamily="-112" charset="0"/>
              </a:rPr>
              <a:t> transfers charges into high and low energy state</a:t>
            </a:r>
          </a:p>
          <a:p>
            <a:pPr marL="119063" indent="-119063" algn="l" rtl="0">
              <a:spcBef>
                <a:spcPct val="50000"/>
              </a:spcBef>
              <a:buClr>
                <a:srgbClr val="FF0000"/>
              </a:buClr>
              <a:buFontTx/>
              <a:buChar char="•"/>
            </a:pPr>
            <a:r>
              <a:rPr lang="en-US" b="1" dirty="0">
                <a:latin typeface="Comic Sans MS" pitchFamily="-112" charset="0"/>
              </a:rPr>
              <a:t>Driving force</a:t>
            </a:r>
            <a:r>
              <a:rPr lang="en-US" dirty="0">
                <a:latin typeface="Comic Sans MS" pitchFamily="-112" charset="0"/>
              </a:rPr>
              <a:t> brings charges to contacts</a:t>
            </a:r>
          </a:p>
          <a:p>
            <a:pPr marL="119063" indent="-119063" algn="l" rtl="0">
              <a:spcBef>
                <a:spcPct val="50000"/>
              </a:spcBef>
              <a:buClr>
                <a:srgbClr val="FF0000"/>
              </a:buClr>
              <a:buFontTx/>
              <a:buChar char="•"/>
            </a:pPr>
            <a:r>
              <a:rPr lang="en-US" b="1" dirty="0">
                <a:latin typeface="Comic Sans MS" pitchFamily="-112" charset="0"/>
              </a:rPr>
              <a:t>Selective </a:t>
            </a:r>
            <a:r>
              <a:rPr lang="en-US" dirty="0">
                <a:latin typeface="Comic Sans MS" pitchFamily="-112" charset="0"/>
              </a:rPr>
              <a:t>contacts</a:t>
            </a:r>
          </a:p>
        </p:txBody>
      </p:sp>
      <p:sp>
        <p:nvSpPr>
          <p:cNvPr id="461867" name="Text Box 43"/>
          <p:cNvSpPr txBox="1">
            <a:spLocks noChangeArrowheads="1"/>
          </p:cNvSpPr>
          <p:nvPr/>
        </p:nvSpPr>
        <p:spPr bwMode="auto">
          <a:xfrm>
            <a:off x="203200" y="6019800"/>
            <a:ext cx="7442200" cy="336550"/>
          </a:xfrm>
          <a:prstGeom prst="rect">
            <a:avLst/>
          </a:prstGeom>
          <a:noFill/>
          <a:ln w="25400">
            <a:noFill/>
            <a:miter lim="800000"/>
            <a:headEnd/>
            <a:tailEnd/>
          </a:ln>
          <a:effectLst/>
        </p:spPr>
        <p:txBody>
          <a:bodyPr anchor="b">
            <a:prstTxWarp prst="textNoShape">
              <a:avLst/>
            </a:prstTxWarp>
            <a:spAutoFit/>
          </a:bodyPr>
          <a:lstStyle/>
          <a:p>
            <a:pPr marL="228600" lvl="2">
              <a:defRPr/>
            </a:pPr>
            <a:r>
              <a:rPr lang="en-US" sz="1600" dirty="0">
                <a:solidFill>
                  <a:schemeClr val="tx2"/>
                </a:solidFill>
                <a:effectLst>
                  <a:outerShdw blurRad="38100" dist="38100" dir="2700000" algn="tl">
                    <a:srgbClr val="DDDDDD"/>
                  </a:outerShdw>
                </a:effectLst>
                <a:latin typeface="Comic Sans MS" pitchFamily="-109" charset="0"/>
                <a:ea typeface="Arial" pitchFamily="-109" charset="0"/>
                <a:cs typeface="Arial" pitchFamily="-109" charset="0"/>
              </a:rPr>
              <a:t>(1) cf. e.g., Green, M.A., </a:t>
            </a:r>
            <a:r>
              <a:rPr lang="en-US" sz="1600" i="1" dirty="0">
                <a:solidFill>
                  <a:schemeClr val="tx2"/>
                </a:solidFill>
                <a:effectLst>
                  <a:outerShdw blurRad="38100" dist="38100" dir="2700000" algn="tl">
                    <a:srgbClr val="DDDDDD"/>
                  </a:outerShdw>
                </a:effectLst>
                <a:latin typeface="Comic Sans MS" pitchFamily="-109" charset="0"/>
                <a:ea typeface="Arial" pitchFamily="-109" charset="0"/>
                <a:cs typeface="Arial" pitchFamily="-109" charset="0"/>
              </a:rPr>
              <a:t>Photovoltaic principles.</a:t>
            </a:r>
            <a:r>
              <a:rPr lang="en-US" sz="1600" dirty="0">
                <a:solidFill>
                  <a:schemeClr val="tx2"/>
                </a:solidFill>
                <a:effectLst>
                  <a:outerShdw blurRad="38100" dist="38100" dir="2700000" algn="tl">
                    <a:srgbClr val="DDDDDD"/>
                  </a:outerShdw>
                </a:effectLst>
                <a:latin typeface="Comic Sans MS" pitchFamily="-109" charset="0"/>
                <a:ea typeface="Arial" pitchFamily="-109" charset="0"/>
                <a:cs typeface="Arial" pitchFamily="-109" charset="0"/>
              </a:rPr>
              <a:t> </a:t>
            </a:r>
            <a:r>
              <a:rPr lang="en-US" sz="1600" dirty="0" err="1">
                <a:solidFill>
                  <a:schemeClr val="tx2"/>
                </a:solidFill>
                <a:effectLst>
                  <a:outerShdw blurRad="38100" dist="38100" dir="2700000" algn="tl">
                    <a:srgbClr val="DDDDDD"/>
                  </a:outerShdw>
                </a:effectLst>
                <a:latin typeface="Comic Sans MS" pitchFamily="-109" charset="0"/>
                <a:ea typeface="Arial" pitchFamily="-109" charset="0"/>
                <a:cs typeface="Arial" pitchFamily="-109" charset="0"/>
              </a:rPr>
              <a:t>Physica</a:t>
            </a:r>
            <a:r>
              <a:rPr lang="en-US" sz="1600" dirty="0">
                <a:solidFill>
                  <a:schemeClr val="tx2"/>
                </a:solidFill>
                <a:effectLst>
                  <a:outerShdw blurRad="38100" dist="38100" dir="2700000" algn="tl">
                    <a:srgbClr val="DDDDDD"/>
                  </a:outerShdw>
                </a:effectLst>
                <a:latin typeface="Comic Sans MS" pitchFamily="-109" charset="0"/>
                <a:ea typeface="Arial" pitchFamily="-109" charset="0"/>
                <a:cs typeface="Arial" pitchFamily="-109" charset="0"/>
              </a:rPr>
              <a:t> E, 14 (2002) 11-17</a:t>
            </a:r>
            <a:endParaRPr lang="he-IL" sz="1600" dirty="0">
              <a:solidFill>
                <a:schemeClr val="tx2"/>
              </a:solidFill>
              <a:effectLst>
                <a:outerShdw blurRad="38100" dist="38100" dir="2700000" algn="tl">
                  <a:srgbClr val="DDDDDD"/>
                </a:outerShdw>
              </a:effectLst>
              <a:latin typeface="Comic Sans MS" pitchFamily="-109" charset="0"/>
              <a:ea typeface="Arial" pitchFamily="-109" charset="0"/>
              <a:cs typeface="Arial" pitchFamily="-109" charset="0"/>
            </a:endParaRPr>
          </a:p>
        </p:txBody>
      </p:sp>
      <p:sp>
        <p:nvSpPr>
          <p:cNvPr id="86022" name="Rectangle 2"/>
          <p:cNvSpPr>
            <a:spLocks noGrp="1" noChangeArrowheads="1"/>
          </p:cNvSpPr>
          <p:nvPr>
            <p:ph type="title"/>
          </p:nvPr>
        </p:nvSpPr>
        <p:spPr>
          <a:xfrm>
            <a:off x="0" y="171450"/>
            <a:ext cx="9144000" cy="533400"/>
          </a:xfrm>
        </p:spPr>
        <p:txBody>
          <a:bodyPr>
            <a:normAutofit fontScale="90000"/>
          </a:bodyPr>
          <a:lstStyle/>
          <a:p>
            <a:pPr eaLnBrk="1" hangingPunct="1"/>
            <a:r>
              <a:rPr lang="en-US" sz="4900" dirty="0"/>
              <a:t>The Photovoltaic (PV) effect:</a:t>
            </a:r>
          </a:p>
        </p:txBody>
      </p:sp>
      <p:grpSp>
        <p:nvGrpSpPr>
          <p:cNvPr id="4" name="Group 57"/>
          <p:cNvGrpSpPr>
            <a:grpSpLocks/>
          </p:cNvGrpSpPr>
          <p:nvPr/>
        </p:nvGrpSpPr>
        <p:grpSpPr bwMode="auto">
          <a:xfrm>
            <a:off x="2205038" y="1754188"/>
            <a:ext cx="2424112" cy="3187700"/>
            <a:chOff x="2222500" y="1754188"/>
            <a:chExt cx="2424113" cy="3187700"/>
          </a:xfrm>
        </p:grpSpPr>
        <p:sp>
          <p:nvSpPr>
            <p:cNvPr id="59" name="Text Box 5"/>
            <p:cNvSpPr txBox="1">
              <a:spLocks noChangeArrowheads="1"/>
            </p:cNvSpPr>
            <p:nvPr/>
          </p:nvSpPr>
          <p:spPr bwMode="auto">
            <a:xfrm>
              <a:off x="3822701" y="1754188"/>
              <a:ext cx="823912" cy="825500"/>
            </a:xfrm>
            <a:prstGeom prst="rect">
              <a:avLst/>
            </a:prstGeom>
            <a:noFill/>
            <a:ln w="12700">
              <a:noFill/>
              <a:prstDash val="dash"/>
              <a:miter lim="800000"/>
              <a:headEnd/>
              <a:tailEnd/>
            </a:ln>
            <a:effectLst/>
          </p:spPr>
          <p:txBody>
            <a:bodyPr wrap="none" anchor="b">
              <a:prstTxWarp prst="textNoShape">
                <a:avLst/>
              </a:prstTxWarp>
              <a:spAutoFit/>
            </a:bodyPr>
            <a:lstStyle/>
            <a:p>
              <a:pPr algn="ctr">
                <a:defRPr/>
              </a:pPr>
              <a:r>
                <a:rPr lang="en-US" sz="1600" dirty="0">
                  <a:solidFill>
                    <a:srgbClr val="FF0000"/>
                  </a:solidFill>
                  <a:effectLst>
                    <a:outerShdw blurRad="38100" dist="38100" dir="2700000" algn="tl">
                      <a:srgbClr val="DDDDDD"/>
                    </a:outerShdw>
                  </a:effectLst>
                  <a:latin typeface="Comic Sans MS" pitchFamily="-109" charset="0"/>
                  <a:ea typeface="Arial Unicode MS" pitchFamily="-109" charset="0"/>
                  <a:cs typeface="Arial Unicode MS" pitchFamily="-109" charset="0"/>
                </a:rPr>
                <a:t>High </a:t>
              </a:r>
            </a:p>
            <a:p>
              <a:pPr algn="ctr">
                <a:defRPr/>
              </a:pPr>
              <a:r>
                <a:rPr lang="en-US" sz="1600" dirty="0">
                  <a:solidFill>
                    <a:srgbClr val="FF0000"/>
                  </a:solidFill>
                  <a:effectLst>
                    <a:outerShdw blurRad="38100" dist="38100" dir="2700000" algn="tl">
                      <a:srgbClr val="DDDDDD"/>
                    </a:outerShdw>
                  </a:effectLst>
                  <a:latin typeface="Comic Sans MS" pitchFamily="-109" charset="0"/>
                  <a:ea typeface="Arial Unicode MS" pitchFamily="-109" charset="0"/>
                  <a:cs typeface="Arial Unicode MS" pitchFamily="-109" charset="0"/>
                </a:rPr>
                <a:t>energy</a:t>
              </a:r>
            </a:p>
            <a:p>
              <a:pPr algn="ctr">
                <a:defRPr/>
              </a:pPr>
              <a:r>
                <a:rPr lang="en-US" sz="1600" dirty="0">
                  <a:solidFill>
                    <a:srgbClr val="FF0000"/>
                  </a:solidFill>
                  <a:effectLst>
                    <a:outerShdw blurRad="38100" dist="38100" dir="2700000" algn="tl">
                      <a:srgbClr val="DDDDDD"/>
                    </a:outerShdw>
                  </a:effectLst>
                  <a:latin typeface="Comic Sans MS" pitchFamily="-109" charset="0"/>
                  <a:ea typeface="Arial Unicode MS" pitchFamily="-109" charset="0"/>
                  <a:cs typeface="Arial Unicode MS" pitchFamily="-109" charset="0"/>
                </a:rPr>
                <a:t>state</a:t>
              </a:r>
              <a:endParaRPr lang="he-IL" sz="1600" dirty="0">
                <a:solidFill>
                  <a:srgbClr val="FF0000"/>
                </a:solidFill>
                <a:effectLst>
                  <a:outerShdw blurRad="38100" dist="38100" dir="2700000" algn="tl">
                    <a:srgbClr val="DDDDDD"/>
                  </a:outerShdw>
                </a:effectLst>
                <a:latin typeface="Comic Sans MS" pitchFamily="-109" charset="0"/>
                <a:ea typeface="Arial Unicode MS" pitchFamily="-109" charset="0"/>
                <a:cs typeface="Arial Unicode MS" pitchFamily="-109" charset="0"/>
              </a:endParaRPr>
            </a:p>
          </p:txBody>
        </p:sp>
        <p:sp>
          <p:nvSpPr>
            <p:cNvPr id="60" name="Text Box 7"/>
            <p:cNvSpPr txBox="1">
              <a:spLocks noChangeArrowheads="1"/>
            </p:cNvSpPr>
            <p:nvPr/>
          </p:nvSpPr>
          <p:spPr bwMode="auto">
            <a:xfrm>
              <a:off x="2222500" y="4116388"/>
              <a:ext cx="823912" cy="825500"/>
            </a:xfrm>
            <a:prstGeom prst="rect">
              <a:avLst/>
            </a:prstGeom>
            <a:noFill/>
            <a:ln w="12700">
              <a:noFill/>
              <a:prstDash val="dash"/>
              <a:miter lim="800000"/>
              <a:headEnd/>
              <a:tailEnd/>
            </a:ln>
            <a:effectLst/>
          </p:spPr>
          <p:txBody>
            <a:bodyPr wrap="none" anchor="b">
              <a:prstTxWarp prst="textNoShape">
                <a:avLst/>
              </a:prstTxWarp>
              <a:spAutoFit/>
            </a:bodyPr>
            <a:lstStyle/>
            <a:p>
              <a:pPr algn="ctr">
                <a:defRPr/>
              </a:pPr>
              <a:r>
                <a:rPr lang="en-US" sz="1600" dirty="0">
                  <a:solidFill>
                    <a:srgbClr val="339933"/>
                  </a:solidFill>
                  <a:effectLst>
                    <a:outerShdw blurRad="38100" dist="38100" dir="2700000" algn="tl">
                      <a:srgbClr val="DDDDDD"/>
                    </a:outerShdw>
                  </a:effectLst>
                  <a:latin typeface="Comic Sans MS" pitchFamily="-109" charset="0"/>
                  <a:ea typeface="Arial Unicode MS" pitchFamily="-109" charset="0"/>
                  <a:cs typeface="Arial Unicode MS" pitchFamily="-109" charset="0"/>
                </a:rPr>
                <a:t>Low </a:t>
              </a:r>
            </a:p>
            <a:p>
              <a:pPr algn="ctr">
                <a:defRPr/>
              </a:pPr>
              <a:r>
                <a:rPr lang="en-US" sz="1600" dirty="0">
                  <a:solidFill>
                    <a:srgbClr val="339933"/>
                  </a:solidFill>
                  <a:effectLst>
                    <a:outerShdw blurRad="38100" dist="38100" dir="2700000" algn="tl">
                      <a:srgbClr val="DDDDDD"/>
                    </a:outerShdw>
                  </a:effectLst>
                  <a:latin typeface="Comic Sans MS" pitchFamily="-109" charset="0"/>
                  <a:ea typeface="Arial Unicode MS" pitchFamily="-109" charset="0"/>
                  <a:cs typeface="Arial Unicode MS" pitchFamily="-109" charset="0"/>
                </a:rPr>
                <a:t>energy</a:t>
              </a:r>
            </a:p>
            <a:p>
              <a:pPr algn="ctr">
                <a:defRPr/>
              </a:pPr>
              <a:r>
                <a:rPr lang="en-US" sz="1600" dirty="0">
                  <a:solidFill>
                    <a:srgbClr val="339933"/>
                  </a:solidFill>
                  <a:effectLst>
                    <a:outerShdw blurRad="38100" dist="38100" dir="2700000" algn="tl">
                      <a:srgbClr val="DDDDDD"/>
                    </a:outerShdw>
                  </a:effectLst>
                  <a:latin typeface="Comic Sans MS" pitchFamily="-109" charset="0"/>
                  <a:ea typeface="Arial Unicode MS" pitchFamily="-109" charset="0"/>
                  <a:cs typeface="Arial Unicode MS" pitchFamily="-109" charset="0"/>
                </a:rPr>
                <a:t>state</a:t>
              </a:r>
              <a:endParaRPr lang="he-IL" sz="1600" dirty="0">
                <a:solidFill>
                  <a:srgbClr val="339933"/>
                </a:solidFill>
                <a:effectLst>
                  <a:outerShdw blurRad="38100" dist="38100" dir="2700000" algn="tl">
                    <a:srgbClr val="DDDDDD"/>
                  </a:outerShdw>
                </a:effectLst>
                <a:latin typeface="Comic Sans MS" pitchFamily="-109" charset="0"/>
                <a:ea typeface="Arial Unicode MS" pitchFamily="-109" charset="0"/>
                <a:cs typeface="Arial Unicode MS" pitchFamily="-109" charset="0"/>
              </a:endParaRPr>
            </a:p>
          </p:txBody>
        </p:sp>
      </p:grpSp>
      <p:grpSp>
        <p:nvGrpSpPr>
          <p:cNvPr id="5" name="Group 60"/>
          <p:cNvGrpSpPr>
            <a:grpSpLocks/>
          </p:cNvGrpSpPr>
          <p:nvPr/>
        </p:nvGrpSpPr>
        <p:grpSpPr bwMode="auto">
          <a:xfrm>
            <a:off x="2663825" y="1754188"/>
            <a:ext cx="1085850" cy="2633662"/>
            <a:chOff x="2747965" y="1737255"/>
            <a:chExt cx="1085850" cy="2634192"/>
          </a:xfrm>
        </p:grpSpPr>
        <p:sp>
          <p:nvSpPr>
            <p:cNvPr id="86043" name="Line 39"/>
            <p:cNvSpPr>
              <a:spLocks noChangeShapeType="1"/>
            </p:cNvSpPr>
            <p:nvPr/>
          </p:nvSpPr>
          <p:spPr bwMode="auto">
            <a:xfrm>
              <a:off x="3217863" y="2667000"/>
              <a:ext cx="0" cy="1371600"/>
            </a:xfrm>
            <a:prstGeom prst="line">
              <a:avLst/>
            </a:prstGeom>
            <a:noFill/>
            <a:ln w="25400">
              <a:solidFill>
                <a:schemeClr val="tx1"/>
              </a:solidFill>
              <a:round/>
              <a:headEnd/>
              <a:tailEnd type="triangle" w="med" len="med"/>
            </a:ln>
          </p:spPr>
          <p:txBody>
            <a:bodyPr wrap="none" anchor="b">
              <a:prstTxWarp prst="textNoShape">
                <a:avLst/>
              </a:prstTxWarp>
              <a:spAutoFit/>
            </a:bodyPr>
            <a:lstStyle/>
            <a:p>
              <a:endParaRPr lang="en-US"/>
            </a:p>
          </p:txBody>
        </p:sp>
        <p:sp>
          <p:nvSpPr>
            <p:cNvPr id="86044" name="Line 40"/>
            <p:cNvSpPr>
              <a:spLocks noChangeShapeType="1"/>
            </p:cNvSpPr>
            <p:nvPr/>
          </p:nvSpPr>
          <p:spPr bwMode="auto">
            <a:xfrm flipH="1">
              <a:off x="3065463" y="3200400"/>
              <a:ext cx="304800" cy="304800"/>
            </a:xfrm>
            <a:prstGeom prst="line">
              <a:avLst/>
            </a:prstGeom>
            <a:noFill/>
            <a:ln w="25400">
              <a:solidFill>
                <a:srgbClr val="FF9900"/>
              </a:solidFill>
              <a:round/>
              <a:headEnd/>
              <a:tailEnd/>
            </a:ln>
          </p:spPr>
          <p:txBody>
            <a:bodyPr anchor="b">
              <a:prstTxWarp prst="textNoShape">
                <a:avLst/>
              </a:prstTxWarp>
              <a:spAutoFit/>
            </a:bodyPr>
            <a:lstStyle/>
            <a:p>
              <a:endParaRPr lang="en-US"/>
            </a:p>
          </p:txBody>
        </p:sp>
        <p:sp>
          <p:nvSpPr>
            <p:cNvPr id="86045" name="Line 41"/>
            <p:cNvSpPr>
              <a:spLocks noChangeShapeType="1"/>
            </p:cNvSpPr>
            <p:nvPr/>
          </p:nvSpPr>
          <p:spPr bwMode="auto">
            <a:xfrm>
              <a:off x="3065463" y="3200400"/>
              <a:ext cx="304800" cy="304800"/>
            </a:xfrm>
            <a:prstGeom prst="line">
              <a:avLst/>
            </a:prstGeom>
            <a:noFill/>
            <a:ln w="25400">
              <a:solidFill>
                <a:srgbClr val="FF9900"/>
              </a:solidFill>
              <a:round/>
              <a:headEnd/>
              <a:tailEnd/>
            </a:ln>
          </p:spPr>
          <p:txBody>
            <a:bodyPr anchor="b">
              <a:prstTxWarp prst="textNoShape">
                <a:avLst/>
              </a:prstTxWarp>
              <a:spAutoFit/>
            </a:bodyPr>
            <a:lstStyle/>
            <a:p>
              <a:endParaRPr lang="en-US"/>
            </a:p>
          </p:txBody>
        </p:sp>
        <p:grpSp>
          <p:nvGrpSpPr>
            <p:cNvPr id="86046" name="Group 57"/>
            <p:cNvGrpSpPr>
              <a:grpSpLocks/>
            </p:cNvGrpSpPr>
            <p:nvPr/>
          </p:nvGrpSpPr>
          <p:grpSpPr bwMode="auto">
            <a:xfrm>
              <a:off x="2747965" y="1737255"/>
              <a:ext cx="1085850" cy="2634192"/>
              <a:chOff x="2798763" y="1754188"/>
              <a:chExt cx="1085850" cy="2634192"/>
            </a:xfrm>
          </p:grpSpPr>
          <p:grpSp>
            <p:nvGrpSpPr>
              <p:cNvPr id="86047" name="Group 52"/>
              <p:cNvGrpSpPr>
                <a:grpSpLocks/>
              </p:cNvGrpSpPr>
              <p:nvPr/>
            </p:nvGrpSpPr>
            <p:grpSpPr bwMode="auto">
              <a:xfrm>
                <a:off x="2910418" y="2315104"/>
                <a:ext cx="962025" cy="2073276"/>
                <a:chOff x="2978151" y="2332038"/>
                <a:chExt cx="962025" cy="2073276"/>
              </a:xfrm>
            </p:grpSpPr>
            <p:sp>
              <p:nvSpPr>
                <p:cNvPr id="86052" name="Freeform 11"/>
                <p:cNvSpPr>
                  <a:spLocks/>
                </p:cNvSpPr>
                <p:nvPr/>
              </p:nvSpPr>
              <p:spPr bwMode="auto">
                <a:xfrm>
                  <a:off x="2978151" y="2332038"/>
                  <a:ext cx="465138" cy="309563"/>
                </a:xfrm>
                <a:custGeom>
                  <a:avLst/>
                  <a:gdLst>
                    <a:gd name="T0" fmla="*/ 2147483647 w 293"/>
                    <a:gd name="T1" fmla="*/ 2147483647 h 195"/>
                    <a:gd name="T2" fmla="*/ 2147483647 w 293"/>
                    <a:gd name="T3" fmla="*/ 2147483647 h 195"/>
                    <a:gd name="T4" fmla="*/ 0 w 293"/>
                    <a:gd name="T5" fmla="*/ 2147483647 h 195"/>
                    <a:gd name="T6" fmla="*/ 0 60000 65536"/>
                    <a:gd name="T7" fmla="*/ 0 60000 65536"/>
                    <a:gd name="T8" fmla="*/ 0 60000 65536"/>
                    <a:gd name="T9" fmla="*/ 0 w 293"/>
                    <a:gd name="T10" fmla="*/ 0 h 195"/>
                    <a:gd name="T11" fmla="*/ 293 w 293"/>
                    <a:gd name="T12" fmla="*/ 195 h 195"/>
                  </a:gdLst>
                  <a:ahLst/>
                  <a:cxnLst>
                    <a:cxn ang="T6">
                      <a:pos x="T0" y="T1"/>
                    </a:cxn>
                    <a:cxn ang="T7">
                      <a:pos x="T2" y="T3"/>
                    </a:cxn>
                    <a:cxn ang="T8">
                      <a:pos x="T4" y="T5"/>
                    </a:cxn>
                  </a:cxnLst>
                  <a:rect l="T9" t="T10" r="T11" b="T12"/>
                  <a:pathLst>
                    <a:path w="293" h="195">
                      <a:moveTo>
                        <a:pt x="293" y="67"/>
                      </a:moveTo>
                      <a:cubicBezTo>
                        <a:pt x="273" y="59"/>
                        <a:pt x="223" y="0"/>
                        <a:pt x="174" y="21"/>
                      </a:cubicBezTo>
                      <a:cubicBezTo>
                        <a:pt x="125" y="42"/>
                        <a:pt x="36" y="159"/>
                        <a:pt x="0" y="195"/>
                      </a:cubicBezTo>
                    </a:path>
                  </a:pathLst>
                </a:custGeom>
                <a:noFill/>
                <a:ln w="25400">
                  <a:solidFill>
                    <a:schemeClr val="tx1"/>
                  </a:solidFill>
                  <a:round/>
                  <a:headEnd/>
                  <a:tailEnd type="triangle" w="med" len="med"/>
                </a:ln>
              </p:spPr>
              <p:txBody>
                <a:bodyPr wrap="none" anchor="b">
                  <a:prstTxWarp prst="textNoShape">
                    <a:avLst/>
                  </a:prstTxWarp>
                  <a:spAutoFit/>
                </a:bodyPr>
                <a:lstStyle/>
                <a:p>
                  <a:endParaRPr lang="en-US"/>
                </a:p>
              </p:txBody>
            </p:sp>
            <p:sp>
              <p:nvSpPr>
                <p:cNvPr id="86053" name="Freeform 12"/>
                <p:cNvSpPr>
                  <a:spLocks/>
                </p:cNvSpPr>
                <p:nvPr/>
              </p:nvSpPr>
              <p:spPr bwMode="auto">
                <a:xfrm>
                  <a:off x="3446463" y="4114801"/>
                  <a:ext cx="493713" cy="290513"/>
                </a:xfrm>
                <a:custGeom>
                  <a:avLst/>
                  <a:gdLst>
                    <a:gd name="T0" fmla="*/ 0 w 311"/>
                    <a:gd name="T1" fmla="*/ 2147483647 h 183"/>
                    <a:gd name="T2" fmla="*/ 2147483647 w 311"/>
                    <a:gd name="T3" fmla="*/ 2147483647 h 183"/>
                    <a:gd name="T4" fmla="*/ 2147483647 w 311"/>
                    <a:gd name="T5" fmla="*/ 0 h 183"/>
                    <a:gd name="T6" fmla="*/ 0 60000 65536"/>
                    <a:gd name="T7" fmla="*/ 0 60000 65536"/>
                    <a:gd name="T8" fmla="*/ 0 60000 65536"/>
                    <a:gd name="T9" fmla="*/ 0 w 311"/>
                    <a:gd name="T10" fmla="*/ 0 h 183"/>
                    <a:gd name="T11" fmla="*/ 311 w 311"/>
                    <a:gd name="T12" fmla="*/ 183 h 183"/>
                  </a:gdLst>
                  <a:ahLst/>
                  <a:cxnLst>
                    <a:cxn ang="T6">
                      <a:pos x="T0" y="T1"/>
                    </a:cxn>
                    <a:cxn ang="T7">
                      <a:pos x="T2" y="T3"/>
                    </a:cxn>
                    <a:cxn ang="T8">
                      <a:pos x="T4" y="T5"/>
                    </a:cxn>
                  </a:cxnLst>
                  <a:rect l="T9" t="T10" r="T11" b="T12"/>
                  <a:pathLst>
                    <a:path w="311" h="183">
                      <a:moveTo>
                        <a:pt x="0" y="110"/>
                      </a:moveTo>
                      <a:cubicBezTo>
                        <a:pt x="21" y="119"/>
                        <a:pt x="76" y="183"/>
                        <a:pt x="128" y="165"/>
                      </a:cubicBezTo>
                      <a:cubicBezTo>
                        <a:pt x="180" y="147"/>
                        <a:pt x="273" y="34"/>
                        <a:pt x="311" y="0"/>
                      </a:cubicBezTo>
                    </a:path>
                  </a:pathLst>
                </a:custGeom>
                <a:noFill/>
                <a:ln w="25400">
                  <a:solidFill>
                    <a:schemeClr val="tx1"/>
                  </a:solidFill>
                  <a:round/>
                  <a:headEnd/>
                  <a:tailEnd type="triangle" w="med" len="med"/>
                </a:ln>
              </p:spPr>
              <p:txBody>
                <a:bodyPr wrap="none" anchor="b">
                  <a:prstTxWarp prst="textNoShape">
                    <a:avLst/>
                  </a:prstTxWarp>
                  <a:spAutoFit/>
                </a:bodyPr>
                <a:lstStyle/>
                <a:p>
                  <a:endParaRPr lang="en-US"/>
                </a:p>
              </p:txBody>
            </p:sp>
          </p:grpSp>
          <p:sp>
            <p:nvSpPr>
              <p:cNvPr id="86048" name="Line 16"/>
              <p:cNvSpPr>
                <a:spLocks noChangeShapeType="1"/>
              </p:cNvSpPr>
              <p:nvPr/>
            </p:nvSpPr>
            <p:spPr bwMode="auto">
              <a:xfrm flipV="1">
                <a:off x="3446463" y="2514600"/>
                <a:ext cx="0" cy="1676400"/>
              </a:xfrm>
              <a:prstGeom prst="line">
                <a:avLst/>
              </a:prstGeom>
              <a:noFill/>
              <a:ln w="25400">
                <a:solidFill>
                  <a:schemeClr val="tx1"/>
                </a:solidFill>
                <a:round/>
                <a:headEnd/>
                <a:tailEnd type="triangle" w="med" len="med"/>
              </a:ln>
            </p:spPr>
            <p:txBody>
              <a:bodyPr anchor="b">
                <a:prstTxWarp prst="textNoShape">
                  <a:avLst/>
                </a:prstTxWarp>
                <a:spAutoFit/>
              </a:bodyPr>
              <a:lstStyle/>
              <a:p>
                <a:endParaRPr lang="en-US"/>
              </a:p>
            </p:txBody>
          </p:sp>
          <p:sp>
            <p:nvSpPr>
              <p:cNvPr id="86049" name="Line 18"/>
              <p:cNvSpPr>
                <a:spLocks noChangeShapeType="1"/>
              </p:cNvSpPr>
              <p:nvPr/>
            </p:nvSpPr>
            <p:spPr bwMode="auto">
              <a:xfrm>
                <a:off x="3217863" y="2514600"/>
                <a:ext cx="457200" cy="0"/>
              </a:xfrm>
              <a:prstGeom prst="line">
                <a:avLst/>
              </a:prstGeom>
              <a:noFill/>
              <a:ln w="25400">
                <a:solidFill>
                  <a:schemeClr val="tx1"/>
                </a:solidFill>
                <a:round/>
                <a:headEnd/>
                <a:tailEnd/>
              </a:ln>
            </p:spPr>
            <p:txBody>
              <a:bodyPr anchor="b">
                <a:prstTxWarp prst="textNoShape">
                  <a:avLst/>
                </a:prstTxWarp>
                <a:spAutoFit/>
              </a:bodyPr>
              <a:lstStyle/>
              <a:p>
                <a:endParaRPr lang="en-US"/>
              </a:p>
            </p:txBody>
          </p:sp>
          <p:sp>
            <p:nvSpPr>
              <p:cNvPr id="86050" name="Line 19"/>
              <p:cNvSpPr>
                <a:spLocks noChangeShapeType="1"/>
              </p:cNvSpPr>
              <p:nvPr/>
            </p:nvSpPr>
            <p:spPr bwMode="auto">
              <a:xfrm>
                <a:off x="3217863" y="4191000"/>
                <a:ext cx="457200" cy="0"/>
              </a:xfrm>
              <a:prstGeom prst="line">
                <a:avLst/>
              </a:prstGeom>
              <a:noFill/>
              <a:ln w="25400">
                <a:solidFill>
                  <a:schemeClr val="tx1"/>
                </a:solidFill>
                <a:round/>
                <a:headEnd/>
                <a:tailEnd/>
              </a:ln>
            </p:spPr>
            <p:txBody>
              <a:bodyPr anchor="b">
                <a:prstTxWarp prst="textNoShape">
                  <a:avLst/>
                </a:prstTxWarp>
                <a:spAutoFit/>
              </a:bodyPr>
              <a:lstStyle/>
              <a:p>
                <a:endParaRPr lang="en-US"/>
              </a:p>
            </p:txBody>
          </p:sp>
          <p:sp>
            <p:nvSpPr>
              <p:cNvPr id="70" name="Text Box 20"/>
              <p:cNvSpPr txBox="1">
                <a:spLocks noChangeArrowheads="1"/>
              </p:cNvSpPr>
              <p:nvPr/>
            </p:nvSpPr>
            <p:spPr bwMode="auto">
              <a:xfrm>
                <a:off x="2798763" y="1754188"/>
                <a:ext cx="1085850" cy="336618"/>
              </a:xfrm>
              <a:prstGeom prst="rect">
                <a:avLst/>
              </a:prstGeom>
              <a:noFill/>
              <a:ln w="12700">
                <a:noFill/>
                <a:prstDash val="dash"/>
                <a:miter lim="800000"/>
                <a:headEnd/>
                <a:tailEnd/>
              </a:ln>
              <a:effectLst/>
            </p:spPr>
            <p:txBody>
              <a:bodyPr wrap="none" anchor="b">
                <a:prstTxWarp prst="textNoShape">
                  <a:avLst/>
                </a:prstTxWarp>
                <a:spAutoFit/>
              </a:bodyPr>
              <a:lstStyle/>
              <a:p>
                <a:pPr algn="ctr">
                  <a:defRPr/>
                </a:pPr>
                <a:r>
                  <a:rPr lang="en-US" sz="1600">
                    <a:effectLst>
                      <a:outerShdw blurRad="38100" dist="38100" dir="2700000" algn="tl">
                        <a:srgbClr val="DDDDDD"/>
                      </a:outerShdw>
                    </a:effectLst>
                    <a:latin typeface="Comic Sans MS" pitchFamily="-109" charset="0"/>
                    <a:ea typeface="Arial Unicode MS" pitchFamily="-109" charset="0"/>
                    <a:cs typeface="Arial Unicode MS" pitchFamily="-109" charset="0"/>
                  </a:rPr>
                  <a:t>Absorber</a:t>
                </a:r>
                <a:endParaRPr lang="he-IL" sz="1600">
                  <a:effectLst>
                    <a:outerShdw blurRad="38100" dist="38100" dir="2700000" algn="tl">
                      <a:srgbClr val="DDDDDD"/>
                    </a:outerShdw>
                  </a:effectLst>
                  <a:latin typeface="Comic Sans MS" pitchFamily="-109" charset="0"/>
                  <a:ea typeface="Arial Unicode MS" pitchFamily="-109" charset="0"/>
                  <a:cs typeface="Arial Unicode MS" pitchFamily="-109" charset="0"/>
                </a:endParaRPr>
              </a:p>
            </p:txBody>
          </p:sp>
        </p:grpSp>
      </p:grpSp>
      <p:grpSp>
        <p:nvGrpSpPr>
          <p:cNvPr id="8" name="Group 72"/>
          <p:cNvGrpSpPr>
            <a:grpSpLocks/>
          </p:cNvGrpSpPr>
          <p:nvPr/>
        </p:nvGrpSpPr>
        <p:grpSpPr bwMode="auto">
          <a:xfrm>
            <a:off x="2151063" y="2389188"/>
            <a:ext cx="2438400" cy="2012950"/>
            <a:chOff x="2151064" y="2366963"/>
            <a:chExt cx="2438400" cy="2012950"/>
          </a:xfrm>
        </p:grpSpPr>
        <p:grpSp>
          <p:nvGrpSpPr>
            <p:cNvPr id="86038" name="Group 56"/>
            <p:cNvGrpSpPr>
              <a:grpSpLocks/>
            </p:cNvGrpSpPr>
            <p:nvPr/>
          </p:nvGrpSpPr>
          <p:grpSpPr bwMode="auto">
            <a:xfrm>
              <a:off x="2151064" y="2819402"/>
              <a:ext cx="2438400" cy="1066800"/>
              <a:chOff x="2151063" y="2819400"/>
              <a:chExt cx="2438400" cy="1066800"/>
            </a:xfrm>
          </p:grpSpPr>
          <p:sp>
            <p:nvSpPr>
              <p:cNvPr id="86041" name="Line 28"/>
              <p:cNvSpPr>
                <a:spLocks noChangeShapeType="1"/>
              </p:cNvSpPr>
              <p:nvPr/>
            </p:nvSpPr>
            <p:spPr bwMode="auto">
              <a:xfrm flipH="1">
                <a:off x="2151063" y="2819400"/>
                <a:ext cx="914400" cy="0"/>
              </a:xfrm>
              <a:prstGeom prst="line">
                <a:avLst/>
              </a:prstGeom>
              <a:noFill/>
              <a:ln w="25400">
                <a:solidFill>
                  <a:schemeClr val="tx1"/>
                </a:solidFill>
                <a:round/>
                <a:headEnd/>
                <a:tailEnd type="triangle" w="med" len="med"/>
              </a:ln>
            </p:spPr>
            <p:txBody>
              <a:bodyPr anchor="b">
                <a:prstTxWarp prst="textNoShape">
                  <a:avLst/>
                </a:prstTxWarp>
                <a:spAutoFit/>
              </a:bodyPr>
              <a:lstStyle/>
              <a:p>
                <a:endParaRPr lang="en-US"/>
              </a:p>
            </p:txBody>
          </p:sp>
          <p:sp>
            <p:nvSpPr>
              <p:cNvPr id="86042" name="Line 29"/>
              <p:cNvSpPr>
                <a:spLocks noChangeShapeType="1"/>
              </p:cNvSpPr>
              <p:nvPr/>
            </p:nvSpPr>
            <p:spPr bwMode="auto">
              <a:xfrm>
                <a:off x="3751263" y="3886200"/>
                <a:ext cx="838200" cy="0"/>
              </a:xfrm>
              <a:prstGeom prst="line">
                <a:avLst/>
              </a:prstGeom>
              <a:noFill/>
              <a:ln w="25400">
                <a:solidFill>
                  <a:schemeClr val="tx1"/>
                </a:solidFill>
                <a:round/>
                <a:headEnd/>
                <a:tailEnd type="triangle" w="med" len="med"/>
              </a:ln>
            </p:spPr>
            <p:txBody>
              <a:bodyPr wrap="none" anchor="b">
                <a:prstTxWarp prst="textNoShape">
                  <a:avLst/>
                </a:prstTxWarp>
                <a:spAutoFit/>
              </a:bodyPr>
              <a:lstStyle/>
              <a:p>
                <a:endParaRPr lang="en-US"/>
              </a:p>
            </p:txBody>
          </p:sp>
        </p:grpSp>
        <p:sp>
          <p:nvSpPr>
            <p:cNvPr id="86039" name="Text Box 13"/>
            <p:cNvSpPr txBox="1">
              <a:spLocks noChangeArrowheads="1"/>
            </p:cNvSpPr>
            <p:nvPr/>
          </p:nvSpPr>
          <p:spPr bwMode="auto">
            <a:xfrm>
              <a:off x="2589213" y="2366963"/>
              <a:ext cx="379413" cy="336550"/>
            </a:xfrm>
            <a:prstGeom prst="rect">
              <a:avLst/>
            </a:prstGeom>
            <a:noFill/>
            <a:ln w="25400">
              <a:noFill/>
              <a:miter lim="800000"/>
              <a:headEnd/>
              <a:tailEnd/>
            </a:ln>
          </p:spPr>
          <p:txBody>
            <a:bodyPr wrap="none" anchor="b">
              <a:prstTxWarp prst="textNoShape">
                <a:avLst/>
              </a:prstTxWarp>
              <a:spAutoFit/>
            </a:bodyPr>
            <a:lstStyle/>
            <a:p>
              <a:pPr algn="ctr"/>
              <a:r>
                <a:rPr lang="en-US" sz="1600">
                  <a:latin typeface="Comic Sans MS" pitchFamily="-112" charset="0"/>
                </a:rPr>
                <a:t>e</a:t>
              </a:r>
              <a:r>
                <a:rPr lang="en-US" baseline="30000">
                  <a:latin typeface="Comic Sans MS" pitchFamily="-112" charset="0"/>
                </a:rPr>
                <a:t>-</a:t>
              </a:r>
              <a:endParaRPr lang="he-IL" baseline="30000">
                <a:latin typeface="Comic Sans MS" pitchFamily="-112" charset="0"/>
              </a:endParaRPr>
            </a:p>
          </p:txBody>
        </p:sp>
        <p:sp>
          <p:nvSpPr>
            <p:cNvPr id="86040" name="Text Box 14"/>
            <p:cNvSpPr txBox="1">
              <a:spLocks noChangeArrowheads="1"/>
            </p:cNvSpPr>
            <p:nvPr/>
          </p:nvSpPr>
          <p:spPr bwMode="auto">
            <a:xfrm>
              <a:off x="3836464" y="4043363"/>
              <a:ext cx="390525" cy="336550"/>
            </a:xfrm>
            <a:prstGeom prst="rect">
              <a:avLst/>
            </a:prstGeom>
            <a:noFill/>
            <a:ln w="25400">
              <a:noFill/>
              <a:miter lim="800000"/>
              <a:headEnd/>
              <a:tailEnd/>
            </a:ln>
          </p:spPr>
          <p:txBody>
            <a:bodyPr wrap="none" anchor="b">
              <a:prstTxWarp prst="textNoShape">
                <a:avLst/>
              </a:prstTxWarp>
              <a:spAutoFit/>
            </a:bodyPr>
            <a:lstStyle/>
            <a:p>
              <a:pPr algn="ctr"/>
              <a:r>
                <a:rPr lang="en-US" sz="1600">
                  <a:latin typeface="Comic Sans MS" pitchFamily="-112" charset="0"/>
                </a:rPr>
                <a:t>p</a:t>
              </a:r>
              <a:r>
                <a:rPr lang="en-US" baseline="30000">
                  <a:latin typeface="Comic Sans MS" pitchFamily="-112" charset="0"/>
                </a:rPr>
                <a:t>+</a:t>
              </a:r>
              <a:endParaRPr lang="he-IL" baseline="30000">
                <a:latin typeface="Comic Sans MS" pitchFamily="-112" charset="0"/>
              </a:endParaRPr>
            </a:p>
          </p:txBody>
        </p:sp>
      </p:grpSp>
      <p:grpSp>
        <p:nvGrpSpPr>
          <p:cNvPr id="10" name="Group 78"/>
          <p:cNvGrpSpPr>
            <a:grpSpLocks/>
          </p:cNvGrpSpPr>
          <p:nvPr/>
        </p:nvGrpSpPr>
        <p:grpSpPr bwMode="auto">
          <a:xfrm>
            <a:off x="1693863" y="2649538"/>
            <a:ext cx="3386137" cy="1371600"/>
            <a:chOff x="1686191" y="2667000"/>
            <a:chExt cx="3386137" cy="1371600"/>
          </a:xfrm>
        </p:grpSpPr>
        <p:grpSp>
          <p:nvGrpSpPr>
            <p:cNvPr id="86027" name="Group 50"/>
            <p:cNvGrpSpPr>
              <a:grpSpLocks/>
            </p:cNvGrpSpPr>
            <p:nvPr/>
          </p:nvGrpSpPr>
          <p:grpSpPr bwMode="auto">
            <a:xfrm>
              <a:off x="1686191" y="2940314"/>
              <a:ext cx="3386137" cy="908050"/>
              <a:chOff x="1669258" y="2872581"/>
              <a:chExt cx="3386137" cy="908050"/>
            </a:xfrm>
          </p:grpSpPr>
          <p:sp>
            <p:nvSpPr>
              <p:cNvPr id="86036" name="Text Box 24"/>
              <p:cNvSpPr txBox="1">
                <a:spLocks noChangeArrowheads="1"/>
              </p:cNvSpPr>
              <p:nvPr/>
            </p:nvSpPr>
            <p:spPr bwMode="auto">
              <a:xfrm rot="-5400000">
                <a:off x="1384301" y="3159125"/>
                <a:ext cx="906463" cy="336550"/>
              </a:xfrm>
              <a:prstGeom prst="rect">
                <a:avLst/>
              </a:prstGeom>
              <a:noFill/>
              <a:ln w="25400">
                <a:noFill/>
                <a:miter lim="800000"/>
                <a:headEnd/>
                <a:tailEnd/>
              </a:ln>
            </p:spPr>
            <p:txBody>
              <a:bodyPr anchor="b">
                <a:prstTxWarp prst="textNoShape">
                  <a:avLst/>
                </a:prstTxWarp>
                <a:spAutoFit/>
              </a:bodyPr>
              <a:lstStyle/>
              <a:p>
                <a:pPr algn="ctr"/>
                <a:r>
                  <a:rPr lang="en-US" sz="1600">
                    <a:latin typeface="Comic Sans MS" pitchFamily="-112" charset="0"/>
                  </a:rPr>
                  <a:t>contact</a:t>
                </a:r>
                <a:endParaRPr lang="he-IL" sz="1600">
                  <a:latin typeface="Comic Sans MS" pitchFamily="-112" charset="0"/>
                </a:endParaRPr>
              </a:p>
            </p:txBody>
          </p:sp>
          <p:sp>
            <p:nvSpPr>
              <p:cNvPr id="86037" name="Text Box 27"/>
              <p:cNvSpPr txBox="1">
                <a:spLocks noChangeArrowheads="1"/>
              </p:cNvSpPr>
              <p:nvPr/>
            </p:nvSpPr>
            <p:spPr bwMode="auto">
              <a:xfrm rot="-5400000">
                <a:off x="4433888" y="3157538"/>
                <a:ext cx="906463" cy="336550"/>
              </a:xfrm>
              <a:prstGeom prst="rect">
                <a:avLst/>
              </a:prstGeom>
              <a:noFill/>
              <a:ln w="25400">
                <a:noFill/>
                <a:miter lim="800000"/>
                <a:headEnd/>
                <a:tailEnd/>
              </a:ln>
            </p:spPr>
            <p:txBody>
              <a:bodyPr anchor="b">
                <a:prstTxWarp prst="textNoShape">
                  <a:avLst/>
                </a:prstTxWarp>
                <a:spAutoFit/>
              </a:bodyPr>
              <a:lstStyle/>
              <a:p>
                <a:pPr algn="ctr"/>
                <a:r>
                  <a:rPr lang="en-US" sz="1600">
                    <a:latin typeface="Comic Sans MS" pitchFamily="-112" charset="0"/>
                  </a:rPr>
                  <a:t>contact</a:t>
                </a:r>
                <a:endParaRPr lang="he-IL" sz="1600">
                  <a:latin typeface="Comic Sans MS" pitchFamily="-112" charset="0"/>
                </a:endParaRPr>
              </a:p>
            </p:txBody>
          </p:sp>
        </p:grpSp>
        <p:grpSp>
          <p:nvGrpSpPr>
            <p:cNvPr id="86028" name="Group 53"/>
            <p:cNvGrpSpPr>
              <a:grpSpLocks/>
            </p:cNvGrpSpPr>
            <p:nvPr/>
          </p:nvGrpSpPr>
          <p:grpSpPr bwMode="auto">
            <a:xfrm>
              <a:off x="4208463" y="2667000"/>
              <a:ext cx="381000" cy="304800"/>
              <a:chOff x="4208463" y="2667000"/>
              <a:chExt cx="381000" cy="304800"/>
            </a:xfrm>
          </p:grpSpPr>
          <p:sp>
            <p:nvSpPr>
              <p:cNvPr id="86033" name="Line 31"/>
              <p:cNvSpPr>
                <a:spLocks noChangeShapeType="1"/>
              </p:cNvSpPr>
              <p:nvPr/>
            </p:nvSpPr>
            <p:spPr bwMode="auto">
              <a:xfrm>
                <a:off x="4208463" y="2819400"/>
                <a:ext cx="381000" cy="0"/>
              </a:xfrm>
              <a:prstGeom prst="line">
                <a:avLst/>
              </a:prstGeom>
              <a:noFill/>
              <a:ln w="25400">
                <a:solidFill>
                  <a:schemeClr val="tx1"/>
                </a:solidFill>
                <a:round/>
                <a:headEnd/>
                <a:tailEnd type="triangle" w="med" len="med"/>
              </a:ln>
            </p:spPr>
            <p:txBody>
              <a:bodyPr anchor="b">
                <a:prstTxWarp prst="textNoShape">
                  <a:avLst/>
                </a:prstTxWarp>
                <a:spAutoFit/>
              </a:bodyPr>
              <a:lstStyle/>
              <a:p>
                <a:endParaRPr lang="en-US"/>
              </a:p>
            </p:txBody>
          </p:sp>
          <p:sp>
            <p:nvSpPr>
              <p:cNvPr id="86034" name="Line 32"/>
              <p:cNvSpPr>
                <a:spLocks noChangeShapeType="1"/>
              </p:cNvSpPr>
              <p:nvPr/>
            </p:nvSpPr>
            <p:spPr bwMode="auto">
              <a:xfrm>
                <a:off x="4208463" y="2667000"/>
                <a:ext cx="304800" cy="304800"/>
              </a:xfrm>
              <a:prstGeom prst="line">
                <a:avLst/>
              </a:prstGeom>
              <a:noFill/>
              <a:ln w="25400">
                <a:solidFill>
                  <a:srgbClr val="FF9900"/>
                </a:solidFill>
                <a:round/>
                <a:headEnd/>
                <a:tailEnd/>
              </a:ln>
            </p:spPr>
            <p:txBody>
              <a:bodyPr anchor="b">
                <a:prstTxWarp prst="textNoShape">
                  <a:avLst/>
                </a:prstTxWarp>
                <a:spAutoFit/>
              </a:bodyPr>
              <a:lstStyle/>
              <a:p>
                <a:endParaRPr lang="en-US"/>
              </a:p>
            </p:txBody>
          </p:sp>
          <p:sp>
            <p:nvSpPr>
              <p:cNvPr id="86035" name="Line 33"/>
              <p:cNvSpPr>
                <a:spLocks noChangeShapeType="1"/>
              </p:cNvSpPr>
              <p:nvPr/>
            </p:nvSpPr>
            <p:spPr bwMode="auto">
              <a:xfrm flipH="1">
                <a:off x="4208463" y="2667000"/>
                <a:ext cx="304800" cy="304800"/>
              </a:xfrm>
              <a:prstGeom prst="line">
                <a:avLst/>
              </a:prstGeom>
              <a:noFill/>
              <a:ln w="25400">
                <a:solidFill>
                  <a:srgbClr val="FF9900"/>
                </a:solidFill>
                <a:round/>
                <a:headEnd/>
                <a:tailEnd/>
              </a:ln>
            </p:spPr>
            <p:txBody>
              <a:bodyPr anchor="b">
                <a:prstTxWarp prst="textNoShape">
                  <a:avLst/>
                </a:prstTxWarp>
                <a:spAutoFit/>
              </a:bodyPr>
              <a:lstStyle/>
              <a:p>
                <a:endParaRPr lang="en-US"/>
              </a:p>
            </p:txBody>
          </p:sp>
        </p:grpSp>
        <p:grpSp>
          <p:nvGrpSpPr>
            <p:cNvPr id="86029" name="Group 54"/>
            <p:cNvGrpSpPr>
              <a:grpSpLocks/>
            </p:cNvGrpSpPr>
            <p:nvPr/>
          </p:nvGrpSpPr>
          <p:grpSpPr bwMode="auto">
            <a:xfrm>
              <a:off x="2151063" y="3733800"/>
              <a:ext cx="381000" cy="304800"/>
              <a:chOff x="2151063" y="3733800"/>
              <a:chExt cx="381000" cy="304800"/>
            </a:xfrm>
          </p:grpSpPr>
          <p:sp>
            <p:nvSpPr>
              <p:cNvPr id="86030" name="Line 35"/>
              <p:cNvSpPr>
                <a:spLocks noChangeShapeType="1"/>
              </p:cNvSpPr>
              <p:nvPr/>
            </p:nvSpPr>
            <p:spPr bwMode="auto">
              <a:xfrm flipH="1">
                <a:off x="2151063" y="3886200"/>
                <a:ext cx="381000" cy="0"/>
              </a:xfrm>
              <a:prstGeom prst="line">
                <a:avLst/>
              </a:prstGeom>
              <a:noFill/>
              <a:ln w="25400">
                <a:solidFill>
                  <a:schemeClr val="tx1"/>
                </a:solidFill>
                <a:round/>
                <a:headEnd/>
                <a:tailEnd type="triangle" w="med" len="med"/>
              </a:ln>
            </p:spPr>
            <p:txBody>
              <a:bodyPr anchor="b">
                <a:prstTxWarp prst="textNoShape">
                  <a:avLst/>
                </a:prstTxWarp>
                <a:spAutoFit/>
              </a:bodyPr>
              <a:lstStyle/>
              <a:p>
                <a:endParaRPr lang="en-US"/>
              </a:p>
            </p:txBody>
          </p:sp>
          <p:sp>
            <p:nvSpPr>
              <p:cNvPr id="86031" name="Line 36"/>
              <p:cNvSpPr>
                <a:spLocks noChangeShapeType="1"/>
              </p:cNvSpPr>
              <p:nvPr/>
            </p:nvSpPr>
            <p:spPr bwMode="auto">
              <a:xfrm flipH="1">
                <a:off x="2227263" y="3733800"/>
                <a:ext cx="304800" cy="304800"/>
              </a:xfrm>
              <a:prstGeom prst="line">
                <a:avLst/>
              </a:prstGeom>
              <a:noFill/>
              <a:ln w="25400">
                <a:solidFill>
                  <a:srgbClr val="FF9900"/>
                </a:solidFill>
                <a:round/>
                <a:headEnd/>
                <a:tailEnd/>
              </a:ln>
            </p:spPr>
            <p:txBody>
              <a:bodyPr anchor="b">
                <a:prstTxWarp prst="textNoShape">
                  <a:avLst/>
                </a:prstTxWarp>
                <a:spAutoFit/>
              </a:bodyPr>
              <a:lstStyle/>
              <a:p>
                <a:endParaRPr lang="en-US"/>
              </a:p>
            </p:txBody>
          </p:sp>
          <p:sp>
            <p:nvSpPr>
              <p:cNvPr id="86032" name="Line 37"/>
              <p:cNvSpPr>
                <a:spLocks noChangeShapeType="1"/>
              </p:cNvSpPr>
              <p:nvPr/>
            </p:nvSpPr>
            <p:spPr bwMode="auto">
              <a:xfrm>
                <a:off x="2227263" y="3733800"/>
                <a:ext cx="304800" cy="304800"/>
              </a:xfrm>
              <a:prstGeom prst="line">
                <a:avLst/>
              </a:prstGeom>
              <a:noFill/>
              <a:ln w="25400">
                <a:solidFill>
                  <a:srgbClr val="FF9900"/>
                </a:solidFill>
                <a:round/>
                <a:headEnd/>
                <a:tailEnd/>
              </a:ln>
            </p:spPr>
            <p:txBody>
              <a:bodyPr anchor="b">
                <a:prstTxWarp prst="textNoShape">
                  <a:avLst/>
                </a:prstTxWarp>
                <a:spAutoFit/>
              </a:bodyPr>
              <a:lstStyle/>
              <a:p>
                <a:endParaRPr lang="en-US"/>
              </a:p>
            </p:txBody>
          </p:sp>
        </p:grpSp>
      </p:grpSp>
      <p:sp>
        <p:nvSpPr>
          <p:cNvPr id="2" name="מציין מיקום של מספר שקופית 1"/>
          <p:cNvSpPr>
            <a:spLocks noGrp="1"/>
          </p:cNvSpPr>
          <p:nvPr>
            <p:ph type="sldNum" sz="quarter" idx="12"/>
          </p:nvPr>
        </p:nvSpPr>
        <p:spPr/>
        <p:txBody>
          <a:bodyPr/>
          <a:lstStyle/>
          <a:p>
            <a:fld id="{BB7A5D23-A748-4830-A549-686912253EB5}" type="slidenum">
              <a:rPr lang="he-IL" smtClean="0"/>
              <a:t>5</a:t>
            </a:fld>
            <a:endParaRPr lang="he-IL"/>
          </a:p>
        </p:txBody>
      </p:sp>
    </p:spTree>
    <p:extLst>
      <p:ext uri="{BB962C8B-B14F-4D97-AF65-F5344CB8AC3E}">
        <p14:creationId xmlns:p14="http://schemas.microsoft.com/office/powerpoint/2010/main" val="17285446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86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186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186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6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1484784"/>
            <a:ext cx="8568952" cy="5217443"/>
          </a:xfrm>
        </p:spPr>
        <p:txBody>
          <a:bodyPr>
            <a:normAutofit fontScale="92500"/>
          </a:bodyPr>
          <a:lstStyle/>
          <a:p>
            <a:pPr algn="l" rtl="0"/>
            <a:r>
              <a:rPr lang="en-US" dirty="0"/>
              <a:t>it is necessary to modify </a:t>
            </a:r>
            <a:r>
              <a:rPr lang="en-US" dirty="0" smtClean="0"/>
              <a:t>the semiconductor, to allow separating </a:t>
            </a:r>
            <a:r>
              <a:rPr lang="en-US" dirty="0"/>
              <a:t>the positive and negative charge carriers in the conduction band</a:t>
            </a:r>
            <a:r>
              <a:rPr lang="en-US" dirty="0" smtClean="0"/>
              <a:t>.</a:t>
            </a:r>
          </a:p>
          <a:p>
            <a:pPr algn="l" rtl="0"/>
            <a:r>
              <a:rPr lang="en-US" dirty="0" smtClean="0"/>
              <a:t>This </a:t>
            </a:r>
            <a:r>
              <a:rPr lang="en-US" dirty="0"/>
              <a:t>separation occurs as a result of the carrier diffusion between the areas of different carrier concentrations</a:t>
            </a:r>
            <a:r>
              <a:rPr lang="en-US" dirty="0" smtClean="0"/>
              <a:t>, according </a:t>
            </a:r>
            <a:r>
              <a:rPr lang="en-US" dirty="0"/>
              <a:t>to the </a:t>
            </a:r>
            <a:r>
              <a:rPr lang="en-US" dirty="0" smtClean="0"/>
              <a:t>chemical </a:t>
            </a:r>
            <a:r>
              <a:rPr lang="en-US" dirty="0"/>
              <a:t>potential gradient, and also as a result of the charge </a:t>
            </a:r>
            <a:r>
              <a:rPr lang="en-US" dirty="0" smtClean="0"/>
              <a:t>drift in </a:t>
            </a:r>
            <a:r>
              <a:rPr lang="en-US" dirty="0"/>
              <a:t>the internal electric field of the cell. </a:t>
            </a:r>
            <a:endParaRPr lang="en-US" dirty="0" smtClean="0"/>
          </a:p>
          <a:p>
            <a:pPr algn="l" rtl="0"/>
            <a:r>
              <a:rPr lang="en-US" dirty="0" smtClean="0"/>
              <a:t>An </a:t>
            </a:r>
            <a:r>
              <a:rPr lang="en-US" dirty="0"/>
              <a:t>example of such a medium is the semiconductor crystalline silicon with a p-n junction. </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6</a:t>
            </a:fld>
            <a:endParaRPr lang="he-IL"/>
          </a:p>
        </p:txBody>
      </p:sp>
      <p:sp>
        <p:nvSpPr>
          <p:cNvPr id="2" name="TextBox 1"/>
          <p:cNvSpPr txBox="1"/>
          <p:nvPr/>
        </p:nvSpPr>
        <p:spPr>
          <a:xfrm>
            <a:off x="1403648" y="188640"/>
            <a:ext cx="6002669" cy="1077218"/>
          </a:xfrm>
          <a:prstGeom prst="rect">
            <a:avLst/>
          </a:prstGeom>
          <a:noFill/>
        </p:spPr>
        <p:txBody>
          <a:bodyPr wrap="none" rtlCol="0">
            <a:spAutoFit/>
          </a:bodyPr>
          <a:lstStyle/>
          <a:p>
            <a:pPr algn="ctr"/>
            <a:r>
              <a:rPr lang="en-US" sz="3200" b="1" dirty="0" smtClean="0"/>
              <a:t>Semiconductor p / n junction: </a:t>
            </a:r>
          </a:p>
          <a:p>
            <a:pPr algn="ctr"/>
            <a:r>
              <a:rPr lang="en-US" sz="3200" b="1" dirty="0" smtClean="0"/>
              <a:t>work horse of </a:t>
            </a:r>
            <a:r>
              <a:rPr lang="en-US" sz="3200" b="1" dirty="0" err="1" smtClean="0"/>
              <a:t>photovoltaics</a:t>
            </a:r>
            <a:r>
              <a:rPr lang="en-US" sz="3200" b="1" dirty="0" smtClean="0"/>
              <a:t> today</a:t>
            </a:r>
            <a:endParaRPr lang="en-US" sz="3200" b="1" dirty="0"/>
          </a:p>
        </p:txBody>
      </p:sp>
    </p:spTree>
    <p:extLst>
      <p:ext uri="{BB962C8B-B14F-4D97-AF65-F5344CB8AC3E}">
        <p14:creationId xmlns:p14="http://schemas.microsoft.com/office/powerpoint/2010/main" val="3946098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476672"/>
            <a:ext cx="8229600" cy="6120680"/>
          </a:xfrm>
        </p:spPr>
        <p:txBody>
          <a:bodyPr>
            <a:normAutofit fontScale="85000" lnSpcReduction="20000"/>
          </a:bodyPr>
          <a:lstStyle/>
          <a:p>
            <a:pPr algn="l" rtl="0"/>
            <a:r>
              <a:rPr lang="en-US" dirty="0" smtClean="0"/>
              <a:t>The formation of an area with </a:t>
            </a:r>
            <a:r>
              <a:rPr lang="en-US" sz="3300" dirty="0" smtClean="0">
                <a:solidFill>
                  <a:srgbClr val="000000"/>
                </a:solidFill>
                <a:highlight>
                  <a:srgbClr val="FFFF00"/>
                </a:highlight>
                <a:ea typeface="Calibri"/>
                <a:cs typeface="Arial"/>
              </a:rPr>
              <a:t>p-type</a:t>
            </a:r>
            <a:r>
              <a:rPr lang="en-US" dirty="0" smtClean="0"/>
              <a:t> conductivity takes place as a result of doping with atoms of </a:t>
            </a:r>
            <a:r>
              <a:rPr lang="en-US" sz="3300" dirty="0">
                <a:solidFill>
                  <a:srgbClr val="000000"/>
                </a:solidFill>
                <a:highlight>
                  <a:srgbClr val="FFFF00"/>
                </a:highlight>
                <a:ea typeface="Calibri"/>
                <a:cs typeface="Arial"/>
              </a:rPr>
              <a:t>acceptor elements for Si, from group III </a:t>
            </a:r>
            <a:r>
              <a:rPr lang="en-US" dirty="0" smtClean="0"/>
              <a:t>of the periodic system, whereas an area with </a:t>
            </a:r>
            <a:r>
              <a:rPr lang="en-US" sz="3400" dirty="0" smtClean="0">
                <a:solidFill>
                  <a:srgbClr val="000000"/>
                </a:solidFill>
                <a:highlight>
                  <a:srgbClr val="FFFF00"/>
                </a:highlight>
                <a:ea typeface="Calibri"/>
                <a:cs typeface="Arial"/>
              </a:rPr>
              <a:t>n-type </a:t>
            </a:r>
            <a:r>
              <a:rPr lang="en-US" dirty="0" smtClean="0"/>
              <a:t>conductivity is created as a result of doping with atoms of </a:t>
            </a:r>
            <a:r>
              <a:rPr lang="en-US" sz="3400" dirty="0">
                <a:solidFill>
                  <a:srgbClr val="000000"/>
                </a:solidFill>
                <a:highlight>
                  <a:srgbClr val="FFFF00"/>
                </a:highlight>
                <a:ea typeface="Calibri"/>
                <a:cs typeface="Arial"/>
              </a:rPr>
              <a:t>donor elements</a:t>
            </a:r>
            <a:r>
              <a:rPr lang="en-US" dirty="0" smtClean="0"/>
              <a:t> for Si, from </a:t>
            </a:r>
            <a:r>
              <a:rPr lang="en-US" sz="3400" dirty="0">
                <a:solidFill>
                  <a:srgbClr val="000000"/>
                </a:solidFill>
                <a:highlight>
                  <a:srgbClr val="FFFF00"/>
                </a:highlight>
                <a:ea typeface="Calibri"/>
                <a:cs typeface="Arial"/>
              </a:rPr>
              <a:t>group V </a:t>
            </a:r>
            <a:r>
              <a:rPr lang="en-US" dirty="0" smtClean="0"/>
              <a:t>of the periodic table. </a:t>
            </a:r>
          </a:p>
          <a:p>
            <a:pPr algn="l" rtl="0"/>
            <a:r>
              <a:rPr lang="en-US" dirty="0" smtClean="0"/>
              <a:t>If the above structure of the crystalline Si material is exposed to radiation whose quantum energy is higher than its energy gap </a:t>
            </a:r>
            <a:r>
              <a:rPr lang="en-US" dirty="0" err="1" smtClean="0"/>
              <a:t>Eg</a:t>
            </a:r>
            <a:r>
              <a:rPr lang="en-US" dirty="0" smtClean="0"/>
              <a:t> = 1,12 </a:t>
            </a:r>
            <a:r>
              <a:rPr lang="en-US" dirty="0" err="1" smtClean="0"/>
              <a:t>eV</a:t>
            </a:r>
            <a:r>
              <a:rPr lang="en-US" dirty="0" smtClean="0"/>
              <a:t>, then a result of the light absorption is the generation of electric charge carrier, electron-hole, pairs, which separate under the effect of the electric field present in the junction. </a:t>
            </a:r>
          </a:p>
          <a:p>
            <a:pPr algn="l" rtl="0"/>
            <a:r>
              <a:rPr lang="en-US" dirty="0" smtClean="0"/>
              <a:t>The consequence is an excess of electrons on the n-side and an excess of holes on the p-side, which results in the formation of electrical potential difference, voltage </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7</a:t>
            </a:fld>
            <a:endParaRPr lang="he-IL"/>
          </a:p>
        </p:txBody>
      </p:sp>
    </p:spTree>
    <p:extLst>
      <p:ext uri="{BB962C8B-B14F-4D97-AF65-F5344CB8AC3E}">
        <p14:creationId xmlns:p14="http://schemas.microsoft.com/office/powerpoint/2010/main" val="2204642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Formation of p-n junction </a:t>
            </a:r>
            <a:endParaRPr lang="he-IL" dirty="0"/>
          </a:p>
        </p:txBody>
      </p:sp>
      <p:sp>
        <p:nvSpPr>
          <p:cNvPr id="4" name="מציין מיקום של מספר שקופית 3"/>
          <p:cNvSpPr>
            <a:spLocks noGrp="1"/>
          </p:cNvSpPr>
          <p:nvPr>
            <p:ph type="sldNum" sz="quarter" idx="12"/>
          </p:nvPr>
        </p:nvSpPr>
        <p:spPr/>
        <p:txBody>
          <a:bodyPr/>
          <a:lstStyle/>
          <a:p>
            <a:fld id="{BB7A5D23-A748-4830-A549-686912253EB5}" type="slidenum">
              <a:rPr lang="he-IL" smtClean="0"/>
              <a:t>8</a:t>
            </a:fld>
            <a:endParaRPr lang="he-IL"/>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8100645" cy="446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877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fontScale="90000"/>
          </a:bodyPr>
          <a:lstStyle/>
          <a:p>
            <a:r>
              <a:rPr lang="en-US" dirty="0">
                <a:solidFill>
                  <a:srgbClr val="92D050"/>
                </a:solidFill>
              </a:rPr>
              <a:t>2.2 Which PV technologies are relevant today ?</a:t>
            </a:r>
            <a:endParaRPr lang="he-IL" dirty="0">
              <a:solidFill>
                <a:srgbClr val="92D050"/>
              </a:solidFill>
            </a:endParaRPr>
          </a:p>
        </p:txBody>
      </p:sp>
      <p:sp>
        <p:nvSpPr>
          <p:cNvPr id="3" name="Content Placeholder 2"/>
          <p:cNvSpPr>
            <a:spLocks noGrp="1"/>
          </p:cNvSpPr>
          <p:nvPr>
            <p:ph idx="1"/>
          </p:nvPr>
        </p:nvSpPr>
        <p:spPr>
          <a:xfrm>
            <a:off x="171003" y="5756593"/>
            <a:ext cx="3970784" cy="1180728"/>
          </a:xfrm>
        </p:spPr>
        <p:txBody>
          <a:bodyPr>
            <a:normAutofit/>
          </a:bodyPr>
          <a:lstStyle/>
          <a:p>
            <a:pPr algn="l" rtl="0"/>
            <a:r>
              <a:rPr lang="en-US" sz="2400" b="1" dirty="0" smtClean="0">
                <a:solidFill>
                  <a:schemeClr val="accent1"/>
                </a:solidFill>
              </a:rPr>
              <a:t>Mono crystalline</a:t>
            </a:r>
            <a:endParaRPr lang="he-IL" sz="2400" dirty="0">
              <a:solidFill>
                <a:schemeClr val="accent1"/>
              </a:solidFill>
            </a:endParaRPr>
          </a:p>
        </p:txBody>
      </p:sp>
      <p:sp>
        <p:nvSpPr>
          <p:cNvPr id="4" name="Content Placeholder 2"/>
          <p:cNvSpPr txBox="1">
            <a:spLocks/>
          </p:cNvSpPr>
          <p:nvPr/>
        </p:nvSpPr>
        <p:spPr>
          <a:xfrm>
            <a:off x="6732240" y="5688311"/>
            <a:ext cx="2088232" cy="118072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smtClean="0">
                <a:solidFill>
                  <a:schemeClr val="accent1"/>
                </a:solidFill>
              </a:rPr>
              <a:t>Thin layer</a:t>
            </a:r>
            <a:endParaRPr lang="en-US" sz="2400" dirty="0" smtClean="0">
              <a:solidFill>
                <a:schemeClr val="accent1"/>
              </a:solidFill>
            </a:endParaRPr>
          </a:p>
          <a:p>
            <a:pPr algn="l" rtl="0"/>
            <a:endParaRPr lang="he-IL" sz="2400" dirty="0">
              <a:solidFill>
                <a:schemeClr val="accent1"/>
              </a:solidFill>
            </a:endParaRPr>
          </a:p>
        </p:txBody>
      </p:sp>
      <p:sp>
        <p:nvSpPr>
          <p:cNvPr id="5" name="Content Placeholder 2"/>
          <p:cNvSpPr txBox="1">
            <a:spLocks/>
          </p:cNvSpPr>
          <p:nvPr/>
        </p:nvSpPr>
        <p:spPr>
          <a:xfrm>
            <a:off x="3347863" y="5733256"/>
            <a:ext cx="2448351" cy="118072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smtClean="0">
                <a:solidFill>
                  <a:schemeClr val="accent1"/>
                </a:solidFill>
              </a:rPr>
              <a:t>Poly</a:t>
            </a:r>
          </a:p>
          <a:p>
            <a:pPr marL="0" indent="0" algn="l" rtl="0">
              <a:buNone/>
            </a:pPr>
            <a:r>
              <a:rPr lang="en-US" sz="2400" b="1" dirty="0" smtClean="0">
                <a:solidFill>
                  <a:schemeClr val="accent1"/>
                </a:solidFill>
              </a:rPr>
              <a:t>(multi)crystalline</a:t>
            </a:r>
            <a:endParaRPr lang="he-IL" sz="2400" dirty="0">
              <a:solidFill>
                <a:schemeClr val="accent1"/>
              </a:solidFill>
            </a:endParaRPr>
          </a:p>
        </p:txBody>
      </p:sp>
      <p:sp>
        <p:nvSpPr>
          <p:cNvPr id="6" name="מציין מיקום של מספר שקופית 5"/>
          <p:cNvSpPr>
            <a:spLocks noGrp="1"/>
          </p:cNvSpPr>
          <p:nvPr>
            <p:ph type="sldNum" sz="quarter" idx="12"/>
          </p:nvPr>
        </p:nvSpPr>
        <p:spPr/>
        <p:txBody>
          <a:bodyPr/>
          <a:lstStyle/>
          <a:p>
            <a:fld id="{BB7A5D23-A748-4830-A549-686912253EB5}" type="slidenum">
              <a:rPr lang="he-IL" smtClean="0"/>
              <a:t>9</a:t>
            </a:fld>
            <a:endParaRPr lang="he-IL" dirty="0"/>
          </a:p>
        </p:txBody>
      </p:sp>
      <p:pic>
        <p:nvPicPr>
          <p:cNvPr id="2050" name="Picture 2" descr="https://encrypted-tbn2.gstatic.com/images?q=tbn:ANd9GcStTUV_CeWB1SQUFlYWuqs9tKLWDmXzzhQLLwlUR7gRlnGwg8dUe9KKd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50" y="2759224"/>
            <a:ext cx="1193522" cy="29973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SyFAWHTmloCc1aD2LDby5ZAQN8EHieqeVzfUT94PdeoCsgh0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734" y="3193081"/>
            <a:ext cx="3422419" cy="25635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1.gstatic.com/images?q=tbn:ANd9GcRlCpPVqoOGDfooHKUnrw_34nBHL-W0t3FxZsbA1SC-IqHGRWK6s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215" y="3004926"/>
            <a:ext cx="3026862" cy="243359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590872" y="1340768"/>
            <a:ext cx="8229600"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dirty="0">
                <a:solidFill>
                  <a:srgbClr val="000000"/>
                </a:solidFill>
                <a:highlight>
                  <a:srgbClr val="FFFF00"/>
                </a:highlight>
                <a:ea typeface="Calibri"/>
                <a:cs typeface="Arial"/>
              </a:rPr>
              <a:t>Not all photovoltaic technology is the same: </a:t>
            </a:r>
            <a:r>
              <a:rPr lang="en-US" dirty="0" smtClean="0"/>
              <a:t>there are several PV technologies to convert sunlight into electricity.</a:t>
            </a:r>
          </a:p>
          <a:p>
            <a:pPr marL="0" indent="0" algn="l" rtl="0">
              <a:buNone/>
            </a:pPr>
            <a:r>
              <a:rPr lang="en-US" dirty="0" smtClean="0"/>
              <a:t> </a:t>
            </a:r>
            <a:endParaRPr lang="he-IL" dirty="0"/>
          </a:p>
        </p:txBody>
      </p:sp>
    </p:spTree>
    <p:extLst>
      <p:ext uri="{BB962C8B-B14F-4D97-AF65-F5344CB8AC3E}">
        <p14:creationId xmlns:p14="http://schemas.microsoft.com/office/powerpoint/2010/main" val="1200403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1082</TotalTime>
  <Words>2575</Words>
  <Application>Microsoft Office PowerPoint</Application>
  <PresentationFormat>On-screen Show (4:3)</PresentationFormat>
  <Paragraphs>251</Paragraphs>
  <Slides>49</Slides>
  <Notes>1</Notes>
  <HiddenSlides>2</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1. Introduction</vt:lpstr>
      <vt:lpstr>2. Theoretical background</vt:lpstr>
      <vt:lpstr>2.1 Photovoltaic effect</vt:lpstr>
      <vt:lpstr>The Photovoltaic (PV) effect:</vt:lpstr>
      <vt:lpstr>PowerPoint Presentation</vt:lpstr>
      <vt:lpstr>PowerPoint Presentation</vt:lpstr>
      <vt:lpstr>Formation of p-n junction </vt:lpstr>
      <vt:lpstr>2.2 Which PV technologies are relevant today ?</vt:lpstr>
      <vt:lpstr>2.2 Which PV technologies are relevant today ?</vt:lpstr>
      <vt:lpstr>2.2 Which PV technologies are relevant today ?</vt:lpstr>
      <vt:lpstr>2.2 Which PV technologies are relevant today ?</vt:lpstr>
      <vt:lpstr>2.2 Which PV technologies are relevant today ?</vt:lpstr>
      <vt:lpstr>2.2 Which PV technologies are relevant today ?</vt:lpstr>
      <vt:lpstr>2.2 Which PV technologies are relevant today ?</vt:lpstr>
      <vt:lpstr>2.3 Polycrystalline Silicon Solar Cells</vt:lpstr>
      <vt:lpstr>2.3a How Are Polycrystalline Cells Made ?</vt:lpstr>
      <vt:lpstr>2.3a How Are Polycrystalline Cells Made ?</vt:lpstr>
      <vt:lpstr>2.3a How Are Polycrystalline Cells Made ?</vt:lpstr>
      <vt:lpstr>2.3b Efficiency</vt:lpstr>
      <vt:lpstr>2.3b Efficiency</vt:lpstr>
      <vt:lpstr>2.3c Benefits of Polycrystalline Solar Panels</vt:lpstr>
      <vt:lpstr>2.3c Benefits of Polycrystalline Solar Panels</vt:lpstr>
      <vt:lpstr>2.3d Disadvantages of Polycrystalline Solar Panels</vt:lpstr>
      <vt:lpstr>2.3e Current Market Overview</vt:lpstr>
      <vt:lpstr>2.4 Cadmium telluride photovoltaic- thin layer cells</vt:lpstr>
      <vt:lpstr>2.4 Cadmium telluride photovoltaic- thin layer cells</vt:lpstr>
      <vt:lpstr>2.4a Performance advantage</vt:lpstr>
      <vt:lpstr>2.4b Low Cost Manufacturing</vt:lpstr>
      <vt:lpstr>CdTe panels have several advantages over traditional silicon technology. These include:</vt:lpstr>
      <vt:lpstr>2.4c Cadmium telluride drawbacks</vt:lpstr>
      <vt:lpstr>2.4c Cadmium telluride drawbacks</vt:lpstr>
      <vt:lpstr>2.4c Cadmium telluride drawbacks</vt:lpstr>
      <vt:lpstr>2.4c Cadmium telluride drawbacks</vt:lpstr>
      <vt:lpstr>3. Data harvesting  on energy  generation/consumption  in  Israel</vt:lpstr>
      <vt:lpstr>3. Data harvesting  on energy  generation/consumption  in  Israel</vt:lpstr>
      <vt:lpstr>3. Data harvesting  on energy  generation/consumption  in  Israel</vt:lpstr>
      <vt:lpstr>3. Data harvesting  on energy  generation/consumption  in  Israel</vt:lpstr>
      <vt:lpstr>3. Data harvesting  on energy  generation/consumption  in  Israel</vt:lpstr>
      <vt:lpstr>3. Data harvesting  on energy  generation/consumption  in  Israel</vt:lpstr>
      <vt:lpstr>3. Data harvesting  on energy  generation/consumption  in  Israel</vt:lpstr>
      <vt:lpstr>3. Data harvesting  on energy  generation/consumption  in  Israel</vt:lpstr>
      <vt:lpstr>3. Data harvesting  on energy  generation/consumption  in  Israel</vt:lpstr>
      <vt:lpstr>3. Data harvesting  on energy  generation/consumption  in  Israel</vt:lpstr>
      <vt:lpstr>3. Data harvesting  on energy  generation/consumption  in  Israel</vt:lpstr>
      <vt:lpstr>4. Discussion on results and conclusions</vt:lpstr>
      <vt:lpstr>4. Discussion on results and conclusions</vt:lpstr>
      <vt:lpstr>5. References</vt:lpstr>
      <vt:lpstr>PowerPoint Presentation</vt:lpstr>
    </vt:vector>
  </TitlesOfParts>
  <Company>Weizmann Institute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work for course “Energy”</dc:title>
  <dc:creator>Windows User</dc:creator>
  <cp:lastModifiedBy>Sarah</cp:lastModifiedBy>
  <cp:revision>52</cp:revision>
  <dcterms:created xsi:type="dcterms:W3CDTF">2014-01-28T10:54:33Z</dcterms:created>
  <dcterms:modified xsi:type="dcterms:W3CDTF">2014-06-08T13:42:08Z</dcterms:modified>
</cp:coreProperties>
</file>