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321" r:id="rId4"/>
    <p:sldId id="273" r:id="rId5"/>
    <p:sldId id="274" r:id="rId6"/>
    <p:sldId id="275" r:id="rId7"/>
    <p:sldId id="276" r:id="rId8"/>
    <p:sldId id="277" r:id="rId9"/>
    <p:sldId id="278" r:id="rId10"/>
    <p:sldId id="294" r:id="rId11"/>
    <p:sldId id="279" r:id="rId12"/>
    <p:sldId id="280" r:id="rId13"/>
    <p:sldId id="315" r:id="rId14"/>
    <p:sldId id="283" r:id="rId15"/>
    <p:sldId id="281" r:id="rId16"/>
    <p:sldId id="285" r:id="rId17"/>
    <p:sldId id="287" r:id="rId18"/>
    <p:sldId id="289" r:id="rId19"/>
    <p:sldId id="291" r:id="rId20"/>
    <p:sldId id="292" r:id="rId21"/>
    <p:sldId id="314" r:id="rId22"/>
    <p:sldId id="293" r:id="rId23"/>
    <p:sldId id="311" r:id="rId24"/>
    <p:sldId id="313" r:id="rId25"/>
    <p:sldId id="317" r:id="rId26"/>
    <p:sldId id="318" r:id="rId27"/>
    <p:sldId id="319" r:id="rId28"/>
    <p:sldId id="298" r:id="rId29"/>
    <p:sldId id="299" r:id="rId30"/>
    <p:sldId id="300" r:id="rId31"/>
    <p:sldId id="301" r:id="rId32"/>
    <p:sldId id="308" r:id="rId33"/>
    <p:sldId id="302" r:id="rId34"/>
    <p:sldId id="306" r:id="rId35"/>
    <p:sldId id="304" r:id="rId36"/>
    <p:sldId id="320" r:id="rId37"/>
    <p:sldId id="309" r:id="rId38"/>
    <p:sldId id="310" r:id="rId39"/>
    <p:sldId id="316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8184" autoAdjust="0"/>
  </p:normalViewPr>
  <p:slideViewPr>
    <p:cSldViewPr>
      <p:cViewPr varScale="1">
        <p:scale>
          <a:sx n="81" d="100"/>
          <a:sy n="81" d="100"/>
        </p:scale>
        <p:origin x="-12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LFP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energy dencity</c:v>
                </c:pt>
                <c:pt idx="1">
                  <c:v>power density </c:v>
                </c:pt>
                <c:pt idx="2">
                  <c:v>safety</c:v>
                </c:pt>
                <c:pt idx="3">
                  <c:v>cycle life 80% </c:v>
                </c:pt>
                <c:pt idx="4">
                  <c:v>production price</c:v>
                </c:pt>
                <c:pt idx="5">
                  <c:v>Performance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LCO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energy dencity</c:v>
                </c:pt>
                <c:pt idx="1">
                  <c:v>power density </c:v>
                </c:pt>
                <c:pt idx="2">
                  <c:v>safety</c:v>
                </c:pt>
                <c:pt idx="3">
                  <c:v>cycle life 80% </c:v>
                </c:pt>
                <c:pt idx="4">
                  <c:v>production price</c:v>
                </c:pt>
                <c:pt idx="5">
                  <c:v>Performance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55584128"/>
        <c:axId val="255585664"/>
      </c:radarChart>
      <c:catAx>
        <c:axId val="2555841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55585664"/>
        <c:crosses val="autoZero"/>
        <c:auto val="1"/>
        <c:lblAlgn val="ctr"/>
        <c:lblOffset val="100"/>
        <c:noMultiLvlLbl val="0"/>
      </c:catAx>
      <c:valAx>
        <c:axId val="255585664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none"/>
        <c:minorTickMark val="none"/>
        <c:tickLblPos val="none"/>
        <c:crossAx val="2555841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0">
              <a:defRPr sz="2800"/>
            </a:pPr>
            <a:r>
              <a:rPr lang="en-US" sz="3600" b="1" cap="none" spc="0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Fuel Prices / charge for the year</a:t>
            </a:r>
            <a:endParaRPr lang="en-US" sz="3600" b="1" cap="none" spc="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280271726080602E-2"/>
          <c:y val="9.2475374401729205E-2"/>
          <c:w val="0.695822215990338"/>
          <c:h val="0.578751119345376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Tesla 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978480885636E-2"/>
                  <c:y val="-1.2044465030106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1,039 NIS</a:t>
                    </a:r>
                    <a:endParaRPr lang="en-US" dirty="0"/>
                  </a:p>
                </c:rich>
              </c:tx>
              <c:numFmt formatCode="&quot;₪&quot;\ 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7127460748089E-2"/>
                  <c:y val="-2.3809170912459501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1,559 NIS</a:t>
                    </a:r>
                    <a:endParaRPr lang="en-US" dirty="0"/>
                  </a:p>
                </c:rich>
              </c:tx>
              <c:numFmt formatCode="&quot;₪&quot;\ 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₪&quot;\ 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NIS/16000 km</c:v>
                </c:pt>
                <c:pt idx="1">
                  <c:v>NIS/24000 km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1039</c:v>
                </c:pt>
                <c:pt idx="1">
                  <c:v>1559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Renault Fluence ZE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288191097046601E-2"/>
                  <c:y val="-1.330091091554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1,632 NIS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0031591471915E-2"/>
                  <c:y val="-1.26396479851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2,449 NIS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₪&quot;\ 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NIS/16000 km</c:v>
                </c:pt>
                <c:pt idx="1">
                  <c:v>NIS/24000 km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1632</c:v>
                </c:pt>
                <c:pt idx="1">
                  <c:v>2449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Premium Sedan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83942106791E-2"/>
                  <c:y val="-7.6675930214605498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12,320 NIS</a:t>
                    </a:r>
                    <a:endParaRPr lang="en-US" dirty="0"/>
                  </a:p>
                </c:rich>
              </c:tx>
              <c:numFmt formatCode="&quot;₪&quot;\ 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751058126158E-2"/>
                  <c:y val="8.0186814883433707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18,480 NIS</a:t>
                    </a:r>
                    <a:endParaRPr lang="en-US" dirty="0"/>
                  </a:p>
                </c:rich>
              </c:tx>
              <c:numFmt formatCode="&quot;₪&quot;\ 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₪&quot;\ 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NIS/16000 km</c:v>
                </c:pt>
                <c:pt idx="1">
                  <c:v>NIS/24000 km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12320</c:v>
                </c:pt>
                <c:pt idx="1">
                  <c:v>18480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565248"/>
        <c:axId val="258566784"/>
        <c:axId val="258560448"/>
      </c:bar3DChart>
      <c:catAx>
        <c:axId val="25856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1440000" anchor="b" anchorCtr="0"/>
          <a:lstStyle/>
          <a:p>
            <a:pPr>
              <a:defRPr/>
            </a:pPr>
            <a:endParaRPr lang="en-US"/>
          </a:p>
        </c:txPr>
        <c:crossAx val="258566784"/>
        <c:crosses val="autoZero"/>
        <c:auto val="1"/>
        <c:lblAlgn val="ctr"/>
        <c:lblOffset val="10"/>
        <c:tickLblSkip val="1"/>
        <c:tickMarkSkip val="100"/>
        <c:noMultiLvlLbl val="0"/>
      </c:catAx>
      <c:valAx>
        <c:axId val="258566784"/>
        <c:scaling>
          <c:orientation val="minMax"/>
        </c:scaling>
        <c:delete val="1"/>
        <c:axPos val="l"/>
        <c:numFmt formatCode="_(&quot;₪&quot;* #,##0_);_(&quot;₪&quot;* \(#,##0\);_(&quot;₪&quot;* &quot;-&quot;_);_(@_)" sourceLinked="0"/>
        <c:majorTickMark val="none"/>
        <c:minorTickMark val="none"/>
        <c:tickLblPos val="none"/>
        <c:crossAx val="258565248"/>
        <c:crosses val="autoZero"/>
        <c:crossBetween val="between"/>
      </c:valAx>
      <c:serAx>
        <c:axId val="2585604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58566784"/>
        <c:crosses val="autoZero"/>
      </c:ser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kern="1200" spc="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Price of fuel or charging /year @ highest electricity prices</a:t>
            </a:r>
            <a:endParaRPr lang="he-IL" sz="2800" dirty="0"/>
          </a:p>
        </c:rich>
      </c:tx>
      <c:layout>
        <c:manualLayout>
          <c:xMode val="edge"/>
          <c:yMode val="edge"/>
          <c:x val="0"/>
          <c:y val="1.9250147634990501E-3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58430097805206E-2"/>
          <c:y val="9.92952930205937E-2"/>
          <c:w val="0.63177391209405898"/>
          <c:h val="0.534293169749128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Tesla 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847223871677101E-2"/>
                  <c:y val="-1.73251328714915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3,598 NIS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1633994690245E-2"/>
                  <c:y val="-7.70005905399620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5,397 NIS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₪&quot;\ 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NIS/16000 km</c:v>
                </c:pt>
                <c:pt idx="1">
                  <c:v>NIS/24000 km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3598</c:v>
                </c:pt>
                <c:pt idx="1">
                  <c:v>5397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Renault Fluence ZE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8880737389332E-2"/>
                  <c:y val="-1.5400118107992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5,654 NIS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8,481 NIS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₪&quot;\ 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NIS/16000 km</c:v>
                </c:pt>
                <c:pt idx="1">
                  <c:v>NIS/24000 km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5654</c:v>
                </c:pt>
                <c:pt idx="1">
                  <c:v>8481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Premium Sedan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12,320 NIS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18,480 NIS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₪&quot;\ 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NIS/16000 km</c:v>
                </c:pt>
                <c:pt idx="1">
                  <c:v>NIS/24000 km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12320</c:v>
                </c:pt>
                <c:pt idx="1">
                  <c:v>18480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638208"/>
        <c:axId val="258640896"/>
        <c:axId val="258562688"/>
      </c:bar3DChart>
      <c:catAx>
        <c:axId val="258638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8640896"/>
        <c:crosses val="autoZero"/>
        <c:auto val="1"/>
        <c:lblAlgn val="ctr"/>
        <c:lblOffset val="100"/>
        <c:noMultiLvlLbl val="0"/>
      </c:catAx>
      <c:valAx>
        <c:axId val="258640896"/>
        <c:scaling>
          <c:orientation val="minMax"/>
        </c:scaling>
        <c:delete val="1"/>
        <c:axPos val="l"/>
        <c:numFmt formatCode="_(&quot;₪&quot;* #,##0_);_(&quot;₪&quot;* \(#,##0\);_(&quot;₪&quot;* &quot;-&quot;_);_(@_)" sourceLinked="0"/>
        <c:majorTickMark val="none"/>
        <c:minorTickMark val="none"/>
        <c:tickLblPos val="none"/>
        <c:crossAx val="258638208"/>
        <c:crosses val="autoZero"/>
        <c:crossBetween val="between"/>
      </c:valAx>
      <c:serAx>
        <c:axId val="258562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258640896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depthPercent val="80"/>
      <c:rAngAx val="0"/>
      <c:perspective val="10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>
          <a:bevelT/>
          <a:bevelB w="165100" prst="coolSlant"/>
        </a:sp3d>
      </c:spPr>
    </c:backWall>
    <c:plotArea>
      <c:layout>
        <c:manualLayout>
          <c:layoutTarget val="inner"/>
          <c:xMode val="edge"/>
          <c:yMode val="edge"/>
          <c:x val="0.110897473753281"/>
          <c:y val="0"/>
          <c:w val="0.65423896779257795"/>
          <c:h val="0.929944553805775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Tesla 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152647975078202E-3"/>
                  <c:y val="-2.083333333333340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i="0" u="none" strike="noStrike" baseline="0" dirty="0" smtClean="0"/>
                      <a:t>330km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479750778816199E-2"/>
                  <c:y val="-6.2500000000000003E-3"/>
                </c:manualLayout>
              </c:layout>
              <c:tx>
                <c:rich>
                  <a:bodyPr/>
                  <a:lstStyle/>
                  <a:p>
                    <a:pPr rtl="0">
                      <a:defRPr sz="2000"/>
                    </a:pPr>
                    <a:r>
                      <a:rPr lang="en-US" sz="2000" dirty="0" smtClean="0"/>
                      <a:t>240,000</a:t>
                    </a:r>
                    <a:r>
                      <a:rPr lang="en-US" sz="2000" b="0" i="0" u="none" strike="noStrike" baseline="0" dirty="0" smtClean="0"/>
                      <a:t>NIS</a:t>
                    </a:r>
                    <a:endParaRPr lang="en-US" sz="2000" dirty="0"/>
                  </a:p>
                </c:rich>
              </c:tx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km</c:v>
                </c:pt>
                <c:pt idx="1">
                  <c:v>price (NIS)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330</c:v>
                </c:pt>
                <c:pt idx="1">
                  <c:v>240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Renault Fluence ZE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713248460764801E-2"/>
                  <c:y val="-4.69537401574803E-3"/>
                </c:manualLayout>
              </c:layout>
              <c:tx>
                <c:rich>
                  <a:bodyPr/>
                  <a:lstStyle/>
                  <a:p>
                    <a:pPr rtl="0">
                      <a:defRPr sz="2000"/>
                    </a:pPr>
                    <a:r>
                      <a:rPr lang="en-US" sz="2000" b="0" i="0" u="none" strike="noStrike" baseline="0" dirty="0" smtClean="0"/>
                      <a:t>160km</a:t>
                    </a:r>
                    <a:endParaRPr lang="en-US" dirty="0"/>
                  </a:p>
                </c:rich>
              </c:tx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8749999999999999E-2"/>
                </c:manualLayout>
              </c:layout>
              <c:tx>
                <c:rich>
                  <a:bodyPr/>
                  <a:lstStyle/>
                  <a:p>
                    <a:pPr rtl="0">
                      <a:defRPr sz="2000"/>
                    </a:pPr>
                    <a:r>
                      <a:rPr lang="en-US" sz="2000" dirty="0" smtClean="0"/>
                      <a:t>123,000</a:t>
                    </a:r>
                    <a:r>
                      <a:rPr lang="en-US" sz="1800" b="0" i="0" u="none" strike="noStrike" baseline="0" dirty="0" smtClean="0"/>
                      <a:t>NIS</a:t>
                    </a:r>
                    <a:endParaRPr lang="en-US" dirty="0"/>
                  </a:p>
                </c:rich>
              </c:tx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km</c:v>
                </c:pt>
                <c:pt idx="1">
                  <c:v>price (NIS) 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160</c:v>
                </c:pt>
                <c:pt idx="1">
                  <c:v>123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 car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034267912773E-2"/>
                  <c:y val="-8.3333333333333506E-3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 baseline="0" dirty="0" smtClean="0"/>
                      <a:t>420km</a:t>
                    </a:r>
                    <a:endParaRPr lang="en-US" sz="2000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576323987538899E-3"/>
                  <c:y val="-2.29166666666667E-2"/>
                </c:manualLayout>
              </c:layout>
              <c:tx>
                <c:rich>
                  <a:bodyPr/>
                  <a:lstStyle/>
                  <a:p>
                    <a:pPr rtl="0">
                      <a:defRPr sz="2000"/>
                    </a:pPr>
                    <a:r>
                      <a:rPr lang="en-US" sz="2000" dirty="0" smtClean="0"/>
                      <a:t>  120,000</a:t>
                    </a:r>
                    <a:r>
                      <a:rPr lang="en-US" sz="2000" b="0" i="0" u="none" strike="noStrike" kern="1200" baseline="0" dirty="0" smtClean="0">
                        <a:solidFill>
                          <a:prstClr val="black"/>
                        </a:solidFill>
                      </a:rPr>
                      <a:t>NIS</a:t>
                    </a:r>
                    <a:endParaRPr lang="en-US" sz="2000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km</c:v>
                </c:pt>
                <c:pt idx="1">
                  <c:v>price (NIS) 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420</c:v>
                </c:pt>
                <c:pt idx="1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393792"/>
        <c:axId val="259411968"/>
        <c:axId val="259619904"/>
      </c:bar3DChart>
      <c:catAx>
        <c:axId val="25939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/>
            </a:pPr>
            <a:endParaRPr lang="en-US"/>
          </a:p>
        </c:txPr>
        <c:crossAx val="259411968"/>
        <c:crosses val="autoZero"/>
        <c:auto val="1"/>
        <c:lblAlgn val="ctr"/>
        <c:lblOffset val="100"/>
        <c:noMultiLvlLbl val="0"/>
      </c:catAx>
      <c:valAx>
        <c:axId val="2594119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59393792"/>
        <c:crosses val="autoZero"/>
        <c:crossBetween val="between"/>
      </c:valAx>
      <c:serAx>
        <c:axId val="259619904"/>
        <c:scaling>
          <c:orientation val="minMax"/>
        </c:scaling>
        <c:delete val="0"/>
        <c:axPos val="b"/>
        <c:majorTickMark val="out"/>
        <c:minorTickMark val="none"/>
        <c:tickLblPos val="low"/>
        <c:crossAx val="259411968"/>
        <c:crosses val="autoZero"/>
        <c:tickLblSkip val="1"/>
        <c:tickMarkSkip val="5"/>
      </c:ser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</a:t>
            </a:r>
            <a:r>
              <a:rPr lang="en-US" sz="1600" dirty="0" smtClean="0"/>
              <a:t>2</a:t>
            </a:r>
            <a:r>
              <a:rPr lang="en-US" dirty="0" smtClean="0"/>
              <a:t> (kg)</a:t>
            </a:r>
            <a:r>
              <a:rPr lang="he-IL" dirty="0" smtClean="0"/>
              <a:t> </a:t>
            </a:r>
            <a:endParaRPr lang="en-US" dirty="0"/>
          </a:p>
        </c:rich>
      </c:tx>
      <c:layout/>
      <c:overlay val="0"/>
    </c:title>
    <c:autoTitleDeleted val="0"/>
    <c:view3D>
      <c:rotX val="10"/>
      <c:rotY val="20"/>
      <c:depthPercent val="170"/>
      <c:rAngAx val="1"/>
    </c:view3D>
    <c:floor>
      <c:thickness val="0"/>
    </c:floor>
    <c:sideWall>
      <c:thickness val="0"/>
      <c:spPr>
        <a:solidFill>
          <a:prstClr val="black"/>
        </a:solidFill>
      </c:spPr>
    </c:sideWall>
    <c:backWall>
      <c:thickness val="0"/>
      <c:spPr>
        <a:solidFill>
          <a:prstClr val="black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gasoline car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CO2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Renaoult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CO2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5610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CO2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3570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9863680"/>
        <c:axId val="259865216"/>
        <c:axId val="0"/>
      </c:bar3DChart>
      <c:catAx>
        <c:axId val="259863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9865216"/>
        <c:crosses val="autoZero"/>
        <c:auto val="1"/>
        <c:lblAlgn val="ctr"/>
        <c:lblOffset val="100"/>
        <c:noMultiLvlLbl val="0"/>
      </c:catAx>
      <c:valAx>
        <c:axId val="25986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98636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particles (kg)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prstClr val="black"/>
        </a:solidFill>
      </c:spPr>
    </c:sideWall>
    <c:backWall>
      <c:thickness val="0"/>
      <c:spPr>
        <a:solidFill>
          <a:prstClr val="black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Gasoline car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particles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Renault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particles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0.46200000000000002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particles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0.29399999999999998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9914752"/>
        <c:axId val="349577984"/>
        <c:axId val="0"/>
      </c:bar3DChart>
      <c:catAx>
        <c:axId val="25991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9577984"/>
        <c:crosses val="autoZero"/>
        <c:auto val="1"/>
        <c:lblAlgn val="ctr"/>
        <c:lblOffset val="100"/>
        <c:noMultiLvlLbl val="0"/>
      </c:catAx>
      <c:valAx>
        <c:axId val="34957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99147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NOx</a:t>
            </a:r>
            <a:r>
              <a:rPr lang="en-US" dirty="0" smtClean="0"/>
              <a:t> (kg)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prstClr val="black"/>
        </a:solidFill>
      </c:spPr>
    </c:sideWall>
    <c:backWall>
      <c:thickness val="0"/>
      <c:spPr>
        <a:solidFill>
          <a:prstClr val="black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Gasoline car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NOX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4.3199999999999976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Renault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NOX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16.5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NOX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9664384"/>
        <c:axId val="349665920"/>
        <c:axId val="0"/>
      </c:bar3DChart>
      <c:catAx>
        <c:axId val="349664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9665920"/>
        <c:crosses val="autoZero"/>
        <c:auto val="1"/>
        <c:lblAlgn val="ctr"/>
        <c:lblOffset val="100"/>
        <c:noMultiLvlLbl val="0"/>
      </c:catAx>
      <c:valAx>
        <c:axId val="349665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9664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972204724409401"/>
          <c:y val="0.22239268478537"/>
          <c:w val="0.73388923884514501"/>
          <c:h val="0.1492214884429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 rtl="0">
              <a:defRPr/>
            </a:pPr>
            <a:r>
              <a:rPr lang="en-US" dirty="0" smtClean="0"/>
              <a:t>CO (kg)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tx1"/>
        </a:solidFill>
      </c:spPr>
    </c:sideWall>
    <c:backWall>
      <c:thickness val="0"/>
      <c:spPr>
        <a:solidFill>
          <a:schemeClr val="tx1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Gasoline car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Renault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9690880"/>
        <c:axId val="350237440"/>
        <c:axId val="0"/>
      </c:bar3DChart>
      <c:catAx>
        <c:axId val="349690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0237440"/>
        <c:crosses val="autoZero"/>
        <c:auto val="1"/>
        <c:lblAlgn val="ctr"/>
        <c:lblOffset val="100"/>
        <c:noMultiLvlLbl val="0"/>
      </c:catAx>
      <c:valAx>
        <c:axId val="350237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496908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0.73392</cdr:x>
      <cdr:y>0.10692</cdr:y>
    </cdr:from>
    <cdr:to>
      <cdr:x>1</cdr:x>
      <cdr:y>0.30738</cdr:y>
    </cdr:to>
    <cdr:sp macro="" textlink="">
      <cdr:nvSpPr>
        <cdr:cNvPr id="2" name="מלבן 10"/>
        <cdr:cNvSpPr/>
      </cdr:nvSpPr>
      <cdr:spPr>
        <a:xfrm xmlns:a="http://schemas.openxmlformats.org/drawingml/2006/main">
          <a:off x="6553166" y="692521"/>
          <a:ext cx="2375826" cy="1298377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r" defTabSz="914400" rtl="1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 rtl="0"/>
          <a:r>
            <a:rPr lang="en-US" dirty="0" smtClean="0"/>
            <a:t>Price per kWh at night – 0.3711 NIS</a:t>
          </a:r>
          <a:endParaRPr lang="he-IL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0.23364</cdr:x>
      <cdr:y>0.1875</cdr:y>
    </cdr:from>
    <cdr:to>
      <cdr:x>0.71963</cdr:x>
      <cdr:y>0.3125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1905000" y="1143000"/>
          <a:ext cx="3962400" cy="7620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88CBB8-1BED-4F45-BDA0-69DA86878BBB}" type="datetimeFigureOut">
              <a:rPr lang="he-IL" smtClean="0"/>
              <a:pPr/>
              <a:t>י'/סיון/תשע"ד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D5A949-5DA3-4E7A-9E33-89CF4C48A65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02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5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6.5 .10</a:t>
            </a:r>
            <a:r>
              <a:rPr lang="en-US" sz="12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liters of fuel /year</a:t>
            </a:r>
          </a:p>
          <a:p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not make sense </a:t>
            </a:r>
          </a:p>
          <a:p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so, I changed it to 10**9</a:t>
            </a:r>
          </a:p>
          <a:p>
            <a:endParaRPr lang="he-IL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 smtClean="0"/>
              <a:t>Check also the following</a:t>
            </a:r>
          </a:p>
          <a:p>
            <a:endParaRPr lang="en-US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7 billion shekels per year or 700 thousand tons of fuel per year instead of 5000 tons!</a:t>
            </a:r>
            <a:endParaRPr lang="he-IL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A949-5DA3-4E7A-9E33-89CF4C48A654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16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we get from 24,000 km/</a:t>
            </a:r>
            <a:r>
              <a:rPr lang="en-US" dirty="0" err="1" smtClean="0"/>
              <a:t>yr</a:t>
            </a:r>
            <a:r>
              <a:rPr lang="en-US" baseline="0" dirty="0" smtClean="0"/>
              <a:t> to 16,000 km/</a:t>
            </a:r>
            <a:r>
              <a:rPr lang="en-US" baseline="0" dirty="0" err="1" smtClean="0"/>
              <a:t>yr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A949-5DA3-4E7A-9E33-89CF4C48A654}" type="slidenum">
              <a:rPr lang="he-IL" smtClean="0">
                <a:solidFill>
                  <a:prstClr val="black"/>
                </a:solidFill>
              </a:rPr>
              <a:pPr/>
              <a:t>25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1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34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MIXED THEM UP I THINK!!!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A949-5DA3-4E7A-9E33-89CF4C48A654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483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A949-5DA3-4E7A-9E33-89CF4C48A654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59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0" y="14478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י'/סיון/תשע"ד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-scf.usc.edu/~rzhao/LFP_study.pdf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il/url?sa=i&amp;source=images&amp;cd=&amp;cad=rja&amp;docid=Wbrs3U21sNNJAM&amp;tbnid=u_BovpwbyIOG1M&amp;ved=0CAgQjRw&amp;url=http://www.cartype.com/pages/1701/tesla_motors&amp;ei=1UDdUp2kE8nJ4ATU1IHQBg&amp;psig=AFQjCNEzptQJpByQzJpbbE4GkzhbDEDTgw&amp;ust=1390318165386948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teslamotors.com/it_IT/forum/forums/technical-battery-discuss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a3a.ru/wp-content/uploads/2011/11/li-ion_004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intechopen.com/books/metal-ceramic-and-polymeric-composites-for-various-uses/composite-cathode-material-for-li-ion-batteries-based-on-lifepo4-system-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hyperlink" Target="http://en.wikipedia.org/wiki/Lithium-ion_battery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ault.com/en/innovation/gamme-mecanique/pages/batterie-moteur-electrique.aspx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hyperlink" Target="http://www.renault.com/en/innovation/vehicule-electrique/pages/electro-techno.aspx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il/url?sa=i&amp;rct=j&amp;q=&amp;esrc=s&amp;frm=1&amp;source=images&amp;cd=&amp;cad=rja&amp;docid=Kk1ZBIRJiHp-eM&amp;tbnid=TEzOcD8dZ3nbWM:&amp;ved=0CAUQjRw&amp;url=http://www.pedaily.cn/Item.aspx?id=194151&amp;ei=lTrdUqXCCYrM0QXS_4CADQ&amp;psig=AFQjCNG40Mz0mC6heKB0E5AMh9VguofoNw&amp;ust=1390316537180857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intechopen.com/books/metal-ceramic-and-polymeric-composites-for-various-uses/composite-cathode-material-for-li-ion-batteries-based-on-lifepo4-system-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www.pedaily.cn/Item.aspx?id=19415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hyperlink" Target="http://www.intechopen.com/books/metal-ceramic-and-polymeric-composites-for-various-uses/composite-cathode-material-for-li-ion-batteries-based-on-lifepo4-system-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funginstitute.berkeley.edu/sites/default/files/The%20Electric%20Vehicle%20Battery%20Landscape%20-%20Opportunities%20and%20Challenges.pdf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lamotors.com/goelectri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bs.gov.il/reader/cw_usr_view_SHTML?ID=604" TargetMode="External"/><Relationship Id="rId4" Type="http://schemas.openxmlformats.org/officeDocument/2006/relationships/hyperlink" Target="http://energy.gov.il/Subjects/Fuel/Pages/GxmsMniFuelConsumption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themarker.com/dynamo/1.2038520" TargetMode="External"/><Relationship Id="rId5" Type="http://schemas.openxmlformats.org/officeDocument/2006/relationships/hyperlink" Target="http://www.themarker.com/dynamo/1.1865169" TargetMode="Externa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s.co.il/news/article.aspx?did=1000723370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blog.truecar.com/2013/01/17/spotlight-on-technology-how-safe-are-lithium-ion-battery-packs/" TargetMode="External"/><Relationship Id="rId7" Type="http://schemas.openxmlformats.org/officeDocument/2006/relationships/hyperlink" Target="http://funginstitute.berkeley.edu/sites/default/files/The%20Electric%20Vehicle%20Battery%20Landscape%20-%20Opportunities%20and%20Challenge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jpeg"/><Relationship Id="rId5" Type="http://schemas.openxmlformats.org/officeDocument/2006/relationships/hyperlink" Target="http://www.mako.co.il/cars-road-tests/Article-36f2a0e81a57531006.htm" TargetMode="External"/><Relationship Id="rId4" Type="http://schemas.openxmlformats.org/officeDocument/2006/relationships/hyperlink" Target="http://www.caranddriver.com/reviews/2013-tesla-model-s-test-review" TargetMode="External"/><Relationship Id="rId9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c.co.il/environment/Documents/svivaty_iec_2011_hebrew.pdf" TargetMode="External"/><Relationship Id="rId3" Type="http://schemas.openxmlformats.org/officeDocument/2006/relationships/chart" Target="../charts/chart5.xml"/><Relationship Id="rId7" Type="http://schemas.openxmlformats.org/officeDocument/2006/relationships/hyperlink" Target="http://www.carpages.co.uk/co2/" TargetMode="External"/><Relationship Id="rId2" Type="http://schemas.openxmlformats.org/officeDocument/2006/relationships/hyperlink" Target="http://europa.eu/legislation_summaries/environment/air_pollution/l28186_en.htm" TargetMode="Externa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hyperlink" Target="http://www.internationallawoffice.com/newsletters/detail.aspx?g=36990020-5a6a-4a82-9a15-35cfd96ac63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J1ljxodF9_g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fccj.us/chm2046/SampleTest/46M14eAnswer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funginstitute.berkeley.edu/sites/default/files/The%20Electric%20Vehicle%20Battery%20Landscape%20-%20Opportunities%20and%20Challenge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electronics.howstuffworks.com/everyday-tech/lithium-ion-battery1.htm" TargetMode="External"/><Relationship Id="rId5" Type="http://schemas.openxmlformats.org/officeDocument/2006/relationships/hyperlink" Target="http://www.youtube.com/watch?v=2PjyJhe7Q1g" TargetMode="External"/><Relationship Id="rId4" Type="http://schemas.openxmlformats.org/officeDocument/2006/relationships/hyperlink" Target="http://www.mpoweruk.com/chemistrie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Striclty</a:t>
            </a:r>
            <a:r>
              <a:rPr lang="en-US" dirty="0" smtClean="0"/>
              <a:t> for educational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Final project in M.Sc. Course for teachers, in the framework of the Caesarea –Rothschild program of the Feinberg Grad School of the Weizmann inst. of Science.</a:t>
            </a:r>
          </a:p>
          <a:p>
            <a:pPr algn="l"/>
            <a:r>
              <a:rPr lang="en-US" dirty="0" smtClean="0"/>
              <a:t>Note that </a:t>
            </a:r>
            <a:r>
              <a:rPr lang="en-US" dirty="0" err="1" smtClean="0"/>
              <a:t>ppt</a:t>
            </a:r>
            <a:r>
              <a:rPr lang="en-US" dirty="0" smtClean="0"/>
              <a:t> may contain copy-righted material and as such any  use that can violate such rights will require  permission from the © holders.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8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Car Batteries – Base Data</a:t>
            </a:r>
            <a:endParaRPr lang="en-US" b="1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07504" y="6381328"/>
            <a:ext cx="459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hlinkClick r:id="rId2"/>
              </a:rPr>
              <a:t>http://www-scf.usc.edu/~</a:t>
            </a:r>
            <a:r>
              <a:rPr lang="en-US" dirty="0" smtClean="0">
                <a:hlinkClick r:id="rId2"/>
              </a:rPr>
              <a:t>rzhao/LFP_study.pdf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4748"/>
            <a:ext cx="6553200" cy="5847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there a 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preferred battery?</a:t>
            </a:r>
            <a:endParaRPr lang="he-IL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://www.lincah.com/wp-content/uploads/2011/07/2012-Renault-Fluence-ZE-UK-Price-Front-An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97" y="3842857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.wsj.net/public/resources/images/OB-TR140_tesla_E_20120706161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7" y="3868599"/>
            <a:ext cx="341947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3000" y="2590800"/>
            <a:ext cx="4191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Place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LiFePO</a:t>
            </a:r>
            <a:r>
              <a:rPr lang="en-US" sz="11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batteries (came with  its Renault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Fluence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Z.E. cars)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667000"/>
            <a:ext cx="4191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Tesla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cars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LiCoO</a:t>
            </a:r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batteries</a:t>
            </a:r>
            <a:endParaRPr lang="he-I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13194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C47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75713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  <a:solidFill>
            <a:srgbClr val="1E6C47"/>
          </a:solidFill>
          <a:ln>
            <a:solidFill>
              <a:srgbClr val="1E6C4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Lithium ion </a:t>
            </a:r>
            <a:r>
              <a:rPr lang="en-US" sz="3600" b="1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Batteries </a:t>
            </a:r>
            <a:r>
              <a:rPr lang="en-US" sz="36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an </a:t>
            </a:r>
            <a:r>
              <a:rPr lang="en-US" sz="3600" b="1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Electric Car</a:t>
            </a:r>
            <a:r>
              <a:rPr lang="en-US" sz="36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he-IL" sz="3600" b="1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Left Brace 4"/>
          <p:cNvSpPr/>
          <p:nvPr/>
        </p:nvSpPr>
        <p:spPr>
          <a:xfrm rot="16200000" flipV="1">
            <a:off x="2171699" y="3162300"/>
            <a:ext cx="762001" cy="5105400"/>
          </a:xfrm>
          <a:prstGeom prst="leftBrace">
            <a:avLst>
              <a:gd name="adj1" fmla="val 8333"/>
              <a:gd name="adj2" fmla="val 497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838200" y="5943600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/>
              <a:t>Now we will focus on battery itself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411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Batteries for Electric Cars – BCG research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219200"/>
            <a:ext cx="6400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Success of the electric car  dependent of: 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6583" y="274638"/>
            <a:ext cx="9137417" cy="7159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0"/>
            <a:r>
              <a:rPr lang="en-US" sz="39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Content of Lithium-Ion Battery LCO </a:t>
            </a:r>
            <a:r>
              <a:rPr lang="he-IL" sz="39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9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LiCoO</a:t>
            </a:r>
            <a:r>
              <a:rPr lang="en-US" sz="2400" b="1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he-IL" sz="2400" b="1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t0.gstatic.com/images?q=tbn:ANd9GcRnVCeQMvyoNcwre5PrKIBEMZed-2NpmzXEIED5Ah69VUrB5-TQb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92607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6583" y="649087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sz="900" dirty="0">
                <a:hlinkClick r:id="rId4"/>
              </a:rPr>
              <a:t>http://</a:t>
            </a:r>
            <a:r>
              <a:rPr lang="en-US" sz="900" dirty="0" smtClean="0">
                <a:hlinkClick r:id="rId4"/>
              </a:rPr>
              <a:t>www.teslamotors.com/it_IT/forum/forums/technical-battery-discussion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3003848" y="5577427"/>
            <a:ext cx="29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Cell voltage: 3.8 V</a:t>
            </a:r>
            <a:endParaRPr lang="he-IL" sz="2400" dirty="0" smtClean="0"/>
          </a:p>
        </p:txBody>
      </p:sp>
      <p:sp>
        <p:nvSpPr>
          <p:cNvPr id="18" name="מלבן 6"/>
          <p:cNvSpPr/>
          <p:nvPr/>
        </p:nvSpPr>
        <p:spPr>
          <a:xfrm>
            <a:off x="685800" y="5613863"/>
            <a:ext cx="212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i="1" dirty="0" err="1"/>
              <a:t>E</a:t>
            </a:r>
            <a:r>
              <a:rPr lang="en-US" baseline="-25000" dirty="0" err="1"/>
              <a:t>Cell</a:t>
            </a:r>
            <a:r>
              <a:rPr lang="en-US" dirty="0"/>
              <a:t> = </a:t>
            </a:r>
            <a:r>
              <a:rPr lang="en-US" i="1" dirty="0" err="1"/>
              <a:t>E</a:t>
            </a:r>
            <a:r>
              <a:rPr lang="en-US" baseline="-25000" dirty="0" err="1"/>
              <a:t>Cathode</a:t>
            </a:r>
            <a:r>
              <a:rPr lang="en-US" dirty="0"/>
              <a:t> − </a:t>
            </a:r>
            <a:r>
              <a:rPr lang="en-US" i="1" dirty="0" err="1"/>
              <a:t>E</a:t>
            </a:r>
            <a:r>
              <a:rPr lang="en-US" baseline="-25000" dirty="0" err="1"/>
              <a:t>Anode</a:t>
            </a:r>
            <a:endParaRPr lang="en-US" dirty="0"/>
          </a:p>
        </p:txBody>
      </p:sp>
      <p:pic>
        <p:nvPicPr>
          <p:cNvPr id="19" name="Picture 2" descr="\mathrm{LiCoO_2} \leftrightarrows \mathrm{Li}_{1-n}\mathrm{CoO_2} + n\mathrm{Li^+} + n\mathrm{e^-}"/>
          <p:cNvPicPr>
            <a:picLocks noChangeAspect="1" noChangeArrowheads="1"/>
          </p:cNvPicPr>
          <p:nvPr/>
        </p:nvPicPr>
        <p:blipFill>
          <a:blip r:embed="rId5" cstate="print">
            <a:lum bright="-33000" contras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6034608" cy="4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n\mathrm{Li^+} + n\mathrm{e^-} + \mathrm{C} \leftrightarrows \mathrm{Li_nC}"/>
          <p:cNvPicPr>
            <a:picLocks noChangeAspect="1" noChangeArrowheads="1"/>
          </p:cNvPicPr>
          <p:nvPr/>
        </p:nvPicPr>
        <p:blipFill>
          <a:blip r:embed="rId6" cstate="print">
            <a:lum bright="-22000" contras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70836"/>
            <a:ext cx="4309940" cy="43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05600" y="4267199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Positive Electrode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5105399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Negative Electrode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3536524"/>
            <a:ext cx="6781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/>
              <a:t>The Chemical reaction that occurs in the cell: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3" y="1040835"/>
            <a:ext cx="616561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of Cells: 6831</a:t>
            </a:r>
          </a:p>
          <a:p>
            <a:pPr algn="l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 modules</a:t>
            </a:r>
          </a:p>
          <a:p>
            <a:pPr algn="l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module consists of 9 bricks (99 cells in series)</a:t>
            </a: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of about 69 bricks in parallel</a:t>
            </a:r>
          </a:p>
          <a:p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cell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 is 44.5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gm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Over-all 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voltage of the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battery 375 V </a:t>
            </a:r>
            <a:r>
              <a:rPr lang="he-I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1179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959269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he-IL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959269" y="882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41443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Схема литий-ионного аккумулятора с катодом из кобальтата лития (LiCoO2) и графитовым анодо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29086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7"/>
          <p:cNvSpPr/>
          <p:nvPr/>
        </p:nvSpPr>
        <p:spPr>
          <a:xfrm>
            <a:off x="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5"/>
              </a:rPr>
              <a:t>http://</a:t>
            </a:r>
            <a:r>
              <a:rPr lang="en-US" sz="800" dirty="0" smtClean="0">
                <a:hlinkClick r:id="rId5"/>
              </a:rPr>
              <a:t>www.intechopen.com/books/metal-ceramic-and-polymeric-composites-for-various-uses/composite-cathode-material-for-li-ion-batteries-based-on-lifepo4-system-</a:t>
            </a:r>
            <a:r>
              <a:rPr lang="en-US" sz="800" dirty="0" smtClean="0"/>
              <a:t> </a:t>
            </a:r>
            <a:endParaRPr lang="he-IL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304591"/>
            <a:ext cx="7315200" cy="9900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Battery: 60 kWh – for range of 335 km costs 10,000 $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Improved Battery: 85 kWh – for range of 426 km costs 12,000 $</a:t>
            </a:r>
            <a:endParaRPr lang="he-IL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560559" y="279685"/>
            <a:ext cx="8398710" cy="86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What is inside the </a:t>
            </a:r>
            <a:r>
              <a:rPr kumimoji="0" lang="en-US" sz="4000" b="1" i="0" u="none" strike="noStrike" kern="1200" cap="none" spc="0" normalizeH="0" baseline="0" noProof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LiCoO2  Li</a:t>
            </a:r>
            <a:r>
              <a:rPr kumimoji="0" lang="en-US" sz="4000" b="1" i="0" u="none" strike="noStrike" kern="1200" cap="none" spc="0" normalizeH="0" baseline="30000" noProof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4000" b="1" i="0" u="none" strike="noStrike" kern="1200" cap="none" spc="0" normalizeH="0" baseline="0" noProof="0" smtClean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Battery ?</a:t>
            </a:r>
            <a:endParaRPr kumimoji="0" lang="he-IL" sz="4000" b="1" i="0" u="none" strike="noStrike" kern="1200" cap="none" spc="0" normalizeH="0" baseline="0" noProof="0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11135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7921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Chemistry of the Battery </a:t>
            </a:r>
            <a:endParaRPr lang="en-US" b="1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667000" y="4343400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err="1"/>
              <a:t>Δ</a:t>
            </a:r>
            <a:r>
              <a:rPr lang="en-US" i="1" dirty="0" err="1"/>
              <a:t>G</a:t>
            </a:r>
            <a:r>
              <a:rPr lang="en-US" dirty="0" err="1"/>
              <a:t>°</a:t>
            </a:r>
            <a:r>
              <a:rPr lang="en-US" baseline="-25000" dirty="0" err="1"/>
              <a:t>cell</a:t>
            </a:r>
            <a:r>
              <a:rPr lang="en-US" dirty="0"/>
              <a:t> = −</a:t>
            </a:r>
            <a:r>
              <a:rPr lang="en-US" i="1" dirty="0" err="1"/>
              <a:t>nFE</a:t>
            </a:r>
            <a:r>
              <a:rPr lang="en-US" dirty="0" err="1"/>
              <a:t>°</a:t>
            </a:r>
            <a:r>
              <a:rPr lang="en-US" baseline="-25000" dirty="0" err="1"/>
              <a:t>cell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3810000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 Energy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384820"/>
            <a:ext cx="2362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Over-charge</a:t>
            </a:r>
            <a:endParaRPr lang="he-I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974666"/>
            <a:ext cx="2743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Over-discharge</a:t>
            </a:r>
            <a:endParaRPr lang="he-I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Picture 7" descr="\mathrm{Li^+} + \mathrm{e^-} + \mathrm{LiCoO_2} \rightarrow \mathrm{Li_2O} + \mathrm{CoO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21" y="3007624"/>
            <a:ext cx="5863979" cy="3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 \mathrm{LiCoO_2} \rightarrow \mathrm{Li^+} + \mathrm{CoO_2} +\mathrm{e^-}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01390"/>
            <a:ext cx="5181600" cy="36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638800"/>
            <a:ext cx="7553325" cy="990600"/>
          </a:xfrm>
          <a:prstGeom prst="rect">
            <a:avLst/>
          </a:prstGeom>
          <a:noFill/>
        </p:spPr>
      </p:pic>
      <p:sp>
        <p:nvSpPr>
          <p:cNvPr id="13" name="Right Brace 12"/>
          <p:cNvSpPr/>
          <p:nvPr/>
        </p:nvSpPr>
        <p:spPr>
          <a:xfrm>
            <a:off x="5867400" y="3581400"/>
            <a:ext cx="304800" cy="685800"/>
          </a:xfrm>
          <a:prstGeom prst="rightBrace">
            <a:avLst>
              <a:gd name="adj1" fmla="val 8333"/>
              <a:gd name="adj2" fmla="val 45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6324600" y="3505200"/>
            <a:ext cx="2057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The Cobalt electrode reaction is </a:t>
            </a:r>
            <a:r>
              <a:rPr lang="en-US" b="1" dirty="0" smtClean="0"/>
              <a:t>only</a:t>
            </a:r>
            <a:r>
              <a:rPr lang="en-US" dirty="0" smtClean="0"/>
              <a:t> reversible for n &lt; 0.5</a:t>
            </a:r>
            <a:endParaRPr lang="he-IL" dirty="0"/>
          </a:p>
        </p:txBody>
      </p:sp>
      <p:sp>
        <p:nvSpPr>
          <p:cNvPr id="20" name="Rectangle 19"/>
          <p:cNvSpPr/>
          <p:nvPr/>
        </p:nvSpPr>
        <p:spPr>
          <a:xfrm>
            <a:off x="0" y="64886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http://en.wikipedia.org/wiki/Lithium-ion_battery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1371600"/>
            <a:ext cx="8199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Limitations of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battery: over-load or full discharge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Irreversible reaction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spoils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battery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35814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Co(III)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Co(IV) during charge</a:t>
            </a:r>
          </a:p>
          <a:p>
            <a:r>
              <a:rPr lang="en-US" dirty="0" smtClean="0"/>
              <a:t>Co(IV)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Co(III)  during discharge</a:t>
            </a:r>
            <a:endParaRPr lang="he-IL" dirty="0"/>
          </a:p>
        </p:txBody>
      </p:sp>
      <p:pic>
        <p:nvPicPr>
          <p:cNvPr id="23" name="Picture 2" descr="\mathrm{LiCoO_2} \leftrightarrows \mathrm{Li}_{1-n}\mathrm{CoO_2} + n\mathrm{Li^+} + n\mathrm{e^-}"/>
          <p:cNvPicPr>
            <a:picLocks noChangeAspect="1" noChangeArrowheads="1"/>
          </p:cNvPicPr>
          <p:nvPr/>
        </p:nvPicPr>
        <p:blipFill>
          <a:blip r:embed="rId6" cstate="print">
            <a:lum bright="-33000" contras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6034608" cy="4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n\mathrm{Li^+} + n\mathrm{e^-} + \mathrm{C} \leftrightarrows \mathrm{Li_nC}"/>
          <p:cNvPicPr>
            <a:picLocks noChangeAspect="1" noChangeArrowheads="1"/>
          </p:cNvPicPr>
          <p:nvPr/>
        </p:nvPicPr>
        <p:blipFill>
          <a:blip r:embed="rId7" cstate="print">
            <a:lum bright="-22000" contras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04236"/>
            <a:ext cx="4309940" cy="43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553200" y="4876800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Positive Electrode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5867400" y="5638799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Negative Electrode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27337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  <p:bldP spid="14" grpId="0"/>
      <p:bldP spid="22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0" y="63157"/>
            <a:ext cx="9144000" cy="9445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0"/>
            <a:r>
              <a:rPr lang="en-US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Content of Lithium-Ion Battery LFP </a:t>
            </a:r>
            <a:r>
              <a:rPr lang="en-US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LiFePO</a:t>
            </a:r>
            <a:r>
              <a:rPr lang="en-US" sz="2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he-IL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600238"/>
            <a:ext cx="396044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of Cells: 192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stacks 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which 16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modules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module 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consists of 4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Capacity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65 Ah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Battery’s Voltage 398 V</a:t>
            </a:r>
            <a:endParaRPr lang="he-IL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6" name="Picture 8" descr="http://www.priceindia.org/auto/wp-content/uploads/2011/12/renault-fluence-c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" y="1468569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68228" y="6627168"/>
            <a:ext cx="57423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http://</a:t>
            </a:r>
            <a:r>
              <a:rPr lang="en-US" sz="900" dirty="0" smtClean="0">
                <a:hlinkClick r:id="rId3"/>
              </a:rPr>
              <a:t>www.renault.com/en/innovation/gamme-mecanique/pages/batterie-moteur-electrique.aspx</a:t>
            </a:r>
            <a:r>
              <a:rPr lang="he-IL" sz="900" dirty="0" smtClean="0"/>
              <a:t> </a:t>
            </a:r>
            <a:endParaRPr lang="en-US" sz="9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1688281" cy="141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7"/>
          <p:cNvSpPr/>
          <p:nvPr/>
        </p:nvSpPr>
        <p:spPr>
          <a:xfrm>
            <a:off x="0" y="64008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5"/>
              </a:rPr>
              <a:t>http://</a:t>
            </a:r>
            <a:r>
              <a:rPr lang="en-US" sz="900" dirty="0" smtClean="0">
                <a:hlinkClick r:id="rId5"/>
              </a:rPr>
              <a:t>www.renault.com/en/innovation/vehicule-electrique/pages/electro-techno.aspx</a:t>
            </a:r>
            <a:r>
              <a:rPr lang="he-IL" sz="900" dirty="0" smtClean="0"/>
              <a:t> </a:t>
            </a:r>
            <a:endParaRPr lang="he-IL" sz="9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2161230" cy="183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381" y="5791378"/>
            <a:ext cx="411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 - 45,000 $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Renault  </a:t>
            </a:r>
            <a:r>
              <a:rPr lang="en-US" dirty="0" err="1" smtClean="0"/>
              <a:t>Fluence</a:t>
            </a:r>
            <a:r>
              <a:rPr lang="en-US" dirty="0" smtClean="0"/>
              <a:t> ZE Technical Specifications 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34163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792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Lithium ion battery LiFePO</a:t>
            </a:r>
            <a:r>
              <a:rPr lang="en-US" sz="2000" b="1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b="1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www.pedaily.cn/p/images/LF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648200" cy="500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0" y="6488668"/>
            <a:ext cx="23294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hlinkClick r:id="rId4"/>
              </a:rPr>
              <a:t>http://</a:t>
            </a:r>
            <a:r>
              <a:rPr lang="en-US" sz="900" dirty="0" smtClean="0">
                <a:hlinkClick r:id="rId4"/>
              </a:rPr>
              <a:t>www.pedaily.cn/Item.aspx?id=194151</a:t>
            </a:r>
            <a:r>
              <a:rPr lang="en-US" sz="900" dirty="0" smtClean="0"/>
              <a:t> </a:t>
            </a:r>
            <a:endParaRPr lang="en-US" sz="9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69664"/>
            <a:ext cx="26098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4427984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6"/>
              </a:rPr>
              <a:t>http://</a:t>
            </a:r>
            <a:r>
              <a:rPr lang="en-US" sz="800" dirty="0" smtClean="0">
                <a:hlinkClick r:id="rId6"/>
              </a:rPr>
              <a:t>www.intechopen.com/books/metal-ceramic-and-polymeric-composites-for-various-uses/composite-cathode-material-for-li-ion-batteries-based-on-lifepo4-system-</a:t>
            </a:r>
            <a:r>
              <a:rPr lang="en-US" sz="800" dirty="0" smtClean="0"/>
              <a:t> </a:t>
            </a:r>
            <a:endParaRPr lang="he-IL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35060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7800" y="27432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 voltage : 3.4 V</a:t>
            </a:r>
            <a:endParaRPr lang="en-US" sz="2400" dirty="0"/>
          </a:p>
        </p:txBody>
      </p:sp>
      <p:sp>
        <p:nvSpPr>
          <p:cNvPr id="14" name="מלבן 13"/>
          <p:cNvSpPr/>
          <p:nvPr/>
        </p:nvSpPr>
        <p:spPr>
          <a:xfrm>
            <a:off x="6172200" y="4869160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Δ</a:t>
            </a:r>
            <a:r>
              <a:rPr lang="en-US" i="1" dirty="0" err="1"/>
              <a:t>G</a:t>
            </a:r>
            <a:r>
              <a:rPr lang="en-US" dirty="0" err="1"/>
              <a:t>°</a:t>
            </a:r>
            <a:r>
              <a:rPr lang="en-US" baseline="-25000" dirty="0" err="1"/>
              <a:t>cell</a:t>
            </a:r>
            <a:r>
              <a:rPr lang="en-US" dirty="0"/>
              <a:t> = −</a:t>
            </a:r>
            <a:r>
              <a:rPr lang="en-US" i="1" dirty="0" err="1"/>
              <a:t>nFE</a:t>
            </a:r>
            <a:r>
              <a:rPr lang="en-US" dirty="0" err="1"/>
              <a:t>°</a:t>
            </a:r>
            <a:r>
              <a:rPr lang="en-US" baseline="-25000" dirty="0" err="1"/>
              <a:t>cell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334826"/>
            <a:ext cx="25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Cell Energy</a:t>
            </a:r>
            <a:endParaRPr lang="he-IL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lum contras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8293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441948" cy="321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מלבן 2"/>
          <p:cNvSpPr/>
          <p:nvPr/>
        </p:nvSpPr>
        <p:spPr>
          <a:xfrm>
            <a:off x="304800" y="6324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4"/>
              </a:rPr>
              <a:t>http://</a:t>
            </a:r>
            <a:r>
              <a:rPr lang="en-US" sz="800" dirty="0" smtClean="0">
                <a:hlinkClick r:id="rId4"/>
              </a:rPr>
              <a:t>www.intechopen.com/books/metal-ceramic-and-polymeric-composites-for-various-uses/composite-cathode-material-for-li-ion-batteries-based-on-lifepo4-system-</a:t>
            </a:r>
            <a:r>
              <a:rPr lang="en-US" sz="800" dirty="0" smtClean="0"/>
              <a:t> </a:t>
            </a:r>
            <a:endParaRPr lang="he-IL" sz="800" dirty="0"/>
          </a:p>
        </p:txBody>
      </p:sp>
      <p:sp>
        <p:nvSpPr>
          <p:cNvPr id="17" name="כותרת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81800" cy="8683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Chemistry of </a:t>
            </a:r>
            <a:r>
              <a:rPr lang="en-US" b="1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Battery</a:t>
            </a:r>
            <a:endParaRPr lang="en-US" b="1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562600"/>
            <a:ext cx="6921500" cy="9144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11878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Lithium-ion Batteries in an Electric Car. Comparison</a:t>
            </a:r>
            <a:r>
              <a:rPr lang="he-IL" sz="32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he-IL" sz="32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295400"/>
            <a:ext cx="22098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Battery LiCoO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219200"/>
            <a:ext cx="230425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Battery LiFePO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Recharging  </a:t>
            </a:r>
            <a:r>
              <a:rPr lang="en-US" sz="2400" dirty="0"/>
              <a:t>420 times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24" y="4500417"/>
            <a:ext cx="204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/>
              <a:t>Cobalt is toxic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66942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Cathode of </a:t>
            </a:r>
            <a:r>
              <a:rPr lang="en-US" sz="2400" dirty="0" smtClean="0"/>
              <a:t> </a:t>
            </a:r>
            <a:r>
              <a:rPr lang="en-US" sz="2400" dirty="0"/>
              <a:t>battery is very expensive $ 35.32 </a:t>
            </a:r>
            <a:r>
              <a:rPr lang="en-US" sz="2400" dirty="0" smtClean="0"/>
              <a:t>/kg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029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Overheating </a:t>
            </a:r>
            <a:r>
              <a:rPr lang="en-US" sz="2400" dirty="0" smtClean="0"/>
              <a:t>destroys battery</a:t>
            </a:r>
            <a:endParaRPr lang="en-US" sz="2400" dirty="0"/>
          </a:p>
          <a:p>
            <a:pPr algn="l"/>
            <a:r>
              <a:rPr lang="en-US" sz="2400" dirty="0"/>
              <a:t>Can explode without known cause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3761753"/>
            <a:ext cx="3886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Cathode of </a:t>
            </a:r>
            <a:r>
              <a:rPr lang="en-US" sz="2400" dirty="0" smtClean="0"/>
              <a:t> </a:t>
            </a:r>
            <a:r>
              <a:rPr lang="en-US" sz="2400" dirty="0"/>
              <a:t>battery relatively </a:t>
            </a:r>
            <a:r>
              <a:rPr lang="en-US" sz="2400" dirty="0" smtClean="0"/>
              <a:t>inexpensive </a:t>
            </a:r>
          </a:p>
          <a:p>
            <a:r>
              <a:rPr lang="en-US" sz="2400" dirty="0" smtClean="0"/>
              <a:t>$ </a:t>
            </a:r>
            <a:r>
              <a:rPr lang="en-US" sz="2400" dirty="0"/>
              <a:t>4.45 </a:t>
            </a:r>
            <a:r>
              <a:rPr lang="en-US" sz="2400" dirty="0" smtClean="0"/>
              <a:t>/kg</a:t>
            </a:r>
            <a:endParaRPr lang="he-I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2819400"/>
            <a:ext cx="3657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Highest energy density</a:t>
            </a:r>
            <a:endParaRPr lang="he-IL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2819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Highest power </a:t>
            </a:r>
            <a:r>
              <a:rPr lang="en-US" sz="2400" dirty="0"/>
              <a:t>density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sz="800" dirty="0" smtClean="0">
                <a:hlinkClick r:id="rId2"/>
              </a:rPr>
              <a:t>http://funginstitute.berkeley.edu/sites/default/files/The%20Electric%20Vehicle%20Battery%20Landscape%20-%20Opportunities%20and%20Challenges.pdf</a:t>
            </a:r>
            <a:r>
              <a:rPr lang="he-IL" sz="800" dirty="0" smtClean="0"/>
              <a:t> </a:t>
            </a:r>
            <a:endParaRPr lang="en-US" sz="800" dirty="0"/>
          </a:p>
        </p:txBody>
      </p:sp>
      <p:sp>
        <p:nvSpPr>
          <p:cNvPr id="17" name="Rectangle 16"/>
          <p:cNvSpPr/>
          <p:nvPr/>
        </p:nvSpPr>
        <p:spPr>
          <a:xfrm>
            <a:off x="3855844" y="2057400"/>
            <a:ext cx="1597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/>
              <a:t>Efficiency</a:t>
            </a:r>
            <a:r>
              <a:rPr lang="he-IL" dirty="0" smtClean="0"/>
              <a:t> 80%</a:t>
            </a:r>
            <a:endParaRPr lang="en-US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899997691"/>
              </p:ext>
            </p:extLst>
          </p:nvPr>
        </p:nvGraphicFramePr>
        <p:xfrm>
          <a:off x="1143000" y="1828800"/>
          <a:ext cx="69342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74898" y="1872733"/>
            <a:ext cx="359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Recharging  &gt; 7000 </a:t>
            </a:r>
            <a:r>
              <a:rPr lang="en-US" sz="2400" dirty="0"/>
              <a:t>times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5257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Very safe </a:t>
            </a:r>
            <a:r>
              <a:rPr lang="en-US" sz="2400" dirty="0"/>
              <a:t>against </a:t>
            </a:r>
            <a:r>
              <a:rPr lang="en-US" sz="2400" dirty="0" smtClean="0"/>
              <a:t>explosion; </a:t>
            </a:r>
            <a:r>
              <a:rPr lang="en-US" sz="2400" dirty="0"/>
              <a:t>heat resistant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19126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Graphic spid="18" grpId="0">
        <p:bldAsOne/>
      </p:bldGraphic>
      <p:bldP spid="19" grpId="0"/>
      <p:bldP spid="19" grpId="1"/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C47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4" y="1295400"/>
            <a:ext cx="875713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  <a:solidFill>
            <a:srgbClr val="1E6C47"/>
          </a:solidFill>
          <a:ln>
            <a:solidFill>
              <a:srgbClr val="1E6C4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Lithium ion batteries electric car. Comparison</a:t>
            </a:r>
            <a:endParaRPr lang="he-IL" sz="3600" b="1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Left Brace 4"/>
          <p:cNvSpPr/>
          <p:nvPr/>
        </p:nvSpPr>
        <p:spPr>
          <a:xfrm rot="16200000" flipV="1">
            <a:off x="2324099" y="2857501"/>
            <a:ext cx="762001" cy="5105400"/>
          </a:xfrm>
          <a:prstGeom prst="leftBrace">
            <a:avLst>
              <a:gd name="adj1" fmla="val 8333"/>
              <a:gd name="adj2" fmla="val 497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Left Brace 6"/>
          <p:cNvSpPr/>
          <p:nvPr/>
        </p:nvSpPr>
        <p:spPr>
          <a:xfrm rot="16200000">
            <a:off x="6019800" y="4495799"/>
            <a:ext cx="762001" cy="2286001"/>
          </a:xfrm>
          <a:prstGeom prst="leftBrace">
            <a:avLst>
              <a:gd name="adj1" fmla="val 8333"/>
              <a:gd name="adj2" fmla="val 497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411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Batteries for Electric Cars – BCG research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5638800"/>
            <a:ext cx="20574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We </a:t>
            </a:r>
            <a:r>
              <a:rPr lang="en-US" sz="2800" dirty="0" smtClean="0"/>
              <a:t>talked </a:t>
            </a:r>
          </a:p>
          <a:p>
            <a:pPr algn="ctr"/>
            <a:r>
              <a:rPr lang="en-US" sz="2800" dirty="0" smtClean="0"/>
              <a:t>about those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867400"/>
            <a:ext cx="2590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800" dirty="0" smtClean="0"/>
              <a:t>and continue </a:t>
            </a:r>
          </a:p>
          <a:p>
            <a:pPr algn="ctr" rtl="1"/>
            <a:r>
              <a:rPr lang="en-US" sz="2800" dirty="0" smtClean="0"/>
              <a:t>with these</a:t>
            </a:r>
            <a:endParaRPr lang="he-IL" sz="2800" dirty="0"/>
          </a:p>
        </p:txBody>
      </p:sp>
      <p:sp>
        <p:nvSpPr>
          <p:cNvPr id="13" name="Rectangle 12"/>
          <p:cNvSpPr/>
          <p:nvPr/>
        </p:nvSpPr>
        <p:spPr>
          <a:xfrm>
            <a:off x="5105400" y="1295400"/>
            <a:ext cx="3657600" cy="9144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macrocurrent.com/wp-content/uploads/2013/05/allenergyaustralia2010better_place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5076056" cy="228788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19716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15455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LB" dirty="0" smtClean="0"/>
              <a:t> </a:t>
            </a:r>
            <a:r>
              <a:rPr lang="en-US" dirty="0" smtClean="0"/>
              <a:t>Better Place </a:t>
            </a:r>
            <a:br>
              <a:rPr lang="en-US" dirty="0" smtClean="0"/>
            </a:br>
            <a:r>
              <a:rPr lang="en-US" dirty="0" smtClean="0"/>
              <a:t>Unrealized Dream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971800" y="3352800"/>
            <a:ext cx="3344416" cy="8137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Nathalie Baskin</a:t>
            </a:r>
          </a:p>
        </p:txBody>
      </p:sp>
      <p:pic>
        <p:nvPicPr>
          <p:cNvPr id="6146" name="Picture 2" descr="http://www.tashtiot.co.il/wp-content/uploads/2013/02/%D7%9E%D7%9B%D7%95%D7%A0%D7%99%D7%A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375246" cy="225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tesla-model-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904" y="4572000"/>
            <a:ext cx="365709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My Data\Natasha\cv\pasport pic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733800"/>
            <a:ext cx="1238250" cy="1765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24354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Cell cost break-down of the major components</a:t>
            </a:r>
            <a:endParaRPr lang="en-US" sz="3200" b="1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8763000" cy="237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81000" y="5791200"/>
            <a:ext cx="7696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0" y="62116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Electric Vehicle Battery Landscape</a:t>
            </a:r>
            <a:r>
              <a:rPr lang="en-US" dirty="0" smtClean="0"/>
              <a:t>: </a:t>
            </a:r>
            <a:r>
              <a:rPr lang="en-US" i="1" dirty="0" smtClean="0"/>
              <a:t>Opportunities and Challenges</a:t>
            </a:r>
            <a:r>
              <a:rPr lang="en-US" dirty="0" smtClean="0"/>
              <a:t>. Center for Entrepreneurship &amp; Technology (CET). Technical Brief. Number: 2009.9.v.1.1.</a:t>
            </a:r>
            <a:endParaRPr lang="he-IL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lum bright="15000" contrast="2000"/>
          </a:blip>
          <a:srcRect/>
          <a:stretch>
            <a:fillRect/>
          </a:stretch>
        </p:blipFill>
        <p:spPr bwMode="auto">
          <a:xfrm>
            <a:off x="304800" y="838200"/>
            <a:ext cx="6172200" cy="28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838200"/>
            <a:ext cx="3657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Comparison of batteries containing 18650 cells with similar performance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95965" cy="37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5460148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LiFePO</a:t>
            </a:r>
            <a:r>
              <a:rPr lang="en-US" sz="2000" dirty="0" smtClean="0"/>
              <a:t>4</a:t>
            </a:r>
            <a:r>
              <a:rPr lang="en-US" sz="2400" dirty="0" smtClean="0"/>
              <a:t>  Battery’s Density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46014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LiCoO</a:t>
            </a:r>
            <a:r>
              <a:rPr lang="en-US" sz="1400" dirty="0" smtClean="0"/>
              <a:t>2</a:t>
            </a:r>
            <a:r>
              <a:rPr lang="en-US" sz="2400" dirty="0" smtClean="0"/>
              <a:t> Battery’s Density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953000"/>
            <a:ext cx="1600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Gasoline -6 </a:t>
            </a:r>
            <a:endParaRPr lang="en-US" b="1" dirty="0"/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Lithium ion batteries in an electric car</a:t>
            </a:r>
            <a:endParaRPr lang="he-IL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943600"/>
            <a:ext cx="809625" cy="75247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943600"/>
            <a:ext cx="809625" cy="752475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88668"/>
            <a:ext cx="3962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Materials for Energy – </a:t>
            </a:r>
            <a:r>
              <a:rPr lang="en-US" dirty="0" err="1" smtClean="0"/>
              <a:t>Ginley</a:t>
            </a:r>
            <a:r>
              <a:rPr lang="en-US" dirty="0" smtClean="0"/>
              <a:t> and Cahen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24375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377873" cy="327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the data can be seen that the differences between the two types of batteries are not very significant.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962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Materials for Energy – </a:t>
            </a:r>
            <a:r>
              <a:rPr lang="en-US" dirty="0" err="1" smtClean="0"/>
              <a:t>Ginley</a:t>
            </a:r>
            <a:r>
              <a:rPr lang="en-US" dirty="0" smtClean="0"/>
              <a:t> and Cahen</a:t>
            </a:r>
            <a:endParaRPr lang="he-IL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00400" y="3657600"/>
            <a:ext cx="2057400" cy="25146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57800" y="3124200"/>
            <a:ext cx="1828800" cy="30480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כותרת 1"/>
          <p:cNvSpPr txBox="1">
            <a:spLocks/>
          </p:cNvSpPr>
          <p:nvPr/>
        </p:nvSpPr>
        <p:spPr>
          <a:xfrm>
            <a:off x="381000" y="457200"/>
            <a:ext cx="8153400" cy="1219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Energy and Power Densities of </a:t>
            </a:r>
            <a:r>
              <a:rPr kumimoji="0" lang="en-US" sz="4400" b="1" i="0" u="none" strike="noStrike" kern="1200" cap="none" spc="0" normalizeH="0" baseline="0" noProof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Batteries</a:t>
            </a:r>
            <a:r>
              <a:rPr kumimoji="0" lang="en-US" sz="4400" b="1" i="0" u="none" strike="noStrike" kern="1200" cap="none" spc="0" normalizeH="0" baseline="0" noProof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1" u="none" strike="noStrike" kern="1200" cap="none" spc="0" normalizeH="0" baseline="0" noProof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relative to those of </a:t>
            </a:r>
            <a:r>
              <a:rPr kumimoji="0" lang="en-US" sz="4400" b="1" i="0" u="none" strike="noStrike" kern="1200" cap="none" spc="0" normalizeH="0" baseline="0" noProof="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Fuel</a:t>
            </a:r>
            <a:endParaRPr kumimoji="0" lang="he-IL" sz="4400" b="1" i="0" u="none" strike="noStrike" kern="1200" cap="none" spc="0" normalizeH="0" baseline="0" noProof="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0" y="3589204"/>
            <a:ext cx="3831839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1.8 </a:t>
            </a:r>
            <a:r>
              <a:rPr lang="en-US" dirty="0" err="1" smtClean="0">
                <a:solidFill>
                  <a:prstClr val="black"/>
                </a:solidFill>
              </a:rPr>
              <a:t>tonne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of fuel </a:t>
            </a:r>
            <a:r>
              <a:rPr lang="en-US" dirty="0" smtClean="0">
                <a:solidFill>
                  <a:prstClr val="black"/>
                </a:solidFill>
              </a:rPr>
              <a:t>/vehicle – year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 0.7   kg </a:t>
            </a:r>
            <a:r>
              <a:rPr lang="en-US" dirty="0">
                <a:solidFill>
                  <a:prstClr val="black"/>
                </a:solidFill>
              </a:rPr>
              <a:t>/ liter - density of </a:t>
            </a:r>
            <a:r>
              <a:rPr lang="en-US" dirty="0" smtClean="0">
                <a:solidFill>
                  <a:prstClr val="black"/>
                </a:solidFill>
              </a:rPr>
              <a:t>gasoline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prstClr val="black"/>
                </a:solidFill>
              </a:rPr>
              <a:t> 0.85 kg </a:t>
            </a:r>
            <a:r>
              <a:rPr lang="de-DE" dirty="0">
                <a:solidFill>
                  <a:prstClr val="black"/>
                </a:solidFill>
              </a:rPr>
              <a:t>/ liter - </a:t>
            </a:r>
            <a:r>
              <a:rPr lang="de-DE" dirty="0" smtClean="0">
                <a:solidFill>
                  <a:prstClr val="black"/>
                </a:solidFill>
              </a:rPr>
              <a:t>   </a:t>
            </a:r>
            <a:r>
              <a:rPr lang="de-DE" dirty="0" err="1" smtClean="0">
                <a:solidFill>
                  <a:prstClr val="black"/>
                </a:solidFill>
              </a:rPr>
              <a:t>diesel</a:t>
            </a:r>
            <a:r>
              <a:rPr lang="de-DE" dirty="0" smtClean="0">
                <a:solidFill>
                  <a:prstClr val="black"/>
                </a:solidFill>
              </a:rPr>
              <a:t> density</a:t>
            </a:r>
            <a:endParaRPr lang="he-IL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~2,500 </a:t>
            </a:r>
            <a:r>
              <a:rPr lang="en-US" dirty="0">
                <a:solidFill>
                  <a:prstClr val="black"/>
                </a:solidFill>
              </a:rPr>
              <a:t>liters of fuel </a:t>
            </a:r>
            <a:r>
              <a:rPr lang="en-US" dirty="0" smtClean="0">
                <a:solidFill>
                  <a:prstClr val="black"/>
                </a:solidFill>
              </a:rPr>
              <a:t>/vehicle - year</a:t>
            </a:r>
            <a:endParaRPr lang="he-IL" dirty="0" smtClean="0">
              <a:solidFill>
                <a:prstClr val="black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1349734" y="130770"/>
            <a:ext cx="6443464" cy="5760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Transportation Energy Data 2012</a:t>
            </a:r>
            <a:endParaRPr lang="he-IL" sz="32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0399" y="912857"/>
            <a:ext cx="36124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Gasoline ~2.5 . 10</a:t>
            </a:r>
            <a:r>
              <a:rPr lang="en-US" baseline="30000" dirty="0" smtClean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err="1" smtClean="0">
                <a:solidFill>
                  <a:prstClr val="black"/>
                </a:solidFill>
              </a:rPr>
              <a:t>tonne</a:t>
            </a:r>
            <a:r>
              <a:rPr lang="en-US" dirty="0" smtClean="0">
                <a:solidFill>
                  <a:prstClr val="black"/>
                </a:solidFill>
              </a:rPr>
              <a:t> /year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399" y="1272299"/>
            <a:ext cx="35283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Diesel oil ~</a:t>
            </a:r>
            <a:r>
              <a:rPr lang="en-US" dirty="0" smtClean="0">
                <a:solidFill>
                  <a:prstClr val="black"/>
                </a:solidFill>
              </a:rPr>
              <a:t>2.5 . 10</a:t>
            </a:r>
            <a:r>
              <a:rPr lang="en-US" baseline="30000" dirty="0" smtClean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err="1" smtClean="0">
                <a:solidFill>
                  <a:prstClr val="black"/>
                </a:solidFill>
              </a:rPr>
              <a:t>tonne</a:t>
            </a:r>
            <a:r>
              <a:rPr lang="en-US" dirty="0" smtClean="0">
                <a:solidFill>
                  <a:prstClr val="black"/>
                </a:solidFill>
              </a:rPr>
              <a:t> /</a:t>
            </a:r>
            <a:r>
              <a:rPr lang="en-US" dirty="0">
                <a:solidFill>
                  <a:prstClr val="black"/>
                </a:solidFill>
              </a:rPr>
              <a:t>year</a:t>
            </a:r>
            <a:endParaRPr lang="he-IL" dirty="0">
              <a:solidFill>
                <a:prstClr val="black"/>
              </a:solidFill>
            </a:endParaRPr>
          </a:p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916832"/>
            <a:ext cx="571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Overall </a:t>
            </a:r>
            <a:r>
              <a:rPr lang="en-US" sz="2400" dirty="0" smtClean="0">
                <a:solidFill>
                  <a:prstClr val="black"/>
                </a:solidFill>
              </a:rPr>
              <a:t> ~5 .10</a:t>
            </a:r>
            <a:r>
              <a:rPr lang="en-US" sz="2400" baseline="30000" dirty="0" smtClean="0">
                <a:solidFill>
                  <a:prstClr val="black"/>
                </a:solidFill>
              </a:rPr>
              <a:t>6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tonne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of fuel per year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4"/>
          <p:cNvSpPr/>
          <p:nvPr/>
        </p:nvSpPr>
        <p:spPr>
          <a:xfrm>
            <a:off x="1828800" y="270892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Approximately -</a:t>
            </a:r>
            <a:r>
              <a:rPr lang="en-US" sz="2400" dirty="0" smtClean="0">
                <a:solidFill>
                  <a:prstClr val="black"/>
                </a:solidFill>
              </a:rPr>
              <a:t>2.75 . 10</a:t>
            </a:r>
            <a:r>
              <a:rPr lang="en-US" sz="2400" baseline="30000" dirty="0" smtClean="0">
                <a:solidFill>
                  <a:prstClr val="black"/>
                </a:solidFill>
              </a:rPr>
              <a:t>6 </a:t>
            </a:r>
            <a:r>
              <a:rPr lang="en-US" sz="2400" dirty="0" smtClean="0">
                <a:solidFill>
                  <a:prstClr val="black"/>
                </a:solidFill>
              </a:rPr>
              <a:t>motorized </a:t>
            </a:r>
            <a:r>
              <a:rPr lang="en-US" sz="2400" dirty="0">
                <a:solidFill>
                  <a:prstClr val="black"/>
                </a:solidFill>
              </a:rPr>
              <a:t>vehicles in Israel</a:t>
            </a:r>
            <a:endParaRPr lang="he-IL" sz="2400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97062" y="1641631"/>
            <a:ext cx="3203538" cy="1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895600" y="1916831"/>
            <a:ext cx="5615880" cy="46166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solidFill>
                <a:prstClr val="white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3581400" cy="365125"/>
          </a:xfrm>
        </p:spPr>
        <p:txBody>
          <a:bodyPr/>
          <a:lstStyle/>
          <a:p>
            <a:pPr algn="r" rtl="1"/>
            <a:r>
              <a:rPr lang="en-US" sz="900" dirty="0" smtClean="0">
                <a:solidFill>
                  <a:prstClr val="black">
                    <a:tint val="75000"/>
                  </a:prstClr>
                </a:solidFill>
                <a:hlinkClick r:id="rId3"/>
              </a:rPr>
              <a:t>http://www.teslamotors.com/goelectric#savings</a:t>
            </a:r>
            <a:endParaRPr lang="en-US" sz="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r" rtl="1"/>
            <a:r>
              <a:rPr lang="en-US" sz="900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http://energy.gov.il/Subjects/Fuel/Pages/GxmsMniFuelConsumption.aspx</a:t>
            </a:r>
            <a:r>
              <a:rPr lang="en-US" sz="9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pPr algn="r" rtl="1"/>
            <a:r>
              <a:rPr lang="en-US" sz="900" dirty="0" smtClean="0">
                <a:solidFill>
                  <a:prstClr val="black">
                    <a:tint val="75000"/>
                  </a:prstClr>
                </a:solidFill>
                <a:hlinkClick r:id="rId5"/>
              </a:rPr>
              <a:t>http://www.cbs.gov.il/reader/cw_usr_view_SHTML?ID=604</a:t>
            </a:r>
            <a:r>
              <a:rPr lang="en-US" sz="9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he-IL" sz="9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r" rtl="1"/>
            <a:endParaRPr lang="he-IL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301208"/>
            <a:ext cx="883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Assume average </a:t>
            </a:r>
            <a:r>
              <a:rPr lang="en-US" sz="20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fuel consumption </a:t>
            </a:r>
            <a:r>
              <a:rPr lang="en-U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(averaged city &amp; intercity </a:t>
            </a:r>
            <a:r>
              <a:rPr lang="en-US" sz="20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roads) </a:t>
            </a:r>
            <a:r>
              <a:rPr lang="en-U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–10 km/l and average </a:t>
            </a:r>
            <a:r>
              <a:rPr lang="en-US" sz="20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</a:t>
            </a:r>
            <a:r>
              <a:rPr lang="en-U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driven/year 24,500 km.</a:t>
            </a:r>
            <a:endParaRPr lang="en-US" sz="20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4966692" y="79276"/>
            <a:ext cx="576064" cy="6699448"/>
          </a:xfrm>
          <a:prstGeom prst="leftBrace">
            <a:avLst>
              <a:gd name="adj1" fmla="val 8333"/>
              <a:gd name="adj2" fmla="val 496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5255" y="6047710"/>
            <a:ext cx="5461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Fuel consumption data - Ministry of National Infrastructures, Energy and Water, 2012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Motorized </a:t>
            </a:r>
            <a:r>
              <a:rPr lang="en-US" sz="1400" dirty="0">
                <a:solidFill>
                  <a:prstClr val="black"/>
                </a:solidFill>
              </a:rPr>
              <a:t>vehicles, by type - Central Bureau of Statistics</a:t>
            </a:r>
            <a:endParaRPr lang="he-IL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29901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 animBg="1"/>
      <p:bldP spid="17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5867400" cy="361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620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Average Israel </a:t>
            </a:r>
            <a:r>
              <a:rPr lang="en-US" sz="3600" b="1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~24,000 km / </a:t>
            </a:r>
            <a:r>
              <a:rPr lang="en-US" sz="36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562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Annual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savings in terms of Gasoline / car-year: 16,000  NIS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AutoShape 5" descr="data:image/jpeg;base64,/9j/4AAQSkZJRgABAQAAAQABAAD/2wCEAAkGBhMSEBAQEBQREhASFg8QEA8UEBIVEBAQFRAVFhQVFRQXGyYeFxkkGRIUHy8gJCc1LSwsFR42NTAqNSYrLSkBCQoKDgwOFg8PGikcHBwsLDYpLDQpLCksKSkpKTYpKSkpLCksLCkpLCkpKSk2KSkpNSwpKSkqKSkpKSkpKTYpKf/AABEIALcBEwMBIgACEQEDEQH/xAAcAAEAAQUBAQAAAAAAAAAAAAAABwIDBAUGAQj/xABFEAABAwIDBAgCBgcGBwEAAAABAAIDBBEFEiEGMUFRBxMiYXGBkaEysRQzQnKSwUNSU4Ki0eEVI2KT0vBEVHODssLjFv/EABYBAQEBAAAAAAAAAAAAAAAAAAABAv/EABwRAQEBAAIDAQAAAAAAAAAAAAABEQIhEiJhQf/aAAwDAQACEQMRAD8AnFERAREQEREBERAREQEREBERAREQEREBERAREQEREBERAREQEREBERAREQEREBERAREQEREBERAREQEREBERAREQEREBERAREQEREBERAREQEREBERAREQEREBERAREQEREBERAREQEREBERAREQEREBERARW5Zg21950a0b3HkAqoybDNYHiAbgeaCpERAREQEREBERAREQEREBERAREQEREBERAREQEReEoPUXP4ptrTxOMbS6aYb4ohncD/iO5vmQtBU7T1svwNip295MsnoLN9ymDupKpjfic0dxIv6K0cTj/W9GuPyCj10dU7V1VP8AuNjjHs0rUY/Wz07W2qqoyO3Ay6WHG1udgrialf8AtWP9YeYcPmFUMRjP22fjCinBaytkjzmqlGpDeyxwNt57Q56eS2jMTr27pYZRykgy382FMpqR2zX3WPgvesUeM2plZ9fRhw4vgeCfwus73Wzw3ayllcGMnfFJ+ylJa+/ICW4PkVFdj1i0e0m1LqXKGUlXUl1u1DEXRMubdtzbuHPRpNvRXjNK39SQctY3/mD7LDq9o8hDTFIHHQZ8rW3+8CQfJBuqSG3aec8h+J1rAdzW65W92/mSVlZguabjbzvyt8Bf3KqGIu/WcfAj5WVyprpEWhhxIX+JwPj+S2MFeDxv37iorNRUMmBVaAiIgIiICIiAiIgIiICIiAiLwm29B6itunA7z3AlWX1Z4NPt/NBlLwutqdBzWvklkO45fS/9FF3S3j0pDqQGpYGsEhyQyGOdziLMzt0Aa25Pebbwg77HekCjpWFxlZK4XAjie17rjeDY2b5rRyy1VYA6of1MThcUkLiDlO4Sy6OceYbYeK+dm1U7D2GPbZweB1ZNiDcXuLHcFv8A/wDfYg7WWeax3taTGW+Aba/grEqeKHBWMaGsaGtH2Wiw9lnDDwOHsvn1+PyO+Kpk853/AJuWO/FTxmJ/7v8AVa1H0S+laASdAASSRoABckqIcSxJ1ZWWjB7b2xwt5AnKz83HxXF1uKuyECQnNoQJOHHisPDqgh4dnLSLkHPY33Cxus1ZH0pT4K2NjI27mgNHfYb/AM/Ne/2aFAzNo5h8NTKPCof/AKlkR7a1bd1XN5zE/MrSJydhgK5vHcEEssNOWh2YumkuNWwxkaX4Znua31UeRdJFc3/iifvNid82qui6Tqps0k7nQve5scXbj/RsLiLBpFrue49+iaYkCCjrKLWkeZYhvo5nEsI5RSHWM925dbg2Jx1tOJQ0gEujkheBmjlabPY8cwfmCoqi6ZpP0kEDvuyPZ88ykvYSB5pn1EjDC6rlfVCEm5jY5jGMvoNS2MO3fbWaqmv2fc27oDp+ycdP3HHUeB08FqG1zgS1wLXD4muFnDxH57l3RatdieERzCzxqPheDZ7fA/luVnJLxcy6vvbxHor0eIlp36fJa3FMIngu4NfPGNbxtvKPGO+vi2/gFzY2rJJZHT1UjhoW9WQQe8C5HotdVMsSXS4voLraU+K96jClqMSk+qoZGjnIco/iyrbQYLjD97qSAd5zuHoHj3Wa0kiKqa5XlwEWxlY76/EZO9sUeUeocPkuhwfCXQb6qqmG7LK+Nzf/AAzfxLKt8isfSPBetqWoLyIiAiIgIiICIiAua2ldNK4RQuMbR8cm5veLWu7y9QuilNmk9xXJYxizYIpZ5TZkbXPceNgOHfw80GfRRmOOOMvJDGtaCTYmw32WfGTzXzXi/ShXTSF7ZnU0d/7uGLLcDhmeRdx/3YLpNiemWWORsVe7rInEDr8obJH3vDQA5vM2uO/cgnIzHlcDisSpdna8WOum/gD/AEKvMkzsBZYtdazr6ZTx036FURkZR4A+qCjDmiNlrG5Nzqsrrx3qxnHcnWBBe6xvI+ipzRk2s0kakZRceSoLxbf5rDFDZ+cOjvr2jC3P+JpGiDPIYTawsLE9nfyG7u9lcAZ3eisxceOoHo0fmSrtkFXZ7vRe2b3eyoyrwsQXLN7vZegDu9Vo6iCbrGuyyaEaR1DertxzMewXHvyWZd2UXGV7tALg201OnLU+nNBm2Djb7I0PeeXhz9OavZVgMiAAA3DRV5UGYY1Q6FYy8zFBdfSq06mtvIHibKziEXWQvjLnMzCwc3fe4t462FuN1GGNbI1EJL3tklYBfsOzMJ1+J32RqN4G7itcZL+s24k90jBvmib4ys/Mq27FoW/FUQf5rNP4lD1LVxRk9ZTwSAkCz2yZBvNmOBDnOtfhbcr5rqJ3XF8YgLgDAyNnWRRuA3OcCHFuhBIH63JavDCctSu7HIP28P8Ams/mqRisbjZs0ZvuAlZc+hUV4Vj1ND9JjELJi6z6Z74WnIXaODswFw3fbiR3r3BcCqJ/79kZfHGbEZ2szuHAcCADf0U8TySlJVMGjnt/ECVh0WMCKPLI50rml1nNadWZjl+K1tLDju3lc19JmBOdscYaXAkyNsC0kO1eWXALTqAdyyI5WnsvIebhtmucQDv1PYAFgTvOjTvV9Z9Z9r8dTsxtIaieZliGgAtYdS0AAXv36+i6dc7guDMilY+Nob2XB54vzai/MggangTyC6JYub03PoiIooiIgIiIKJR2XeB+SiHpjrcmHuaP0kkTD3i5f/6KYCoQ6aMJq20pc9sUlNHKx4njeWva05mNbJEeN5AMzTbuF0HGYBFJQmKpdCyojlaGysHVukax9jcB2ocLCwtY63Oumz2tMddWYfHAGsjla8Skxhoa1rszn6cQ0O15iy8o8KkkqII3PibTyRuexzR8bzC18TczrZQ4SN13aOB3LZ41iE7Yoqv6PG62UQGnERZJfO4yXYXbjoSONtBZB1nRjij4xUYZM5xfSlvUucLOfSv1jJHAjUd3ZC6gTWA7tPTRQfs1tZMMVpZ6jsumDqdwsR/dueRHe+v1jRqpqgkDiRcA3OhIG/Xie9BWapBVLIZh5PC/hY/Iq6MO53H7rv5IMMVJVYqFkmgbzHnp8159A5EHwIQWI6jf4lXW1KMw89rTj+QXhoyEF5tUeauNqVidSU1CDYMmuqGPuS791v3b6nzPsAsGSbSw0LtAeXM+l/ZRP0o9JsrZn4fQP6oR9moqGmz81tY2OHwhu4ka300tqExT4gxhs5zWnk57Wk+RKuMqGm3C+7kfNfJMdKXkvyySkntPIcbu7zzW4wLaaoonj6PJJFxML7uhd96N2nmLHvQfULgrLnLlthtvWV7C2wjnjA62EuJ0OmeM/aYTpzB0PAnppWcyfLT+vugpD7nub7u/p/vcshkqxLgaDcvRKgpr9nqaov10LCToXt7Lz4ltr+d1yuKdD8D7mCVzDwD2gj1bbkOHAcl2cUwWXHOFZbEyIqpeiSYStzzR9WD2izMXlp3gAtAv5qRqOOKGNsUQDWMFmtHL8zxus2SpaNb+xWmxCPM7NA9rSfia4HL4i3yS20kxar9nY5pmzG1xctPWZd+W4cMpvqy/D43c1cptnoIhdojYQN7ImZgL3HblznSw3WtYWtYLyKif9uYeDWgfMn5K6KaMb7vP+I3Hpu9lFZtDU3Iy3LG/bJvmdu38eOvetyx1wCudqsaihbmleyJvC57TvAb3eQW+o5g+NjxcBzWuAIsQCLi44HVBeREQEREBERBYqXEA2UfbcmaWCaAtvHI1zHA8j+YNj5KR3Bauvpg64sPRB81UuKGnDaarDwYc30eYC/YLi7I4fq5iSCNWlx0IItkQ1FLDBrV9YC4vZTMjlc6MOJJa0uAaDc8Ta99/GXMY6OaaouZIwSeIuD7Llq7oWp9cvWt/fJHvdBD2JYmXzGVvYIILACTkDT2QCd5G+/O67mj6YzYCaAl1gC+OS1zxNiPzWTWdDuW+V7vMArR1nRjM34TfyQdXR9L9Md5nj+9G1w9QSVv6HpTp3Wy1MXg/PGf4rKGqvY+oZvYT4LWTYbI3e1w8kH0zR7b5x2XMf9yZrlnt2pB+Jp82NPyXyhkIPEH3WbTbQVUf1c87e4Svt6Xsg+l8MxjLLMX/AFbnyFmZpAAJBbblvI8ltm45Gdxb5Su/mvmml6Sq9n6YPHJ8bD7gArb0vTDUD62GCTwztPuSg+g/7RYefk4H5tVuWrZYkkgDeTlsPE6KF6XphgP1tK5p5sLHfMNW6oulHDnEEl0Z4Z4nGx7iLgIO7rK/JHLPrZjJHsBFiWtaXXIvpfKPIDmvmrDad1RNZx7UjnPkeSdbm5JPifdTfNtfSVEUkbKiE9Yx7PrGg2e0t3Gx4qINlqZ3WytyFzo2OLgCBYNe0OO/cL/mg7LY/aJ9FJ9Fnjf1DyDFM0XjZKRq240DDYa77gk79MXamD6bjDIIy0Qyxxue8i3VhrTneOThlt3mwO9ZGz2Yh9TVQAU8UzqV8WftSODXZw650sQOIBPhdZdTilLFUGq7McTmlsZeSXloy5m8c/bad3cOCDjqGsmw+tu03lp3mx1DZo+I1+y9vPdccQvovDcSZPBFPGbxyNa9h45XC4v3jce8L5z2zxuOpqGVMWazgWOJblLiwjW3g72W+2Q6WHUdOKUwiVrHPcxxlLSGPdmy2ync4u9UE3vKozKNGdNQO+lt4VH/AM1cHTFHxp3/AOcP9KCSGyK+yZRkemCL/l5L/wDVb/pXN7QdI1RUgxsPURHQtY453Dk5++3cLBBKmM7ZUkJLZaiJrxvYHZnjxay5HmucqOkujGrXSv8AuxOF/wAeVRFdvIeiZ77vVTtq+OdJJqeljhDAT3ySAfwtB+a01X0i1cmgkEQ/VibZ34jd3uuUpqR8hs0OeeQBXd7MdFc89nSyRU8fK4klI7mtNh5u8lWVnY/C5a2sia7M4FwdM5zi54iGriTw5b95C+hGiwsNw0AWl2X2Vp6GPJACXOt1krjeSQjmdwHcNFu0BERAREQEREAqy+JXksgx+qVo0o1vxWZZeZUGomw4LCmwYHguiMapMKDj59ngeAWqq9kI3b2A+SkJ1OrTqQckESVvRxC77AHhotBW9FLPskhTm+gBWNJhQ5IPnis6L5B8Jv5LS1Ww1Qz7N/BfS8uCjksKbAQeCD5hnwKZm9jvRYj6Zw3gjyX0zUbMNP2R6LUVew0Tr3YPRB88lpW52VxgU1THK5udgzMmj/aQSNLJW+OVxt32UnV3RjGdzbLmsR6L5W3MVj3HRBtsQxSeGGd9PIT1uWojkaAWz5ZAc27UkZg4Wve4NirWKVTMQbG+Wmax2obGGyNeHk3cAbguuTxvdc7Bh+I0hFopCxrs+TKJYS7TUs1B0A4cFRjO2dZI0xyBkIsWkRwNicWne0utmseIBseSDT469gkEcQtHECwdrNd2YlxzcdTbyC1gksbqp+qo6sqjIZX24e6q/tLu91i9WV5kUGaMS7ihxLuKwshXojKDJOJO5D3Vv6W47yVS2nKyYcOceCC7S17gdCR5rqcG2pqGWyvd6rXYVstJIRZp9FIWAdGMhsXCwQbrZjpBnNmyDN3qTcMr+saHWsubwXYSOKxIuV1dPTBgsEF9ERAREQEREBERAREQEREHlksvUQUFi8MauIgsmFUGnWSvLIMN1IFZfh45LZWXmVBp34WOSsHCByW+LFT1aDn5MCFtQPRYFTsxG4ata4eF115iuqepCCOaro7p3b4o/wAAWvl6MKfhG0eAUpGmCpNIEERS9FUJ3NssOXolZwupm+hBefQQghF3REOF1XH0RDvU1/QRyVTaMckEQU/RQ0bwtxR9GsbfsqSxShViAIOUw3ZZkVrADyXS0rLC1lkCFVBiCsL1eAL1AREQEREBERAREQEREBERAREQEREBERAREQEREBeWXqIPLJZeogpsmVVIgpypZVIg8sll6iDxLL1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6158" y="4649907"/>
            <a:ext cx="82828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practical: </a:t>
            </a:r>
          </a:p>
          <a:p>
            <a:pPr algn="l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verage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includes all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vehicles; </a:t>
            </a:r>
          </a:p>
          <a:p>
            <a:pPr algn="l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are calculation  for private cars, that drive 16000 km/year 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676401"/>
            <a:ext cx="3581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- 5 . 10</a:t>
            </a:r>
            <a:r>
              <a:rPr lang="en-US" sz="16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tons </a:t>
            </a:r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fuel / </a:t>
            </a:r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year </a:t>
            </a:r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6.5 .10</a:t>
            </a:r>
            <a:r>
              <a:rPr lang="en-US" sz="16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liters </a:t>
            </a:r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fuel /year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 ~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5.10</a:t>
            </a:r>
            <a:r>
              <a:rPr lang="en-US" sz="16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NIS/year</a:t>
            </a:r>
            <a:endParaRPr lang="he-IL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520" y="5445224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4495800"/>
            <a:ext cx="85344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The savings is </a:t>
            </a:r>
            <a:r>
              <a:rPr lang="en-US" sz="2800" dirty="0" smtClean="0"/>
              <a:t>7 times the </a:t>
            </a:r>
            <a:r>
              <a:rPr lang="en-US" sz="2800" dirty="0"/>
              <a:t>current </a:t>
            </a:r>
            <a:r>
              <a:rPr lang="en-US" sz="2800" dirty="0" smtClean="0"/>
              <a:t>price!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7 . 10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NIS / yr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or 7 . 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tons </a:t>
            </a:r>
            <a:r>
              <a:rPr lang="en-US" sz="2800" dirty="0"/>
              <a:t>of fuel </a:t>
            </a:r>
            <a:r>
              <a:rPr lang="en-US" sz="2800" dirty="0" smtClean="0"/>
              <a:t>/ yr !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24070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65981"/>
            <a:ext cx="7086600" cy="70609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Private car’s total fuel cost/year</a:t>
            </a:r>
            <a:endParaRPr lang="en-US" b="1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73182"/>
            <a:ext cx="455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Average distance Car a year </a:t>
            </a:r>
            <a:r>
              <a:rPr lang="en-US" dirty="0" smtClean="0">
                <a:solidFill>
                  <a:prstClr val="black"/>
                </a:solidFill>
              </a:rPr>
              <a:t>– 16,000 km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04526" y="2581870"/>
            <a:ext cx="4272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Price per liter of </a:t>
            </a:r>
            <a:r>
              <a:rPr lang="en-US" dirty="0" smtClean="0">
                <a:solidFill>
                  <a:prstClr val="black"/>
                </a:solidFill>
              </a:rPr>
              <a:t>gasoline –    7.70  NIS</a:t>
            </a:r>
          </a:p>
          <a:p>
            <a:r>
              <a:rPr lang="en-US" dirty="0">
                <a:solidFill>
                  <a:prstClr val="black"/>
                </a:solidFill>
              </a:rPr>
              <a:t>Price per liter of </a:t>
            </a:r>
            <a:r>
              <a:rPr lang="en-US" dirty="0" smtClean="0">
                <a:solidFill>
                  <a:prstClr val="black"/>
                </a:solidFill>
              </a:rPr>
              <a:t>diesel fuel – 6.13</a:t>
            </a: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NIS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(2012)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864947" y="1509886"/>
            <a:ext cx="3961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1,600 </a:t>
            </a:r>
            <a:r>
              <a:rPr lang="en-US" sz="32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liters of fuel</a:t>
            </a:r>
            <a:endParaRPr lang="ru-RU" sz="32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6452" y="2488512"/>
            <a:ext cx="3577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Fuel price about </a:t>
            </a:r>
            <a:r>
              <a:rPr lang="en-US" sz="32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12,320 NIS</a:t>
            </a:r>
            <a:r>
              <a:rPr lang="he-IL" sz="32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699657"/>
            <a:ext cx="452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Assuming an average fuel consumption (both city and intercity roads) - 10 km </a:t>
            </a:r>
            <a:r>
              <a:rPr lang="en-US" dirty="0" smtClean="0">
                <a:solidFill>
                  <a:prstClr val="black"/>
                </a:solidFill>
              </a:rPr>
              <a:t>/ liter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86428" y="4343400"/>
            <a:ext cx="436927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Power consumption Manufacturer data:</a:t>
            </a:r>
          </a:p>
          <a:p>
            <a:r>
              <a:rPr lang="he-IL" sz="2800" dirty="0" smtClean="0">
                <a:solidFill>
                  <a:prstClr val="black"/>
                </a:solidFill>
              </a:rPr>
              <a:t>0.175</a:t>
            </a:r>
            <a:r>
              <a:rPr lang="en-US" sz="2800" dirty="0" smtClean="0">
                <a:solidFill>
                  <a:prstClr val="black"/>
                </a:solidFill>
              </a:rPr>
              <a:t> kWh/km</a:t>
            </a:r>
            <a:endParaRPr lang="he-IL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Driving a Tesla </a:t>
            </a:r>
            <a:r>
              <a:rPr lang="en-US" dirty="0">
                <a:solidFill>
                  <a:prstClr val="black"/>
                </a:solidFill>
              </a:rPr>
              <a:t>car </a:t>
            </a:r>
            <a:r>
              <a:rPr lang="en-US" dirty="0" smtClean="0">
                <a:solidFill>
                  <a:prstClr val="black"/>
                </a:solidFill>
              </a:rPr>
              <a:t>16,000 km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requires 2,800 kWh.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Equivalent charging cost at night 1036 NIS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0647278">
            <a:off x="4867905" y="1256985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10800000">
            <a:off x="4878723" y="2636913"/>
            <a:ext cx="21602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he-IL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19312871">
            <a:off x="6599788" y="603865"/>
            <a:ext cx="29665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en-US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Standard Car</a:t>
            </a:r>
            <a:endParaRPr lang="en-US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8041865">
            <a:off x="-1062671" y="4127212"/>
            <a:ext cx="32784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Electric Car</a:t>
            </a:r>
            <a:endParaRPr lang="en-US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76860" y="3588141"/>
            <a:ext cx="497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Price per kWh at night </a:t>
            </a:r>
            <a:r>
              <a:rPr lang="en-US" dirty="0" smtClean="0">
                <a:solidFill>
                  <a:prstClr val="black"/>
                </a:solidFill>
              </a:rPr>
              <a:t>– 0.3711 NIS</a:t>
            </a:r>
          </a:p>
          <a:p>
            <a:r>
              <a:rPr lang="en-US" dirty="0">
                <a:solidFill>
                  <a:prstClr val="black"/>
                </a:solidFill>
              </a:rPr>
              <a:t>Price per kWh during peak hours </a:t>
            </a:r>
            <a:r>
              <a:rPr lang="en-US" dirty="0" smtClean="0">
                <a:solidFill>
                  <a:prstClr val="black"/>
                </a:solidFill>
              </a:rPr>
              <a:t>– 1.2853 NIS</a:t>
            </a:r>
          </a:p>
          <a:p>
            <a:endParaRPr lang="he-IL" dirty="0" smtClean="0">
              <a:solidFill>
                <a:prstClr val="black"/>
              </a:solidFill>
            </a:endParaRPr>
          </a:p>
          <a:p>
            <a:pPr algn="r" rtl="1"/>
            <a:endParaRPr lang="he-IL" dirty="0" smtClean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2333" y="3891887"/>
            <a:ext cx="1584176" cy="6491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2400" b="1" dirty="0" smtClean="0">
                <a:solidFill>
                  <a:prstClr val="black"/>
                </a:solidFill>
              </a:rPr>
              <a:t>Tesla S</a:t>
            </a:r>
            <a:endParaRPr lang="he-IL" sz="2400" b="1" dirty="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16409" y="4184830"/>
            <a:ext cx="3877548" cy="6491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en-US" sz="2400" b="1" dirty="0" smtClean="0">
                <a:solidFill>
                  <a:prstClr val="black"/>
                </a:solidFill>
              </a:rPr>
              <a:t>Renault </a:t>
            </a:r>
            <a:r>
              <a:rPr lang="en-US" sz="2400" b="1" dirty="0" err="1" smtClean="0">
                <a:solidFill>
                  <a:prstClr val="black"/>
                </a:solidFill>
              </a:rPr>
              <a:t>Fluence</a:t>
            </a:r>
            <a:r>
              <a:rPr lang="en-US" sz="2400" b="1" dirty="0" smtClean="0">
                <a:solidFill>
                  <a:prstClr val="black"/>
                </a:solidFill>
              </a:rPr>
              <a:t> Z.E.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2" name="מלבן 11"/>
          <p:cNvSpPr/>
          <p:nvPr/>
        </p:nvSpPr>
        <p:spPr>
          <a:xfrm>
            <a:off x="5181600" y="4734342"/>
            <a:ext cx="4536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Power consumption Manufacturer </a:t>
            </a:r>
            <a:r>
              <a:rPr lang="en-US" sz="2800" dirty="0" smtClean="0">
                <a:solidFill>
                  <a:prstClr val="black"/>
                </a:solidFill>
              </a:rPr>
              <a:t>data: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0.275 kWh/km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Driving a Renault </a:t>
            </a:r>
            <a:r>
              <a:rPr lang="en-US" sz="1600" dirty="0">
                <a:solidFill>
                  <a:prstClr val="black"/>
                </a:solidFill>
              </a:rPr>
              <a:t>car </a:t>
            </a:r>
            <a:r>
              <a:rPr lang="en-US" sz="1600" dirty="0" smtClean="0">
                <a:solidFill>
                  <a:prstClr val="black"/>
                </a:solidFill>
              </a:rPr>
              <a:t>16,000 km   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requires 4,400 kWh. 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Equivalent charging cost </a:t>
            </a:r>
            <a:r>
              <a:rPr lang="en-US" sz="1600" dirty="0" smtClean="0">
                <a:solidFill>
                  <a:prstClr val="black"/>
                </a:solidFill>
              </a:rPr>
              <a:t>at night 1628 NIS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36206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9" grpId="0"/>
      <p:bldP spid="20" grpId="0" animBg="1"/>
      <p:bldP spid="21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03993290"/>
              </p:ext>
            </p:extLst>
          </p:nvPr>
        </p:nvGraphicFramePr>
        <p:xfrm>
          <a:off x="0" y="152400"/>
          <a:ext cx="8928992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75244827"/>
              </p:ext>
            </p:extLst>
          </p:nvPr>
        </p:nvGraphicFramePr>
        <p:xfrm>
          <a:off x="381000" y="260648"/>
          <a:ext cx="8352928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מלבן 10"/>
          <p:cNvSpPr/>
          <p:nvPr/>
        </p:nvSpPr>
        <p:spPr>
          <a:xfrm>
            <a:off x="6248400" y="836712"/>
            <a:ext cx="2679576" cy="129837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Price per kWh during peak hours </a:t>
            </a:r>
            <a:r>
              <a:rPr lang="en-US" dirty="0" smtClean="0"/>
              <a:t>– 1.2853 NIS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mages1.calcalist.co.il/PicServer2/20122005/291335/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437337" cy="451797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896303" cy="234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437439" cy="28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3"/>
          <p:cNvSpPr/>
          <p:nvPr/>
        </p:nvSpPr>
        <p:spPr>
          <a:xfrm>
            <a:off x="251520" y="63813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5"/>
              </a:rPr>
              <a:t>http://www.themarker.com/dynamo/1.1865169</a:t>
            </a:r>
            <a:endParaRPr lang="he-IL" sz="800" dirty="0"/>
          </a:p>
        </p:txBody>
      </p:sp>
      <p:sp>
        <p:nvSpPr>
          <p:cNvPr id="7" name="מלבן 4"/>
          <p:cNvSpPr/>
          <p:nvPr/>
        </p:nvSpPr>
        <p:spPr>
          <a:xfrm>
            <a:off x="4283968" y="649657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6"/>
              </a:rPr>
              <a:t>http://</a:t>
            </a:r>
            <a:r>
              <a:rPr lang="en-US" sz="900" dirty="0" smtClean="0">
                <a:hlinkClick r:id="rId6"/>
              </a:rPr>
              <a:t>www.themarker.com/dynamo/1.2038520</a:t>
            </a:r>
            <a:r>
              <a:rPr lang="he-IL" sz="900" dirty="0" smtClean="0"/>
              <a:t> </a:t>
            </a:r>
            <a:endParaRPr lang="he-IL" sz="900" dirty="0"/>
          </a:p>
        </p:txBody>
      </p:sp>
      <p:sp>
        <p:nvSpPr>
          <p:cNvPr id="8" name="מלבן 5"/>
          <p:cNvSpPr/>
          <p:nvPr/>
        </p:nvSpPr>
        <p:spPr>
          <a:xfrm>
            <a:off x="7740352" y="6181328"/>
            <a:ext cx="1327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/>
              <a:t>05.06.2013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8674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Better Place: Financial Loss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8064624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 how Better Place went bankrupt?</a:t>
            </a:r>
            <a:endParaRPr lang="he-IL" b="1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2708" name="Picture 4" descr="http://www.themarker.com/polopoly_fs/1.1620673.1326912518%21/image/3466679289.jpg_gen/derivatives/original/3466679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143000"/>
            <a:ext cx="5410200" cy="3317017"/>
          </a:xfrm>
          <a:prstGeom prst="rect">
            <a:avLst/>
          </a:prstGeom>
          <a:noFill/>
        </p:spPr>
      </p:pic>
      <p:pic>
        <p:nvPicPr>
          <p:cNvPr id="72710" name="Picture 6" descr="http://mizbala.com/_uploads/images/2013/05/israelhay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4724400" cy="26270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994731"/>
            <a:ext cx="322135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dirty="0"/>
              <a:t>Misguided economic management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602848"/>
            <a:ext cx="33402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dirty="0"/>
              <a:t>Battery is very expensive</a:t>
            </a:r>
            <a:endParaRPr lang="he-IL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898200"/>
            <a:ext cx="3124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dirty="0"/>
              <a:t>Infrastructure and ease of use</a:t>
            </a:r>
            <a:endParaRPr lang="he-IL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99454" y="4800600"/>
            <a:ext cx="23635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dirty="0"/>
              <a:t>Technology fails</a:t>
            </a:r>
            <a:endParaRPr lang="he-I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6019800" cy="563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Table of Contents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Introduction</a:t>
            </a:r>
            <a:endParaRPr lang="he-IL" b="1" dirty="0" smtClean="0"/>
          </a:p>
          <a:p>
            <a:pPr algn="l" rtl="0"/>
            <a:r>
              <a:rPr lang="en-US" b="1" dirty="0" smtClean="0"/>
              <a:t>Technology</a:t>
            </a:r>
          </a:p>
          <a:p>
            <a:pPr algn="l" rtl="0"/>
            <a:r>
              <a:rPr lang="en-US" b="1" dirty="0" smtClean="0"/>
              <a:t>Calculations</a:t>
            </a:r>
          </a:p>
          <a:p>
            <a:pPr algn="l" rtl="0"/>
            <a:r>
              <a:rPr lang="en-US" b="1" dirty="0" smtClean="0"/>
              <a:t>Discussion</a:t>
            </a:r>
            <a:endParaRPr lang="en-US" b="1" dirty="0"/>
          </a:p>
        </p:txBody>
      </p:sp>
      <p:pic>
        <p:nvPicPr>
          <p:cNvPr id="44034" name="Picture 2" descr="http://www.smehomania.com/uploads/posts/2009-12/1260955680_2009.12.12_istinskata_kola_na_4i4o_dona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133599"/>
            <a:ext cx="43815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3893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04982797"/>
              </p:ext>
            </p:extLst>
          </p:nvPr>
        </p:nvGraphicFramePr>
        <p:xfrm>
          <a:off x="533400" y="762000"/>
          <a:ext cx="8153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228600"/>
            <a:ext cx="77724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Price of the </a:t>
            </a:r>
            <a:r>
              <a:rPr lang="en-US" sz="2800" dirty="0" smtClean="0">
                <a:solidFill>
                  <a:prstClr val="black"/>
                </a:solidFill>
              </a:rPr>
              <a:t>car vs. distance at full tank (full Charge)</a:t>
            </a:r>
            <a:endParaRPr lang="he-IL" sz="2800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819400"/>
            <a:ext cx="3124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Excluding the price of the battery; car  purchase requires subscription to battery and service.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066800"/>
            <a:ext cx="2971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Price includes battery, domestic charging stand + 8 year service.</a:t>
            </a:r>
            <a:endParaRPr lang="he-IL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38600" y="3429000"/>
            <a:ext cx="2057400" cy="1524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1"/>
            <a:ext cx="403860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Customer friendly  gas stations</a:t>
            </a:r>
            <a:endParaRPr lang="he-IL" sz="2800" dirty="0">
              <a:solidFill>
                <a:prstClr val="black"/>
              </a:solidFill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17166"/>
              </p:ext>
            </p:extLst>
          </p:nvPr>
        </p:nvGraphicFramePr>
        <p:xfrm>
          <a:off x="323528" y="1556792"/>
          <a:ext cx="8400257" cy="17373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276744"/>
                <a:gridCol w="1493075"/>
                <a:gridCol w="1726680"/>
                <a:gridCol w="1208314"/>
                <a:gridCol w="2695444"/>
              </a:tblGrid>
              <a:tr h="53370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No. of fuel stations in the country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place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Fueling time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dirty="0" smtClean="0"/>
                        <a:t> </a:t>
                      </a:r>
                      <a:r>
                        <a:rPr lang="en-US" dirty="0" smtClean="0"/>
                        <a:t>No. of cars at a gas station</a:t>
                      </a:r>
                      <a:endParaRPr lang="he-IL" dirty="0"/>
                    </a:p>
                  </a:txBody>
                  <a:tcPr/>
                </a:tc>
              </a:tr>
              <a:tr h="30921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Gasoline and diesel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2040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Public space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minutes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1353 cars in one gas station</a:t>
                      </a:r>
                      <a:endParaRPr lang="he-IL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4"/>
          <p:cNvSpPr/>
          <p:nvPr/>
        </p:nvSpPr>
        <p:spPr>
          <a:xfrm>
            <a:off x="675978" y="877620"/>
            <a:ext cx="8466584" cy="6491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sz="2400" dirty="0">
                <a:solidFill>
                  <a:prstClr val="black"/>
                </a:solidFill>
              </a:rPr>
              <a:t>Approximately -2.761 million vehicles in Israel</a:t>
            </a:r>
            <a:endParaRPr lang="he-IL" sz="2400" dirty="0">
              <a:solidFill>
                <a:prstClr val="black"/>
              </a:solidFill>
            </a:endParaRPr>
          </a:p>
        </p:txBody>
      </p:sp>
      <p:graphicFrame>
        <p:nvGraphicFramePr>
          <p:cNvPr id="8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30655"/>
              </p:ext>
            </p:extLst>
          </p:nvPr>
        </p:nvGraphicFramePr>
        <p:xfrm>
          <a:off x="-1" y="4267200"/>
          <a:ext cx="9067801" cy="24688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212382"/>
                <a:gridCol w="1163711"/>
                <a:gridCol w="1579044"/>
                <a:gridCol w="1835610"/>
                <a:gridCol w="1210583"/>
                <a:gridCol w="2066471"/>
              </a:tblGrid>
              <a:tr h="533706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station</a:t>
                      </a:r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No. of stations in the country</a:t>
                      </a:r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Place</a:t>
                      </a:r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Charging time (fastest)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No. of car charging stations</a:t>
                      </a:r>
                      <a:endParaRPr lang="he-IL" dirty="0"/>
                    </a:p>
                  </a:txBody>
                  <a:tcPr/>
                </a:tc>
              </a:tr>
              <a:tr h="533706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Better Place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Tesla</a:t>
                      </a:r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0921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Charging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1850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Public spaces and individual stations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Fast: 30</a:t>
                      </a:r>
                      <a:r>
                        <a:rPr lang="en-US" baseline="0" dirty="0" smtClean="0"/>
                        <a:t> minutes</a:t>
                      </a:r>
                    </a:p>
                    <a:p>
                      <a:pPr algn="ctr" rtl="0"/>
                      <a:r>
                        <a:rPr lang="en-US" baseline="0" dirty="0" smtClean="0"/>
                        <a:t>Standard: 6-8 hours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66 sec</a:t>
                      </a:r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 docking stations for each vehicle</a:t>
                      </a:r>
                      <a:endParaRPr lang="he-IL" sz="2400" dirty="0"/>
                    </a:p>
                  </a:txBody>
                  <a:tcPr/>
                </a:tc>
              </a:tr>
              <a:tr h="30921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Swap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Public spaces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 minutes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90 sec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3501008"/>
            <a:ext cx="5105400" cy="6491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400" dirty="0" smtClean="0">
                <a:solidFill>
                  <a:prstClr val="black"/>
                </a:solidFill>
              </a:rPr>
              <a:t>Only 900 cars in Israel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6488668"/>
            <a:ext cx="5257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US" dirty="0">
                <a:solidFill>
                  <a:prstClr val="black"/>
                </a:solidFill>
              </a:rPr>
              <a:t>Private parking is required for any electric car owner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5944" y="66184"/>
            <a:ext cx="4535935" cy="54341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</a:rPr>
              <a:t>Infrastructure - a standard car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4876800" y="3505200"/>
            <a:ext cx="4032448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55000" lnSpcReduction="20000"/>
          </a:bodyPr>
          <a:lstStyle/>
          <a:p>
            <a:pPr algn="ctr" rtl="1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</a:rPr>
              <a:t>Infrastructure - electric cars</a:t>
            </a:r>
            <a:endParaRPr lang="he-IL" sz="4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17977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2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בטר פלייס מפת פרישת תחנות ההחלפ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35"/>
            <a:ext cx="461800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4355976" y="64014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sz="1000" dirty="0">
                <a:solidFill>
                  <a:prstClr val="black"/>
                </a:solidFill>
                <a:hlinkClick r:id="rId3"/>
              </a:rPr>
              <a:t>http://www.globes.co.il/news/article.aspx?did=1000723370</a:t>
            </a:r>
            <a:endParaRPr lang="he-IL" sz="1000" dirty="0">
              <a:solidFill>
                <a:prstClr val="black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139952" y="1166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dirty="0">
                <a:solidFill>
                  <a:prstClr val="black"/>
                </a:solidFill>
              </a:rPr>
              <a:t>09/02/2012</a:t>
            </a:r>
          </a:p>
        </p:txBody>
      </p:sp>
      <p:sp>
        <p:nvSpPr>
          <p:cNvPr id="7" name="מלבן 6"/>
          <p:cNvSpPr/>
          <p:nvPr/>
        </p:nvSpPr>
        <p:spPr>
          <a:xfrm>
            <a:off x="4495800" y="1828800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38 stations for quick replacement of batteries - </a:t>
            </a:r>
            <a:r>
              <a:rPr lang="en-US" sz="2400" dirty="0" smtClean="0">
                <a:solidFill>
                  <a:prstClr val="black"/>
                </a:solidFill>
              </a:rPr>
              <a:t>Convenient and quick method.</a:t>
            </a:r>
            <a:endParaRPr lang="he-IL" sz="2400" dirty="0">
              <a:solidFill>
                <a:prstClr val="black"/>
              </a:solidFill>
            </a:endParaRPr>
          </a:p>
        </p:txBody>
      </p:sp>
      <p:pic>
        <p:nvPicPr>
          <p:cNvPr id="46082" name="Picture 2" descr="רנו פלואנ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23707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1600" y="457200"/>
            <a:ext cx="3505200" cy="109696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Electric Cars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836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hlinkClick r:id="rId3"/>
              </a:rPr>
              <a:t>http://blog.truecar.com/2013/01/17/spotlight-on-technology-how-safe-are-lithium-ion-battery-packs/</a:t>
            </a:r>
            <a:r>
              <a:rPr lang="en-US" sz="900" dirty="0" smtClean="0"/>
              <a:t> </a:t>
            </a:r>
            <a:endParaRPr lang="he-IL" sz="900" dirty="0"/>
          </a:p>
        </p:txBody>
      </p:sp>
      <p:sp>
        <p:nvSpPr>
          <p:cNvPr id="12" name="Rectangle 11"/>
          <p:cNvSpPr/>
          <p:nvPr/>
        </p:nvSpPr>
        <p:spPr>
          <a:xfrm>
            <a:off x="0" y="66271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hlinkClick r:id="rId4"/>
              </a:rPr>
              <a:t>http://www.caranddriver.com/reviews/2013-tesla-model-s-test-review</a:t>
            </a:r>
            <a:r>
              <a:rPr lang="en-US" sz="900" dirty="0" smtClean="0"/>
              <a:t> </a:t>
            </a:r>
            <a:endParaRPr lang="he-IL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7780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Weight and price</a:t>
            </a:r>
            <a:endParaRPr lang="he-IL" b="1" dirty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53362"/>
              </p:ext>
            </p:extLst>
          </p:nvPr>
        </p:nvGraphicFramePr>
        <p:xfrm>
          <a:off x="1" y="1397001"/>
          <a:ext cx="9067800" cy="2987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35758"/>
                <a:gridCol w="3257221"/>
                <a:gridCol w="2013918"/>
                <a:gridCol w="1860903"/>
              </a:tblGrid>
              <a:tr h="667628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Type of battery</a:t>
                      </a:r>
                      <a:endParaRPr lang="he-IL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Price considering battery life time (NIS\km)</a:t>
                      </a:r>
                      <a:endParaRPr lang="he-IL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Car battery weight</a:t>
                      </a:r>
                      <a:endParaRPr lang="he-IL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Volume</a:t>
                      </a:r>
                      <a:r>
                        <a:rPr lang="he-IL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e-IL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889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LiFePO</a:t>
                      </a:r>
                      <a:r>
                        <a:rPr lang="en-US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lang="he-IL" sz="11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0"/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battery(better place)</a:t>
                      </a:r>
                      <a:endParaRPr lang="he-IL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0.23 </a:t>
                      </a:r>
                      <a:r>
                        <a:rPr lang="en-US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km/</a:t>
                      </a:r>
                      <a:r>
                        <a:rPr lang="en-US" sz="18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nis</a:t>
                      </a:r>
                      <a:endParaRPr lang="en-US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0"/>
                      <a:r>
                        <a:rPr lang="en-US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(long life time (validity))</a:t>
                      </a:r>
                    </a:p>
                    <a:p>
                      <a:pPr algn="ctr" rtl="0"/>
                      <a:r>
                        <a:rPr lang="en-US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Battery of 303 kg</a:t>
                      </a:r>
                      <a:endParaRPr lang="he-IL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280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kg</a:t>
                      </a:r>
                      <a:endParaRPr lang="he-IL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218 liters in trunk</a:t>
                      </a:r>
                      <a:endParaRPr lang="he-IL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1084294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LiCoO</a:t>
                      </a:r>
                      <a:r>
                        <a:rPr lang="en-US" sz="14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 </a:t>
                      </a:r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battery</a:t>
                      </a:r>
                    </a:p>
                    <a:p>
                      <a:pPr algn="ctr" rtl="0"/>
                      <a:r>
                        <a:rPr lang="en-US" sz="20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(Tesla)</a:t>
                      </a:r>
                      <a:endParaRPr lang="he-IL" sz="20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0.29</a:t>
                      </a:r>
                      <a:r>
                        <a:rPr lang="en-US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km/</a:t>
                      </a:r>
                      <a:r>
                        <a:rPr lang="en-US" sz="18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nis</a:t>
                      </a:r>
                      <a:endParaRPr lang="en-US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 rtl="0"/>
                      <a:r>
                        <a:rPr lang="en-US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(fast life time (validity))</a:t>
                      </a:r>
                    </a:p>
                    <a:p>
                      <a:pPr algn="ctr" rtl="0"/>
                      <a:r>
                        <a:rPr lang="en-US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Battery of 261 kg</a:t>
                      </a:r>
                      <a:endParaRPr lang="he-IL" sz="18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rtl="1"/>
                      <a:r>
                        <a:rPr lang="he-IL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 kg</a:t>
                      </a:r>
                      <a:endParaRPr lang="he-IL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Automobile belly</a:t>
                      </a:r>
                      <a:endParaRPr lang="he-IL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5949280"/>
            <a:ext cx="7391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900" dirty="0" smtClean="0">
                <a:solidFill>
                  <a:prstClr val="black"/>
                </a:solidFill>
              </a:rPr>
              <a:t>http://www.cartube.co.il/road-test/renault-road-test/%D7%A8%D7%A0%D7%95-%D7%A4%D7%9C%D7%95%D7%90%D7%A0%D7%A1-Z-E-%D7%9E%D7%91%D7%97%D7%9F-%D7%93%D7%A8%D7%9B%D7%99%D7%9D-%E2%80%93-%D7%A4%D7%9C%D7%95%D7%90%D7%A0%D7%A1-%D7%A2%D7%9D-%D7%A1%D7%95%D</a:t>
            </a:r>
            <a:r>
              <a:rPr lang="en-US" sz="900" dirty="0" smtClean="0">
                <a:solidFill>
                  <a:prstClr val="black"/>
                </a:solidFill>
                <a:hlinkClick r:id="" action="ppaction://hlinkfile"/>
              </a:rPr>
              <a:t>7%9C%D7%9C%D7%94-%D7%92%D7%93%D7%95%D7%9C%D7%94</a:t>
            </a:r>
            <a:r>
              <a:rPr lang="he-IL" sz="900" dirty="0" smtClean="0">
                <a:solidFill>
                  <a:prstClr val="black"/>
                </a:solidFill>
              </a:rPr>
              <a:t> </a:t>
            </a:r>
            <a:endParaRPr lang="en-US" sz="900" dirty="0" smtClean="0">
              <a:solidFill>
                <a:prstClr val="black"/>
              </a:solidFill>
            </a:endParaRPr>
          </a:p>
          <a:p>
            <a:pPr algn="r" rtl="1"/>
            <a:r>
              <a:rPr lang="en-US" sz="900" dirty="0" smtClean="0">
                <a:solidFill>
                  <a:prstClr val="black"/>
                </a:solidFill>
                <a:hlinkClick r:id="rId5"/>
              </a:rPr>
              <a:t>http://www.mako.co.il/cars-road-tests/Article-36f2a0e81a57531006.htm</a:t>
            </a:r>
            <a:r>
              <a:rPr lang="he-IL" sz="900" dirty="0" smtClean="0">
                <a:solidFill>
                  <a:prstClr val="black"/>
                </a:solidFill>
              </a:rPr>
              <a:t> </a:t>
            </a:r>
            <a:endParaRPr lang="en-US" sz="900" dirty="0" smtClean="0">
              <a:solidFill>
                <a:prstClr val="black"/>
              </a:solidFill>
            </a:endParaRPr>
          </a:p>
          <a:p>
            <a:pPr algn="r" rtl="1"/>
            <a:r>
              <a:rPr lang="he-IL" sz="900" dirty="0" smtClean="0">
                <a:solidFill>
                  <a:prstClr val="black"/>
                </a:solidFill>
              </a:rPr>
              <a:t> </a:t>
            </a:r>
            <a:endParaRPr lang="he-IL" sz="9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cartube.co.il/images/phocagallery/renault/fluence-ze/fluence-ze-2012/thumbs/phoca_thumb_l_fluence-ze-2012_34.jpg"/>
          <p:cNvPicPr>
            <a:picLocks noChangeAspect="1" noChangeArrowheads="1"/>
          </p:cNvPicPr>
          <p:nvPr/>
        </p:nvPicPr>
        <p:blipFill>
          <a:blip r:embed="rId6" cstate="print">
            <a:lum bright="19000" contrast="13000"/>
          </a:blip>
          <a:srcRect/>
          <a:stretch>
            <a:fillRect/>
          </a:stretch>
        </p:blipFill>
        <p:spPr bwMode="auto">
          <a:xfrm>
            <a:off x="0" y="4217789"/>
            <a:ext cx="3962400" cy="264021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sz="900" dirty="0" smtClean="0">
                <a:solidFill>
                  <a:prstClr val="black"/>
                </a:solidFill>
                <a:hlinkClick r:id="rId7"/>
              </a:rPr>
              <a:t>http://funginstitute.berkeley.edu/sites/default/files/The%20Electric%20Vehicle%20Battery%20Landscape%20-%20Opportunities%20and%20Challenges.pdf</a:t>
            </a:r>
            <a:r>
              <a:rPr lang="he-IL" sz="900" dirty="0" smtClean="0">
                <a:solidFill>
                  <a:prstClr val="black"/>
                </a:solidFill>
              </a:rPr>
              <a:t> </a:t>
            </a: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blog.truecar.com/wp-content/uploads/2013/01/Tesla_ModelS_lithium-ion-battery-pack_TrueCar-pric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4267200"/>
            <a:ext cx="5181600" cy="2590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4600" y="6488668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Renault </a:t>
            </a:r>
            <a:r>
              <a:rPr lang="en-US" dirty="0" err="1" smtClean="0"/>
              <a:t>Fluence</a:t>
            </a:r>
            <a:r>
              <a:rPr lang="en-US" dirty="0" smtClean="0"/>
              <a:t> ZE</a:t>
            </a:r>
            <a:endParaRPr lang="he-IL" dirty="0"/>
          </a:p>
        </p:txBody>
      </p:sp>
      <p:pic>
        <p:nvPicPr>
          <p:cNvPr id="7172" name="Picture 4" descr="http://www.themotorreport.com.au/content/image/0/0/00_2012_tesla_model_s_production_18-11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1" y="5560879"/>
            <a:ext cx="1752599" cy="129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315200" y="6488668"/>
            <a:ext cx="99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Tesla S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1982108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741"/>
            <a:ext cx="7239000" cy="944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 where is the problem?...</a:t>
            </a:r>
            <a:endParaRPr lang="he-IL" b="1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6200" y="159157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3200" dirty="0" smtClean="0"/>
              <a:t>13,080 NIS/yr subscription of 20,000 km(0.65 NIS/km)</a:t>
            </a:r>
            <a:endParaRPr lang="he-IL" sz="3200" dirty="0"/>
          </a:p>
        </p:txBody>
      </p:sp>
      <p:pic>
        <p:nvPicPr>
          <p:cNvPr id="5" name="Picture 2" descr="http://images.globes.co.il/Images/NewGlobes/Misc_2/be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52800"/>
            <a:ext cx="521043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819400" y="6172200"/>
            <a:ext cx="1219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 flipH="1">
            <a:off x="3352800" y="2176349"/>
            <a:ext cx="1143000" cy="36824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81600" y="24384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 of </a:t>
            </a:r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“electric car km” is </a:t>
            </a:r>
            <a:r>
              <a:rPr lang="en-US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equivalent of </a:t>
            </a:r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0.65 NIS travel cost;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@</a:t>
            </a:r>
            <a:r>
              <a:rPr lang="en-US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</a:t>
            </a:r>
            <a:r>
              <a:rPr lang="en-US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fuel prices, </a:t>
            </a:r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gasoline </a:t>
            </a:r>
            <a:r>
              <a:rPr lang="en-US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 consumes 11.8 </a:t>
            </a:r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km /  liter.</a:t>
            </a:r>
            <a:endParaRPr lang="he-IL" sz="24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0480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Not worth to buy an electric car if there is no financial gain</a:t>
            </a:r>
            <a:endParaRPr lang="he-IL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 where is the problem?...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905000"/>
            <a:ext cx="3581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financial gain using an electric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lang="en-US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Place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3200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travel time is very short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full-charge.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992526"/>
            <a:ext cx="4191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Must always be prepared to search for a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recharge station,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very many in the country.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495800"/>
            <a:ext cx="411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Private parking is required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453" y="3208530"/>
            <a:ext cx="4114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Battery technology is very expensive.</a:t>
            </a:r>
            <a:endParaRPr lang="he-IL" sz="24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90600" y="3048000"/>
            <a:ext cx="2438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00200" y="31242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4648200"/>
            <a:ext cx="4191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The battery does not provide a lot of energy</a:t>
            </a:r>
            <a:endParaRPr lang="he-IL" sz="24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95400" y="4267200"/>
            <a:ext cx="2438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43434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1" name="Picture 1" descr="D:\My Data\Natasha\weissman\2\reenergycourse\arg-roadster-tr-ur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724400"/>
            <a:ext cx="2514600" cy="18097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71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hlinkClick r:id="rId2"/>
              </a:rPr>
              <a:t>http://europa.eu/legislation_summaries/environment/air_pollution/l28186_en.htm</a:t>
            </a:r>
            <a:r>
              <a:rPr lang="he-IL" sz="900" dirty="0" smtClean="0"/>
              <a:t> </a:t>
            </a:r>
            <a:endParaRPr lang="he-IL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488668"/>
            <a:ext cx="411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Environmental Accountability </a:t>
            </a:r>
            <a:r>
              <a:rPr lang="en-US" dirty="0" smtClean="0">
                <a:solidFill>
                  <a:schemeClr val="bg1"/>
                </a:solidFill>
              </a:rPr>
              <a:t>2011- </a:t>
            </a:r>
            <a:r>
              <a:rPr lang="en-US" dirty="0">
                <a:solidFill>
                  <a:schemeClr val="bg1"/>
                </a:solidFill>
              </a:rPr>
              <a:t>IEC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61025572"/>
              </p:ext>
            </p:extLst>
          </p:nvPr>
        </p:nvGraphicFramePr>
        <p:xfrm>
          <a:off x="533400" y="3733800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19800846"/>
              </p:ext>
            </p:extLst>
          </p:nvPr>
        </p:nvGraphicFramePr>
        <p:xfrm>
          <a:off x="4572000" y="36576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0449569"/>
              </p:ext>
            </p:extLst>
          </p:nvPr>
        </p:nvGraphicFramePr>
        <p:xfrm>
          <a:off x="4267200" y="1143000"/>
          <a:ext cx="4495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257284264"/>
              </p:ext>
            </p:extLst>
          </p:nvPr>
        </p:nvGraphicFramePr>
        <p:xfrm>
          <a:off x="762000" y="10668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כותרת 1"/>
          <p:cNvSpPr txBox="1">
            <a:spLocks/>
          </p:cNvSpPr>
          <p:nvPr/>
        </p:nvSpPr>
        <p:spPr>
          <a:xfrm>
            <a:off x="1295400" y="152400"/>
            <a:ext cx="66294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Electricity Really Not Polluting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kumimoji="0" lang="he-IL" sz="3200" b="1" i="0" u="none" strike="noStrike" kern="120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00800"/>
            <a:ext cx="17780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u="sng" dirty="0" smtClean="0">
                <a:hlinkClick r:id="rId7"/>
              </a:rPr>
              <a:t>http://www.carpages.co.uk/co2</a:t>
            </a:r>
            <a:r>
              <a:rPr lang="he-IL" sz="900" b="1" u="sng" dirty="0" smtClean="0">
                <a:hlinkClick r:id="rId7"/>
              </a:rPr>
              <a:t>/</a:t>
            </a:r>
            <a:endParaRPr lang="he-IL" sz="900" dirty="0"/>
          </a:p>
        </p:txBody>
      </p:sp>
      <p:sp>
        <p:nvSpPr>
          <p:cNvPr id="16" name="Rectangle 15"/>
          <p:cNvSpPr/>
          <p:nvPr/>
        </p:nvSpPr>
        <p:spPr>
          <a:xfrm>
            <a:off x="0" y="61722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u="sng" dirty="0" smtClean="0">
                <a:hlinkClick r:id="rId8"/>
              </a:rPr>
              <a:t>https://www.iec.co.il/environment/Documents/svivaty_iec_2011_hebrew.pdf</a:t>
            </a:r>
            <a:endParaRPr lang="he-IL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1905000"/>
            <a:ext cx="46482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Possibility </a:t>
            </a:r>
            <a:r>
              <a:rPr lang="en-US" sz="2800" dirty="0" smtClean="0">
                <a:solidFill>
                  <a:schemeClr val="bg1"/>
                </a:solidFill>
              </a:rPr>
              <a:t>to monitor  and manage the </a:t>
            </a:r>
            <a:r>
              <a:rPr lang="en-US" sz="2800" dirty="0">
                <a:solidFill>
                  <a:schemeClr val="bg1"/>
                </a:solidFill>
              </a:rPr>
              <a:t>power </a:t>
            </a:r>
            <a:r>
              <a:rPr lang="en-US" sz="2800" dirty="0" smtClean="0">
                <a:solidFill>
                  <a:schemeClr val="bg1"/>
                </a:solidFill>
              </a:rPr>
              <a:t>plant’s pollutants  is better than that for a lot of  vehicles.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762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rtl="0">
              <a:defRPr/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Electricity Really Not Polluting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he-IL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9" name="Picture 3" descr="http://www.agora.co.il/texts/images/stopco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144562" cy="204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4" y="1295400"/>
            <a:ext cx="2980266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53" y="4151957"/>
            <a:ext cx="18288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internationallawoffice.com/Newsletters/images/22133/imag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828800"/>
            <a:ext cx="5810810" cy="2362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6627168"/>
            <a:ext cx="5638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7"/>
              </a:rPr>
              <a:t>http://www.internationallawoffice.com/newsletters/detail.aspx?g=36990020-5a6a-4a82-9a15-35cfd96ac63c</a:t>
            </a:r>
            <a:r>
              <a:rPr lang="en-US" sz="900" dirty="0" smtClean="0"/>
              <a:t> </a:t>
            </a:r>
            <a:endParaRPr lang="he-IL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973760" y="4343400"/>
            <a:ext cx="39604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in </a:t>
            </a:r>
            <a:r>
              <a:rPr lang="en-US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future </a:t>
            </a:r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will be possible to generate </a:t>
            </a:r>
            <a:r>
              <a:rPr lang="en-US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electricity not </a:t>
            </a:r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coal </a:t>
            </a:r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but from renewables, then we </a:t>
            </a:r>
            <a:r>
              <a:rPr lang="en-US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reduce the amount of pollution significantly</a:t>
            </a:r>
            <a:r>
              <a:rPr lang="en-US" sz="2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he-IL" sz="2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259803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5956" y="228600"/>
            <a:ext cx="5122912" cy="77809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0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82424"/>
            <a:ext cx="10441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Cars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63524"/>
            <a:ext cx="83716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Car’s Role: travel, quality of life –the private car has </a:t>
            </a:r>
          </a:p>
          <a:p>
            <a:pPr algn="l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impact on industrial and farm.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2954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Not familiar with this subject at all.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Israel started to construct very expensive infrastructure   for electrical transport, but the electrical private cars failed.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580313"/>
            <a:ext cx="4419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did I choose this subject?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4274" name="Picture 2" descr="http://www.dannorth.co.il/wp-content/themes/metronit/images/page_big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7924800" cy="15335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16778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176" y="1258957"/>
            <a:ext cx="83758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Fuel is matter that releases a lot of energy when burned.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rdinary cars use fuel that originally comes from oil. 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5962972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reaction is irreversible oxidation.</a:t>
            </a:r>
          </a:p>
          <a:p>
            <a:pPr rtl="1"/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rtl="1">
              <a:lnSpc>
                <a:spcPct val="150000"/>
              </a:lnSpc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Byproducts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CO, Hydrocarbons, Nitrogen oxides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NOx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Sulfur oxides, smoke.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סוגר מסולסל ימני 4"/>
          <p:cNvSpPr/>
          <p:nvPr/>
        </p:nvSpPr>
        <p:spPr>
          <a:xfrm rot="5400000">
            <a:off x="3114769" y="2665221"/>
            <a:ext cx="276793" cy="818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19242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Fuel originally from oil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6200" y="4182754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We breath the pollution in relatively high concentrations.</a:t>
            </a:r>
            <a:endParaRPr lang="he-IL" sz="24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554201"/>
            <a:ext cx="3429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What’s the Problem?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953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Source of Oil - finite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422176" y="281217"/>
            <a:ext cx="4073624" cy="8258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Technology</a:t>
            </a:r>
            <a:endParaRPr lang="he-I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7704" y="281218"/>
            <a:ext cx="288032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Ordinary Cars</a:t>
            </a:r>
            <a:endParaRPr lang="he-IL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76201" y="5334000"/>
            <a:ext cx="6172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A</a:t>
            </a:r>
            <a:r>
              <a:rPr lang="en-US" sz="2400" dirty="0" smtClean="0"/>
              <a:t>mount </a:t>
            </a:r>
            <a:r>
              <a:rPr lang="en-US" sz="2400" dirty="0"/>
              <a:t>of high </a:t>
            </a:r>
            <a:r>
              <a:rPr lang="en-US" sz="2400" dirty="0" smtClean="0"/>
              <a:t>CO</a:t>
            </a:r>
            <a:r>
              <a:rPr lang="en-US" dirty="0" smtClean="0"/>
              <a:t>2</a:t>
            </a:r>
            <a:r>
              <a:rPr lang="en-US" sz="2400" dirty="0" smtClean="0"/>
              <a:t> can </a:t>
            </a:r>
            <a:r>
              <a:rPr lang="en-US" sz="2400" dirty="0"/>
              <a:t>cause global warming of the Earth.</a:t>
            </a:r>
            <a:endParaRPr lang="he-IL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6" name="Picture 4" descr="http://www.themarker.com/polopoly_fs/1.594034.1297860385!/image/2504988265.jpg_gen/derivatives/landscape_468/2504988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150666"/>
            <a:ext cx="3409553" cy="2557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43200" y="25146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C</a:t>
            </a:r>
            <a:r>
              <a:rPr lang="en-US" sz="2400" baseline="-250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8</a:t>
            </a:r>
            <a:r>
              <a:rPr lang="en-US" sz="24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H</a:t>
            </a:r>
            <a:r>
              <a:rPr lang="en-US" sz="2400" baseline="-250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18</a:t>
            </a:r>
            <a:r>
              <a:rPr lang="en-US" sz="24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+12.5O</a:t>
            </a:r>
            <a:r>
              <a:rPr lang="en-US" sz="2400" baseline="-250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2</a:t>
            </a:r>
            <a:r>
              <a:rPr lang="en-US" sz="2400" dirty="0" smtClean="0">
                <a:latin typeface="Gisha" pitchFamily="34" charset="-79"/>
                <a:ea typeface="Arial Unicode MS" pitchFamily="34" charset="-128"/>
                <a:cs typeface="Gisha" pitchFamily="34" charset="-79"/>
                <a:sym typeface="Wingdings"/>
              </a:rPr>
              <a:t></a:t>
            </a:r>
            <a:r>
              <a:rPr lang="en-US" sz="24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8CO</a:t>
            </a:r>
            <a:r>
              <a:rPr lang="en-US" sz="2400" baseline="-250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2</a:t>
            </a:r>
            <a:r>
              <a:rPr lang="en-US" sz="24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+9H</a:t>
            </a:r>
            <a:r>
              <a:rPr lang="en-US" sz="2400" baseline="-250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2</a:t>
            </a:r>
            <a:r>
              <a:rPr lang="en-US" sz="2400" dirty="0" smtClean="0">
                <a:latin typeface="Gisha" pitchFamily="34" charset="-79"/>
                <a:ea typeface="Arial Unicode MS" pitchFamily="34" charset="-128"/>
                <a:cs typeface="Gisha" pitchFamily="34" charset="-79"/>
              </a:rPr>
              <a:t>O</a:t>
            </a:r>
            <a:endParaRPr lang="he-IL" sz="2400" dirty="0">
              <a:latin typeface="Gisha" pitchFamily="34" charset="-79"/>
              <a:ea typeface="Arial Unicode MS" pitchFamily="34" charset="-128"/>
              <a:cs typeface="Gisha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6155780"/>
            <a:ext cx="548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Environmental Noise near the residence</a:t>
            </a:r>
            <a:endParaRPr lang="he-IL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36197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fccj.us/chm2046/SampleTest/46M14eAnswer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5055594" cy="4200525"/>
          </a:xfrm>
          <a:prstGeom prst="rect">
            <a:avLst/>
          </a:prstGeom>
          <a:noFill/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304800" y="347156"/>
            <a:ext cx="4073624" cy="8258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Technology</a:t>
            </a:r>
            <a:endParaRPr lang="he-I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3886200" y="2667000"/>
            <a:ext cx="504056" cy="3933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cxnSp>
        <p:nvCxnSpPr>
          <p:cNvPr id="9" name="מחבר חץ ישר 8"/>
          <p:cNvCxnSpPr>
            <a:endCxn id="7" idx="6"/>
          </p:cNvCxnSpPr>
          <p:nvPr/>
        </p:nvCxnSpPr>
        <p:spPr>
          <a:xfrm flipH="1">
            <a:off x="4390256" y="1981200"/>
            <a:ext cx="2848744" cy="26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3995678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2400" dirty="0" smtClean="0"/>
              <a:t>result: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No need to use Oil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pollution during use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he-I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noise on the roads</a:t>
            </a:r>
            <a:endParaRPr lang="he-I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8089" y="347156"/>
            <a:ext cx="288032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Electrical Car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19200"/>
            <a:ext cx="8839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Redox reaction:</a:t>
            </a:r>
          </a:p>
          <a:p>
            <a:r>
              <a:rPr lang="en-US" sz="2400" dirty="0" smtClean="0"/>
              <a:t>The flow of </a:t>
            </a:r>
            <a:r>
              <a:rPr lang="en-US" sz="2400" dirty="0"/>
              <a:t>electrons </a:t>
            </a:r>
            <a:r>
              <a:rPr lang="en-US" sz="2400" dirty="0" smtClean="0"/>
              <a:t>between the electrodes and their ∆{potential (=voltage)} causes electric current, which drives an electrical engine.</a:t>
            </a:r>
            <a:endParaRPr lang="he-IL" sz="2400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86600" y="1600200"/>
            <a:ext cx="1295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8336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02578" y="286383"/>
            <a:ext cx="4073624" cy="82587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Technology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76672"/>
            <a:ext cx="2657872" cy="5107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Electrical Car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2103566"/>
            <a:ext cx="4808499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Electrochemical cell – </a:t>
            </a:r>
            <a:r>
              <a:rPr lang="en-US" sz="2000" dirty="0"/>
              <a:t>Cell </a:t>
            </a:r>
            <a:r>
              <a:rPr lang="en-US" sz="2000" dirty="0" smtClean="0"/>
              <a:t>based on </a:t>
            </a:r>
            <a:r>
              <a:rPr lang="en-US" sz="2000" dirty="0" err="1" smtClean="0"/>
              <a:t>redox</a:t>
            </a:r>
            <a:r>
              <a:rPr lang="en-US" sz="2000" dirty="0" smtClean="0"/>
              <a:t> reversible reaction.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 Battery, flow of electrons from cathode to anode, generates electricity.</a:t>
            </a:r>
            <a:endParaRPr lang="he-IL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charge a Battery– flow of electrons from anode to cathode.</a:t>
            </a:r>
            <a:endParaRPr lang="he-I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</a:t>
            </a:r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://</a:t>
            </a:r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www.youtube.com/watch?v=J1ljxodF9_g</a:t>
            </a:r>
            <a:r>
              <a:rPr lang="he-IL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he-IL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231447"/>
            <a:ext cx="4267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Requirements of  car  battery:</a:t>
            </a:r>
          </a:p>
          <a:p>
            <a:pPr algn="l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1.Low mass</a:t>
            </a:r>
          </a:p>
          <a:p>
            <a:pPr algn="l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2.High voltage</a:t>
            </a:r>
            <a:endParaRPr lang="he-I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" name="מחבר חץ ישר 9"/>
          <p:cNvCxnSpPr>
            <a:endCxn id="8" idx="6"/>
          </p:cNvCxnSpPr>
          <p:nvPr/>
        </p:nvCxnSpPr>
        <p:spPr>
          <a:xfrm flipH="1">
            <a:off x="4275584" y="5562600"/>
            <a:ext cx="2963416" cy="601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1371600"/>
            <a:ext cx="2338301" cy="5107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400" dirty="0">
                <a:solidFill>
                  <a:schemeClr val="tx1"/>
                </a:solidFill>
              </a:rPr>
              <a:t>Electric battery</a:t>
            </a:r>
          </a:p>
        </p:txBody>
      </p:sp>
      <p:pic>
        <p:nvPicPr>
          <p:cNvPr id="34818" name="Picture 2" descr="http://www.fccj.us/chm2046/SampleTest/46M14eAnswer_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00200"/>
            <a:ext cx="4321902" cy="4953000"/>
          </a:xfrm>
          <a:prstGeom prst="rect">
            <a:avLst/>
          </a:prstGeom>
          <a:noFill/>
        </p:spPr>
      </p:pic>
      <p:sp>
        <p:nvSpPr>
          <p:cNvPr id="8" name="אליפסה 7"/>
          <p:cNvSpPr/>
          <p:nvPr/>
        </p:nvSpPr>
        <p:spPr>
          <a:xfrm>
            <a:off x="-152400" y="6019800"/>
            <a:ext cx="442798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43434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hlinkClick r:id="rId4"/>
              </a:rPr>
              <a:t>http://www.fccj.us/chm2046/SampleTest/46M14eAnswer.htm</a:t>
            </a:r>
            <a:r>
              <a:rPr lang="en-US" sz="1000" dirty="0" smtClean="0"/>
              <a:t> </a:t>
            </a:r>
            <a:endParaRPr lang="he-IL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5247110"/>
            <a:ext cx="448040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Best 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cathode will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 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made of Li (solid with lowest molar mass : 7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gm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/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highest voltage 3.04 V).</a:t>
            </a:r>
            <a:endParaRPr lang="he-IL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30618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7148618" cy="468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73" y="838200"/>
            <a:ext cx="2681527" cy="1295400"/>
          </a:xfrm>
          <a:prstGeom prst="rect">
            <a:avLst/>
          </a:prstGeom>
          <a:noFill/>
          <a:ln w="38100" cmpd="sng">
            <a:solidFill>
              <a:srgbClr val="1E6C47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sz="900" dirty="0" smtClean="0">
                <a:hlinkClick r:id="rId4"/>
              </a:rPr>
              <a:t>http://funginstitute.berkeley.edu/sites/default/files/The%20Electric%20Vehicle%20Battery%20Landscape%20-%20Opportunities%20and%20Challenges.pdf</a:t>
            </a:r>
            <a:r>
              <a:rPr lang="he-IL" sz="900" dirty="0" smtClean="0"/>
              <a:t> </a:t>
            </a:r>
            <a:endParaRPr lang="en-US" sz="900" dirty="0"/>
          </a:p>
        </p:txBody>
      </p:sp>
      <p:sp>
        <p:nvSpPr>
          <p:cNvPr id="5" name="Oval 4"/>
          <p:cNvSpPr/>
          <p:nvPr/>
        </p:nvSpPr>
        <p:spPr>
          <a:xfrm>
            <a:off x="4343400" y="2209800"/>
            <a:ext cx="165618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3581400"/>
            <a:ext cx="165618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6096000" cy="70609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Battery's Energy Density</a:t>
            </a:r>
            <a:endParaRPr lang="en-US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461665" cy="3693319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en-US" dirty="0" smtClean="0"/>
              <a:t>Energy  density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791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 ion </a:t>
            </a:r>
            <a:r>
              <a:rPr lang="en-US" sz="2400" dirty="0"/>
              <a:t>batteries </a:t>
            </a:r>
            <a:r>
              <a:rPr lang="en-US" sz="2400" dirty="0" smtClean="0"/>
              <a:t>can generate relatively </a:t>
            </a:r>
            <a:r>
              <a:rPr lang="en-US" sz="2400" dirty="0"/>
              <a:t>high </a:t>
            </a:r>
            <a:r>
              <a:rPr lang="en-US" sz="2400" dirty="0" smtClean="0"/>
              <a:t>voltage, with currents comparable to other batteries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very </a:t>
            </a:r>
            <a:r>
              <a:rPr lang="en-US" sz="2400" dirty="0"/>
              <a:t>high </a:t>
            </a:r>
            <a:r>
              <a:rPr lang="en-US" sz="2400" dirty="0" smtClean="0"/>
              <a:t>energy density</a:t>
            </a:r>
            <a:r>
              <a:rPr lang="en-US" sz="24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0832"/>
            <a:ext cx="3950720" cy="336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3049"/>
            <a:ext cx="3816423" cy="342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8200" y="6519446"/>
            <a:ext cx="40112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www.mpoweruk.com/chemistries.htm</a:t>
            </a:r>
            <a:r>
              <a:rPr lang="he-IL" sz="1600" dirty="0" smtClean="0"/>
              <a:t>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2004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Discharge mechanism</a:t>
            </a:r>
            <a:endParaRPr lang="he-I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8730" y="1700808"/>
            <a:ext cx="244087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Charge mechanism</a:t>
            </a:r>
            <a:endParaRPr lang="he-I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295400"/>
            <a:ext cx="2362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Flow of electrons</a:t>
            </a:r>
            <a:endParaRPr lang="he-I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402831" y="604277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sz="1600" dirty="0" smtClean="0">
                <a:hlinkClick r:id="rId5"/>
              </a:rPr>
              <a:t>http://www.youtube.com/watch?v=2PjyJhe7Q1g</a:t>
            </a:r>
            <a:endParaRPr lang="he-IL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36616" y="2173069"/>
            <a:ext cx="9543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dirty="0" smtClean="0"/>
              <a:t>engine</a:t>
            </a:r>
          </a:p>
          <a:p>
            <a:pPr algn="ctr" rtl="1"/>
            <a:r>
              <a:rPr lang="he-IL" dirty="0" smtClean="0"/>
              <a:t>מנוע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1828800" y="1752600"/>
            <a:ext cx="2743200" cy="104495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2667000" y="2514600"/>
            <a:ext cx="990600" cy="228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6"/>
              </a:rPr>
              <a:t>http://electronics.howstuffworks.com/everyday-tech/lithium-ion-battery1.htm</a:t>
            </a:r>
            <a:r>
              <a:rPr lang="en-US" sz="800" dirty="0" smtClean="0"/>
              <a:t> </a:t>
            </a:r>
            <a:endParaRPr lang="he-IL" sz="8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457200" y="0"/>
            <a:ext cx="81534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Li</a:t>
            </a:r>
            <a:r>
              <a:rPr kumimoji="0" lang="en-US" sz="4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(Li ion) Batteries Work?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מלבן 6"/>
          <p:cNvSpPr/>
          <p:nvPr/>
        </p:nvSpPr>
        <p:spPr>
          <a:xfrm>
            <a:off x="561062" y="6027385"/>
            <a:ext cx="3956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Animations </a:t>
            </a:r>
            <a:r>
              <a:rPr lang="en-US" dirty="0"/>
              <a:t>of the work of </a:t>
            </a:r>
            <a:r>
              <a:rPr lang="en-US" dirty="0" smtClean="0"/>
              <a:t>Li ion </a:t>
            </a:r>
            <a:r>
              <a:rPr lang="en-US" dirty="0"/>
              <a:t>battery</a:t>
            </a:r>
            <a:r>
              <a:rPr lang="en-US" dirty="0" smtClean="0"/>
              <a:t>.</a:t>
            </a:r>
            <a:endParaRPr lang="he-IL" dirty="0" smtClean="0"/>
          </a:p>
        </p:txBody>
      </p:sp>
      <p:sp>
        <p:nvSpPr>
          <p:cNvPr id="7" name="Oval 6"/>
          <p:cNvSpPr/>
          <p:nvPr/>
        </p:nvSpPr>
        <p:spPr>
          <a:xfrm>
            <a:off x="3276600" y="22098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76200" y="-17621"/>
            <a:ext cx="311227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FF"/>
                </a:solidFill>
              </a:rPr>
              <a:t>© N. Baskin- Caesarea-Rothschild/ FGS Weizmann Inst.           </a:t>
            </a:r>
          </a:p>
        </p:txBody>
      </p:sp>
    </p:spTree>
    <p:extLst>
      <p:ext uri="{BB962C8B-B14F-4D97-AF65-F5344CB8AC3E}">
        <p14:creationId xmlns:p14="http://schemas.microsoft.com/office/powerpoint/2010/main" val="24561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16016</TotalTime>
  <Words>2301</Words>
  <Application>Microsoft Office PowerPoint</Application>
  <PresentationFormat>On-screen Show (4:3)</PresentationFormat>
  <Paragraphs>378</Paragraphs>
  <Slides>38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ערכת נושא של Office</vt:lpstr>
      <vt:lpstr>1_ערכת נושא של Office</vt:lpstr>
      <vt:lpstr>Striclty for educational purposes</vt:lpstr>
      <vt:lpstr> Better Place  Unrealized Dream</vt:lpstr>
      <vt:lpstr>Table of Contents</vt:lpstr>
      <vt:lpstr>Introduction</vt:lpstr>
      <vt:lpstr>PowerPoint Presentation</vt:lpstr>
      <vt:lpstr>PowerPoint Presentation</vt:lpstr>
      <vt:lpstr>Technology</vt:lpstr>
      <vt:lpstr>Battery's Energy Density</vt:lpstr>
      <vt:lpstr>PowerPoint Presentation</vt:lpstr>
      <vt:lpstr>Car Batteries – Base Data</vt:lpstr>
      <vt:lpstr>Lithium ion Batteries in an Electric Car.</vt:lpstr>
      <vt:lpstr>Content of Lithium-Ion Battery LCO  LiCoO2</vt:lpstr>
      <vt:lpstr>PowerPoint Presentation</vt:lpstr>
      <vt:lpstr>Chemistry of the Battery </vt:lpstr>
      <vt:lpstr>Content of Lithium-Ion Battery LFP LiFePO4</vt:lpstr>
      <vt:lpstr>Lithium ion battery LiFePO4</vt:lpstr>
      <vt:lpstr>Chemistry of Battery</vt:lpstr>
      <vt:lpstr>Lithium-ion Batteries in an Electric Car. Comparison  </vt:lpstr>
      <vt:lpstr>Lithium ion batteries electric car. Comparison</vt:lpstr>
      <vt:lpstr>Cell cost break-down of the major components</vt:lpstr>
      <vt:lpstr>Lithium ion batteries in an electric car</vt:lpstr>
      <vt:lpstr>PowerPoint Presentation</vt:lpstr>
      <vt:lpstr>Transportation Energy Data 2012</vt:lpstr>
      <vt:lpstr>Average Israel ~24,000 km / year</vt:lpstr>
      <vt:lpstr>Private car’s total fuel cost/year</vt:lpstr>
      <vt:lpstr>PowerPoint Presentation</vt:lpstr>
      <vt:lpstr>PowerPoint Presentation</vt:lpstr>
      <vt:lpstr>Better Place: Financial Loss</vt:lpstr>
      <vt:lpstr>So how Better Place went bankrupt?</vt:lpstr>
      <vt:lpstr>PowerPoint Presentation</vt:lpstr>
      <vt:lpstr>Infrastructure - a standard car</vt:lpstr>
      <vt:lpstr>Electric Cars</vt:lpstr>
      <vt:lpstr>Weight and price</vt:lpstr>
      <vt:lpstr>PowerPoint Presentation</vt:lpstr>
      <vt:lpstr>So where is the problem?...</vt:lpstr>
      <vt:lpstr>So where is the problem?...</vt:lpstr>
      <vt:lpstr>PowerPoint Presentation</vt:lpstr>
      <vt:lpstr>Is Electricity Really Not Polluting?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place חלום שלא התגשם...</dc:title>
  <dc:creator>nataly</dc:creator>
  <cp:lastModifiedBy>Sarah</cp:lastModifiedBy>
  <cp:revision>92</cp:revision>
  <dcterms:created xsi:type="dcterms:W3CDTF">2006-08-16T00:00:00Z</dcterms:created>
  <dcterms:modified xsi:type="dcterms:W3CDTF">2014-06-08T13:47:23Z</dcterms:modified>
</cp:coreProperties>
</file>