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6" r:id="rId2"/>
    <p:sldId id="265" r:id="rId3"/>
    <p:sldId id="267" r:id="rId4"/>
    <p:sldId id="268" r:id="rId5"/>
    <p:sldId id="257" r:id="rId6"/>
    <p:sldId id="269" r:id="rId7"/>
    <p:sldId id="259" r:id="rId8"/>
    <p:sldId id="260" r:id="rId9"/>
    <p:sldId id="262" r:id="rId10"/>
    <p:sldId id="263" r:id="rId11"/>
    <p:sldId id="258" r:id="rId12"/>
    <p:sldId id="270" r:id="rId13"/>
    <p:sldId id="26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p:scale>
          <a:sx n="100" d="100"/>
          <a:sy n="100" d="100"/>
        </p:scale>
        <p:origin x="-1944" y="-4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06F9DE-59FC-DA43-90AC-FA46428EE9FA}" type="datetimeFigureOut">
              <a:rPr lang="en-US" smtClean="0"/>
              <a:pPr/>
              <a:t>7/1/2012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57FA9F-024E-E540-B36F-08D95F5903B3}" type="slidenum">
              <a:rPr lang="en-US" smtClean="0"/>
              <a:pPr/>
              <a:t>‹#›</a:t>
            </a:fld>
            <a:endParaRPr lang="en-US"/>
          </a:p>
        </p:txBody>
      </p:sp>
    </p:spTree>
    <p:extLst>
      <p:ext uri="{BB962C8B-B14F-4D97-AF65-F5344CB8AC3E}">
        <p14:creationId xmlns:p14="http://schemas.microsoft.com/office/powerpoint/2010/main" val="3716085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15B7B3-4DED-6446-B9E2-8C5A02AB1F11}" type="datetimeFigureOut">
              <a:rPr lang="en-US" smtClean="0"/>
              <a:pPr/>
              <a:t>7/1/2012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E252C5-C3E6-4043-8C09-D26435605DE4}" type="slidenum">
              <a:rPr lang="en-US" smtClean="0"/>
              <a:pPr/>
              <a:t>‹#›</a:t>
            </a:fld>
            <a:endParaRPr lang="en-US"/>
          </a:p>
        </p:txBody>
      </p:sp>
    </p:spTree>
    <p:extLst>
      <p:ext uri="{BB962C8B-B14F-4D97-AF65-F5344CB8AC3E}">
        <p14:creationId xmlns:p14="http://schemas.microsoft.com/office/powerpoint/2010/main" val="31115182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03CA2-6336-0D47-B49D-8AA3813178F6}" type="slidenum">
              <a:rPr lang="en-US"/>
              <a:pPr/>
              <a:t>1</a:t>
            </a:fld>
            <a:endParaRPr lang="en-US"/>
          </a:p>
        </p:txBody>
      </p:sp>
      <p:sp>
        <p:nvSpPr>
          <p:cNvPr id="1286146" name="Rectangle 2"/>
          <p:cNvSpPr>
            <a:spLocks noGrp="1" noRot="1" noChangeAspect="1" noChangeArrowheads="1" noTextEdit="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1286147" name="Rectangle 3"/>
          <p:cNvSpPr>
            <a:spLocks noGrp="1" noChangeArrowheads="1"/>
          </p:cNvSpPr>
          <p:nvPr>
            <p:ph type="body" idx="1"/>
          </p:nvPr>
        </p:nvSpPr>
        <p:spPr bwMode="auto">
          <a:xfrm>
            <a:off x="914508" y="4343913"/>
            <a:ext cx="5028986" cy="4114361"/>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7C5E343-2D0A-9A4D-BB8F-09E757AFDF50}" type="slidenum">
              <a:rPr lang="he-IL">
                <a:latin typeface="Times New Roman" pitchFamily="-112" charset="0"/>
                <a:ea typeface="Times New Roman" pitchFamily="-112" charset="0"/>
                <a:cs typeface="Times New Roman" pitchFamily="-112" charset="0"/>
              </a:rPr>
              <a:pPr/>
              <a:t>10</a:t>
            </a:fld>
            <a:endParaRPr lang="en-US">
              <a:latin typeface="Times New Roman" pitchFamily="-112" charset="0"/>
              <a:ea typeface="Times New Roman" pitchFamily="-112" charset="0"/>
              <a:cs typeface="Times New Roman" pitchFamily="-112"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latin typeface="Times New Roman" pitchFamily="-112" charset="0"/>
              <a:ea typeface="ＭＳ Ｐゴシック" pitchFamily="-112" charset="-128"/>
              <a:cs typeface="ＭＳ Ｐゴシック" pitchFamily="-11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A81A9FFE-D2F2-EA47-AA47-0B2E51868EF5}" type="slidenum">
              <a:rPr lang="he-IL">
                <a:latin typeface="Times New Roman" pitchFamily="-112" charset="0"/>
                <a:ea typeface="Times New Roman" pitchFamily="-112" charset="0"/>
                <a:cs typeface="Times New Roman" pitchFamily="-112" charset="0"/>
              </a:rPr>
              <a:pPr/>
              <a:t>11</a:t>
            </a:fld>
            <a:endParaRPr lang="en-US">
              <a:latin typeface="Times New Roman" pitchFamily="-112" charset="0"/>
              <a:ea typeface="Times New Roman" pitchFamily="-112" charset="0"/>
              <a:cs typeface="Times New Roman" pitchFamily="-112" charset="0"/>
            </a:endParaRPr>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lIns="91531" tIns="45766" rIns="91531" bIns="45766"/>
          <a:lstStyle/>
          <a:p>
            <a:pPr eaLnBrk="1" hangingPunct="1"/>
            <a:endParaRPr lang="en-US">
              <a:latin typeface="Times New Roman" pitchFamily="-112" charset="0"/>
              <a:ea typeface="ＭＳ Ｐゴシック" pitchFamily="-112" charset="-128"/>
              <a:cs typeface="ＭＳ Ｐゴシック" pitchFamily="-112" charset="-128"/>
            </a:endParaRPr>
          </a:p>
        </p:txBody>
      </p:sp>
      <p:sp>
        <p:nvSpPr>
          <p:cNvPr id="86021" name="Footer Placeholder 4"/>
          <p:cNvSpPr>
            <a:spLocks noGrp="1"/>
          </p:cNvSpPr>
          <p:nvPr>
            <p:ph type="ftr" sz="quarter" idx="4"/>
          </p:nvPr>
        </p:nvSpPr>
        <p:spPr>
          <a:noFill/>
        </p:spPr>
        <p:txBody>
          <a:bodyPr/>
          <a:lstStyle/>
          <a:p>
            <a:r>
              <a:rPr lang="en-US" smtClean="0">
                <a:latin typeface="Times New Roman" pitchFamily="-112" charset="0"/>
              </a:rPr>
              <a:t>David Cahen 05/2010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559D94-7009-F04E-BA40-5381C1978530}" type="slidenum">
              <a:rPr lang="en-US"/>
              <a:pPr/>
              <a:t>12</a:t>
            </a:fld>
            <a:endParaRPr lang="en-US"/>
          </a:p>
        </p:txBody>
      </p:sp>
      <p:sp>
        <p:nvSpPr>
          <p:cNvPr id="1298434" name="Rectangle 2"/>
          <p:cNvSpPr>
            <a:spLocks noGrp="1" noRot="1" noChangeAspect="1" noChangeArrowheads="1" noTextEdit="1"/>
          </p:cNvSpPr>
          <p:nvPr>
            <p:ph type="sldImg"/>
          </p:nvPr>
        </p:nvSpPr>
        <p:spPr>
          <a:ln/>
        </p:spPr>
      </p:sp>
      <p:sp>
        <p:nvSpPr>
          <p:cNvPr id="129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67B4AAA-5E12-48D2-8D5C-590021D6B690}" type="slidenum">
              <a:rPr lang="he-IL"/>
              <a:pPr/>
              <a:t>13</a:t>
            </a:fld>
            <a:endParaRPr lang="en-US"/>
          </a:p>
        </p:txBody>
      </p:sp>
      <p:sp>
        <p:nvSpPr>
          <p:cNvPr id="77827" name="Rectangle 2"/>
          <p:cNvSpPr>
            <a:spLocks noGrp="1" noRot="1" noChangeAspect="1" noChangeArrowheads="1" noTextEdit="1"/>
          </p:cNvSpPr>
          <p:nvPr>
            <p:ph type="sldImg"/>
          </p:nvPr>
        </p:nvSpPr>
        <p:spPr>
          <a:xfrm>
            <a:off x="1143000" y="685800"/>
            <a:ext cx="4572000" cy="3429000"/>
          </a:xfrm>
          <a:ln/>
        </p:spPr>
      </p:sp>
      <p:sp>
        <p:nvSpPr>
          <p:cNvPr id="77828" name="Rectangle 3"/>
          <p:cNvSpPr>
            <a:spLocks noGrp="1" noChangeArrowheads="1"/>
          </p:cNvSpPr>
          <p:nvPr>
            <p:ph type="body" idx="1"/>
          </p:nvPr>
        </p:nvSpPr>
        <p:spPr>
          <a:xfrm>
            <a:off x="685480" y="4343913"/>
            <a:ext cx="5487041" cy="4114361"/>
          </a:xfrm>
          <a:noFill/>
          <a:ln/>
        </p:spPr>
        <p:txBody>
          <a:bodyPr/>
          <a:lstStyle/>
          <a:p>
            <a:r>
              <a:rPr lang="en-US" altLang="zh-CN" sz="800" b="1" smtClean="0">
                <a:ea typeface="SimSun" pitchFamily="2" charset="-122"/>
                <a:cs typeface="ＭＳ Ｐゴシック" pitchFamily="-109" charset="-128"/>
              </a:rPr>
              <a:t>These four spots light define the Hawaiian Islands;</a:t>
            </a:r>
          </a:p>
          <a:p>
            <a:r>
              <a:rPr lang="en-US" altLang="zh-CN" sz="800" b="1" smtClean="0">
                <a:ea typeface="SimSun" pitchFamily="2" charset="-122"/>
                <a:cs typeface="ＭＳ Ｐゴシック" pitchFamily="-109" charset="-128"/>
              </a:rPr>
              <a:t>Nigeria produces little light though its population is almost half that of the united states</a:t>
            </a:r>
          </a:p>
          <a:p>
            <a:r>
              <a:rPr lang="en-US" altLang="zh-CN" sz="800" b="1" smtClean="0">
                <a:ea typeface="SimSun" pitchFamily="2" charset="-122"/>
                <a:cs typeface="ＭＳ Ｐゴシック" pitchFamily="-109" charset="-128"/>
              </a:rPr>
              <a:t>Ribbon of the light corresponds to the Nile river in Egypt</a:t>
            </a:r>
          </a:p>
          <a:p>
            <a:r>
              <a:rPr lang="en-US" altLang="zh-CN" sz="800" b="1" smtClean="0">
                <a:ea typeface="SimSun" pitchFamily="2" charset="-122"/>
                <a:cs typeface="ＭＳ Ｐゴシック" pitchFamily="-109" charset="-128"/>
              </a:rPr>
              <a:t>Reunion and Mauritious are small but prosperous while Madagasgar has 18 million is almost dark</a:t>
            </a:r>
          </a:p>
          <a:p>
            <a:r>
              <a:rPr lang="en-US" altLang="zh-CN" sz="800" b="1" smtClean="0">
                <a:ea typeface="SimSun" pitchFamily="2" charset="-122"/>
                <a:cs typeface="ＭＳ Ｐゴシック" pitchFamily="-109" charset="-128"/>
              </a:rPr>
              <a:t>South Korea is prosperously bright while North Korea only has its capital Pyongyang lit up;</a:t>
            </a:r>
          </a:p>
          <a:p>
            <a:r>
              <a:rPr lang="en-US" altLang="zh-CN" sz="800" b="1" smtClean="0">
                <a:ea typeface="SimSun" pitchFamily="2" charset="-122"/>
                <a:cs typeface="ＭＳ Ｐゴシック" pitchFamily="-109" charset="-128"/>
              </a:rPr>
              <a:t>Trans-Siberian railroad is a thin stretching form Moscow through the center of Asia to Vladivostok</a:t>
            </a:r>
          </a:p>
          <a:p>
            <a:endParaRPr lang="en-US" altLang="zh-CN" sz="800" b="1" smtClean="0">
              <a:ea typeface="SimSun" pitchFamily="2" charset="-122"/>
              <a:cs typeface="ＭＳ Ｐゴシック" pitchFamily="-109" charset="-128"/>
            </a:endParaRPr>
          </a:p>
          <a:p>
            <a:endParaRPr lang="en-US" altLang="zh-CN" sz="800" b="1" smtClean="0">
              <a:ea typeface="SimSun" pitchFamily="2" charset="-122"/>
              <a:cs typeface="ＭＳ Ｐゴシック" pitchFamily="-109" charset="-128"/>
            </a:endParaRPr>
          </a:p>
          <a:p>
            <a:r>
              <a:rPr lang="en-US" altLang="zh-CN" sz="800" b="1" smtClean="0">
                <a:ea typeface="SimSun" pitchFamily="2" charset="-122"/>
                <a:cs typeface="ＭＳ Ｐゴシック" pitchFamily="-109" charset="-128"/>
              </a:rPr>
              <a:t>Where Does The Energy Go?</a:t>
            </a:r>
          </a:p>
          <a:p>
            <a:r>
              <a:rPr lang="en-US" altLang="zh-CN" sz="800" b="1" smtClean="0">
                <a:ea typeface="SimSun" pitchFamily="2" charset="-122"/>
                <a:cs typeface="ＭＳ Ｐゴシック" pitchFamily="-109" charset="-128"/>
              </a:rPr>
              <a:t>Introduction</a:t>
            </a:r>
          </a:p>
          <a:p>
            <a:endParaRPr lang="en-US" altLang="zh-CN" sz="800" b="1" smtClean="0">
              <a:ea typeface="SimSun" pitchFamily="2" charset="-122"/>
              <a:cs typeface="ＭＳ Ｐゴシック" pitchFamily="-109" charset="-128"/>
            </a:endParaRPr>
          </a:p>
          <a:p>
            <a:r>
              <a:rPr lang="en-US" altLang="zh-CN" sz="800" b="1" smtClean="0">
                <a:ea typeface="SimSun" pitchFamily="2" charset="-122"/>
                <a:cs typeface="ＭＳ Ｐゴシック" pitchFamily="-109" charset="-128"/>
              </a:rPr>
              <a:t>Human-made light is visible in this view of the Earth. The brightness of the light graphically illustrates local fossil fuel consumption.  Brightness does not necessarily correspond to human population. For example, the Island of Madagasgar holds 18 million people yet it is almost totally dark.</a:t>
            </a:r>
          </a:p>
          <a:p>
            <a:endParaRPr lang="en-US" altLang="zh-CN" sz="800" b="1" smtClean="0">
              <a:ea typeface="SimSun" pitchFamily="2" charset="-122"/>
              <a:cs typeface="ＭＳ Ｐゴシック" pitchFamily="-109" charset="-128"/>
            </a:endParaRPr>
          </a:p>
          <a:p>
            <a:r>
              <a:rPr lang="en-US" altLang="zh-CN" sz="800" b="1" smtClean="0">
                <a:ea typeface="SimSun" pitchFamily="2" charset="-122"/>
                <a:cs typeface="ＭＳ Ｐゴシック" pitchFamily="-109" charset="-128"/>
              </a:rPr>
              <a:t>Place your mouse on the yellow circles for additional information. earth at night</a:t>
            </a:r>
          </a:p>
          <a:p>
            <a:r>
              <a:rPr lang="en-US" altLang="zh-CN" sz="800" b="1" smtClean="0">
                <a:ea typeface="SimSun" pitchFamily="2" charset="-122"/>
                <a:cs typeface="ＭＳ Ｐゴシック" pitchFamily="-109" charset="-128"/>
              </a:rPr>
              <a:t>About Earth at Night</a:t>
            </a:r>
          </a:p>
          <a:p>
            <a:endParaRPr lang="en-US" altLang="zh-CN" sz="800" b="1" smtClean="0">
              <a:ea typeface="SimSun" pitchFamily="2" charset="-122"/>
              <a:cs typeface="ＭＳ Ｐゴシック" pitchFamily="-109" charset="-128"/>
            </a:endParaRPr>
          </a:p>
          <a:p>
            <a:r>
              <a:rPr lang="en-US" altLang="zh-CN" sz="800" b="1" smtClean="0">
                <a:ea typeface="SimSun" pitchFamily="2" charset="-122"/>
                <a:cs typeface="ＭＳ Ｐゴシック" pitchFamily="-109" charset="-128"/>
              </a:rPr>
              <a:t>Hundreds of photographs taken over the course of a year were combined to make this picture. The photographs were made by a satellite on cloudless nights. Much larger and more detailed versions of this picture are available at:</a:t>
            </a:r>
          </a:p>
          <a:p>
            <a:endParaRPr lang="en-US" altLang="zh-CN" sz="800" b="1" smtClean="0">
              <a:ea typeface="SimSun" pitchFamily="2" charset="-122"/>
              <a:cs typeface="ＭＳ Ｐゴシック" pitchFamily="-109" charset="-128"/>
            </a:endParaRPr>
          </a:p>
          <a:p>
            <a:r>
              <a:rPr lang="en-US" altLang="zh-CN" sz="800" b="1" smtClean="0">
                <a:ea typeface="SimSun" pitchFamily="2" charset="-122"/>
                <a:cs typeface="ＭＳ Ｐゴシック" pitchFamily="-109" charset="-128"/>
              </a:rPr>
              <a:t>http://visibleearth.nasa.gov/cgi-bin/viewrecord?5826  </a:t>
            </a:r>
          </a:p>
          <a:p>
            <a:endParaRPr lang="en-US" altLang="zh-CN" sz="800" b="1" smtClean="0">
              <a:ea typeface="SimSun" pitchFamily="2" charset="-122"/>
              <a:cs typeface="ＭＳ Ｐゴシック" pitchFamily="-109" charset="-128"/>
            </a:endParaRPr>
          </a:p>
        </p:txBody>
      </p:sp>
      <p:sp>
        <p:nvSpPr>
          <p:cNvPr id="77829" name="Footer Placeholder 4"/>
          <p:cNvSpPr>
            <a:spLocks noGrp="1"/>
          </p:cNvSpPr>
          <p:nvPr>
            <p:ph type="ftr" sz="quarter" idx="4"/>
          </p:nvPr>
        </p:nvSpPr>
        <p:spPr>
          <a:noFill/>
        </p:spPr>
        <p:txBody>
          <a:bodyPr/>
          <a:lstStyle/>
          <a:p>
            <a:r>
              <a:rPr lang="en-US" smtClean="0">
                <a:cs typeface="Times New Roman" pitchFamily="-109" charset="0"/>
              </a:rPr>
              <a:t>David Cahen 05/2010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107" charset="-128"/>
              <a:cs typeface="ＭＳ Ｐゴシック" pitchFamily="-107" charset="-128"/>
            </a:endParaRPr>
          </a:p>
        </p:txBody>
      </p:sp>
      <p:sp>
        <p:nvSpPr>
          <p:cNvPr id="15364" name="Slide Number Placeholder 3"/>
          <p:cNvSpPr>
            <a:spLocks noGrp="1"/>
          </p:cNvSpPr>
          <p:nvPr>
            <p:ph type="sldNum" sz="quarter" idx="5"/>
          </p:nvPr>
        </p:nvSpPr>
        <p:spPr bwMode="auto">
          <a:noFill/>
          <a:ln>
            <a:miter lim="800000"/>
            <a:headEnd/>
            <a:tailEnd/>
          </a:ln>
        </p:spPr>
        <p:txBody>
          <a:bodyPr/>
          <a:lstStyle/>
          <a:p>
            <a:fld id="{EE14C9F1-760D-224E-A73A-54D1ED3479C0}"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2E0756C-41BC-0B4B-97B5-6D16758B9410}"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7A1156-5377-FE49-A640-8C84E2DD6DDD}" type="slidenum">
              <a:rPr lang="en-US"/>
              <a:pPr/>
              <a:t>4</a:t>
            </a:fld>
            <a:endParaRPr lang="en-US"/>
          </a:p>
        </p:txBody>
      </p:sp>
      <p:sp>
        <p:nvSpPr>
          <p:cNvPr id="1294338" name="Rectangle 2"/>
          <p:cNvSpPr>
            <a:spLocks noGrp="1" noRot="1" noChangeAspect="1" noChangeArrowheads="1" noTextEdit="1"/>
          </p:cNvSpPr>
          <p:nvPr>
            <p:ph type="sldImg"/>
          </p:nvPr>
        </p:nvSpPr>
        <p:spPr>
          <a:xfrm>
            <a:off x="1143000" y="685800"/>
            <a:ext cx="4572000" cy="3429000"/>
          </a:xfrm>
          <a:ln/>
        </p:spPr>
      </p:sp>
      <p:sp>
        <p:nvSpPr>
          <p:cNvPr id="129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35CE870-DC99-1142-B6AE-155641B1B2D2}" type="slidenum">
              <a:rPr lang="he-IL">
                <a:latin typeface="Times New Roman" pitchFamily="-112" charset="0"/>
                <a:ea typeface="Times New Roman" pitchFamily="-112" charset="0"/>
                <a:cs typeface="Times New Roman" pitchFamily="-112" charset="0"/>
              </a:rPr>
              <a:pPr/>
              <a:t>5</a:t>
            </a:fld>
            <a:endParaRPr lang="en-US">
              <a:latin typeface="Times New Roman" pitchFamily="-112" charset="0"/>
              <a:ea typeface="Times New Roman" pitchFamily="-112" charset="0"/>
              <a:cs typeface="Times New Roman" pitchFamily="-112" charset="0"/>
            </a:endParaRPr>
          </a:p>
        </p:txBody>
      </p:sp>
      <p:sp>
        <p:nvSpPr>
          <p:cNvPr id="55299"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pitchFamily="-112" charset="0"/>
              <a:ea typeface="ＭＳ Ｐゴシック" pitchFamily="-112" charset="-128"/>
              <a:cs typeface="ＭＳ Ｐゴシック" pitchFamily="-11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434F3A-73A5-1740-90B3-3745F6D4828C}" type="slidenum">
              <a:rPr lang="en-US"/>
              <a:pPr/>
              <a:t>6</a:t>
            </a:fld>
            <a:endParaRPr lang="en-US"/>
          </a:p>
        </p:txBody>
      </p:sp>
      <p:sp>
        <p:nvSpPr>
          <p:cNvPr id="1296386" name="Rectangle 2"/>
          <p:cNvSpPr>
            <a:spLocks noGrp="1" noRot="1" noChangeAspect="1" noChangeArrowheads="1" noTextEdit="1"/>
          </p:cNvSpPr>
          <p:nvPr>
            <p:ph type="sldImg"/>
          </p:nvPr>
        </p:nvSpPr>
        <p:spPr>
          <a:xfrm>
            <a:off x="1143000" y="685800"/>
            <a:ext cx="4572000" cy="3429000"/>
          </a:xfrm>
          <a:ln/>
        </p:spPr>
      </p:sp>
      <p:sp>
        <p:nvSpPr>
          <p:cNvPr id="129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3D6D6BE-684E-F549-B457-AD5E1CE17A02}" type="slidenum">
              <a:rPr lang="he-IL">
                <a:latin typeface="Times New Roman" pitchFamily="-112" charset="0"/>
                <a:ea typeface="Times New Roman" pitchFamily="-112" charset="0"/>
                <a:cs typeface="Times New Roman" pitchFamily="-112" charset="0"/>
              </a:rPr>
              <a:pPr/>
              <a:t>7</a:t>
            </a:fld>
            <a:endParaRPr lang="en-US">
              <a:latin typeface="Times New Roman" pitchFamily="-112" charset="0"/>
              <a:ea typeface="Times New Roman" pitchFamily="-112" charset="0"/>
              <a:cs typeface="Times New Roman" pitchFamily="-112"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Times New Roman" pitchFamily="-112" charset="0"/>
              <a:ea typeface="ＭＳ Ｐゴシック" pitchFamily="-112" charset="-128"/>
              <a:cs typeface="ＭＳ Ｐゴシック" pitchFamily="-11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F7921DA-3691-E745-A965-06807CBF55E9}" type="slidenum">
              <a:rPr lang="he-IL">
                <a:latin typeface="Times New Roman" pitchFamily="-112" charset="0"/>
                <a:ea typeface="Times New Roman" pitchFamily="-112" charset="0"/>
                <a:cs typeface="Times New Roman" pitchFamily="-112" charset="0"/>
              </a:rPr>
              <a:pPr/>
              <a:t>8</a:t>
            </a:fld>
            <a:endParaRPr lang="en-US">
              <a:latin typeface="Times New Roman" pitchFamily="-112" charset="0"/>
              <a:ea typeface="Times New Roman" pitchFamily="-112" charset="0"/>
              <a:cs typeface="Times New Roman" pitchFamily="-112"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latin typeface="Times New Roman" pitchFamily="-112" charset="0"/>
              <a:ea typeface="ＭＳ Ｐゴシック" pitchFamily="-112" charset="-128"/>
              <a:cs typeface="ＭＳ Ｐゴシック" pitchFamily="-11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3422D6F-EE7A-9144-80CC-84D072DCE53F}" type="slidenum">
              <a:rPr lang="he-IL">
                <a:latin typeface="Times New Roman" pitchFamily="-112" charset="0"/>
                <a:ea typeface="Times New Roman" pitchFamily="-112" charset="0"/>
                <a:cs typeface="Times New Roman" pitchFamily="-112" charset="0"/>
              </a:rPr>
              <a:pPr/>
              <a:t>9</a:t>
            </a:fld>
            <a:endParaRPr lang="en-US">
              <a:latin typeface="Times New Roman" pitchFamily="-112" charset="0"/>
              <a:ea typeface="Times New Roman" pitchFamily="-112" charset="0"/>
              <a:cs typeface="Times New Roman" pitchFamily="-112"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atin typeface="Times New Roman" pitchFamily="-112" charset="0"/>
              <a:ea typeface="ＭＳ Ｐゴシック" pitchFamily="-112" charset="-128"/>
              <a:cs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08D591-C96C-FC4A-B36E-182958A2E922}" type="datetimeFigureOut">
              <a:rPr lang="en-US" smtClean="0"/>
              <a:pPr/>
              <a:t>7/1/2012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A888D-9E29-C143-80B6-7BAB6C2D44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8D591-C96C-FC4A-B36E-182958A2E922}" type="datetimeFigureOut">
              <a:rPr lang="en-US" smtClean="0"/>
              <a:pPr/>
              <a:t>7/1/2012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A888D-9E29-C143-80B6-7BAB6C2D44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8D591-C96C-FC4A-B36E-182958A2E922}" type="datetimeFigureOut">
              <a:rPr lang="en-US" smtClean="0"/>
              <a:pPr/>
              <a:t>7/1/2012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A888D-9E29-C143-80B6-7BAB6C2D443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100888" y="6586538"/>
            <a:ext cx="2486025" cy="457200"/>
          </a:xfrm>
        </p:spPr>
        <p:txBody>
          <a:bodyPr/>
          <a:lstStyle>
            <a:lvl2pPr lvl="1">
              <a:defRPr/>
            </a:lvl2pPr>
          </a:lstStyle>
          <a:p>
            <a:pPr lvl="1"/>
            <a:r>
              <a:rPr lang="en-US"/>
              <a:t>David Cahen WIS</a:t>
            </a: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5800" y="6248400"/>
            <a:ext cx="1905000" cy="457200"/>
          </a:xfrm>
        </p:spPr>
        <p:txBody>
          <a:bodyPr/>
          <a:lstStyle>
            <a:lvl1pPr>
              <a:defRPr smtClean="0"/>
            </a:lvl1pPr>
          </a:lstStyle>
          <a:p>
            <a:fld id="{21CECD79-9F5A-1A49-B8EA-44850C57926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8D591-C96C-FC4A-B36E-182958A2E922}" type="datetimeFigureOut">
              <a:rPr lang="en-US" smtClean="0"/>
              <a:pPr/>
              <a:t>7/1/2012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A888D-9E29-C143-80B6-7BAB6C2D44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08D591-C96C-FC4A-B36E-182958A2E922}" type="datetimeFigureOut">
              <a:rPr lang="en-US" smtClean="0"/>
              <a:pPr/>
              <a:t>7/1/2012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9A888D-9E29-C143-80B6-7BAB6C2D443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08D591-C96C-FC4A-B36E-182958A2E922}" type="datetimeFigureOut">
              <a:rPr lang="en-US" smtClean="0"/>
              <a:pPr/>
              <a:t>7/1/2012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A888D-9E29-C143-80B6-7BAB6C2D44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08D591-C96C-FC4A-B36E-182958A2E922}" type="datetimeFigureOut">
              <a:rPr lang="en-US" smtClean="0"/>
              <a:pPr/>
              <a:t>7/1/2012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9A888D-9E29-C143-80B6-7BAB6C2D44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08D591-C96C-FC4A-B36E-182958A2E922}" type="datetimeFigureOut">
              <a:rPr lang="en-US" smtClean="0"/>
              <a:pPr/>
              <a:t>7/1/2012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9A888D-9E29-C143-80B6-7BAB6C2D44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8D591-C96C-FC4A-B36E-182958A2E922}" type="datetimeFigureOut">
              <a:rPr lang="en-US" smtClean="0"/>
              <a:pPr/>
              <a:t>7/1/2012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9A888D-9E29-C143-80B6-7BAB6C2D44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8D591-C96C-FC4A-B36E-182958A2E922}" type="datetimeFigureOut">
              <a:rPr lang="en-US" smtClean="0"/>
              <a:pPr/>
              <a:t>7/1/2012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A888D-9E29-C143-80B6-7BAB6C2D44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8D591-C96C-FC4A-B36E-182958A2E922}" type="datetimeFigureOut">
              <a:rPr lang="en-US" smtClean="0"/>
              <a:pPr/>
              <a:t>7/1/2012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9A888D-9E29-C143-80B6-7BAB6C2D443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A888D-9E29-C143-80B6-7BAB6C2D4431}" type="slidenum">
              <a:rPr lang="en-US" smtClean="0"/>
              <a:pPr/>
              <a:t>‹#›</a:t>
            </a:fld>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8D591-C96C-FC4A-B36E-182958A2E922}" type="datetimeFigureOut">
              <a:rPr lang="en-US" smtClean="0"/>
              <a:pPr/>
              <a:t>7/1/2012</a:t>
            </a:fld>
            <a:endParaRPr lang="en-US"/>
          </a:p>
        </p:txBody>
      </p:sp>
      <p:sp>
        <p:nvSpPr>
          <p:cNvPr id="7" name="TextBox 6"/>
          <p:cNvSpPr txBox="1"/>
          <p:nvPr userDrawn="1"/>
        </p:nvSpPr>
        <p:spPr>
          <a:xfrm>
            <a:off x="0" y="6575297"/>
            <a:ext cx="2096097" cy="276999"/>
          </a:xfrm>
          <a:prstGeom prst="rect">
            <a:avLst/>
          </a:prstGeom>
          <a:noFill/>
        </p:spPr>
        <p:txBody>
          <a:bodyPr wrap="none" rtlCol="0">
            <a:spAutoFit/>
          </a:bodyPr>
          <a:lstStyle/>
          <a:p>
            <a:r>
              <a:rPr lang="en-US" sz="1200" dirty="0" smtClean="0">
                <a:latin typeface="Comic Sans MS"/>
                <a:cs typeface="Comic Sans MS"/>
              </a:rPr>
              <a:t>David Cahen, July 24, 2011</a:t>
            </a:r>
            <a:endParaRPr lang="en-US" sz="1200" dirty="0">
              <a:latin typeface="Comic Sans MS"/>
              <a:cs typeface="Comic Sans M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pPr lvl="1"/>
            <a:r>
              <a:rPr lang="en-US"/>
              <a:t>David Cahen WIS</a:t>
            </a:r>
          </a:p>
        </p:txBody>
      </p:sp>
      <p:sp>
        <p:nvSpPr>
          <p:cNvPr id="8" name="Slide Number Placeholder 5"/>
          <p:cNvSpPr>
            <a:spLocks noGrp="1"/>
          </p:cNvSpPr>
          <p:nvPr>
            <p:ph type="sldNum" sz="quarter" idx="12"/>
          </p:nvPr>
        </p:nvSpPr>
        <p:spPr/>
        <p:txBody>
          <a:bodyPr/>
          <a:lstStyle/>
          <a:p>
            <a:fld id="{0BA32B47-7CBE-E14E-BE1F-48109939BBB5}" type="slidenum">
              <a:rPr lang="en-US"/>
              <a:pPr/>
              <a:t>1</a:t>
            </a:fld>
            <a:endParaRPr lang="en-US"/>
          </a:p>
        </p:txBody>
      </p:sp>
      <p:pic>
        <p:nvPicPr>
          <p:cNvPr id="1285122" name="Picture 2" descr="kofler 1"/>
          <p:cNvPicPr>
            <a:picLocks noChangeAspect="1" noChangeArrowheads="1"/>
          </p:cNvPicPr>
          <p:nvPr/>
        </p:nvPicPr>
        <p:blipFill>
          <a:blip r:embed="rId3"/>
          <a:srcRect/>
          <a:stretch>
            <a:fillRect/>
          </a:stretch>
        </p:blipFill>
        <p:spPr bwMode="auto">
          <a:xfrm>
            <a:off x="0" y="785813"/>
            <a:ext cx="9144000" cy="6181725"/>
          </a:xfrm>
          <a:prstGeom prst="rect">
            <a:avLst/>
          </a:prstGeom>
          <a:noFill/>
          <a:ln w="9525">
            <a:noFill/>
            <a:miter lim="800000"/>
            <a:headEnd/>
            <a:tailEnd/>
          </a:ln>
        </p:spPr>
      </p:pic>
      <p:sp>
        <p:nvSpPr>
          <p:cNvPr id="1285123" name="Rectangle 3"/>
          <p:cNvSpPr>
            <a:spLocks noGrp="1" noChangeArrowheads="1"/>
          </p:cNvSpPr>
          <p:nvPr>
            <p:ph type="title"/>
          </p:nvPr>
        </p:nvSpPr>
        <p:spPr>
          <a:xfrm>
            <a:off x="4794250" y="1995488"/>
            <a:ext cx="4025900" cy="1143000"/>
          </a:xfrm>
        </p:spPr>
        <p:txBody>
          <a:bodyPr>
            <a:normAutofit fontScale="90000"/>
          </a:bodyPr>
          <a:lstStyle/>
          <a:p>
            <a:pPr algn="l"/>
            <a:r>
              <a:rPr lang="zh-CN" altLang="en-US" sz="3600" dirty="0">
                <a:solidFill>
                  <a:schemeClr val="bg1"/>
                </a:solidFill>
                <a:latin typeface="Arial" pitchFamily="-106" charset="0"/>
                <a:ea typeface="SimSun" pitchFamily="2" charset="-122"/>
                <a:cs typeface="SimSun" pitchFamily="2" charset="-122"/>
              </a:rPr>
              <a:t>能源，全球的挑战</a:t>
            </a:r>
            <a:br>
              <a:rPr lang="zh-CN" altLang="en-US" sz="3600" dirty="0">
                <a:solidFill>
                  <a:schemeClr val="bg1"/>
                </a:solidFill>
                <a:latin typeface="Arial" pitchFamily="-106" charset="0"/>
                <a:ea typeface="SimSun" pitchFamily="2" charset="-122"/>
                <a:cs typeface="SimSun" pitchFamily="2" charset="-122"/>
              </a:rPr>
            </a:br>
            <a:r>
              <a:rPr lang="en-US" sz="3600" dirty="0">
                <a:solidFill>
                  <a:schemeClr val="bg1"/>
                </a:solidFill>
                <a:latin typeface="Arial" pitchFamily="-106" charset="0"/>
              </a:rPr>
              <a:t>Energy, A Global </a:t>
            </a:r>
            <a:r>
              <a:rPr lang="en-US" sz="3600" dirty="0" smtClean="0">
                <a:solidFill>
                  <a:schemeClr val="bg1"/>
                </a:solidFill>
                <a:latin typeface="Arial" pitchFamily="-106" charset="0"/>
              </a:rPr>
              <a:t>Challenge</a:t>
            </a:r>
            <a:br>
              <a:rPr lang="en-US" sz="3600" dirty="0" smtClean="0">
                <a:solidFill>
                  <a:schemeClr val="bg1"/>
                </a:solidFill>
                <a:latin typeface="Arial" pitchFamily="-106" charset="0"/>
              </a:rPr>
            </a:br>
            <a:endParaRPr lang="en-US" sz="3600" dirty="0">
              <a:solidFill>
                <a:schemeClr val="bg1"/>
              </a:solidFill>
              <a:latin typeface="Arial" pitchFamily="-106" charset="0"/>
            </a:endParaRPr>
          </a:p>
        </p:txBody>
      </p:sp>
      <p:sp>
        <p:nvSpPr>
          <p:cNvPr id="1285125" name="Rectangle 5"/>
          <p:cNvSpPr>
            <a:spLocks noChangeArrowheads="1"/>
          </p:cNvSpPr>
          <p:nvPr/>
        </p:nvSpPr>
        <p:spPr bwMode="auto">
          <a:xfrm>
            <a:off x="8866188" y="2806700"/>
            <a:ext cx="184150" cy="274638"/>
          </a:xfrm>
          <a:prstGeom prst="rect">
            <a:avLst/>
          </a:prstGeom>
          <a:noFill/>
          <a:ln w="28575">
            <a:noFill/>
            <a:miter lim="800000"/>
            <a:headEnd/>
            <a:tailEnd/>
          </a:ln>
          <a:effectLst/>
        </p:spPr>
        <p:txBody>
          <a:bodyPr wrap="none">
            <a:prstTxWarp prst="textNoShape">
              <a:avLst/>
            </a:prstTxWarp>
            <a:spAutoFit/>
          </a:bodyPr>
          <a:lstStyle/>
          <a:p>
            <a:endParaRPr lang="en-US"/>
          </a:p>
        </p:txBody>
      </p:sp>
      <p:sp>
        <p:nvSpPr>
          <p:cNvPr id="1285127" name="Rectangle 7"/>
          <p:cNvSpPr>
            <a:spLocks noChangeArrowheads="1"/>
          </p:cNvSpPr>
          <p:nvPr/>
        </p:nvSpPr>
        <p:spPr bwMode="auto">
          <a:xfrm>
            <a:off x="0" y="15875"/>
            <a:ext cx="6053138" cy="825500"/>
          </a:xfrm>
          <a:prstGeom prst="rect">
            <a:avLst/>
          </a:prstGeom>
          <a:noFill/>
          <a:ln w="28575">
            <a:noFill/>
            <a:miter lim="800000"/>
            <a:headEnd/>
            <a:tailEnd/>
          </a:ln>
          <a:effectLst/>
        </p:spPr>
        <p:txBody>
          <a:bodyPr wrap="square">
            <a:prstTxWarp prst="textNoShape">
              <a:avLst/>
            </a:prstTxWarp>
            <a:spAutoFit/>
          </a:bodyPr>
          <a:lstStyle/>
          <a:p>
            <a:r>
              <a:rPr lang="en-US" sz="1600" b="1" dirty="0">
                <a:ea typeface="SimSun" pitchFamily="2" charset="-122"/>
                <a:cs typeface="SimSun" pitchFamily="2" charset="-122"/>
              </a:rPr>
              <a:t>魏</a:t>
            </a:r>
            <a:r>
              <a:rPr lang="zh-CN" altLang="en-US" sz="1600" b="1" dirty="0">
                <a:ea typeface="SimSun" pitchFamily="2" charset="-122"/>
                <a:cs typeface="SimSun" pitchFamily="2" charset="-122"/>
              </a:rPr>
              <a:t>兹</a:t>
            </a:r>
            <a:r>
              <a:rPr lang="en-US" sz="1600" b="1" dirty="0">
                <a:ea typeface="SimSun" pitchFamily="2" charset="-122"/>
                <a:cs typeface="SimSun" pitchFamily="2" charset="-122"/>
              </a:rPr>
              <a:t>曼</a:t>
            </a:r>
            <a:r>
              <a:rPr lang="zh-CN" altLang="en-US" sz="1600" b="1" dirty="0">
                <a:ea typeface="SimSun" pitchFamily="2" charset="-122"/>
                <a:cs typeface="SimSun" pitchFamily="2" charset="-122"/>
              </a:rPr>
              <a:t>研究院的选择，可持续能源研究院</a:t>
            </a:r>
            <a:r>
              <a:rPr lang="zh-CN" altLang="en-US" sz="1600" b="1" dirty="0">
                <a:solidFill>
                  <a:srgbClr val="000000"/>
                </a:solidFill>
                <a:ea typeface="SimSun" pitchFamily="2" charset="-122"/>
                <a:cs typeface="SimSun" pitchFamily="2" charset="-122"/>
              </a:rPr>
              <a:t/>
            </a:r>
            <a:br>
              <a:rPr lang="zh-CN" altLang="en-US" sz="1600" b="1" dirty="0">
                <a:solidFill>
                  <a:srgbClr val="000000"/>
                </a:solidFill>
                <a:ea typeface="SimSun" pitchFamily="2" charset="-122"/>
                <a:cs typeface="SimSun" pitchFamily="2" charset="-122"/>
              </a:rPr>
            </a:br>
            <a:r>
              <a:rPr lang="en-US" sz="1600" b="1" dirty="0">
                <a:latin typeface="Arial" pitchFamily="-106" charset="0"/>
                <a:ea typeface="SimSun" pitchFamily="2" charset="-122"/>
                <a:cs typeface="SimSun" pitchFamily="2" charset="-122"/>
              </a:rPr>
              <a:t>Weizmann Institute’s</a:t>
            </a:r>
            <a:r>
              <a:rPr lang="en-US" altLang="zh-CN" sz="1600" b="1" dirty="0">
                <a:latin typeface="Arial" pitchFamily="-106" charset="0"/>
                <a:ea typeface="SimSun" pitchFamily="2" charset="-122"/>
                <a:cs typeface="SimSun" pitchFamily="2" charset="-122"/>
              </a:rPr>
              <a:t> </a:t>
            </a:r>
            <a:r>
              <a:rPr lang="en-US" sz="1600" b="1" dirty="0">
                <a:latin typeface="Arial" pitchFamily="-106" charset="0"/>
                <a:ea typeface="SimSun" pitchFamily="2" charset="-122"/>
                <a:cs typeface="SimSun" pitchFamily="2" charset="-122"/>
              </a:rPr>
              <a:t>Alternative, Sustainable Energy Research Initiative</a:t>
            </a:r>
          </a:p>
        </p:txBody>
      </p:sp>
      <p:pic>
        <p:nvPicPr>
          <p:cNvPr id="1285128" name="Picture 8" descr="homelogo"/>
          <p:cNvPicPr>
            <a:picLocks noChangeAspect="1" noChangeArrowheads="1"/>
          </p:cNvPicPr>
          <p:nvPr/>
        </p:nvPicPr>
        <p:blipFill>
          <a:blip r:embed="rId4"/>
          <a:srcRect/>
          <a:stretch>
            <a:fillRect/>
          </a:stretch>
        </p:blipFill>
        <p:spPr bwMode="auto">
          <a:xfrm>
            <a:off x="6053138" y="0"/>
            <a:ext cx="3090862" cy="735013"/>
          </a:xfrm>
          <a:prstGeom prst="rect">
            <a:avLst/>
          </a:prstGeom>
          <a:solidFill>
            <a:srgbClr val="0B9B19"/>
          </a:solidFill>
          <a:ln w="38100">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0" y="1173163"/>
            <a:ext cx="9144000" cy="5684837"/>
          </a:xfrm>
          <a:noFill/>
        </p:spPr>
        <p:txBody>
          <a:bodyPr>
            <a:normAutofit fontScale="90000"/>
          </a:bodyPr>
          <a:lstStyle/>
          <a:p>
            <a:pPr marL="236538" algn="l" eaLnBrk="1" hangingPunct="1">
              <a:tabLst>
                <a:tab pos="2387600" algn="l"/>
                <a:tab pos="8567738" algn="r"/>
              </a:tabLst>
            </a:pPr>
            <a:r>
              <a:rPr lang="en-US" sz="2800" dirty="0">
                <a:latin typeface="Comic Sans MS"/>
                <a:cs typeface="Comic Sans MS"/>
              </a:rPr>
              <a:t/>
            </a:r>
            <a:br>
              <a:rPr lang="en-US" sz="2800" dirty="0">
                <a:latin typeface="Comic Sans MS"/>
                <a:cs typeface="Comic Sans MS"/>
              </a:rPr>
            </a:br>
            <a:r>
              <a:rPr lang="en-US" sz="2800" dirty="0">
                <a:latin typeface="Comic Sans MS"/>
                <a:cs typeface="Comic Sans MS"/>
              </a:rPr>
              <a:t> </a:t>
            </a:r>
            <a:r>
              <a:rPr lang="en-US" sz="3111" dirty="0">
                <a:latin typeface="Comic Sans MS"/>
                <a:cs typeface="Comic Sans MS"/>
              </a:rPr>
              <a:t>Solar Cells	</a:t>
            </a:r>
            <a:r>
              <a:rPr lang="en-US" sz="2000" dirty="0">
                <a:solidFill>
                  <a:srgbClr val="047A06"/>
                </a:solidFill>
                <a:latin typeface="Comic Sans MS"/>
                <a:cs typeface="Comic Sans MS"/>
              </a:rPr>
              <a:t>Materials</a:t>
            </a:r>
            <a:r>
              <a:rPr lang="en-US" sz="1200" dirty="0">
                <a:solidFill>
                  <a:srgbClr val="047A06"/>
                </a:solidFill>
                <a:latin typeface="Comic Sans MS"/>
                <a:cs typeface="Comic Sans MS"/>
              </a:rPr>
              <a:t> </a:t>
            </a:r>
            <a:r>
              <a:rPr lang="en-US" sz="2000" dirty="0">
                <a:solidFill>
                  <a:srgbClr val="047A06"/>
                </a:solidFill>
                <a:latin typeface="Comic Sans MS"/>
                <a:cs typeface="Comic Sans MS"/>
              </a:rPr>
              <a:t>&amp;</a:t>
            </a:r>
            <a:r>
              <a:rPr lang="en-US" sz="1200" dirty="0">
                <a:solidFill>
                  <a:srgbClr val="047A06"/>
                </a:solidFill>
                <a:latin typeface="Comic Sans MS"/>
                <a:cs typeface="Comic Sans MS"/>
              </a:rPr>
              <a:t> </a:t>
            </a:r>
            <a:r>
              <a:rPr lang="en-US" sz="2000" dirty="0">
                <a:solidFill>
                  <a:srgbClr val="047A06"/>
                </a:solidFill>
                <a:latin typeface="Comic Sans MS"/>
                <a:cs typeface="Comic Sans MS"/>
              </a:rPr>
              <a:t>device chemistry</a:t>
            </a:r>
            <a:r>
              <a:rPr lang="en-US" sz="1200" dirty="0">
                <a:solidFill>
                  <a:srgbClr val="047A06"/>
                </a:solidFill>
                <a:latin typeface="Comic Sans MS"/>
                <a:cs typeface="Comic Sans MS"/>
              </a:rPr>
              <a:t> </a:t>
            </a:r>
            <a:r>
              <a:rPr lang="en-US" sz="2000" dirty="0">
                <a:solidFill>
                  <a:srgbClr val="047A06"/>
                </a:solidFill>
                <a:latin typeface="Comic Sans MS"/>
                <a:cs typeface="Comic Sans MS"/>
              </a:rPr>
              <a:t>&amp;</a:t>
            </a:r>
            <a:r>
              <a:rPr lang="en-US" sz="1200" dirty="0">
                <a:solidFill>
                  <a:srgbClr val="047A06"/>
                </a:solidFill>
                <a:latin typeface="Comic Sans MS"/>
                <a:cs typeface="Comic Sans MS"/>
              </a:rPr>
              <a:t> </a:t>
            </a:r>
            <a:r>
              <a:rPr lang="en-US" sz="2000" dirty="0">
                <a:solidFill>
                  <a:srgbClr val="047A06"/>
                </a:solidFill>
                <a:latin typeface="Comic Sans MS"/>
                <a:cs typeface="Comic Sans MS"/>
              </a:rPr>
              <a:t>physics</a:t>
            </a:r>
            <a:r>
              <a:rPr lang="en-US" sz="1200" dirty="0">
                <a:solidFill>
                  <a:srgbClr val="047A06"/>
                </a:solidFill>
                <a:latin typeface="Comic Sans MS"/>
                <a:cs typeface="Comic Sans MS"/>
              </a:rPr>
              <a:t> </a:t>
            </a:r>
            <a:r>
              <a:rPr lang="en-US" sz="2000" dirty="0">
                <a:solidFill>
                  <a:srgbClr val="047A06"/>
                </a:solidFill>
                <a:latin typeface="Comic Sans MS"/>
                <a:cs typeface="Comic Sans MS"/>
              </a:rPr>
              <a:t>of</a:t>
            </a:r>
            <a:r>
              <a:rPr lang="en-US" sz="1200" dirty="0">
                <a:solidFill>
                  <a:srgbClr val="047A06"/>
                </a:solidFill>
                <a:latin typeface="Comic Sans MS"/>
                <a:cs typeface="Comic Sans MS"/>
              </a:rPr>
              <a:t> </a:t>
            </a:r>
            <a:r>
              <a:rPr lang="en-US" sz="2000" dirty="0">
                <a:solidFill>
                  <a:srgbClr val="047A06"/>
                </a:solidFill>
                <a:latin typeface="Comic Sans MS"/>
                <a:cs typeface="Comic Sans MS"/>
              </a:rPr>
              <a:t>Solar cells </a:t>
            </a:r>
            <a:br>
              <a:rPr lang="en-US" sz="2000" dirty="0">
                <a:solidFill>
                  <a:srgbClr val="047A06"/>
                </a:solidFill>
                <a:latin typeface="Comic Sans MS"/>
                <a:cs typeface="Comic Sans MS"/>
              </a:rPr>
            </a:br>
            <a:r>
              <a:rPr lang="en-US" sz="2000" dirty="0">
                <a:solidFill>
                  <a:srgbClr val="047A06"/>
                </a:solidFill>
                <a:latin typeface="Comic Sans MS"/>
                <a:cs typeface="Comic Sans MS"/>
              </a:rPr>
              <a:t>	</a:t>
            </a:r>
            <a:br>
              <a:rPr lang="en-US" sz="2000" dirty="0">
                <a:solidFill>
                  <a:srgbClr val="047A06"/>
                </a:solidFill>
                <a:latin typeface="Comic Sans MS"/>
                <a:cs typeface="Comic Sans MS"/>
              </a:rPr>
            </a:br>
            <a:r>
              <a:rPr lang="en-US" sz="2000" dirty="0">
                <a:solidFill>
                  <a:srgbClr val="047A06"/>
                </a:solidFill>
                <a:latin typeface="Comic Sans MS"/>
                <a:cs typeface="Comic Sans MS"/>
              </a:rPr>
              <a:t>	Organic polymers for Solar Cells</a:t>
            </a:r>
            <a:r>
              <a:rPr lang="en-US" sz="1400" dirty="0">
                <a:latin typeface="Comic Sans MS"/>
                <a:cs typeface="Comic Sans MS"/>
              </a:rPr>
              <a:t> 	</a:t>
            </a:r>
            <a:br>
              <a:rPr lang="en-US" sz="1400" dirty="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a:latin typeface="Comic Sans MS"/>
                <a:cs typeface="Comic Sans MS"/>
              </a:rPr>
              <a:t>	</a:t>
            </a:r>
            <a:r>
              <a:rPr lang="en-US" sz="1000" dirty="0">
                <a:solidFill>
                  <a:srgbClr val="047A06"/>
                </a:solidFill>
                <a:latin typeface="Comic Sans MS"/>
                <a:cs typeface="Comic Sans MS"/>
              </a:rPr>
              <a:t/>
            </a:r>
            <a:br>
              <a:rPr lang="en-US" sz="1000" dirty="0">
                <a:solidFill>
                  <a:srgbClr val="047A06"/>
                </a:solidFill>
                <a:latin typeface="Comic Sans MS"/>
                <a:cs typeface="Comic Sans MS"/>
              </a:rPr>
            </a:br>
            <a:r>
              <a:rPr lang="en-US" sz="2000" dirty="0">
                <a:solidFill>
                  <a:srgbClr val="047A06"/>
                </a:solidFill>
                <a:latin typeface="Comic Sans MS"/>
                <a:cs typeface="Comic Sans MS"/>
              </a:rPr>
              <a:t>	Solid-state </a:t>
            </a:r>
            <a:r>
              <a:rPr lang="en-US" sz="2000" dirty="0" err="1">
                <a:solidFill>
                  <a:srgbClr val="047A06"/>
                </a:solidFill>
                <a:latin typeface="Comic Sans MS"/>
                <a:cs typeface="Comic Sans MS"/>
              </a:rPr>
              <a:t>Nano</a:t>
            </a:r>
            <a:r>
              <a:rPr lang="en-US" sz="2000" dirty="0">
                <a:solidFill>
                  <a:srgbClr val="047A06"/>
                </a:solidFill>
                <a:latin typeface="Comic Sans MS"/>
                <a:cs typeface="Comic Sans MS"/>
              </a:rPr>
              <a:t>-crystalline Solar cells 	</a:t>
            </a:r>
            <a:r>
              <a:rPr lang="en-US" sz="1400" dirty="0">
                <a:latin typeface="Comic Sans MS"/>
                <a:cs typeface="Comic Sans MS"/>
              </a:rPr>
              <a:t/>
            </a:r>
            <a:br>
              <a:rPr lang="en-US" sz="1400" dirty="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a:latin typeface="Comic Sans MS"/>
                <a:cs typeface="Comic Sans MS"/>
              </a:rPr>
              <a:t> 	</a:t>
            </a:r>
            <a:r>
              <a:rPr lang="en-US" sz="1000" dirty="0">
                <a:latin typeface="Comic Sans MS"/>
                <a:cs typeface="Comic Sans MS"/>
              </a:rPr>
              <a:t>	</a:t>
            </a:r>
            <a:r>
              <a:rPr lang="en-US" sz="1400" dirty="0">
                <a:latin typeface="Comic Sans MS"/>
                <a:cs typeface="Comic Sans MS"/>
              </a:rPr>
              <a:t/>
            </a:r>
            <a:br>
              <a:rPr lang="en-US" sz="1400" dirty="0">
                <a:latin typeface="Comic Sans MS"/>
                <a:cs typeface="Comic Sans MS"/>
              </a:rPr>
            </a:br>
            <a:r>
              <a:rPr lang="en-US" sz="1400" dirty="0">
                <a:latin typeface="Comic Sans MS"/>
                <a:cs typeface="Comic Sans MS"/>
              </a:rPr>
              <a:t>	</a:t>
            </a:r>
            <a:r>
              <a:rPr lang="en-US" sz="2000" dirty="0">
                <a:solidFill>
                  <a:srgbClr val="047A06"/>
                </a:solidFill>
                <a:latin typeface="Comic Sans MS"/>
                <a:cs typeface="Comic Sans MS"/>
              </a:rPr>
              <a:t>Simple optics to improve Solar cell efficiency;           		New Solar fluorescent concentrators</a:t>
            </a:r>
            <a:r>
              <a:rPr lang="en-US" sz="2800" dirty="0">
                <a:latin typeface="Comic Sans MS"/>
                <a:cs typeface="Comic Sans MS"/>
              </a:rPr>
              <a:t> </a:t>
            </a:r>
            <a:br>
              <a:rPr lang="en-US" sz="2800" dirty="0">
                <a:latin typeface="Comic Sans MS"/>
                <a:cs typeface="Comic Sans MS"/>
              </a:rPr>
            </a:br>
            <a:r>
              <a:rPr lang="en-US" sz="2000" dirty="0">
                <a:solidFill>
                  <a:srgbClr val="047A06"/>
                </a:solidFill>
                <a:latin typeface="Comic Sans MS"/>
                <a:cs typeface="Comic Sans MS"/>
              </a:rPr>
              <a:t> 	------------------------------</a:t>
            </a:r>
            <a:br>
              <a:rPr lang="en-US" sz="2000" dirty="0">
                <a:solidFill>
                  <a:srgbClr val="047A06"/>
                </a:solidFill>
                <a:latin typeface="Comic Sans MS"/>
                <a:cs typeface="Comic Sans MS"/>
              </a:rPr>
            </a:br>
            <a:r>
              <a:rPr lang="en-US" sz="2000" dirty="0">
                <a:solidFill>
                  <a:srgbClr val="047A06"/>
                </a:solidFill>
                <a:latin typeface="Comic Sans MS"/>
                <a:cs typeface="Comic Sans MS"/>
              </a:rPr>
              <a:t>	Thermoelectric Conversion, towards better materials</a:t>
            </a:r>
            <a:r>
              <a:rPr lang="en-US" sz="1400" dirty="0">
                <a:latin typeface="Comic Sans MS"/>
                <a:cs typeface="Comic Sans MS"/>
              </a:rPr>
              <a:t/>
            </a:r>
            <a:br>
              <a:rPr lang="en-US" sz="1400" dirty="0">
                <a:latin typeface="Comic Sans MS"/>
                <a:cs typeface="Comic Sans MS"/>
              </a:rPr>
            </a:br>
            <a:r>
              <a:rPr lang="en-US" sz="3111" dirty="0">
                <a:latin typeface="Comic Sans MS"/>
                <a:cs typeface="Comic Sans MS"/>
              </a:rPr>
              <a:t>Solar Thermal Conversion</a:t>
            </a:r>
            <a:r>
              <a:rPr lang="en-US" sz="2400" dirty="0">
                <a:latin typeface="Comic Sans MS"/>
                <a:cs typeface="Comic Sans MS"/>
              </a:rPr>
              <a:t/>
            </a:r>
            <a:br>
              <a:rPr lang="en-US" sz="2400" dirty="0">
                <a:latin typeface="Comic Sans MS"/>
                <a:cs typeface="Comic Sans MS"/>
              </a:rPr>
            </a:br>
            <a:r>
              <a:rPr lang="en-US" sz="2400" dirty="0">
                <a:latin typeface="Comic Sans MS"/>
                <a:cs typeface="Comic Sans MS"/>
              </a:rPr>
              <a:t>	</a:t>
            </a:r>
            <a:r>
              <a:rPr lang="en-US" sz="1400" dirty="0" smtClean="0">
                <a:latin typeface="Comic Sans MS"/>
                <a:cs typeface="Comic Sans MS"/>
              </a:rPr>
              <a:t>                </a:t>
            </a:r>
            <a:r>
              <a:rPr lang="en-US" sz="2000" dirty="0" smtClean="0">
                <a:solidFill>
                  <a:srgbClr val="047A06"/>
                </a:solidFill>
                <a:latin typeface="Comic Sans MS"/>
                <a:cs typeface="Comic Sans MS"/>
              </a:rPr>
              <a:t>Various </a:t>
            </a:r>
            <a:r>
              <a:rPr lang="en-US" sz="2000" dirty="0">
                <a:solidFill>
                  <a:srgbClr val="047A06"/>
                </a:solidFill>
                <a:latin typeface="Comic Sans MS"/>
                <a:cs typeface="Comic Sans MS"/>
              </a:rPr>
              <a:t>applied projects, incl. CO</a:t>
            </a:r>
            <a:r>
              <a:rPr lang="en-US" sz="2000" baseline="-25000" dirty="0">
                <a:solidFill>
                  <a:srgbClr val="047A06"/>
                </a:solidFill>
                <a:latin typeface="Comic Sans MS"/>
                <a:cs typeface="Comic Sans MS"/>
              </a:rPr>
              <a:t>2</a:t>
            </a:r>
            <a:r>
              <a:rPr lang="en-US" sz="2000" dirty="0">
                <a:solidFill>
                  <a:srgbClr val="047A06"/>
                </a:solidFill>
                <a:latin typeface="Comic Sans MS"/>
                <a:cs typeface="Comic Sans MS"/>
              </a:rPr>
              <a:t> reduction, biomass 		</a:t>
            </a:r>
            <a:r>
              <a:rPr lang="en-US" sz="1400" dirty="0">
                <a:latin typeface="Comic Sans MS"/>
                <a:cs typeface="Comic Sans MS"/>
              </a:rPr>
              <a:t/>
            </a:r>
            <a:br>
              <a:rPr lang="en-US" sz="1400" dirty="0">
                <a:latin typeface="Comic Sans MS"/>
                <a:cs typeface="Comic Sans MS"/>
              </a:rPr>
            </a:br>
            <a:r>
              <a:rPr lang="en-US" sz="1400" dirty="0">
                <a:latin typeface="Comic Sans MS"/>
                <a:cs typeface="Comic Sans MS"/>
              </a:rPr>
              <a:t> </a:t>
            </a:r>
            <a:r>
              <a:rPr lang="en-US" sz="3111" dirty="0">
                <a:latin typeface="Comic Sans MS"/>
                <a:cs typeface="Comic Sans MS"/>
              </a:rPr>
              <a:t>Photosynthesis</a:t>
            </a:r>
            <a:r>
              <a:rPr lang="en-US" sz="3111" dirty="0" smtClean="0">
                <a:latin typeface="Comic Sans MS"/>
                <a:cs typeface="Comic Sans MS"/>
              </a:rPr>
              <a:t> </a:t>
            </a:r>
            <a:r>
              <a:rPr lang="en-US" sz="1400" dirty="0" smtClean="0">
                <a:latin typeface="Comic Sans MS"/>
                <a:cs typeface="Comic Sans MS"/>
              </a:rPr>
              <a:t>	</a:t>
            </a:r>
            <a:r>
              <a:rPr lang="en-US" sz="2000" dirty="0" smtClean="0">
                <a:solidFill>
                  <a:srgbClr val="047A06"/>
                </a:solidFill>
                <a:latin typeface="Comic Sans MS"/>
                <a:cs typeface="Comic Sans MS"/>
              </a:rPr>
              <a:t>Basic </a:t>
            </a:r>
            <a:r>
              <a:rPr lang="en-US" sz="2000" dirty="0">
                <a:solidFill>
                  <a:srgbClr val="047A06"/>
                </a:solidFill>
                <a:latin typeface="Comic Sans MS"/>
                <a:cs typeface="Comic Sans MS"/>
              </a:rPr>
              <a:t>&amp; applied studies in Natural Photosynthesis</a:t>
            </a:r>
            <a:r>
              <a:rPr lang="en-US" sz="2000" dirty="0" smtClean="0">
                <a:solidFill>
                  <a:srgbClr val="047A06"/>
                </a:solidFill>
                <a:latin typeface="Comic Sans MS"/>
                <a:cs typeface="Comic Sans MS"/>
              </a:rPr>
              <a:t> </a:t>
            </a:r>
            <a:br>
              <a:rPr lang="en-US" sz="2000" dirty="0" smtClean="0">
                <a:solidFill>
                  <a:srgbClr val="047A06"/>
                </a:solidFill>
                <a:latin typeface="Comic Sans MS"/>
                <a:cs typeface="Comic Sans MS"/>
              </a:rPr>
            </a:br>
            <a:r>
              <a:rPr lang="en-US" sz="2000" dirty="0" smtClean="0">
                <a:solidFill>
                  <a:srgbClr val="047A06"/>
                </a:solidFill>
                <a:latin typeface="Comic Sans MS"/>
                <a:cs typeface="Comic Sans MS"/>
              </a:rPr>
              <a:t>	</a:t>
            </a:r>
            <a:r>
              <a:rPr lang="en-US" sz="2000" dirty="0">
                <a:solidFill>
                  <a:srgbClr val="047A06"/>
                </a:solidFill>
                <a:latin typeface="Comic Sans MS"/>
                <a:cs typeface="Comic Sans MS"/>
              </a:rPr>
              <a:t>	   &amp; other Plant Sciences</a:t>
            </a:r>
            <a:r>
              <a:rPr lang="en-US" sz="1400" dirty="0">
                <a:latin typeface="Comic Sans MS"/>
                <a:cs typeface="Comic Sans MS"/>
              </a:rPr>
              <a:t/>
            </a:r>
            <a:br>
              <a:rPr lang="en-US" sz="1400" dirty="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a:latin typeface="Comic Sans MS"/>
                <a:cs typeface="Comic Sans MS"/>
              </a:rPr>
              <a:t> 	 </a:t>
            </a:r>
            <a:br>
              <a:rPr lang="en-US" sz="1400" dirty="0">
                <a:latin typeface="Comic Sans MS"/>
                <a:cs typeface="Comic Sans MS"/>
              </a:rPr>
            </a:br>
            <a:r>
              <a:rPr lang="en-US" sz="1400" dirty="0">
                <a:latin typeface="Comic Sans MS"/>
                <a:cs typeface="Comic Sans MS"/>
              </a:rPr>
              <a:t/>
            </a:r>
            <a:br>
              <a:rPr lang="en-US" sz="1400" dirty="0">
                <a:latin typeface="Comic Sans MS"/>
                <a:cs typeface="Comic Sans MS"/>
              </a:rPr>
            </a:br>
            <a:r>
              <a:rPr lang="en-US" sz="2000" dirty="0">
                <a:solidFill>
                  <a:srgbClr val="047A06"/>
                </a:solidFill>
                <a:latin typeface="Comic Sans MS"/>
                <a:cs typeface="Comic Sans MS"/>
              </a:rPr>
              <a:t>	</a:t>
            </a:r>
            <a:r>
              <a:rPr lang="en-US" sz="1400" dirty="0">
                <a:latin typeface="Comic Sans MS"/>
                <a:cs typeface="Comic Sans MS"/>
              </a:rPr>
              <a:t> </a:t>
            </a:r>
          </a:p>
        </p:txBody>
      </p:sp>
      <p:sp>
        <p:nvSpPr>
          <p:cNvPr id="82947" name="Text Box 3"/>
          <p:cNvSpPr txBox="1">
            <a:spLocks noChangeArrowheads="1"/>
          </p:cNvSpPr>
          <p:nvPr/>
        </p:nvSpPr>
        <p:spPr bwMode="auto">
          <a:xfrm>
            <a:off x="0" y="720389"/>
            <a:ext cx="9144000" cy="641350"/>
          </a:xfrm>
          <a:prstGeom prst="rect">
            <a:avLst/>
          </a:prstGeom>
          <a:noFill/>
          <a:ln w="28575">
            <a:noFill/>
            <a:miter lim="800000"/>
            <a:headEnd/>
            <a:tailEnd/>
          </a:ln>
        </p:spPr>
        <p:txBody>
          <a:bodyPr>
            <a:prstTxWarp prst="textNoShape">
              <a:avLst/>
            </a:prstTxWarp>
            <a:spAutoFit/>
          </a:bodyPr>
          <a:lstStyle/>
          <a:p>
            <a:pPr algn="ctr"/>
            <a:r>
              <a:rPr lang="en-US" sz="3600" dirty="0">
                <a:solidFill>
                  <a:srgbClr val="A50021"/>
                </a:solidFill>
                <a:latin typeface="Comic Sans MS"/>
                <a:cs typeface="Comic Sans MS"/>
              </a:rPr>
              <a:t>Some other Alternative Energy projects</a:t>
            </a:r>
            <a:endParaRPr lang="he-IL" sz="3600" dirty="0">
              <a:solidFill>
                <a:srgbClr val="A50021"/>
              </a:solidFill>
              <a:latin typeface="Comic Sans MS"/>
              <a:cs typeface="Comic Sans MS"/>
            </a:endParaRPr>
          </a:p>
        </p:txBody>
      </p:sp>
      <p:pic>
        <p:nvPicPr>
          <p:cNvPr id="4" name="Picture 4" descr="homelogo"/>
          <p:cNvPicPr>
            <a:picLocks noChangeAspect="1" noChangeArrowheads="1"/>
          </p:cNvPicPr>
          <p:nvPr/>
        </p:nvPicPr>
        <p:blipFill>
          <a:blip r:embed="rId3"/>
          <a:srcRect/>
          <a:stretch>
            <a:fillRect/>
          </a:stretch>
        </p:blipFill>
        <p:spPr bwMode="auto">
          <a:xfrm>
            <a:off x="6046341" y="-19224"/>
            <a:ext cx="3090862" cy="646113"/>
          </a:xfrm>
          <a:prstGeom prst="rect">
            <a:avLst/>
          </a:prstGeom>
          <a:solidFill>
            <a:srgbClr val="008000"/>
          </a:solidFill>
          <a:ln w="38100">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914" name="Rectangle 2"/>
          <p:cNvSpPr>
            <a:spLocks noGrp="1" noChangeArrowheads="1"/>
          </p:cNvSpPr>
          <p:nvPr>
            <p:ph type="body" idx="1"/>
          </p:nvPr>
        </p:nvSpPr>
        <p:spPr>
          <a:xfrm>
            <a:off x="538163" y="698500"/>
            <a:ext cx="8475662" cy="5803900"/>
          </a:xfrm>
          <a:solidFill>
            <a:schemeClr val="bg1"/>
          </a:solidFill>
          <a:ln>
            <a:solidFill>
              <a:srgbClr val="CA891A"/>
            </a:solidFill>
          </a:ln>
        </p:spPr>
        <p:txBody>
          <a:bodyPr>
            <a:normAutofit fontScale="92500" lnSpcReduction="10000"/>
          </a:bodyPr>
          <a:lstStyle/>
          <a:p>
            <a:pPr marL="533400" indent="-533400" algn="ctr" defTabSz="508000" rtl="0" eaLnBrk="1" hangingPunct="1">
              <a:lnSpc>
                <a:spcPct val="85000"/>
              </a:lnSpc>
              <a:buFontTx/>
              <a:buNone/>
            </a:pPr>
            <a:endParaRPr lang="en-US" sz="600" dirty="0" smtClean="0">
              <a:solidFill>
                <a:srgbClr val="058E07"/>
              </a:solidFill>
              <a:latin typeface="Comic Sans MS" pitchFamily="-112" charset="0"/>
            </a:endParaRPr>
          </a:p>
          <a:p>
            <a:pPr marL="533400" indent="-533400" algn="l" defTabSz="508000" rtl="0" eaLnBrk="1" hangingPunct="1">
              <a:lnSpc>
                <a:spcPct val="85000"/>
              </a:lnSpc>
              <a:buFontTx/>
              <a:buChar char="•"/>
            </a:pPr>
            <a:r>
              <a:rPr lang="en-US" sz="2400" dirty="0" smtClean="0">
                <a:solidFill>
                  <a:srgbClr val="047A06"/>
                </a:solidFill>
                <a:latin typeface="Comic Sans MS" pitchFamily="-112" charset="0"/>
              </a:rPr>
              <a:t>Efficient</a:t>
            </a:r>
            <a:r>
              <a:rPr lang="en-US" sz="2400" dirty="0">
                <a:solidFill>
                  <a:srgbClr val="047A06"/>
                </a:solidFill>
                <a:latin typeface="Comic Sans MS" pitchFamily="-112" charset="0"/>
              </a:rPr>
              <a:t>, Affordable</a:t>
            </a:r>
            <a:r>
              <a:rPr lang="en-US" sz="2400" b="1" dirty="0">
                <a:solidFill>
                  <a:srgbClr val="047A06"/>
                </a:solidFill>
                <a:latin typeface="Comic Sans MS" pitchFamily="-112" charset="0"/>
              </a:rPr>
              <a:t> Artificial </a:t>
            </a:r>
            <a:r>
              <a:rPr lang="en-US" sz="2400" b="1" dirty="0" smtClean="0">
                <a:solidFill>
                  <a:srgbClr val="047A06"/>
                </a:solidFill>
                <a:latin typeface="Comic Sans MS" pitchFamily="-112" charset="0"/>
              </a:rPr>
              <a:t>Photosynthesis</a:t>
            </a:r>
          </a:p>
          <a:p>
            <a:pPr marL="533400" indent="-533400" algn="l" defTabSz="508000" rtl="0" eaLnBrk="1" hangingPunct="1">
              <a:lnSpc>
                <a:spcPct val="85000"/>
              </a:lnSpc>
              <a:buNone/>
            </a:pPr>
            <a:endParaRPr lang="en-US" sz="3027" b="1" dirty="0" smtClean="0">
              <a:solidFill>
                <a:srgbClr val="047A06"/>
              </a:solidFill>
              <a:latin typeface="Comic Sans MS" pitchFamily="-112" charset="0"/>
            </a:endParaRPr>
          </a:p>
          <a:p>
            <a:pPr marL="533400" indent="-533400" algn="l" defTabSz="508000" rtl="0" eaLnBrk="1" hangingPunct="1">
              <a:lnSpc>
                <a:spcPct val="85000"/>
              </a:lnSpc>
              <a:buFont typeface="Times" pitchFamily="-112" charset="0"/>
              <a:buNone/>
            </a:pPr>
            <a:r>
              <a:rPr lang="en-US" sz="2000" b="1" dirty="0">
                <a:solidFill>
                  <a:srgbClr val="047A06"/>
                </a:solidFill>
                <a:latin typeface="Comic Sans MS" pitchFamily="-112" charset="0"/>
              </a:rPr>
              <a:t>* </a:t>
            </a:r>
            <a:r>
              <a:rPr lang="en-US" sz="2000" dirty="0">
                <a:solidFill>
                  <a:srgbClr val="047A06"/>
                </a:solidFill>
                <a:latin typeface="Comic Sans MS" pitchFamily="-112" charset="0"/>
              </a:rPr>
              <a:t>	</a:t>
            </a:r>
            <a:r>
              <a:rPr lang="en-US" sz="2400" dirty="0">
                <a:solidFill>
                  <a:srgbClr val="047A06"/>
                </a:solidFill>
                <a:latin typeface="Comic Sans MS" pitchFamily="-112" charset="0"/>
              </a:rPr>
              <a:t>Cheap, Efficient</a:t>
            </a:r>
            <a:r>
              <a:rPr lang="en-US" sz="2400" b="1" dirty="0">
                <a:solidFill>
                  <a:srgbClr val="047A06"/>
                </a:solidFill>
                <a:latin typeface="Comic Sans MS" pitchFamily="-112" charset="0"/>
              </a:rPr>
              <a:t> Solar Cells</a:t>
            </a:r>
            <a:r>
              <a:rPr lang="en-US" sz="2400" dirty="0">
                <a:solidFill>
                  <a:srgbClr val="047A06"/>
                </a:solidFill>
                <a:latin typeface="Comic Sans MS" pitchFamily="-112" charset="0"/>
              </a:rPr>
              <a:t>:</a:t>
            </a:r>
            <a:r>
              <a:rPr lang="en-US" sz="2400" b="1" dirty="0">
                <a:solidFill>
                  <a:srgbClr val="047A06"/>
                </a:solidFill>
                <a:latin typeface="Comic Sans MS" pitchFamily="-112" charset="0"/>
              </a:rPr>
              <a:t> </a:t>
            </a:r>
          </a:p>
          <a:p>
            <a:pPr marL="533400" indent="-533400" algn="l" defTabSz="508000" rtl="0" eaLnBrk="1" hangingPunct="1">
              <a:lnSpc>
                <a:spcPct val="85000"/>
              </a:lnSpc>
              <a:buFont typeface="Times" pitchFamily="-112" charset="0"/>
              <a:buNone/>
            </a:pPr>
            <a:r>
              <a:rPr lang="en-US" sz="2400" b="1" dirty="0">
                <a:solidFill>
                  <a:srgbClr val="047A06"/>
                </a:solidFill>
                <a:latin typeface="Comic Sans MS" pitchFamily="-112" charset="0"/>
              </a:rPr>
              <a:t>					 </a:t>
            </a:r>
            <a:r>
              <a:rPr lang="en-US" sz="2400" i="1" dirty="0">
                <a:solidFill>
                  <a:srgbClr val="047A06"/>
                </a:solidFill>
                <a:latin typeface="Comic Sans MS" pitchFamily="-112" charset="0"/>
              </a:rPr>
              <a:t>smart optics; </a:t>
            </a:r>
            <a:r>
              <a:rPr lang="en-US" sz="2400" b="1" dirty="0">
                <a:solidFill>
                  <a:srgbClr val="047A06"/>
                </a:solidFill>
                <a:latin typeface="Comic Sans MS" pitchFamily="-112" charset="0"/>
              </a:rPr>
              <a:t> </a:t>
            </a:r>
            <a:r>
              <a:rPr lang="en-US" sz="2400" i="1" dirty="0">
                <a:solidFill>
                  <a:srgbClr val="047A06"/>
                </a:solidFill>
                <a:latin typeface="Comic Sans MS" pitchFamily="-112" charset="0"/>
              </a:rPr>
              <a:t>solar paint …… </a:t>
            </a:r>
            <a:r>
              <a:rPr lang="en-US" sz="2400" i="1" dirty="0" smtClean="0">
                <a:solidFill>
                  <a:srgbClr val="047A06"/>
                </a:solidFill>
                <a:latin typeface="Comic Sans MS" pitchFamily="-112" charset="0"/>
              </a:rPr>
              <a:t>?</a:t>
            </a:r>
          </a:p>
          <a:p>
            <a:pPr marL="533400" indent="-533400" algn="l" defTabSz="508000" rtl="0" eaLnBrk="1" hangingPunct="1">
              <a:lnSpc>
                <a:spcPct val="85000"/>
              </a:lnSpc>
              <a:buFont typeface="Times" pitchFamily="-112" charset="0"/>
              <a:buNone/>
            </a:pPr>
            <a:endParaRPr lang="en-US" sz="1946" dirty="0" smtClean="0">
              <a:solidFill>
                <a:srgbClr val="047A06"/>
              </a:solidFill>
              <a:latin typeface="Comic Sans MS" pitchFamily="-112" charset="0"/>
            </a:endParaRPr>
          </a:p>
          <a:p>
            <a:pPr marL="533400" indent="-533400" algn="l" defTabSz="508000" rtl="0" eaLnBrk="1" hangingPunct="1">
              <a:lnSpc>
                <a:spcPct val="85000"/>
              </a:lnSpc>
              <a:buFont typeface="Times" pitchFamily="-112" charset="0"/>
              <a:buNone/>
            </a:pPr>
            <a:endParaRPr lang="en-US" sz="1000" dirty="0">
              <a:solidFill>
                <a:srgbClr val="047A06"/>
              </a:solidFill>
              <a:latin typeface="Comic Sans MS" pitchFamily="-112" charset="0"/>
            </a:endParaRPr>
          </a:p>
          <a:p>
            <a:pPr marL="533400" indent="-533400" algn="l" defTabSz="508000" rtl="0" eaLnBrk="1" hangingPunct="1">
              <a:lnSpc>
                <a:spcPct val="85000"/>
              </a:lnSpc>
            </a:pPr>
            <a:r>
              <a:rPr lang="en-US" sz="2400" dirty="0">
                <a:solidFill>
                  <a:srgbClr val="047A06"/>
                </a:solidFill>
                <a:latin typeface="Comic Sans MS" pitchFamily="-112" charset="0"/>
              </a:rPr>
              <a:t>Smart Natural</a:t>
            </a:r>
            <a:r>
              <a:rPr lang="en-US" sz="2400" b="1" dirty="0">
                <a:solidFill>
                  <a:srgbClr val="047A06"/>
                </a:solidFill>
                <a:latin typeface="Comic Sans MS" pitchFamily="-112" charset="0"/>
              </a:rPr>
              <a:t> Photosynthesis:</a:t>
            </a:r>
          </a:p>
          <a:p>
            <a:pPr marL="533400" indent="-533400" algn="l" defTabSz="508000" rtl="0" eaLnBrk="1" hangingPunct="1">
              <a:lnSpc>
                <a:spcPct val="85000"/>
              </a:lnSpc>
              <a:buFontTx/>
              <a:buNone/>
            </a:pPr>
            <a:r>
              <a:rPr lang="en-US" sz="2400" b="1" dirty="0">
                <a:solidFill>
                  <a:srgbClr val="047A06"/>
                </a:solidFill>
                <a:latin typeface="Comic Sans MS" pitchFamily="-112" charset="0"/>
              </a:rPr>
              <a:t>		</a:t>
            </a:r>
            <a:r>
              <a:rPr lang="en-US" sz="2400" i="1" dirty="0">
                <a:solidFill>
                  <a:srgbClr val="047A06"/>
                </a:solidFill>
                <a:latin typeface="Comic Sans MS" pitchFamily="-112" charset="0"/>
              </a:rPr>
              <a:t>genetic/metabolic </a:t>
            </a:r>
            <a:r>
              <a:rPr lang="en-US" sz="2400" i="1" dirty="0" err="1">
                <a:solidFill>
                  <a:srgbClr val="047A06"/>
                </a:solidFill>
                <a:latin typeface="Comic Sans MS" pitchFamily="-112" charset="0"/>
              </a:rPr>
              <a:t>engn</a:t>
            </a:r>
            <a:r>
              <a:rPr lang="en-US" sz="2400" i="1" dirty="0">
                <a:solidFill>
                  <a:srgbClr val="047A06"/>
                </a:solidFill>
                <a:latin typeface="Comic Sans MS" pitchFamily="-112" charset="0"/>
              </a:rPr>
              <a:t>.;	synthetic biology …… </a:t>
            </a:r>
            <a:r>
              <a:rPr lang="en-US" sz="2400" i="1" dirty="0" smtClean="0">
                <a:solidFill>
                  <a:srgbClr val="047A06"/>
                </a:solidFill>
                <a:latin typeface="Comic Sans MS" pitchFamily="-112" charset="0"/>
              </a:rPr>
              <a:t>?</a:t>
            </a:r>
          </a:p>
          <a:p>
            <a:pPr marL="533400" indent="-533400" algn="l" defTabSz="508000" rtl="0" eaLnBrk="1" hangingPunct="1">
              <a:lnSpc>
                <a:spcPct val="85000"/>
              </a:lnSpc>
              <a:buFontTx/>
              <a:buNone/>
            </a:pPr>
            <a:endParaRPr lang="en-US" sz="2000" dirty="0" smtClean="0">
              <a:solidFill>
                <a:srgbClr val="047A06"/>
              </a:solidFill>
              <a:latin typeface="Comic Sans MS" pitchFamily="-112" charset="0"/>
            </a:endParaRPr>
          </a:p>
          <a:p>
            <a:pPr marL="533400" indent="-533400" algn="l" defTabSz="508000" rtl="0" eaLnBrk="1" hangingPunct="1">
              <a:lnSpc>
                <a:spcPct val="85000"/>
              </a:lnSpc>
              <a:buFont typeface="Times" pitchFamily="-112" charset="0"/>
              <a:buNone/>
            </a:pPr>
            <a:endParaRPr lang="en-US" sz="1000" b="1" dirty="0">
              <a:solidFill>
                <a:srgbClr val="058E07"/>
              </a:solidFill>
              <a:latin typeface="Comic Sans MS" pitchFamily="-112" charset="0"/>
            </a:endParaRPr>
          </a:p>
          <a:p>
            <a:pPr marL="533400" indent="-533400" algn="l" defTabSz="508000" rtl="0" eaLnBrk="1" hangingPunct="1">
              <a:lnSpc>
                <a:spcPct val="85000"/>
              </a:lnSpc>
              <a:buFont typeface="Times" pitchFamily="-112" charset="0"/>
              <a:buChar char="•"/>
            </a:pPr>
            <a:r>
              <a:rPr lang="en-US" sz="2400" b="1" dirty="0">
                <a:solidFill>
                  <a:srgbClr val="3D3D3D"/>
                </a:solidFill>
                <a:latin typeface="Comic Sans MS" pitchFamily="-112" charset="0"/>
              </a:rPr>
              <a:t>3-D </a:t>
            </a:r>
            <a:r>
              <a:rPr lang="en-US" sz="2400" dirty="0">
                <a:solidFill>
                  <a:srgbClr val="3D3D3D"/>
                </a:solidFill>
                <a:latin typeface="Comic Sans MS" pitchFamily="-112" charset="0"/>
              </a:rPr>
              <a:t>(Holographic)</a:t>
            </a:r>
            <a:r>
              <a:rPr lang="en-US" sz="2400" b="1" dirty="0">
                <a:solidFill>
                  <a:srgbClr val="3D3D3D"/>
                </a:solidFill>
                <a:latin typeface="Comic Sans MS" pitchFamily="-112" charset="0"/>
              </a:rPr>
              <a:t> Video-</a:t>
            </a:r>
            <a:r>
              <a:rPr lang="en-US" sz="2400" b="1" dirty="0" smtClean="0">
                <a:solidFill>
                  <a:srgbClr val="3D3D3D"/>
                </a:solidFill>
                <a:latin typeface="Comic Sans MS" pitchFamily="-112" charset="0"/>
              </a:rPr>
              <a:t>Conferencing</a:t>
            </a:r>
          </a:p>
          <a:p>
            <a:pPr marL="533400" indent="-533400" algn="l" defTabSz="508000" rtl="0" eaLnBrk="1" hangingPunct="1">
              <a:lnSpc>
                <a:spcPct val="85000"/>
              </a:lnSpc>
              <a:buNone/>
            </a:pPr>
            <a:endParaRPr lang="en-US" sz="2400" b="1" dirty="0" smtClean="0">
              <a:solidFill>
                <a:srgbClr val="3D3D3D"/>
              </a:solidFill>
              <a:latin typeface="Comic Sans MS" pitchFamily="-112" charset="0"/>
            </a:endParaRPr>
          </a:p>
          <a:p>
            <a:pPr marL="533400" indent="-533400" algn="l" defTabSz="508000" rtl="0" eaLnBrk="1" hangingPunct="1">
              <a:lnSpc>
                <a:spcPct val="85000"/>
              </a:lnSpc>
              <a:buFont typeface="Times" pitchFamily="-112" charset="0"/>
              <a:buChar char="•"/>
            </a:pPr>
            <a:r>
              <a:rPr lang="en-US" sz="2400" b="1" dirty="0" smtClean="0">
                <a:solidFill>
                  <a:srgbClr val="3D3D3D"/>
                </a:solidFill>
                <a:latin typeface="Comic Sans MS" pitchFamily="-112" charset="0"/>
              </a:rPr>
              <a:t>“Memory-shape” wind turbine blades</a:t>
            </a:r>
            <a:r>
              <a:rPr lang="en-US" sz="2000" b="1" dirty="0" smtClean="0">
                <a:solidFill>
                  <a:srgbClr val="3D3D3D"/>
                </a:solidFill>
                <a:latin typeface="Comic Sans MS" pitchFamily="-112" charset="0"/>
              </a:rPr>
              <a:t> </a:t>
            </a:r>
          </a:p>
          <a:p>
            <a:pPr marL="533400" indent="-533400" algn="l" defTabSz="508000" rtl="0" eaLnBrk="1" hangingPunct="1">
              <a:lnSpc>
                <a:spcPct val="85000"/>
              </a:lnSpc>
              <a:buNone/>
            </a:pPr>
            <a:endParaRPr lang="en-US" sz="2000" b="1" dirty="0" smtClean="0">
              <a:solidFill>
                <a:srgbClr val="3D3D3D"/>
              </a:solidFill>
              <a:latin typeface="Comic Sans MS" pitchFamily="-112" charset="0"/>
            </a:endParaRPr>
          </a:p>
          <a:p>
            <a:pPr marL="533400" indent="-533400" algn="l" defTabSz="508000" rtl="0" eaLnBrk="1" hangingPunct="1">
              <a:lnSpc>
                <a:spcPct val="85000"/>
              </a:lnSpc>
              <a:buFont typeface="Times" pitchFamily="-112" charset="0"/>
              <a:buChar char="•"/>
            </a:pPr>
            <a:r>
              <a:rPr lang="en-US" sz="2400" dirty="0" err="1" smtClean="0">
                <a:solidFill>
                  <a:srgbClr val="3D3D3D"/>
                </a:solidFill>
                <a:latin typeface="Comic Sans MS" pitchFamily="-112" charset="0"/>
              </a:rPr>
              <a:t>Clean</a:t>
            </a:r>
            <a:r>
              <a:rPr lang="en-US" sz="2400" dirty="0" err="1">
                <a:solidFill>
                  <a:srgbClr val="3D3D3D"/>
                </a:solidFill>
                <a:latin typeface="Comic Sans MS" pitchFamily="-112" charset="0"/>
              </a:rPr>
              <a:t>(er</a:t>
            </a:r>
            <a:r>
              <a:rPr lang="en-US" sz="2400" dirty="0">
                <a:solidFill>
                  <a:srgbClr val="3D3D3D"/>
                </a:solidFill>
                <a:latin typeface="Comic Sans MS" pitchFamily="-112" charset="0"/>
              </a:rPr>
              <a:t>) and </a:t>
            </a:r>
            <a:r>
              <a:rPr lang="en-US" sz="2400" dirty="0" err="1">
                <a:solidFill>
                  <a:srgbClr val="3D3D3D"/>
                </a:solidFill>
                <a:latin typeface="Comic Sans MS" pitchFamily="-112" charset="0"/>
              </a:rPr>
              <a:t>Safe(r</a:t>
            </a:r>
            <a:r>
              <a:rPr lang="en-US" sz="2400" dirty="0">
                <a:solidFill>
                  <a:srgbClr val="3D3D3D"/>
                </a:solidFill>
                <a:latin typeface="Comic Sans MS" pitchFamily="-112" charset="0"/>
              </a:rPr>
              <a:t>)</a:t>
            </a:r>
            <a:r>
              <a:rPr lang="en-US" sz="2400" b="1" dirty="0">
                <a:solidFill>
                  <a:srgbClr val="3D3D3D"/>
                </a:solidFill>
                <a:latin typeface="Comic Sans MS" pitchFamily="-112" charset="0"/>
              </a:rPr>
              <a:t> Nuclear Energy</a:t>
            </a:r>
          </a:p>
          <a:p>
            <a:pPr marL="533400" indent="-533400" algn="l" defTabSz="508000" rtl="0" eaLnBrk="1" hangingPunct="1">
              <a:lnSpc>
                <a:spcPct val="85000"/>
              </a:lnSpc>
              <a:buFont typeface="Times" pitchFamily="-112" charset="0"/>
              <a:buNone/>
            </a:pPr>
            <a:r>
              <a:rPr lang="en-US" sz="1200" b="1" dirty="0">
                <a:solidFill>
                  <a:srgbClr val="3D3D3D"/>
                </a:solidFill>
                <a:latin typeface="Comic Sans MS" pitchFamily="-112" charset="0"/>
              </a:rPr>
              <a:t>	 </a:t>
            </a:r>
          </a:p>
          <a:p>
            <a:pPr marL="533400" indent="-533400" algn="l" defTabSz="508000" rtl="0" eaLnBrk="1" hangingPunct="1">
              <a:lnSpc>
                <a:spcPct val="85000"/>
              </a:lnSpc>
              <a:buFont typeface="Times" pitchFamily="-112" charset="0"/>
              <a:buNone/>
            </a:pPr>
            <a:r>
              <a:rPr lang="en-US" sz="2000" dirty="0">
                <a:solidFill>
                  <a:srgbClr val="3D3D3D"/>
                </a:solidFill>
                <a:latin typeface="Comic Sans MS" pitchFamily="-112" charset="0"/>
              </a:rPr>
              <a:t>       </a:t>
            </a:r>
            <a:r>
              <a:rPr lang="en-US" sz="2400" dirty="0">
                <a:solidFill>
                  <a:srgbClr val="3D3D3D"/>
                </a:solidFill>
                <a:latin typeface="Comic Sans MS" pitchFamily="-112" charset="0"/>
              </a:rPr>
              <a:t>and … </a:t>
            </a:r>
          </a:p>
          <a:p>
            <a:pPr marL="533400" indent="-533400" algn="l" defTabSz="508000" rtl="0" eaLnBrk="1" hangingPunct="1">
              <a:lnSpc>
                <a:spcPct val="85000"/>
              </a:lnSpc>
              <a:buFont typeface="Times" pitchFamily="-112" charset="0"/>
              <a:buNone/>
            </a:pPr>
            <a:endParaRPr lang="en-US" sz="1400" dirty="0" smtClean="0">
              <a:solidFill>
                <a:srgbClr val="058E07"/>
              </a:solidFill>
              <a:latin typeface="Comic Sans MS" pitchFamily="-112" charset="0"/>
            </a:endParaRPr>
          </a:p>
          <a:p>
            <a:pPr marL="533400" indent="-533400" algn="l" defTabSz="508000" rtl="0" eaLnBrk="1" hangingPunct="1">
              <a:lnSpc>
                <a:spcPct val="85000"/>
              </a:lnSpc>
              <a:buFont typeface="Times" pitchFamily="-112" charset="0"/>
              <a:buChar char="•"/>
            </a:pPr>
            <a:r>
              <a:rPr lang="en-US" sz="3027" b="1" dirty="0" smtClean="0">
                <a:solidFill>
                  <a:srgbClr val="D00502"/>
                </a:solidFill>
                <a:latin typeface="Comic Sans MS" pitchFamily="-112" charset="0"/>
              </a:rPr>
              <a:t>to where </a:t>
            </a:r>
            <a:r>
              <a:rPr lang="en-US" sz="3027" b="1" dirty="0">
                <a:solidFill>
                  <a:srgbClr val="D00502"/>
                </a:solidFill>
                <a:latin typeface="Comic Sans MS" pitchFamily="-112" charset="0"/>
              </a:rPr>
              <a:t>Creativity &amp; Curiosity</a:t>
            </a:r>
            <a:r>
              <a:rPr lang="en-US" sz="3027" b="1" dirty="0" smtClean="0">
                <a:solidFill>
                  <a:srgbClr val="D00502"/>
                </a:solidFill>
                <a:latin typeface="Comic Sans MS" pitchFamily="-112" charset="0"/>
              </a:rPr>
              <a:t> lead us </a:t>
            </a:r>
            <a:r>
              <a:rPr lang="en-US" sz="3027" b="1" dirty="0">
                <a:solidFill>
                  <a:srgbClr val="D00502"/>
                </a:solidFill>
                <a:latin typeface="Comic Sans MS" pitchFamily="-112" charset="0"/>
              </a:rPr>
              <a:t>!</a:t>
            </a:r>
          </a:p>
        </p:txBody>
      </p:sp>
      <p:sp>
        <p:nvSpPr>
          <p:cNvPr id="84995" name="Rectangle 3"/>
          <p:cNvSpPr>
            <a:spLocks noChangeArrowheads="1"/>
          </p:cNvSpPr>
          <p:nvPr/>
        </p:nvSpPr>
        <p:spPr bwMode="auto">
          <a:xfrm>
            <a:off x="0" y="190500"/>
            <a:ext cx="9013825" cy="415498"/>
          </a:xfrm>
          <a:prstGeom prst="rect">
            <a:avLst/>
          </a:prstGeom>
          <a:noFill/>
          <a:ln w="28575">
            <a:noFill/>
            <a:miter lim="800000"/>
            <a:headEnd/>
            <a:tailEnd/>
          </a:ln>
        </p:spPr>
        <p:txBody>
          <a:bodyPr>
            <a:prstTxWarp prst="textNoShape">
              <a:avLst/>
            </a:prstTxWarp>
            <a:spAutoFit/>
          </a:bodyPr>
          <a:lstStyle/>
          <a:p>
            <a:pPr algn="ctr" rtl="0">
              <a:lnSpc>
                <a:spcPct val="85000"/>
              </a:lnSpc>
              <a:spcBef>
                <a:spcPct val="20000"/>
              </a:spcBef>
            </a:pPr>
            <a:r>
              <a:rPr lang="en-US" sz="2400" b="1" dirty="0" smtClean="0">
                <a:solidFill>
                  <a:srgbClr val="990000"/>
                </a:solidFill>
                <a:latin typeface="Comic Sans MS"/>
                <a:cs typeface="Comic Sans MS"/>
              </a:rPr>
              <a:t>We  do research now to </a:t>
            </a:r>
            <a:r>
              <a:rPr lang="en-US" sz="2400" b="1" dirty="0">
                <a:solidFill>
                  <a:srgbClr val="990000"/>
                </a:solidFill>
                <a:latin typeface="Comic Sans MS"/>
                <a:cs typeface="Comic Sans MS"/>
              </a:rPr>
              <a:t>realize</a:t>
            </a:r>
            <a:r>
              <a:rPr lang="en-US" sz="2400" b="1" dirty="0" smtClean="0">
                <a:solidFill>
                  <a:srgbClr val="990000"/>
                </a:solidFill>
                <a:latin typeface="Comic Sans MS"/>
                <a:cs typeface="Comic Sans MS"/>
              </a:rPr>
              <a:t> </a:t>
            </a:r>
            <a:r>
              <a:rPr lang="en-US" sz="2400" b="1" i="1" dirty="0" smtClean="0">
                <a:solidFill>
                  <a:srgbClr val="990000"/>
                </a:solidFill>
                <a:latin typeface="Comic Sans MS"/>
                <a:cs typeface="Comic Sans MS"/>
              </a:rPr>
              <a:t>today’s </a:t>
            </a:r>
            <a:r>
              <a:rPr lang="en-US" sz="2400" b="1" dirty="0" smtClean="0">
                <a:solidFill>
                  <a:srgbClr val="990000"/>
                </a:solidFill>
                <a:latin typeface="Comic Sans MS"/>
                <a:cs typeface="Comic Sans MS"/>
              </a:rPr>
              <a:t>dreams </a:t>
            </a:r>
            <a:r>
              <a:rPr lang="en-US" sz="2400" b="1" i="1" dirty="0" smtClean="0">
                <a:solidFill>
                  <a:srgbClr val="990000"/>
                </a:solidFill>
                <a:latin typeface="Comic Sans MS"/>
                <a:cs typeface="Comic Sans MS"/>
              </a:rPr>
              <a:t>tomorrow</a:t>
            </a:r>
            <a:r>
              <a:rPr lang="en-US" sz="2400" b="1" dirty="0" smtClean="0">
                <a:solidFill>
                  <a:srgbClr val="990000"/>
                </a:solidFill>
                <a:latin typeface="Comic Sans MS"/>
                <a:cs typeface="Comic Sans MS"/>
              </a:rPr>
              <a:t>:</a:t>
            </a:r>
            <a:endParaRPr lang="en-US" sz="2400" b="1" dirty="0">
              <a:solidFill>
                <a:srgbClr val="990000"/>
              </a:solidFill>
              <a:latin typeface="Comic Sans MS"/>
              <a:cs typeface="Comic Sans MS"/>
            </a:endParaRPr>
          </a:p>
        </p:txBody>
      </p:sp>
      <p:sp>
        <p:nvSpPr>
          <p:cNvPr id="5" name="Action Button: Custom 4">
            <a:hlinkClick r:id="" action="ppaction://noaction" highlightClick="1"/>
          </p:cNvPr>
          <p:cNvSpPr/>
          <p:nvPr/>
        </p:nvSpPr>
        <p:spPr bwMode="auto">
          <a:xfrm>
            <a:off x="8521700" y="6286500"/>
            <a:ext cx="228600" cy="215900"/>
          </a:xfrm>
          <a:prstGeom prst="actionButtonBlank">
            <a:avLst/>
          </a:prstGeom>
          <a:solidFill>
            <a:srgbClr val="808080"/>
          </a:solidFill>
          <a:ln w="28575" cap="flat" cmpd="sng" algn="ctr">
            <a:solidFill>
              <a:srgbClr val="FFFF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a:ln>
                <a:noFill/>
              </a:ln>
              <a:solidFill>
                <a:schemeClr val="tx1"/>
              </a:solidFill>
              <a:effectLst/>
              <a:latin typeface="Comic Sans MS" pitchFamily="-109" charset="0"/>
            </a:endParaRPr>
          </a:p>
        </p:txBody>
      </p:sp>
      <p:pic>
        <p:nvPicPr>
          <p:cNvPr id="6" name="Picture 4" descr="homelogo"/>
          <p:cNvPicPr>
            <a:picLocks noChangeAspect="1" noChangeArrowheads="1"/>
          </p:cNvPicPr>
          <p:nvPr/>
        </p:nvPicPr>
        <p:blipFill>
          <a:blip r:embed="rId3"/>
          <a:srcRect/>
          <a:stretch>
            <a:fillRect/>
          </a:stretch>
        </p:blipFill>
        <p:spPr bwMode="auto">
          <a:xfrm>
            <a:off x="6072378" y="6228768"/>
            <a:ext cx="3090862" cy="646113"/>
          </a:xfrm>
          <a:prstGeom prst="rect">
            <a:avLst/>
          </a:prstGeom>
          <a:solidFill>
            <a:srgbClr val="008000"/>
          </a:solidFill>
          <a:ln w="381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49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491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7491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74914">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7491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74914">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74914">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74914">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74914">
                                            <p:txEl>
                                              <p:pRg st="17" end="1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74914">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49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earthlights2_dmsp_big"/>
          <p:cNvPicPr>
            <a:picLocks noChangeAspect="1" noChangeArrowheads="1"/>
          </p:cNvPicPr>
          <p:nvPr/>
        </p:nvPicPr>
        <p:blipFill>
          <a:blip r:embed="rId3"/>
          <a:stretch>
            <a:fillRect/>
          </a:stretch>
        </p:blipFill>
        <p:spPr>
          <a:xfrm>
            <a:off x="5112" y="622300"/>
            <a:ext cx="9133775" cy="5943600"/>
          </a:xfrm>
          <a:prstGeom prst="rect">
            <a:avLst/>
          </a:prstGeom>
          <a:noFill/>
        </p:spPr>
      </p:pic>
      <p:sp>
        <p:nvSpPr>
          <p:cNvPr id="10" name="Slide Number Placeholder 5"/>
          <p:cNvSpPr>
            <a:spLocks noGrp="1"/>
          </p:cNvSpPr>
          <p:nvPr>
            <p:ph type="sldNum" sz="quarter" idx="12"/>
          </p:nvPr>
        </p:nvSpPr>
        <p:spPr/>
        <p:txBody>
          <a:bodyPr/>
          <a:lstStyle/>
          <a:p>
            <a:fld id="{F0A4519D-5263-5C44-B862-491B29C1B270}" type="slidenum">
              <a:rPr lang="en-US"/>
              <a:pPr/>
              <a:t>12</a:t>
            </a:fld>
            <a:endParaRPr lang="en-US"/>
          </a:p>
        </p:txBody>
      </p:sp>
      <p:sp>
        <p:nvSpPr>
          <p:cNvPr id="1297411" name="Rectangle 3"/>
          <p:cNvSpPr>
            <a:spLocks noGrp="1" noChangeArrowheads="1"/>
          </p:cNvSpPr>
          <p:nvPr>
            <p:ph type="title"/>
          </p:nvPr>
        </p:nvSpPr>
        <p:spPr>
          <a:xfrm>
            <a:off x="1450618" y="730250"/>
            <a:ext cx="6500813" cy="1143000"/>
          </a:xfrm>
        </p:spPr>
        <p:txBody>
          <a:bodyPr>
            <a:normAutofit/>
          </a:bodyPr>
          <a:lstStyle/>
          <a:p>
            <a:r>
              <a:rPr lang="zh-CN" altLang="en-US" sz="2000" dirty="0">
                <a:solidFill>
                  <a:schemeClr val="bg1"/>
                </a:solidFill>
                <a:latin typeface="Comic Sans MS" pitchFamily="-106" charset="0"/>
                <a:ea typeface="SimSun" pitchFamily="2" charset="-122"/>
                <a:cs typeface="SimSun" pitchFamily="2" charset="-122"/>
              </a:rPr>
              <a:t>能源，一个全球的挑战</a:t>
            </a:r>
            <a:br>
              <a:rPr lang="zh-CN" altLang="en-US" sz="2000" dirty="0">
                <a:solidFill>
                  <a:schemeClr val="bg1"/>
                </a:solidFill>
                <a:latin typeface="Comic Sans MS" pitchFamily="-106" charset="0"/>
                <a:ea typeface="SimSun" pitchFamily="2" charset="-122"/>
                <a:cs typeface="SimSun" pitchFamily="2" charset="-122"/>
              </a:rPr>
            </a:br>
            <a:r>
              <a:rPr lang="en-US" sz="2000" dirty="0">
                <a:solidFill>
                  <a:schemeClr val="bg1"/>
                </a:solidFill>
                <a:latin typeface="Arial" pitchFamily="-106" charset="0"/>
              </a:rPr>
              <a:t>Energy, A Global Challenge</a:t>
            </a:r>
            <a:endParaRPr lang="en-US" sz="2000" dirty="0">
              <a:latin typeface="Arial" pitchFamily="-106" charset="0"/>
            </a:endParaRPr>
          </a:p>
        </p:txBody>
      </p:sp>
      <p:sp>
        <p:nvSpPr>
          <p:cNvPr id="1297412" name="Rectangle 4"/>
          <p:cNvSpPr>
            <a:spLocks noGrp="1" noChangeArrowheads="1"/>
          </p:cNvSpPr>
          <p:nvPr>
            <p:ph type="body" idx="1"/>
          </p:nvPr>
        </p:nvSpPr>
        <p:spPr>
          <a:xfrm>
            <a:off x="457200" y="1808887"/>
            <a:ext cx="8493125" cy="5346700"/>
          </a:xfrm>
        </p:spPr>
        <p:txBody>
          <a:bodyPr>
            <a:normAutofit/>
          </a:bodyPr>
          <a:lstStyle/>
          <a:p>
            <a:pPr algn="ctr">
              <a:lnSpc>
                <a:spcPct val="90000"/>
              </a:lnSpc>
              <a:buFontTx/>
              <a:buNone/>
            </a:pPr>
            <a:r>
              <a:rPr kumimoji="1" lang="en-US" sz="1800" b="1" dirty="0">
                <a:solidFill>
                  <a:schemeClr val="bg1"/>
                </a:solidFill>
                <a:latin typeface="Comic Sans MS" pitchFamily="-106" charset="0"/>
              </a:rPr>
              <a:t>	</a:t>
            </a:r>
            <a:r>
              <a:rPr kumimoji="1" lang="zh-CN" altLang="en-US" sz="1800" b="1" dirty="0">
                <a:solidFill>
                  <a:schemeClr val="bg1"/>
                </a:solidFill>
                <a:latin typeface="Comic Sans MS" pitchFamily="-106" charset="0"/>
                <a:ea typeface="SimSun" pitchFamily="2" charset="-122"/>
                <a:cs typeface="SimSun" pitchFamily="2" charset="-122"/>
              </a:rPr>
              <a:t>为了对应这个挑战，需要当今世界的社会，政府和产业的科学发展。</a:t>
            </a:r>
          </a:p>
          <a:p>
            <a:pPr algn="ctr">
              <a:lnSpc>
                <a:spcPct val="90000"/>
              </a:lnSpc>
              <a:buFontTx/>
              <a:buNone/>
            </a:pPr>
            <a:r>
              <a:rPr lang="en-US" sz="1800" b="1" dirty="0">
                <a:solidFill>
                  <a:schemeClr val="bg1"/>
                </a:solidFill>
                <a:latin typeface="Arial" pitchFamily="-106" charset="0"/>
              </a:rPr>
              <a:t>Meeting this challenge requires coordinated action of the world’s scientific community, government &amp; industry.</a:t>
            </a:r>
          </a:p>
          <a:p>
            <a:pPr algn="ctr">
              <a:lnSpc>
                <a:spcPct val="90000"/>
              </a:lnSpc>
              <a:buFontTx/>
              <a:buNone/>
            </a:pPr>
            <a:endParaRPr kumimoji="1" lang="en-US" sz="1800" b="1" dirty="0">
              <a:solidFill>
                <a:schemeClr val="bg1"/>
              </a:solidFill>
              <a:latin typeface="Comic Sans MS" pitchFamily="-106" charset="0"/>
            </a:endParaRPr>
          </a:p>
          <a:p>
            <a:pPr algn="ctr">
              <a:lnSpc>
                <a:spcPct val="90000"/>
              </a:lnSpc>
              <a:buFontTx/>
              <a:buNone/>
            </a:pPr>
            <a:r>
              <a:rPr kumimoji="1" lang="en-US" sz="1800" b="1" dirty="0">
                <a:solidFill>
                  <a:schemeClr val="bg1"/>
                </a:solidFill>
                <a:latin typeface="Comic Sans MS" pitchFamily="-106" charset="0"/>
              </a:rPr>
              <a:t>   </a:t>
            </a:r>
            <a:r>
              <a:rPr kumimoji="1" lang="zh-CN" altLang="en-US" sz="1800" b="1" dirty="0">
                <a:solidFill>
                  <a:schemeClr val="bg1"/>
                </a:solidFill>
                <a:latin typeface="Comic Sans MS" pitchFamily="-106" charset="0"/>
                <a:ea typeface="SimSun" pitchFamily="2" charset="-122"/>
                <a:cs typeface="SimSun" pitchFamily="2" charset="-122"/>
              </a:rPr>
              <a:t>寻找有效，经济的清洁能源产品，顶尖的科技研究成果</a:t>
            </a:r>
          </a:p>
          <a:p>
            <a:pPr algn="ctr">
              <a:lnSpc>
                <a:spcPct val="90000"/>
              </a:lnSpc>
              <a:buFontTx/>
              <a:buNone/>
            </a:pPr>
            <a:r>
              <a:rPr kumimoji="1" lang="zh-CN" altLang="en-US" sz="1800" b="1" dirty="0">
                <a:solidFill>
                  <a:schemeClr val="bg1"/>
                </a:solidFill>
                <a:latin typeface="Comic Sans MS" pitchFamily="-106" charset="0"/>
                <a:ea typeface="SimSun" pitchFamily="2" charset="-122"/>
                <a:cs typeface="SimSun" pitchFamily="2" charset="-122"/>
              </a:rPr>
              <a:t> </a:t>
            </a:r>
            <a:r>
              <a:rPr lang="en-US" sz="1800" b="1" dirty="0">
                <a:solidFill>
                  <a:schemeClr val="bg1"/>
                </a:solidFill>
                <a:latin typeface="Arial" pitchFamily="-106" charset="0"/>
              </a:rPr>
              <a:t>Finding ways for efficient, cost-effective production of clean fuels can be science’s most important breakthrough</a:t>
            </a:r>
            <a:endParaRPr lang="en-US" altLang="zh-CN" sz="1800" b="1" dirty="0">
              <a:solidFill>
                <a:schemeClr val="bg1"/>
              </a:solidFill>
              <a:latin typeface="Arial" pitchFamily="-106" charset="0"/>
              <a:ea typeface="SimSun" pitchFamily="2" charset="-122"/>
              <a:cs typeface="SimSun" pitchFamily="2" charset="-122"/>
            </a:endParaRPr>
          </a:p>
          <a:p>
            <a:pPr algn="ctr">
              <a:lnSpc>
                <a:spcPct val="90000"/>
              </a:lnSpc>
              <a:buFontTx/>
              <a:buNone/>
            </a:pPr>
            <a:endParaRPr kumimoji="1" lang="en-US" altLang="zh-CN" sz="1800" b="1" dirty="0">
              <a:solidFill>
                <a:schemeClr val="bg1"/>
              </a:solidFill>
              <a:latin typeface="Comic Sans MS" pitchFamily="-106" charset="0"/>
              <a:ea typeface="SimSun" pitchFamily="2" charset="-122"/>
              <a:cs typeface="SimSun" pitchFamily="2" charset="-122"/>
            </a:endParaRPr>
          </a:p>
          <a:p>
            <a:pPr algn="ctr">
              <a:lnSpc>
                <a:spcPct val="90000"/>
              </a:lnSpc>
              <a:buFontTx/>
              <a:buNone/>
            </a:pPr>
            <a:r>
              <a:rPr kumimoji="1" lang="zh-CN" altLang="en-US" sz="1800" b="1" dirty="0">
                <a:solidFill>
                  <a:schemeClr val="bg1"/>
                </a:solidFill>
                <a:latin typeface="Comic Sans MS" pitchFamily="-106" charset="0"/>
                <a:ea typeface="SimSun" pitchFamily="2" charset="-122"/>
                <a:cs typeface="SimSun" pitchFamily="2" charset="-122"/>
              </a:rPr>
              <a:t>但是</a:t>
            </a:r>
            <a:endParaRPr kumimoji="1" lang="en-US" sz="1800" b="1" dirty="0">
              <a:solidFill>
                <a:schemeClr val="bg1"/>
              </a:solidFill>
              <a:latin typeface="Comic Sans MS" pitchFamily="-106" charset="0"/>
            </a:endParaRPr>
          </a:p>
          <a:p>
            <a:pPr algn="ctr">
              <a:lnSpc>
                <a:spcPct val="90000"/>
              </a:lnSpc>
              <a:buFontTx/>
              <a:buNone/>
            </a:pPr>
            <a:r>
              <a:rPr lang="en-US" sz="1800" b="1" dirty="0">
                <a:solidFill>
                  <a:schemeClr val="bg1"/>
                </a:solidFill>
                <a:latin typeface="Arial" pitchFamily="-106" charset="0"/>
              </a:rPr>
              <a:t>but…</a:t>
            </a:r>
            <a:endParaRPr lang="zh-CN" altLang="en-US" sz="1800" b="1" dirty="0">
              <a:solidFill>
                <a:schemeClr val="bg1"/>
              </a:solidFill>
              <a:latin typeface="Arial" pitchFamily="-106" charset="0"/>
              <a:ea typeface="SimSun" pitchFamily="2" charset="-122"/>
              <a:cs typeface="SimSun" pitchFamily="2" charset="-122"/>
            </a:endParaRPr>
          </a:p>
          <a:p>
            <a:pPr algn="ctr">
              <a:lnSpc>
                <a:spcPct val="90000"/>
              </a:lnSpc>
              <a:buFontTx/>
              <a:buNone/>
            </a:pPr>
            <a:endParaRPr kumimoji="1" lang="en-US" sz="1800" b="1" dirty="0">
              <a:solidFill>
                <a:schemeClr val="bg1"/>
              </a:solidFill>
              <a:latin typeface="Comic Sans MS" pitchFamily="-106" charset="0"/>
            </a:endParaRPr>
          </a:p>
          <a:p>
            <a:pPr algn="ctr">
              <a:lnSpc>
                <a:spcPct val="90000"/>
              </a:lnSpc>
              <a:buFontTx/>
              <a:buNone/>
            </a:pPr>
            <a:r>
              <a:rPr kumimoji="1" lang="zh-CN" altLang="en-US" sz="1800" b="1" dirty="0">
                <a:solidFill>
                  <a:schemeClr val="bg1"/>
                </a:solidFill>
                <a:latin typeface="Comic Sans MS" pitchFamily="-106" charset="0"/>
                <a:ea typeface="SimSun" pitchFamily="2" charset="-122"/>
                <a:cs typeface="SimSun" pitchFamily="2" charset="-122"/>
              </a:rPr>
              <a:t>为了帮助实现它，我们需要训练新一代的科学家，同时开展基础的科学研究</a:t>
            </a:r>
          </a:p>
          <a:p>
            <a:pPr algn="ctr">
              <a:lnSpc>
                <a:spcPct val="90000"/>
              </a:lnSpc>
              <a:buFontTx/>
              <a:buNone/>
            </a:pPr>
            <a:r>
              <a:rPr lang="en-US" sz="1800" b="1" dirty="0">
                <a:solidFill>
                  <a:schemeClr val="bg1"/>
                </a:solidFill>
                <a:latin typeface="Arial" pitchFamily="-106" charset="0"/>
              </a:rPr>
              <a:t>to help it happen, we need to train a new generation of </a:t>
            </a:r>
            <a:r>
              <a:rPr lang="en-US" sz="1800" b="1" dirty="0" smtClean="0">
                <a:solidFill>
                  <a:schemeClr val="bg1"/>
                </a:solidFill>
                <a:latin typeface="Arial" pitchFamily="-106" charset="0"/>
              </a:rPr>
              <a:t>scientists</a:t>
            </a:r>
            <a:r>
              <a:rPr lang="en-US" sz="1800" b="1" smtClean="0">
                <a:solidFill>
                  <a:schemeClr val="bg1"/>
                </a:solidFill>
                <a:latin typeface="Arial" pitchFamily="-106" charset="0"/>
              </a:rPr>
              <a:t>,  </a:t>
            </a:r>
          </a:p>
          <a:p>
            <a:pPr algn="ctr">
              <a:lnSpc>
                <a:spcPct val="90000"/>
              </a:lnSpc>
              <a:buFontTx/>
              <a:buNone/>
            </a:pPr>
            <a:r>
              <a:rPr lang="en-US" sz="1800" b="1" smtClean="0">
                <a:solidFill>
                  <a:schemeClr val="bg1"/>
                </a:solidFill>
                <a:latin typeface="Arial" pitchFamily="-106" charset="0"/>
              </a:rPr>
              <a:t>as </a:t>
            </a:r>
            <a:r>
              <a:rPr lang="en-US" sz="1800" b="1" dirty="0">
                <a:solidFill>
                  <a:schemeClr val="bg1"/>
                </a:solidFill>
                <a:latin typeface="Arial" pitchFamily="-106" charset="0"/>
              </a:rPr>
              <a:t>well as start the basic, fundamental science</a:t>
            </a:r>
            <a:r>
              <a:rPr lang="en-US" sz="1800" b="1" dirty="0" smtClean="0">
                <a:solidFill>
                  <a:schemeClr val="bg1"/>
                </a:solidFill>
                <a:latin typeface="Arial" pitchFamily="-106" charset="0"/>
              </a:rPr>
              <a:t>  </a:t>
            </a:r>
          </a:p>
          <a:p>
            <a:pPr algn="ctr">
              <a:lnSpc>
                <a:spcPct val="90000"/>
              </a:lnSpc>
              <a:buFontTx/>
              <a:buNone/>
            </a:pPr>
            <a:r>
              <a:rPr lang="en-US" sz="2400" b="1" dirty="0" smtClean="0">
                <a:solidFill>
                  <a:schemeClr val="bg1"/>
                </a:solidFill>
                <a:latin typeface="Arial" pitchFamily="-106" charset="0"/>
              </a:rPr>
              <a:t>NOW</a:t>
            </a:r>
          </a:p>
          <a:p>
            <a:pPr algn="ctr">
              <a:lnSpc>
                <a:spcPct val="90000"/>
              </a:lnSpc>
              <a:buFontTx/>
              <a:buNone/>
            </a:pPr>
            <a:endParaRPr kumimoji="1" lang="en-US" sz="1800" b="1" dirty="0" smtClean="0">
              <a:solidFill>
                <a:schemeClr val="bg1"/>
              </a:solidFill>
              <a:latin typeface="Comic Sans MS" pitchFamily="-106" charset="0"/>
            </a:endParaRPr>
          </a:p>
          <a:p>
            <a:pPr algn="ctr">
              <a:lnSpc>
                <a:spcPct val="90000"/>
              </a:lnSpc>
              <a:buFontTx/>
              <a:buNone/>
            </a:pPr>
            <a:endParaRPr lang="en-US" sz="1800" b="1" dirty="0"/>
          </a:p>
        </p:txBody>
      </p:sp>
      <p:sp>
        <p:nvSpPr>
          <p:cNvPr id="1297413" name="Rectangle 5"/>
          <p:cNvSpPr>
            <a:spLocks noChangeArrowheads="1"/>
          </p:cNvSpPr>
          <p:nvPr/>
        </p:nvSpPr>
        <p:spPr bwMode="auto">
          <a:xfrm>
            <a:off x="8866188" y="2806700"/>
            <a:ext cx="184150" cy="274638"/>
          </a:xfrm>
          <a:prstGeom prst="rect">
            <a:avLst/>
          </a:prstGeom>
          <a:noFill/>
          <a:ln w="28575">
            <a:noFill/>
            <a:miter lim="800000"/>
            <a:headEnd/>
            <a:tailEnd/>
          </a:ln>
          <a:effectLst/>
        </p:spPr>
        <p:txBody>
          <a:bodyPr wrap="none">
            <a:prstTxWarp prst="textNoShape">
              <a:avLst/>
            </a:prstTxWarp>
            <a:spAutoFit/>
          </a:bodyPr>
          <a:lstStyle/>
          <a:p>
            <a:endParaRPr lang="en-US"/>
          </a:p>
        </p:txBody>
      </p:sp>
      <p:grpSp>
        <p:nvGrpSpPr>
          <p:cNvPr id="2" name="Group 6"/>
          <p:cNvGrpSpPr>
            <a:grpSpLocks/>
          </p:cNvGrpSpPr>
          <p:nvPr/>
        </p:nvGrpSpPr>
        <p:grpSpPr bwMode="auto">
          <a:xfrm>
            <a:off x="0" y="0"/>
            <a:ext cx="9144000" cy="730250"/>
            <a:chOff x="0" y="0"/>
            <a:chExt cx="5760" cy="460"/>
          </a:xfrm>
        </p:grpSpPr>
        <p:sp>
          <p:nvSpPr>
            <p:cNvPr id="1297415" name="Rectangle 7"/>
            <p:cNvSpPr>
              <a:spLocks noChangeArrowheads="1"/>
            </p:cNvSpPr>
            <p:nvPr/>
          </p:nvSpPr>
          <p:spPr bwMode="auto">
            <a:xfrm>
              <a:off x="0" y="0"/>
              <a:ext cx="3946" cy="460"/>
            </a:xfrm>
            <a:prstGeom prst="rect">
              <a:avLst/>
            </a:prstGeom>
            <a:noFill/>
            <a:ln w="28575">
              <a:noFill/>
              <a:miter lim="800000"/>
              <a:headEnd/>
              <a:tailEnd/>
            </a:ln>
            <a:effectLst/>
          </p:spPr>
          <p:txBody>
            <a:bodyPr>
              <a:prstTxWarp prst="textNoShape">
                <a:avLst/>
              </a:prstTxWarp>
              <a:spAutoFit/>
            </a:bodyPr>
            <a:lstStyle/>
            <a:p>
              <a:pPr>
                <a:spcBef>
                  <a:spcPct val="0"/>
                </a:spcBef>
              </a:pPr>
              <a:r>
                <a:rPr lang="en-US" sz="1400">
                  <a:ea typeface="ヒラギノ角ゴ Pro W3" pitchFamily="-106" charset="-128"/>
                  <a:cs typeface="ヒラギノ角ゴ Pro W3" pitchFamily="-106" charset="-128"/>
                </a:rPr>
                <a:t>魏</a:t>
              </a:r>
              <a:r>
                <a:rPr lang="zh-CN" altLang="en-US" sz="1400">
                  <a:ea typeface="SimSun" pitchFamily="2" charset="-122"/>
                  <a:cs typeface="SimSun" pitchFamily="2" charset="-122"/>
                </a:rPr>
                <a:t>兹</a:t>
              </a:r>
              <a:r>
                <a:rPr lang="en-US" sz="1400">
                  <a:ea typeface="ヒラギノ角ゴ Pro W3" pitchFamily="-106" charset="-128"/>
                  <a:cs typeface="ヒラギノ角ゴ Pro W3" pitchFamily="-106" charset="-128"/>
                </a:rPr>
                <a:t>曼</a:t>
              </a:r>
              <a:r>
                <a:rPr lang="zh-CN" altLang="en-US" sz="1400">
                  <a:ea typeface="SimSun" pitchFamily="2" charset="-122"/>
                  <a:cs typeface="SimSun" pitchFamily="2" charset="-122"/>
                </a:rPr>
                <a:t>研究院的选择，可持续能源研究院</a:t>
              </a:r>
            </a:p>
            <a:p>
              <a:pPr>
                <a:spcBef>
                  <a:spcPct val="0"/>
                </a:spcBef>
              </a:pPr>
              <a:r>
                <a:rPr lang="en-US" sz="1400">
                  <a:latin typeface="Arial" pitchFamily="-106" charset="0"/>
                  <a:ea typeface="Times New Roman" pitchFamily="-106" charset="0"/>
                  <a:cs typeface="Times New Roman" pitchFamily="-106" charset="0"/>
                </a:rPr>
                <a:t>Weizmann Institute’s</a:t>
              </a:r>
              <a:r>
                <a:rPr lang="en-US" altLang="zh-CN" sz="1400">
                  <a:latin typeface="Arial" pitchFamily="-106" charset="0"/>
                  <a:ea typeface="SimSun" pitchFamily="2" charset="-122"/>
                  <a:cs typeface="SimSun" pitchFamily="2" charset="-122"/>
                </a:rPr>
                <a:t> </a:t>
              </a:r>
              <a:r>
                <a:rPr lang="en-US" sz="1400">
                  <a:latin typeface="Arial" pitchFamily="-106" charset="0"/>
                  <a:ea typeface="Times New Roman" pitchFamily="-106" charset="0"/>
                  <a:cs typeface="Times New Roman" pitchFamily="-106" charset="0"/>
                </a:rPr>
                <a:t>Alternative, Sustainable Energy Research Initiative</a:t>
              </a:r>
            </a:p>
          </p:txBody>
        </p:sp>
        <p:pic>
          <p:nvPicPr>
            <p:cNvPr id="1297416" name="Picture 8" descr="homelogo"/>
            <p:cNvPicPr>
              <a:picLocks noChangeAspect="1" noChangeArrowheads="1"/>
            </p:cNvPicPr>
            <p:nvPr/>
          </p:nvPicPr>
          <p:blipFill>
            <a:blip r:embed="rId4"/>
            <a:srcRect/>
            <a:stretch>
              <a:fillRect/>
            </a:stretch>
          </p:blipFill>
          <p:spPr bwMode="auto">
            <a:xfrm>
              <a:off x="3813" y="11"/>
              <a:ext cx="1947" cy="407"/>
            </a:xfrm>
            <a:prstGeom prst="rect">
              <a:avLst/>
            </a:prstGeom>
            <a:solidFill>
              <a:srgbClr val="0B9B19"/>
            </a:solidFill>
            <a:ln w="38100">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74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74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74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974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9741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9741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9741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9741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97412">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974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74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52388" y="0"/>
            <a:ext cx="6264276" cy="519373"/>
          </a:xfrm>
          <a:prstGeom prst="rect">
            <a:avLst/>
          </a:prstGeom>
          <a:noFill/>
          <a:ln w="28575">
            <a:noFill/>
            <a:miter lim="800000"/>
            <a:headEnd/>
            <a:tailEnd/>
          </a:ln>
        </p:spPr>
        <p:txBody>
          <a:bodyPr>
            <a:spAutoFit/>
          </a:bodyPr>
          <a:lstStyle/>
          <a:p>
            <a:pPr algn="ctr">
              <a:lnSpc>
                <a:spcPct val="75000"/>
              </a:lnSpc>
            </a:pPr>
            <a:r>
              <a:rPr lang="en-US" sz="1800" dirty="0">
                <a:solidFill>
                  <a:schemeClr val="accent2"/>
                </a:solidFill>
                <a:latin typeface="Comic Sans MS"/>
                <a:cs typeface="Comic Sans MS"/>
              </a:rPr>
              <a:t>Weizmann Institute’s </a:t>
            </a:r>
          </a:p>
          <a:p>
            <a:pPr algn="ctr">
              <a:lnSpc>
                <a:spcPct val="75000"/>
              </a:lnSpc>
            </a:pPr>
            <a:r>
              <a:rPr lang="en-US" sz="1800" dirty="0">
                <a:solidFill>
                  <a:schemeClr val="accent2"/>
                </a:solidFill>
                <a:latin typeface="Comic Sans MS"/>
                <a:cs typeface="Comic Sans MS"/>
              </a:rPr>
              <a:t>Alternative, Sustainable Energy Research Initiative</a:t>
            </a:r>
          </a:p>
        </p:txBody>
      </p:sp>
      <p:pic>
        <p:nvPicPr>
          <p:cNvPr id="45060" name="Picture 4" descr="homelogo"/>
          <p:cNvPicPr>
            <a:picLocks noChangeAspect="1" noChangeArrowheads="1"/>
          </p:cNvPicPr>
          <p:nvPr/>
        </p:nvPicPr>
        <p:blipFill>
          <a:blip r:embed="rId3"/>
          <a:srcRect/>
          <a:stretch>
            <a:fillRect/>
          </a:stretch>
        </p:blipFill>
        <p:spPr bwMode="auto">
          <a:xfrm>
            <a:off x="6053138" y="0"/>
            <a:ext cx="3090862" cy="646113"/>
          </a:xfrm>
          <a:prstGeom prst="rect">
            <a:avLst/>
          </a:prstGeom>
          <a:solidFill>
            <a:srgbClr val="0B9B19"/>
          </a:solidFill>
          <a:ln w="38100">
            <a:noFill/>
            <a:miter lim="800000"/>
            <a:headEnd/>
            <a:tailEnd/>
          </a:ln>
        </p:spPr>
      </p:pic>
      <p:pic>
        <p:nvPicPr>
          <p:cNvPr id="45061" name="Picture 5" descr="earthlights2_dmsp_big"/>
          <p:cNvPicPr>
            <a:picLocks noGrp="1" noChangeAspect="1" noChangeArrowheads="1"/>
          </p:cNvPicPr>
          <p:nvPr>
            <p:ph idx="1"/>
          </p:nvPr>
        </p:nvPicPr>
        <p:blipFill>
          <a:blip r:embed="rId4"/>
          <a:stretch>
            <a:fillRect/>
          </a:stretch>
        </p:blipFill>
        <p:spPr>
          <a:xfrm>
            <a:off x="5112" y="622300"/>
            <a:ext cx="9133775" cy="5943600"/>
          </a:xfrm>
          <a:noFill/>
        </p:spPr>
      </p:pic>
      <p:sp>
        <p:nvSpPr>
          <p:cNvPr id="45062" name="Rectangle 6"/>
          <p:cNvSpPr>
            <a:spLocks noGrp="1" noChangeArrowheads="1"/>
          </p:cNvSpPr>
          <p:nvPr>
            <p:ph type="title"/>
          </p:nvPr>
        </p:nvSpPr>
        <p:spPr>
          <a:xfrm>
            <a:off x="1063625" y="477838"/>
            <a:ext cx="7288213" cy="1143000"/>
          </a:xfrm>
          <a:noFill/>
        </p:spPr>
        <p:txBody>
          <a:bodyPr/>
          <a:lstStyle/>
          <a:p>
            <a:r>
              <a:rPr lang="en-US" sz="3600" b="0" smtClean="0">
                <a:solidFill>
                  <a:schemeClr val="bg1"/>
                </a:solidFill>
                <a:latin typeface="Comic Sans MS"/>
                <a:cs typeface="Comic Sans MS"/>
              </a:rPr>
              <a:t>Energy, it’s </a:t>
            </a:r>
            <a:r>
              <a:rPr lang="en-US" sz="3600" b="0" i="1" smtClean="0">
                <a:solidFill>
                  <a:schemeClr val="bg1"/>
                </a:solidFill>
                <a:latin typeface="Comic Sans MS"/>
                <a:cs typeface="Comic Sans MS"/>
              </a:rPr>
              <a:t>the </a:t>
            </a:r>
            <a:r>
              <a:rPr lang="en-US" sz="3600" b="0" smtClean="0">
                <a:solidFill>
                  <a:schemeClr val="bg1"/>
                </a:solidFill>
                <a:latin typeface="Comic Sans MS"/>
                <a:cs typeface="Comic Sans MS"/>
              </a:rPr>
              <a:t>Global Challenge</a:t>
            </a:r>
          </a:p>
        </p:txBody>
      </p:sp>
      <p:sp>
        <p:nvSpPr>
          <p:cNvPr id="1607687" name="Text Box 7"/>
          <p:cNvSpPr txBox="1">
            <a:spLocks noChangeArrowheads="1"/>
          </p:cNvSpPr>
          <p:nvPr/>
        </p:nvSpPr>
        <p:spPr bwMode="auto">
          <a:xfrm>
            <a:off x="1016144" y="5486625"/>
            <a:ext cx="7499895" cy="523220"/>
          </a:xfrm>
          <a:prstGeom prst="rect">
            <a:avLst/>
          </a:prstGeom>
          <a:noFill/>
          <a:ln w="28575">
            <a:noFill/>
            <a:miter lim="800000"/>
            <a:headEnd/>
            <a:tailEnd/>
          </a:ln>
        </p:spPr>
        <p:txBody>
          <a:bodyPr wrap="none">
            <a:spAutoFit/>
          </a:bodyPr>
          <a:lstStyle/>
          <a:p>
            <a:pPr>
              <a:spcBef>
                <a:spcPct val="20000"/>
              </a:spcBef>
            </a:pPr>
            <a:r>
              <a:rPr kumimoji="1" lang="en-US" sz="2800" dirty="0" smtClean="0">
                <a:solidFill>
                  <a:schemeClr val="bg1"/>
                </a:solidFill>
                <a:latin typeface="Comic Sans MS"/>
                <a:cs typeface="Comic Sans MS"/>
              </a:rPr>
              <a:t>for that we </a:t>
            </a:r>
            <a:r>
              <a:rPr kumimoji="1" lang="en-US" sz="2800" dirty="0">
                <a:solidFill>
                  <a:schemeClr val="bg1"/>
                </a:solidFill>
                <a:latin typeface="Comic Sans MS"/>
                <a:cs typeface="Comic Sans MS"/>
              </a:rPr>
              <a:t>need</a:t>
            </a:r>
            <a:r>
              <a:rPr kumimoji="1" lang="en-US" sz="2800" dirty="0" smtClean="0">
                <a:solidFill>
                  <a:schemeClr val="bg1"/>
                </a:solidFill>
                <a:latin typeface="Comic Sans MS"/>
                <a:cs typeface="Comic Sans MS"/>
              </a:rPr>
              <a:t>  basic RESEARCH  NOW!</a:t>
            </a:r>
            <a:endParaRPr kumimoji="1" lang="en-US" sz="2800" dirty="0">
              <a:solidFill>
                <a:schemeClr val="bg1"/>
              </a:solidFill>
              <a:latin typeface="Comic Sans MS"/>
              <a:cs typeface="Comic Sans MS"/>
            </a:endParaRPr>
          </a:p>
        </p:txBody>
      </p:sp>
      <p:sp>
        <p:nvSpPr>
          <p:cNvPr id="1607688" name="Text Box 8"/>
          <p:cNvSpPr txBox="1">
            <a:spLocks noChangeArrowheads="1"/>
          </p:cNvSpPr>
          <p:nvPr/>
        </p:nvSpPr>
        <p:spPr bwMode="auto">
          <a:xfrm>
            <a:off x="715282" y="2953320"/>
            <a:ext cx="7889650" cy="1815882"/>
          </a:xfrm>
          <a:prstGeom prst="rect">
            <a:avLst/>
          </a:prstGeom>
          <a:noFill/>
          <a:ln w="28575">
            <a:noFill/>
            <a:miter lim="800000"/>
            <a:headEnd/>
            <a:tailEnd/>
          </a:ln>
        </p:spPr>
        <p:txBody>
          <a:bodyPr wrap="none">
            <a:spAutoFit/>
          </a:bodyPr>
          <a:lstStyle/>
          <a:p>
            <a:pPr algn="ctr">
              <a:spcBef>
                <a:spcPct val="20000"/>
              </a:spcBef>
            </a:pPr>
            <a:r>
              <a:rPr kumimoji="1" lang="en-US" sz="2800" dirty="0">
                <a:solidFill>
                  <a:schemeClr val="bg1"/>
                </a:solidFill>
                <a:latin typeface="Comic Sans MS"/>
                <a:cs typeface="Comic Sans MS"/>
              </a:rPr>
              <a:t>Rising to the</a:t>
            </a:r>
            <a:r>
              <a:rPr kumimoji="1" lang="en-US" sz="2800" dirty="0" smtClean="0">
                <a:solidFill>
                  <a:schemeClr val="bg1"/>
                </a:solidFill>
                <a:latin typeface="Comic Sans MS"/>
                <a:cs typeface="Comic Sans MS"/>
              </a:rPr>
              <a:t> ENERGY (</a:t>
            </a:r>
            <a:r>
              <a:rPr kumimoji="1" lang="en-US" sz="2800" dirty="0" smtClean="0">
                <a:solidFill>
                  <a:srgbClr val="FF0000"/>
                </a:solidFill>
                <a:latin typeface="Comic Sans MS"/>
                <a:cs typeface="Comic Sans MS"/>
              </a:rPr>
              <a:t>T</a:t>
            </a:r>
            <a:r>
              <a:rPr kumimoji="1" lang="en-US" sz="2800" dirty="0" smtClean="0">
                <a:solidFill>
                  <a:schemeClr val="bg1"/>
                </a:solidFill>
                <a:latin typeface="Comic Sans MS"/>
                <a:cs typeface="Comic Sans MS"/>
              </a:rPr>
              <a:t>W) CHALLENGE</a:t>
            </a:r>
            <a:endParaRPr kumimoji="1" lang="en-US" sz="2800" dirty="0">
              <a:solidFill>
                <a:schemeClr val="bg1"/>
              </a:solidFill>
              <a:latin typeface="Comic Sans MS"/>
              <a:cs typeface="Comic Sans MS"/>
            </a:endParaRPr>
          </a:p>
          <a:p>
            <a:pPr algn="ctr">
              <a:spcBef>
                <a:spcPct val="20000"/>
              </a:spcBef>
            </a:pPr>
            <a:r>
              <a:rPr kumimoji="1" lang="en-US" sz="2800" dirty="0">
                <a:solidFill>
                  <a:schemeClr val="bg1"/>
                </a:solidFill>
                <a:latin typeface="Comic Sans MS"/>
                <a:cs typeface="Comic Sans MS"/>
              </a:rPr>
              <a:t>can be science’s most important breakthrough</a:t>
            </a:r>
          </a:p>
          <a:p>
            <a:pPr algn="ctr">
              <a:spcBef>
                <a:spcPct val="20000"/>
              </a:spcBef>
            </a:pPr>
            <a:endParaRPr kumimoji="1" lang="en-US" sz="1400" dirty="0">
              <a:solidFill>
                <a:schemeClr val="bg1"/>
              </a:solidFill>
              <a:latin typeface="Comic Sans MS"/>
              <a:cs typeface="Comic Sans MS"/>
            </a:endParaRPr>
          </a:p>
          <a:p>
            <a:pPr algn="ctr">
              <a:spcBef>
                <a:spcPct val="20000"/>
              </a:spcBef>
            </a:pPr>
            <a:r>
              <a:rPr kumimoji="1" lang="en-US" sz="2800" dirty="0">
                <a:solidFill>
                  <a:schemeClr val="bg1"/>
                </a:solidFill>
                <a:latin typeface="Comic Sans MS"/>
                <a:cs typeface="Comic Sans MS"/>
              </a:rPr>
              <a:t>but …</a:t>
            </a:r>
          </a:p>
        </p:txBody>
      </p:sp>
      <p:sp>
        <p:nvSpPr>
          <p:cNvPr id="1607689" name="Rectangle 9"/>
          <p:cNvSpPr>
            <a:spLocks noChangeArrowheads="1"/>
          </p:cNvSpPr>
          <p:nvPr/>
        </p:nvSpPr>
        <p:spPr bwMode="auto">
          <a:xfrm>
            <a:off x="114300" y="1605533"/>
            <a:ext cx="8966200" cy="1100137"/>
          </a:xfrm>
          <a:prstGeom prst="rect">
            <a:avLst/>
          </a:prstGeom>
          <a:noFill/>
          <a:ln w="9525">
            <a:noFill/>
            <a:miter lim="800000"/>
            <a:headEnd/>
            <a:tailEnd/>
          </a:ln>
        </p:spPr>
        <p:txBody>
          <a:bodyPr/>
          <a:lstStyle/>
          <a:p>
            <a:pPr marL="342900" indent="-342900" algn="ctr">
              <a:spcBef>
                <a:spcPct val="20000"/>
              </a:spcBef>
            </a:pPr>
            <a:r>
              <a:rPr kumimoji="1" lang="en-US" sz="2800" dirty="0">
                <a:solidFill>
                  <a:schemeClr val="bg1"/>
                </a:solidFill>
                <a:latin typeface="Comic Sans MS"/>
                <a:cs typeface="Comic Sans MS"/>
              </a:rPr>
              <a:t>Meeting it requires </a:t>
            </a:r>
            <a:r>
              <a:rPr kumimoji="1" lang="en-US" sz="2800" dirty="0" smtClean="0">
                <a:solidFill>
                  <a:schemeClr val="bg1"/>
                </a:solidFill>
                <a:latin typeface="Comic Sans MS"/>
                <a:cs typeface="Comic Sans MS"/>
              </a:rPr>
              <a:t>scientists, engineers, business  </a:t>
            </a:r>
            <a:r>
              <a:rPr kumimoji="1" lang="en-US" sz="2800" dirty="0">
                <a:solidFill>
                  <a:schemeClr val="bg1"/>
                </a:solidFill>
                <a:latin typeface="Comic Sans MS"/>
                <a:cs typeface="Comic Sans MS"/>
              </a:rPr>
              <a:t>governments,</a:t>
            </a:r>
            <a:r>
              <a:rPr kumimoji="1" lang="en-US" sz="2800" dirty="0" smtClean="0">
                <a:solidFill>
                  <a:schemeClr val="bg1"/>
                </a:solidFill>
                <a:latin typeface="Comic Sans MS"/>
                <a:cs typeface="Comic Sans MS"/>
              </a:rPr>
              <a:t> &amp; industry to work together</a:t>
            </a:r>
            <a:endParaRPr kumimoji="1" lang="en-US" sz="2800" dirty="0">
              <a:solidFill>
                <a:schemeClr val="bg1"/>
              </a:solidFill>
              <a:latin typeface="Comic Sans MS"/>
              <a:cs typeface="Comic Sans MS"/>
            </a:endParaRPr>
          </a:p>
        </p:txBody>
      </p:sp>
      <p:pic>
        <p:nvPicPr>
          <p:cNvPr id="9" name="Picture 8" descr="WIS Gen EnvEn.jpg"/>
          <p:cNvPicPr>
            <a:picLocks noChangeAspect="1"/>
          </p:cNvPicPr>
          <p:nvPr/>
        </p:nvPicPr>
        <p:blipFill>
          <a:blip r:embed="rId5"/>
          <a:stretch>
            <a:fillRect/>
          </a:stretch>
        </p:blipFill>
        <p:spPr>
          <a:xfrm flipH="1">
            <a:off x="5112" y="3929757"/>
            <a:ext cx="1652586" cy="162261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76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0768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0768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0768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6076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687" grpId="0" build="p" autoUpdateAnimBg="0"/>
      <p:bldP spid="1607688" grpId="0" build="p"/>
      <p:bldP spid="16076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3787_Slide3.jpg"/>
          <p:cNvPicPr>
            <a:picLocks noChangeAspect="1"/>
          </p:cNvPicPr>
          <p:nvPr/>
        </p:nvPicPr>
        <p:blipFill>
          <a:blip r:embed="rId3"/>
          <a:srcRect/>
          <a:stretch>
            <a:fillRect/>
          </a:stretch>
        </p:blipFill>
        <p:spPr bwMode="auto">
          <a:xfrm>
            <a:off x="0" y="-1588"/>
            <a:ext cx="9144000" cy="6861176"/>
          </a:xfrm>
          <a:prstGeom prst="rect">
            <a:avLst/>
          </a:prstGeom>
          <a:noFill/>
          <a:ln w="9525">
            <a:noFill/>
            <a:miter lim="800000"/>
            <a:headEnd/>
            <a:tailEnd/>
          </a:ln>
        </p:spPr>
      </p:pic>
      <p:sp>
        <p:nvSpPr>
          <p:cNvPr id="3" name="TextBox 2"/>
          <p:cNvSpPr txBox="1"/>
          <p:nvPr/>
        </p:nvSpPr>
        <p:spPr>
          <a:xfrm>
            <a:off x="3488267" y="2336794"/>
            <a:ext cx="1930399" cy="707886"/>
          </a:xfrm>
          <a:prstGeom prst="rect">
            <a:avLst/>
          </a:prstGeom>
          <a:solidFill>
            <a:srgbClr val="FFFF00"/>
          </a:solidFill>
        </p:spPr>
        <p:txBody>
          <a:bodyPr wrap="square" rtlCol="0">
            <a:spAutoFit/>
          </a:bodyPr>
          <a:lstStyle/>
          <a:p>
            <a:r>
              <a:rPr lang="en-US" sz="4000" dirty="0" smtClean="0">
                <a:solidFill>
                  <a:srgbClr val="7F72CB"/>
                </a:solidFill>
                <a:latin typeface="Comic Sans MS"/>
                <a:cs typeface="Comic Sans MS"/>
              </a:rPr>
              <a:t>climate</a:t>
            </a:r>
            <a:endParaRPr lang="en-US" sz="4000" dirty="0">
              <a:solidFill>
                <a:srgbClr val="7F72CB"/>
              </a:solidFill>
              <a:latin typeface="Comic Sans MS"/>
              <a:cs typeface="Comic Sans MS"/>
            </a:endParaRPr>
          </a:p>
        </p:txBody>
      </p:sp>
      <p:sp>
        <p:nvSpPr>
          <p:cNvPr id="4" name="TextBox 3"/>
          <p:cNvSpPr txBox="1"/>
          <p:nvPr/>
        </p:nvSpPr>
        <p:spPr>
          <a:xfrm>
            <a:off x="2048933" y="3539066"/>
            <a:ext cx="1591732" cy="707886"/>
          </a:xfrm>
          <a:prstGeom prst="rect">
            <a:avLst/>
          </a:prstGeom>
          <a:solidFill>
            <a:schemeClr val="tx1">
              <a:lumMod val="25000"/>
              <a:lumOff val="75000"/>
            </a:schemeClr>
          </a:solidFill>
        </p:spPr>
        <p:txBody>
          <a:bodyPr wrap="square" rtlCol="0">
            <a:spAutoFit/>
          </a:bodyPr>
          <a:lstStyle/>
          <a:p>
            <a:pPr algn="ctr"/>
            <a:r>
              <a:rPr lang="en-US" sz="4000" dirty="0" smtClean="0">
                <a:solidFill>
                  <a:srgbClr val="3366FF"/>
                </a:solidFill>
                <a:latin typeface="Comic Sans MS"/>
                <a:cs typeface="Comic Sans MS"/>
              </a:rPr>
              <a:t>water</a:t>
            </a:r>
            <a:endParaRPr lang="en-US" sz="4000" dirty="0">
              <a:solidFill>
                <a:srgbClr val="3366FF"/>
              </a:solidFill>
              <a:latin typeface="Comic Sans MS"/>
              <a:cs typeface="Comic Sans MS"/>
            </a:endParaRPr>
          </a:p>
        </p:txBody>
      </p:sp>
      <p:sp>
        <p:nvSpPr>
          <p:cNvPr id="5" name="TextBox 4"/>
          <p:cNvSpPr txBox="1"/>
          <p:nvPr/>
        </p:nvSpPr>
        <p:spPr>
          <a:xfrm>
            <a:off x="3640666" y="4876809"/>
            <a:ext cx="1591732" cy="707886"/>
          </a:xfrm>
          <a:prstGeom prst="rect">
            <a:avLst/>
          </a:prstGeom>
          <a:solidFill>
            <a:srgbClr val="CA891A"/>
          </a:solidFill>
        </p:spPr>
        <p:txBody>
          <a:bodyPr wrap="square" rtlCol="0">
            <a:spAutoFit/>
          </a:bodyPr>
          <a:lstStyle/>
          <a:p>
            <a:pPr algn="ctr"/>
            <a:r>
              <a:rPr lang="en-US" sz="4000" dirty="0" smtClean="0">
                <a:solidFill>
                  <a:srgbClr val="008000"/>
                </a:solidFill>
                <a:latin typeface="Comic Sans MS"/>
                <a:cs typeface="Comic Sans MS"/>
              </a:rPr>
              <a:t>food</a:t>
            </a:r>
            <a:endParaRPr lang="en-US" sz="4000" dirty="0">
              <a:solidFill>
                <a:srgbClr val="008000"/>
              </a:solidFill>
              <a:latin typeface="Comic Sans MS"/>
              <a:cs typeface="Comic Sans MS"/>
            </a:endParaRPr>
          </a:p>
        </p:txBody>
      </p:sp>
      <p:sp>
        <p:nvSpPr>
          <p:cNvPr id="8" name="TextBox 7"/>
          <p:cNvSpPr txBox="1"/>
          <p:nvPr/>
        </p:nvSpPr>
        <p:spPr>
          <a:xfrm>
            <a:off x="4910666" y="3572933"/>
            <a:ext cx="1879601" cy="707886"/>
          </a:xfrm>
          <a:prstGeom prst="rect">
            <a:avLst/>
          </a:prstGeom>
          <a:solidFill>
            <a:srgbClr val="CA891A"/>
          </a:solidFill>
        </p:spPr>
        <p:txBody>
          <a:bodyPr wrap="square" rtlCol="0">
            <a:spAutoFit/>
          </a:bodyPr>
          <a:lstStyle/>
          <a:p>
            <a:pPr algn="ctr"/>
            <a:r>
              <a:rPr lang="en-US" sz="4000" dirty="0" smtClean="0">
                <a:solidFill>
                  <a:srgbClr val="CCFFCC"/>
                </a:solidFill>
                <a:latin typeface="Comic Sans MS"/>
                <a:cs typeface="Comic Sans MS"/>
              </a:rPr>
              <a:t>energy</a:t>
            </a:r>
            <a:endParaRPr lang="en-US" sz="4000" dirty="0">
              <a:solidFill>
                <a:srgbClr val="CCFFCC"/>
              </a:solidFill>
              <a:latin typeface="Comic Sans MS"/>
              <a:cs typeface="Comic Sans MS"/>
            </a:endParaRPr>
          </a:p>
        </p:txBody>
      </p:sp>
      <p:sp>
        <p:nvSpPr>
          <p:cNvPr id="7" name="Rectangle 3"/>
          <p:cNvSpPr>
            <a:spLocks noChangeArrowheads="1"/>
          </p:cNvSpPr>
          <p:nvPr/>
        </p:nvSpPr>
        <p:spPr bwMode="auto">
          <a:xfrm>
            <a:off x="1371372" y="0"/>
            <a:ext cx="6264276" cy="519373"/>
          </a:xfrm>
          <a:prstGeom prst="rect">
            <a:avLst/>
          </a:prstGeom>
          <a:noFill/>
          <a:ln w="28575">
            <a:noFill/>
            <a:miter lim="800000"/>
            <a:headEnd/>
            <a:tailEnd/>
          </a:ln>
        </p:spPr>
        <p:txBody>
          <a:bodyPr>
            <a:spAutoFit/>
          </a:bodyPr>
          <a:lstStyle/>
          <a:p>
            <a:pPr algn="ctr">
              <a:lnSpc>
                <a:spcPct val="75000"/>
              </a:lnSpc>
            </a:pPr>
            <a:r>
              <a:rPr lang="en-US" sz="1800" dirty="0">
                <a:solidFill>
                  <a:schemeClr val="accent2"/>
                </a:solidFill>
                <a:latin typeface="Comic Sans MS"/>
                <a:cs typeface="Comic Sans MS"/>
              </a:rPr>
              <a:t>Weizmann Institute’s </a:t>
            </a:r>
          </a:p>
          <a:p>
            <a:pPr algn="ctr">
              <a:lnSpc>
                <a:spcPct val="75000"/>
              </a:lnSpc>
            </a:pPr>
            <a:r>
              <a:rPr lang="en-US" sz="1800" dirty="0">
                <a:solidFill>
                  <a:schemeClr val="accent2"/>
                </a:solidFill>
                <a:latin typeface="Comic Sans MS"/>
                <a:cs typeface="Comic Sans MS"/>
              </a:rPr>
              <a:t>Alternative, Sustainable Energy Research Initiative</a:t>
            </a:r>
          </a:p>
        </p:txBody>
      </p:sp>
      <p:sp>
        <p:nvSpPr>
          <p:cNvPr id="10" name="TextBox 9"/>
          <p:cNvSpPr txBox="1"/>
          <p:nvPr/>
        </p:nvSpPr>
        <p:spPr>
          <a:xfrm>
            <a:off x="0" y="6575297"/>
            <a:ext cx="2096097" cy="276999"/>
          </a:xfrm>
          <a:prstGeom prst="rect">
            <a:avLst/>
          </a:prstGeom>
          <a:noFill/>
        </p:spPr>
        <p:txBody>
          <a:bodyPr wrap="none" rtlCol="0">
            <a:spAutoFit/>
          </a:bodyPr>
          <a:lstStyle/>
          <a:p>
            <a:r>
              <a:rPr lang="en-US" sz="1200" dirty="0" smtClean="0">
                <a:latin typeface="Comic Sans MS"/>
                <a:cs typeface="Comic Sans MS"/>
              </a:rPr>
              <a:t>David Cahen, July 24, 2011</a:t>
            </a:r>
            <a:endParaRPr lang="en-US" sz="1200" dirty="0">
              <a:latin typeface="Comic Sans MS"/>
              <a:cs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1"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0365 -0.03704 C -0.05243 -0.1338 -0.10122 -0.23033 -0.15747 -0.21968 C -0.21372 -0.20903 -0.34167 -0.05533 -0.3408 0.02731 C -0.33993 0.10995 -0.19479 0.28148 -0.15191 0.27662 C -0.10903 0.27175 -0.08056 0.04328 -0.08334 -0.00232 C -0.08611 -0.04792 -0.15504 0.00185 -0.16858 0.00254 " pathEditMode="relative" rAng="0" ptsTypes="aaaaaA">
                                      <p:cBhvr>
                                        <p:cTn id="26" dur="2000" fill="hold"/>
                                        <p:tgtEl>
                                          <p:spTgt spid="8"/>
                                        </p:tgtEl>
                                        <p:attrNameLst>
                                          <p:attrName>ppt_x</p:attrName>
                                          <p:attrName>ppt_y</p:attrName>
                                        </p:attrNameLst>
                                      </p:cBhvr>
                                      <p:rCtr x="-16900" y="6300"/>
                                    </p:animMotion>
                                  </p:childTnLst>
                                </p:cTn>
                              </p:par>
                              <p:par>
                                <p:cTn id="27" presetID="6" presetClass="emph" presetSubtype="0" accel="50000" decel="50000" fill="hold" grpId="2" nodeType="withEffect">
                                  <p:stCondLst>
                                    <p:cond delay="0"/>
                                  </p:stCondLst>
                                  <p:childTnLst>
                                    <p:animScale>
                                      <p:cBhvr>
                                        <p:cTn id="28" dur="2000" fill="hold"/>
                                        <p:tgtEl>
                                          <p:spTgt spid="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8" grpId="1" animBg="1"/>
      <p:bldP spid="8"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fld id="{E43979E9-6164-664F-B8B4-900C82181CDF}" type="slidenum">
              <a:rPr lang="en-US"/>
              <a:pPr/>
              <a:t>3</a:t>
            </a:fld>
            <a:endParaRPr lang="en-US"/>
          </a:p>
        </p:txBody>
      </p:sp>
      <p:sp>
        <p:nvSpPr>
          <p:cNvPr id="1292290" name="Rectangle 2"/>
          <p:cNvSpPr>
            <a:spLocks noGrp="1" noChangeArrowheads="1"/>
          </p:cNvSpPr>
          <p:nvPr>
            <p:ph type="title"/>
          </p:nvPr>
        </p:nvSpPr>
        <p:spPr>
          <a:xfrm>
            <a:off x="0" y="-112325"/>
            <a:ext cx="8388350" cy="1143001"/>
          </a:xfrm>
        </p:spPr>
        <p:txBody>
          <a:bodyPr>
            <a:normAutofit/>
          </a:bodyPr>
          <a:lstStyle/>
          <a:p>
            <a:r>
              <a:rPr lang="zh-CN" altLang="en-US" sz="3200" dirty="0">
                <a:solidFill>
                  <a:srgbClr val="008000"/>
                </a:solidFill>
                <a:latin typeface="Comic Sans MS" pitchFamily="-106" charset="0"/>
                <a:ea typeface="SimSun" pitchFamily="2" charset="-122"/>
                <a:cs typeface="SimSun" pitchFamily="2" charset="-122"/>
              </a:rPr>
              <a:t>为何使用魏兹曼学院的方法</a:t>
            </a:r>
            <a:r>
              <a:rPr lang="en-US" altLang="zh-CN" sz="3200" dirty="0">
                <a:solidFill>
                  <a:srgbClr val="008000"/>
                </a:solidFill>
                <a:latin typeface="Comic Sans MS" pitchFamily="-106" charset="0"/>
                <a:ea typeface="SimSun" pitchFamily="2" charset="-122"/>
                <a:cs typeface="SimSun" pitchFamily="2" charset="-122"/>
              </a:rPr>
              <a:t/>
            </a:r>
            <a:br>
              <a:rPr lang="en-US" altLang="zh-CN" sz="3200" dirty="0">
                <a:solidFill>
                  <a:srgbClr val="008000"/>
                </a:solidFill>
                <a:latin typeface="Comic Sans MS" pitchFamily="-106" charset="0"/>
                <a:ea typeface="SimSun" pitchFamily="2" charset="-122"/>
                <a:cs typeface="SimSun" pitchFamily="2" charset="-122"/>
              </a:rPr>
            </a:br>
            <a:r>
              <a:rPr lang="en-US" sz="3200" dirty="0">
                <a:solidFill>
                  <a:srgbClr val="008000"/>
                </a:solidFill>
                <a:latin typeface="Arial" pitchFamily="-106" charset="0"/>
              </a:rPr>
              <a:t>Why use Weizmann Inst. approach?</a:t>
            </a:r>
          </a:p>
        </p:txBody>
      </p:sp>
      <p:sp>
        <p:nvSpPr>
          <p:cNvPr id="1292296" name="Rectangle 8"/>
          <p:cNvSpPr>
            <a:spLocks noChangeArrowheads="1"/>
          </p:cNvSpPr>
          <p:nvPr/>
        </p:nvSpPr>
        <p:spPr bwMode="auto">
          <a:xfrm>
            <a:off x="965200" y="1312035"/>
            <a:ext cx="7950200" cy="4388893"/>
          </a:xfrm>
          <a:prstGeom prst="rect">
            <a:avLst/>
          </a:prstGeom>
          <a:noFill/>
          <a:ln w="28575">
            <a:noFill/>
            <a:miter lim="800000"/>
            <a:headEnd/>
            <a:tailEnd/>
          </a:ln>
          <a:effectLst/>
        </p:spPr>
        <p:txBody>
          <a:bodyPr wrap="square">
            <a:prstTxWarp prst="textNoShape">
              <a:avLst/>
            </a:prstTxWarp>
            <a:spAutoFit/>
          </a:bodyPr>
          <a:lstStyle/>
          <a:p>
            <a:pPr>
              <a:lnSpc>
                <a:spcPct val="80000"/>
              </a:lnSpc>
              <a:spcBef>
                <a:spcPct val="20000"/>
              </a:spcBef>
            </a:pPr>
            <a:r>
              <a:rPr lang="zh-CN" altLang="en-US" sz="2400" b="0" dirty="0">
                <a:ea typeface="SimSun" pitchFamily="2" charset="-122"/>
                <a:cs typeface="SimSun" pitchFamily="2" charset="-122"/>
              </a:rPr>
              <a:t>能源研究是跨学科的</a:t>
            </a:r>
          </a:p>
          <a:p>
            <a:pPr>
              <a:lnSpc>
                <a:spcPct val="80000"/>
              </a:lnSpc>
              <a:spcBef>
                <a:spcPct val="20000"/>
              </a:spcBef>
            </a:pPr>
            <a:r>
              <a:rPr lang="en-US" sz="2400" b="0" dirty="0">
                <a:ea typeface="SimSun" pitchFamily="2" charset="-122"/>
                <a:cs typeface="SimSun" pitchFamily="2" charset="-122"/>
              </a:rPr>
              <a:t>Energy Research is interdisciplinary.</a:t>
            </a:r>
          </a:p>
          <a:p>
            <a:pPr>
              <a:lnSpc>
                <a:spcPct val="80000"/>
              </a:lnSpc>
              <a:spcBef>
                <a:spcPct val="20000"/>
              </a:spcBef>
            </a:pPr>
            <a:endParaRPr lang="en-US" sz="2400" b="0" dirty="0" smtClean="0">
              <a:ea typeface="Times New Roman" pitchFamily="-106" charset="0"/>
              <a:cs typeface="Times New Roman" pitchFamily="-106" charset="0"/>
            </a:endParaRPr>
          </a:p>
          <a:p>
            <a:pPr>
              <a:lnSpc>
                <a:spcPct val="80000"/>
              </a:lnSpc>
              <a:spcBef>
                <a:spcPct val="20000"/>
              </a:spcBef>
            </a:pPr>
            <a:r>
              <a:rPr lang="en-US" sz="2400" dirty="0" err="1" smtClean="0">
                <a:ea typeface="Times New Roman" pitchFamily="-106" charset="0"/>
                <a:cs typeface="Times New Roman" pitchFamily="-106" charset="0"/>
                <a:sym typeface="Wingdings"/>
              </a:rPr>
              <a:t></a:t>
            </a:r>
            <a:r>
              <a:rPr lang="zh-CN" altLang="en-US" sz="2400" b="0" dirty="0" smtClean="0">
                <a:ea typeface="SimSun" pitchFamily="2" charset="-122"/>
                <a:cs typeface="SimSun" pitchFamily="2" charset="-122"/>
              </a:rPr>
              <a:t>魏</a:t>
            </a:r>
            <a:r>
              <a:rPr lang="zh-CN" altLang="en-US" sz="2400" b="0" dirty="0">
                <a:ea typeface="SimSun" pitchFamily="2" charset="-122"/>
                <a:cs typeface="SimSun" pitchFamily="2" charset="-122"/>
              </a:rPr>
              <a:t>兹曼学</a:t>
            </a:r>
            <a:r>
              <a:rPr lang="zh-CN" altLang="en-US" sz="2400" b="0" dirty="0" smtClean="0">
                <a:ea typeface="SimSun" pitchFamily="2" charset="-122"/>
                <a:cs typeface="SimSun" pitchFamily="2" charset="-122"/>
              </a:rPr>
              <a:t>院</a:t>
            </a:r>
            <a:r>
              <a:rPr lang="en-US" altLang="zh-CN" sz="2400" b="0" dirty="0" smtClean="0">
                <a:ea typeface="SimSun" pitchFamily="2" charset="-122"/>
                <a:cs typeface="SimSun" pitchFamily="2" charset="-122"/>
              </a:rPr>
              <a:t> </a:t>
            </a:r>
            <a:r>
              <a:rPr lang="en-US" sz="2400" b="0" dirty="0" err="1" smtClean="0">
                <a:solidFill>
                  <a:schemeClr val="accent2"/>
                </a:solidFill>
                <a:ea typeface="Times New Roman" pitchFamily="-106" charset="0"/>
                <a:cs typeface="Times New Roman" pitchFamily="-106" charset="0"/>
                <a:sym typeface="Wingdings"/>
              </a:rPr>
              <a:t></a:t>
            </a:r>
            <a:r>
              <a:rPr lang="en-US" sz="2400" b="0" dirty="0" smtClean="0">
                <a:solidFill>
                  <a:schemeClr val="accent2"/>
                </a:solidFill>
                <a:ea typeface="Times New Roman" pitchFamily="-106" charset="0"/>
                <a:cs typeface="Times New Roman" pitchFamily="-106" charset="0"/>
              </a:rPr>
              <a:t> </a:t>
            </a:r>
            <a:r>
              <a:rPr lang="en-US" sz="2400" b="0" dirty="0">
                <a:solidFill>
                  <a:schemeClr val="accent2"/>
                </a:solidFill>
                <a:ea typeface="Times New Roman" pitchFamily="-106" charset="0"/>
                <a:cs typeface="Times New Roman" pitchFamily="-106" charset="0"/>
              </a:rPr>
              <a:t>Weizmann </a:t>
            </a:r>
            <a:r>
              <a:rPr lang="en-US" sz="2400" b="0" dirty="0" smtClean="0">
                <a:solidFill>
                  <a:schemeClr val="accent2"/>
                </a:solidFill>
                <a:ea typeface="Times New Roman" pitchFamily="-106" charset="0"/>
                <a:cs typeface="Times New Roman" pitchFamily="-106" charset="0"/>
              </a:rPr>
              <a:t>Inst.</a:t>
            </a:r>
          </a:p>
          <a:p>
            <a:pPr>
              <a:lnSpc>
                <a:spcPct val="80000"/>
              </a:lnSpc>
              <a:spcBef>
                <a:spcPct val="20000"/>
              </a:spcBef>
            </a:pPr>
            <a:endParaRPr lang="en-US" sz="2400" b="0" dirty="0">
              <a:ea typeface="Times New Roman" pitchFamily="-106" charset="0"/>
              <a:cs typeface="Times New Roman" pitchFamily="-106" charset="0"/>
            </a:endParaRPr>
          </a:p>
          <a:p>
            <a:pPr>
              <a:lnSpc>
                <a:spcPct val="80000"/>
              </a:lnSpc>
              <a:spcBef>
                <a:spcPct val="20000"/>
              </a:spcBef>
            </a:pPr>
            <a:endParaRPr lang="en-US" altLang="zh-CN" sz="2400" b="0" dirty="0">
              <a:ea typeface="SimSun" pitchFamily="2" charset="-122"/>
              <a:cs typeface="SimSun" pitchFamily="2" charset="-122"/>
            </a:endParaRPr>
          </a:p>
          <a:p>
            <a:pPr>
              <a:lnSpc>
                <a:spcPct val="80000"/>
              </a:lnSpc>
              <a:spcBef>
                <a:spcPct val="20000"/>
              </a:spcBef>
            </a:pPr>
            <a:r>
              <a:rPr lang="zh-CN" altLang="en-US" sz="2400" b="0" dirty="0">
                <a:ea typeface="SimSun" pitchFamily="2" charset="-122"/>
                <a:cs typeface="SimSun" pitchFamily="2" charset="-122"/>
              </a:rPr>
              <a:t>替代能源的突破要求基础科学的突</a:t>
            </a:r>
            <a:r>
              <a:rPr lang="zh-CN" altLang="en-US" sz="2400" b="0" dirty="0" smtClean="0">
                <a:ea typeface="SimSun" pitchFamily="2" charset="-122"/>
                <a:cs typeface="SimSun" pitchFamily="2" charset="-122"/>
              </a:rPr>
              <a:t>破</a:t>
            </a:r>
            <a:endParaRPr lang="en-US" altLang="zh-CN" sz="2400" b="0" dirty="0" smtClean="0">
              <a:ea typeface="SimSun" pitchFamily="2" charset="-122"/>
              <a:cs typeface="SimSun" pitchFamily="2" charset="-122"/>
            </a:endParaRPr>
          </a:p>
          <a:p>
            <a:pPr>
              <a:lnSpc>
                <a:spcPct val="80000"/>
              </a:lnSpc>
              <a:spcBef>
                <a:spcPct val="20000"/>
              </a:spcBef>
            </a:pPr>
            <a:r>
              <a:rPr lang="en-US" sz="2400" b="0" dirty="0" smtClean="0">
                <a:ea typeface="Times New Roman" pitchFamily="-106" charset="0"/>
                <a:cs typeface="Times New Roman" pitchFamily="-106" charset="0"/>
              </a:rPr>
              <a:t>Breakthroughs </a:t>
            </a:r>
            <a:r>
              <a:rPr lang="en-US" sz="2400" b="0" dirty="0">
                <a:ea typeface="Times New Roman" pitchFamily="-106" charset="0"/>
                <a:cs typeface="Times New Roman" pitchFamily="-106" charset="0"/>
              </a:rPr>
              <a:t>in alternative energy require </a:t>
            </a:r>
            <a:r>
              <a:rPr lang="en-US" sz="2400" dirty="0">
                <a:ea typeface="Times New Roman" pitchFamily="-106" charset="0"/>
                <a:cs typeface="Times New Roman" pitchFamily="-106" charset="0"/>
              </a:rPr>
              <a:t>basic science</a:t>
            </a:r>
            <a:r>
              <a:rPr lang="en-US" sz="2400" b="0" dirty="0">
                <a:ea typeface="Times New Roman" pitchFamily="-106" charset="0"/>
                <a:cs typeface="Times New Roman" pitchFamily="-106" charset="0"/>
              </a:rPr>
              <a:t> </a:t>
            </a:r>
            <a:r>
              <a:rPr lang="en-US" sz="2400" b="0" dirty="0" smtClean="0">
                <a:ea typeface="Times New Roman" pitchFamily="-106" charset="0"/>
                <a:cs typeface="Times New Roman" pitchFamily="-106" charset="0"/>
              </a:rPr>
              <a:t>breakthroughs</a:t>
            </a:r>
            <a:endParaRPr lang="en-US" sz="2400" b="0" dirty="0" smtClean="0">
              <a:solidFill>
                <a:schemeClr val="accent2"/>
              </a:solidFill>
              <a:ea typeface="Times New Roman" pitchFamily="-106" charset="0"/>
              <a:cs typeface="Times New Roman" pitchFamily="-106" charset="0"/>
            </a:endParaRPr>
          </a:p>
          <a:p>
            <a:pPr>
              <a:lnSpc>
                <a:spcPct val="80000"/>
              </a:lnSpc>
              <a:spcBef>
                <a:spcPct val="20000"/>
              </a:spcBef>
            </a:pPr>
            <a:endParaRPr lang="en-US" sz="2400" b="0" dirty="0">
              <a:ea typeface="Times New Roman" pitchFamily="-106" charset="0"/>
              <a:cs typeface="Times New Roman" pitchFamily="-106" charset="0"/>
            </a:endParaRPr>
          </a:p>
          <a:p>
            <a:pPr>
              <a:lnSpc>
                <a:spcPct val="80000"/>
              </a:lnSpc>
              <a:spcBef>
                <a:spcPct val="20000"/>
              </a:spcBef>
            </a:pPr>
            <a:r>
              <a:rPr lang="zh-CN" altLang="en-US" sz="2400" b="0" dirty="0">
                <a:ea typeface="SimSun" pitchFamily="2" charset="-122"/>
                <a:cs typeface="SimSun" pitchFamily="2" charset="-122"/>
              </a:rPr>
              <a:t>基础科学正是魏兹曼的使</a:t>
            </a:r>
            <a:r>
              <a:rPr lang="zh-CN" altLang="en-US" sz="2400" b="0" dirty="0" smtClean="0">
                <a:ea typeface="SimSun" pitchFamily="2" charset="-122"/>
                <a:cs typeface="SimSun" pitchFamily="2" charset="-122"/>
              </a:rPr>
              <a:t>命</a:t>
            </a:r>
            <a:endParaRPr lang="en-US" altLang="zh-CN" sz="2400" b="0" dirty="0" smtClean="0">
              <a:ea typeface="SimSun" pitchFamily="2" charset="-122"/>
              <a:cs typeface="SimSun" pitchFamily="2" charset="-122"/>
            </a:endParaRPr>
          </a:p>
          <a:p>
            <a:pPr>
              <a:lnSpc>
                <a:spcPct val="80000"/>
              </a:lnSpc>
              <a:spcBef>
                <a:spcPct val="20000"/>
              </a:spcBef>
            </a:pPr>
            <a:r>
              <a:rPr lang="en-US" sz="2400" dirty="0" smtClean="0">
                <a:solidFill>
                  <a:schemeClr val="accent2"/>
                </a:solidFill>
                <a:ea typeface="Times New Roman" pitchFamily="-106" charset="0"/>
                <a:cs typeface="Times New Roman" pitchFamily="-106" charset="0"/>
              </a:rPr>
              <a:t>and </a:t>
            </a:r>
            <a:r>
              <a:rPr lang="en-US" sz="2400" dirty="0">
                <a:solidFill>
                  <a:schemeClr val="accent2"/>
                </a:solidFill>
                <a:ea typeface="Times New Roman" pitchFamily="-106" charset="0"/>
                <a:cs typeface="Times New Roman" pitchFamily="-106" charset="0"/>
              </a:rPr>
              <a:t>… basic science</a:t>
            </a:r>
            <a:r>
              <a:rPr lang="en-US" sz="2400" b="0" dirty="0">
                <a:solidFill>
                  <a:schemeClr val="accent2"/>
                </a:solidFill>
                <a:ea typeface="Times New Roman" pitchFamily="-106" charset="0"/>
                <a:cs typeface="Times New Roman" pitchFamily="-106" charset="0"/>
              </a:rPr>
              <a:t> is the Weizmann’s 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2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29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64C02AB-7548-174D-A630-DD1ED75D7524}" type="slidenum">
              <a:rPr lang="en-US"/>
              <a:pPr/>
              <a:t>4</a:t>
            </a:fld>
            <a:endParaRPr lang="en-US"/>
          </a:p>
        </p:txBody>
      </p:sp>
      <p:sp>
        <p:nvSpPr>
          <p:cNvPr id="1293314" name="Rectangle 2"/>
          <p:cNvSpPr>
            <a:spLocks noGrp="1" noChangeArrowheads="1"/>
          </p:cNvSpPr>
          <p:nvPr>
            <p:ph type="title"/>
          </p:nvPr>
        </p:nvSpPr>
        <p:spPr>
          <a:xfrm>
            <a:off x="977900" y="782638"/>
            <a:ext cx="7077075" cy="552450"/>
          </a:xfrm>
        </p:spPr>
        <p:txBody>
          <a:bodyPr>
            <a:normAutofit/>
          </a:bodyPr>
          <a:lstStyle/>
          <a:p>
            <a:r>
              <a:rPr lang="zh-CN" altLang="en-US" sz="2000" b="1" dirty="0">
                <a:solidFill>
                  <a:schemeClr val="tx1"/>
                </a:solidFill>
                <a:latin typeface="Comic Sans MS" pitchFamily="-106" charset="0"/>
                <a:ea typeface="SimSun" pitchFamily="2" charset="-122"/>
                <a:cs typeface="SimSun" pitchFamily="2" charset="-122"/>
              </a:rPr>
              <a:t>魏兹曼的优</a:t>
            </a:r>
            <a:r>
              <a:rPr lang="zh-CN" altLang="en-US" sz="2000" b="1" dirty="0" smtClean="0">
                <a:solidFill>
                  <a:schemeClr val="tx1"/>
                </a:solidFill>
                <a:latin typeface="Comic Sans MS" pitchFamily="-106" charset="0"/>
                <a:ea typeface="SimSun" pitchFamily="2" charset="-122"/>
                <a:cs typeface="SimSun" pitchFamily="2" charset="-122"/>
              </a:rPr>
              <a:t>势</a:t>
            </a:r>
            <a:r>
              <a:rPr lang="en-US" altLang="zh-CN" sz="2000" b="1" dirty="0" smtClean="0">
                <a:solidFill>
                  <a:schemeClr val="tx1"/>
                </a:solidFill>
                <a:latin typeface="Comic Sans MS" pitchFamily="-106" charset="0"/>
                <a:ea typeface="SimSun" pitchFamily="2" charset="-122"/>
                <a:cs typeface="SimSun" pitchFamily="2" charset="-122"/>
              </a:rPr>
              <a:t>	</a:t>
            </a:r>
            <a:r>
              <a:rPr lang="en-US" sz="2000" b="1" dirty="0" smtClean="0">
                <a:solidFill>
                  <a:schemeClr val="tx1"/>
                </a:solidFill>
                <a:latin typeface="Comic Sans MS" pitchFamily="-106" charset="0"/>
              </a:rPr>
              <a:t>Some </a:t>
            </a:r>
            <a:r>
              <a:rPr lang="en-US" sz="2000" b="1" dirty="0">
                <a:solidFill>
                  <a:schemeClr val="tx1"/>
                </a:solidFill>
                <a:latin typeface="Comic Sans MS" pitchFamily="-106" charset="0"/>
              </a:rPr>
              <a:t>proven Weizmann strengths</a:t>
            </a:r>
          </a:p>
        </p:txBody>
      </p:sp>
      <p:sp>
        <p:nvSpPr>
          <p:cNvPr id="1293315" name="Rectangle 3"/>
          <p:cNvSpPr>
            <a:spLocks noChangeArrowheads="1"/>
          </p:cNvSpPr>
          <p:nvPr/>
        </p:nvSpPr>
        <p:spPr bwMode="auto">
          <a:xfrm>
            <a:off x="444500" y="1301750"/>
            <a:ext cx="8496300" cy="5118100"/>
          </a:xfrm>
          <a:prstGeom prst="rect">
            <a:avLst/>
          </a:prstGeom>
          <a:noFill/>
          <a:ln w="9525">
            <a:solidFill>
              <a:srgbClr val="CA891A"/>
            </a:solidFill>
            <a:miter lim="800000"/>
            <a:headEnd/>
            <a:tailEnd/>
          </a:ln>
          <a:effectLst/>
        </p:spPr>
        <p:txBody>
          <a:bodyPr>
            <a:prstTxWarp prst="textNoShape">
              <a:avLst/>
            </a:prstTxWarp>
          </a:bodyPr>
          <a:lstStyle/>
          <a:p>
            <a:pPr marL="342900" indent="-342900" rtl="0">
              <a:lnSpc>
                <a:spcPct val="90000"/>
              </a:lnSpc>
              <a:spcBef>
                <a:spcPct val="20000"/>
              </a:spcBef>
            </a:pPr>
            <a:r>
              <a:rPr lang="zh-CN" altLang="en-US" sz="2400" dirty="0">
                <a:solidFill>
                  <a:srgbClr val="A50021"/>
                </a:solidFill>
                <a:ea typeface="SimSun" pitchFamily="2" charset="-122"/>
                <a:cs typeface="SimSun" pitchFamily="2" charset="-122"/>
              </a:rPr>
              <a:t>基础科学</a:t>
            </a:r>
            <a:r>
              <a:rPr lang="en-US" sz="2400" dirty="0">
                <a:solidFill>
                  <a:srgbClr val="A50021"/>
                </a:solidFill>
                <a:ea typeface="Times New Roman" pitchFamily="-106" charset="0"/>
                <a:cs typeface="Times New Roman" pitchFamily="-106" charset="0"/>
              </a:rPr>
              <a:t>BASIC SCIENCE</a:t>
            </a:r>
            <a:endParaRPr lang="en-US" sz="2400" dirty="0">
              <a:solidFill>
                <a:schemeClr val="accent2"/>
              </a:solidFill>
              <a:ea typeface="Times New Roman" pitchFamily="-106" charset="0"/>
              <a:cs typeface="Times New Roman" pitchFamily="-106" charset="0"/>
            </a:endParaRPr>
          </a:p>
          <a:p>
            <a:pPr marL="342900" indent="-342900" rtl="0">
              <a:lnSpc>
                <a:spcPct val="90000"/>
              </a:lnSpc>
              <a:spcBef>
                <a:spcPct val="20000"/>
              </a:spcBef>
              <a:buFontTx/>
              <a:buChar char="•"/>
            </a:pPr>
            <a:r>
              <a:rPr lang="zh-CN" altLang="en-US" dirty="0">
                <a:solidFill>
                  <a:schemeClr val="accent2"/>
                </a:solidFill>
                <a:ea typeface="SimSun" pitchFamily="2" charset="-122"/>
                <a:cs typeface="SimSun" pitchFamily="2" charset="-122"/>
              </a:rPr>
              <a:t>材料</a:t>
            </a:r>
            <a:r>
              <a:rPr lang="en-US" altLang="zh-CN" dirty="0">
                <a:solidFill>
                  <a:schemeClr val="accent2"/>
                </a:solidFill>
                <a:ea typeface="SimSun" pitchFamily="2" charset="-122"/>
                <a:cs typeface="SimSun" pitchFamily="2" charset="-122"/>
              </a:rPr>
              <a:t>—</a:t>
            </a:r>
            <a:r>
              <a:rPr lang="zh-CN" altLang="en-US" b="0" dirty="0">
                <a:ea typeface="SimSun" pitchFamily="2" charset="-122"/>
                <a:cs typeface="SimSun" pitchFamily="2" charset="-122"/>
              </a:rPr>
              <a:t>纳米科学，表面材</a:t>
            </a:r>
            <a:r>
              <a:rPr lang="zh-CN" altLang="en-US" b="0" dirty="0" smtClean="0">
                <a:ea typeface="SimSun" pitchFamily="2" charset="-122"/>
                <a:cs typeface="SimSun" pitchFamily="2" charset="-122"/>
              </a:rPr>
              <a:t>料</a:t>
            </a:r>
            <a:endParaRPr lang="en-US" altLang="zh-CN" b="0" dirty="0" smtClean="0">
              <a:ea typeface="SimSun" pitchFamily="2" charset="-122"/>
              <a:cs typeface="SimSun" pitchFamily="2" charset="-122"/>
            </a:endParaRPr>
          </a:p>
          <a:p>
            <a:pPr marL="342900" indent="-342900" rtl="0">
              <a:lnSpc>
                <a:spcPct val="90000"/>
              </a:lnSpc>
              <a:spcBef>
                <a:spcPct val="20000"/>
              </a:spcBef>
            </a:pPr>
            <a:r>
              <a:rPr lang="en-US" dirty="0" smtClean="0">
                <a:solidFill>
                  <a:schemeClr val="accent2"/>
                </a:solidFill>
                <a:ea typeface="SimSun" pitchFamily="2" charset="-122"/>
                <a:cs typeface="SimSun" pitchFamily="2" charset="-122"/>
              </a:rPr>
              <a:t>	</a:t>
            </a:r>
            <a:r>
              <a:rPr lang="en-US" dirty="0" smtClean="0">
                <a:solidFill>
                  <a:schemeClr val="accent2"/>
                </a:solidFill>
                <a:ea typeface="Times New Roman" pitchFamily="-106" charset="0"/>
                <a:cs typeface="Times New Roman" pitchFamily="-106" charset="0"/>
              </a:rPr>
              <a:t>Materials </a:t>
            </a:r>
            <a:r>
              <a:rPr lang="en-US" b="0" dirty="0" err="1">
                <a:ea typeface="Times New Roman" pitchFamily="-106" charset="0"/>
                <a:cs typeface="Times New Roman" pitchFamily="-106" charset="0"/>
              </a:rPr>
              <a:t>nano</a:t>
            </a:r>
            <a:r>
              <a:rPr lang="en-US" b="0" dirty="0">
                <a:ea typeface="Times New Roman" pitchFamily="-106" charset="0"/>
                <a:cs typeface="Times New Roman" pitchFamily="-106" charset="0"/>
              </a:rPr>
              <a:t>-science, surface science molecular </a:t>
            </a:r>
            <a:r>
              <a:rPr lang="en-US" b="0" dirty="0" smtClean="0">
                <a:ea typeface="Times New Roman" pitchFamily="-106" charset="0"/>
                <a:cs typeface="Times New Roman" pitchFamily="-106" charset="0"/>
              </a:rPr>
              <a:t>electronics</a:t>
            </a:r>
          </a:p>
          <a:p>
            <a:pPr marL="342900" indent="-342900" rtl="0">
              <a:lnSpc>
                <a:spcPct val="90000"/>
              </a:lnSpc>
              <a:spcBef>
                <a:spcPct val="20000"/>
              </a:spcBef>
            </a:pPr>
            <a:r>
              <a:rPr lang="en-US" b="0" dirty="0" smtClean="0">
                <a:ea typeface="Times New Roman" pitchFamily="-106" charset="0"/>
                <a:cs typeface="Times New Roman" pitchFamily="-106" charset="0"/>
              </a:rPr>
              <a:t>	</a:t>
            </a:r>
            <a:endParaRPr lang="en-US" b="0" dirty="0">
              <a:ea typeface="Times New Roman" pitchFamily="-106" charset="0"/>
              <a:cs typeface="Times New Roman" pitchFamily="-106" charset="0"/>
            </a:endParaRPr>
          </a:p>
          <a:p>
            <a:pPr marL="342900" indent="-342900" rtl="0">
              <a:lnSpc>
                <a:spcPct val="90000"/>
              </a:lnSpc>
              <a:spcBef>
                <a:spcPct val="20000"/>
              </a:spcBef>
              <a:buFontTx/>
              <a:buChar char="•"/>
            </a:pPr>
            <a:r>
              <a:rPr lang="zh-CN" altLang="en-US" dirty="0">
                <a:solidFill>
                  <a:schemeClr val="accent2"/>
                </a:solidFill>
                <a:ea typeface="SimSun" pitchFamily="2" charset="-122"/>
                <a:cs typeface="SimSun" pitchFamily="2" charset="-122"/>
              </a:rPr>
              <a:t>生命科学</a:t>
            </a:r>
            <a:r>
              <a:rPr lang="en-US" altLang="zh-CN" dirty="0">
                <a:solidFill>
                  <a:schemeClr val="accent2"/>
                </a:solidFill>
                <a:ea typeface="SimSun" pitchFamily="2" charset="-122"/>
                <a:cs typeface="SimSun" pitchFamily="2" charset="-122"/>
              </a:rPr>
              <a:t>—</a:t>
            </a:r>
            <a:r>
              <a:rPr lang="zh-CN" altLang="en-US" b="0" dirty="0">
                <a:ea typeface="SimSun" pitchFamily="2" charset="-122"/>
                <a:cs typeface="SimSun" pitchFamily="2" charset="-122"/>
              </a:rPr>
              <a:t>基因与新陈代谢“工程</a:t>
            </a:r>
            <a:r>
              <a:rPr lang="zh-CN" altLang="en-US" b="0" dirty="0" smtClean="0">
                <a:ea typeface="SimSun" pitchFamily="2" charset="-122"/>
                <a:cs typeface="SimSun" pitchFamily="2" charset="-122"/>
              </a:rPr>
              <a:t>”</a:t>
            </a:r>
            <a:endParaRPr lang="en-US" altLang="zh-CN" dirty="0" smtClean="0">
              <a:ea typeface="SimSun" pitchFamily="2" charset="-122"/>
              <a:cs typeface="SimSun" pitchFamily="2" charset="-122"/>
            </a:endParaRPr>
          </a:p>
          <a:p>
            <a:pPr marL="342900" indent="-342900" rtl="0">
              <a:lnSpc>
                <a:spcPct val="90000"/>
              </a:lnSpc>
              <a:spcBef>
                <a:spcPct val="20000"/>
              </a:spcBef>
            </a:pPr>
            <a:r>
              <a:rPr lang="en-US" dirty="0" smtClean="0">
                <a:solidFill>
                  <a:schemeClr val="accent2"/>
                </a:solidFill>
                <a:ea typeface="SimSun" pitchFamily="2" charset="-122"/>
                <a:cs typeface="SimSun" pitchFamily="2" charset="-122"/>
              </a:rPr>
              <a:t>	</a:t>
            </a:r>
            <a:r>
              <a:rPr lang="en-US" dirty="0" smtClean="0">
                <a:solidFill>
                  <a:schemeClr val="accent2"/>
                </a:solidFill>
                <a:ea typeface="Times New Roman" pitchFamily="-106" charset="0"/>
                <a:cs typeface="Times New Roman" pitchFamily="-106" charset="0"/>
              </a:rPr>
              <a:t>Life </a:t>
            </a:r>
            <a:r>
              <a:rPr lang="en-US" dirty="0">
                <a:solidFill>
                  <a:schemeClr val="accent2"/>
                </a:solidFill>
                <a:ea typeface="Times New Roman" pitchFamily="-106" charset="0"/>
                <a:cs typeface="Times New Roman" pitchFamily="-106" charset="0"/>
              </a:rPr>
              <a:t>Sciences  </a:t>
            </a:r>
            <a:r>
              <a:rPr lang="en-US" b="0" dirty="0">
                <a:ea typeface="Times New Roman" pitchFamily="-106" charset="0"/>
                <a:cs typeface="Times New Roman" pitchFamily="-106" charset="0"/>
              </a:rPr>
              <a:t>genetic and metabolic ‘engineering</a:t>
            </a:r>
            <a:r>
              <a:rPr lang="en-US" b="0" dirty="0" smtClean="0">
                <a:ea typeface="Times New Roman" pitchFamily="-106" charset="0"/>
                <a:cs typeface="Times New Roman" pitchFamily="-106" charset="0"/>
              </a:rPr>
              <a:t>’</a:t>
            </a:r>
          </a:p>
          <a:p>
            <a:pPr marL="342900" indent="-342900" rtl="0">
              <a:lnSpc>
                <a:spcPct val="90000"/>
              </a:lnSpc>
              <a:spcBef>
                <a:spcPct val="20000"/>
              </a:spcBef>
            </a:pPr>
            <a:r>
              <a:rPr lang="en-US" b="0" dirty="0" smtClean="0">
                <a:ea typeface="Times New Roman" pitchFamily="-106" charset="0"/>
                <a:cs typeface="Times New Roman" pitchFamily="-106" charset="0"/>
              </a:rPr>
              <a:t> </a:t>
            </a:r>
            <a:r>
              <a:rPr lang="en-US" b="0" dirty="0">
                <a:ea typeface="Times New Roman" pitchFamily="-106" charset="0"/>
                <a:cs typeface="Times New Roman" pitchFamily="-106" charset="0"/>
              </a:rPr>
              <a:t>		</a:t>
            </a:r>
            <a:endParaRPr lang="en-US" b="0" dirty="0">
              <a:solidFill>
                <a:srgbClr val="0B9B19"/>
              </a:solidFill>
              <a:ea typeface="Times New Roman" pitchFamily="-106" charset="0"/>
              <a:cs typeface="Times New Roman" pitchFamily="-106" charset="0"/>
            </a:endParaRPr>
          </a:p>
          <a:p>
            <a:pPr marL="342900" indent="-342900" rtl="0">
              <a:lnSpc>
                <a:spcPct val="90000"/>
              </a:lnSpc>
              <a:spcBef>
                <a:spcPct val="20000"/>
              </a:spcBef>
              <a:buFontTx/>
              <a:buChar char="•"/>
            </a:pPr>
            <a:r>
              <a:rPr lang="zh-CN" altLang="en-US" dirty="0">
                <a:solidFill>
                  <a:schemeClr val="accent2"/>
                </a:solidFill>
                <a:ea typeface="SimSun" pitchFamily="2" charset="-122"/>
                <a:cs typeface="SimSun" pitchFamily="2" charset="-122"/>
              </a:rPr>
              <a:t>物理学</a:t>
            </a:r>
            <a:r>
              <a:rPr lang="en-US" altLang="zh-CN" dirty="0">
                <a:solidFill>
                  <a:schemeClr val="accent2"/>
                </a:solidFill>
                <a:ea typeface="SimSun" pitchFamily="2" charset="-122"/>
                <a:cs typeface="SimSun" pitchFamily="2" charset="-122"/>
              </a:rPr>
              <a:t>—</a:t>
            </a:r>
            <a:r>
              <a:rPr lang="zh-CN" altLang="en-US" b="0" dirty="0">
                <a:ea typeface="SimSun" pitchFamily="2" charset="-122"/>
                <a:cs typeface="SimSun" pitchFamily="2" charset="-122"/>
              </a:rPr>
              <a:t>等离子物理 现代光学</a:t>
            </a:r>
            <a:r>
              <a:rPr lang="zh-CN" altLang="en-US" dirty="0" smtClean="0">
                <a:solidFill>
                  <a:schemeClr val="accent2"/>
                </a:solidFill>
                <a:ea typeface="SimSun" pitchFamily="2" charset="-122"/>
                <a:cs typeface="SimSun" pitchFamily="2" charset="-122"/>
              </a:rPr>
              <a:t> </a:t>
            </a:r>
            <a:endParaRPr lang="en-US" altLang="zh-CN" dirty="0" smtClean="0">
              <a:solidFill>
                <a:schemeClr val="accent2"/>
              </a:solidFill>
              <a:ea typeface="SimSun" pitchFamily="2" charset="-122"/>
              <a:cs typeface="SimSun" pitchFamily="2" charset="-122"/>
            </a:endParaRPr>
          </a:p>
          <a:p>
            <a:pPr marL="342900" indent="-342900" rtl="0">
              <a:lnSpc>
                <a:spcPct val="90000"/>
              </a:lnSpc>
              <a:spcBef>
                <a:spcPct val="20000"/>
              </a:spcBef>
            </a:pPr>
            <a:r>
              <a:rPr lang="en-US" dirty="0" smtClean="0">
                <a:solidFill>
                  <a:schemeClr val="accent2"/>
                </a:solidFill>
                <a:ea typeface="SimSun" pitchFamily="2" charset="-122"/>
                <a:cs typeface="SimSun" pitchFamily="2" charset="-122"/>
              </a:rPr>
              <a:t>	</a:t>
            </a:r>
            <a:r>
              <a:rPr lang="en-US" dirty="0" smtClean="0">
                <a:solidFill>
                  <a:schemeClr val="accent2"/>
                </a:solidFill>
                <a:ea typeface="Times New Roman" pitchFamily="-106" charset="0"/>
                <a:cs typeface="Times New Roman" pitchFamily="-106" charset="0"/>
              </a:rPr>
              <a:t>Physics </a:t>
            </a:r>
            <a:r>
              <a:rPr lang="en-US" b="0" dirty="0">
                <a:ea typeface="Times New Roman" pitchFamily="-106" charset="0"/>
                <a:cs typeface="Times New Roman" pitchFamily="-106" charset="0"/>
              </a:rPr>
              <a:t>plasma </a:t>
            </a:r>
            <a:r>
              <a:rPr lang="en-US" altLang="zh-CN" b="0" dirty="0">
                <a:ea typeface="SimSun" pitchFamily="2" charset="-122"/>
                <a:cs typeface="SimSun" pitchFamily="2" charset="-122"/>
              </a:rPr>
              <a:t> </a:t>
            </a:r>
            <a:r>
              <a:rPr lang="en-US" b="0" dirty="0">
                <a:ea typeface="Times New Roman" pitchFamily="-106" charset="0"/>
                <a:cs typeface="Times New Roman" pitchFamily="-106" charset="0"/>
              </a:rPr>
              <a:t>physics</a:t>
            </a:r>
            <a:r>
              <a:rPr lang="en-US" dirty="0">
                <a:solidFill>
                  <a:schemeClr val="accent2"/>
                </a:solidFill>
                <a:ea typeface="Times New Roman" pitchFamily="-106" charset="0"/>
                <a:cs typeface="Times New Roman" pitchFamily="-106" charset="0"/>
              </a:rPr>
              <a:t>  </a:t>
            </a:r>
            <a:r>
              <a:rPr lang="en-US" b="0" dirty="0">
                <a:ea typeface="Times New Roman" pitchFamily="-106" charset="0"/>
                <a:cs typeface="Times New Roman" pitchFamily="-106" charset="0"/>
              </a:rPr>
              <a:t>modern optics</a:t>
            </a:r>
          </a:p>
          <a:p>
            <a:pPr marL="2057400" lvl="4" indent="-228600" rtl="0">
              <a:lnSpc>
                <a:spcPct val="90000"/>
              </a:lnSpc>
              <a:spcBef>
                <a:spcPct val="20000"/>
              </a:spcBef>
            </a:pPr>
            <a:r>
              <a:rPr lang="en-US" b="0" dirty="0">
                <a:ea typeface="Times New Roman" pitchFamily="-106" charset="0"/>
                <a:cs typeface="Times New Roman" pitchFamily="-106" charset="0"/>
              </a:rPr>
              <a:t>		</a:t>
            </a:r>
            <a:endParaRPr lang="en-US" b="0" dirty="0">
              <a:solidFill>
                <a:srgbClr val="0B9B19"/>
              </a:solidFill>
              <a:ea typeface="Times New Roman" pitchFamily="-106" charset="0"/>
              <a:cs typeface="Times New Roman" pitchFamily="-106" charset="0"/>
            </a:endParaRPr>
          </a:p>
          <a:p>
            <a:pPr marL="342900" indent="-342900" rtl="0">
              <a:lnSpc>
                <a:spcPct val="90000"/>
              </a:lnSpc>
              <a:spcBef>
                <a:spcPct val="20000"/>
              </a:spcBef>
              <a:buFontTx/>
              <a:buChar char="•"/>
            </a:pPr>
            <a:r>
              <a:rPr lang="zh-CN" altLang="en-US" dirty="0">
                <a:solidFill>
                  <a:schemeClr val="accent2"/>
                </a:solidFill>
                <a:ea typeface="SimSun" pitchFamily="2" charset="-122"/>
                <a:cs typeface="SimSun" pitchFamily="2" charset="-122"/>
              </a:rPr>
              <a:t>化学</a:t>
            </a:r>
            <a:r>
              <a:rPr lang="en-US" altLang="zh-CN" dirty="0">
                <a:solidFill>
                  <a:schemeClr val="accent2"/>
                </a:solidFill>
                <a:ea typeface="SimSun" pitchFamily="2" charset="-122"/>
                <a:cs typeface="SimSun" pitchFamily="2" charset="-122"/>
              </a:rPr>
              <a:t>—</a:t>
            </a:r>
            <a:r>
              <a:rPr lang="zh-CN" altLang="en-US" b="0" dirty="0">
                <a:ea typeface="SimSun" pitchFamily="2" charset="-122"/>
                <a:cs typeface="SimSun" pitchFamily="2" charset="-122"/>
              </a:rPr>
              <a:t>催化作</a:t>
            </a:r>
            <a:r>
              <a:rPr lang="zh-CN" altLang="en-US" b="0" dirty="0" smtClean="0">
                <a:ea typeface="SimSun" pitchFamily="2" charset="-122"/>
                <a:cs typeface="SimSun" pitchFamily="2" charset="-122"/>
              </a:rPr>
              <a:t>用</a:t>
            </a:r>
            <a:r>
              <a:rPr lang="en-US" altLang="zh-CN" dirty="0" smtClean="0">
                <a:solidFill>
                  <a:schemeClr val="accent2"/>
                </a:solidFill>
                <a:ea typeface="SimSun" pitchFamily="2" charset="-122"/>
                <a:cs typeface="SimSun" pitchFamily="2" charset="-122"/>
              </a:rPr>
              <a:t>	</a:t>
            </a:r>
          </a:p>
          <a:p>
            <a:pPr marL="342900" indent="-342900" rtl="0">
              <a:lnSpc>
                <a:spcPct val="90000"/>
              </a:lnSpc>
              <a:spcBef>
                <a:spcPct val="20000"/>
              </a:spcBef>
            </a:pPr>
            <a:r>
              <a:rPr lang="en-US" dirty="0" smtClean="0">
                <a:solidFill>
                  <a:schemeClr val="accent2"/>
                </a:solidFill>
                <a:ea typeface="SimSun" pitchFamily="2" charset="-122"/>
                <a:cs typeface="SimSun" pitchFamily="2" charset="-122"/>
              </a:rPr>
              <a:t>	</a:t>
            </a:r>
            <a:r>
              <a:rPr lang="en-US" dirty="0" smtClean="0">
                <a:solidFill>
                  <a:schemeClr val="accent2"/>
                </a:solidFill>
                <a:ea typeface="Times New Roman" pitchFamily="-106" charset="0"/>
                <a:cs typeface="Times New Roman" pitchFamily="-106" charset="0"/>
              </a:rPr>
              <a:t>Chemistry </a:t>
            </a:r>
            <a:r>
              <a:rPr lang="en-US" b="0" dirty="0" smtClean="0">
                <a:ea typeface="Times New Roman" pitchFamily="-106" charset="0"/>
                <a:cs typeface="Times New Roman" pitchFamily="-106" charset="0"/>
              </a:rPr>
              <a:t>catalysis</a:t>
            </a:r>
            <a:endParaRPr lang="en-US" altLang="zh-CN" sz="2800" dirty="0" smtClean="0">
              <a:solidFill>
                <a:schemeClr val="accent2"/>
              </a:solidFill>
              <a:ea typeface="SimSun" pitchFamily="2" charset="-122"/>
              <a:cs typeface="SimSun" pitchFamily="2" charset="-122"/>
            </a:endParaRPr>
          </a:p>
          <a:p>
            <a:pPr marL="342900" indent="-342900" rtl="0">
              <a:lnSpc>
                <a:spcPct val="90000"/>
              </a:lnSpc>
              <a:spcBef>
                <a:spcPct val="20000"/>
              </a:spcBef>
            </a:pPr>
            <a:r>
              <a:rPr lang="en-US" sz="2800" dirty="0">
                <a:solidFill>
                  <a:schemeClr val="accent2"/>
                </a:solidFill>
                <a:ea typeface="Times New Roman" pitchFamily="-106" charset="0"/>
                <a:cs typeface="Times New Roman" pitchFamily="-106" charset="0"/>
              </a:rPr>
              <a:t>----------------------------------</a:t>
            </a:r>
            <a:endParaRPr lang="en-US" sz="2800" b="0" dirty="0">
              <a:ea typeface="Times New Roman" pitchFamily="-106" charset="0"/>
              <a:cs typeface="Times New Roman" pitchFamily="-106" charset="0"/>
            </a:endParaRPr>
          </a:p>
          <a:p>
            <a:pPr marL="342900" indent="-342900">
              <a:lnSpc>
                <a:spcPct val="90000"/>
              </a:lnSpc>
              <a:spcBef>
                <a:spcPct val="20000"/>
              </a:spcBef>
              <a:buFontTx/>
              <a:buChar char="•"/>
            </a:pPr>
            <a:r>
              <a:rPr lang="zh-CN" altLang="en-US" sz="2400" dirty="0">
                <a:solidFill>
                  <a:srgbClr val="A50021"/>
                </a:solidFill>
                <a:ea typeface="SimSun" pitchFamily="2" charset="-122"/>
                <a:cs typeface="SimSun" pitchFamily="2" charset="-122"/>
              </a:rPr>
              <a:t>太阳能</a:t>
            </a:r>
            <a:r>
              <a:rPr lang="zh-CN" altLang="en-US" sz="2400" b="0" dirty="0">
                <a:solidFill>
                  <a:srgbClr val="A50021"/>
                </a:solidFill>
                <a:ea typeface="SimSun" pitchFamily="2" charset="-122"/>
                <a:cs typeface="SimSun" pitchFamily="2" charset="-122"/>
              </a:rPr>
              <a:t>：光伏电池；集聚</a:t>
            </a:r>
            <a:endParaRPr lang="en-US" altLang="zh-CN" sz="2400" dirty="0" smtClean="0">
              <a:solidFill>
                <a:srgbClr val="A50021"/>
              </a:solidFill>
              <a:ea typeface="SimSun" pitchFamily="2" charset="-122"/>
              <a:cs typeface="SimSun" pitchFamily="2" charset="-122"/>
            </a:endParaRPr>
          </a:p>
          <a:p>
            <a:pPr marL="342900" indent="-342900">
              <a:lnSpc>
                <a:spcPct val="90000"/>
              </a:lnSpc>
              <a:spcBef>
                <a:spcPct val="20000"/>
              </a:spcBef>
            </a:pPr>
            <a:r>
              <a:rPr lang="en-US" sz="2400" dirty="0" smtClean="0">
                <a:solidFill>
                  <a:srgbClr val="A50021"/>
                </a:solidFill>
                <a:ea typeface="Times New Roman" pitchFamily="-106" charset="0"/>
                <a:cs typeface="Times New Roman" pitchFamily="-106" charset="0"/>
              </a:rPr>
              <a:t>	Solar </a:t>
            </a:r>
            <a:r>
              <a:rPr lang="en-US" sz="2400" dirty="0">
                <a:solidFill>
                  <a:srgbClr val="A50021"/>
                </a:solidFill>
                <a:ea typeface="Times New Roman" pitchFamily="-106" charset="0"/>
                <a:cs typeface="Times New Roman" pitchFamily="-106" charset="0"/>
              </a:rPr>
              <a:t>Energy</a:t>
            </a:r>
            <a:r>
              <a:rPr lang="en-US" sz="2400" b="0" dirty="0">
                <a:solidFill>
                  <a:srgbClr val="A50021"/>
                </a:solidFill>
                <a:ea typeface="Times New Roman" pitchFamily="-106" charset="0"/>
                <a:cs typeface="Times New Roman" pitchFamily="-106" charset="0"/>
              </a:rPr>
              <a:t>: Photovoltaic Cells; Concentration</a:t>
            </a:r>
            <a:endParaRPr lang="en-US" altLang="zh-CN" sz="2400" b="0" dirty="0">
              <a:solidFill>
                <a:srgbClr val="A50021"/>
              </a:solidFill>
              <a:ea typeface="SimSun" pitchFamily="2" charset="-122"/>
              <a:cs typeface="SimSun" pitchFamily="2" charset="-122"/>
            </a:endParaRPr>
          </a:p>
          <a:p>
            <a:pPr marL="342900" indent="-342900">
              <a:lnSpc>
                <a:spcPct val="90000"/>
              </a:lnSpc>
              <a:spcBef>
                <a:spcPct val="20000"/>
              </a:spcBef>
              <a:buFontTx/>
              <a:buChar char="•"/>
            </a:pPr>
            <a:endParaRPr lang="zh-CN" altLang="en-US" sz="2400" b="0" dirty="0">
              <a:solidFill>
                <a:srgbClr val="A50021"/>
              </a:solidFill>
              <a:ea typeface="SimSun" pitchFamily="2" charset="-122"/>
              <a:cs typeface="SimSun" pitchFamily="2" charset="-122"/>
            </a:endParaRPr>
          </a:p>
        </p:txBody>
      </p:sp>
      <p:sp>
        <p:nvSpPr>
          <p:cNvPr id="1293316" name="Rectangle 4"/>
          <p:cNvSpPr>
            <a:spLocks noChangeArrowheads="1"/>
          </p:cNvSpPr>
          <p:nvPr/>
        </p:nvSpPr>
        <p:spPr bwMode="auto">
          <a:xfrm>
            <a:off x="-7938" y="76200"/>
            <a:ext cx="8545513" cy="830997"/>
          </a:xfrm>
          <a:prstGeom prst="rect">
            <a:avLst/>
          </a:prstGeom>
          <a:noFill/>
          <a:ln w="28575">
            <a:noFill/>
            <a:miter lim="800000"/>
            <a:headEnd/>
            <a:tailEnd/>
          </a:ln>
          <a:effectLst/>
        </p:spPr>
        <p:txBody>
          <a:bodyPr>
            <a:prstTxWarp prst="textNoShape">
              <a:avLst/>
            </a:prstTxWarp>
            <a:spAutoFit/>
          </a:bodyPr>
          <a:lstStyle/>
          <a:p>
            <a:pPr algn="ctr">
              <a:spcBef>
                <a:spcPct val="0"/>
              </a:spcBef>
            </a:pPr>
            <a:r>
              <a:rPr lang="zh-CN" altLang="en-US" sz="2400" dirty="0">
                <a:ea typeface="SimSun" pitchFamily="2" charset="-122"/>
                <a:cs typeface="SimSun" pitchFamily="2" charset="-122"/>
              </a:rPr>
              <a:t>魏兹曼首创的可替代的可持续能源研究</a:t>
            </a:r>
          </a:p>
          <a:p>
            <a:pPr algn="ctr">
              <a:spcBef>
                <a:spcPct val="0"/>
              </a:spcBef>
            </a:pPr>
            <a:r>
              <a:rPr lang="en-US" sz="2400" dirty="0">
                <a:latin typeface="Arial" pitchFamily="-106" charset="0"/>
                <a:ea typeface="SimSun" pitchFamily="2" charset="-122"/>
                <a:cs typeface="SimSun" pitchFamily="2" charset="-122"/>
              </a:rPr>
              <a:t>WIS’ Alternative, Sustainable Energy Research Initiative</a:t>
            </a:r>
          </a:p>
        </p:txBody>
      </p:sp>
      <p:pic>
        <p:nvPicPr>
          <p:cNvPr id="1293317" name="Picture 5" descr="Main entrance"/>
          <p:cNvPicPr>
            <a:picLocks noChangeAspect="1" noChangeArrowheads="1"/>
          </p:cNvPicPr>
          <p:nvPr/>
        </p:nvPicPr>
        <p:blipFill>
          <a:blip r:embed="rId3"/>
          <a:srcRect/>
          <a:stretch>
            <a:fillRect/>
          </a:stretch>
        </p:blipFill>
        <p:spPr bwMode="auto">
          <a:xfrm>
            <a:off x="5735637" y="3678354"/>
            <a:ext cx="2951163" cy="212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201419"/>
            <a:ext cx="9144000" cy="1143000"/>
          </a:xfrm>
        </p:spPr>
        <p:txBody>
          <a:bodyPr/>
          <a:lstStyle/>
          <a:p>
            <a:pPr eaLnBrk="1" hangingPunct="1"/>
            <a:r>
              <a:rPr lang="en-US" sz="3600" dirty="0">
                <a:latin typeface="Comic Sans MS"/>
                <a:cs typeface="Comic Sans MS"/>
              </a:rPr>
              <a:t>Some proven Weizmann strengths in</a:t>
            </a:r>
          </a:p>
        </p:txBody>
      </p:sp>
      <p:pic>
        <p:nvPicPr>
          <p:cNvPr id="54276" name="Picture 4" descr="Main entrance"/>
          <p:cNvPicPr>
            <a:picLocks noChangeAspect="1" noChangeArrowheads="1"/>
          </p:cNvPicPr>
          <p:nvPr/>
        </p:nvPicPr>
        <p:blipFill>
          <a:blip r:embed="rId3"/>
          <a:srcRect/>
          <a:stretch>
            <a:fillRect/>
          </a:stretch>
        </p:blipFill>
        <p:spPr bwMode="auto">
          <a:xfrm>
            <a:off x="6057900" y="3098800"/>
            <a:ext cx="2849563" cy="2054225"/>
          </a:xfrm>
          <a:prstGeom prst="rect">
            <a:avLst/>
          </a:prstGeom>
          <a:noFill/>
          <a:ln w="9525">
            <a:noFill/>
            <a:miter lim="800000"/>
            <a:headEnd/>
            <a:tailEnd/>
          </a:ln>
        </p:spPr>
      </p:pic>
      <p:sp>
        <p:nvSpPr>
          <p:cNvPr id="1451013" name="Rectangle 5"/>
          <p:cNvSpPr>
            <a:spLocks noChangeArrowheads="1"/>
          </p:cNvSpPr>
          <p:nvPr/>
        </p:nvSpPr>
        <p:spPr bwMode="auto">
          <a:xfrm>
            <a:off x="119063" y="1203325"/>
            <a:ext cx="8902700" cy="5335588"/>
          </a:xfrm>
          <a:prstGeom prst="rect">
            <a:avLst/>
          </a:prstGeom>
          <a:noFill/>
          <a:ln w="9525">
            <a:solidFill>
              <a:srgbClr val="CA891A"/>
            </a:solidFill>
            <a:miter lim="800000"/>
            <a:headEnd/>
            <a:tailEnd/>
          </a:ln>
        </p:spPr>
        <p:txBody>
          <a:bodyPr>
            <a:prstTxWarp prst="textNoShape">
              <a:avLst/>
            </a:prstTxWarp>
          </a:bodyPr>
          <a:lstStyle/>
          <a:p>
            <a:pPr marL="342900" indent="-342900" algn="ctr" rtl="0" eaLnBrk="0" hangingPunct="0">
              <a:spcBef>
                <a:spcPct val="0"/>
              </a:spcBef>
            </a:pPr>
            <a:r>
              <a:rPr lang="en-US" sz="2800" dirty="0">
                <a:solidFill>
                  <a:srgbClr val="FF0909"/>
                </a:solidFill>
                <a:latin typeface="Comic Sans MS"/>
                <a:cs typeface="Comic Sans MS"/>
              </a:rPr>
              <a:t>Basic Multi-&amp; Inter-Disciplinary Science</a:t>
            </a:r>
            <a:endParaRPr lang="en-US" sz="2800" dirty="0">
              <a:solidFill>
                <a:schemeClr val="accent2"/>
              </a:solidFill>
              <a:latin typeface="Comic Sans MS"/>
              <a:cs typeface="Comic Sans MS"/>
            </a:endParaRPr>
          </a:p>
          <a:p>
            <a:pPr marL="342900" indent="-342900">
              <a:lnSpc>
                <a:spcPct val="80000"/>
              </a:lnSpc>
              <a:spcBef>
                <a:spcPct val="20000"/>
              </a:spcBef>
              <a:buFontTx/>
              <a:buChar char="•"/>
            </a:pPr>
            <a:r>
              <a:rPr lang="en-US" sz="2800" b="1" dirty="0" smtClean="0">
                <a:solidFill>
                  <a:srgbClr val="003399"/>
                </a:solidFill>
                <a:latin typeface="Comic Sans MS"/>
                <a:cs typeface="Comic Sans MS"/>
              </a:rPr>
              <a:t>Materials  </a:t>
            </a:r>
            <a:r>
              <a:rPr lang="en-US" sz="2000" dirty="0" smtClean="0">
                <a:solidFill>
                  <a:srgbClr val="003399"/>
                </a:solidFill>
                <a:latin typeface="Comic Sans MS"/>
                <a:cs typeface="Comic Sans MS"/>
              </a:rPr>
              <a:t>-</a:t>
            </a:r>
            <a:r>
              <a:rPr lang="en-US" sz="2000" b="0" dirty="0" err="1">
                <a:solidFill>
                  <a:srgbClr val="003399"/>
                </a:solidFill>
                <a:latin typeface="Comic Sans MS"/>
                <a:cs typeface="Comic Sans MS"/>
              </a:rPr>
              <a:t>nano</a:t>
            </a:r>
            <a:r>
              <a:rPr lang="en-US" sz="2000" dirty="0" smtClean="0">
                <a:solidFill>
                  <a:srgbClr val="003399"/>
                </a:solidFill>
                <a:latin typeface="Comic Sans MS"/>
                <a:cs typeface="Comic Sans MS"/>
              </a:rPr>
              <a:t>- and molecular-science;</a:t>
            </a:r>
            <a:r>
              <a:rPr lang="en-US" sz="2000" b="0" dirty="0" smtClean="0">
                <a:solidFill>
                  <a:srgbClr val="003399"/>
                </a:solidFill>
                <a:latin typeface="Comic Sans MS"/>
                <a:cs typeface="Comic Sans MS"/>
              </a:rPr>
              <a:t> electronics    </a:t>
            </a:r>
            <a:r>
              <a:rPr lang="en-US" sz="3600" b="0" dirty="0" smtClean="0">
                <a:solidFill>
                  <a:srgbClr val="003399"/>
                </a:solidFill>
                <a:latin typeface="Comic Sans MS"/>
                <a:cs typeface="Comic Sans MS"/>
              </a:rPr>
              <a:t>					</a:t>
            </a:r>
            <a:r>
              <a:rPr lang="en-US" sz="2400" b="0" dirty="0" smtClean="0">
                <a:latin typeface="Comic Sans MS"/>
                <a:cs typeface="Comic Sans MS"/>
              </a:rPr>
              <a:t>phys</a:t>
            </a:r>
            <a:r>
              <a:rPr lang="en-US" sz="2400" b="0" dirty="0">
                <a:latin typeface="Comic Sans MS"/>
                <a:cs typeface="Comic Sans MS"/>
              </a:rPr>
              <a:t>/</a:t>
            </a:r>
            <a:r>
              <a:rPr lang="en-US" sz="2400" b="0" dirty="0" err="1">
                <a:latin typeface="Comic Sans MS"/>
                <a:cs typeface="Comic Sans MS"/>
              </a:rPr>
              <a:t>biol/chem</a:t>
            </a:r>
            <a:r>
              <a:rPr lang="en-US" sz="2400" b="0" dirty="0">
                <a:latin typeface="Comic Sans MS"/>
                <a:cs typeface="Comic Sans MS"/>
              </a:rPr>
              <a:t>	</a:t>
            </a:r>
            <a:r>
              <a:rPr lang="en-US" sz="2400" b="0" dirty="0">
                <a:solidFill>
                  <a:srgbClr val="003399"/>
                </a:solidFill>
                <a:latin typeface="Comic Sans MS"/>
                <a:cs typeface="Comic Sans MS"/>
              </a:rPr>
              <a:t>  </a:t>
            </a:r>
            <a:r>
              <a:rPr lang="en-US" sz="1600" b="0" dirty="0">
                <a:solidFill>
                  <a:srgbClr val="003399"/>
                </a:solidFill>
                <a:latin typeface="Comic Sans MS"/>
                <a:cs typeface="Comic Sans MS"/>
              </a:rPr>
              <a:t>	</a:t>
            </a:r>
          </a:p>
          <a:p>
            <a:pPr marL="342900" indent="-342900">
              <a:lnSpc>
                <a:spcPct val="80000"/>
              </a:lnSpc>
              <a:spcBef>
                <a:spcPct val="20000"/>
              </a:spcBef>
              <a:buFontTx/>
              <a:buChar char="•"/>
            </a:pPr>
            <a:r>
              <a:rPr lang="en-US" sz="2800" b="1" dirty="0">
                <a:solidFill>
                  <a:srgbClr val="003399"/>
                </a:solidFill>
                <a:latin typeface="Comic Sans MS"/>
                <a:cs typeface="Comic Sans MS"/>
              </a:rPr>
              <a:t>Life Sciences</a:t>
            </a:r>
            <a:r>
              <a:rPr lang="en-US" sz="2800" dirty="0">
                <a:solidFill>
                  <a:srgbClr val="003399"/>
                </a:solidFill>
                <a:latin typeface="Comic Sans MS"/>
                <a:cs typeface="Comic Sans MS"/>
              </a:rPr>
              <a:t>-</a:t>
            </a:r>
            <a:r>
              <a:rPr lang="en-US" sz="2400" b="0" dirty="0" smtClean="0">
                <a:solidFill>
                  <a:srgbClr val="003399"/>
                </a:solidFill>
                <a:latin typeface="Comic Sans MS"/>
                <a:cs typeface="Comic Sans MS"/>
              </a:rPr>
              <a:t> </a:t>
            </a:r>
            <a:r>
              <a:rPr lang="en-US" sz="2000" b="0" dirty="0" smtClean="0">
                <a:solidFill>
                  <a:srgbClr val="003399"/>
                </a:solidFill>
                <a:latin typeface="Comic Sans MS"/>
                <a:cs typeface="Comic Sans MS"/>
              </a:rPr>
              <a:t>Structural Biology, genetic </a:t>
            </a:r>
            <a:r>
              <a:rPr lang="en-US" sz="2000" b="0" dirty="0" err="1">
                <a:solidFill>
                  <a:srgbClr val="003399"/>
                </a:solidFill>
                <a:latin typeface="Comic Sans MS"/>
                <a:cs typeface="Comic Sans MS"/>
              </a:rPr>
              <a:t>engn</a:t>
            </a:r>
            <a:r>
              <a:rPr lang="en-US" sz="2000" b="0" dirty="0" smtClean="0">
                <a:solidFill>
                  <a:srgbClr val="003399"/>
                </a:solidFill>
                <a:latin typeface="Comic Sans MS"/>
                <a:cs typeface="Comic Sans MS"/>
              </a:rPr>
              <a:t>., plant science </a:t>
            </a:r>
            <a:r>
              <a:rPr lang="en-US" sz="2400" b="0" dirty="0" smtClean="0">
                <a:solidFill>
                  <a:srgbClr val="003399"/>
                </a:solidFill>
                <a:latin typeface="Comic Sans MS"/>
                <a:cs typeface="Comic Sans MS"/>
              </a:rPr>
              <a:t>	</a:t>
            </a:r>
            <a:r>
              <a:rPr lang="en-US" sz="2400" b="0" dirty="0">
                <a:solidFill>
                  <a:srgbClr val="003399"/>
                </a:solidFill>
                <a:latin typeface="Comic Sans MS"/>
                <a:cs typeface="Comic Sans MS"/>
              </a:rPr>
              <a:t>	</a:t>
            </a:r>
            <a:r>
              <a:rPr lang="en-US" sz="2400" b="0" dirty="0" smtClean="0">
                <a:solidFill>
                  <a:srgbClr val="003399"/>
                </a:solidFill>
                <a:latin typeface="Comic Sans MS"/>
                <a:cs typeface="Comic Sans MS"/>
              </a:rPr>
              <a:t>			</a:t>
            </a:r>
            <a:r>
              <a:rPr lang="en-US" sz="2400" b="0" dirty="0" err="1" smtClean="0">
                <a:latin typeface="Comic Sans MS"/>
                <a:cs typeface="Comic Sans MS"/>
              </a:rPr>
              <a:t>chem</a:t>
            </a:r>
            <a:r>
              <a:rPr lang="en-US" sz="2400" b="0" dirty="0">
                <a:latin typeface="Comic Sans MS"/>
                <a:cs typeface="Comic Sans MS"/>
              </a:rPr>
              <a:t>/phys/math</a:t>
            </a:r>
            <a:r>
              <a:rPr lang="en-US" sz="2400" b="0" dirty="0">
                <a:solidFill>
                  <a:srgbClr val="003399"/>
                </a:solidFill>
                <a:latin typeface="Comic Sans MS"/>
                <a:cs typeface="Comic Sans MS"/>
              </a:rPr>
              <a:t> </a:t>
            </a:r>
            <a:r>
              <a:rPr lang="en-US" sz="2400" b="0" dirty="0" smtClean="0">
                <a:solidFill>
                  <a:srgbClr val="003399"/>
                </a:solidFill>
                <a:latin typeface="Comic Sans MS"/>
                <a:cs typeface="Comic Sans MS"/>
              </a:rPr>
              <a:t>     </a:t>
            </a:r>
            <a:r>
              <a:rPr lang="en-US" sz="1600" b="0" dirty="0" smtClean="0">
                <a:solidFill>
                  <a:srgbClr val="003399"/>
                </a:solidFill>
                <a:latin typeface="Comic Sans MS"/>
                <a:cs typeface="Comic Sans MS"/>
              </a:rPr>
              <a:t>	</a:t>
            </a:r>
            <a:r>
              <a:rPr lang="en-US" sz="1600" b="0" dirty="0">
                <a:solidFill>
                  <a:srgbClr val="003399"/>
                </a:solidFill>
                <a:latin typeface="Comic Sans MS"/>
                <a:cs typeface="Comic Sans MS"/>
              </a:rPr>
              <a:t>	</a:t>
            </a:r>
          </a:p>
          <a:p>
            <a:pPr marL="342900" indent="-342900" rtl="0">
              <a:lnSpc>
                <a:spcPct val="80000"/>
              </a:lnSpc>
              <a:spcBef>
                <a:spcPct val="20000"/>
              </a:spcBef>
              <a:buFontTx/>
              <a:buChar char="•"/>
            </a:pPr>
            <a:r>
              <a:rPr lang="en-US" sz="2800" b="1" dirty="0">
                <a:solidFill>
                  <a:srgbClr val="003399"/>
                </a:solidFill>
                <a:latin typeface="Comic Sans MS"/>
                <a:cs typeface="Comic Sans MS"/>
              </a:rPr>
              <a:t>Physics</a:t>
            </a:r>
            <a:r>
              <a:rPr lang="en-US" sz="2800" dirty="0">
                <a:solidFill>
                  <a:srgbClr val="003399"/>
                </a:solidFill>
                <a:latin typeface="Comic Sans MS"/>
                <a:cs typeface="Comic Sans MS"/>
              </a:rPr>
              <a:t>-	</a:t>
            </a:r>
            <a:r>
              <a:rPr lang="en-US" sz="2000" b="0" dirty="0">
                <a:solidFill>
                  <a:srgbClr val="003399"/>
                </a:solidFill>
                <a:latin typeface="Comic Sans MS"/>
                <a:cs typeface="Comic Sans MS"/>
              </a:rPr>
              <a:t>plasma physics, optics</a:t>
            </a:r>
            <a:r>
              <a:rPr lang="en-US" sz="2400" b="0" dirty="0">
                <a:solidFill>
                  <a:srgbClr val="003399"/>
                </a:solidFill>
                <a:latin typeface="Comic Sans MS"/>
                <a:cs typeface="Comic Sans MS"/>
              </a:rPr>
              <a:t>				</a:t>
            </a:r>
          </a:p>
          <a:p>
            <a:pPr marL="342900" indent="-342900" rtl="0">
              <a:lnSpc>
                <a:spcPct val="80000"/>
              </a:lnSpc>
              <a:spcBef>
                <a:spcPct val="20000"/>
              </a:spcBef>
            </a:pPr>
            <a:r>
              <a:rPr lang="en-US" sz="2400" b="0" dirty="0">
                <a:latin typeface="Comic Sans MS"/>
                <a:cs typeface="Comic Sans MS"/>
              </a:rPr>
              <a:t>         </a:t>
            </a:r>
            <a:r>
              <a:rPr lang="en-US" sz="2400" b="0" dirty="0" smtClean="0">
                <a:latin typeface="Comic Sans MS"/>
                <a:cs typeface="Comic Sans MS"/>
              </a:rPr>
              <a:t> 				materials</a:t>
            </a:r>
            <a:endParaRPr lang="en-US" sz="2800" dirty="0">
              <a:solidFill>
                <a:srgbClr val="003399"/>
              </a:solidFill>
              <a:latin typeface="Comic Sans MS"/>
              <a:cs typeface="Comic Sans MS"/>
            </a:endParaRPr>
          </a:p>
          <a:p>
            <a:pPr marL="342900" indent="-342900" rtl="0">
              <a:lnSpc>
                <a:spcPct val="80000"/>
              </a:lnSpc>
              <a:spcBef>
                <a:spcPct val="20000"/>
              </a:spcBef>
              <a:buFontTx/>
              <a:buChar char="•"/>
            </a:pPr>
            <a:r>
              <a:rPr lang="en-US" sz="2800" b="1" dirty="0">
                <a:solidFill>
                  <a:srgbClr val="003399"/>
                </a:solidFill>
                <a:latin typeface="Comic Sans MS"/>
                <a:cs typeface="Comic Sans MS"/>
              </a:rPr>
              <a:t>Chemistry</a:t>
            </a:r>
            <a:r>
              <a:rPr lang="en-US" sz="2800" dirty="0">
                <a:solidFill>
                  <a:srgbClr val="003399"/>
                </a:solidFill>
                <a:latin typeface="Comic Sans MS"/>
                <a:cs typeface="Comic Sans MS"/>
              </a:rPr>
              <a:t>-</a:t>
            </a:r>
            <a:r>
              <a:rPr lang="en-US" sz="2400" b="1" dirty="0" smtClean="0">
                <a:solidFill>
                  <a:srgbClr val="003399"/>
                </a:solidFill>
                <a:latin typeface="Comic Sans MS"/>
                <a:cs typeface="Comic Sans MS"/>
              </a:rPr>
              <a:t>catalysis</a:t>
            </a:r>
            <a:r>
              <a:rPr lang="en-US" sz="2400" b="0" dirty="0" smtClean="0">
                <a:solidFill>
                  <a:srgbClr val="003399"/>
                </a:solidFill>
                <a:latin typeface="Comic Sans MS"/>
                <a:cs typeface="Comic Sans MS"/>
              </a:rPr>
              <a:t>		</a:t>
            </a:r>
            <a:r>
              <a:rPr lang="en-US" sz="2400" b="0" dirty="0">
                <a:solidFill>
                  <a:srgbClr val="003399"/>
                </a:solidFill>
                <a:latin typeface="Comic Sans MS"/>
                <a:cs typeface="Comic Sans MS"/>
              </a:rPr>
              <a:t>			                 	</a:t>
            </a:r>
            <a:r>
              <a:rPr lang="en-US" sz="2400" b="0" dirty="0" smtClean="0">
                <a:solidFill>
                  <a:srgbClr val="003399"/>
                </a:solidFill>
                <a:latin typeface="Comic Sans MS"/>
                <a:cs typeface="Comic Sans MS"/>
              </a:rPr>
              <a:t>				</a:t>
            </a:r>
            <a:r>
              <a:rPr lang="en-US" sz="2400" b="0" dirty="0" smtClean="0">
                <a:latin typeface="Comic Sans MS"/>
                <a:cs typeface="Comic Sans MS"/>
              </a:rPr>
              <a:t>phys/</a:t>
            </a:r>
            <a:r>
              <a:rPr lang="en-US" sz="2400" b="0" dirty="0" err="1" smtClean="0">
                <a:latin typeface="Comic Sans MS"/>
                <a:cs typeface="Comic Sans MS"/>
              </a:rPr>
              <a:t>biol</a:t>
            </a:r>
            <a:r>
              <a:rPr lang="en-US" sz="2400" b="0" dirty="0">
                <a:latin typeface="Comic Sans MS"/>
                <a:cs typeface="Comic Sans MS"/>
              </a:rPr>
              <a:t>/math</a:t>
            </a:r>
          </a:p>
          <a:p>
            <a:pPr marL="342900" indent="-342900" rtl="0">
              <a:lnSpc>
                <a:spcPct val="50000"/>
              </a:lnSpc>
              <a:spcBef>
                <a:spcPct val="20000"/>
              </a:spcBef>
            </a:pPr>
            <a:r>
              <a:rPr lang="en-US" sz="2800" dirty="0">
                <a:solidFill>
                  <a:schemeClr val="accent2"/>
                </a:solidFill>
                <a:latin typeface="Comic Sans MS"/>
                <a:cs typeface="Comic Sans MS"/>
              </a:rPr>
              <a:t>------------------------</a:t>
            </a:r>
            <a:endParaRPr lang="en-US" sz="2800" b="0" dirty="0">
              <a:latin typeface="Comic Sans MS"/>
              <a:cs typeface="Comic Sans MS"/>
            </a:endParaRPr>
          </a:p>
          <a:p>
            <a:pPr marL="342900" indent="-342900" rtl="0">
              <a:lnSpc>
                <a:spcPct val="90000"/>
              </a:lnSpc>
              <a:spcBef>
                <a:spcPct val="20000"/>
              </a:spcBef>
              <a:buFontTx/>
              <a:buChar char="•"/>
            </a:pPr>
            <a:r>
              <a:rPr lang="en-US" sz="2800" b="1" dirty="0">
                <a:solidFill>
                  <a:srgbClr val="A50021"/>
                </a:solidFill>
                <a:latin typeface="Comic Sans MS"/>
                <a:cs typeface="Comic Sans MS"/>
              </a:rPr>
              <a:t>Solar Energy</a:t>
            </a:r>
            <a:r>
              <a:rPr lang="en-US" sz="2800" b="0" dirty="0">
                <a:solidFill>
                  <a:srgbClr val="A50021"/>
                </a:solidFill>
                <a:latin typeface="Comic Sans MS"/>
                <a:cs typeface="Comic Sans MS"/>
              </a:rPr>
              <a:t>:</a:t>
            </a:r>
            <a:r>
              <a:rPr lang="en-US" sz="2800" b="0" dirty="0" smtClean="0">
                <a:solidFill>
                  <a:srgbClr val="A50021"/>
                </a:solidFill>
                <a:latin typeface="Comic Sans MS"/>
                <a:cs typeface="Comic Sans MS"/>
              </a:rPr>
              <a:t> Solar </a:t>
            </a:r>
            <a:r>
              <a:rPr lang="en-US" sz="2800" b="0" dirty="0">
                <a:solidFill>
                  <a:srgbClr val="A50021"/>
                </a:solidFill>
                <a:latin typeface="Comic Sans MS"/>
                <a:cs typeface="Comic Sans MS"/>
              </a:rPr>
              <a:t>Cells</a:t>
            </a:r>
            <a:r>
              <a:rPr lang="en-US" sz="2800" b="0" dirty="0" smtClean="0">
                <a:solidFill>
                  <a:srgbClr val="A50021"/>
                </a:solidFill>
                <a:latin typeface="Comic Sans MS"/>
                <a:cs typeface="Comic Sans MS"/>
              </a:rPr>
              <a:t> 	</a:t>
            </a:r>
            <a:r>
              <a:rPr lang="en-US" sz="2800" b="0" dirty="0" smtClean="0">
                <a:latin typeface="Comic Sans MS"/>
                <a:cs typeface="Comic Sans MS"/>
              </a:rPr>
              <a:t>(2</a:t>
            </a:r>
            <a:r>
              <a:rPr lang="en-US" sz="2800" b="0" baseline="30000" dirty="0" smtClean="0">
                <a:latin typeface="Comic Sans MS"/>
                <a:cs typeface="Comic Sans MS"/>
              </a:rPr>
              <a:t>nd</a:t>
            </a:r>
            <a:r>
              <a:rPr lang="en-US" sz="2800" b="0" dirty="0" smtClean="0">
                <a:latin typeface="Comic Sans MS"/>
                <a:cs typeface="Comic Sans MS"/>
              </a:rPr>
              <a:t> </a:t>
            </a:r>
            <a:r>
              <a:rPr lang="en-US" sz="2800" dirty="0" smtClean="0">
                <a:latin typeface="Comic Sans MS"/>
                <a:cs typeface="Comic Sans MS"/>
              </a:rPr>
              <a:t>&amp; 3</a:t>
            </a:r>
            <a:r>
              <a:rPr lang="en-US" sz="2800" baseline="30000" dirty="0" smtClean="0">
                <a:latin typeface="Comic Sans MS"/>
                <a:cs typeface="Comic Sans MS"/>
              </a:rPr>
              <a:t>d</a:t>
            </a:r>
            <a:r>
              <a:rPr lang="en-US" sz="2800" dirty="0" smtClean="0">
                <a:latin typeface="Comic Sans MS"/>
                <a:cs typeface="Comic Sans MS"/>
              </a:rPr>
              <a:t> g</a:t>
            </a:r>
            <a:r>
              <a:rPr lang="en-US" sz="2800" b="0" dirty="0" smtClean="0">
                <a:latin typeface="Comic Sans MS"/>
                <a:cs typeface="Comic Sans MS"/>
              </a:rPr>
              <a:t>eneration</a:t>
            </a:r>
            <a:r>
              <a:rPr lang="en-US" sz="2800" b="0" dirty="0">
                <a:latin typeface="Comic Sans MS"/>
                <a:cs typeface="Comic Sans MS"/>
              </a:rPr>
              <a:t>)</a:t>
            </a:r>
            <a:r>
              <a:rPr lang="en-US" sz="2800" b="0" dirty="0">
                <a:solidFill>
                  <a:srgbClr val="A50021"/>
                </a:solidFill>
                <a:latin typeface="Comic Sans MS"/>
                <a:cs typeface="Comic Sans MS"/>
              </a:rPr>
              <a:t> </a:t>
            </a:r>
          </a:p>
          <a:p>
            <a:pPr marL="342900" indent="-342900" rtl="0">
              <a:lnSpc>
                <a:spcPct val="90000"/>
              </a:lnSpc>
              <a:spcBef>
                <a:spcPct val="20000"/>
              </a:spcBef>
            </a:pPr>
            <a:r>
              <a:rPr lang="en-US" sz="2800" b="0" dirty="0">
                <a:solidFill>
                  <a:srgbClr val="A50021"/>
                </a:solidFill>
                <a:latin typeface="Comic Sans MS"/>
                <a:cs typeface="Comic Sans MS"/>
              </a:rPr>
              <a:t>				</a:t>
            </a:r>
            <a:r>
              <a:rPr lang="en-US" sz="2800" b="0" dirty="0" smtClean="0">
                <a:solidFill>
                  <a:srgbClr val="A50021"/>
                </a:solidFill>
                <a:latin typeface="Comic Sans MS"/>
                <a:cs typeface="Comic Sans MS"/>
              </a:rPr>
              <a:t>			Photosynthesis  </a:t>
            </a:r>
            <a:r>
              <a:rPr lang="en-US" sz="2800" b="0" dirty="0" smtClean="0">
                <a:solidFill>
                  <a:srgbClr val="D13B01"/>
                </a:solidFill>
                <a:latin typeface="Comic Sans MS"/>
                <a:cs typeface="Comic Sans MS"/>
              </a:rPr>
              <a:t>(e.g., </a:t>
            </a:r>
            <a:r>
              <a:rPr lang="en-US" sz="2800" dirty="0" smtClean="0">
                <a:solidFill>
                  <a:srgbClr val="D13B01"/>
                </a:solidFill>
                <a:latin typeface="Comic Sans MS"/>
                <a:cs typeface="Comic Sans MS"/>
              </a:rPr>
              <a:t>algae</a:t>
            </a:r>
            <a:r>
              <a:rPr lang="en-US" sz="2800" b="0" dirty="0" smtClean="0">
                <a:solidFill>
                  <a:srgbClr val="D13B01"/>
                </a:solidFill>
                <a:latin typeface="Comic Sans MS"/>
                <a:cs typeface="Comic Sans MS"/>
              </a:rPr>
              <a:t>)</a:t>
            </a:r>
            <a:endParaRPr lang="en-US" sz="2800" b="0" dirty="0">
              <a:solidFill>
                <a:srgbClr val="A50021"/>
              </a:solidFill>
              <a:latin typeface="Comic Sans MS"/>
              <a:cs typeface="Comic Sans MS"/>
            </a:endParaRPr>
          </a:p>
          <a:p>
            <a:pPr marL="342900" indent="-342900" rtl="0">
              <a:lnSpc>
                <a:spcPct val="90000"/>
              </a:lnSpc>
              <a:spcBef>
                <a:spcPct val="20000"/>
              </a:spcBef>
            </a:pPr>
            <a:r>
              <a:rPr lang="en-US" sz="2800" b="0" dirty="0">
                <a:solidFill>
                  <a:srgbClr val="A50021"/>
                </a:solidFill>
                <a:latin typeface="Comic Sans MS"/>
                <a:cs typeface="Comic Sans MS"/>
              </a:rPr>
              <a:t> 				</a:t>
            </a:r>
            <a:r>
              <a:rPr lang="en-US" sz="2800" b="0" dirty="0" smtClean="0">
                <a:solidFill>
                  <a:srgbClr val="A50021"/>
                </a:solidFill>
                <a:latin typeface="Comic Sans MS"/>
                <a:cs typeface="Comic Sans MS"/>
              </a:rPr>
              <a:t>			Concentrated </a:t>
            </a:r>
            <a:r>
              <a:rPr lang="en-US" sz="2800" b="0" dirty="0">
                <a:solidFill>
                  <a:srgbClr val="A50021"/>
                </a:solidFill>
                <a:latin typeface="Comic Sans MS"/>
                <a:cs typeface="Comic Sans MS"/>
              </a:rPr>
              <a:t>Solar </a:t>
            </a:r>
            <a:r>
              <a:rPr lang="en-US" sz="2800" b="0" dirty="0">
                <a:solidFill>
                  <a:srgbClr val="616161"/>
                </a:solidFill>
                <a:latin typeface="Comic Sans MS"/>
                <a:cs typeface="Comic Sans MS"/>
              </a:rPr>
              <a:t>(</a:t>
            </a:r>
            <a:r>
              <a:rPr lang="en-US" sz="2800" dirty="0">
                <a:solidFill>
                  <a:srgbClr val="616161"/>
                </a:solidFill>
                <a:latin typeface="Comic Sans MS"/>
                <a:cs typeface="Comic Sans MS"/>
              </a:rPr>
              <a:t>tower</a:t>
            </a:r>
            <a:r>
              <a:rPr lang="en-US" sz="2800" b="0" dirty="0">
                <a:solidFill>
                  <a:srgbClr val="616161"/>
                </a:solidFill>
                <a:latin typeface="Comic Sans MS"/>
                <a:cs typeface="Comic Sans MS"/>
              </a:rPr>
              <a:t>)</a:t>
            </a:r>
            <a:endParaRPr lang="en-US" sz="2800" b="0" dirty="0">
              <a:solidFill>
                <a:srgbClr val="A50021"/>
              </a:solidFill>
              <a:latin typeface="Comic Sans MS"/>
              <a:cs typeface="Comic Sans MS"/>
            </a:endParaRPr>
          </a:p>
        </p:txBody>
      </p:sp>
      <p:sp>
        <p:nvSpPr>
          <p:cNvPr id="6" name="Rectangle 3"/>
          <p:cNvSpPr>
            <a:spLocks noChangeArrowheads="1"/>
          </p:cNvSpPr>
          <p:nvPr/>
        </p:nvSpPr>
        <p:spPr bwMode="auto">
          <a:xfrm>
            <a:off x="-59185" y="20"/>
            <a:ext cx="6264276" cy="519373"/>
          </a:xfrm>
          <a:prstGeom prst="rect">
            <a:avLst/>
          </a:prstGeom>
          <a:solidFill>
            <a:schemeClr val="accent3">
              <a:lumMod val="60000"/>
              <a:lumOff val="40000"/>
            </a:schemeClr>
          </a:solidFill>
          <a:ln w="28575">
            <a:noFill/>
            <a:miter lim="800000"/>
            <a:headEnd/>
            <a:tailEnd/>
          </a:ln>
        </p:spPr>
        <p:txBody>
          <a:bodyPr>
            <a:spAutoFit/>
          </a:bodyPr>
          <a:lstStyle/>
          <a:p>
            <a:pPr algn="ctr">
              <a:lnSpc>
                <a:spcPct val="75000"/>
              </a:lnSpc>
            </a:pPr>
            <a:r>
              <a:rPr lang="en-US" sz="1800" dirty="0">
                <a:solidFill>
                  <a:schemeClr val="accent2"/>
                </a:solidFill>
                <a:latin typeface="Comic Sans MS"/>
                <a:cs typeface="Comic Sans MS"/>
              </a:rPr>
              <a:t>Weizmann Institute’s </a:t>
            </a:r>
          </a:p>
          <a:p>
            <a:pPr algn="ctr">
              <a:lnSpc>
                <a:spcPct val="75000"/>
              </a:lnSpc>
            </a:pPr>
            <a:r>
              <a:rPr lang="en-US" sz="1800" dirty="0">
                <a:solidFill>
                  <a:schemeClr val="accent2"/>
                </a:solidFill>
                <a:latin typeface="Comic Sans MS"/>
                <a:cs typeface="Comic Sans MS"/>
              </a:rPr>
              <a:t>Alternative, Sustainable Energy Research Initiative</a:t>
            </a:r>
          </a:p>
        </p:txBody>
      </p:sp>
      <p:pic>
        <p:nvPicPr>
          <p:cNvPr id="7" name="Picture 4" descr="homelogo"/>
          <p:cNvPicPr>
            <a:picLocks noChangeAspect="1" noChangeArrowheads="1"/>
          </p:cNvPicPr>
          <p:nvPr/>
        </p:nvPicPr>
        <p:blipFill>
          <a:blip r:embed="rId4"/>
          <a:srcRect/>
          <a:stretch>
            <a:fillRect/>
          </a:stretch>
        </p:blipFill>
        <p:spPr bwMode="auto">
          <a:xfrm>
            <a:off x="6046341" y="-115444"/>
            <a:ext cx="3090862" cy="646113"/>
          </a:xfrm>
          <a:prstGeom prst="rect">
            <a:avLst/>
          </a:prstGeom>
          <a:solidFill>
            <a:srgbClr val="008000"/>
          </a:solidFill>
          <a:ln w="38100">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4D7ABAC-C858-D34F-AFF4-B8272AC5D052}" type="slidenum">
              <a:rPr lang="en-US"/>
              <a:pPr/>
              <a:t>6</a:t>
            </a:fld>
            <a:endParaRPr lang="en-US"/>
          </a:p>
        </p:txBody>
      </p:sp>
      <p:sp>
        <p:nvSpPr>
          <p:cNvPr id="1295362" name="Rectangle 2"/>
          <p:cNvSpPr>
            <a:spLocks noGrp="1" noChangeArrowheads="1"/>
          </p:cNvSpPr>
          <p:nvPr>
            <p:ph type="body" idx="1"/>
          </p:nvPr>
        </p:nvSpPr>
        <p:spPr>
          <a:xfrm>
            <a:off x="438150" y="1274763"/>
            <a:ext cx="8705850" cy="5299075"/>
          </a:xfrm>
          <a:solidFill>
            <a:schemeClr val="bg1"/>
          </a:solidFill>
          <a:ln>
            <a:solidFill>
              <a:srgbClr val="CA891A"/>
            </a:solidFill>
          </a:ln>
        </p:spPr>
        <p:txBody>
          <a:bodyPr>
            <a:noAutofit/>
          </a:bodyPr>
          <a:lstStyle/>
          <a:p>
            <a:pPr marL="0" indent="0" algn="l" rtl="0">
              <a:lnSpc>
                <a:spcPct val="80000"/>
              </a:lnSpc>
              <a:buFontTx/>
              <a:buNone/>
            </a:pPr>
            <a:r>
              <a:rPr lang="zh-CN" altLang="en-US" sz="1500" b="1" dirty="0">
                <a:solidFill>
                  <a:srgbClr val="A50021"/>
                </a:solidFill>
                <a:latin typeface="Comic Sans MS" pitchFamily="-106" charset="0"/>
                <a:ea typeface="SimSun" pitchFamily="2" charset="-122"/>
                <a:cs typeface="SimSun" pitchFamily="2" charset="-122"/>
              </a:rPr>
              <a:t>可替代能源的基础科学（数学、物理、化学、地球、环境与生命科学）</a:t>
            </a:r>
            <a:r>
              <a:rPr lang="en-US" sz="1500" b="1" dirty="0">
                <a:solidFill>
                  <a:srgbClr val="A50021"/>
                </a:solidFill>
                <a:latin typeface="Comic Sans MS" pitchFamily="-106" charset="0"/>
              </a:rPr>
              <a:t>BASIC SCIENCE FOR ALTERNATIVE ENERGY (math, physics, chemistry, geo-, environmental &amp; </a:t>
            </a:r>
            <a:r>
              <a:rPr lang="en-US" sz="1500" b="1" dirty="0" err="1">
                <a:solidFill>
                  <a:srgbClr val="A50021"/>
                </a:solidFill>
                <a:latin typeface="Comic Sans MS" pitchFamily="-106" charset="0"/>
              </a:rPr>
              <a:t>llife</a:t>
            </a:r>
            <a:r>
              <a:rPr lang="en-US" sz="1500" b="1" dirty="0">
                <a:solidFill>
                  <a:srgbClr val="A50021"/>
                </a:solidFill>
                <a:latin typeface="Comic Sans MS" pitchFamily="-106" charset="0"/>
              </a:rPr>
              <a:t> sciences) </a:t>
            </a:r>
            <a:endParaRPr lang="en-US" sz="1500" b="1" dirty="0">
              <a:solidFill>
                <a:schemeClr val="accent2"/>
              </a:solidFill>
              <a:latin typeface="Comic Sans MS" pitchFamily="-106" charset="0"/>
            </a:endParaRPr>
          </a:p>
          <a:p>
            <a:pPr marL="0" indent="0" algn="l" rtl="0">
              <a:lnSpc>
                <a:spcPct val="80000"/>
              </a:lnSpc>
              <a:buFontTx/>
              <a:buNone/>
            </a:pPr>
            <a:endParaRPr lang="en-US" sz="1500" b="1" dirty="0">
              <a:solidFill>
                <a:schemeClr val="accent2"/>
              </a:solidFill>
              <a:latin typeface="Comic Sans MS" pitchFamily="-106" charset="0"/>
            </a:endParaRPr>
          </a:p>
          <a:p>
            <a:pPr marL="0" indent="0" algn="l" rtl="0">
              <a:lnSpc>
                <a:spcPct val="80000"/>
              </a:lnSpc>
            </a:pPr>
            <a:r>
              <a:rPr lang="zh-CN" altLang="en-US" sz="1500" b="1" dirty="0">
                <a:solidFill>
                  <a:schemeClr val="accent2"/>
                </a:solidFill>
                <a:latin typeface="Comic Sans MS" pitchFamily="-106" charset="0"/>
                <a:ea typeface="SimSun" pitchFamily="2" charset="-122"/>
                <a:cs typeface="SimSun" pitchFamily="2" charset="-122"/>
              </a:rPr>
              <a:t>材料</a:t>
            </a:r>
            <a:r>
              <a:rPr lang="en-US" sz="1500" b="1" dirty="0">
                <a:solidFill>
                  <a:schemeClr val="accent2"/>
                </a:solidFill>
                <a:latin typeface="Comic Sans MS" pitchFamily="-106" charset="0"/>
              </a:rPr>
              <a:t>Materials		</a:t>
            </a:r>
            <a:r>
              <a:rPr lang="en-US" sz="1500" dirty="0">
                <a:latin typeface="Comic Sans MS" pitchFamily="-106" charset="0"/>
              </a:rPr>
              <a:t>-&gt; </a:t>
            </a:r>
            <a:r>
              <a:rPr lang="zh-CN" altLang="en-US" sz="1500" dirty="0">
                <a:latin typeface="Comic Sans MS" pitchFamily="-106" charset="0"/>
                <a:ea typeface="SimSun" pitchFamily="2" charset="-122"/>
                <a:cs typeface="SimSun" pitchFamily="2" charset="-122"/>
              </a:rPr>
              <a:t>（不同质的）催化剂、光学的、太阳能电池材料				</a:t>
            </a:r>
            <a:r>
              <a:rPr lang="en-US" sz="1500" dirty="0">
                <a:solidFill>
                  <a:srgbClr val="058E07"/>
                </a:solidFill>
                <a:latin typeface="Comic Sans MS" pitchFamily="-106" charset="0"/>
              </a:rPr>
              <a:t>(heterogeneous) catalyst-,optical-, solar cell-materials</a:t>
            </a:r>
          </a:p>
          <a:p>
            <a:pPr marL="0" indent="0" algn="l" rtl="0">
              <a:lnSpc>
                <a:spcPct val="80000"/>
              </a:lnSpc>
              <a:buFontTx/>
              <a:buNone/>
            </a:pPr>
            <a:endParaRPr lang="en-US" sz="1500" dirty="0">
              <a:solidFill>
                <a:srgbClr val="0B9B19"/>
              </a:solidFill>
              <a:latin typeface="Comic Sans MS" pitchFamily="-106" charset="0"/>
            </a:endParaRPr>
          </a:p>
          <a:p>
            <a:pPr marL="0" indent="0" algn="l" rtl="0">
              <a:lnSpc>
                <a:spcPct val="80000"/>
              </a:lnSpc>
            </a:pPr>
            <a:r>
              <a:rPr lang="zh-CN" altLang="en-US" sz="1500" b="1" dirty="0">
                <a:solidFill>
                  <a:schemeClr val="accent2"/>
                </a:solidFill>
                <a:latin typeface="Comic Sans MS" pitchFamily="-106" charset="0"/>
                <a:ea typeface="SimSun" pitchFamily="2" charset="-122"/>
                <a:cs typeface="SimSun" pitchFamily="2" charset="-122"/>
              </a:rPr>
              <a:t>生命科学</a:t>
            </a:r>
            <a:r>
              <a:rPr lang="en-US" sz="1500" b="1" dirty="0">
                <a:solidFill>
                  <a:schemeClr val="accent2"/>
                </a:solidFill>
                <a:latin typeface="Comic Sans MS" pitchFamily="-106" charset="0"/>
              </a:rPr>
              <a:t>Life Sciences 	</a:t>
            </a:r>
            <a:r>
              <a:rPr lang="en-US" sz="1500" dirty="0">
                <a:latin typeface="Comic Sans MS" pitchFamily="-106" charset="0"/>
              </a:rPr>
              <a:t>-&gt; </a:t>
            </a:r>
            <a:r>
              <a:rPr lang="zh-CN" altLang="en-US" sz="1500" dirty="0">
                <a:latin typeface="Comic Sans MS" pitchFamily="-106" charset="0"/>
                <a:ea typeface="SimSun" pitchFamily="2" charset="-122"/>
                <a:cs typeface="SimSun" pitchFamily="2" charset="-122"/>
              </a:rPr>
              <a:t>生物质能到生物燃料（光合作用）</a:t>
            </a:r>
            <a:r>
              <a:rPr lang="en-US" sz="1500" dirty="0">
                <a:solidFill>
                  <a:srgbClr val="0B9B19"/>
                </a:solidFill>
                <a:latin typeface="Comic Sans MS" pitchFamily="-106" charset="0"/>
              </a:rPr>
              <a:t>biomass to </a:t>
            </a:r>
            <a:r>
              <a:rPr lang="en-US" sz="1500" dirty="0" err="1">
                <a:solidFill>
                  <a:srgbClr val="0B9B19"/>
                </a:solidFill>
                <a:latin typeface="Comic Sans MS" pitchFamily="-106" charset="0"/>
              </a:rPr>
              <a:t>biofuel</a:t>
            </a:r>
            <a:r>
              <a:rPr lang="en-US" sz="1500" dirty="0">
                <a:solidFill>
                  <a:srgbClr val="0B9B19"/>
                </a:solidFill>
                <a:latin typeface="Comic Sans MS" pitchFamily="-106" charset="0"/>
              </a:rPr>
              <a:t> (photosynthesis)</a:t>
            </a:r>
          </a:p>
          <a:p>
            <a:pPr marL="0" indent="0" algn="l" rtl="0">
              <a:lnSpc>
                <a:spcPct val="80000"/>
              </a:lnSpc>
              <a:buFontTx/>
              <a:buNone/>
            </a:pPr>
            <a:r>
              <a:rPr lang="en-US" sz="1500" dirty="0">
                <a:latin typeface="Comic Sans MS" pitchFamily="-106" charset="0"/>
              </a:rPr>
              <a:t>	</a:t>
            </a:r>
          </a:p>
          <a:p>
            <a:pPr marL="0" indent="0" algn="l" rtl="0">
              <a:lnSpc>
                <a:spcPct val="80000"/>
              </a:lnSpc>
            </a:pPr>
            <a:r>
              <a:rPr lang="zh-CN" altLang="en-US" sz="1500" b="1" dirty="0">
                <a:solidFill>
                  <a:schemeClr val="accent2"/>
                </a:solidFill>
                <a:latin typeface="Comic Sans MS" pitchFamily="-106" charset="0"/>
                <a:ea typeface="SimSun" pitchFamily="2" charset="-122"/>
                <a:cs typeface="SimSun" pitchFamily="2" charset="-122"/>
              </a:rPr>
              <a:t>物理学</a:t>
            </a:r>
            <a:r>
              <a:rPr lang="en-US" sz="1500" b="1" dirty="0">
                <a:solidFill>
                  <a:schemeClr val="accent2"/>
                </a:solidFill>
                <a:latin typeface="Comic Sans MS" pitchFamily="-106" charset="0"/>
              </a:rPr>
              <a:t>Physics </a:t>
            </a:r>
            <a:r>
              <a:rPr lang="en-US" sz="1500" dirty="0">
                <a:latin typeface="Comic Sans MS" pitchFamily="-106" charset="0"/>
              </a:rPr>
              <a:t>	  	-&gt; </a:t>
            </a:r>
            <a:r>
              <a:rPr lang="zh-CN" altLang="en-US" sz="1500" dirty="0">
                <a:latin typeface="Comic Sans MS" pitchFamily="-106" charset="0"/>
                <a:ea typeface="SimSun" pitchFamily="2" charset="-122"/>
                <a:cs typeface="SimSun" pitchFamily="2" charset="-122"/>
              </a:rPr>
              <a:t>光学与电子学，核科</a:t>
            </a:r>
            <a:r>
              <a:rPr lang="zh-CN" altLang="en-US" sz="1500" dirty="0" smtClean="0">
                <a:latin typeface="Comic Sans MS" pitchFamily="-106" charset="0"/>
                <a:ea typeface="SimSun" pitchFamily="2" charset="-122"/>
                <a:cs typeface="SimSun" pitchFamily="2" charset="-122"/>
              </a:rPr>
              <a:t>学</a:t>
            </a:r>
            <a:r>
              <a:rPr lang="en-US" altLang="zh-CN" sz="1500" dirty="0" smtClean="0">
                <a:latin typeface="Comic Sans MS" pitchFamily="-106" charset="0"/>
                <a:ea typeface="SimSun" pitchFamily="2" charset="-122"/>
                <a:cs typeface="SimSun" pitchFamily="2" charset="-122"/>
              </a:rPr>
              <a:t> </a:t>
            </a:r>
            <a:r>
              <a:rPr lang="en-US" sz="1500" dirty="0" smtClean="0">
                <a:solidFill>
                  <a:srgbClr val="0B9B19"/>
                </a:solidFill>
                <a:latin typeface="Comic Sans MS" pitchFamily="-106" charset="0"/>
              </a:rPr>
              <a:t>optics </a:t>
            </a:r>
            <a:r>
              <a:rPr lang="en-US" sz="1500" dirty="0">
                <a:solidFill>
                  <a:srgbClr val="0B9B19"/>
                </a:solidFill>
                <a:latin typeface="Comic Sans MS" pitchFamily="-106" charset="0"/>
              </a:rPr>
              <a:t>&amp; electronics, nuclear science, </a:t>
            </a:r>
          </a:p>
          <a:p>
            <a:pPr marL="0" indent="0" algn="l" rtl="0">
              <a:lnSpc>
                <a:spcPct val="80000"/>
              </a:lnSpc>
              <a:buFontTx/>
              <a:buNone/>
            </a:pPr>
            <a:r>
              <a:rPr lang="en-US" sz="1500" dirty="0">
                <a:latin typeface="Comic Sans MS" pitchFamily="-106" charset="0"/>
              </a:rPr>
              <a:t> </a:t>
            </a:r>
            <a:endParaRPr lang="en-US" sz="1500" b="1" dirty="0">
              <a:solidFill>
                <a:schemeClr val="accent2"/>
              </a:solidFill>
              <a:latin typeface="Comic Sans MS" pitchFamily="-106" charset="0"/>
            </a:endParaRPr>
          </a:p>
          <a:p>
            <a:pPr marL="0" indent="0" algn="l" rtl="0">
              <a:lnSpc>
                <a:spcPct val="80000"/>
              </a:lnSpc>
            </a:pPr>
            <a:endParaRPr lang="en-US" sz="1500" dirty="0">
              <a:latin typeface="Comic Sans MS" pitchFamily="-106" charset="0"/>
            </a:endParaRPr>
          </a:p>
          <a:p>
            <a:pPr marL="0" indent="0" algn="l" rtl="0">
              <a:lnSpc>
                <a:spcPct val="80000"/>
              </a:lnSpc>
            </a:pPr>
            <a:r>
              <a:rPr lang="zh-CN" altLang="en-US" sz="1500" b="1" dirty="0">
                <a:solidFill>
                  <a:schemeClr val="accent2"/>
                </a:solidFill>
                <a:latin typeface="Comic Sans MS" pitchFamily="-106" charset="0"/>
                <a:ea typeface="SimSun" pitchFamily="2" charset="-122"/>
                <a:cs typeface="SimSun" pitchFamily="2" charset="-122"/>
              </a:rPr>
              <a:t>化学</a:t>
            </a:r>
            <a:r>
              <a:rPr lang="en-US" sz="1500" b="1" dirty="0">
                <a:solidFill>
                  <a:schemeClr val="accent2"/>
                </a:solidFill>
                <a:latin typeface="Comic Sans MS" pitchFamily="-106" charset="0"/>
              </a:rPr>
              <a:t>Chemistry 		</a:t>
            </a:r>
            <a:r>
              <a:rPr lang="en-US" sz="1500" dirty="0">
                <a:latin typeface="Comic Sans MS" pitchFamily="-106" charset="0"/>
              </a:rPr>
              <a:t>-&gt; </a:t>
            </a:r>
            <a:r>
              <a:rPr lang="zh-CN" altLang="en-US" sz="1500" dirty="0">
                <a:latin typeface="Comic Sans MS" pitchFamily="-106" charset="0"/>
                <a:ea typeface="SimSun" pitchFamily="2" charset="-122"/>
                <a:cs typeface="SimSun" pitchFamily="2" charset="-122"/>
              </a:rPr>
              <a:t>燃料， </a:t>
            </a:r>
            <a:r>
              <a:rPr lang="en-US" sz="1500" dirty="0">
                <a:latin typeface="Comic Sans MS" pitchFamily="-106" charset="0"/>
              </a:rPr>
              <a:t>CO2</a:t>
            </a:r>
            <a:r>
              <a:rPr lang="en-US" sz="1500" dirty="0">
                <a:solidFill>
                  <a:srgbClr val="0B9B19"/>
                </a:solidFill>
                <a:latin typeface="Comic Sans MS" pitchFamily="-106" charset="0"/>
              </a:rPr>
              <a:t> </a:t>
            </a:r>
            <a:r>
              <a:rPr lang="zh-CN" altLang="en-US" sz="1500" dirty="0">
                <a:latin typeface="Comic Sans MS" pitchFamily="-106" charset="0"/>
                <a:ea typeface="SimSun" pitchFamily="2" charset="-122"/>
                <a:cs typeface="SimSun" pitchFamily="2" charset="-122"/>
              </a:rPr>
              <a:t>固化，人工光合作用</a:t>
            </a:r>
            <a:r>
              <a:rPr lang="en-US" sz="1500" dirty="0">
                <a:solidFill>
                  <a:srgbClr val="0B9B19"/>
                </a:solidFill>
                <a:latin typeface="Comic Sans MS" pitchFamily="-106" charset="0"/>
              </a:rPr>
              <a:t>fuels, CO</a:t>
            </a:r>
            <a:r>
              <a:rPr lang="en-US" sz="1500" baseline="-25000" dirty="0">
                <a:solidFill>
                  <a:srgbClr val="0B9B19"/>
                </a:solidFill>
                <a:latin typeface="Comic Sans MS" pitchFamily="-106" charset="0"/>
              </a:rPr>
              <a:t>2</a:t>
            </a:r>
            <a:r>
              <a:rPr lang="en-US" sz="1500" dirty="0">
                <a:solidFill>
                  <a:srgbClr val="0B9B19"/>
                </a:solidFill>
                <a:latin typeface="Comic Sans MS" pitchFamily="-106" charset="0"/>
              </a:rPr>
              <a:t> fixation, </a:t>
            </a:r>
          </a:p>
          <a:p>
            <a:pPr marL="0" indent="0" algn="l" rtl="0">
              <a:lnSpc>
                <a:spcPct val="80000"/>
              </a:lnSpc>
              <a:buFontTx/>
              <a:buNone/>
            </a:pPr>
            <a:r>
              <a:rPr lang="en-US" sz="1500" dirty="0">
                <a:solidFill>
                  <a:srgbClr val="0B9B19"/>
                </a:solidFill>
                <a:latin typeface="Comic Sans MS" pitchFamily="-106" charset="0"/>
              </a:rPr>
              <a:t>					</a:t>
            </a:r>
            <a:r>
              <a:rPr lang="en-US" sz="1500" dirty="0" smtClean="0">
                <a:solidFill>
                  <a:srgbClr val="0B9B19"/>
                </a:solidFill>
                <a:latin typeface="Comic Sans MS" pitchFamily="-106" charset="0"/>
              </a:rPr>
              <a:t>							artificial </a:t>
            </a:r>
            <a:r>
              <a:rPr lang="en-US" sz="1500" dirty="0">
                <a:solidFill>
                  <a:srgbClr val="0B9B19"/>
                </a:solidFill>
                <a:latin typeface="Comic Sans MS" pitchFamily="-106" charset="0"/>
              </a:rPr>
              <a:t>photosynthesis</a:t>
            </a:r>
            <a:endParaRPr lang="en-US" sz="1500" dirty="0">
              <a:latin typeface="Comic Sans MS" pitchFamily="-106" charset="0"/>
            </a:endParaRPr>
          </a:p>
          <a:p>
            <a:pPr marL="0" indent="0" algn="l">
              <a:lnSpc>
                <a:spcPct val="80000"/>
              </a:lnSpc>
              <a:buFontTx/>
              <a:buNone/>
            </a:pPr>
            <a:r>
              <a:rPr lang="en-US" sz="1500" dirty="0">
                <a:latin typeface="Comic Sans MS" pitchFamily="-106" charset="0"/>
              </a:rPr>
              <a:t>	</a:t>
            </a:r>
            <a:r>
              <a:rPr lang="en-US" sz="1500" dirty="0" smtClean="0">
                <a:latin typeface="Comic Sans MS" pitchFamily="-106" charset="0"/>
              </a:rPr>
              <a:t> </a:t>
            </a:r>
            <a:endParaRPr lang="en-US" altLang="zh-CN" sz="1500" dirty="0" smtClean="0">
              <a:latin typeface="Comic Sans MS" pitchFamily="-106" charset="0"/>
              <a:ea typeface="SimSun" pitchFamily="2" charset="-122"/>
              <a:cs typeface="SimSun" pitchFamily="2" charset="-122"/>
            </a:endParaRPr>
          </a:p>
          <a:p>
            <a:pPr marL="0" indent="0" algn="l" rtl="0">
              <a:lnSpc>
                <a:spcPct val="80000"/>
              </a:lnSpc>
              <a:buFontTx/>
              <a:buNone/>
            </a:pPr>
            <a:r>
              <a:rPr lang="zh-CN" altLang="en-US" sz="1500" dirty="0">
                <a:latin typeface="Comic Sans MS" pitchFamily="-106" charset="0"/>
                <a:ea typeface="SimSun" pitchFamily="2" charset="-122"/>
                <a:cs typeface="SimSun" pitchFamily="2" charset="-122"/>
              </a:rPr>
              <a:t>实际上，综合能源分析包括</a:t>
            </a:r>
          </a:p>
          <a:p>
            <a:pPr marL="0" indent="0" algn="l" rtl="0">
              <a:lnSpc>
                <a:spcPct val="80000"/>
              </a:lnSpc>
              <a:buFontTx/>
              <a:buNone/>
            </a:pPr>
            <a:r>
              <a:rPr lang="en-US" sz="1500" dirty="0">
                <a:latin typeface="Comic Sans MS" pitchFamily="-106" charset="0"/>
              </a:rPr>
              <a:t>Add, to stay </a:t>
            </a:r>
            <a:r>
              <a:rPr lang="en-US" sz="1500" dirty="0" err="1">
                <a:latin typeface="Comic Sans MS" pitchFamily="-106" charset="0"/>
              </a:rPr>
              <a:t>honest,Total</a:t>
            </a:r>
            <a:r>
              <a:rPr lang="en-US" sz="1500" dirty="0">
                <a:latin typeface="Comic Sans MS" pitchFamily="-106" charset="0"/>
              </a:rPr>
              <a:t> ENERGY ANALYSES</a:t>
            </a:r>
            <a:endParaRPr lang="en-US" sz="1500" dirty="0" smtClean="0">
              <a:latin typeface="Comic Sans MS" pitchFamily="-106" charset="0"/>
            </a:endParaRPr>
          </a:p>
          <a:p>
            <a:pPr marL="0" indent="0" algn="l" rtl="0">
              <a:lnSpc>
                <a:spcPct val="80000"/>
              </a:lnSpc>
              <a:buFontTx/>
              <a:buNone/>
            </a:pPr>
            <a:endParaRPr lang="en-US" sz="1500" b="1" dirty="0" smtClean="0">
              <a:latin typeface="Comic Sans MS" pitchFamily="-106" charset="0"/>
            </a:endParaRPr>
          </a:p>
          <a:p>
            <a:pPr marL="0" indent="0" algn="l" rtl="0">
              <a:lnSpc>
                <a:spcPct val="80000"/>
              </a:lnSpc>
              <a:buFontTx/>
              <a:buNone/>
            </a:pPr>
            <a:r>
              <a:rPr lang="zh-CN" altLang="en-US" sz="1500" b="1" dirty="0">
                <a:solidFill>
                  <a:schemeClr val="accent2"/>
                </a:solidFill>
                <a:latin typeface="Comic Sans MS" pitchFamily="-106" charset="0"/>
                <a:ea typeface="SimSun" pitchFamily="2" charset="-122"/>
                <a:cs typeface="SimSun" pitchFamily="2" charset="-122"/>
              </a:rPr>
              <a:t>催化剂</a:t>
            </a:r>
            <a:r>
              <a:rPr lang="en-US" altLang="zh-CN" sz="1500" b="1" dirty="0">
                <a:solidFill>
                  <a:schemeClr val="accent2"/>
                </a:solidFill>
                <a:latin typeface="Comic Sans MS" pitchFamily="-106" charset="0"/>
                <a:ea typeface="SimSun" pitchFamily="2" charset="-122"/>
                <a:cs typeface="SimSun" pitchFamily="2" charset="-122"/>
              </a:rPr>
              <a:t>—</a:t>
            </a:r>
            <a:r>
              <a:rPr lang="zh-CN" altLang="en-US" sz="1500" b="1" dirty="0">
                <a:solidFill>
                  <a:schemeClr val="accent2"/>
                </a:solidFill>
                <a:latin typeface="Comic Sans MS" pitchFamily="-106" charset="0"/>
                <a:ea typeface="SimSun" pitchFamily="2" charset="-122"/>
                <a:cs typeface="SimSun" pitchFamily="2" charset="-122"/>
              </a:rPr>
              <a:t>光学</a:t>
            </a:r>
            <a:r>
              <a:rPr lang="en-US" altLang="zh-CN" sz="1500" b="1" dirty="0">
                <a:solidFill>
                  <a:schemeClr val="accent2"/>
                </a:solidFill>
                <a:latin typeface="Comic Sans MS" pitchFamily="-106" charset="0"/>
                <a:ea typeface="SimSun" pitchFamily="2" charset="-122"/>
                <a:cs typeface="SimSun" pitchFamily="2" charset="-122"/>
              </a:rPr>
              <a:t>—</a:t>
            </a:r>
            <a:r>
              <a:rPr lang="zh-CN" altLang="en-US" sz="1500" b="1" dirty="0">
                <a:solidFill>
                  <a:schemeClr val="accent2"/>
                </a:solidFill>
                <a:latin typeface="Comic Sans MS" pitchFamily="-106" charset="0"/>
                <a:ea typeface="SimSun" pitchFamily="2" charset="-122"/>
                <a:cs typeface="SimSun" pitchFamily="2" charset="-122"/>
              </a:rPr>
              <a:t>植物科学</a:t>
            </a:r>
          </a:p>
          <a:p>
            <a:pPr marL="0" indent="0" algn="l" rtl="0">
              <a:lnSpc>
                <a:spcPct val="80000"/>
              </a:lnSpc>
              <a:buFontTx/>
              <a:buNone/>
            </a:pPr>
            <a:r>
              <a:rPr lang="zh-CN" altLang="en-US" sz="1500" b="1" dirty="0">
                <a:solidFill>
                  <a:schemeClr val="accent2"/>
                </a:solidFill>
                <a:latin typeface="Comic Sans MS" pitchFamily="-106" charset="0"/>
                <a:ea typeface="SimSun" pitchFamily="2" charset="-122"/>
                <a:cs typeface="SimSun" pitchFamily="2" charset="-122"/>
              </a:rPr>
              <a:t>使用数学、物理学、化学和生物学</a:t>
            </a:r>
          </a:p>
          <a:p>
            <a:pPr marL="0" indent="0" algn="l" rtl="0">
              <a:lnSpc>
                <a:spcPct val="80000"/>
              </a:lnSpc>
              <a:buFontTx/>
              <a:buNone/>
            </a:pPr>
            <a:r>
              <a:rPr lang="en-US" sz="1500" b="1" dirty="0">
                <a:solidFill>
                  <a:schemeClr val="accent2"/>
                </a:solidFill>
                <a:latin typeface="Comic Sans MS" pitchFamily="-106" charset="0"/>
              </a:rPr>
              <a:t>CATALYSIS - OPTICS - PLANT SCIENCE</a:t>
            </a:r>
          </a:p>
          <a:p>
            <a:pPr marL="0" indent="0" algn="l" rtl="0">
              <a:lnSpc>
                <a:spcPct val="80000"/>
              </a:lnSpc>
              <a:buFontTx/>
              <a:buNone/>
            </a:pPr>
            <a:endParaRPr lang="en-US" sz="1500" b="1" dirty="0">
              <a:solidFill>
                <a:schemeClr val="accent2"/>
              </a:solidFill>
              <a:latin typeface="Comic Sans MS" pitchFamily="-106" charset="0"/>
            </a:endParaRPr>
          </a:p>
          <a:p>
            <a:pPr marL="0" indent="0" algn="l" rtl="0">
              <a:lnSpc>
                <a:spcPct val="80000"/>
              </a:lnSpc>
              <a:buFontTx/>
              <a:buNone/>
            </a:pPr>
            <a:r>
              <a:rPr lang="en-US" sz="1500" dirty="0">
                <a:solidFill>
                  <a:schemeClr val="accent2"/>
                </a:solidFill>
                <a:latin typeface="Comic Sans MS" pitchFamily="-106" charset="0"/>
              </a:rPr>
              <a:t>Use </a:t>
            </a:r>
            <a:r>
              <a:rPr lang="en-US" sz="1500" b="1" dirty="0">
                <a:solidFill>
                  <a:schemeClr val="accent2"/>
                </a:solidFill>
                <a:latin typeface="Comic Sans MS" pitchFamily="-106" charset="0"/>
              </a:rPr>
              <a:t>Math and Physics and Chemistry and Biology</a:t>
            </a:r>
          </a:p>
        </p:txBody>
      </p:sp>
      <p:sp>
        <p:nvSpPr>
          <p:cNvPr id="1295363" name="Rectangle 3"/>
          <p:cNvSpPr>
            <a:spLocks noGrp="1" noChangeArrowheads="1"/>
          </p:cNvSpPr>
          <p:nvPr>
            <p:ph type="title"/>
          </p:nvPr>
        </p:nvSpPr>
        <p:spPr>
          <a:xfrm>
            <a:off x="28575" y="542925"/>
            <a:ext cx="8559800" cy="720725"/>
          </a:xfrm>
          <a:noFill/>
          <a:ln/>
        </p:spPr>
        <p:txBody>
          <a:bodyPr>
            <a:normAutofit/>
          </a:bodyPr>
          <a:lstStyle/>
          <a:p>
            <a:pPr algn="l"/>
            <a:r>
              <a:rPr lang="zh-CN" altLang="en-US" sz="2400" b="1" dirty="0">
                <a:solidFill>
                  <a:schemeClr val="tx1"/>
                </a:solidFill>
                <a:latin typeface="Comic Sans MS" pitchFamily="-106" charset="0"/>
                <a:ea typeface="SimSun" pitchFamily="2" charset="-122"/>
                <a:cs typeface="SimSun" pitchFamily="2" charset="-122"/>
              </a:rPr>
              <a:t>如何实现这些优势 </a:t>
            </a:r>
            <a:r>
              <a:rPr lang="en-US" sz="2400" b="1" dirty="0">
                <a:solidFill>
                  <a:schemeClr val="tx1"/>
                </a:solidFill>
                <a:latin typeface="Arial" pitchFamily="-106" charset="0"/>
              </a:rPr>
              <a:t>How to put those strengths to work?</a:t>
            </a:r>
          </a:p>
        </p:txBody>
      </p:sp>
      <p:pic>
        <p:nvPicPr>
          <p:cNvPr id="1295364" name="Picture 4" descr="10"/>
          <p:cNvPicPr>
            <a:picLocks noChangeAspect="1" noChangeArrowheads="1"/>
          </p:cNvPicPr>
          <p:nvPr/>
        </p:nvPicPr>
        <p:blipFill>
          <a:blip r:embed="rId3"/>
          <a:srcRect/>
          <a:stretch>
            <a:fillRect/>
          </a:stretch>
        </p:blipFill>
        <p:spPr bwMode="auto">
          <a:xfrm>
            <a:off x="6221413" y="4535488"/>
            <a:ext cx="2516187" cy="1779587"/>
          </a:xfrm>
          <a:prstGeom prst="rect">
            <a:avLst/>
          </a:prstGeom>
          <a:noFill/>
          <a:ln w="9525">
            <a:noFill/>
            <a:miter lim="800000"/>
            <a:headEnd/>
            <a:tailEnd/>
          </a:ln>
        </p:spPr>
      </p:pic>
      <p:sp>
        <p:nvSpPr>
          <p:cNvPr id="1295365" name="Rectangle 5"/>
          <p:cNvSpPr>
            <a:spLocks noChangeArrowheads="1"/>
          </p:cNvSpPr>
          <p:nvPr/>
        </p:nvSpPr>
        <p:spPr bwMode="auto">
          <a:xfrm>
            <a:off x="30163" y="-68421"/>
            <a:ext cx="8545512" cy="707886"/>
          </a:xfrm>
          <a:prstGeom prst="rect">
            <a:avLst/>
          </a:prstGeom>
          <a:noFill/>
          <a:ln w="28575">
            <a:noFill/>
            <a:miter lim="800000"/>
            <a:headEnd/>
            <a:tailEnd/>
          </a:ln>
          <a:effectLst/>
        </p:spPr>
        <p:txBody>
          <a:bodyPr>
            <a:prstTxWarp prst="textNoShape">
              <a:avLst/>
            </a:prstTxWarp>
            <a:spAutoFit/>
          </a:bodyPr>
          <a:lstStyle/>
          <a:p>
            <a:pPr algn="ctr">
              <a:spcBef>
                <a:spcPct val="0"/>
              </a:spcBef>
            </a:pPr>
            <a:r>
              <a:rPr lang="zh-CN" altLang="en-US" sz="2000" dirty="0">
                <a:ea typeface="SimSun" pitchFamily="2" charset="-122"/>
                <a:cs typeface="SimSun" pitchFamily="2" charset="-122"/>
              </a:rPr>
              <a:t>魏兹曼首创的可替代的可持续能源研究</a:t>
            </a:r>
          </a:p>
          <a:p>
            <a:pPr algn="ctr">
              <a:spcBef>
                <a:spcPct val="0"/>
              </a:spcBef>
            </a:pPr>
            <a:r>
              <a:rPr lang="en-US" sz="2000" dirty="0">
                <a:latin typeface="Arial" pitchFamily="-106" charset="0"/>
                <a:ea typeface="SimSun" pitchFamily="2" charset="-122"/>
                <a:cs typeface="SimSun" pitchFamily="2" charset="-122"/>
              </a:rPr>
              <a:t>WIS’ Alternative, Sustainable Energy Research Initiative</a:t>
            </a:r>
          </a:p>
        </p:txBody>
      </p:sp>
      <p:sp>
        <p:nvSpPr>
          <p:cNvPr id="8" name="Action Button: Custom 7">
            <a:hlinkClick r:id="rId4" action="ppaction://hlinksldjump" highlightClick="1"/>
          </p:cNvPr>
          <p:cNvSpPr/>
          <p:nvPr/>
        </p:nvSpPr>
        <p:spPr>
          <a:xfrm>
            <a:off x="8686800" y="6530975"/>
            <a:ext cx="457200" cy="32702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0" y="1174256"/>
            <a:ext cx="9144000" cy="5535612"/>
          </a:xfrm>
        </p:spPr>
        <p:txBody>
          <a:bodyPr/>
          <a:lstStyle/>
          <a:p>
            <a:pPr marL="287338" algn="l" eaLnBrk="1" hangingPunct="1">
              <a:tabLst>
                <a:tab pos="8737600" algn="r"/>
              </a:tabLst>
            </a:pPr>
            <a:r>
              <a:rPr lang="en-US" sz="2800" i="1" dirty="0" smtClean="0">
                <a:solidFill>
                  <a:srgbClr val="000090"/>
                </a:solidFill>
                <a:latin typeface="Comic Sans MS"/>
                <a:cs typeface="Comic Sans MS"/>
              </a:rPr>
              <a:t>Artificial Photosynthesis </a:t>
            </a:r>
            <a:r>
              <a:rPr lang="en-US" sz="1800" dirty="0" smtClean="0">
                <a:solidFill>
                  <a:srgbClr val="000090"/>
                </a:solidFill>
                <a:latin typeface="Comic Sans MS"/>
                <a:cs typeface="Comic Sans MS"/>
              </a:rPr>
              <a:t/>
            </a:r>
            <a:br>
              <a:rPr lang="en-US" sz="1800" dirty="0" smtClean="0">
                <a:solidFill>
                  <a:srgbClr val="000090"/>
                </a:solidFill>
                <a:latin typeface="Comic Sans MS"/>
                <a:cs typeface="Comic Sans MS"/>
              </a:rPr>
            </a:br>
            <a:r>
              <a:rPr lang="en-US" sz="2000" dirty="0" smtClean="0">
                <a:solidFill>
                  <a:srgbClr val="047A06"/>
                </a:solidFill>
                <a:latin typeface="Comic Sans MS"/>
                <a:cs typeface="Comic Sans MS"/>
              </a:rPr>
              <a:t>Catalytic Conversion of Carbon Dioxide for “C-Neutral” Energy</a:t>
            </a:r>
            <a:r>
              <a:rPr lang="en-US" sz="1800" dirty="0" smtClean="0">
                <a:solidFill>
                  <a:srgbClr val="047A06"/>
                </a:solidFill>
                <a:latin typeface="Comic Sans MS"/>
                <a:cs typeface="Comic Sans MS"/>
              </a:rPr>
              <a:t>		</a:t>
            </a:r>
            <a:r>
              <a:rPr lang="en-US" sz="1000" dirty="0" smtClean="0">
                <a:latin typeface="Comic Sans MS"/>
                <a:cs typeface="Comic Sans MS"/>
              </a:rPr>
              <a:t/>
            </a:r>
            <a:br>
              <a:rPr lang="en-US" sz="1000" dirty="0" smtClean="0">
                <a:latin typeface="Comic Sans MS"/>
                <a:cs typeface="Comic Sans MS"/>
              </a:rPr>
            </a:br>
            <a:r>
              <a:rPr lang="en-US" sz="2000" dirty="0" smtClean="0">
                <a:solidFill>
                  <a:srgbClr val="047A06"/>
                </a:solidFill>
                <a:latin typeface="Comic Sans MS"/>
                <a:cs typeface="Comic Sans MS"/>
              </a:rPr>
              <a:t>Chemical Storage of Electrical Energy via Carbon Monoxide</a:t>
            </a:r>
            <a:r>
              <a:rPr lang="en-US" sz="1800" dirty="0" smtClean="0">
                <a:latin typeface="Comic Sans MS"/>
                <a:cs typeface="Comic Sans MS"/>
              </a:rPr>
              <a:t>	</a:t>
            </a:r>
            <a:br>
              <a:rPr lang="en-US" sz="1800" dirty="0" smtClean="0">
                <a:latin typeface="Comic Sans MS"/>
                <a:cs typeface="Comic Sans MS"/>
              </a:rPr>
            </a:br>
            <a:r>
              <a:rPr lang="en-US" sz="1800" dirty="0" smtClean="0">
                <a:latin typeface="Comic Sans MS"/>
                <a:cs typeface="Comic Sans MS"/>
              </a:rPr>
              <a:t>	</a:t>
            </a:r>
            <a:r>
              <a:rPr lang="en-US" sz="1000" dirty="0" smtClean="0">
                <a:latin typeface="Comic Sans MS"/>
                <a:cs typeface="Comic Sans MS"/>
              </a:rPr>
              <a:t/>
            </a:r>
            <a:br>
              <a:rPr lang="en-US" sz="1000" dirty="0" smtClean="0">
                <a:latin typeface="Comic Sans MS"/>
                <a:cs typeface="Comic Sans MS"/>
              </a:rPr>
            </a:br>
            <a:r>
              <a:rPr lang="en-US" sz="2000" dirty="0" smtClean="0">
                <a:solidFill>
                  <a:srgbClr val="047A06"/>
                </a:solidFill>
                <a:latin typeface="Comic Sans MS"/>
                <a:cs typeface="Comic Sans MS"/>
              </a:rPr>
              <a:t>Hybrid Systems for Solar Energy Conversion	 	</a:t>
            </a:r>
            <a:r>
              <a:rPr lang="en-US" sz="1800" dirty="0" smtClean="0">
                <a:solidFill>
                  <a:srgbClr val="000090"/>
                </a:solidFill>
                <a:latin typeface="Comic Sans MS"/>
                <a:cs typeface="Comic Sans MS"/>
              </a:rPr>
              <a:t/>
            </a:r>
            <a:br>
              <a:rPr lang="en-US" sz="1800" dirty="0" smtClean="0">
                <a:solidFill>
                  <a:srgbClr val="000090"/>
                </a:solidFill>
                <a:latin typeface="Comic Sans MS"/>
                <a:cs typeface="Comic Sans MS"/>
              </a:rPr>
            </a:br>
            <a:r>
              <a:rPr lang="en-US" sz="2800" i="1" dirty="0" smtClean="0">
                <a:solidFill>
                  <a:srgbClr val="000090"/>
                </a:solidFill>
                <a:latin typeface="Comic Sans MS"/>
                <a:cs typeface="Comic Sans MS"/>
              </a:rPr>
              <a:t>Biomass</a:t>
            </a:r>
            <a:r>
              <a:rPr lang="en-US" sz="2000" dirty="0" smtClean="0">
                <a:solidFill>
                  <a:srgbClr val="047A06"/>
                </a:solidFill>
                <a:latin typeface="Comic Sans MS"/>
                <a:cs typeface="Comic Sans MS"/>
              </a:rPr>
              <a:t/>
            </a:r>
            <a:br>
              <a:rPr lang="en-US" sz="2000" dirty="0" smtClean="0">
                <a:solidFill>
                  <a:srgbClr val="047A06"/>
                </a:solidFill>
                <a:latin typeface="Comic Sans MS"/>
                <a:cs typeface="Comic Sans MS"/>
              </a:rPr>
            </a:br>
            <a:r>
              <a:rPr lang="en-US" sz="2000" dirty="0" smtClean="0">
                <a:solidFill>
                  <a:srgbClr val="047A06"/>
                </a:solidFill>
                <a:latin typeface="Comic Sans MS"/>
                <a:cs typeface="Comic Sans MS"/>
              </a:rPr>
              <a:t>Genetic Engineering Green Algae for Biodiesel </a:t>
            </a:r>
            <a:br>
              <a:rPr lang="en-US" sz="2000" dirty="0" smtClean="0">
                <a:solidFill>
                  <a:srgbClr val="047A06"/>
                </a:solidFill>
                <a:latin typeface="Comic Sans MS"/>
                <a:cs typeface="Comic Sans MS"/>
              </a:rPr>
            </a:br>
            <a:r>
              <a:rPr lang="en-US" sz="2000" dirty="0" smtClean="0">
                <a:solidFill>
                  <a:srgbClr val="047A06"/>
                </a:solidFill>
                <a:latin typeface="Comic Sans MS"/>
                <a:cs typeface="Comic Sans MS"/>
              </a:rPr>
              <a:t>	</a:t>
            </a:r>
            <a:r>
              <a:rPr lang="en-US" sz="1000" dirty="0" smtClean="0">
                <a:latin typeface="Comic Sans MS"/>
                <a:cs typeface="Comic Sans MS"/>
              </a:rPr>
              <a:t/>
            </a:r>
            <a:br>
              <a:rPr lang="en-US" sz="1000" dirty="0" smtClean="0">
                <a:latin typeface="Comic Sans MS"/>
                <a:cs typeface="Comic Sans MS"/>
              </a:rPr>
            </a:br>
            <a:r>
              <a:rPr lang="en-US" sz="2000" dirty="0" smtClean="0">
                <a:solidFill>
                  <a:srgbClr val="047A06"/>
                </a:solidFill>
                <a:latin typeface="Comic Sans MS"/>
                <a:cs typeface="Comic Sans MS"/>
              </a:rPr>
              <a:t>Cellulose biomass to </a:t>
            </a:r>
            <a:r>
              <a:rPr lang="en-US" sz="2000" dirty="0" err="1" smtClean="0">
                <a:solidFill>
                  <a:srgbClr val="047A06"/>
                </a:solidFill>
                <a:latin typeface="Comic Sans MS"/>
                <a:cs typeface="Comic Sans MS"/>
              </a:rPr>
              <a:t>biofuels</a:t>
            </a:r>
            <a:r>
              <a:rPr lang="en-US" sz="2000" dirty="0" smtClean="0">
                <a:solidFill>
                  <a:srgbClr val="047A06"/>
                </a:solidFill>
                <a:latin typeface="Comic Sans MS"/>
                <a:cs typeface="Comic Sans MS"/>
              </a:rPr>
              <a:t/>
            </a:r>
            <a:br>
              <a:rPr lang="en-US" sz="2000" dirty="0" smtClean="0">
                <a:solidFill>
                  <a:srgbClr val="047A06"/>
                </a:solidFill>
                <a:latin typeface="Comic Sans MS"/>
                <a:cs typeface="Comic Sans MS"/>
              </a:rPr>
            </a:br>
            <a:r>
              <a:rPr lang="en-US" sz="1400" dirty="0" smtClean="0">
                <a:latin typeface="Comic Sans MS"/>
                <a:cs typeface="Comic Sans MS"/>
              </a:rPr>
              <a:t>	</a:t>
            </a:r>
            <a:r>
              <a:rPr lang="en-US" sz="1000" dirty="0" smtClean="0">
                <a:latin typeface="Comic Sans MS"/>
                <a:cs typeface="Comic Sans MS"/>
              </a:rPr>
              <a:t/>
            </a:r>
            <a:br>
              <a:rPr lang="en-US" sz="1000" dirty="0" smtClean="0">
                <a:latin typeface="Comic Sans MS"/>
                <a:cs typeface="Comic Sans MS"/>
              </a:rPr>
            </a:br>
            <a:r>
              <a:rPr lang="en-US" sz="2000" dirty="0" smtClean="0">
                <a:solidFill>
                  <a:srgbClr val="047A06"/>
                </a:solidFill>
                <a:latin typeface="Comic Sans MS"/>
                <a:cs typeface="Comic Sans MS"/>
              </a:rPr>
              <a:t>Genetically Engineered </a:t>
            </a:r>
            <a:r>
              <a:rPr lang="en-US" sz="2000" dirty="0" err="1" smtClean="0">
                <a:solidFill>
                  <a:srgbClr val="047A06"/>
                </a:solidFill>
                <a:latin typeface="Comic Sans MS"/>
                <a:cs typeface="Comic Sans MS"/>
              </a:rPr>
              <a:t>Cyanobacteria</a:t>
            </a:r>
            <a:r>
              <a:rPr lang="en-US" sz="2000" dirty="0" smtClean="0">
                <a:solidFill>
                  <a:srgbClr val="047A06"/>
                </a:solidFill>
                <a:latin typeface="Comic Sans MS"/>
                <a:cs typeface="Comic Sans MS"/>
              </a:rPr>
              <a:t>--&gt; Biomass and Hydrogen </a:t>
            </a:r>
            <a:r>
              <a:rPr lang="en-US" sz="1800" dirty="0" smtClean="0">
                <a:latin typeface="Comic Sans MS"/>
                <a:cs typeface="Comic Sans MS"/>
              </a:rPr>
              <a:t>		</a:t>
            </a:r>
            <a:r>
              <a:rPr lang="en-US" sz="1400" dirty="0" smtClean="0">
                <a:latin typeface="Comic Sans MS"/>
                <a:cs typeface="Comic Sans MS"/>
              </a:rPr>
              <a:t/>
            </a:r>
            <a:br>
              <a:rPr lang="en-US" sz="1400" dirty="0" smtClean="0">
                <a:latin typeface="Comic Sans MS"/>
                <a:cs typeface="Comic Sans MS"/>
              </a:rPr>
            </a:br>
            <a:r>
              <a:rPr lang="en-US" sz="2800" i="1" dirty="0" smtClean="0">
                <a:solidFill>
                  <a:srgbClr val="000090"/>
                </a:solidFill>
                <a:latin typeface="Comic Sans MS"/>
                <a:cs typeface="Comic Sans MS"/>
              </a:rPr>
              <a:t>Nuclear Fusion</a:t>
            </a:r>
            <a:r>
              <a:rPr lang="en-US" sz="1400" dirty="0" smtClean="0">
                <a:latin typeface="Comic Sans MS"/>
                <a:cs typeface="Comic Sans MS"/>
              </a:rPr>
              <a:t/>
            </a:r>
            <a:br>
              <a:rPr lang="en-US" sz="1400" dirty="0" smtClean="0">
                <a:latin typeface="Comic Sans MS"/>
                <a:cs typeface="Comic Sans MS"/>
              </a:rPr>
            </a:br>
            <a:r>
              <a:rPr lang="en-US" sz="2000" dirty="0" smtClean="0">
                <a:solidFill>
                  <a:srgbClr val="047A06"/>
                </a:solidFill>
                <a:latin typeface="Comic Sans MS"/>
                <a:cs typeface="Comic Sans MS"/>
              </a:rPr>
              <a:t>Optimizing Energy Conversion in Implosion Systems</a:t>
            </a:r>
            <a:r>
              <a:rPr lang="en-US" sz="2000" dirty="0" smtClean="0">
                <a:latin typeface="Comic Sans MS"/>
                <a:cs typeface="Comic Sans MS"/>
              </a:rPr>
              <a:t>	</a:t>
            </a:r>
            <a:endParaRPr lang="en-US" sz="1400" dirty="0" smtClean="0">
              <a:latin typeface="Comic Sans MS"/>
              <a:cs typeface="Comic Sans MS"/>
            </a:endParaRPr>
          </a:p>
        </p:txBody>
      </p:sp>
      <p:sp>
        <p:nvSpPr>
          <p:cNvPr id="74755" name="Text Box 5"/>
          <p:cNvSpPr txBox="1">
            <a:spLocks noChangeArrowheads="1"/>
          </p:cNvSpPr>
          <p:nvPr/>
        </p:nvSpPr>
        <p:spPr bwMode="auto">
          <a:xfrm>
            <a:off x="0" y="583706"/>
            <a:ext cx="9144000" cy="641350"/>
          </a:xfrm>
          <a:prstGeom prst="rect">
            <a:avLst/>
          </a:prstGeom>
          <a:noFill/>
          <a:ln w="28575">
            <a:noFill/>
            <a:miter lim="800000"/>
            <a:headEnd/>
            <a:tailEnd/>
          </a:ln>
        </p:spPr>
        <p:txBody>
          <a:bodyPr>
            <a:prstTxWarp prst="textNoShape">
              <a:avLst/>
            </a:prstTxWarp>
            <a:spAutoFit/>
          </a:bodyPr>
          <a:lstStyle/>
          <a:p>
            <a:pPr algn="ctr"/>
            <a:r>
              <a:rPr lang="en-US" sz="3600">
                <a:solidFill>
                  <a:srgbClr val="A50021"/>
                </a:solidFill>
                <a:latin typeface="Comic Sans MS"/>
                <a:cs typeface="Comic Sans MS"/>
              </a:rPr>
              <a:t>AERI projects 2007/8 </a:t>
            </a:r>
          </a:p>
        </p:txBody>
      </p:sp>
      <p:pic>
        <p:nvPicPr>
          <p:cNvPr id="74756" name="Picture 7" descr="algae ponds.png"/>
          <p:cNvPicPr>
            <a:picLocks noChangeAspect="1"/>
          </p:cNvPicPr>
          <p:nvPr/>
        </p:nvPicPr>
        <p:blipFill>
          <a:blip r:embed="rId3"/>
          <a:srcRect/>
          <a:stretch>
            <a:fillRect/>
          </a:stretch>
        </p:blipFill>
        <p:spPr bwMode="auto">
          <a:xfrm>
            <a:off x="6405563" y="3438031"/>
            <a:ext cx="2433637" cy="1657350"/>
          </a:xfrm>
          <a:prstGeom prst="rect">
            <a:avLst/>
          </a:prstGeom>
          <a:noFill/>
          <a:ln w="9525">
            <a:noFill/>
            <a:miter lim="800000"/>
            <a:headEnd/>
            <a:tailEnd/>
          </a:ln>
        </p:spPr>
      </p:pic>
      <p:sp>
        <p:nvSpPr>
          <p:cNvPr id="5" name="Rectangle 3"/>
          <p:cNvSpPr>
            <a:spLocks noChangeArrowheads="1"/>
          </p:cNvSpPr>
          <p:nvPr/>
        </p:nvSpPr>
        <p:spPr bwMode="auto">
          <a:xfrm>
            <a:off x="-59185" y="20"/>
            <a:ext cx="6264276" cy="519373"/>
          </a:xfrm>
          <a:prstGeom prst="rect">
            <a:avLst/>
          </a:prstGeom>
          <a:solidFill>
            <a:schemeClr val="accent3">
              <a:lumMod val="60000"/>
              <a:lumOff val="40000"/>
            </a:schemeClr>
          </a:solidFill>
          <a:ln w="28575">
            <a:noFill/>
            <a:miter lim="800000"/>
            <a:headEnd/>
            <a:tailEnd/>
          </a:ln>
        </p:spPr>
        <p:txBody>
          <a:bodyPr>
            <a:spAutoFit/>
          </a:bodyPr>
          <a:lstStyle/>
          <a:p>
            <a:pPr algn="ctr">
              <a:lnSpc>
                <a:spcPct val="75000"/>
              </a:lnSpc>
            </a:pPr>
            <a:r>
              <a:rPr lang="en-US" sz="1800" dirty="0">
                <a:solidFill>
                  <a:schemeClr val="accent2"/>
                </a:solidFill>
                <a:latin typeface="Comic Sans MS"/>
                <a:cs typeface="Comic Sans MS"/>
              </a:rPr>
              <a:t>Weizmann Institute’s </a:t>
            </a:r>
          </a:p>
          <a:p>
            <a:pPr algn="ctr">
              <a:lnSpc>
                <a:spcPct val="75000"/>
              </a:lnSpc>
            </a:pPr>
            <a:r>
              <a:rPr lang="en-US" sz="1800" dirty="0">
                <a:solidFill>
                  <a:schemeClr val="accent2"/>
                </a:solidFill>
                <a:latin typeface="Comic Sans MS"/>
                <a:cs typeface="Comic Sans MS"/>
              </a:rPr>
              <a:t>Alternative, Sustainable Energy Research Initiative</a:t>
            </a:r>
          </a:p>
        </p:txBody>
      </p:sp>
      <p:pic>
        <p:nvPicPr>
          <p:cNvPr id="6" name="Picture 4" descr="homelogo"/>
          <p:cNvPicPr>
            <a:picLocks noChangeAspect="1" noChangeArrowheads="1"/>
          </p:cNvPicPr>
          <p:nvPr/>
        </p:nvPicPr>
        <p:blipFill>
          <a:blip r:embed="rId4"/>
          <a:srcRect/>
          <a:stretch>
            <a:fillRect/>
          </a:stretch>
        </p:blipFill>
        <p:spPr bwMode="auto">
          <a:xfrm>
            <a:off x="6046341" y="-115444"/>
            <a:ext cx="3090862" cy="646113"/>
          </a:xfrm>
          <a:prstGeom prst="rect">
            <a:avLst/>
          </a:prstGeom>
          <a:solidFill>
            <a:srgbClr val="008000"/>
          </a:solidFill>
          <a:ln w="38100">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ctrTitle"/>
          </p:nvPr>
        </p:nvSpPr>
        <p:spPr>
          <a:xfrm>
            <a:off x="0" y="1032968"/>
            <a:ext cx="9144000" cy="6248400"/>
          </a:xfrm>
          <a:noFill/>
        </p:spPr>
        <p:txBody>
          <a:bodyPr>
            <a:normAutofit fontScale="90000"/>
          </a:bodyPr>
          <a:lstStyle/>
          <a:p>
            <a:pPr marL="169863" algn="l">
              <a:tabLst>
                <a:tab pos="8686800" algn="r"/>
              </a:tabLst>
            </a:pPr>
            <a:r>
              <a:rPr lang="en-US" sz="3111" i="1" dirty="0" smtClean="0">
                <a:solidFill>
                  <a:srgbClr val="000090"/>
                </a:solidFill>
                <a:latin typeface="Comic Sans MS"/>
                <a:cs typeface="Comic Sans MS"/>
              </a:rPr>
              <a:t>Solar Cells</a:t>
            </a:r>
            <a:r>
              <a:rPr lang="en-US" sz="2000" dirty="0" smtClean="0">
                <a:solidFill>
                  <a:srgbClr val="047A06"/>
                </a:solidFill>
                <a:latin typeface="Comic Sans MS"/>
                <a:cs typeface="Comic Sans MS"/>
              </a:rPr>
              <a:t/>
            </a:r>
            <a:br>
              <a:rPr lang="en-US" sz="2000" dirty="0" smtClean="0">
                <a:solidFill>
                  <a:srgbClr val="047A06"/>
                </a:solidFill>
                <a:latin typeface="Comic Sans MS"/>
                <a:cs typeface="Comic Sans MS"/>
              </a:rPr>
            </a:br>
            <a:r>
              <a:rPr lang="en-US" sz="2000" dirty="0" smtClean="0">
                <a:solidFill>
                  <a:srgbClr val="047A06"/>
                </a:solidFill>
                <a:latin typeface="Comic Sans MS"/>
                <a:cs typeface="Comic Sans MS"/>
              </a:rPr>
              <a:t>High-voltage semiconductor-sensitized </a:t>
            </a:r>
            <a:r>
              <a:rPr lang="en-US" sz="2000" dirty="0" err="1" smtClean="0">
                <a:solidFill>
                  <a:srgbClr val="047A06"/>
                </a:solidFill>
                <a:latin typeface="Comic Sans MS"/>
                <a:cs typeface="Comic Sans MS"/>
              </a:rPr>
              <a:t>nanoporous</a:t>
            </a:r>
            <a:r>
              <a:rPr lang="en-US" sz="2000" dirty="0" smtClean="0">
                <a:solidFill>
                  <a:srgbClr val="047A06"/>
                </a:solidFill>
                <a:latin typeface="Comic Sans MS"/>
                <a:cs typeface="Comic Sans MS"/>
              </a:rPr>
              <a:t> cells	</a:t>
            </a:r>
            <a:r>
              <a:rPr lang="en-US" sz="2000" dirty="0" smtClean="0">
                <a:latin typeface="Comic Sans MS"/>
                <a:cs typeface="Comic Sans MS"/>
              </a:rPr>
              <a:t/>
            </a:r>
            <a:br>
              <a:rPr lang="en-US" sz="2000" dirty="0" smtClean="0">
                <a:latin typeface="Comic Sans MS"/>
                <a:cs typeface="Comic Sans MS"/>
              </a:rPr>
            </a:br>
            <a:r>
              <a:rPr lang="en-US" sz="1556" dirty="0" smtClean="0">
                <a:solidFill>
                  <a:srgbClr val="008000"/>
                </a:solidFill>
                <a:latin typeface="Comic Sans MS"/>
                <a:cs typeface="Comic Sans MS"/>
              </a:rPr>
              <a:t>Self-Assembly of Molecules for Inverted Solar Cells	</a:t>
            </a:r>
            <a:br>
              <a:rPr lang="en-US" sz="1556" dirty="0" smtClean="0">
                <a:solidFill>
                  <a:srgbClr val="008000"/>
                </a:solidFill>
                <a:latin typeface="Comic Sans MS"/>
                <a:cs typeface="Comic Sans MS"/>
              </a:rPr>
            </a:br>
            <a:r>
              <a:rPr lang="en-US" sz="1556" dirty="0" smtClean="0">
                <a:solidFill>
                  <a:srgbClr val="008000"/>
                </a:solidFill>
                <a:latin typeface="Comic Sans MS"/>
                <a:ea typeface="Comic Sans MS" pitchFamily="-112" charset="0"/>
                <a:cs typeface="Comic Sans MS"/>
              </a:rPr>
              <a:t>Colloidal semiconductor quantum dots in solar cells</a:t>
            </a:r>
            <a:r>
              <a:rPr lang="en-US" sz="2000" dirty="0" smtClean="0">
                <a:solidFill>
                  <a:srgbClr val="047A06"/>
                </a:solidFill>
                <a:latin typeface="Comic Sans MS"/>
                <a:cs typeface="Comic Sans MS"/>
              </a:rPr>
              <a:t/>
            </a:r>
            <a:br>
              <a:rPr lang="en-US" sz="2000" dirty="0" smtClean="0">
                <a:solidFill>
                  <a:srgbClr val="047A06"/>
                </a:solidFill>
                <a:latin typeface="Comic Sans MS"/>
                <a:cs typeface="Comic Sans MS"/>
              </a:rPr>
            </a:br>
            <a:r>
              <a:rPr lang="en-US" sz="2000" dirty="0" smtClean="0">
                <a:solidFill>
                  <a:srgbClr val="047A06"/>
                </a:solidFill>
                <a:latin typeface="Comic Sans MS"/>
                <a:cs typeface="Comic Sans MS"/>
              </a:rPr>
              <a:t>	</a:t>
            </a:r>
            <a:r>
              <a:rPr lang="en-US" sz="3111" dirty="0" smtClean="0">
                <a:latin typeface="Comic Sans MS"/>
                <a:cs typeface="Comic Sans MS"/>
              </a:rPr>
              <a:t/>
            </a:r>
            <a:br>
              <a:rPr lang="en-US" sz="3111" dirty="0" smtClean="0">
                <a:latin typeface="Comic Sans MS"/>
                <a:cs typeface="Comic Sans MS"/>
              </a:rPr>
            </a:br>
            <a:r>
              <a:rPr lang="en-US" sz="3111" i="1" dirty="0" smtClean="0">
                <a:solidFill>
                  <a:srgbClr val="000090"/>
                </a:solidFill>
                <a:latin typeface="Comic Sans MS"/>
                <a:cs typeface="Comic Sans MS"/>
              </a:rPr>
              <a:t>Nuclear Fission</a:t>
            </a:r>
            <a:r>
              <a:rPr lang="en-US" sz="1000" dirty="0" smtClean="0">
                <a:latin typeface="Comic Sans MS"/>
                <a:cs typeface="Comic Sans MS"/>
              </a:rPr>
              <a:t/>
            </a:r>
            <a:br>
              <a:rPr lang="en-US" sz="1000" dirty="0" smtClean="0">
                <a:latin typeface="Comic Sans MS"/>
                <a:cs typeface="Comic Sans MS"/>
              </a:rPr>
            </a:br>
            <a:r>
              <a:rPr lang="en-US" sz="2000" dirty="0" smtClean="0">
                <a:solidFill>
                  <a:srgbClr val="047A06"/>
                </a:solidFill>
                <a:latin typeface="Comic Sans MS"/>
                <a:cs typeface="Comic Sans MS"/>
              </a:rPr>
              <a:t>Towards novel nuclear energy schemes &amp; radioactive waste transmutation</a:t>
            </a:r>
            <a:br>
              <a:rPr lang="en-US" sz="2000" dirty="0" smtClean="0">
                <a:solidFill>
                  <a:srgbClr val="047A06"/>
                </a:solidFill>
                <a:latin typeface="Comic Sans MS"/>
                <a:cs typeface="Comic Sans MS"/>
              </a:rPr>
            </a:br>
            <a:r>
              <a:rPr lang="en-US" sz="2000" dirty="0" smtClean="0">
                <a:solidFill>
                  <a:srgbClr val="047A06"/>
                </a:solidFill>
                <a:latin typeface="Comic Sans MS"/>
                <a:cs typeface="Comic Sans MS"/>
              </a:rPr>
              <a:t>	</a:t>
            </a:r>
            <a:r>
              <a:rPr lang="en-US" sz="1400" dirty="0" smtClean="0">
                <a:latin typeface="Comic Sans MS"/>
                <a:cs typeface="Comic Sans MS"/>
              </a:rPr>
              <a:t/>
            </a:r>
            <a:br>
              <a:rPr lang="en-US" sz="1400" dirty="0" smtClean="0">
                <a:latin typeface="Comic Sans MS"/>
                <a:cs typeface="Comic Sans MS"/>
              </a:rPr>
            </a:br>
            <a:r>
              <a:rPr lang="en-US" sz="3111" i="1" dirty="0" smtClean="0">
                <a:solidFill>
                  <a:srgbClr val="000090"/>
                </a:solidFill>
                <a:latin typeface="Comic Sans MS"/>
                <a:cs typeface="Comic Sans MS"/>
              </a:rPr>
              <a:t>Energy Analysis  &amp; Sustainability</a:t>
            </a:r>
            <a:r>
              <a:rPr lang="en-US" sz="1000" dirty="0" smtClean="0">
                <a:latin typeface="Comic Sans MS"/>
                <a:cs typeface="Comic Sans MS"/>
              </a:rPr>
              <a:t/>
            </a:r>
            <a:br>
              <a:rPr lang="en-US" sz="1000" dirty="0" smtClean="0">
                <a:latin typeface="Comic Sans MS"/>
                <a:cs typeface="Comic Sans MS"/>
              </a:rPr>
            </a:br>
            <a:r>
              <a:rPr lang="en-US" sz="2000" dirty="0" smtClean="0">
                <a:solidFill>
                  <a:srgbClr val="047A06"/>
                </a:solidFill>
                <a:latin typeface="Comic Sans MS"/>
                <a:cs typeface="Comic Sans MS"/>
              </a:rPr>
              <a:t>Earth &amp; energy numbers database;         Environmental cost of products</a:t>
            </a:r>
            <a:br>
              <a:rPr lang="en-US" sz="2000" dirty="0" smtClean="0">
                <a:solidFill>
                  <a:srgbClr val="047A06"/>
                </a:solidFill>
                <a:latin typeface="Comic Sans MS"/>
                <a:cs typeface="Comic Sans MS"/>
              </a:rPr>
            </a:br>
            <a:r>
              <a:rPr lang="en-US" sz="2000" dirty="0" smtClean="0">
                <a:solidFill>
                  <a:srgbClr val="047A06"/>
                </a:solidFill>
                <a:latin typeface="Comic Sans MS"/>
                <a:cs typeface="Comic Sans MS"/>
              </a:rPr>
              <a:t/>
            </a:r>
            <a:br>
              <a:rPr lang="en-US" sz="2000" dirty="0" smtClean="0">
                <a:solidFill>
                  <a:srgbClr val="047A06"/>
                </a:solidFill>
                <a:latin typeface="Comic Sans MS"/>
                <a:cs typeface="Comic Sans MS"/>
              </a:rPr>
            </a:br>
            <a:r>
              <a:rPr lang="en-US" sz="2000" dirty="0" smtClean="0">
                <a:solidFill>
                  <a:srgbClr val="047A06"/>
                </a:solidFill>
                <a:latin typeface="Comic Sans MS"/>
                <a:cs typeface="Comic Sans MS"/>
              </a:rPr>
              <a:t>------------------------------------------------------	</a:t>
            </a:r>
            <a:r>
              <a:rPr lang="en-US" sz="1400" dirty="0" smtClean="0">
                <a:solidFill>
                  <a:srgbClr val="616161"/>
                </a:solidFill>
                <a:latin typeface="Comic Sans MS"/>
                <a:cs typeface="Comic Sans MS"/>
              </a:rPr>
              <a:t/>
            </a:r>
            <a:br>
              <a:rPr lang="en-US" sz="1400" dirty="0" smtClean="0">
                <a:solidFill>
                  <a:srgbClr val="616161"/>
                </a:solidFill>
                <a:latin typeface="Comic Sans MS"/>
                <a:cs typeface="Comic Sans MS"/>
              </a:rPr>
            </a:br>
            <a:r>
              <a:rPr lang="en-US" sz="3111" i="1" dirty="0" smtClean="0">
                <a:solidFill>
                  <a:srgbClr val="000090"/>
                </a:solidFill>
                <a:latin typeface="Comic Sans MS"/>
                <a:cs typeface="Comic Sans MS"/>
              </a:rPr>
              <a:t>Artificial Photosynthesis</a:t>
            </a:r>
            <a:r>
              <a:rPr lang="en-US" sz="1400" dirty="0" smtClean="0">
                <a:solidFill>
                  <a:srgbClr val="000090"/>
                </a:solidFill>
                <a:latin typeface="Comic Sans MS"/>
                <a:cs typeface="Comic Sans MS"/>
              </a:rPr>
              <a:t/>
            </a:r>
            <a:br>
              <a:rPr lang="en-US" sz="1400" dirty="0" smtClean="0">
                <a:solidFill>
                  <a:srgbClr val="000090"/>
                </a:solidFill>
                <a:latin typeface="Comic Sans MS"/>
                <a:cs typeface="Comic Sans MS"/>
              </a:rPr>
            </a:br>
            <a:r>
              <a:rPr lang="en-US" sz="1200" dirty="0" smtClean="0">
                <a:solidFill>
                  <a:srgbClr val="000090"/>
                </a:solidFill>
                <a:latin typeface="Comic Sans MS"/>
                <a:cs typeface="Comic Sans MS"/>
              </a:rPr>
              <a:t>	</a:t>
            </a:r>
            <a:br>
              <a:rPr lang="en-US" sz="1200" dirty="0" smtClean="0">
                <a:solidFill>
                  <a:srgbClr val="000090"/>
                </a:solidFill>
                <a:latin typeface="Comic Sans MS"/>
                <a:cs typeface="Comic Sans MS"/>
              </a:rPr>
            </a:br>
            <a:r>
              <a:rPr lang="en-US" sz="3111" i="1" dirty="0" smtClean="0">
                <a:solidFill>
                  <a:srgbClr val="000090"/>
                </a:solidFill>
                <a:latin typeface="Comic Sans MS"/>
                <a:cs typeface="Comic Sans MS"/>
              </a:rPr>
              <a:t>Biomass</a:t>
            </a:r>
            <a:r>
              <a:rPr lang="en-US" sz="1800" dirty="0" smtClean="0">
                <a:solidFill>
                  <a:srgbClr val="000090"/>
                </a:solidFill>
                <a:latin typeface="Comic Sans MS"/>
                <a:cs typeface="Comic Sans MS"/>
              </a:rPr>
              <a:t>	</a:t>
            </a:r>
            <a:r>
              <a:rPr lang="en-US" sz="1000" dirty="0" smtClean="0">
                <a:solidFill>
                  <a:srgbClr val="000090"/>
                </a:solidFill>
                <a:latin typeface="Comic Sans MS"/>
                <a:cs typeface="Comic Sans MS"/>
              </a:rPr>
              <a:t/>
            </a:r>
            <a:br>
              <a:rPr lang="en-US" sz="1000" dirty="0" smtClean="0">
                <a:solidFill>
                  <a:srgbClr val="000090"/>
                </a:solidFill>
                <a:latin typeface="Comic Sans MS"/>
                <a:cs typeface="Comic Sans MS"/>
              </a:rPr>
            </a:br>
            <a:r>
              <a:rPr lang="en-US" sz="1778" dirty="0" smtClean="0">
                <a:solidFill>
                  <a:srgbClr val="008000"/>
                </a:solidFill>
                <a:latin typeface="Comic Sans MS"/>
                <a:cs typeface="Comic Sans MS"/>
              </a:rPr>
              <a:t>Modification of Natural Photosynthesis for </a:t>
            </a:r>
            <a:br>
              <a:rPr lang="en-US" sz="1778" dirty="0" smtClean="0">
                <a:solidFill>
                  <a:srgbClr val="008000"/>
                </a:solidFill>
                <a:latin typeface="Comic Sans MS"/>
                <a:cs typeface="Comic Sans MS"/>
              </a:rPr>
            </a:br>
            <a:r>
              <a:rPr lang="en-US" sz="1778" dirty="0" smtClean="0">
                <a:solidFill>
                  <a:srgbClr val="008000"/>
                </a:solidFill>
                <a:latin typeface="Comic Sans MS"/>
                <a:cs typeface="Comic Sans MS"/>
              </a:rPr>
              <a:t>Increased Efficiency </a:t>
            </a:r>
            <a:r>
              <a:rPr lang="en-US" sz="800" dirty="0" smtClean="0">
                <a:solidFill>
                  <a:srgbClr val="000090"/>
                </a:solidFill>
                <a:latin typeface="Comic Sans MS"/>
                <a:cs typeface="Comic Sans MS"/>
              </a:rPr>
              <a:t/>
            </a:r>
            <a:br>
              <a:rPr lang="en-US" sz="800" dirty="0" smtClean="0">
                <a:solidFill>
                  <a:srgbClr val="000090"/>
                </a:solidFill>
                <a:latin typeface="Comic Sans MS"/>
                <a:cs typeface="Comic Sans MS"/>
              </a:rPr>
            </a:br>
            <a:r>
              <a:rPr lang="en-US" sz="2800" i="1" dirty="0" smtClean="0">
                <a:solidFill>
                  <a:srgbClr val="000090"/>
                </a:solidFill>
                <a:latin typeface="Comic Sans MS"/>
                <a:cs typeface="Comic Sans MS"/>
              </a:rPr>
              <a:t>Fusion</a:t>
            </a:r>
            <a:br>
              <a:rPr lang="en-US" sz="2800" i="1" dirty="0" smtClean="0">
                <a:solidFill>
                  <a:srgbClr val="000090"/>
                </a:solidFill>
                <a:latin typeface="Comic Sans MS"/>
                <a:cs typeface="Comic Sans MS"/>
              </a:rPr>
            </a:br>
            <a:r>
              <a:rPr lang="en-US" sz="1400" dirty="0" smtClean="0">
                <a:solidFill>
                  <a:srgbClr val="000090"/>
                </a:solidFill>
                <a:latin typeface="Comic Sans MS"/>
                <a:cs typeface="Comic Sans MS"/>
              </a:rPr>
              <a:t/>
            </a:r>
            <a:br>
              <a:rPr lang="en-US" sz="1400" dirty="0" smtClean="0">
                <a:solidFill>
                  <a:srgbClr val="000090"/>
                </a:solidFill>
                <a:latin typeface="Comic Sans MS"/>
                <a:cs typeface="Comic Sans MS"/>
              </a:rPr>
            </a:br>
            <a:r>
              <a:rPr lang="en-US" sz="1000" b="0" dirty="0" smtClean="0">
                <a:solidFill>
                  <a:srgbClr val="000090"/>
                </a:solidFill>
                <a:latin typeface="Comic Sans MS"/>
                <a:cs typeface="Comic Sans MS"/>
              </a:rPr>
              <a:t> </a:t>
            </a:r>
            <a:r>
              <a:rPr lang="en-US" sz="2000" dirty="0" smtClean="0">
                <a:solidFill>
                  <a:schemeClr val="bg1">
                    <a:lumMod val="50000"/>
                  </a:schemeClr>
                </a:solidFill>
                <a:latin typeface="Comic Sans MS"/>
                <a:cs typeface="Comic Sans MS"/>
              </a:rPr>
              <a:t>	</a:t>
            </a:r>
            <a:r>
              <a:rPr lang="en-US" sz="1000" dirty="0" smtClean="0">
                <a:solidFill>
                  <a:schemeClr val="bg1">
                    <a:lumMod val="50000"/>
                  </a:schemeClr>
                </a:solidFill>
                <a:latin typeface="Comic Sans MS"/>
                <a:cs typeface="Comic Sans MS"/>
              </a:rPr>
              <a:t/>
            </a:r>
            <a:br>
              <a:rPr lang="en-US" sz="1000" dirty="0" smtClean="0">
                <a:solidFill>
                  <a:schemeClr val="bg1">
                    <a:lumMod val="50000"/>
                  </a:schemeClr>
                </a:solidFill>
                <a:latin typeface="Comic Sans MS"/>
                <a:cs typeface="Comic Sans MS"/>
              </a:rPr>
            </a:br>
            <a:endParaRPr lang="en-US" sz="1000" dirty="0" smtClean="0">
              <a:solidFill>
                <a:schemeClr val="bg1">
                  <a:lumMod val="50000"/>
                </a:schemeClr>
              </a:solidFill>
              <a:latin typeface="Comic Sans MS"/>
              <a:cs typeface="Comic Sans MS"/>
            </a:endParaRPr>
          </a:p>
        </p:txBody>
      </p:sp>
      <p:sp>
        <p:nvSpPr>
          <p:cNvPr id="76803" name="Text Box 6"/>
          <p:cNvSpPr txBox="1">
            <a:spLocks noChangeArrowheads="1"/>
          </p:cNvSpPr>
          <p:nvPr/>
        </p:nvSpPr>
        <p:spPr bwMode="auto">
          <a:xfrm>
            <a:off x="0" y="602756"/>
            <a:ext cx="9144000" cy="641350"/>
          </a:xfrm>
          <a:prstGeom prst="rect">
            <a:avLst/>
          </a:prstGeom>
          <a:noFill/>
          <a:ln w="28575">
            <a:noFill/>
            <a:miter lim="800000"/>
            <a:headEnd/>
            <a:tailEnd/>
          </a:ln>
        </p:spPr>
        <p:txBody>
          <a:bodyPr>
            <a:prstTxWarp prst="textNoShape">
              <a:avLst/>
            </a:prstTxWarp>
            <a:spAutoFit/>
          </a:bodyPr>
          <a:lstStyle/>
          <a:p>
            <a:pPr algn="ctr"/>
            <a:r>
              <a:rPr lang="en-US" sz="3600" dirty="0">
                <a:solidFill>
                  <a:srgbClr val="A50021"/>
                </a:solidFill>
                <a:latin typeface="Comic Sans MS"/>
                <a:cs typeface="Comic Sans MS"/>
              </a:rPr>
              <a:t>AERI projects 2008</a:t>
            </a:r>
            <a:r>
              <a:rPr lang="en-US" sz="3600" dirty="0" smtClean="0">
                <a:solidFill>
                  <a:srgbClr val="A50021"/>
                </a:solidFill>
                <a:latin typeface="Comic Sans MS"/>
                <a:cs typeface="Comic Sans MS"/>
              </a:rPr>
              <a:t>/10 </a:t>
            </a:r>
            <a:endParaRPr lang="en-US" sz="3600" dirty="0">
              <a:solidFill>
                <a:srgbClr val="A50021"/>
              </a:solidFill>
              <a:latin typeface="Comic Sans MS"/>
              <a:cs typeface="Comic Sans MS"/>
            </a:endParaRPr>
          </a:p>
        </p:txBody>
      </p:sp>
      <p:pic>
        <p:nvPicPr>
          <p:cNvPr id="76804" name="Picture 7" descr="algae ponds.png"/>
          <p:cNvPicPr>
            <a:picLocks noChangeAspect="1"/>
          </p:cNvPicPr>
          <p:nvPr/>
        </p:nvPicPr>
        <p:blipFill>
          <a:blip r:embed="rId3"/>
          <a:srcRect/>
          <a:stretch>
            <a:fillRect/>
          </a:stretch>
        </p:blipFill>
        <p:spPr bwMode="auto">
          <a:xfrm>
            <a:off x="5948363" y="4869639"/>
            <a:ext cx="2433637" cy="1657350"/>
          </a:xfrm>
          <a:prstGeom prst="rect">
            <a:avLst/>
          </a:prstGeom>
          <a:noFill/>
          <a:ln w="9525">
            <a:noFill/>
            <a:miter lim="800000"/>
            <a:headEnd/>
            <a:tailEnd/>
          </a:ln>
        </p:spPr>
      </p:pic>
      <p:sp>
        <p:nvSpPr>
          <p:cNvPr id="6" name="Rectangle 3"/>
          <p:cNvSpPr>
            <a:spLocks noChangeArrowheads="1"/>
          </p:cNvSpPr>
          <p:nvPr/>
        </p:nvSpPr>
        <p:spPr bwMode="auto">
          <a:xfrm>
            <a:off x="-59185" y="20"/>
            <a:ext cx="6264276" cy="519373"/>
          </a:xfrm>
          <a:prstGeom prst="rect">
            <a:avLst/>
          </a:prstGeom>
          <a:solidFill>
            <a:schemeClr val="accent3">
              <a:lumMod val="60000"/>
              <a:lumOff val="40000"/>
            </a:schemeClr>
          </a:solidFill>
          <a:ln w="28575">
            <a:noFill/>
            <a:miter lim="800000"/>
            <a:headEnd/>
            <a:tailEnd/>
          </a:ln>
        </p:spPr>
        <p:txBody>
          <a:bodyPr>
            <a:spAutoFit/>
          </a:bodyPr>
          <a:lstStyle/>
          <a:p>
            <a:pPr algn="ctr">
              <a:lnSpc>
                <a:spcPct val="75000"/>
              </a:lnSpc>
            </a:pPr>
            <a:r>
              <a:rPr lang="en-US" sz="1800" dirty="0">
                <a:solidFill>
                  <a:schemeClr val="accent2"/>
                </a:solidFill>
                <a:latin typeface="Comic Sans MS"/>
                <a:cs typeface="Comic Sans MS"/>
              </a:rPr>
              <a:t>Weizmann Institute’s </a:t>
            </a:r>
          </a:p>
          <a:p>
            <a:pPr algn="ctr">
              <a:lnSpc>
                <a:spcPct val="75000"/>
              </a:lnSpc>
            </a:pPr>
            <a:r>
              <a:rPr lang="en-US" sz="1800" dirty="0">
                <a:solidFill>
                  <a:schemeClr val="accent2"/>
                </a:solidFill>
                <a:latin typeface="Comic Sans MS"/>
                <a:cs typeface="Comic Sans MS"/>
              </a:rPr>
              <a:t>Alternative, Sustainable Energy Research Initiative</a:t>
            </a:r>
          </a:p>
        </p:txBody>
      </p:sp>
      <p:pic>
        <p:nvPicPr>
          <p:cNvPr id="7" name="Picture 4" descr="homelogo"/>
          <p:cNvPicPr>
            <a:picLocks noChangeAspect="1" noChangeArrowheads="1"/>
          </p:cNvPicPr>
          <p:nvPr/>
        </p:nvPicPr>
        <p:blipFill>
          <a:blip r:embed="rId4"/>
          <a:srcRect/>
          <a:stretch>
            <a:fillRect/>
          </a:stretch>
        </p:blipFill>
        <p:spPr bwMode="auto">
          <a:xfrm>
            <a:off x="6046341" y="-115444"/>
            <a:ext cx="3090862" cy="646113"/>
          </a:xfrm>
          <a:prstGeom prst="rect">
            <a:avLst/>
          </a:prstGeom>
          <a:solidFill>
            <a:srgbClr val="008000"/>
          </a:solidFill>
          <a:ln w="38100">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ctrTitle"/>
          </p:nvPr>
        </p:nvSpPr>
        <p:spPr>
          <a:xfrm>
            <a:off x="0" y="1193800"/>
            <a:ext cx="9144000" cy="5664200"/>
          </a:xfrm>
        </p:spPr>
        <p:txBody>
          <a:bodyPr/>
          <a:lstStyle/>
          <a:p>
            <a:pPr marL="169863" algn="l" eaLnBrk="1" hangingPunct="1">
              <a:tabLst>
                <a:tab pos="8686800" algn="r"/>
              </a:tabLst>
            </a:pPr>
            <a:r>
              <a:rPr lang="en-US" sz="3200" i="1" dirty="0" err="1" smtClean="0">
                <a:solidFill>
                  <a:srgbClr val="000090"/>
                </a:solidFill>
                <a:latin typeface="Comic Sans MS"/>
                <a:cs typeface="Comic Sans MS"/>
              </a:rPr>
              <a:t>Biofuels</a:t>
            </a:r>
            <a:r>
              <a:rPr lang="en-US" sz="3200" i="1" dirty="0" smtClean="0">
                <a:solidFill>
                  <a:srgbClr val="000090"/>
                </a:solidFill>
                <a:latin typeface="Comic Sans MS"/>
                <a:cs typeface="Comic Sans MS"/>
              </a:rPr>
              <a:t/>
            </a:r>
            <a:br>
              <a:rPr lang="en-US" sz="3200" i="1" dirty="0" smtClean="0">
                <a:solidFill>
                  <a:srgbClr val="000090"/>
                </a:solidFill>
                <a:latin typeface="Comic Sans MS"/>
                <a:cs typeface="Comic Sans MS"/>
              </a:rPr>
            </a:br>
            <a:r>
              <a:rPr lang="en-US" sz="3200" dirty="0" smtClean="0">
                <a:solidFill>
                  <a:srgbClr val="008000"/>
                </a:solidFill>
                <a:latin typeface="Comic Sans MS"/>
                <a:cs typeface="Comic Sans MS"/>
              </a:rPr>
              <a:t/>
            </a:r>
            <a:br>
              <a:rPr lang="en-US" sz="3200" dirty="0" smtClean="0">
                <a:solidFill>
                  <a:srgbClr val="008000"/>
                </a:solidFill>
                <a:latin typeface="Comic Sans MS"/>
                <a:cs typeface="Comic Sans MS"/>
              </a:rPr>
            </a:br>
            <a:r>
              <a:rPr lang="en-US" sz="3200" b="0" dirty="0" smtClean="0">
                <a:solidFill>
                  <a:srgbClr val="008000"/>
                </a:solidFill>
                <a:latin typeface="Comic Sans MS"/>
                <a:cs typeface="Comic Sans MS"/>
              </a:rPr>
              <a:t>Institute-wide consortium</a:t>
            </a:r>
            <a:r>
              <a:rPr lang="en-US" sz="2000" b="0" dirty="0" smtClean="0">
                <a:solidFill>
                  <a:srgbClr val="008000"/>
                </a:solidFill>
                <a:latin typeface="Comic Sans MS"/>
                <a:cs typeface="Comic Sans MS"/>
              </a:rPr>
              <a:t/>
            </a:r>
            <a:br>
              <a:rPr lang="en-US" sz="2000" b="0" dirty="0" smtClean="0">
                <a:solidFill>
                  <a:srgbClr val="008000"/>
                </a:solidFill>
                <a:latin typeface="Comic Sans MS"/>
                <a:cs typeface="Comic Sans MS"/>
              </a:rPr>
            </a:br>
            <a:r>
              <a:rPr lang="en-US" sz="2000" b="0" dirty="0" smtClean="0">
                <a:solidFill>
                  <a:srgbClr val="008000"/>
                </a:solidFill>
                <a:latin typeface="Comic Sans MS"/>
                <a:cs typeface="Comic Sans MS"/>
              </a:rPr>
              <a:t/>
            </a:r>
            <a:br>
              <a:rPr lang="en-US" sz="2000" b="0" dirty="0" smtClean="0">
                <a:solidFill>
                  <a:srgbClr val="008000"/>
                </a:solidFill>
                <a:latin typeface="Comic Sans MS"/>
                <a:cs typeface="Comic Sans MS"/>
              </a:rPr>
            </a:br>
            <a:r>
              <a:rPr lang="en-US" sz="2000" b="0" dirty="0" smtClean="0">
                <a:solidFill>
                  <a:srgbClr val="008000"/>
                </a:solidFill>
                <a:latin typeface="Comic Sans MS"/>
                <a:cs typeface="Comic Sans MS"/>
              </a:rPr>
              <a:t/>
            </a:r>
            <a:br>
              <a:rPr lang="en-US" sz="2000" b="0" dirty="0" smtClean="0">
                <a:solidFill>
                  <a:srgbClr val="008000"/>
                </a:solidFill>
                <a:latin typeface="Comic Sans MS"/>
                <a:cs typeface="Comic Sans MS"/>
              </a:rPr>
            </a:br>
            <a:r>
              <a:rPr lang="en-US" sz="2000" b="0" dirty="0" smtClean="0">
                <a:solidFill>
                  <a:srgbClr val="008000"/>
                </a:solidFill>
                <a:latin typeface="Comic Sans MS"/>
                <a:cs typeface="Comic Sans MS"/>
              </a:rPr>
              <a:t/>
            </a:r>
            <a:br>
              <a:rPr lang="en-US" sz="2000" b="0" dirty="0" smtClean="0">
                <a:solidFill>
                  <a:srgbClr val="008000"/>
                </a:solidFill>
                <a:latin typeface="Comic Sans MS"/>
                <a:cs typeface="Comic Sans MS"/>
              </a:rPr>
            </a:br>
            <a:r>
              <a:rPr lang="en-US" sz="2000" dirty="0" smtClean="0">
                <a:solidFill>
                  <a:srgbClr val="008000"/>
                </a:solidFill>
                <a:latin typeface="Comic Sans MS"/>
                <a:ea typeface="Comic Sans MS" pitchFamily="-112" charset="0"/>
                <a:cs typeface="Comic Sans MS"/>
              </a:rPr>
              <a:t>------------</a:t>
            </a:r>
            <a:r>
              <a:rPr lang="en-US" sz="2000" dirty="0" smtClean="0">
                <a:solidFill>
                  <a:srgbClr val="008000"/>
                </a:solidFill>
                <a:latin typeface="Comic Sans MS"/>
                <a:cs typeface="Comic Sans MS"/>
              </a:rPr>
              <a:t/>
            </a:r>
            <a:br>
              <a:rPr lang="en-US" sz="2000" dirty="0" smtClean="0">
                <a:solidFill>
                  <a:srgbClr val="008000"/>
                </a:solidFill>
                <a:latin typeface="Comic Sans MS"/>
                <a:cs typeface="Comic Sans MS"/>
              </a:rPr>
            </a:br>
            <a:r>
              <a:rPr lang="en-US" sz="1800" b="1" i="1" dirty="0" smtClean="0">
                <a:solidFill>
                  <a:srgbClr val="7F7F7F"/>
                </a:solidFill>
                <a:latin typeface="Comic Sans MS"/>
                <a:cs typeface="Comic Sans MS"/>
              </a:rPr>
              <a:t>Solar Cells</a:t>
            </a:r>
            <a:r>
              <a:rPr lang="en-US" sz="1600" dirty="0" smtClean="0">
                <a:solidFill>
                  <a:srgbClr val="7F7F7F"/>
                </a:solidFill>
                <a:latin typeface="Comic Sans MS"/>
                <a:cs typeface="Comic Sans MS"/>
              </a:rPr>
              <a:t/>
            </a:r>
            <a:br>
              <a:rPr lang="en-US" sz="1600" dirty="0" smtClean="0">
                <a:solidFill>
                  <a:srgbClr val="7F7F7F"/>
                </a:solidFill>
                <a:latin typeface="Comic Sans MS"/>
                <a:cs typeface="Comic Sans MS"/>
              </a:rPr>
            </a:br>
            <a:r>
              <a:rPr lang="en-US" sz="1600" b="0" dirty="0" smtClean="0">
                <a:solidFill>
                  <a:srgbClr val="7F7F7F"/>
                </a:solidFill>
                <a:latin typeface="Comic Sans MS"/>
                <a:cs typeface="Comic Sans MS"/>
              </a:rPr>
              <a:t>Self-Assembly of Molecules for Inverted Solar Cells</a:t>
            </a:r>
            <a:r>
              <a:rPr lang="en-US" sz="1600" dirty="0" smtClean="0">
                <a:solidFill>
                  <a:srgbClr val="7F7F7F"/>
                </a:solidFill>
                <a:latin typeface="Comic Sans MS"/>
                <a:cs typeface="Comic Sans MS"/>
              </a:rPr>
              <a:t>	</a:t>
            </a:r>
            <a:r>
              <a:rPr lang="en-US" sz="1600" dirty="0" smtClean="0">
                <a:solidFill>
                  <a:srgbClr val="7F7F7F"/>
                </a:solidFill>
                <a:latin typeface="Comic Sans MS"/>
                <a:ea typeface="Comic Sans MS" pitchFamily="-112" charset="0"/>
                <a:cs typeface="Comic Sans MS"/>
              </a:rPr>
              <a:t/>
            </a:r>
            <a:br>
              <a:rPr lang="en-US" sz="1600" dirty="0" smtClean="0">
                <a:solidFill>
                  <a:srgbClr val="7F7F7F"/>
                </a:solidFill>
                <a:latin typeface="Comic Sans MS"/>
                <a:ea typeface="Comic Sans MS" pitchFamily="-112" charset="0"/>
                <a:cs typeface="Comic Sans MS"/>
              </a:rPr>
            </a:br>
            <a:r>
              <a:rPr lang="en-US" sz="1600" b="0" dirty="0" smtClean="0">
                <a:solidFill>
                  <a:srgbClr val="7F7F7F"/>
                </a:solidFill>
                <a:latin typeface="Comic Sans MS"/>
                <a:cs typeface="Comic Sans MS"/>
              </a:rPr>
              <a:t>High-voltage semiconductor-sensitized </a:t>
            </a:r>
            <a:r>
              <a:rPr lang="en-US" sz="1600" b="0" dirty="0" err="1" smtClean="0">
                <a:solidFill>
                  <a:srgbClr val="7F7F7F"/>
                </a:solidFill>
                <a:latin typeface="Comic Sans MS"/>
                <a:cs typeface="Comic Sans MS"/>
              </a:rPr>
              <a:t>nanoporous</a:t>
            </a:r>
            <a:r>
              <a:rPr lang="en-US" sz="1600" b="0" dirty="0" smtClean="0">
                <a:solidFill>
                  <a:srgbClr val="7F7F7F"/>
                </a:solidFill>
                <a:latin typeface="Comic Sans MS"/>
                <a:cs typeface="Comic Sans MS"/>
              </a:rPr>
              <a:t> cells	</a:t>
            </a:r>
            <a:br>
              <a:rPr lang="en-US" sz="1600" b="0" dirty="0" smtClean="0">
                <a:solidFill>
                  <a:srgbClr val="7F7F7F"/>
                </a:solidFill>
                <a:latin typeface="Comic Sans MS"/>
                <a:cs typeface="Comic Sans MS"/>
              </a:rPr>
            </a:br>
            <a:r>
              <a:rPr lang="en-US" sz="1600" b="0" dirty="0" smtClean="0">
                <a:solidFill>
                  <a:srgbClr val="7F7F7F"/>
                </a:solidFill>
                <a:latin typeface="Comic Sans MS"/>
                <a:cs typeface="Comic Sans MS"/>
              </a:rPr>
              <a:t>	</a:t>
            </a:r>
            <a:r>
              <a:rPr lang="en-US" sz="1600" dirty="0" smtClean="0">
                <a:solidFill>
                  <a:srgbClr val="7F7F7F"/>
                </a:solidFill>
                <a:latin typeface="Comic Sans MS"/>
                <a:cs typeface="Comic Sans MS"/>
              </a:rPr>
              <a:t> </a:t>
            </a:r>
            <a:r>
              <a:rPr lang="en-US" sz="1600" dirty="0" smtClean="0">
                <a:solidFill>
                  <a:srgbClr val="7F7F7F"/>
                </a:solidFill>
                <a:latin typeface="Comic Sans MS"/>
                <a:ea typeface="Comic Sans MS" pitchFamily="-112" charset="0"/>
                <a:cs typeface="Comic Sans MS"/>
              </a:rPr>
              <a:t/>
            </a:r>
            <a:br>
              <a:rPr lang="en-US" sz="1600" dirty="0" smtClean="0">
                <a:solidFill>
                  <a:srgbClr val="7F7F7F"/>
                </a:solidFill>
                <a:latin typeface="Comic Sans MS"/>
                <a:ea typeface="Comic Sans MS" pitchFamily="-112" charset="0"/>
                <a:cs typeface="Comic Sans MS"/>
              </a:rPr>
            </a:br>
            <a:r>
              <a:rPr lang="en-US" sz="1800" i="1" dirty="0" smtClean="0">
                <a:solidFill>
                  <a:srgbClr val="7F7F7F"/>
                </a:solidFill>
                <a:latin typeface="Comic Sans MS"/>
                <a:cs typeface="Comic Sans MS"/>
              </a:rPr>
              <a:t>Nuclear Fission</a:t>
            </a:r>
            <a:r>
              <a:rPr lang="en-US" sz="1600" dirty="0" smtClean="0">
                <a:solidFill>
                  <a:srgbClr val="7F7F7F"/>
                </a:solidFill>
                <a:latin typeface="Comic Sans MS"/>
                <a:cs typeface="Comic Sans MS"/>
              </a:rPr>
              <a:t/>
            </a:r>
            <a:br>
              <a:rPr lang="en-US" sz="1600" dirty="0" smtClean="0">
                <a:solidFill>
                  <a:srgbClr val="7F7F7F"/>
                </a:solidFill>
                <a:latin typeface="Comic Sans MS"/>
                <a:cs typeface="Comic Sans MS"/>
              </a:rPr>
            </a:br>
            <a:r>
              <a:rPr lang="en-US" sz="1600" b="0" dirty="0" smtClean="0">
                <a:solidFill>
                  <a:srgbClr val="7F7F7F"/>
                </a:solidFill>
                <a:latin typeface="Comic Sans MS"/>
                <a:cs typeface="Comic Sans MS"/>
              </a:rPr>
              <a:t>Towards novel nuclear-energy schemes and radioactive waste transmutation</a:t>
            </a:r>
            <a:r>
              <a:rPr lang="en-US" sz="1600" dirty="0" smtClean="0">
                <a:solidFill>
                  <a:srgbClr val="7F7F7F"/>
                </a:solidFill>
                <a:latin typeface="Comic Sans MS"/>
                <a:cs typeface="Comic Sans MS"/>
              </a:rPr>
              <a:t/>
            </a:r>
            <a:br>
              <a:rPr lang="en-US" sz="1600" dirty="0" smtClean="0">
                <a:solidFill>
                  <a:srgbClr val="7F7F7F"/>
                </a:solidFill>
                <a:latin typeface="Comic Sans MS"/>
                <a:cs typeface="Comic Sans MS"/>
              </a:rPr>
            </a:br>
            <a:r>
              <a:rPr lang="en-US" sz="1600" dirty="0" smtClean="0">
                <a:solidFill>
                  <a:srgbClr val="7F7F7F"/>
                </a:solidFill>
                <a:latin typeface="Comic Sans MS"/>
                <a:cs typeface="Comic Sans MS"/>
              </a:rPr>
              <a:t>	</a:t>
            </a:r>
            <a:br>
              <a:rPr lang="en-US" sz="1600" dirty="0" smtClean="0">
                <a:solidFill>
                  <a:srgbClr val="7F7F7F"/>
                </a:solidFill>
                <a:latin typeface="Comic Sans MS"/>
                <a:cs typeface="Comic Sans MS"/>
              </a:rPr>
            </a:br>
            <a:r>
              <a:rPr lang="en-US" sz="1800" i="1" dirty="0" smtClean="0">
                <a:solidFill>
                  <a:srgbClr val="7F7F7F"/>
                </a:solidFill>
                <a:latin typeface="Comic Sans MS"/>
                <a:cs typeface="Comic Sans MS"/>
              </a:rPr>
              <a:t>Energy Analysis  &amp; Sustainability</a:t>
            </a:r>
            <a:r>
              <a:rPr lang="en-US" sz="1600" dirty="0" smtClean="0">
                <a:solidFill>
                  <a:srgbClr val="7F7F7F"/>
                </a:solidFill>
                <a:latin typeface="Comic Sans MS"/>
                <a:cs typeface="Comic Sans MS"/>
              </a:rPr>
              <a:t/>
            </a:r>
            <a:br>
              <a:rPr lang="en-US" sz="1600" dirty="0" smtClean="0">
                <a:solidFill>
                  <a:srgbClr val="7F7F7F"/>
                </a:solidFill>
                <a:latin typeface="Comic Sans MS"/>
                <a:cs typeface="Comic Sans MS"/>
              </a:rPr>
            </a:br>
            <a:r>
              <a:rPr lang="en-US" sz="1600" dirty="0" smtClean="0">
                <a:solidFill>
                  <a:srgbClr val="7F7F7F"/>
                </a:solidFill>
                <a:latin typeface="Comic Sans MS"/>
                <a:cs typeface="Comic Sans MS"/>
              </a:rPr>
              <a:t>E</a:t>
            </a:r>
            <a:r>
              <a:rPr lang="en-US" sz="1600" b="0" dirty="0" smtClean="0">
                <a:solidFill>
                  <a:srgbClr val="7F7F7F"/>
                </a:solidFill>
                <a:latin typeface="Comic Sans MS"/>
                <a:cs typeface="Comic Sans MS"/>
              </a:rPr>
              <a:t>arth &amp; energy numbers database</a:t>
            </a:r>
            <a:r>
              <a:rPr lang="en-US" sz="1600" dirty="0" smtClean="0">
                <a:solidFill>
                  <a:srgbClr val="7F7F7F"/>
                </a:solidFill>
                <a:latin typeface="Comic Sans MS"/>
                <a:cs typeface="Comic Sans MS"/>
              </a:rPr>
              <a:t>;      E</a:t>
            </a:r>
            <a:r>
              <a:rPr lang="en-US" sz="1600" b="0" dirty="0" smtClean="0">
                <a:solidFill>
                  <a:srgbClr val="7F7F7F"/>
                </a:solidFill>
                <a:latin typeface="Comic Sans MS"/>
                <a:cs typeface="Comic Sans MS"/>
              </a:rPr>
              <a:t>nvironmental cost of products</a:t>
            </a:r>
            <a:endParaRPr lang="en-US" sz="1000" dirty="0" smtClean="0">
              <a:solidFill>
                <a:srgbClr val="7F7F7F"/>
              </a:solidFill>
              <a:latin typeface="Comic Sans MS"/>
              <a:cs typeface="Comic Sans MS"/>
            </a:endParaRPr>
          </a:p>
        </p:txBody>
      </p:sp>
      <p:sp>
        <p:nvSpPr>
          <p:cNvPr id="80899" name="Text Box 6"/>
          <p:cNvSpPr txBox="1">
            <a:spLocks noChangeArrowheads="1"/>
          </p:cNvSpPr>
          <p:nvPr/>
        </p:nvSpPr>
        <p:spPr bwMode="auto">
          <a:xfrm>
            <a:off x="0" y="788723"/>
            <a:ext cx="9144000" cy="641350"/>
          </a:xfrm>
          <a:prstGeom prst="rect">
            <a:avLst/>
          </a:prstGeom>
          <a:noFill/>
          <a:ln w="28575">
            <a:noFill/>
            <a:miter lim="800000"/>
            <a:headEnd/>
            <a:tailEnd/>
          </a:ln>
        </p:spPr>
        <p:txBody>
          <a:bodyPr>
            <a:prstTxWarp prst="textNoShape">
              <a:avLst/>
            </a:prstTxWarp>
            <a:spAutoFit/>
          </a:bodyPr>
          <a:lstStyle/>
          <a:p>
            <a:pPr algn="ctr"/>
            <a:r>
              <a:rPr lang="en-US" sz="3600" dirty="0">
                <a:solidFill>
                  <a:srgbClr val="A50021"/>
                </a:solidFill>
                <a:latin typeface="Comic Sans MS"/>
                <a:cs typeface="Comic Sans MS"/>
              </a:rPr>
              <a:t>AERI projects 2010/2011 </a:t>
            </a:r>
          </a:p>
        </p:txBody>
      </p:sp>
      <p:pic>
        <p:nvPicPr>
          <p:cNvPr id="80900" name="Picture 4" descr="desert orchard"/>
          <p:cNvPicPr>
            <a:picLocks noChangeAspect="1" noChangeArrowheads="1"/>
          </p:cNvPicPr>
          <p:nvPr/>
        </p:nvPicPr>
        <p:blipFill>
          <a:blip r:embed="rId3"/>
          <a:srcRect/>
          <a:stretch>
            <a:fillRect/>
          </a:stretch>
        </p:blipFill>
        <p:spPr bwMode="auto">
          <a:xfrm>
            <a:off x="6239799" y="1430073"/>
            <a:ext cx="2904201" cy="2130025"/>
          </a:xfrm>
          <a:prstGeom prst="rect">
            <a:avLst/>
          </a:prstGeom>
          <a:noFill/>
          <a:ln w="9525">
            <a:noFill/>
            <a:miter lim="800000"/>
            <a:headEnd/>
            <a:tailEnd/>
          </a:ln>
        </p:spPr>
      </p:pic>
      <p:pic>
        <p:nvPicPr>
          <p:cNvPr id="6" name="Picture 7" descr="algae ponds.png"/>
          <p:cNvPicPr>
            <a:picLocks noChangeAspect="1"/>
          </p:cNvPicPr>
          <p:nvPr/>
        </p:nvPicPr>
        <p:blipFill>
          <a:blip r:embed="rId4"/>
          <a:srcRect/>
          <a:stretch>
            <a:fillRect/>
          </a:stretch>
        </p:blipFill>
        <p:spPr bwMode="auto">
          <a:xfrm>
            <a:off x="6248597" y="3560098"/>
            <a:ext cx="2891114" cy="1968900"/>
          </a:xfrm>
          <a:prstGeom prst="rect">
            <a:avLst/>
          </a:prstGeom>
          <a:noFill/>
          <a:ln w="9525">
            <a:noFill/>
            <a:miter lim="800000"/>
            <a:headEnd/>
            <a:tailEnd/>
          </a:ln>
        </p:spPr>
      </p:pic>
      <p:sp>
        <p:nvSpPr>
          <p:cNvPr id="7" name="Rectangle 3"/>
          <p:cNvSpPr>
            <a:spLocks noChangeArrowheads="1"/>
          </p:cNvSpPr>
          <p:nvPr/>
        </p:nvSpPr>
        <p:spPr bwMode="auto">
          <a:xfrm>
            <a:off x="-59185" y="20"/>
            <a:ext cx="6264276" cy="519373"/>
          </a:xfrm>
          <a:prstGeom prst="rect">
            <a:avLst/>
          </a:prstGeom>
          <a:solidFill>
            <a:schemeClr val="accent3">
              <a:lumMod val="60000"/>
              <a:lumOff val="40000"/>
            </a:schemeClr>
          </a:solidFill>
          <a:ln w="28575">
            <a:noFill/>
            <a:miter lim="800000"/>
            <a:headEnd/>
            <a:tailEnd/>
          </a:ln>
        </p:spPr>
        <p:txBody>
          <a:bodyPr>
            <a:spAutoFit/>
          </a:bodyPr>
          <a:lstStyle/>
          <a:p>
            <a:pPr algn="ctr">
              <a:lnSpc>
                <a:spcPct val="75000"/>
              </a:lnSpc>
            </a:pPr>
            <a:r>
              <a:rPr lang="en-US" sz="1800" dirty="0">
                <a:solidFill>
                  <a:schemeClr val="accent2"/>
                </a:solidFill>
                <a:latin typeface="Comic Sans MS"/>
                <a:cs typeface="Comic Sans MS"/>
              </a:rPr>
              <a:t>Weizmann Institute’s </a:t>
            </a:r>
          </a:p>
          <a:p>
            <a:pPr algn="ctr">
              <a:lnSpc>
                <a:spcPct val="75000"/>
              </a:lnSpc>
            </a:pPr>
            <a:r>
              <a:rPr lang="en-US" sz="1800" dirty="0">
                <a:solidFill>
                  <a:schemeClr val="accent2"/>
                </a:solidFill>
                <a:latin typeface="Comic Sans MS"/>
                <a:cs typeface="Comic Sans MS"/>
              </a:rPr>
              <a:t>Alternative, Sustainable Energy Research Initiative</a:t>
            </a:r>
          </a:p>
        </p:txBody>
      </p:sp>
      <p:pic>
        <p:nvPicPr>
          <p:cNvPr id="8" name="Picture 4" descr="homelogo"/>
          <p:cNvPicPr>
            <a:picLocks noChangeAspect="1" noChangeArrowheads="1"/>
          </p:cNvPicPr>
          <p:nvPr/>
        </p:nvPicPr>
        <p:blipFill>
          <a:blip r:embed="rId5"/>
          <a:srcRect/>
          <a:stretch>
            <a:fillRect/>
          </a:stretch>
        </p:blipFill>
        <p:spPr bwMode="auto">
          <a:xfrm>
            <a:off x="6046341" y="-115444"/>
            <a:ext cx="3090862" cy="646113"/>
          </a:xfrm>
          <a:prstGeom prst="rect">
            <a:avLst/>
          </a:prstGeom>
          <a:solidFill>
            <a:srgbClr val="008000"/>
          </a:solidFill>
          <a:ln w="38100">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265</TotalTime>
  <Words>669</Words>
  <Application>Microsoft Office PowerPoint</Application>
  <PresentationFormat>On-screen Show (4:3)</PresentationFormat>
  <Paragraphs>175</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能源，全球的挑战 Energy, A Global Challenge </vt:lpstr>
      <vt:lpstr>PowerPoint Presentation</vt:lpstr>
      <vt:lpstr>为何使用魏兹曼学院的方法 Why use Weizmann Inst. approach?</vt:lpstr>
      <vt:lpstr>魏兹曼的优势 Some proven Weizmann strengths</vt:lpstr>
      <vt:lpstr>Some proven Weizmann strengths in</vt:lpstr>
      <vt:lpstr>如何实现这些优势 How to put those strengths to work?</vt:lpstr>
      <vt:lpstr>Artificial Photosynthesis  Catalytic Conversion of Carbon Dioxide for “C-Neutral” Energy   Chemical Storage of Electrical Energy via Carbon Monoxide    Hybrid Systems for Solar Energy Conversion    Biomass Genetic Engineering Green Algae for Biodiesel    Cellulose biomass to biofuels   Genetically Engineered Cyanobacteria--&gt; Biomass and Hydrogen    Nuclear Fusion Optimizing Energy Conversion in Implosion Systems </vt:lpstr>
      <vt:lpstr>Solar Cells High-voltage semiconductor-sensitized nanoporous cells  Self-Assembly of Molecules for Inverted Solar Cells  Colloidal semiconductor quantum dots in solar cells   Nuclear Fission Towards novel nuclear energy schemes &amp; radioactive waste transmutation   Energy Analysis  &amp; Sustainability Earth &amp; energy numbers database;         Environmental cost of products  ------------------------------------------------------  Artificial Photosynthesis   Biomass  Modification of Natural Photosynthesis for  Increased Efficiency  Fusion     </vt:lpstr>
      <vt:lpstr>Biofuels  Institute-wide consortium    ------------ Solar Cells Self-Assembly of Molecules for Inverted Solar Cells  High-voltage semiconductor-sensitized nanoporous cells     Nuclear Fission Towards novel nuclear-energy schemes and radioactive waste transmutation   Energy Analysis  &amp; Sustainability Earth &amp; energy numbers database;      Environmental cost of products</vt:lpstr>
      <vt:lpstr>  Solar Cells Materials &amp; device chemistry &amp; physics of Solar cells     Organic polymers for Solar Cells       Solid-state Nano-crystalline Solar cells         Simple optics to improve Solar cell efficiency;             New Solar fluorescent concentrators    ------------------------------  Thermoelectric Conversion, towards better materials Solar Thermal Conversion                  Various applied projects, incl. CO2 reduction, biomass     Photosynthesis  Basic &amp; applied studies in Natural Photosynthesis       &amp; other Plant Sciences         </vt:lpstr>
      <vt:lpstr>PowerPoint Presentation</vt:lpstr>
      <vt:lpstr>能源，一个全球的挑战 Energy, A Global Challenge</vt:lpstr>
      <vt:lpstr>Energy, it’s the Global Challenge</vt:lpstr>
    </vt:vector>
  </TitlesOfParts>
  <Company>WIS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proven Weizmann strengths in</dc:title>
  <dc:creator>David Cahen</dc:creator>
  <cp:lastModifiedBy>Daphna Yahav</cp:lastModifiedBy>
  <cp:revision>10</cp:revision>
  <dcterms:created xsi:type="dcterms:W3CDTF">2011-07-24T11:14:11Z</dcterms:created>
  <dcterms:modified xsi:type="dcterms:W3CDTF">2012-07-01T11:12:06Z</dcterms:modified>
</cp:coreProperties>
</file>