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30267275" cy="42619613"/>
  <p:notesSz cx="6805613" cy="9944100"/>
  <p:defaultTextStyle>
    <a:defPPr>
      <a:defRPr lang="en-US"/>
    </a:defPPr>
    <a:lvl1pPr marL="0" algn="l" defTabSz="4163989" rtl="0" eaLnBrk="1" latinLnBrk="0" hangingPunct="1">
      <a:defRPr sz="8200" kern="1200">
        <a:solidFill>
          <a:schemeClr val="tx1"/>
        </a:solidFill>
        <a:latin typeface="+mn-lt"/>
        <a:ea typeface="+mn-ea"/>
        <a:cs typeface="+mn-cs"/>
      </a:defRPr>
    </a:lvl1pPr>
    <a:lvl2pPr marL="2081995" algn="l" defTabSz="4163989" rtl="0" eaLnBrk="1" latinLnBrk="0" hangingPunct="1">
      <a:defRPr sz="8200" kern="1200">
        <a:solidFill>
          <a:schemeClr val="tx1"/>
        </a:solidFill>
        <a:latin typeface="+mn-lt"/>
        <a:ea typeface="+mn-ea"/>
        <a:cs typeface="+mn-cs"/>
      </a:defRPr>
    </a:lvl2pPr>
    <a:lvl3pPr marL="4163989" algn="l" defTabSz="4163989" rtl="0" eaLnBrk="1" latinLnBrk="0" hangingPunct="1">
      <a:defRPr sz="8200" kern="1200">
        <a:solidFill>
          <a:schemeClr val="tx1"/>
        </a:solidFill>
        <a:latin typeface="+mn-lt"/>
        <a:ea typeface="+mn-ea"/>
        <a:cs typeface="+mn-cs"/>
      </a:defRPr>
    </a:lvl3pPr>
    <a:lvl4pPr marL="6245979" algn="l" defTabSz="4163989" rtl="0" eaLnBrk="1" latinLnBrk="0" hangingPunct="1">
      <a:defRPr sz="8200" kern="1200">
        <a:solidFill>
          <a:schemeClr val="tx1"/>
        </a:solidFill>
        <a:latin typeface="+mn-lt"/>
        <a:ea typeface="+mn-ea"/>
        <a:cs typeface="+mn-cs"/>
      </a:defRPr>
    </a:lvl4pPr>
    <a:lvl5pPr marL="8327974" algn="l" defTabSz="4163989" rtl="0" eaLnBrk="1" latinLnBrk="0" hangingPunct="1">
      <a:defRPr sz="8200" kern="1200">
        <a:solidFill>
          <a:schemeClr val="tx1"/>
        </a:solidFill>
        <a:latin typeface="+mn-lt"/>
        <a:ea typeface="+mn-ea"/>
        <a:cs typeface="+mn-cs"/>
      </a:defRPr>
    </a:lvl5pPr>
    <a:lvl6pPr marL="10409968" algn="l" defTabSz="4163989" rtl="0" eaLnBrk="1" latinLnBrk="0" hangingPunct="1">
      <a:defRPr sz="8200" kern="1200">
        <a:solidFill>
          <a:schemeClr val="tx1"/>
        </a:solidFill>
        <a:latin typeface="+mn-lt"/>
        <a:ea typeface="+mn-ea"/>
        <a:cs typeface="+mn-cs"/>
      </a:defRPr>
    </a:lvl6pPr>
    <a:lvl7pPr marL="12491963" algn="l" defTabSz="4163989" rtl="0" eaLnBrk="1" latinLnBrk="0" hangingPunct="1">
      <a:defRPr sz="8200" kern="1200">
        <a:solidFill>
          <a:schemeClr val="tx1"/>
        </a:solidFill>
        <a:latin typeface="+mn-lt"/>
        <a:ea typeface="+mn-ea"/>
        <a:cs typeface="+mn-cs"/>
      </a:defRPr>
    </a:lvl7pPr>
    <a:lvl8pPr marL="14573953" algn="l" defTabSz="4163989" rtl="0" eaLnBrk="1" latinLnBrk="0" hangingPunct="1">
      <a:defRPr sz="8200" kern="1200">
        <a:solidFill>
          <a:schemeClr val="tx1"/>
        </a:solidFill>
        <a:latin typeface="+mn-lt"/>
        <a:ea typeface="+mn-ea"/>
        <a:cs typeface="+mn-cs"/>
      </a:defRPr>
    </a:lvl8pPr>
    <a:lvl9pPr marL="16655947" algn="l" defTabSz="4163989" rtl="0" eaLnBrk="1" latinLnBrk="0" hangingPunct="1">
      <a:defRPr sz="8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C5B3"/>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5" autoAdjust="0"/>
    <p:restoredTop sz="94618" autoAdjust="0"/>
  </p:normalViewPr>
  <p:slideViewPr>
    <p:cSldViewPr>
      <p:cViewPr>
        <p:scale>
          <a:sx n="72" d="100"/>
          <a:sy n="72" d="100"/>
        </p:scale>
        <p:origin x="-80" y="10664"/>
      </p:cViewPr>
      <p:guideLst>
        <p:guide orient="horz" pos="13424"/>
        <p:guide pos="9533"/>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 Id="rId2"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96DFA3CA-3ECF-468A-B87E-4B9784B6A5A8}" type="datetimeFigureOut">
              <a:rPr lang="en-US" smtClean="0"/>
              <a:pPr/>
              <a:t>6/30/15</a:t>
            </a:fld>
            <a:endParaRPr lang="en-US"/>
          </a:p>
        </p:txBody>
      </p:sp>
      <p:sp>
        <p:nvSpPr>
          <p:cNvPr id="4" name="Slide Image Placeholder 3"/>
          <p:cNvSpPr>
            <a:spLocks noGrp="1" noRot="1" noChangeAspect="1"/>
          </p:cNvSpPr>
          <p:nvPr>
            <p:ph type="sldImg" idx="2"/>
          </p:nvPr>
        </p:nvSpPr>
        <p:spPr>
          <a:xfrm>
            <a:off x="2079625" y="746125"/>
            <a:ext cx="2647950" cy="37290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1038" y="4722813"/>
            <a:ext cx="5443537" cy="44751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5625"/>
            <a:ext cx="2949575"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4450" y="9445625"/>
            <a:ext cx="2949575" cy="496888"/>
          </a:xfrm>
          <a:prstGeom prst="rect">
            <a:avLst/>
          </a:prstGeom>
        </p:spPr>
        <p:txBody>
          <a:bodyPr vert="horz" lIns="91440" tIns="45720" rIns="91440" bIns="45720" rtlCol="0" anchor="b"/>
          <a:lstStyle>
            <a:lvl1pPr algn="r">
              <a:defRPr sz="1200"/>
            </a:lvl1pPr>
          </a:lstStyle>
          <a:p>
            <a:fld id="{B2834F32-E372-4BB9-9DF9-7B69E321F998}" type="slidenum">
              <a:rPr lang="en-US" smtClean="0"/>
              <a:pPr/>
              <a:t>‹#›</a:t>
            </a:fld>
            <a:endParaRPr lang="en-US"/>
          </a:p>
        </p:txBody>
      </p:sp>
    </p:spTree>
    <p:extLst>
      <p:ext uri="{BB962C8B-B14F-4D97-AF65-F5344CB8AC3E}">
        <p14:creationId xmlns:p14="http://schemas.microsoft.com/office/powerpoint/2010/main" val="2739392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834F32-E372-4BB9-9DF9-7B69E321F998}"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30267275" cy="42619613"/>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416491" tIns="208245" rIns="416491" bIns="208245" rtlCol="0" anchor="ctr"/>
          <a:lstStyle/>
          <a:p>
            <a:pPr algn="ctr" eaLnBrk="1" latinLnBrk="0" hangingPunct="1"/>
            <a:endParaRPr kumimoji="0" lang="en-US"/>
          </a:p>
        </p:txBody>
      </p:sp>
      <p:sp>
        <p:nvSpPr>
          <p:cNvPr id="9" name="Subtitle 8"/>
          <p:cNvSpPr>
            <a:spLocks noGrp="1"/>
          </p:cNvSpPr>
          <p:nvPr>
            <p:ph type="subTitle" idx="1"/>
          </p:nvPr>
        </p:nvSpPr>
        <p:spPr>
          <a:xfrm>
            <a:off x="4287864" y="19889153"/>
            <a:ext cx="21187093" cy="9944576"/>
          </a:xfrm>
          <a:prstGeom prst="rect">
            <a:avLst/>
          </a:prstGeom>
        </p:spPr>
        <p:txBody>
          <a:bodyPr/>
          <a:lstStyle>
            <a:lvl1pPr marL="0" indent="0" algn="ctr">
              <a:buNone/>
              <a:defRPr sz="11800">
                <a:solidFill>
                  <a:schemeClr val="tx2"/>
                </a:solidFill>
              </a:defRPr>
            </a:lvl1pPr>
            <a:lvl2pPr marL="2082455" indent="0" algn="ctr">
              <a:buNone/>
            </a:lvl2pPr>
            <a:lvl3pPr marL="4164909" indent="0" algn="ctr">
              <a:buNone/>
            </a:lvl3pPr>
            <a:lvl4pPr marL="6247364" indent="0" algn="ctr">
              <a:buNone/>
            </a:lvl4pPr>
            <a:lvl5pPr marL="8329818" indent="0" algn="ctr">
              <a:buNone/>
            </a:lvl5pPr>
            <a:lvl6pPr marL="10412273" indent="0" algn="ctr">
              <a:buNone/>
            </a:lvl6pPr>
            <a:lvl7pPr marL="12494727" indent="0" algn="ctr">
              <a:buNone/>
            </a:lvl7pPr>
            <a:lvl8pPr marL="14577182" indent="0" algn="ctr">
              <a:buNone/>
            </a:lvl8pPr>
            <a:lvl9pPr marL="16659636"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B93C686-4B6E-4E8A-8ABF-329F5E14FAD0}" type="datetimeFigureOut">
              <a:rPr lang="en-US" smtClean="0"/>
              <a:pPr/>
              <a:t>6/30/15</a:t>
            </a:fld>
            <a:endParaRPr lang="en-US"/>
          </a:p>
        </p:txBody>
      </p:sp>
      <p:sp>
        <p:nvSpPr>
          <p:cNvPr id="17" name="Footer Placeholder 16"/>
          <p:cNvSpPr>
            <a:spLocks noGrp="1"/>
          </p:cNvSpPr>
          <p:nvPr>
            <p:ph type="ftr" sz="quarter" idx="11"/>
          </p:nvPr>
        </p:nvSpPr>
        <p:spPr/>
        <p:txBody>
          <a:bodyPr/>
          <a:lstStyle/>
          <a:p>
            <a:endParaRPr lang="en-US"/>
          </a:p>
        </p:txBody>
      </p:sp>
      <p:sp>
        <p:nvSpPr>
          <p:cNvPr id="8" name="Title 7"/>
          <p:cNvSpPr>
            <a:spLocks noGrp="1"/>
          </p:cNvSpPr>
          <p:nvPr>
            <p:ph type="ctrTitle"/>
          </p:nvPr>
        </p:nvSpPr>
        <p:spPr>
          <a:xfrm>
            <a:off x="1513364" y="9358731"/>
            <a:ext cx="27240548" cy="9135593"/>
          </a:xfrm>
          <a:prstGeom prst="rect">
            <a:avLst/>
          </a:prstGeom>
        </p:spPr>
        <p:txBody>
          <a:bodyPr anchor="ctr"/>
          <a:lstStyle>
            <a:lvl1pPr algn="ctr">
              <a:defRPr lang="en-US" dirty="0">
                <a:solidFill>
                  <a:srgbClr val="FFFFFF"/>
                </a:solidFill>
              </a:defRPr>
            </a:lvl1pPr>
          </a:lstStyle>
          <a:p>
            <a:r>
              <a:rPr kumimoji="0" lang="en-US" dirty="0" smtClean="0"/>
              <a:t>Click to edit Master title style</a:t>
            </a:r>
            <a:endParaRPr kumimoji="0" lang="en-US" dirty="0"/>
          </a:p>
        </p:txBody>
      </p:sp>
      <p:pic>
        <p:nvPicPr>
          <p:cNvPr id="15" name="Picture 3"/>
          <p:cNvPicPr>
            <a:picLocks noChangeAspect="1" noChangeArrowheads="1"/>
          </p:cNvPicPr>
          <p:nvPr userDrawn="1"/>
        </p:nvPicPr>
        <p:blipFill>
          <a:blip r:embed="rId2" cstate="print"/>
          <a:srcRect/>
          <a:stretch>
            <a:fillRect/>
          </a:stretch>
        </p:blipFill>
        <p:spPr bwMode="auto">
          <a:xfrm>
            <a:off x="0" y="-26194"/>
            <a:ext cx="30267275" cy="43053000"/>
          </a:xfrm>
          <a:prstGeom prst="rect">
            <a:avLst/>
          </a:prstGeom>
          <a:noFill/>
          <a:ln w="9525">
            <a:noFill/>
            <a:miter lim="800000"/>
            <a:headEnd/>
            <a:tailEnd/>
          </a:ln>
        </p:spPr>
      </p:pic>
      <p:sp>
        <p:nvSpPr>
          <p:cNvPr id="16" name="Rectangle 15"/>
          <p:cNvSpPr/>
          <p:nvPr userDrawn="1"/>
        </p:nvSpPr>
        <p:spPr>
          <a:xfrm>
            <a:off x="274637" y="278606"/>
            <a:ext cx="29611638" cy="4226480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43774" y="1706783"/>
            <a:ext cx="6658801" cy="36364790"/>
          </a:xfrm>
          <a:prstGeom prst="rect">
            <a:avLst/>
          </a:prstGeo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026728" y="1706776"/>
            <a:ext cx="18412592" cy="36364790"/>
          </a:xfrm>
          <a:prstGeom prst="rect">
            <a:avLst/>
          </a:prstGeo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93C686-4B6E-4E8A-8ABF-329F5E14FAD0}"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52BB0-0EF1-43C1-91E9-E5BED644DB4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046" y="13239713"/>
            <a:ext cx="25727184" cy="9135593"/>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4540091" y="24151114"/>
            <a:ext cx="21187093" cy="10891679"/>
          </a:xfrm>
          <a:prstGeom prst="rect">
            <a:avLst/>
          </a:prstGeom>
        </p:spPr>
        <p:txBody>
          <a:bodyPr/>
          <a:lstStyle>
            <a:lvl1pPr marL="0" indent="0" algn="ctr">
              <a:buNone/>
              <a:defRPr>
                <a:solidFill>
                  <a:schemeClr val="tx1">
                    <a:tint val="75000"/>
                  </a:schemeClr>
                </a:solidFill>
              </a:defRPr>
            </a:lvl1pPr>
            <a:lvl2pPr marL="2081995" indent="0" algn="ctr">
              <a:buNone/>
              <a:defRPr>
                <a:solidFill>
                  <a:schemeClr val="tx1">
                    <a:tint val="75000"/>
                  </a:schemeClr>
                </a:solidFill>
              </a:defRPr>
            </a:lvl2pPr>
            <a:lvl3pPr marL="4163989" indent="0" algn="ctr">
              <a:buNone/>
              <a:defRPr>
                <a:solidFill>
                  <a:schemeClr val="tx1">
                    <a:tint val="75000"/>
                  </a:schemeClr>
                </a:solidFill>
              </a:defRPr>
            </a:lvl3pPr>
            <a:lvl4pPr marL="6245979" indent="0" algn="ctr">
              <a:buNone/>
              <a:defRPr>
                <a:solidFill>
                  <a:schemeClr val="tx1">
                    <a:tint val="75000"/>
                  </a:schemeClr>
                </a:solidFill>
              </a:defRPr>
            </a:lvl4pPr>
            <a:lvl5pPr marL="8327974" indent="0" algn="ctr">
              <a:buNone/>
              <a:defRPr>
                <a:solidFill>
                  <a:schemeClr val="tx1">
                    <a:tint val="75000"/>
                  </a:schemeClr>
                </a:solidFill>
              </a:defRPr>
            </a:lvl5pPr>
            <a:lvl6pPr marL="10409968" indent="0" algn="ctr">
              <a:buNone/>
              <a:defRPr>
                <a:solidFill>
                  <a:schemeClr val="tx1">
                    <a:tint val="75000"/>
                  </a:schemeClr>
                </a:solidFill>
              </a:defRPr>
            </a:lvl6pPr>
            <a:lvl7pPr marL="12491963" indent="0" algn="ctr">
              <a:buNone/>
              <a:defRPr>
                <a:solidFill>
                  <a:schemeClr val="tx1">
                    <a:tint val="75000"/>
                  </a:schemeClr>
                </a:solidFill>
              </a:defRPr>
            </a:lvl7pPr>
            <a:lvl8pPr marL="14573953" indent="0" algn="ctr">
              <a:buNone/>
              <a:defRPr>
                <a:solidFill>
                  <a:schemeClr val="tx1">
                    <a:tint val="75000"/>
                  </a:schemeClr>
                </a:solidFill>
              </a:defRPr>
            </a:lvl8pPr>
            <a:lvl9pPr marL="1665594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93C686-4B6E-4E8A-8ABF-329F5E14FAD0}"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52BB0-0EF1-43C1-91E9-E5BED644DB4D}" type="slidenum">
              <a:rPr lang="en-US" smtClean="0"/>
              <a:pPr/>
              <a:t>‹#›</a:t>
            </a:fld>
            <a:endParaRPr lang="en-US"/>
          </a:p>
        </p:txBody>
      </p:sp>
      <p:pic>
        <p:nvPicPr>
          <p:cNvPr id="1026" name="Picture 2"/>
          <p:cNvPicPr>
            <a:picLocks noChangeAspect="1" noChangeArrowheads="1"/>
          </p:cNvPicPr>
          <p:nvPr userDrawn="1"/>
        </p:nvPicPr>
        <p:blipFill>
          <a:blip r:embed="rId2" cstate="print"/>
          <a:srcRect/>
          <a:stretch>
            <a:fillRect/>
          </a:stretch>
        </p:blipFill>
        <p:spPr bwMode="auto">
          <a:xfrm>
            <a:off x="-30903" y="0"/>
            <a:ext cx="30352715" cy="42619613"/>
          </a:xfrm>
          <a:prstGeom prst="rect">
            <a:avLst/>
          </a:prstGeom>
          <a:noFill/>
          <a:ln w="9525">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30267275" cy="42619613"/>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416491" tIns="208245" rIns="416491" bIns="208245" rtlCol="0" anchor="ctr"/>
          <a:lstStyle/>
          <a:p>
            <a:pPr algn="ctr" eaLnBrk="1" latinLnBrk="0" hangingPunct="1"/>
            <a:endParaRPr kumimoji="0" lang="en-US"/>
          </a:p>
        </p:txBody>
      </p:sp>
      <p:sp useBgFill="1">
        <p:nvSpPr>
          <p:cNvPr id="10" name="Rounded Rectangle 9"/>
          <p:cNvSpPr/>
          <p:nvPr/>
        </p:nvSpPr>
        <p:spPr>
          <a:xfrm>
            <a:off x="216191" y="433502"/>
            <a:ext cx="29834887" cy="4158924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p:nvSpPr>
          <p:cNvPr id="2" name="Title 1"/>
          <p:cNvSpPr>
            <a:spLocks noGrp="1"/>
          </p:cNvSpPr>
          <p:nvPr>
            <p:ph type="title"/>
          </p:nvPr>
        </p:nvSpPr>
        <p:spPr>
          <a:xfrm>
            <a:off x="2390906" y="5919394"/>
            <a:ext cx="25727184" cy="8464729"/>
          </a:xfrm>
          <a:prstGeom prst="rect">
            <a:avLst/>
          </a:prstGeom>
        </p:spPr>
        <p:txBody>
          <a:bodyPr anchor="b" anchorCtr="0"/>
          <a:lstStyle>
            <a:lvl1pPr algn="l">
              <a:buNone/>
              <a:defRPr sz="182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390906" y="15834373"/>
            <a:ext cx="25727184" cy="8316741"/>
          </a:xfrm>
          <a:prstGeom prst="rect">
            <a:avLst/>
          </a:prstGeom>
        </p:spPr>
        <p:txBody>
          <a:bodyPr anchor="t" anchorCtr="0"/>
          <a:lstStyle>
            <a:lvl1pPr marL="0" indent="0">
              <a:buNone/>
              <a:defRPr sz="10900">
                <a:solidFill>
                  <a:schemeClr val="tx1">
                    <a:tint val="75000"/>
                  </a:schemeClr>
                </a:solidFill>
              </a:defRPr>
            </a:lvl1pPr>
            <a:lvl2pPr>
              <a:buNone/>
              <a:defRPr sz="8200">
                <a:solidFill>
                  <a:schemeClr val="tx1">
                    <a:tint val="75000"/>
                  </a:schemeClr>
                </a:solidFill>
              </a:defRPr>
            </a:lvl2pPr>
            <a:lvl3pPr>
              <a:buNone/>
              <a:defRPr sz="7300">
                <a:solidFill>
                  <a:schemeClr val="tx1">
                    <a:tint val="75000"/>
                  </a:schemeClr>
                </a:solidFill>
              </a:defRPr>
            </a:lvl3pPr>
            <a:lvl4pPr>
              <a:buNone/>
              <a:defRPr sz="6400">
                <a:solidFill>
                  <a:schemeClr val="tx1">
                    <a:tint val="75000"/>
                  </a:schemeClr>
                </a:solidFill>
              </a:defRPr>
            </a:lvl4pPr>
            <a:lvl5pPr>
              <a:buNone/>
              <a:defRPr sz="6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B93C686-4B6E-4E8A-8ABF-329F5E14FAD0}" type="datetimeFigureOut">
              <a:rPr lang="en-US" smtClean="0"/>
              <a:pPr/>
              <a:t>6/30/15</a:t>
            </a:fld>
            <a:endParaRPr lang="en-US"/>
          </a:p>
        </p:txBody>
      </p:sp>
      <p:sp>
        <p:nvSpPr>
          <p:cNvPr id="5" name="Footer Placeholder 4"/>
          <p:cNvSpPr>
            <a:spLocks noGrp="1"/>
          </p:cNvSpPr>
          <p:nvPr>
            <p:ph type="ftr" sz="quarter" idx="11"/>
          </p:nvPr>
        </p:nvSpPr>
        <p:spPr>
          <a:xfrm>
            <a:off x="2648386" y="38357651"/>
            <a:ext cx="13241933" cy="2841308"/>
          </a:xfrm>
        </p:spPr>
        <p:txBody>
          <a:bodyPr/>
          <a:lstStyle/>
          <a:p>
            <a:endParaRPr lang="en-US"/>
          </a:p>
        </p:txBody>
      </p:sp>
      <p:sp>
        <p:nvSpPr>
          <p:cNvPr id="7" name="Rectangle 6"/>
          <p:cNvSpPr/>
          <p:nvPr/>
        </p:nvSpPr>
        <p:spPr>
          <a:xfrm flipV="1">
            <a:off x="229760" y="14771008"/>
            <a:ext cx="29835361" cy="568262"/>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p:nvSpPr>
          <p:cNvPr id="8" name="Rectangle 7"/>
          <p:cNvSpPr/>
          <p:nvPr/>
        </p:nvSpPr>
        <p:spPr>
          <a:xfrm>
            <a:off x="228880" y="14551295"/>
            <a:ext cx="29836241" cy="284125"/>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p:nvSpPr>
          <p:cNvPr id="9" name="Rectangle 8"/>
          <p:cNvSpPr/>
          <p:nvPr/>
        </p:nvSpPr>
        <p:spPr>
          <a:xfrm>
            <a:off x="226099" y="15343061"/>
            <a:ext cx="29839022" cy="284131"/>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p:nvSpPr>
          <p:cNvPr id="6" name="Slide Number Placeholder 5"/>
          <p:cNvSpPr>
            <a:spLocks noGrp="1"/>
          </p:cNvSpPr>
          <p:nvPr>
            <p:ph type="sldNum" sz="quarter" idx="12"/>
          </p:nvPr>
        </p:nvSpPr>
        <p:spPr>
          <a:xfrm>
            <a:off x="484276" y="38584956"/>
            <a:ext cx="1513364" cy="2841308"/>
          </a:xfrm>
        </p:spPr>
        <p:txBody>
          <a:bodyPr/>
          <a:lstStyle/>
          <a:p>
            <a:fld id="{96652BB0-0EF1-43C1-91E9-E5BED644DB4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26727" y="1706761"/>
            <a:ext cx="25727184" cy="7103269"/>
          </a:xfrm>
          <a:prstGeom prst="rect">
            <a:avLst/>
          </a:prstGeo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B93C686-4B6E-4E8A-8ABF-329F5E14FAD0}" type="datetimeFigureOut">
              <a:rPr lang="en-US" smtClean="0"/>
              <a:pPr/>
              <a:t>6/30/15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52BB0-0EF1-43C1-91E9-E5BED644DB4D}" type="slidenum">
              <a:rPr lang="en-US" smtClean="0"/>
              <a:pPr/>
              <a:t>‹#›</a:t>
            </a:fld>
            <a:endParaRPr lang="en-US"/>
          </a:p>
        </p:txBody>
      </p:sp>
      <p:sp>
        <p:nvSpPr>
          <p:cNvPr id="9" name="Content Placeholder 8"/>
          <p:cNvSpPr>
            <a:spLocks noGrp="1"/>
          </p:cNvSpPr>
          <p:nvPr>
            <p:ph sz="quarter" idx="1"/>
          </p:nvPr>
        </p:nvSpPr>
        <p:spPr>
          <a:xfrm>
            <a:off x="3026727" y="8997474"/>
            <a:ext cx="12409583" cy="28413075"/>
          </a:xfrm>
          <a:prstGeom prst="rect">
            <a:avLst/>
          </a:prstGeo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16331717" y="8997474"/>
            <a:ext cx="12409583" cy="28413075"/>
          </a:xfrm>
          <a:prstGeom prst="rect">
            <a:avLst/>
          </a:prstGeo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6727" y="1696892"/>
            <a:ext cx="25727184" cy="7103269"/>
          </a:xfrm>
          <a:prstGeom prst="rect">
            <a:avLst/>
          </a:prstGeo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026728" y="8997474"/>
            <a:ext cx="12359137" cy="4735513"/>
          </a:xfrm>
          <a:prstGeom prst="rect">
            <a:avLst/>
          </a:prstGeom>
          <a:noFill/>
          <a:ln w="12700" cap="sq" cmpd="sng" algn="ctr">
            <a:noFill/>
            <a:prstDash val="solid"/>
          </a:ln>
        </p:spPr>
        <p:txBody>
          <a:bodyPr lIns="416491" anchor="b" anchorCtr="0">
            <a:noAutofit/>
          </a:bodyPr>
          <a:lstStyle>
            <a:lvl1pPr marL="0" indent="0">
              <a:buNone/>
              <a:defRPr sz="10900" b="1">
                <a:solidFill>
                  <a:schemeClr val="accent1"/>
                </a:solidFill>
                <a:latin typeface="+mj-lt"/>
                <a:ea typeface="+mj-ea"/>
                <a:cs typeface="+mj-cs"/>
              </a:defRPr>
            </a:lvl1pPr>
            <a:lvl2pPr>
              <a:buNone/>
              <a:defRPr sz="9100" b="1"/>
            </a:lvl2pPr>
            <a:lvl3pPr>
              <a:buNone/>
              <a:defRPr sz="8200" b="1"/>
            </a:lvl3pPr>
            <a:lvl4pPr>
              <a:buNone/>
              <a:defRPr sz="7300" b="1"/>
            </a:lvl4pPr>
            <a:lvl5pPr>
              <a:buNone/>
              <a:defRPr sz="73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6394774" y="8997474"/>
            <a:ext cx="12359137" cy="4735513"/>
          </a:xfrm>
          <a:prstGeom prst="rect">
            <a:avLst/>
          </a:prstGeom>
          <a:noFill/>
          <a:ln w="12700" cap="sq" cmpd="sng" algn="ctr">
            <a:noFill/>
            <a:prstDash val="solid"/>
          </a:ln>
        </p:spPr>
        <p:txBody>
          <a:bodyPr lIns="416491" anchor="b" anchorCtr="0">
            <a:noAutofit/>
          </a:bodyPr>
          <a:lstStyle>
            <a:lvl1pPr marL="0" indent="0">
              <a:buNone/>
              <a:defRPr sz="10900" b="1">
                <a:solidFill>
                  <a:schemeClr val="accent1"/>
                </a:solidFill>
                <a:latin typeface="+mj-lt"/>
                <a:ea typeface="+mj-ea"/>
                <a:cs typeface="+mj-cs"/>
              </a:defRPr>
            </a:lvl1pPr>
            <a:lvl2pPr>
              <a:buNone/>
              <a:defRPr sz="9100" b="1"/>
            </a:lvl2pPr>
            <a:lvl3pPr>
              <a:buNone/>
              <a:defRPr sz="8200" b="1"/>
            </a:lvl3pPr>
            <a:lvl4pPr>
              <a:buNone/>
              <a:defRPr sz="7300" b="1"/>
            </a:lvl4pPr>
            <a:lvl5pPr>
              <a:buNone/>
              <a:defRPr sz="73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B93C686-4B6E-4E8A-8ABF-329F5E14FAD0}" type="datetimeFigureOut">
              <a:rPr lang="en-US" smtClean="0"/>
              <a:pPr/>
              <a:t>6/30/15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652BB0-0EF1-43C1-91E9-E5BED644DB4D}" type="slidenum">
              <a:rPr lang="en-US" smtClean="0"/>
              <a:pPr/>
              <a:t>‹#›</a:t>
            </a:fld>
            <a:endParaRPr lang="en-US"/>
          </a:p>
        </p:txBody>
      </p:sp>
      <p:sp>
        <p:nvSpPr>
          <p:cNvPr id="11" name="Content Placeholder 10"/>
          <p:cNvSpPr>
            <a:spLocks noGrp="1"/>
          </p:cNvSpPr>
          <p:nvPr>
            <p:ph sz="half" idx="2"/>
          </p:nvPr>
        </p:nvSpPr>
        <p:spPr>
          <a:xfrm>
            <a:off x="3026728" y="13969762"/>
            <a:ext cx="12359137" cy="24151114"/>
          </a:xfrm>
          <a:prstGeom prst="rect">
            <a:avLst/>
          </a:prstGeo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16394774" y="13969762"/>
            <a:ext cx="12359137" cy="24151114"/>
          </a:xfrm>
          <a:prstGeom prst="rect">
            <a:avLst/>
          </a:prstGeo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26727" y="1706761"/>
            <a:ext cx="25727184" cy="7103269"/>
          </a:xfrm>
          <a:prstGeom prst="rect">
            <a:avLst/>
          </a:prstGeo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B93C686-4B6E-4E8A-8ABF-329F5E14FAD0}" type="datetimeFigureOut">
              <a:rPr lang="en-US" smtClean="0"/>
              <a:pPr/>
              <a:t>6/30/15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652BB0-0EF1-43C1-91E9-E5BED644DB4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93C686-4B6E-4E8A-8ABF-329F5E14FAD0}" type="datetimeFigureOut">
              <a:rPr lang="en-US" smtClean="0"/>
              <a:pPr/>
              <a:t>6/30/15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652BB0-0EF1-43C1-91E9-E5BED644DB4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30267275" cy="42619613"/>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useBgFill="1">
        <p:nvSpPr>
          <p:cNvPr id="9" name="Rounded Rectangle 8"/>
          <p:cNvSpPr/>
          <p:nvPr/>
        </p:nvSpPr>
        <p:spPr>
          <a:xfrm>
            <a:off x="211871" y="433498"/>
            <a:ext cx="29834887" cy="41596742"/>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p:nvSpPr>
          <p:cNvPr id="2" name="Title 1"/>
          <p:cNvSpPr>
            <a:spLocks noGrp="1"/>
          </p:cNvSpPr>
          <p:nvPr>
            <p:ph type="title"/>
          </p:nvPr>
        </p:nvSpPr>
        <p:spPr>
          <a:xfrm>
            <a:off x="3026727" y="1696892"/>
            <a:ext cx="25727184" cy="7103269"/>
          </a:xfrm>
          <a:prstGeom prst="rect">
            <a:avLst/>
          </a:prstGeom>
        </p:spPr>
        <p:txBody>
          <a:bodyPr anchor="b" anchorCtr="0"/>
          <a:lstStyle>
            <a:lvl1pPr algn="l">
              <a:buNone/>
              <a:defRPr sz="182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026728" y="9944576"/>
            <a:ext cx="6305682" cy="27939524"/>
          </a:xfrm>
          <a:prstGeom prst="rect">
            <a:avLst/>
          </a:prstGeom>
        </p:spPr>
        <p:txBody>
          <a:bodyPr/>
          <a:lstStyle>
            <a:lvl1pPr marL="0" indent="0">
              <a:buNone/>
              <a:defRPr sz="8200"/>
            </a:lvl1pPr>
            <a:lvl2pPr>
              <a:buNone/>
              <a:defRPr sz="5500"/>
            </a:lvl2pPr>
            <a:lvl3pPr>
              <a:buNone/>
              <a:defRPr sz="4600"/>
            </a:lvl3pPr>
            <a:lvl4pPr>
              <a:buNone/>
              <a:defRPr sz="4100"/>
            </a:lvl4pPr>
            <a:lvl5pPr>
              <a:buNone/>
              <a:defRPr sz="41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B93C686-4B6E-4E8A-8ABF-329F5E14FAD0}" type="datetimeFigureOut">
              <a:rPr lang="en-US" smtClean="0"/>
              <a:pPr/>
              <a:t>6/30/15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52BB0-0EF1-43C1-91E9-E5BED644DB4D}" type="slidenum">
              <a:rPr lang="en-US" smtClean="0"/>
              <a:pPr/>
              <a:t>‹#›</a:t>
            </a:fld>
            <a:endParaRPr lang="en-US"/>
          </a:p>
        </p:txBody>
      </p:sp>
      <p:sp>
        <p:nvSpPr>
          <p:cNvPr id="11" name="Content Placeholder 10"/>
          <p:cNvSpPr>
            <a:spLocks noGrp="1"/>
          </p:cNvSpPr>
          <p:nvPr>
            <p:ph sz="quarter" idx="1"/>
          </p:nvPr>
        </p:nvSpPr>
        <p:spPr>
          <a:xfrm>
            <a:off x="9836864" y="9944576"/>
            <a:ext cx="18917047" cy="27939524"/>
          </a:xfrm>
          <a:prstGeom prst="rect">
            <a:avLst/>
          </a:prstGeo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6728" y="30454877"/>
            <a:ext cx="24213820" cy="3245802"/>
          </a:xfrm>
          <a:prstGeom prst="rect">
            <a:avLst/>
          </a:prstGeom>
        </p:spPr>
        <p:txBody>
          <a:bodyPr anchor="ctr">
            <a:noAutofit/>
          </a:bodyPr>
          <a:lstStyle>
            <a:lvl1pPr algn="l">
              <a:buNone/>
              <a:defRPr sz="1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26728" y="33843534"/>
            <a:ext cx="24213820" cy="4261961"/>
          </a:xfrm>
          <a:prstGeom prst="rect">
            <a:avLst/>
          </a:prstGeom>
        </p:spPr>
        <p:txBody>
          <a:bodyPr/>
          <a:lstStyle>
            <a:lvl1pPr marL="0" indent="0">
              <a:buFontTx/>
              <a:buNone/>
              <a:defRPr sz="7300"/>
            </a:lvl1pPr>
            <a:lvl2pPr>
              <a:defRPr sz="5500"/>
            </a:lvl2pPr>
            <a:lvl3pPr>
              <a:defRPr sz="4600"/>
            </a:lvl3pPr>
            <a:lvl4pPr>
              <a:defRPr sz="4100"/>
            </a:lvl4pPr>
            <a:lvl5pPr>
              <a:defRPr sz="41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B93C686-4B6E-4E8A-8ABF-329F5E14FAD0}" type="datetimeFigureOut">
              <a:rPr lang="en-US" smtClean="0"/>
              <a:pPr/>
              <a:t>6/30/15</a:t>
            </a:fld>
            <a:endParaRPr lang="en-US"/>
          </a:p>
        </p:txBody>
      </p:sp>
      <p:sp>
        <p:nvSpPr>
          <p:cNvPr id="6" name="Footer Placeholder 5"/>
          <p:cNvSpPr>
            <a:spLocks noGrp="1"/>
          </p:cNvSpPr>
          <p:nvPr>
            <p:ph type="ftr" sz="quarter" idx="11"/>
          </p:nvPr>
        </p:nvSpPr>
        <p:spPr>
          <a:xfrm>
            <a:off x="3026727" y="38357651"/>
            <a:ext cx="12863592" cy="2841308"/>
          </a:xfrm>
        </p:spPr>
        <p:txBody>
          <a:bodyPr/>
          <a:lstStyle/>
          <a:p>
            <a:endParaRPr lang="en-US"/>
          </a:p>
        </p:txBody>
      </p:sp>
      <p:sp>
        <p:nvSpPr>
          <p:cNvPr id="7" name="Slide Number Placeholder 6"/>
          <p:cNvSpPr>
            <a:spLocks noGrp="1"/>
          </p:cNvSpPr>
          <p:nvPr>
            <p:ph type="sldNum" sz="quarter" idx="12"/>
          </p:nvPr>
        </p:nvSpPr>
        <p:spPr>
          <a:xfrm>
            <a:off x="484276" y="38584956"/>
            <a:ext cx="1513364" cy="2841308"/>
          </a:xfrm>
        </p:spPr>
        <p:txBody>
          <a:bodyPr/>
          <a:lstStyle/>
          <a:p>
            <a:fld id="{96652BB0-0EF1-43C1-91E9-E5BED644DB4D}" type="slidenum">
              <a:rPr lang="en-US" smtClean="0"/>
              <a:pPr/>
              <a:t>‹#›</a:t>
            </a:fld>
            <a:endParaRPr lang="en-US"/>
          </a:p>
        </p:txBody>
      </p:sp>
      <p:sp>
        <p:nvSpPr>
          <p:cNvPr id="11" name="Rectangle 10"/>
          <p:cNvSpPr/>
          <p:nvPr/>
        </p:nvSpPr>
        <p:spPr>
          <a:xfrm flipV="1">
            <a:off x="226101" y="29106343"/>
            <a:ext cx="29813266" cy="568262"/>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p:nvSpPr>
          <p:cNvPr id="12" name="Rectangle 11"/>
          <p:cNvSpPr/>
          <p:nvPr/>
        </p:nvSpPr>
        <p:spPr>
          <a:xfrm>
            <a:off x="226768" y="28900761"/>
            <a:ext cx="29812601" cy="284125"/>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p:nvSpPr>
          <p:cNvPr id="13" name="Rectangle 12"/>
          <p:cNvSpPr/>
          <p:nvPr/>
        </p:nvSpPr>
        <p:spPr>
          <a:xfrm>
            <a:off x="226774" y="29663602"/>
            <a:ext cx="29812594" cy="30331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p:nvSpPr>
          <p:cNvPr id="3" name="Picture Placeholder 2"/>
          <p:cNvSpPr>
            <a:spLocks noGrp="1"/>
          </p:cNvSpPr>
          <p:nvPr>
            <p:ph type="pic" idx="1"/>
          </p:nvPr>
        </p:nvSpPr>
        <p:spPr>
          <a:xfrm>
            <a:off x="226106" y="414361"/>
            <a:ext cx="29796825" cy="28472269"/>
          </a:xfrm>
          <a:prstGeom prst="round2SameRect">
            <a:avLst>
              <a:gd name="adj1" fmla="val 7101"/>
              <a:gd name="adj2" fmla="val 0"/>
            </a:avLst>
          </a:prstGeom>
          <a:solidFill>
            <a:schemeClr val="bg2"/>
          </a:solidFill>
          <a:ln w="6350">
            <a:solidFill>
              <a:schemeClr val="tx1"/>
            </a:solidFill>
          </a:ln>
        </p:spPr>
        <p:txBody>
          <a:bodyPr/>
          <a:lstStyle>
            <a:lvl1pPr marL="0" indent="0">
              <a:buNone/>
              <a:defRPr sz="14600"/>
            </a:lvl1pPr>
          </a:lstStyle>
          <a:p>
            <a:r>
              <a:rPr kumimoji="0" lang="en-US" smtClean="0"/>
              <a:t>Click icon to add picture</a:t>
            </a:r>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026727" y="1706761"/>
            <a:ext cx="25727184" cy="7103269"/>
          </a:xfrm>
          <a:prstGeom prst="rect">
            <a:avLst/>
          </a:prstGeom>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026727" y="8997474"/>
            <a:ext cx="25727184" cy="28413075"/>
          </a:xfrm>
          <a:prstGeom prst="rect">
            <a:avLst/>
          </a:prstGeo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93C686-4B6E-4E8A-8ABF-329F5E14FAD0}" type="datetimeFigureOut">
              <a:rPr lang="en-US" smtClean="0"/>
              <a:pPr/>
              <a:t>6/30/15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52BB0-0EF1-43C1-91E9-E5BED644DB4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30267275" cy="42619613"/>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416491" tIns="208245" rIns="416491" bIns="208245" rtlCol="0" anchor="ctr"/>
          <a:lstStyle/>
          <a:p>
            <a:pPr algn="ctr" eaLnBrk="1" latinLnBrk="0" hangingPunct="1"/>
            <a:endParaRPr kumimoji="0" lang="en-US"/>
          </a:p>
        </p:txBody>
      </p:sp>
      <p:sp useBgFill="1">
        <p:nvSpPr>
          <p:cNvPr id="8" name="Rounded Rectangle 7"/>
          <p:cNvSpPr/>
          <p:nvPr/>
        </p:nvSpPr>
        <p:spPr>
          <a:xfrm>
            <a:off x="211871" y="433498"/>
            <a:ext cx="29834887" cy="41596742"/>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416491" tIns="208245" rIns="416491" bIns="208245" anchor="ctr"/>
          <a:lstStyle/>
          <a:p>
            <a:pPr algn="ctr" eaLnBrk="1" latinLnBrk="0" hangingPunct="1"/>
            <a:endParaRPr kumimoji="0" lang="en-US"/>
          </a:p>
        </p:txBody>
      </p:sp>
      <p:sp>
        <p:nvSpPr>
          <p:cNvPr id="14" name="Date Placeholder 13"/>
          <p:cNvSpPr>
            <a:spLocks noGrp="1"/>
          </p:cNvSpPr>
          <p:nvPr>
            <p:ph type="dt" sz="half" idx="2"/>
          </p:nvPr>
        </p:nvSpPr>
        <p:spPr>
          <a:xfrm>
            <a:off x="20430411" y="38476040"/>
            <a:ext cx="8197387" cy="2959695"/>
          </a:xfrm>
          <a:prstGeom prst="rect">
            <a:avLst/>
          </a:prstGeom>
        </p:spPr>
        <p:txBody>
          <a:bodyPr lIns="416491" tIns="208245" rIns="416491" bIns="208245" anchor="ctr" anchorCtr="0"/>
          <a:lstStyle>
            <a:lvl1pPr algn="r" eaLnBrk="1" latinLnBrk="0" hangingPunct="1">
              <a:defRPr kumimoji="0" sz="6400">
                <a:solidFill>
                  <a:schemeClr val="tx2"/>
                </a:solidFill>
              </a:defRPr>
            </a:lvl1pPr>
          </a:lstStyle>
          <a:p>
            <a:fld id="{5B93C686-4B6E-4E8A-8ABF-329F5E14FAD0}" type="datetimeFigureOut">
              <a:rPr lang="en-US" smtClean="0"/>
              <a:pPr/>
              <a:t>6/30/15</a:t>
            </a:fld>
            <a:endParaRPr lang="en-US"/>
          </a:p>
        </p:txBody>
      </p:sp>
      <p:sp>
        <p:nvSpPr>
          <p:cNvPr id="3" name="Footer Placeholder 2"/>
          <p:cNvSpPr>
            <a:spLocks noGrp="1"/>
          </p:cNvSpPr>
          <p:nvPr>
            <p:ph type="ftr" sz="quarter" idx="3"/>
          </p:nvPr>
        </p:nvSpPr>
        <p:spPr>
          <a:xfrm>
            <a:off x="3026728" y="38357651"/>
            <a:ext cx="13115819" cy="2841308"/>
          </a:xfrm>
          <a:prstGeom prst="rect">
            <a:avLst/>
          </a:prstGeom>
        </p:spPr>
        <p:txBody>
          <a:bodyPr lIns="416491" tIns="208245" rIns="416491" bIns="208245" anchor="ctr" anchorCtr="0"/>
          <a:lstStyle>
            <a:lvl1pPr eaLnBrk="1" latinLnBrk="0" hangingPunct="1">
              <a:defRPr kumimoji="0" sz="6400">
                <a:solidFill>
                  <a:schemeClr val="tx2"/>
                </a:solidFill>
              </a:defRPr>
            </a:lvl1pPr>
          </a:lstStyle>
          <a:p>
            <a:endParaRPr lang="en-US"/>
          </a:p>
        </p:txBody>
      </p:sp>
      <p:sp>
        <p:nvSpPr>
          <p:cNvPr id="23" name="Slide Number Placeholder 22"/>
          <p:cNvSpPr>
            <a:spLocks noGrp="1"/>
          </p:cNvSpPr>
          <p:nvPr>
            <p:ph type="sldNum" sz="quarter" idx="4"/>
          </p:nvPr>
        </p:nvSpPr>
        <p:spPr>
          <a:xfrm>
            <a:off x="484276" y="38594427"/>
            <a:ext cx="1513364" cy="2841308"/>
          </a:xfrm>
          <a:prstGeom prst="ellipse">
            <a:avLst/>
          </a:prstGeom>
          <a:solidFill>
            <a:schemeClr val="accent1"/>
          </a:solidFill>
        </p:spPr>
        <p:txBody>
          <a:bodyPr wrap="none" lIns="0" tIns="0" rIns="0" bIns="0" anchor="ctr" anchorCtr="1">
            <a:noAutofit/>
          </a:bodyPr>
          <a:lstStyle>
            <a:lvl1pPr algn="ctr" eaLnBrk="1" latinLnBrk="0" hangingPunct="1">
              <a:defRPr kumimoji="0" sz="6400">
                <a:solidFill>
                  <a:srgbClr val="FFFFFF"/>
                </a:solidFill>
                <a:latin typeface="+mj-lt"/>
                <a:ea typeface="+mj-ea"/>
                <a:cs typeface="+mj-cs"/>
              </a:defRPr>
            </a:lvl1pPr>
          </a:lstStyle>
          <a:p>
            <a:fld id="{96652BB0-0EF1-43C1-91E9-E5BED644DB4D}" type="slidenum">
              <a:rPr lang="en-US" smtClean="0"/>
              <a:pPr/>
              <a:t>‹#›</a:t>
            </a:fld>
            <a:endParaRPr lang="en-US"/>
          </a:p>
        </p:txBody>
      </p:sp>
      <p:pic>
        <p:nvPicPr>
          <p:cNvPr id="10" name="Picture 3"/>
          <p:cNvPicPr>
            <a:picLocks noChangeAspect="1" noChangeArrowheads="1"/>
          </p:cNvPicPr>
          <p:nvPr/>
        </p:nvPicPr>
        <p:blipFill>
          <a:blip r:embed="rId13" cstate="print"/>
          <a:srcRect/>
          <a:stretch>
            <a:fillRect/>
          </a:stretch>
        </p:blipFill>
        <p:spPr bwMode="auto">
          <a:xfrm>
            <a:off x="1" y="-1"/>
            <a:ext cx="30267274" cy="42619614"/>
          </a:xfrm>
          <a:prstGeom prst="rect">
            <a:avLst/>
          </a:prstGeom>
          <a:noFill/>
          <a:ln w="9525">
            <a:noFill/>
            <a:miter lim="800000"/>
            <a:headEnd/>
            <a:tailEnd/>
          </a:ln>
        </p:spPr>
      </p:pic>
      <p:sp>
        <p:nvSpPr>
          <p:cNvPr id="11" name="Rectangle 10"/>
          <p:cNvSpPr/>
          <p:nvPr/>
        </p:nvSpPr>
        <p:spPr>
          <a:xfrm>
            <a:off x="380999" y="202406"/>
            <a:ext cx="29611638" cy="35966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49" r:id="rId11"/>
  </p:sldLayoutIdLst>
  <p:txStyles>
    <p:titleStyle>
      <a:lvl1pPr algn="l" rtl="0" eaLnBrk="1" latinLnBrk="0" hangingPunct="1">
        <a:spcBef>
          <a:spcPct val="0"/>
        </a:spcBef>
        <a:buNone/>
        <a:defRPr kumimoji="0" sz="18200" kern="1200">
          <a:solidFill>
            <a:schemeClr val="tx2"/>
          </a:solidFill>
          <a:latin typeface="+mj-lt"/>
          <a:ea typeface="+mj-ea"/>
          <a:cs typeface="+mj-cs"/>
        </a:defRPr>
      </a:lvl1pPr>
    </p:titleStyle>
    <p:bodyStyle>
      <a:lvl1pPr marL="1249473" indent="-1249473" algn="l" rtl="0" eaLnBrk="1" latinLnBrk="0" hangingPunct="1">
        <a:spcBef>
          <a:spcPts val="2642"/>
        </a:spcBef>
        <a:buClr>
          <a:schemeClr val="accent1"/>
        </a:buClr>
        <a:buSzPct val="85000"/>
        <a:buFont typeface="Wingdings 2"/>
        <a:buChar char=""/>
        <a:defRPr kumimoji="0" sz="11800" kern="1200">
          <a:solidFill>
            <a:schemeClr val="tx1"/>
          </a:solidFill>
          <a:latin typeface="+mn-lt"/>
          <a:ea typeface="+mn-ea"/>
          <a:cs typeface="+mn-cs"/>
        </a:defRPr>
      </a:lvl1pPr>
      <a:lvl2pPr marL="2498945" indent="-1041227" algn="l" rtl="0" eaLnBrk="1" latinLnBrk="0" hangingPunct="1">
        <a:spcBef>
          <a:spcPts val="1685"/>
        </a:spcBef>
        <a:buClr>
          <a:schemeClr val="accent2"/>
        </a:buClr>
        <a:buSzPct val="85000"/>
        <a:buFont typeface="Wingdings 2"/>
        <a:buChar char=""/>
        <a:defRPr kumimoji="0" sz="10900" kern="1200">
          <a:solidFill>
            <a:schemeClr val="tx1"/>
          </a:solidFill>
          <a:latin typeface="+mn-lt"/>
          <a:ea typeface="+mn-ea"/>
          <a:cs typeface="+mn-cs"/>
        </a:defRPr>
      </a:lvl2pPr>
      <a:lvl3pPr marL="3748418" indent="-1041227" algn="l" rtl="0" eaLnBrk="1" latinLnBrk="0" hangingPunct="1">
        <a:spcBef>
          <a:spcPts val="1685"/>
        </a:spcBef>
        <a:buClr>
          <a:schemeClr val="accent1">
            <a:tint val="60000"/>
          </a:schemeClr>
        </a:buClr>
        <a:buSzPct val="85000"/>
        <a:buFont typeface="Wingdings 2"/>
        <a:buChar char=""/>
        <a:defRPr kumimoji="0" sz="9100" kern="1200">
          <a:solidFill>
            <a:schemeClr val="tx1"/>
          </a:solidFill>
          <a:latin typeface="+mn-lt"/>
          <a:ea typeface="+mn-ea"/>
          <a:cs typeface="+mn-cs"/>
        </a:defRPr>
      </a:lvl3pPr>
      <a:lvl4pPr marL="4997891" indent="-1041227" algn="l" rtl="0" eaLnBrk="1" latinLnBrk="0" hangingPunct="1">
        <a:spcBef>
          <a:spcPts val="1685"/>
        </a:spcBef>
        <a:buClr>
          <a:schemeClr val="accent3"/>
        </a:buClr>
        <a:buSzPct val="80000"/>
        <a:buFont typeface="Wingdings 2"/>
        <a:buChar char=""/>
        <a:defRPr kumimoji="0" sz="9100" kern="1200">
          <a:solidFill>
            <a:schemeClr val="tx1"/>
          </a:solidFill>
          <a:latin typeface="+mn-lt"/>
          <a:ea typeface="+mn-ea"/>
          <a:cs typeface="+mn-cs"/>
        </a:defRPr>
      </a:lvl4pPr>
      <a:lvl5pPr marL="6247364" indent="-1041227" algn="l" rtl="0" eaLnBrk="1" latinLnBrk="0" hangingPunct="1">
        <a:spcBef>
          <a:spcPts val="1685"/>
        </a:spcBef>
        <a:buClr>
          <a:schemeClr val="accent3"/>
        </a:buClr>
        <a:buFontTx/>
        <a:buChar char="o"/>
        <a:defRPr kumimoji="0" sz="9100" kern="1200">
          <a:solidFill>
            <a:schemeClr val="tx1"/>
          </a:solidFill>
          <a:latin typeface="+mn-lt"/>
          <a:ea typeface="+mn-ea"/>
          <a:cs typeface="+mn-cs"/>
        </a:defRPr>
      </a:lvl5pPr>
      <a:lvl6pPr marL="7496836" indent="-1041227" algn="l" rtl="0" eaLnBrk="1" latinLnBrk="0" hangingPunct="1">
        <a:spcBef>
          <a:spcPts val="1685"/>
        </a:spcBef>
        <a:buClr>
          <a:schemeClr val="accent3"/>
        </a:buClr>
        <a:buChar char="•"/>
        <a:defRPr kumimoji="0" sz="8200" kern="1200" baseline="0">
          <a:solidFill>
            <a:schemeClr val="tx1"/>
          </a:solidFill>
          <a:latin typeface="+mn-lt"/>
          <a:ea typeface="+mn-ea"/>
          <a:cs typeface="+mn-cs"/>
        </a:defRPr>
      </a:lvl6pPr>
      <a:lvl7pPr marL="8746309" indent="-1041227" algn="l" rtl="0" eaLnBrk="1" latinLnBrk="0" hangingPunct="1">
        <a:spcBef>
          <a:spcPts val="1685"/>
        </a:spcBef>
        <a:buClr>
          <a:schemeClr val="accent2"/>
        </a:buClr>
        <a:buChar char="•"/>
        <a:defRPr kumimoji="0" sz="8200" kern="1200">
          <a:solidFill>
            <a:schemeClr val="tx1"/>
          </a:solidFill>
          <a:latin typeface="+mn-lt"/>
          <a:ea typeface="+mn-ea"/>
          <a:cs typeface="+mn-cs"/>
        </a:defRPr>
      </a:lvl7pPr>
      <a:lvl8pPr marL="9995782" indent="-1041227" algn="l" rtl="0" eaLnBrk="1" latinLnBrk="0" hangingPunct="1">
        <a:spcBef>
          <a:spcPts val="1685"/>
        </a:spcBef>
        <a:buClr>
          <a:schemeClr val="accent1">
            <a:tint val="60000"/>
          </a:schemeClr>
        </a:buClr>
        <a:buChar char="•"/>
        <a:defRPr kumimoji="0" sz="8200" kern="1200">
          <a:solidFill>
            <a:schemeClr val="tx1"/>
          </a:solidFill>
          <a:latin typeface="+mn-lt"/>
          <a:ea typeface="+mn-ea"/>
          <a:cs typeface="+mn-cs"/>
        </a:defRPr>
      </a:lvl8pPr>
      <a:lvl9pPr marL="11245255" indent="-1041227" algn="l" rtl="0" eaLnBrk="1" latinLnBrk="0" hangingPunct="1">
        <a:spcBef>
          <a:spcPts val="1685"/>
        </a:spcBef>
        <a:buClr>
          <a:schemeClr val="accent2">
            <a:tint val="60000"/>
          </a:schemeClr>
        </a:buClr>
        <a:buChar char="•"/>
        <a:defRPr kumimoji="0" sz="82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082455" algn="l" rtl="0" eaLnBrk="1" latinLnBrk="0" hangingPunct="1">
        <a:defRPr kumimoji="0" kern="1200">
          <a:solidFill>
            <a:schemeClr val="tx1"/>
          </a:solidFill>
          <a:latin typeface="+mn-lt"/>
          <a:ea typeface="+mn-ea"/>
          <a:cs typeface="+mn-cs"/>
        </a:defRPr>
      </a:lvl2pPr>
      <a:lvl3pPr marL="4164909" algn="l" rtl="0" eaLnBrk="1" latinLnBrk="0" hangingPunct="1">
        <a:defRPr kumimoji="0" kern="1200">
          <a:solidFill>
            <a:schemeClr val="tx1"/>
          </a:solidFill>
          <a:latin typeface="+mn-lt"/>
          <a:ea typeface="+mn-ea"/>
          <a:cs typeface="+mn-cs"/>
        </a:defRPr>
      </a:lvl3pPr>
      <a:lvl4pPr marL="6247364" algn="l" rtl="0" eaLnBrk="1" latinLnBrk="0" hangingPunct="1">
        <a:defRPr kumimoji="0" kern="1200">
          <a:solidFill>
            <a:schemeClr val="tx1"/>
          </a:solidFill>
          <a:latin typeface="+mn-lt"/>
          <a:ea typeface="+mn-ea"/>
          <a:cs typeface="+mn-cs"/>
        </a:defRPr>
      </a:lvl4pPr>
      <a:lvl5pPr marL="8329818" algn="l" rtl="0" eaLnBrk="1" latinLnBrk="0" hangingPunct="1">
        <a:defRPr kumimoji="0" kern="1200">
          <a:solidFill>
            <a:schemeClr val="tx1"/>
          </a:solidFill>
          <a:latin typeface="+mn-lt"/>
          <a:ea typeface="+mn-ea"/>
          <a:cs typeface="+mn-cs"/>
        </a:defRPr>
      </a:lvl5pPr>
      <a:lvl6pPr marL="10412273" algn="l" rtl="0" eaLnBrk="1" latinLnBrk="0" hangingPunct="1">
        <a:defRPr kumimoji="0" kern="1200">
          <a:solidFill>
            <a:schemeClr val="tx1"/>
          </a:solidFill>
          <a:latin typeface="+mn-lt"/>
          <a:ea typeface="+mn-ea"/>
          <a:cs typeface="+mn-cs"/>
        </a:defRPr>
      </a:lvl6pPr>
      <a:lvl7pPr marL="12494727" algn="l" rtl="0" eaLnBrk="1" latinLnBrk="0" hangingPunct="1">
        <a:defRPr kumimoji="0" kern="1200">
          <a:solidFill>
            <a:schemeClr val="tx1"/>
          </a:solidFill>
          <a:latin typeface="+mn-lt"/>
          <a:ea typeface="+mn-ea"/>
          <a:cs typeface="+mn-cs"/>
        </a:defRPr>
      </a:lvl7pPr>
      <a:lvl8pPr marL="14577182" algn="l" rtl="0" eaLnBrk="1" latinLnBrk="0" hangingPunct="1">
        <a:defRPr kumimoji="0" kern="1200">
          <a:solidFill>
            <a:schemeClr val="tx1"/>
          </a:solidFill>
          <a:latin typeface="+mn-lt"/>
          <a:ea typeface="+mn-ea"/>
          <a:cs typeface="+mn-cs"/>
        </a:defRPr>
      </a:lvl8pPr>
      <a:lvl9pPr marL="16659636"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9.png"/><Relationship Id="rId12" Type="http://schemas.openxmlformats.org/officeDocument/2006/relationships/image" Target="../media/image10.png"/><Relationship Id="rId13" Type="http://schemas.openxmlformats.org/officeDocument/2006/relationships/image" Target="../media/image11.png"/><Relationship Id="rId14" Type="http://schemas.openxmlformats.org/officeDocument/2006/relationships/image" Target="../media/image12.png"/><Relationship Id="rId15" Type="http://schemas.openxmlformats.org/officeDocument/2006/relationships/image" Target="../media/image13.png"/><Relationship Id="rId1" Type="http://schemas.openxmlformats.org/officeDocument/2006/relationships/vmlDrawing" Target="../drawings/vmlDrawing1.vml"/><Relationship Id="rId2" Type="http://schemas.openxmlformats.org/officeDocument/2006/relationships/slideLayout" Target="../slideLayouts/slideLayout1.xml"/><Relationship Id="rId3" Type="http://schemas.openxmlformats.org/officeDocument/2006/relationships/notesSlide" Target="../notesSlides/notesSlide1.xml"/><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oleObject" Target="../embeddings/oleObject1.bin"/><Relationship Id="rId8" Type="http://schemas.openxmlformats.org/officeDocument/2006/relationships/image" Target="../media/image4.wmf"/><Relationship Id="rId9" Type="http://schemas.openxmlformats.org/officeDocument/2006/relationships/oleObject" Target="../embeddings/oleObject2.bin"/><Relationship Id="rId10"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350837" y="14070806"/>
            <a:ext cx="11277600" cy="2677640"/>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wrap="square" lIns="91419" tIns="45712" rIns="91419" bIns="45712" rtlCol="0">
            <a:spAutoFit/>
          </a:bodyPr>
          <a:lstStyle/>
          <a:p>
            <a:pPr algn="ctr"/>
            <a:r>
              <a:rPr lang="en-US" sz="2400" b="1" dirty="0" smtClean="0">
                <a:cs typeface="Times New Roman" pitchFamily="18" charset="0"/>
              </a:rPr>
              <a:t>Basics of the sequence</a:t>
            </a:r>
            <a:r>
              <a:rPr lang="en-US" sz="2400" dirty="0" smtClean="0">
                <a:cs typeface="Times New Roman" pitchFamily="18" charset="0"/>
              </a:rPr>
              <a:t>: The new </a:t>
            </a:r>
            <a:r>
              <a:rPr lang="en-US" sz="2400" dirty="0">
                <a:cs typeface="Times New Roman" pitchFamily="18" charset="0"/>
              </a:rPr>
              <a:t>approach </a:t>
            </a:r>
            <a:r>
              <a:rPr lang="en-US" sz="2400" dirty="0" smtClean="0">
                <a:cs typeface="Times New Roman" pitchFamily="18" charset="0"/>
              </a:rPr>
              <a:t>presented </a:t>
            </a:r>
            <a:r>
              <a:rPr lang="en-US" sz="2400" dirty="0">
                <a:cs typeface="Times New Roman" pitchFamily="18" charset="0"/>
              </a:rPr>
              <a:t>for </a:t>
            </a:r>
            <a:r>
              <a:rPr lang="en-US" sz="2400" dirty="0" smtClean="0">
                <a:cs typeface="Times New Roman" pitchFamily="18" charset="0"/>
              </a:rPr>
              <a:t>establishing single</a:t>
            </a:r>
            <a:r>
              <a:rPr lang="en-US" sz="2400" dirty="0">
                <a:cs typeface="Times New Roman" pitchFamily="18" charset="0"/>
              </a:rPr>
              <a:t>-</a:t>
            </a:r>
            <a:r>
              <a:rPr lang="en-US" sz="2400" dirty="0" smtClean="0">
                <a:cs typeface="Times New Roman" pitchFamily="18" charset="0"/>
              </a:rPr>
              <a:t>scan 2D-like correlations between J-coupled </a:t>
            </a:r>
            <a:r>
              <a:rPr lang="en-US" sz="2400" dirty="0" err="1" smtClean="0">
                <a:cs typeface="Times New Roman" pitchFamily="18" charset="0"/>
              </a:rPr>
              <a:t>heteronuclei</a:t>
            </a:r>
            <a:r>
              <a:rPr lang="en-US" sz="2400" dirty="0" smtClean="0">
                <a:cs typeface="Times New Roman" pitchFamily="18" charset="0"/>
              </a:rPr>
              <a:t>, is illustrated above. </a:t>
            </a:r>
            <a:r>
              <a:rPr lang="en-US" sz="2400" dirty="0">
                <a:cs typeface="Times New Roman" pitchFamily="18" charset="0"/>
              </a:rPr>
              <a:t>In </a:t>
            </a:r>
            <a:r>
              <a:rPr lang="en-US" sz="2400" dirty="0" smtClean="0">
                <a:cs typeface="Times New Roman" pitchFamily="18" charset="0"/>
              </a:rPr>
              <a:t>this </a:t>
            </a:r>
            <a:r>
              <a:rPr lang="en-US" sz="2400" dirty="0">
                <a:cs typeface="Times New Roman" pitchFamily="18" charset="0"/>
              </a:rPr>
              <a:t>simplest version </a:t>
            </a:r>
            <a:r>
              <a:rPr lang="en-US" sz="2400" dirty="0" smtClean="0">
                <a:cs typeface="Times New Roman" pitchFamily="18" charset="0"/>
              </a:rPr>
              <a:t>the </a:t>
            </a:r>
            <a:r>
              <a:rPr lang="en-US" sz="2400" dirty="0">
                <a:cs typeface="Times New Roman" pitchFamily="18" charset="0"/>
              </a:rPr>
              <a:t>traditional </a:t>
            </a:r>
            <a:r>
              <a:rPr lang="en-US" sz="2400" i="1" dirty="0">
                <a:cs typeface="Times New Roman" pitchFamily="18" charset="0"/>
              </a:rPr>
              <a:t>t</a:t>
            </a:r>
            <a:r>
              <a:rPr lang="en-US" sz="2400" baseline="-25000" dirty="0">
                <a:cs typeface="Times New Roman" pitchFamily="18" charset="0"/>
              </a:rPr>
              <a:t>1</a:t>
            </a:r>
            <a:r>
              <a:rPr lang="en-US" sz="2400" dirty="0">
                <a:cs typeface="Times New Roman" pitchFamily="18" charset="0"/>
              </a:rPr>
              <a:t> evolution is replaced by a pair of linearly frequency swept adiabatic </a:t>
            </a:r>
            <a:r>
              <a:rPr lang="en-US" sz="2400" dirty="0" smtClean="0">
                <a:cs typeface="Times New Roman" pitchFamily="18" charset="0"/>
              </a:rPr>
              <a:t>pulses  </a:t>
            </a:r>
            <a:r>
              <a:rPr lang="en-US" sz="2400" dirty="0">
                <a:cs typeface="Times New Roman" pitchFamily="18" charset="0"/>
              </a:rPr>
              <a:t>possessing identical durations </a:t>
            </a:r>
            <a:r>
              <a:rPr lang="en-US" sz="2400" i="1" dirty="0">
                <a:cs typeface="Times New Roman" pitchFamily="18" charset="0"/>
              </a:rPr>
              <a:t>T</a:t>
            </a:r>
            <a:r>
              <a:rPr lang="en-US" sz="2400" dirty="0">
                <a:cs typeface="Times New Roman" pitchFamily="18" charset="0"/>
              </a:rPr>
              <a:t> and spectral sweep-widths </a:t>
            </a:r>
            <a:r>
              <a:rPr lang="en-US" sz="2400" dirty="0" err="1" smtClean="0">
                <a:latin typeface="Symbol" charset="2"/>
                <a:cs typeface="Symbol" charset="2"/>
              </a:rPr>
              <a:t>Dw</a:t>
            </a:r>
            <a:r>
              <a:rPr lang="en-US" sz="2400" dirty="0" smtClean="0">
                <a:latin typeface="Symbol" charset="2"/>
                <a:cs typeface="Symbol" charset="2"/>
              </a:rPr>
              <a:t>.</a:t>
            </a:r>
            <a:r>
              <a:rPr lang="en-US" sz="2400" dirty="0" smtClean="0">
                <a:cs typeface="Times New Roman" pitchFamily="18" charset="0"/>
              </a:rPr>
              <a:t>  </a:t>
            </a:r>
            <a:r>
              <a:rPr lang="en-US" sz="2400" dirty="0">
                <a:cs typeface="Times New Roman" pitchFamily="18" charset="0"/>
              </a:rPr>
              <a:t>The aim of this </a:t>
            </a:r>
            <a:r>
              <a:rPr lang="en-US" sz="2400" dirty="0" smtClean="0">
                <a:cs typeface="Times New Roman" pitchFamily="18" charset="0"/>
              </a:rPr>
              <a:t>pair of pulses, </a:t>
            </a:r>
            <a:r>
              <a:rPr lang="en-US" sz="2400" dirty="0">
                <a:cs typeface="Times New Roman" pitchFamily="18" charset="0"/>
              </a:rPr>
              <a:t>together with a 180˚ </a:t>
            </a:r>
            <a:r>
              <a:rPr lang="en-US" sz="2400" dirty="0" smtClean="0">
                <a:cs typeface="Times New Roman" pitchFamily="18" charset="0"/>
              </a:rPr>
              <a:t>I-spin pulse in </a:t>
            </a:r>
            <a:r>
              <a:rPr lang="en-US" sz="2400" dirty="0">
                <a:cs typeface="Times New Roman" pitchFamily="18" charset="0"/>
              </a:rPr>
              <a:t>their </a:t>
            </a:r>
            <a:r>
              <a:rPr lang="en-US" sz="2400" dirty="0" smtClean="0">
                <a:cs typeface="Times New Roman" pitchFamily="18" charset="0"/>
              </a:rPr>
              <a:t>middle (black rectangle) </a:t>
            </a:r>
            <a:r>
              <a:rPr lang="en-US" sz="2400" dirty="0">
                <a:cs typeface="Times New Roman" pitchFamily="18" charset="0"/>
              </a:rPr>
              <a:t>is to introduce an offset-dependent recoupling of the </a:t>
            </a:r>
            <a:r>
              <a:rPr lang="en-US" sz="2400" i="1" dirty="0">
                <a:cs typeface="Times New Roman" pitchFamily="18" charset="0"/>
              </a:rPr>
              <a:t>I</a:t>
            </a:r>
            <a:r>
              <a:rPr lang="en-US" sz="2400" dirty="0">
                <a:cs typeface="Times New Roman" pitchFamily="18" charset="0"/>
              </a:rPr>
              <a:t> and </a:t>
            </a:r>
            <a:r>
              <a:rPr lang="en-US" sz="2400" i="1" dirty="0" smtClean="0">
                <a:cs typeface="Times New Roman" pitchFamily="18" charset="0"/>
              </a:rPr>
              <a:t>S, </a:t>
            </a:r>
            <a:r>
              <a:rPr lang="en-US" sz="2400" dirty="0" smtClean="0">
                <a:cs typeface="Times New Roman" pitchFamily="18" charset="0"/>
              </a:rPr>
              <a:t>described by a modulation phase </a:t>
            </a:r>
            <a:r>
              <a:rPr lang="en-US" sz="2400" i="1" dirty="0" smtClean="0">
                <a:latin typeface="Symbol" charset="2"/>
                <a:cs typeface="Symbol" charset="2"/>
              </a:rPr>
              <a:t>q</a:t>
            </a:r>
            <a:r>
              <a:rPr lang="en-US" sz="2400" dirty="0" smtClean="0">
                <a:cs typeface="Times New Roman" pitchFamily="18" charset="0"/>
              </a:rPr>
              <a:t>. The simple calculation described above enables one to extract the offset of the coupled S-spin, from the intensities displayed by the S</a:t>
            </a:r>
            <a:r>
              <a:rPr lang="en-US" sz="2400" baseline="-25000" dirty="0" smtClean="0">
                <a:cs typeface="Times New Roman" pitchFamily="18" charset="0"/>
              </a:rPr>
              <a:t>1</a:t>
            </a:r>
            <a:r>
              <a:rPr lang="en-US" sz="2400" dirty="0" smtClean="0">
                <a:cs typeface="Times New Roman" pitchFamily="18" charset="0"/>
              </a:rPr>
              <a:t>,S</a:t>
            </a:r>
            <a:r>
              <a:rPr lang="en-US" sz="2400" baseline="-25000" dirty="0" smtClean="0">
                <a:cs typeface="Times New Roman" pitchFamily="18" charset="0"/>
              </a:rPr>
              <a:t>2</a:t>
            </a:r>
            <a:r>
              <a:rPr lang="en-US" sz="2400" dirty="0" smtClean="0">
                <a:cs typeface="Times New Roman" pitchFamily="18" charset="0"/>
              </a:rPr>
              <a:t> J-split doublet.</a:t>
            </a:r>
            <a:endParaRPr lang="en-US" sz="2400" dirty="0">
              <a:cs typeface="Times New Roman" pitchFamily="18" charset="0"/>
            </a:endParaRPr>
          </a:p>
        </p:txBody>
      </p:sp>
      <p:sp>
        <p:nvSpPr>
          <p:cNvPr id="96" name="TextBox 95"/>
          <p:cNvSpPr txBox="1"/>
          <p:nvPr/>
        </p:nvSpPr>
        <p:spPr>
          <a:xfrm>
            <a:off x="731837" y="583406"/>
            <a:ext cx="26365199" cy="2123642"/>
          </a:xfrm>
          <a:prstGeom prst="rect">
            <a:avLst/>
          </a:prstGeom>
          <a:ln w="28575">
            <a:noFill/>
          </a:ln>
        </p:spPr>
        <p:style>
          <a:lnRef idx="2">
            <a:schemeClr val="dk1"/>
          </a:lnRef>
          <a:fillRef idx="1">
            <a:schemeClr val="lt1"/>
          </a:fillRef>
          <a:effectRef idx="0">
            <a:schemeClr val="dk1"/>
          </a:effectRef>
          <a:fontRef idx="minor">
            <a:schemeClr val="dk1"/>
          </a:fontRef>
        </p:style>
        <p:txBody>
          <a:bodyPr wrap="square" lIns="91419" tIns="45712" rIns="91419" bIns="45712" rtlCol="0">
            <a:spAutoFit/>
          </a:bodyPr>
          <a:lstStyle/>
          <a:p>
            <a:pPr algn="ctr"/>
            <a:r>
              <a:rPr lang="en-US" sz="3600" b="1" dirty="0">
                <a:latin typeface="Times New Roman" pitchFamily="18" charset="0"/>
                <a:cs typeface="Times New Roman" pitchFamily="18" charset="0"/>
              </a:rPr>
              <a:t>ESTABLISHNG TWO-DIMENSIONAL HETERONUCLEAR NMR CORRELATIONS BY OFFSET-SENSITIVE RECOUPLING</a:t>
            </a:r>
          </a:p>
          <a:p>
            <a:pPr algn="ctr"/>
            <a:r>
              <a:rPr lang="en-US" sz="3200" b="1" u="sng" dirty="0" err="1">
                <a:latin typeface="Times New Roman" pitchFamily="18" charset="0"/>
                <a:cs typeface="Times New Roman" pitchFamily="18" charset="0"/>
              </a:rPr>
              <a:t>Yulan</a:t>
            </a:r>
            <a:r>
              <a:rPr lang="en-US" sz="3200" b="1" u="sng" dirty="0">
                <a:latin typeface="Times New Roman" pitchFamily="18" charset="0"/>
                <a:cs typeface="Times New Roman" pitchFamily="18" charset="0"/>
              </a:rPr>
              <a:t> </a:t>
            </a:r>
            <a:r>
              <a:rPr lang="en-US" sz="3200" b="1" u="sng" dirty="0" smtClean="0">
                <a:latin typeface="Times New Roman" pitchFamily="18" charset="0"/>
                <a:cs typeface="Times New Roman" pitchFamily="18" charset="0"/>
              </a:rPr>
              <a:t>Lin</a:t>
            </a:r>
            <a:r>
              <a:rPr lang="en-US" sz="3200" b="1" baseline="30000" dirty="0" smtClean="0">
                <a:latin typeface="Times New Roman" pitchFamily="18" charset="0"/>
                <a:cs typeface="Times New Roman" pitchFamily="18" charset="0"/>
              </a:rPr>
              <a:t>1,2</a:t>
            </a:r>
            <a:r>
              <a:rPr lang="en-US" sz="3200" b="1" dirty="0" smtClean="0">
                <a:latin typeface="Times New Roman" pitchFamily="18" charset="0"/>
                <a:cs typeface="Times New Roman" pitchFamily="18" charset="0"/>
              </a:rPr>
              <a:t>, </a:t>
            </a:r>
            <a:r>
              <a:rPr lang="en-US" sz="3200" b="1" dirty="0">
                <a:latin typeface="Times New Roman" pitchFamily="18" charset="0"/>
                <a:cs typeface="Times New Roman" pitchFamily="18" charset="0"/>
              </a:rPr>
              <a:t>Adonis </a:t>
            </a:r>
            <a:r>
              <a:rPr lang="en-US" sz="3200" b="1" dirty="0" smtClean="0">
                <a:latin typeface="Times New Roman" pitchFamily="18" charset="0"/>
                <a:cs typeface="Times New Roman" pitchFamily="18" charset="0"/>
              </a:rPr>
              <a:t>Lupulescu</a:t>
            </a:r>
            <a:r>
              <a:rPr lang="en-US" sz="3200" b="1" baseline="30000" dirty="0" smtClean="0">
                <a:latin typeface="Times New Roman" pitchFamily="18" charset="0"/>
                <a:cs typeface="Times New Roman" pitchFamily="18" charset="0"/>
              </a:rPr>
              <a:t>1</a:t>
            </a:r>
            <a:r>
              <a:rPr lang="en-US" sz="3200" b="1" dirty="0" smtClean="0">
                <a:latin typeface="Times New Roman" pitchFamily="18" charset="0"/>
                <a:cs typeface="Times New Roman" pitchFamily="18" charset="0"/>
              </a:rPr>
              <a:t> </a:t>
            </a:r>
            <a:r>
              <a:rPr lang="en-US" sz="3200" b="1" dirty="0">
                <a:latin typeface="Times New Roman" pitchFamily="18" charset="0"/>
                <a:cs typeface="Times New Roman" pitchFamily="18" charset="0"/>
              </a:rPr>
              <a:t>and </a:t>
            </a:r>
            <a:r>
              <a:rPr lang="en-US" sz="3200" b="1" dirty="0" err="1">
                <a:latin typeface="Times New Roman" pitchFamily="18" charset="0"/>
                <a:cs typeface="Times New Roman" pitchFamily="18" charset="0"/>
              </a:rPr>
              <a:t>Lucio</a:t>
            </a:r>
            <a:r>
              <a:rPr lang="en-US" sz="3200" b="1"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Frydman</a:t>
            </a:r>
            <a:r>
              <a:rPr lang="en-US" sz="3200" b="1" baseline="30000" dirty="0" smtClean="0">
                <a:latin typeface="Times New Roman" pitchFamily="18" charset="0"/>
                <a:cs typeface="Times New Roman" pitchFamily="18" charset="0"/>
              </a:rPr>
              <a:t>1</a:t>
            </a:r>
            <a:endParaRPr lang="en-US" sz="3200" b="1" baseline="30000" dirty="0">
              <a:latin typeface="Times New Roman" pitchFamily="18" charset="0"/>
              <a:cs typeface="Times New Roman" pitchFamily="18" charset="0"/>
            </a:endParaRPr>
          </a:p>
          <a:p>
            <a:pPr algn="ctr"/>
            <a:r>
              <a:rPr lang="en-US" sz="3200" baseline="30000" dirty="0" smtClean="0">
                <a:latin typeface="Times New Roman" pitchFamily="18" charset="0"/>
                <a:cs typeface="Times New Roman" pitchFamily="18" charset="0"/>
              </a:rPr>
              <a:t>1</a:t>
            </a:r>
            <a:r>
              <a:rPr lang="en-US" sz="3200" dirty="0" smtClean="0">
                <a:latin typeface="Times New Roman" pitchFamily="18" charset="0"/>
                <a:cs typeface="Times New Roman" pitchFamily="18" charset="0"/>
              </a:rPr>
              <a:t>Department </a:t>
            </a:r>
            <a:r>
              <a:rPr lang="en-US" sz="3200" dirty="0">
                <a:latin typeface="Times New Roman" pitchFamily="18" charset="0"/>
                <a:cs typeface="Times New Roman" pitchFamily="18" charset="0"/>
              </a:rPr>
              <a:t>of Chemical Physics, Weizmann Institute of Science, 76100 </a:t>
            </a:r>
            <a:r>
              <a:rPr lang="en-US" sz="3200" dirty="0" err="1">
                <a:latin typeface="Times New Roman" pitchFamily="18" charset="0"/>
                <a:cs typeface="Times New Roman" pitchFamily="18" charset="0"/>
              </a:rPr>
              <a:t>Rehovot</a:t>
            </a:r>
            <a:r>
              <a:rPr lang="en-US" sz="3200" dirty="0">
                <a:latin typeface="Times New Roman" pitchFamily="18" charset="0"/>
                <a:cs typeface="Times New Roman" pitchFamily="18" charset="0"/>
              </a:rPr>
              <a:t>, </a:t>
            </a:r>
            <a:r>
              <a:rPr lang="en-US" sz="3200" dirty="0" smtClean="0">
                <a:latin typeface="Times New Roman" pitchFamily="18" charset="0"/>
                <a:cs typeface="Times New Roman" pitchFamily="18" charset="0"/>
              </a:rPr>
              <a:t>Israel</a:t>
            </a:r>
          </a:p>
          <a:p>
            <a:pPr algn="ctr"/>
            <a:r>
              <a:rPr lang="en-US" sz="3200" baseline="30000" dirty="0" smtClean="0">
                <a:latin typeface="Times New Roman" pitchFamily="18" charset="0"/>
                <a:cs typeface="Times New Roman" pitchFamily="18" charset="0"/>
              </a:rPr>
              <a:t>2</a:t>
            </a:r>
            <a:r>
              <a:rPr lang="en-US" sz="3200" dirty="0" smtClean="0">
                <a:latin typeface="Times New Roman" pitchFamily="18" charset="0"/>
                <a:cs typeface="Times New Roman" pitchFamily="18" charset="0"/>
              </a:rPr>
              <a:t>Department of Electronic Science, Xiamen University, Xiamen, 361005, China</a:t>
            </a:r>
            <a:endParaRPr lang="en-US" sz="3200" dirty="0">
              <a:latin typeface="Times New Roman" pitchFamily="18" charset="0"/>
              <a:cs typeface="Times New Roman" pitchFamily="18" charset="0"/>
            </a:endParaRPr>
          </a:p>
        </p:txBody>
      </p:sp>
      <p:pic>
        <p:nvPicPr>
          <p:cNvPr id="97" name="Picture 96" descr="weiz.png"/>
          <p:cNvPicPr>
            <a:picLocks noChangeAspect="1"/>
          </p:cNvPicPr>
          <p:nvPr/>
        </p:nvPicPr>
        <p:blipFill>
          <a:blip r:embed="rId4" cstate="print"/>
          <a:stretch>
            <a:fillRect/>
          </a:stretch>
        </p:blipFill>
        <p:spPr>
          <a:xfrm>
            <a:off x="27020837" y="394563"/>
            <a:ext cx="2795260" cy="2057399"/>
          </a:xfrm>
          <a:prstGeom prst="rect">
            <a:avLst/>
          </a:prstGeom>
        </p:spPr>
      </p:pic>
      <p:pic>
        <p:nvPicPr>
          <p:cNvPr id="98" name="Picture 97" descr="Figure0.png"/>
          <p:cNvPicPr>
            <a:picLocks noChangeAspect="1"/>
          </p:cNvPicPr>
          <p:nvPr/>
        </p:nvPicPr>
        <p:blipFill>
          <a:blip r:embed="rId5" cstate="print"/>
          <a:stretch>
            <a:fillRect/>
          </a:stretch>
        </p:blipFill>
        <p:spPr>
          <a:xfrm>
            <a:off x="2789237" y="10498098"/>
            <a:ext cx="6324600" cy="3103170"/>
          </a:xfrm>
          <a:prstGeom prst="rect">
            <a:avLst/>
          </a:prstGeom>
        </p:spPr>
      </p:pic>
      <p:sp>
        <p:nvSpPr>
          <p:cNvPr id="99" name="Rounded Rectangle 98"/>
          <p:cNvSpPr/>
          <p:nvPr/>
        </p:nvSpPr>
        <p:spPr>
          <a:xfrm>
            <a:off x="579437" y="9278898"/>
            <a:ext cx="10515600" cy="1066800"/>
          </a:xfrm>
          <a:prstGeom prst="roundRect">
            <a:avLst/>
          </a:prstGeom>
          <a:solidFill>
            <a:srgbClr val="F7C5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2.Heteronuclear I-S correlations via </a:t>
            </a:r>
          </a:p>
          <a:p>
            <a:pPr algn="ctr"/>
            <a:r>
              <a:rPr lang="en-US" sz="2800" b="1" dirty="0" smtClean="0">
                <a:solidFill>
                  <a:schemeClr val="tx1"/>
                </a:solidFill>
              </a:rPr>
              <a:t>Single-scan </a:t>
            </a:r>
            <a:r>
              <a:rPr lang="en-US" sz="2800" b="1" dirty="0" err="1" smtClean="0">
                <a:solidFill>
                  <a:schemeClr val="tx1"/>
                </a:solidFill>
              </a:rPr>
              <a:t>OFset-sEnsitive</a:t>
            </a:r>
            <a:r>
              <a:rPr lang="en-US" sz="2800" b="1" dirty="0" smtClean="0">
                <a:solidFill>
                  <a:schemeClr val="tx1"/>
                </a:solidFill>
              </a:rPr>
              <a:t> </a:t>
            </a:r>
            <a:r>
              <a:rPr lang="en-US" sz="2800" b="1" dirty="0" err="1" smtClean="0">
                <a:solidFill>
                  <a:schemeClr val="tx1"/>
                </a:solidFill>
              </a:rPr>
              <a:t>Recoupling</a:t>
            </a:r>
            <a:r>
              <a:rPr lang="en-US" sz="2800" b="1" dirty="0" smtClean="0">
                <a:solidFill>
                  <a:schemeClr val="tx1"/>
                </a:solidFill>
              </a:rPr>
              <a:t> (SOFER)</a:t>
            </a:r>
            <a:endParaRPr lang="en-US" sz="2800" dirty="0">
              <a:solidFill>
                <a:schemeClr val="tx1"/>
              </a:solidFill>
            </a:endParaRPr>
          </a:p>
        </p:txBody>
      </p:sp>
      <p:pic>
        <p:nvPicPr>
          <p:cNvPr id="100" name="Picture 99" descr="Figure1_3.png"/>
          <p:cNvPicPr/>
          <p:nvPr/>
        </p:nvPicPr>
        <p:blipFill>
          <a:blip r:embed="rId6" cstate="print"/>
          <a:stretch>
            <a:fillRect/>
          </a:stretch>
        </p:blipFill>
        <p:spPr>
          <a:xfrm>
            <a:off x="14447837" y="6831806"/>
            <a:ext cx="8609094" cy="2756922"/>
          </a:xfrm>
          <a:prstGeom prst="rect">
            <a:avLst/>
          </a:prstGeom>
        </p:spPr>
      </p:pic>
      <p:graphicFrame>
        <p:nvGraphicFramePr>
          <p:cNvPr id="12296" name="Object 8"/>
          <p:cNvGraphicFramePr>
            <a:graphicFrameLocks noChangeAspect="1"/>
          </p:cNvGraphicFramePr>
          <p:nvPr>
            <p:extLst>
              <p:ext uri="{D42A27DB-BD31-4B8C-83A1-F6EECF244321}">
                <p14:modId xmlns:p14="http://schemas.microsoft.com/office/powerpoint/2010/main" val="2784358136"/>
              </p:ext>
            </p:extLst>
          </p:nvPr>
        </p:nvGraphicFramePr>
        <p:xfrm>
          <a:off x="1341437" y="13385006"/>
          <a:ext cx="3352800" cy="839242"/>
        </p:xfrm>
        <a:graphic>
          <a:graphicData uri="http://schemas.openxmlformats.org/presentationml/2006/ole">
            <mc:AlternateContent xmlns:mc="http://schemas.openxmlformats.org/markup-compatibility/2006">
              <mc:Choice xmlns:v="urn:schemas-microsoft-com:vml" Requires="v">
                <p:oleObj spid="_x0000_s12311" name="משוואה" r:id="rId7" imgW="1701800" imgH="431800" progId="Equation.3">
                  <p:embed/>
                </p:oleObj>
              </mc:Choice>
              <mc:Fallback>
                <p:oleObj name="משוואה" r:id="rId7" imgW="1701800" imgH="43180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41437" y="13385006"/>
                        <a:ext cx="3352800" cy="839242"/>
                      </a:xfrm>
                      <a:prstGeom prst="rect">
                        <a:avLst/>
                      </a:prstGeom>
                      <a:noFill/>
                    </p:spPr>
                  </p:pic>
                </p:oleObj>
              </mc:Fallback>
            </mc:AlternateContent>
          </a:graphicData>
        </a:graphic>
      </p:graphicFrame>
      <p:sp>
        <p:nvSpPr>
          <p:cNvPr id="103" name="Rounded Rectangle 102"/>
          <p:cNvSpPr/>
          <p:nvPr/>
        </p:nvSpPr>
        <p:spPr>
          <a:xfrm>
            <a:off x="12695237" y="2869406"/>
            <a:ext cx="16154400" cy="685800"/>
          </a:xfrm>
          <a:prstGeom prst="roundRect">
            <a:avLst/>
          </a:prstGeom>
          <a:solidFill>
            <a:srgbClr val="F7C5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3. Heteronuclear SOFER-based pseudo-2D correlations: </a:t>
            </a:r>
            <a:r>
              <a:rPr lang="en-US" sz="2800" b="1" baseline="30000" dirty="0" smtClean="0">
                <a:solidFill>
                  <a:schemeClr val="tx1"/>
                </a:solidFill>
              </a:rPr>
              <a:t>1</a:t>
            </a:r>
            <a:r>
              <a:rPr lang="en-US" sz="2800" b="1" dirty="0" smtClean="0">
                <a:solidFill>
                  <a:schemeClr val="tx1"/>
                </a:solidFill>
              </a:rPr>
              <a:t>H-based observations</a:t>
            </a:r>
            <a:r>
              <a:rPr lang="en-US" sz="2800" dirty="0" smtClean="0">
                <a:solidFill>
                  <a:schemeClr val="tx1"/>
                </a:solidFill>
              </a:rPr>
              <a:t>”</a:t>
            </a:r>
            <a:endParaRPr lang="en-US" sz="2800" dirty="0">
              <a:solidFill>
                <a:schemeClr val="tx1"/>
              </a:solidFill>
            </a:endParaRPr>
          </a:p>
        </p:txBody>
      </p:sp>
      <p:sp>
        <p:nvSpPr>
          <p:cNvPr id="12298" name="Rectangle 10"/>
          <p:cNvSpPr>
            <a:spLocks noChangeArrowheads="1"/>
          </p:cNvSpPr>
          <p:nvPr/>
        </p:nvSpPr>
        <p:spPr bwMode="auto">
          <a:xfrm>
            <a:off x="0" y="0"/>
            <a:ext cx="30267275"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2297" name="Object 9"/>
          <p:cNvGraphicFramePr>
            <a:graphicFrameLocks noChangeAspect="1"/>
          </p:cNvGraphicFramePr>
          <p:nvPr>
            <p:extLst>
              <p:ext uri="{D42A27DB-BD31-4B8C-83A1-F6EECF244321}">
                <p14:modId xmlns:p14="http://schemas.microsoft.com/office/powerpoint/2010/main" val="839279867"/>
              </p:ext>
            </p:extLst>
          </p:nvPr>
        </p:nvGraphicFramePr>
        <p:xfrm>
          <a:off x="23515637" y="7289006"/>
          <a:ext cx="3105573" cy="857367"/>
        </p:xfrm>
        <a:graphic>
          <a:graphicData uri="http://schemas.openxmlformats.org/presentationml/2006/ole">
            <mc:AlternateContent xmlns:mc="http://schemas.openxmlformats.org/markup-compatibility/2006">
              <mc:Choice xmlns:v="urn:schemas-microsoft-com:vml" Requires="v">
                <p:oleObj spid="_x0000_s12312" name="משוואה" r:id="rId9" imgW="1548728" imgH="431613" progId="Equation.3">
                  <p:embed/>
                </p:oleObj>
              </mc:Choice>
              <mc:Fallback>
                <p:oleObj name="משוואה" r:id="rId9" imgW="1548728" imgH="431613" progId="Equation.3">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515637" y="7289006"/>
                        <a:ext cx="3105573" cy="857367"/>
                      </a:xfrm>
                      <a:prstGeom prst="rect">
                        <a:avLst/>
                      </a:prstGeom>
                      <a:noFill/>
                    </p:spPr>
                  </p:pic>
                </p:oleObj>
              </mc:Fallback>
            </mc:AlternateContent>
          </a:graphicData>
        </a:graphic>
      </p:graphicFrame>
      <p:sp>
        <p:nvSpPr>
          <p:cNvPr id="107" name="TextBox 106"/>
          <p:cNvSpPr txBox="1"/>
          <p:nvPr/>
        </p:nvSpPr>
        <p:spPr>
          <a:xfrm>
            <a:off x="5608637" y="13528619"/>
            <a:ext cx="5059398" cy="461665"/>
          </a:xfrm>
          <a:prstGeom prst="rect">
            <a:avLst/>
          </a:prstGeom>
          <a:noFill/>
        </p:spPr>
        <p:txBody>
          <a:bodyPr wrap="none" rtlCol="0">
            <a:spAutoFit/>
          </a:bodyPr>
          <a:lstStyle/>
          <a:p>
            <a:pPr algn="ctr"/>
            <a:r>
              <a:rPr lang="en-US" sz="2400" i="1" dirty="0" smtClean="0">
                <a:solidFill>
                  <a:schemeClr val="tx1"/>
                </a:solidFill>
              </a:rPr>
              <a:t>S</a:t>
            </a:r>
            <a:r>
              <a:rPr lang="en-US" sz="2400" baseline="-25000" dirty="0" smtClean="0">
                <a:solidFill>
                  <a:schemeClr val="tx1"/>
                </a:solidFill>
              </a:rPr>
              <a:t>1</a:t>
            </a:r>
            <a:r>
              <a:rPr lang="en-US" sz="2400" dirty="0" smtClean="0">
                <a:solidFill>
                  <a:schemeClr val="tx1"/>
                </a:solidFill>
              </a:rPr>
              <a:t> = (</a:t>
            </a:r>
            <a:r>
              <a:rPr lang="en-US" sz="2400" dirty="0" err="1" smtClean="0">
                <a:solidFill>
                  <a:schemeClr val="tx1"/>
                </a:solidFill>
              </a:rPr>
              <a:t>cos</a:t>
            </a:r>
            <a:r>
              <a:rPr lang="el-GR" sz="2400" i="1" dirty="0" smtClean="0">
                <a:solidFill>
                  <a:schemeClr val="tx1"/>
                </a:solidFill>
                <a:latin typeface="Times New Roman"/>
                <a:cs typeface="Times New Roman"/>
              </a:rPr>
              <a:t>θ</a:t>
            </a:r>
            <a:r>
              <a:rPr lang="en-US" sz="2400" dirty="0" smtClean="0">
                <a:solidFill>
                  <a:schemeClr val="tx1"/>
                </a:solidFill>
                <a:latin typeface="Times New Roman"/>
                <a:cs typeface="Times New Roman"/>
              </a:rPr>
              <a:t> + sin</a:t>
            </a:r>
            <a:r>
              <a:rPr lang="el-GR" sz="2400" i="1" dirty="0" smtClean="0">
                <a:solidFill>
                  <a:schemeClr val="tx1"/>
                </a:solidFill>
                <a:latin typeface="Times New Roman"/>
                <a:cs typeface="Times New Roman"/>
              </a:rPr>
              <a:t>θ</a:t>
            </a:r>
            <a:r>
              <a:rPr lang="en-US" sz="2400" dirty="0" smtClean="0">
                <a:solidFill>
                  <a:schemeClr val="tx1"/>
                </a:solidFill>
              </a:rPr>
              <a:t>)/2,</a:t>
            </a:r>
            <a:r>
              <a:rPr lang="en-US" sz="2400" i="1" dirty="0" smtClean="0">
                <a:solidFill>
                  <a:schemeClr val="tx1"/>
                </a:solidFill>
              </a:rPr>
              <a:t> S</a:t>
            </a:r>
            <a:r>
              <a:rPr lang="en-US" sz="2400" baseline="-25000" dirty="0" smtClean="0">
                <a:solidFill>
                  <a:schemeClr val="tx1"/>
                </a:solidFill>
              </a:rPr>
              <a:t>2</a:t>
            </a:r>
            <a:r>
              <a:rPr lang="en-US" sz="2400" dirty="0" smtClean="0">
                <a:solidFill>
                  <a:schemeClr val="tx1"/>
                </a:solidFill>
              </a:rPr>
              <a:t> = (</a:t>
            </a:r>
            <a:r>
              <a:rPr lang="en-US" sz="2400" dirty="0" err="1" smtClean="0">
                <a:solidFill>
                  <a:schemeClr val="tx1"/>
                </a:solidFill>
              </a:rPr>
              <a:t>cos</a:t>
            </a:r>
            <a:r>
              <a:rPr lang="el-GR" sz="2400" i="1" dirty="0" smtClean="0">
                <a:solidFill>
                  <a:schemeClr val="tx1"/>
                </a:solidFill>
                <a:latin typeface="Times New Roman"/>
                <a:cs typeface="Times New Roman"/>
              </a:rPr>
              <a:t>θ</a:t>
            </a:r>
            <a:r>
              <a:rPr lang="en-US" sz="2400" dirty="0" smtClean="0">
                <a:solidFill>
                  <a:schemeClr val="tx1"/>
                </a:solidFill>
                <a:latin typeface="Times New Roman"/>
                <a:cs typeface="Times New Roman"/>
              </a:rPr>
              <a:t> - sin</a:t>
            </a:r>
            <a:r>
              <a:rPr lang="el-GR" sz="2400" i="1" dirty="0" smtClean="0">
                <a:solidFill>
                  <a:schemeClr val="tx1"/>
                </a:solidFill>
                <a:latin typeface="Times New Roman"/>
                <a:cs typeface="Times New Roman"/>
              </a:rPr>
              <a:t>θ</a:t>
            </a:r>
            <a:r>
              <a:rPr lang="en-US" sz="2400" dirty="0" smtClean="0">
                <a:solidFill>
                  <a:schemeClr val="tx1"/>
                </a:solidFill>
              </a:rPr>
              <a:t>)/2</a:t>
            </a:r>
            <a:endParaRPr lang="en-US" sz="2400" dirty="0"/>
          </a:p>
        </p:txBody>
      </p:sp>
      <p:sp>
        <p:nvSpPr>
          <p:cNvPr id="108" name="TextBox 107"/>
          <p:cNvSpPr txBox="1"/>
          <p:nvPr/>
        </p:nvSpPr>
        <p:spPr>
          <a:xfrm>
            <a:off x="23495538" y="8355806"/>
            <a:ext cx="2792875" cy="461665"/>
          </a:xfrm>
          <a:prstGeom prst="rect">
            <a:avLst/>
          </a:prstGeom>
          <a:noFill/>
        </p:spPr>
        <p:txBody>
          <a:bodyPr wrap="none" rtlCol="0">
            <a:spAutoFit/>
          </a:bodyPr>
          <a:lstStyle/>
          <a:p>
            <a:pPr algn="ctr"/>
            <a:r>
              <a:rPr lang="en-US" sz="2400" i="1" dirty="0" smtClean="0">
                <a:solidFill>
                  <a:srgbClr val="FF0000"/>
                </a:solidFill>
              </a:rPr>
              <a:t>S</a:t>
            </a:r>
            <a:r>
              <a:rPr lang="en-US" sz="2400" baseline="-25000" dirty="0" smtClean="0">
                <a:solidFill>
                  <a:srgbClr val="FF0000"/>
                </a:solidFill>
              </a:rPr>
              <a:t>AP</a:t>
            </a:r>
            <a:r>
              <a:rPr lang="en-US" sz="2400" dirty="0" smtClean="0">
                <a:solidFill>
                  <a:srgbClr val="FF0000"/>
                </a:solidFill>
              </a:rPr>
              <a:t> = </a:t>
            </a:r>
            <a:r>
              <a:rPr lang="en-US" sz="2400" dirty="0" err="1" smtClean="0">
                <a:solidFill>
                  <a:srgbClr val="FF0000"/>
                </a:solidFill>
              </a:rPr>
              <a:t>cos</a:t>
            </a:r>
            <a:r>
              <a:rPr lang="el-GR" sz="2400" i="1" dirty="0" smtClean="0">
                <a:solidFill>
                  <a:srgbClr val="FF0000"/>
                </a:solidFill>
                <a:latin typeface="Times New Roman"/>
                <a:cs typeface="Times New Roman"/>
              </a:rPr>
              <a:t>θ</a:t>
            </a:r>
            <a:r>
              <a:rPr lang="en-US" sz="2400" dirty="0" smtClean="0">
                <a:solidFill>
                  <a:srgbClr val="FF0000"/>
                </a:solidFill>
                <a:latin typeface="Times New Roman"/>
                <a:cs typeface="Times New Roman"/>
              </a:rPr>
              <a:t> </a:t>
            </a:r>
            <a:r>
              <a:rPr lang="en-US" sz="2400" dirty="0" smtClean="0">
                <a:solidFill>
                  <a:schemeClr val="tx1"/>
                </a:solidFill>
              </a:rPr>
              <a:t>,</a:t>
            </a:r>
            <a:r>
              <a:rPr lang="en-US" sz="2400" i="1" dirty="0" smtClean="0">
                <a:solidFill>
                  <a:schemeClr val="tx1"/>
                </a:solidFill>
              </a:rPr>
              <a:t> S</a:t>
            </a:r>
            <a:r>
              <a:rPr lang="en-US" sz="2400" baseline="-25000" dirty="0" smtClean="0">
                <a:solidFill>
                  <a:schemeClr val="tx1"/>
                </a:solidFill>
              </a:rPr>
              <a:t>IP</a:t>
            </a:r>
            <a:r>
              <a:rPr lang="en-US" sz="2400" dirty="0" smtClean="0">
                <a:solidFill>
                  <a:schemeClr val="tx1"/>
                </a:solidFill>
              </a:rPr>
              <a:t> = </a:t>
            </a:r>
            <a:r>
              <a:rPr lang="en-US" sz="2400" dirty="0" smtClean="0">
                <a:solidFill>
                  <a:schemeClr val="tx1"/>
                </a:solidFill>
                <a:latin typeface="Times New Roman"/>
                <a:cs typeface="Times New Roman"/>
              </a:rPr>
              <a:t>sin</a:t>
            </a:r>
            <a:r>
              <a:rPr lang="el-GR" sz="2400" i="1" dirty="0" smtClean="0">
                <a:solidFill>
                  <a:schemeClr val="tx1"/>
                </a:solidFill>
                <a:latin typeface="Times New Roman"/>
                <a:cs typeface="Times New Roman"/>
              </a:rPr>
              <a:t>θ</a:t>
            </a:r>
            <a:endParaRPr lang="en-US" sz="2400" dirty="0"/>
          </a:p>
        </p:txBody>
      </p:sp>
      <p:sp>
        <p:nvSpPr>
          <p:cNvPr id="110" name="TextBox 109"/>
          <p:cNvSpPr txBox="1"/>
          <p:nvPr/>
        </p:nvSpPr>
        <p:spPr>
          <a:xfrm>
            <a:off x="12314237" y="3555206"/>
            <a:ext cx="16840200" cy="3589700"/>
          </a:xfrm>
          <a:prstGeom prst="rect">
            <a:avLst/>
          </a:prstGeom>
          <a:noFill/>
        </p:spPr>
        <p:txBody>
          <a:bodyPr wrap="square" rtlCol="0" anchor="ctr">
            <a:spAutoFit/>
          </a:bodyPr>
          <a:lstStyle/>
          <a:p>
            <a:pPr algn="ctr">
              <a:lnSpc>
                <a:spcPct val="90000"/>
              </a:lnSpc>
            </a:pPr>
            <a:r>
              <a:rPr lang="en-US" sz="2800" b="1" baseline="30000" dirty="0" smtClean="0"/>
              <a:t>1</a:t>
            </a:r>
            <a:r>
              <a:rPr lang="en-US" sz="2800" b="1" dirty="0" smtClean="0"/>
              <a:t>H observation </a:t>
            </a:r>
            <a:r>
              <a:rPr lang="en-US" sz="2800" b="1" dirty="0" smtClean="0"/>
              <a:t>sequence. </a:t>
            </a:r>
            <a:r>
              <a:rPr lang="en-US" sz="2800" dirty="0" smtClean="0"/>
              <a:t>Executing the SOFER sequence in a natural abundance 1H-13C setting requires numerous refinements </a:t>
            </a:r>
            <a:r>
              <a:rPr lang="en-US" sz="2800" dirty="0"/>
              <a:t>over the single-shot </a:t>
            </a:r>
            <a:r>
              <a:rPr lang="en-US" sz="2800" dirty="0" smtClean="0"/>
              <a:t>version, including </a:t>
            </a:r>
            <a:r>
              <a:rPr lang="en-US" sz="2800" dirty="0"/>
              <a:t>an INEPT-type isotope filter selecting </a:t>
            </a:r>
            <a:r>
              <a:rPr lang="en-US" sz="2800" baseline="30000" dirty="0"/>
              <a:t>13</a:t>
            </a:r>
            <a:r>
              <a:rPr lang="en-US" sz="2800" dirty="0"/>
              <a:t>C-bound protons followed by a gradient purging </a:t>
            </a:r>
            <a:r>
              <a:rPr lang="en-US" sz="2800" dirty="0" smtClean="0"/>
              <a:t>pulse, and synthesizing all </a:t>
            </a:r>
            <a:r>
              <a:rPr lang="en-US" sz="2800" dirty="0"/>
              <a:t>swept pulses </a:t>
            </a:r>
            <a:r>
              <a:rPr lang="en-US" sz="2800" dirty="0" smtClean="0"/>
              <a:t>using the </a:t>
            </a:r>
            <a:r>
              <a:rPr lang="en-US" sz="2800" dirty="0" err="1"/>
              <a:t>Shinnar</a:t>
            </a:r>
            <a:r>
              <a:rPr lang="en-US" sz="2800" dirty="0"/>
              <a:t>–Le Roux (SLR) </a:t>
            </a:r>
            <a:r>
              <a:rPr lang="en-US" sz="2800" dirty="0" smtClean="0"/>
              <a:t>algorithm [4]. For a cleaner </a:t>
            </a:r>
            <a:r>
              <a:rPr lang="en-US" sz="2800" dirty="0"/>
              <a:t>cycling out of the residual </a:t>
            </a:r>
            <a:r>
              <a:rPr lang="en-US" sz="2800" baseline="30000" dirty="0"/>
              <a:t>12</a:t>
            </a:r>
            <a:r>
              <a:rPr lang="en-US" sz="2800" dirty="0"/>
              <a:t>C-bound signals these experiments </a:t>
            </a:r>
            <a:r>
              <a:rPr lang="en-US" sz="2800" dirty="0" smtClean="0"/>
              <a:t>were repeated </a:t>
            </a:r>
            <a:r>
              <a:rPr lang="en-US" sz="2800" dirty="0"/>
              <a:t>twice, in the presence and absence of the 180</a:t>
            </a:r>
            <a:r>
              <a:rPr lang="en-US" sz="2800" baseline="30000" dirty="0"/>
              <a:t>◦</a:t>
            </a:r>
            <a:r>
              <a:rPr lang="en-US" sz="2800" dirty="0"/>
              <a:t> pulse shown in dashed</a:t>
            </a:r>
            <a:r>
              <a:rPr lang="en-US" sz="2800" dirty="0" smtClean="0"/>
              <a:t>. </a:t>
            </a:r>
            <a:r>
              <a:rPr lang="en-US" sz="2800" dirty="0"/>
              <a:t>In order to avoid the phase distortion that prevent a clear separation of the IP and AP components, a 90</a:t>
            </a:r>
            <a:r>
              <a:rPr lang="en-US" sz="2800" baseline="30000" dirty="0"/>
              <a:t>◦</a:t>
            </a:r>
            <a:r>
              <a:rPr lang="en-US" sz="2800" dirty="0"/>
              <a:t> pulse with phase </a:t>
            </a:r>
            <a:r>
              <a:rPr lang="en-US" sz="2800" dirty="0" smtClean="0">
                <a:latin typeface="Symbol" charset="2"/>
                <a:cs typeface="Symbol" charset="2"/>
              </a:rPr>
              <a:t>j</a:t>
            </a:r>
            <a:r>
              <a:rPr lang="en-US" sz="2800" dirty="0" smtClean="0"/>
              <a:t> </a:t>
            </a:r>
            <a:r>
              <a:rPr lang="en-US" sz="2800" dirty="0"/>
              <a:t>was added; </a:t>
            </a:r>
            <a:r>
              <a:rPr lang="en-US" sz="2800" dirty="0">
                <a:latin typeface="Symbol" charset="2"/>
                <a:cs typeface="Symbol" charset="2"/>
              </a:rPr>
              <a:t>j</a:t>
            </a:r>
            <a:r>
              <a:rPr lang="en-US" sz="2800" dirty="0" smtClean="0"/>
              <a:t> </a:t>
            </a:r>
            <a:r>
              <a:rPr lang="en-US" sz="2800" dirty="0"/>
              <a:t>= </a:t>
            </a:r>
            <a:r>
              <a:rPr lang="en-US" sz="2800" i="1" dirty="0"/>
              <a:t>x</a:t>
            </a:r>
            <a:r>
              <a:rPr lang="en-US" sz="2800" dirty="0"/>
              <a:t> delivered the IP component (black), while </a:t>
            </a:r>
            <a:r>
              <a:rPr lang="en-US" sz="2800" dirty="0">
                <a:latin typeface="Symbol" charset="2"/>
                <a:cs typeface="Symbol" charset="2"/>
              </a:rPr>
              <a:t>j</a:t>
            </a:r>
            <a:r>
              <a:rPr lang="en-US" sz="2800" dirty="0" smtClean="0"/>
              <a:t> </a:t>
            </a:r>
            <a:r>
              <a:rPr lang="en-US" sz="2800" dirty="0"/>
              <a:t>= </a:t>
            </a:r>
            <a:r>
              <a:rPr lang="en-US" sz="2800" i="1" dirty="0"/>
              <a:t>y</a:t>
            </a:r>
            <a:r>
              <a:rPr lang="en-US" sz="2800" dirty="0"/>
              <a:t> delivered the AP spectra (red). In order to remove modulations in these AP/IP components arising from the </a:t>
            </a:r>
            <a:r>
              <a:rPr lang="en-US" sz="2800" i="1" dirty="0"/>
              <a:t>J</a:t>
            </a:r>
            <a:r>
              <a:rPr lang="en-US" sz="2800" baseline="-25000" dirty="0"/>
              <a:t>HH</a:t>
            </a:r>
            <a:r>
              <a:rPr lang="en-US" sz="2800" dirty="0"/>
              <a:t> coupling, an adiabatic z-filter including a chirped 180</a:t>
            </a:r>
            <a:r>
              <a:rPr lang="en-US" sz="2800" baseline="30000" dirty="0"/>
              <a:t>◦</a:t>
            </a:r>
            <a:r>
              <a:rPr lang="en-US" sz="2800" dirty="0"/>
              <a:t> </a:t>
            </a:r>
            <a:r>
              <a:rPr lang="en-US" sz="2800" baseline="30000" dirty="0"/>
              <a:t>1</a:t>
            </a:r>
            <a:r>
              <a:rPr lang="en-US" sz="2800" dirty="0"/>
              <a:t>H pulse applied simultaneously with the gradient</a:t>
            </a:r>
            <a:r>
              <a:rPr lang="en-US" sz="2800" i="1" dirty="0"/>
              <a:t> G</a:t>
            </a:r>
            <a:r>
              <a:rPr lang="en-US" sz="2800" baseline="-25000" dirty="0"/>
              <a:t>2, </a:t>
            </a:r>
            <a:r>
              <a:rPr lang="en-US" sz="2800" dirty="0"/>
              <a:t>was applied just before the last 90</a:t>
            </a:r>
            <a:r>
              <a:rPr lang="en-US" sz="2800" baseline="30000" dirty="0"/>
              <a:t>◦</a:t>
            </a:r>
            <a:r>
              <a:rPr lang="en-US" sz="2800" dirty="0"/>
              <a:t> </a:t>
            </a:r>
            <a:r>
              <a:rPr lang="en-US" sz="2800" dirty="0" smtClean="0"/>
              <a:t>pulse. </a:t>
            </a:r>
            <a:endParaRPr lang="en-US" sz="2800" dirty="0"/>
          </a:p>
          <a:p>
            <a:pPr algn="ctr">
              <a:lnSpc>
                <a:spcPct val="90000"/>
              </a:lnSpc>
            </a:pPr>
            <a:endParaRPr lang="en-US" sz="2800" b="1" dirty="0"/>
          </a:p>
        </p:txBody>
      </p:sp>
      <p:sp>
        <p:nvSpPr>
          <p:cNvPr id="112" name="Rounded Rectangle 111"/>
          <p:cNvSpPr/>
          <p:nvPr/>
        </p:nvSpPr>
        <p:spPr>
          <a:xfrm>
            <a:off x="579437" y="16966406"/>
            <a:ext cx="10515600" cy="990600"/>
          </a:xfrm>
          <a:prstGeom prst="roundRect">
            <a:avLst/>
          </a:prstGeom>
          <a:solidFill>
            <a:srgbClr val="F7C5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4. Heteronuclear SOFER-based pseudo-2D correlations:</a:t>
            </a:r>
          </a:p>
          <a:p>
            <a:pPr algn="ctr"/>
            <a:r>
              <a:rPr lang="en-US" sz="2800" b="1" dirty="0" smtClean="0">
                <a:solidFill>
                  <a:schemeClr val="tx1"/>
                </a:solidFill>
              </a:rPr>
              <a:t> </a:t>
            </a:r>
            <a:r>
              <a:rPr lang="en-US" sz="2800" b="1" baseline="30000" dirty="0" smtClean="0">
                <a:solidFill>
                  <a:schemeClr val="tx1"/>
                </a:solidFill>
              </a:rPr>
              <a:t>13</a:t>
            </a:r>
            <a:r>
              <a:rPr lang="en-US" sz="2800" b="1" dirty="0" smtClean="0">
                <a:solidFill>
                  <a:schemeClr val="tx1"/>
                </a:solidFill>
              </a:rPr>
              <a:t>C observations</a:t>
            </a:r>
            <a:endParaRPr lang="en-US" sz="2800" dirty="0" smtClean="0">
              <a:solidFill>
                <a:schemeClr val="tx1"/>
              </a:solidFill>
            </a:endParaRPr>
          </a:p>
        </p:txBody>
      </p:sp>
      <p:sp>
        <p:nvSpPr>
          <p:cNvPr id="113" name="TextBox 112"/>
          <p:cNvSpPr txBox="1"/>
          <p:nvPr/>
        </p:nvSpPr>
        <p:spPr>
          <a:xfrm>
            <a:off x="1112837" y="18490406"/>
            <a:ext cx="4114800" cy="4832093"/>
          </a:xfrm>
          <a:prstGeom prst="rect">
            <a:avLst/>
          </a:prstGeom>
          <a:noFill/>
        </p:spPr>
        <p:txBody>
          <a:bodyPr wrap="square" rtlCol="0">
            <a:spAutoFit/>
          </a:bodyPr>
          <a:lstStyle/>
          <a:p>
            <a:pPr algn="ctr"/>
            <a:r>
              <a:rPr lang="en-US" sz="2800" b="1" baseline="30000" dirty="0" smtClean="0"/>
              <a:t>13</a:t>
            </a:r>
            <a:r>
              <a:rPr lang="en-US" sz="2800" b="1" dirty="0" smtClean="0"/>
              <a:t>C observation </a:t>
            </a:r>
            <a:r>
              <a:rPr lang="en-US" sz="2800" b="1" dirty="0" smtClean="0"/>
              <a:t>sequence </a:t>
            </a:r>
            <a:r>
              <a:rPr lang="en-US" sz="2800" dirty="0" smtClean="0"/>
              <a:t>is simpler than its </a:t>
            </a:r>
            <a:r>
              <a:rPr lang="en-US" sz="2800" baseline="30000" dirty="0" smtClean="0"/>
              <a:t>1</a:t>
            </a:r>
            <a:r>
              <a:rPr lang="en-US" sz="2800" dirty="0" smtClean="0"/>
              <a:t>H-observed counterpart, as it does not need to deal with suppressio</a:t>
            </a:r>
            <a:r>
              <a:rPr lang="en-US" sz="2800" dirty="0" smtClean="0"/>
              <a:t>n of the background </a:t>
            </a:r>
            <a:r>
              <a:rPr lang="en-US" sz="2800" baseline="30000" dirty="0" smtClean="0"/>
              <a:t>12</a:t>
            </a:r>
            <a:r>
              <a:rPr lang="en-US" sz="2800" dirty="0" smtClean="0"/>
              <a:t>C signal pairs. We only retain the separate observation of the IP and AP modulated components.  On the other hand, it needs to deal with I-</a:t>
            </a:r>
            <a:r>
              <a:rPr lang="en-US" sz="2800" dirty="0" err="1" smtClean="0"/>
              <a:t>S</a:t>
            </a:r>
            <a:r>
              <a:rPr lang="en-US" sz="2800" baseline="-25000" dirty="0" err="1" smtClean="0"/>
              <a:t>n</a:t>
            </a:r>
            <a:r>
              <a:rPr lang="en-US" sz="2800" dirty="0" smtClean="0"/>
              <a:t> multiplicities</a:t>
            </a:r>
            <a:r>
              <a:rPr lang="en-US" sz="2800" dirty="0" smtClean="0"/>
              <a:t> </a:t>
            </a:r>
            <a:endParaRPr lang="en-US" sz="2800" b="1" dirty="0"/>
          </a:p>
        </p:txBody>
      </p:sp>
      <p:sp>
        <p:nvSpPr>
          <p:cNvPr id="122" name="TextBox 121"/>
          <p:cNvSpPr txBox="1"/>
          <p:nvPr/>
        </p:nvSpPr>
        <p:spPr>
          <a:xfrm>
            <a:off x="960437" y="24783740"/>
            <a:ext cx="11963400" cy="2246769"/>
          </a:xfrm>
          <a:prstGeom prst="rect">
            <a:avLst/>
          </a:prstGeom>
          <a:noFill/>
        </p:spPr>
        <p:txBody>
          <a:bodyPr wrap="square" rtlCol="0" anchor="ctr">
            <a:spAutoFit/>
          </a:bodyPr>
          <a:lstStyle/>
          <a:p>
            <a:pPr algn="just"/>
            <a:r>
              <a:rPr lang="en-US" sz="2800" b="1" dirty="0" smtClean="0"/>
              <a:t>Reconstructed 2D </a:t>
            </a:r>
            <a:r>
              <a:rPr lang="en-US" sz="2800" b="1" dirty="0" err="1" smtClean="0"/>
              <a:t>Hetcor</a:t>
            </a:r>
            <a:r>
              <a:rPr lang="en-US" sz="2800" b="1" dirty="0" smtClean="0"/>
              <a:t> spectrum. </a:t>
            </a:r>
            <a:r>
              <a:rPr lang="en-US" sz="2800" baseline="30000" dirty="0"/>
              <a:t>1</a:t>
            </a:r>
            <a:r>
              <a:rPr lang="en-US" sz="2800" dirty="0"/>
              <a:t>H</a:t>
            </a:r>
            <a:r>
              <a:rPr lang="en-US" sz="2800" dirty="0" smtClean="0"/>
              <a:t>-</a:t>
            </a:r>
            <a:r>
              <a:rPr lang="en-US" sz="2800" baseline="30000" dirty="0" smtClean="0"/>
              <a:t>13</a:t>
            </a:r>
            <a:r>
              <a:rPr lang="en-US" sz="2800" dirty="0" smtClean="0"/>
              <a:t>C </a:t>
            </a:r>
            <a:r>
              <a:rPr lang="en-US" sz="2800" dirty="0"/>
              <a:t>HSQC acquisitions exemplified on the solution of pyridine and propanol in DMSO-d6, recorded at 500 </a:t>
            </a:r>
            <a:r>
              <a:rPr lang="en-US" sz="2800" dirty="0" smtClean="0"/>
              <a:t>MHz </a:t>
            </a:r>
            <a:r>
              <a:rPr lang="en-US" sz="2800" baseline="30000" dirty="0"/>
              <a:t>1</a:t>
            </a:r>
            <a:r>
              <a:rPr lang="en-US" sz="2800" dirty="0"/>
              <a:t>H frequency.  (a) Conventional HSQC spectrum acquired in 26 min 22s, using 256 </a:t>
            </a:r>
            <a:r>
              <a:rPr lang="en-US" sz="2800" i="1" dirty="0"/>
              <a:t>t</a:t>
            </a:r>
            <a:r>
              <a:rPr lang="en-US" sz="2800" baseline="-25000" dirty="0"/>
              <a:t>1</a:t>
            </a:r>
            <a:r>
              <a:rPr lang="en-US" sz="2800" dirty="0"/>
              <a:t> and four scans per increment. (b) Pseudo-2D correlation reconstructed from the results collected using the sequence </a:t>
            </a:r>
            <a:r>
              <a:rPr lang="en-US" sz="2800" dirty="0" smtClean="0"/>
              <a:t>above with </a:t>
            </a:r>
            <a:r>
              <a:rPr lang="en-US" sz="2800" baseline="30000" dirty="0"/>
              <a:t>13</a:t>
            </a:r>
            <a:r>
              <a:rPr lang="en-US" sz="2800" dirty="0"/>
              <a:t>C observation, in 6 min 4 s (32 scans).</a:t>
            </a:r>
            <a:r>
              <a:rPr lang="en-US" sz="2800" dirty="0"/>
              <a:t> </a:t>
            </a:r>
            <a:endParaRPr lang="en-US" sz="2800" b="1" dirty="0"/>
          </a:p>
        </p:txBody>
      </p:sp>
      <p:sp>
        <p:nvSpPr>
          <p:cNvPr id="129" name="Rounded Rectangle 128"/>
          <p:cNvSpPr/>
          <p:nvPr/>
        </p:nvSpPr>
        <p:spPr>
          <a:xfrm>
            <a:off x="1189037" y="34492406"/>
            <a:ext cx="10515600" cy="533400"/>
          </a:xfrm>
          <a:prstGeom prst="roundRect">
            <a:avLst/>
          </a:prstGeom>
          <a:solidFill>
            <a:srgbClr val="F7C5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6. Conclusions</a:t>
            </a:r>
            <a:endParaRPr lang="en-US" sz="2800" dirty="0">
              <a:solidFill>
                <a:schemeClr val="tx1"/>
              </a:solidFill>
            </a:endParaRPr>
          </a:p>
        </p:txBody>
      </p:sp>
      <p:sp>
        <p:nvSpPr>
          <p:cNvPr id="132" name="TextBox 131"/>
          <p:cNvSpPr txBox="1"/>
          <p:nvPr/>
        </p:nvSpPr>
        <p:spPr>
          <a:xfrm>
            <a:off x="1189037" y="35330606"/>
            <a:ext cx="10896600" cy="2677656"/>
          </a:xfrm>
          <a:prstGeom prst="rect">
            <a:avLst/>
          </a:prstGeom>
          <a:noFill/>
        </p:spPr>
        <p:txBody>
          <a:bodyPr wrap="square" rtlCol="0">
            <a:spAutoFit/>
          </a:bodyPr>
          <a:lstStyle/>
          <a:p>
            <a:pPr algn="ctr"/>
            <a:r>
              <a:rPr lang="en-US" sz="2400" dirty="0">
                <a:latin typeface="Times New Roman" pitchFamily="18" charset="0"/>
                <a:cs typeface="Times New Roman" pitchFamily="18" charset="0"/>
              </a:rPr>
              <a:t>This study introduced a new approach to establish 2D NMR correlations, whereby offset sensitive </a:t>
            </a:r>
            <a:r>
              <a:rPr lang="en-US" sz="2400" dirty="0" err="1">
                <a:latin typeface="Times New Roman" pitchFamily="18" charset="0"/>
                <a:cs typeface="Times New Roman" pitchFamily="18" charset="0"/>
              </a:rPr>
              <a:t>recoupling</a:t>
            </a:r>
            <a:r>
              <a:rPr lang="en-US" sz="2400" dirty="0">
                <a:latin typeface="Times New Roman" pitchFamily="18" charset="0"/>
                <a:cs typeface="Times New Roman" pitchFamily="18" charset="0"/>
              </a:rPr>
              <a:t> can be translated into F1 shifts. This can be attained by the acquisition of the IP and AP components, which are subjected to amplitude modulation arising from the heteronuclear scalar coupling. Demonstrations of the technique on organic compounds suggest that it may prove especially valuable in monitoring of organic chemical </a:t>
            </a:r>
            <a:r>
              <a:rPr lang="en-US" sz="2400" dirty="0" smtClean="0">
                <a:latin typeface="Times New Roman" pitchFamily="18" charset="0"/>
                <a:cs typeface="Times New Roman" pitchFamily="18" charset="0"/>
              </a:rPr>
              <a:t>reaction, extensions to high-dimensional acquisitions, </a:t>
            </a:r>
            <a:r>
              <a:rPr lang="en-US" sz="2400" dirty="0">
                <a:latin typeface="Times New Roman" pitchFamily="18" charset="0"/>
                <a:cs typeface="Times New Roman" pitchFamily="18" charset="0"/>
              </a:rPr>
              <a:t>and </a:t>
            </a:r>
            <a:r>
              <a:rPr lang="en-US" sz="2400" dirty="0" smtClean="0">
                <a:latin typeface="Times New Roman" pitchFamily="18" charset="0"/>
                <a:cs typeface="Times New Roman" pitchFamily="18" charset="0"/>
              </a:rPr>
              <a:t>performing </a:t>
            </a:r>
            <a:r>
              <a:rPr lang="en-US" sz="2400" dirty="0">
                <a:latin typeface="Times New Roman" pitchFamily="18" charset="0"/>
                <a:cs typeface="Times New Roman" pitchFamily="18" charset="0"/>
              </a:rPr>
              <a:t>DNP-</a:t>
            </a:r>
            <a:r>
              <a:rPr lang="en-US" sz="2400" dirty="0" smtClean="0">
                <a:latin typeface="Times New Roman" pitchFamily="18" charset="0"/>
                <a:cs typeface="Times New Roman" pitchFamily="18" charset="0"/>
              </a:rPr>
              <a:t>enhanced correlation </a:t>
            </a:r>
            <a:r>
              <a:rPr lang="en-US" sz="2400" dirty="0" smtClean="0">
                <a:latin typeface="Times New Roman" pitchFamily="18" charset="0"/>
                <a:cs typeface="Times New Roman" pitchFamily="18" charset="0"/>
              </a:rPr>
              <a:t>experiments.</a:t>
            </a:r>
            <a:endParaRPr lang="en-US" sz="2400" dirty="0">
              <a:latin typeface="Times New Roman" pitchFamily="18" charset="0"/>
              <a:cs typeface="Times New Roman" pitchFamily="18" charset="0"/>
            </a:endParaRPr>
          </a:p>
        </p:txBody>
      </p:sp>
      <p:sp>
        <p:nvSpPr>
          <p:cNvPr id="133" name="Rounded Rectangle 132"/>
          <p:cNvSpPr/>
          <p:nvPr/>
        </p:nvSpPr>
        <p:spPr>
          <a:xfrm>
            <a:off x="1112837" y="38226206"/>
            <a:ext cx="10515600" cy="533400"/>
          </a:xfrm>
          <a:prstGeom prst="roundRect">
            <a:avLst/>
          </a:prstGeom>
          <a:solidFill>
            <a:srgbClr val="F7C5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cap="all" dirty="0" smtClean="0">
                <a:solidFill>
                  <a:schemeClr val="tx1"/>
                </a:solidFill>
              </a:rPr>
              <a:t>Acknowledgements</a:t>
            </a:r>
            <a:endParaRPr lang="en-US" sz="2800" b="1" cap="all" dirty="0">
              <a:solidFill>
                <a:schemeClr val="tx1"/>
              </a:solidFill>
            </a:endParaRPr>
          </a:p>
        </p:txBody>
      </p:sp>
      <p:pic>
        <p:nvPicPr>
          <p:cNvPr id="33" name="Picture 32" descr="Figure1_SequenceForCarbonObserved_20150628.png"/>
          <p:cNvPicPr>
            <a:picLocks noChangeAspect="1"/>
          </p:cNvPicPr>
          <p:nvPr/>
        </p:nvPicPr>
        <p:blipFill>
          <a:blip r:embed="rId11" cstate="print"/>
          <a:stretch>
            <a:fillRect/>
          </a:stretch>
        </p:blipFill>
        <p:spPr>
          <a:xfrm>
            <a:off x="5380037" y="18261806"/>
            <a:ext cx="7982729" cy="6153924"/>
          </a:xfrm>
          <a:prstGeom prst="rect">
            <a:avLst/>
          </a:prstGeom>
        </p:spPr>
      </p:pic>
      <p:pic>
        <p:nvPicPr>
          <p:cNvPr id="34" name="Picture 33" descr="Figure8_CtoH001_20150628.png"/>
          <p:cNvPicPr>
            <a:picLocks noChangeAspect="1"/>
          </p:cNvPicPr>
          <p:nvPr/>
        </p:nvPicPr>
        <p:blipFill>
          <a:blip r:embed="rId12" cstate="print"/>
          <a:stretch>
            <a:fillRect/>
          </a:stretch>
        </p:blipFill>
        <p:spPr>
          <a:xfrm>
            <a:off x="1646237" y="27159334"/>
            <a:ext cx="9407430" cy="7028272"/>
          </a:xfrm>
          <a:prstGeom prst="rect">
            <a:avLst/>
          </a:prstGeom>
        </p:spPr>
      </p:pic>
      <p:pic>
        <p:nvPicPr>
          <p:cNvPr id="36" name="Picture 35" descr="Figure 6_20150628.png"/>
          <p:cNvPicPr>
            <a:picLocks noChangeAspect="1"/>
          </p:cNvPicPr>
          <p:nvPr/>
        </p:nvPicPr>
        <p:blipFill>
          <a:blip r:embed="rId13" cstate="print"/>
          <a:stretch>
            <a:fillRect/>
          </a:stretch>
        </p:blipFill>
        <p:spPr>
          <a:xfrm>
            <a:off x="14524037" y="19404806"/>
            <a:ext cx="12856490" cy="10357126"/>
          </a:xfrm>
          <a:prstGeom prst="rect">
            <a:avLst/>
          </a:prstGeom>
        </p:spPr>
      </p:pic>
      <p:pic>
        <p:nvPicPr>
          <p:cNvPr id="37" name="Picture 36" descr="Figure3_20150628.png"/>
          <p:cNvPicPr>
            <a:picLocks noChangeAspect="1"/>
          </p:cNvPicPr>
          <p:nvPr/>
        </p:nvPicPr>
        <p:blipFill>
          <a:blip r:embed="rId14" cstate="print"/>
          <a:stretch>
            <a:fillRect/>
          </a:stretch>
        </p:blipFill>
        <p:spPr>
          <a:xfrm>
            <a:off x="19553237" y="9575006"/>
            <a:ext cx="9806960" cy="8471933"/>
          </a:xfrm>
          <a:prstGeom prst="rect">
            <a:avLst/>
          </a:prstGeom>
        </p:spPr>
      </p:pic>
      <p:sp>
        <p:nvSpPr>
          <p:cNvPr id="30" name="Rounded Rectangle 29"/>
          <p:cNvSpPr/>
          <p:nvPr/>
        </p:nvSpPr>
        <p:spPr>
          <a:xfrm>
            <a:off x="731837" y="2869406"/>
            <a:ext cx="10515600" cy="609600"/>
          </a:xfrm>
          <a:prstGeom prst="roundRect">
            <a:avLst/>
          </a:prstGeom>
          <a:solidFill>
            <a:srgbClr val="F7C5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1.</a:t>
            </a:r>
            <a:r>
              <a:rPr lang="en-US" sz="2800" b="1" dirty="0" smtClean="0"/>
              <a:t> </a:t>
            </a:r>
            <a:r>
              <a:rPr lang="en-US" sz="2800" b="1" cap="all" dirty="0" smtClean="0">
                <a:solidFill>
                  <a:schemeClr val="tx1"/>
                </a:solidFill>
              </a:rPr>
              <a:t>INTRODUCTION</a:t>
            </a:r>
            <a:endParaRPr lang="en-US" sz="2800" dirty="0">
              <a:solidFill>
                <a:schemeClr val="tx1"/>
              </a:solidFill>
            </a:endParaRPr>
          </a:p>
        </p:txBody>
      </p:sp>
      <p:sp>
        <p:nvSpPr>
          <p:cNvPr id="38" name="TextBox 37"/>
          <p:cNvSpPr txBox="1"/>
          <p:nvPr/>
        </p:nvSpPr>
        <p:spPr>
          <a:xfrm>
            <a:off x="1570037" y="4317206"/>
            <a:ext cx="184731" cy="1354217"/>
          </a:xfrm>
          <a:prstGeom prst="rect">
            <a:avLst/>
          </a:prstGeom>
          <a:noFill/>
        </p:spPr>
        <p:txBody>
          <a:bodyPr wrap="none" rtlCol="0">
            <a:spAutoFit/>
          </a:bodyPr>
          <a:lstStyle/>
          <a:p>
            <a:endParaRPr lang="en-US" dirty="0"/>
          </a:p>
        </p:txBody>
      </p:sp>
      <p:sp>
        <p:nvSpPr>
          <p:cNvPr id="39" name="TextBox 38"/>
          <p:cNvSpPr txBox="1"/>
          <p:nvPr/>
        </p:nvSpPr>
        <p:spPr>
          <a:xfrm>
            <a:off x="579437" y="3479006"/>
            <a:ext cx="10698164" cy="5632310"/>
          </a:xfrm>
          <a:prstGeom prst="rect">
            <a:avLst/>
          </a:prstGeom>
          <a:noFill/>
        </p:spPr>
        <p:txBody>
          <a:bodyPr wrap="square" rtlCol="0">
            <a:spAutoFit/>
          </a:bodyPr>
          <a:lstStyle/>
          <a:p>
            <a:pPr algn="ctr"/>
            <a:r>
              <a:rPr lang="en-US" sz="2400" dirty="0" smtClean="0"/>
              <a:t>Multi-dimensional correlations between bonded </a:t>
            </a:r>
            <a:r>
              <a:rPr lang="en-US" sz="2400" dirty="0" smtClean="0"/>
              <a:t>heteroatoms </a:t>
            </a:r>
            <a:r>
              <a:rPr lang="en-US" sz="2400" dirty="0" smtClean="0"/>
              <a:t>lie at the cornerstone of contemporary NMR. Improving the efficiency with which these multi-dimensional correlations are established is an important topic, and many alternatives have been developed over the last decade to speed up this kind of experiments.  In particular, approaches have been proposed to forfeit multi-scan schemes altogether, and </a:t>
            </a:r>
            <a:r>
              <a:rPr lang="en-US" sz="2400" dirty="0" smtClean="0"/>
              <a:t>obtain complete </a:t>
            </a:r>
            <a:r>
              <a:rPr lang="en-US" sz="2400" dirty="0" smtClean="0"/>
              <a:t>full 2D correlations in a single shot. Here we explore and discuss a new, alternative method enabling the collection of such very fast –in principle, single-scan– acquisitions of </a:t>
            </a:r>
            <a:r>
              <a:rPr lang="en-US" sz="2400" dirty="0" err="1" smtClean="0"/>
              <a:t>nD</a:t>
            </a:r>
            <a:r>
              <a:rPr lang="en-US" sz="2400" dirty="0" smtClean="0"/>
              <a:t> </a:t>
            </a:r>
            <a:r>
              <a:rPr lang="en-US" sz="2400" dirty="0" smtClean="0"/>
              <a:t>heteronuclear correlations among bonded species, which operates on the basis of a partial reintroduction of J couplings.  Similar approaches had been proposed in the past based on collecting coupled spectra for arrays of off-resonance decoupling values[1-3]; an alternative is here explored operating on the basis of applying frequency-swept pulses, incorporated into suitable spin-echo sequences. Thanks to the offset-dependent amplitude modulations of the in- and anti-phase </a:t>
            </a:r>
            <a:r>
              <a:rPr lang="en-US" sz="2400" dirty="0" smtClean="0"/>
              <a:t>J-modulated components </a:t>
            </a:r>
            <a:r>
              <a:rPr lang="en-US" sz="2400" dirty="0" smtClean="0"/>
              <a:t>that such sequences impart, chemical shifts of coupled but otherwise unobserved nuclear species, can be extracted from the relative intensities of the J-coupled </a:t>
            </a:r>
            <a:r>
              <a:rPr lang="en-US" sz="2400" dirty="0" err="1" smtClean="0"/>
              <a:t>multiplets</a:t>
            </a:r>
            <a:r>
              <a:rPr lang="en-US" sz="2400" dirty="0" smtClean="0"/>
              <a:t> observed in one-dimensional acquisitions</a:t>
            </a:r>
            <a:r>
              <a:rPr lang="en-US" sz="2400" dirty="0" smtClean="0"/>
              <a:t>. </a:t>
            </a:r>
            <a:r>
              <a:rPr lang="en-US" sz="2400" dirty="0" smtClean="0"/>
              <a:t>Pseudo-2D and -3D examples of these are described</a:t>
            </a:r>
            <a:endParaRPr lang="en-US" sz="2400" dirty="0" smtClean="0"/>
          </a:p>
        </p:txBody>
      </p:sp>
      <p:sp>
        <p:nvSpPr>
          <p:cNvPr id="41" name="Rectangle 40"/>
          <p:cNvSpPr/>
          <p:nvPr/>
        </p:nvSpPr>
        <p:spPr>
          <a:xfrm>
            <a:off x="1265237" y="38835806"/>
            <a:ext cx="9829800" cy="1015663"/>
          </a:xfrm>
          <a:prstGeom prst="rect">
            <a:avLst/>
          </a:prstGeom>
        </p:spPr>
        <p:txBody>
          <a:bodyPr wrap="square">
            <a:spAutoFit/>
          </a:bodyPr>
          <a:lstStyle/>
          <a:p>
            <a:pPr algn="just"/>
            <a:r>
              <a:rPr lang="en-US" sz="2000" dirty="0" smtClean="0"/>
              <a:t>We are grateful to Dr. </a:t>
            </a:r>
            <a:r>
              <a:rPr lang="en-US" sz="2000" dirty="0" err="1" smtClean="0"/>
              <a:t>Korvin</a:t>
            </a:r>
            <a:r>
              <a:rPr lang="en-US" sz="2000" dirty="0" smtClean="0"/>
              <a:t> Walter for assistance in the initial stages of this study. This work was funded by the Israel Science Foundation grant 795/13, by the Kimmel Institute of Magnetic Resonance (Weizmann Institute), and by the generosity of the Perlman Family Foundation</a:t>
            </a:r>
            <a:endParaRPr lang="en-US" sz="2000" dirty="0"/>
          </a:p>
        </p:txBody>
      </p:sp>
      <p:sp>
        <p:nvSpPr>
          <p:cNvPr id="42" name="Rounded Rectangle 41"/>
          <p:cNvSpPr/>
          <p:nvPr/>
        </p:nvSpPr>
        <p:spPr>
          <a:xfrm>
            <a:off x="13152437" y="30377606"/>
            <a:ext cx="16157448" cy="685800"/>
          </a:xfrm>
          <a:prstGeom prst="roundRect">
            <a:avLst/>
          </a:prstGeom>
          <a:solidFill>
            <a:srgbClr val="F7C5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5. Heteronuclear correlations: Extensions to  pseudo-3D </a:t>
            </a:r>
            <a:r>
              <a:rPr lang="en-US" sz="2800" b="1" baseline="30000" dirty="0" smtClean="0">
                <a:solidFill>
                  <a:schemeClr val="tx1"/>
                </a:solidFill>
              </a:rPr>
              <a:t>1</a:t>
            </a:r>
            <a:r>
              <a:rPr lang="en-US" sz="2800" b="1" dirty="0" smtClean="0">
                <a:solidFill>
                  <a:schemeClr val="tx1"/>
                </a:solidFill>
              </a:rPr>
              <a:t>H</a:t>
            </a:r>
            <a:r>
              <a:rPr lang="en-US" sz="2800" b="1" dirty="0" smtClean="0">
                <a:solidFill>
                  <a:schemeClr val="tx1"/>
                </a:solidFill>
                <a:sym typeface="Wingdings"/>
              </a:rPr>
              <a:t></a:t>
            </a:r>
            <a:r>
              <a:rPr lang="en-US" sz="2800" b="1" baseline="30000" dirty="0" smtClean="0">
                <a:solidFill>
                  <a:schemeClr val="tx1"/>
                </a:solidFill>
              </a:rPr>
              <a:t>15</a:t>
            </a:r>
            <a:r>
              <a:rPr lang="en-US" sz="2800" b="1" dirty="0" smtClean="0">
                <a:solidFill>
                  <a:schemeClr val="tx1"/>
                </a:solidFill>
              </a:rPr>
              <a:t>N</a:t>
            </a:r>
            <a:r>
              <a:rPr lang="en-US" sz="2800" b="1" dirty="0" smtClean="0">
                <a:solidFill>
                  <a:schemeClr val="tx1"/>
                </a:solidFill>
                <a:sym typeface="Wingdings"/>
              </a:rPr>
              <a:t></a:t>
            </a:r>
            <a:r>
              <a:rPr lang="en-US" sz="2800" b="1" baseline="30000" dirty="0" smtClean="0">
                <a:solidFill>
                  <a:schemeClr val="tx1"/>
                </a:solidFill>
              </a:rPr>
              <a:t>13</a:t>
            </a:r>
            <a:r>
              <a:rPr lang="en-US" sz="2800" b="1" dirty="0" smtClean="0">
                <a:solidFill>
                  <a:schemeClr val="tx1"/>
                </a:solidFill>
              </a:rPr>
              <a:t>C experiments</a:t>
            </a:r>
            <a:endParaRPr lang="en-US" sz="2800" dirty="0">
              <a:solidFill>
                <a:schemeClr val="tx1"/>
              </a:solidFill>
            </a:endParaRPr>
          </a:p>
        </p:txBody>
      </p:sp>
      <p:pic>
        <p:nvPicPr>
          <p:cNvPr id="43" name="Picture 42" descr="Figure 9_sequence.png"/>
          <p:cNvPicPr>
            <a:picLocks noChangeAspect="1"/>
          </p:cNvPicPr>
          <p:nvPr/>
        </p:nvPicPr>
        <p:blipFill>
          <a:blip r:embed="rId15" cstate="print"/>
          <a:stretch>
            <a:fillRect/>
          </a:stretch>
        </p:blipFill>
        <p:spPr>
          <a:xfrm>
            <a:off x="20239037" y="31368206"/>
            <a:ext cx="8839200" cy="10182582"/>
          </a:xfrm>
          <a:prstGeom prst="rect">
            <a:avLst/>
          </a:prstGeom>
        </p:spPr>
      </p:pic>
      <p:sp>
        <p:nvSpPr>
          <p:cNvPr id="44" name="Rectangle 43"/>
          <p:cNvSpPr/>
          <p:nvPr/>
        </p:nvSpPr>
        <p:spPr>
          <a:xfrm>
            <a:off x="1265237" y="40359806"/>
            <a:ext cx="7848600" cy="1692755"/>
          </a:xfrm>
          <a:prstGeom prst="rect">
            <a:avLst/>
          </a:prstGeom>
          <a:solidFill>
            <a:schemeClr val="bg1"/>
          </a:solidFill>
        </p:spPr>
        <p:txBody>
          <a:bodyPr wrap="square" lIns="91419" tIns="45712" rIns="91419" bIns="45712">
            <a:spAutoFit/>
          </a:bodyPr>
          <a:lstStyle/>
          <a:p>
            <a:pPr algn="ctr"/>
            <a:r>
              <a:rPr lang="en-US" sz="2400" b="1" dirty="0" smtClean="0"/>
              <a:t>REFERENCES</a:t>
            </a:r>
            <a:endParaRPr lang="en-US" sz="2000" b="1" dirty="0" smtClean="0"/>
          </a:p>
          <a:p>
            <a:r>
              <a:rPr lang="en-US" sz="2000" dirty="0" smtClean="0"/>
              <a:t>[</a:t>
            </a:r>
            <a:r>
              <a:rPr lang="en-US" sz="2000" dirty="0" smtClean="0"/>
              <a:t>1] R. Christy. R. Grace and R. </a:t>
            </a:r>
            <a:r>
              <a:rPr lang="en-US" sz="2000" dirty="0" err="1" smtClean="0"/>
              <a:t>Riek</a:t>
            </a:r>
            <a:r>
              <a:rPr lang="en-US" sz="2000" dirty="0" smtClean="0"/>
              <a:t>. </a:t>
            </a:r>
            <a:r>
              <a:rPr lang="en-US" sz="2000" i="1" dirty="0" smtClean="0"/>
              <a:t>J. Am. Chem.  Soc. </a:t>
            </a:r>
            <a:r>
              <a:rPr lang="en-US" sz="2000" b="1" i="1" dirty="0" smtClean="0"/>
              <a:t>2003</a:t>
            </a:r>
            <a:r>
              <a:rPr lang="en-US" sz="2000" dirty="0" smtClean="0"/>
              <a:t> </a:t>
            </a:r>
            <a:r>
              <a:rPr lang="en-US" sz="2000" i="1" dirty="0" smtClean="0"/>
              <a:t>125</a:t>
            </a:r>
            <a:r>
              <a:rPr lang="en-US" sz="2000" dirty="0" smtClean="0"/>
              <a:t> (51), 16104.</a:t>
            </a:r>
          </a:p>
          <a:p>
            <a:r>
              <a:rPr lang="en-US" sz="2000" dirty="0" smtClean="0"/>
              <a:t>[2] Y. Liu, J. H. </a:t>
            </a:r>
            <a:r>
              <a:rPr lang="en-US" sz="2000" dirty="0" err="1" smtClean="0"/>
              <a:t>Prestegard.</a:t>
            </a:r>
            <a:r>
              <a:rPr lang="en-US" sz="2000" i="1" dirty="0" err="1" smtClean="0"/>
              <a:t>J</a:t>
            </a:r>
            <a:r>
              <a:rPr lang="en-US" sz="2000" i="1" dirty="0" smtClean="0"/>
              <a:t>. </a:t>
            </a:r>
            <a:r>
              <a:rPr lang="en-US" sz="2000" i="1" dirty="0" err="1" smtClean="0"/>
              <a:t>Magn</a:t>
            </a:r>
            <a:r>
              <a:rPr lang="en-US" sz="2000" i="1" dirty="0" smtClean="0"/>
              <a:t>. </a:t>
            </a:r>
            <a:r>
              <a:rPr lang="en-US" sz="2000" i="1" dirty="0" err="1" smtClean="0"/>
              <a:t>Reson</a:t>
            </a:r>
            <a:r>
              <a:rPr lang="en-US" sz="2000" i="1" dirty="0" smtClean="0"/>
              <a:t>. </a:t>
            </a:r>
            <a:r>
              <a:rPr lang="en-US" sz="2000" b="1" dirty="0" smtClean="0"/>
              <a:t>2011</a:t>
            </a:r>
            <a:r>
              <a:rPr lang="en-US" sz="2000" dirty="0" smtClean="0"/>
              <a:t> </a:t>
            </a:r>
            <a:r>
              <a:rPr lang="en-US" sz="2000" i="1" dirty="0" smtClean="0"/>
              <a:t>212</a:t>
            </a:r>
            <a:r>
              <a:rPr lang="en-US" sz="2000" dirty="0" smtClean="0"/>
              <a:t> (2), 289. </a:t>
            </a:r>
          </a:p>
          <a:p>
            <a:r>
              <a:rPr lang="en-US" sz="2000" dirty="0" smtClean="0"/>
              <a:t>[3] G. Zhang, F. Schilling, S. J. Glaser, and C. </a:t>
            </a:r>
            <a:r>
              <a:rPr lang="en-US" sz="2000" dirty="0" err="1" smtClean="0"/>
              <a:t>Hilty</a:t>
            </a:r>
            <a:r>
              <a:rPr lang="en-US" sz="2000" dirty="0" smtClean="0"/>
              <a:t>. </a:t>
            </a:r>
            <a:r>
              <a:rPr lang="en-US" sz="2000" i="1" dirty="0" smtClean="0"/>
              <a:t>Anal. Chem. </a:t>
            </a:r>
            <a:r>
              <a:rPr lang="en-US" sz="2000" b="1" dirty="0" smtClean="0"/>
              <a:t>2013</a:t>
            </a:r>
            <a:r>
              <a:rPr lang="en-US" sz="2000" dirty="0" smtClean="0"/>
              <a:t> </a:t>
            </a:r>
            <a:r>
              <a:rPr lang="en-US" sz="2000" i="1" dirty="0" smtClean="0"/>
              <a:t>85</a:t>
            </a:r>
            <a:r>
              <a:rPr lang="en-US" sz="2000" dirty="0" smtClean="0"/>
              <a:t> (5), 2875</a:t>
            </a:r>
          </a:p>
          <a:p>
            <a:r>
              <a:rPr lang="en-US" sz="2000" dirty="0" smtClean="0">
                <a:cs typeface="Times New Roman" pitchFamily="18" charset="0"/>
              </a:rPr>
              <a:t>[4] </a:t>
            </a:r>
            <a:r>
              <a:rPr lang="en-US" sz="2000" dirty="0" err="1" smtClean="0">
                <a:cs typeface="Times New Roman" pitchFamily="18" charset="0"/>
              </a:rPr>
              <a:t>Balchandani</a:t>
            </a:r>
            <a:r>
              <a:rPr lang="en-US" sz="2000" dirty="0">
                <a:cs typeface="Times New Roman" pitchFamily="18" charset="0"/>
              </a:rPr>
              <a:t>, P., J. </a:t>
            </a:r>
            <a:r>
              <a:rPr lang="en-US" sz="2000" dirty="0" err="1">
                <a:cs typeface="Times New Roman" pitchFamily="18" charset="0"/>
              </a:rPr>
              <a:t>Pauly</a:t>
            </a:r>
            <a:r>
              <a:rPr lang="en-US" sz="2000" dirty="0">
                <a:cs typeface="Times New Roman" pitchFamily="18" charset="0"/>
              </a:rPr>
              <a:t>, and D. </a:t>
            </a:r>
            <a:r>
              <a:rPr lang="en-US" sz="2000" dirty="0" err="1">
                <a:cs typeface="Times New Roman" pitchFamily="18" charset="0"/>
              </a:rPr>
              <a:t>Spielman</a:t>
            </a:r>
            <a:r>
              <a:rPr lang="en-US" sz="2000" i="1" dirty="0">
                <a:cs typeface="Times New Roman" pitchFamily="18" charset="0"/>
              </a:rPr>
              <a:t>.</a:t>
            </a:r>
            <a:r>
              <a:rPr lang="en-US" sz="2000" dirty="0">
                <a:cs typeface="Times New Roman" pitchFamily="18" charset="0"/>
              </a:rPr>
              <a:t> </a:t>
            </a:r>
            <a:r>
              <a:rPr lang="en-US" sz="2000" i="1" dirty="0" err="1">
                <a:cs typeface="Times New Roman" pitchFamily="18" charset="0"/>
              </a:rPr>
              <a:t>Magn</a:t>
            </a:r>
            <a:r>
              <a:rPr lang="en-US" sz="2000" i="1" dirty="0">
                <a:cs typeface="Times New Roman" pitchFamily="18" charset="0"/>
              </a:rPr>
              <a:t>. </a:t>
            </a:r>
            <a:r>
              <a:rPr lang="en-US" sz="2000" i="1" dirty="0" err="1" smtClean="0">
                <a:cs typeface="Times New Roman" pitchFamily="18" charset="0"/>
              </a:rPr>
              <a:t>Reson</a:t>
            </a:r>
            <a:r>
              <a:rPr lang="en-US" sz="2000" i="1" dirty="0">
                <a:cs typeface="Times New Roman" pitchFamily="18" charset="0"/>
              </a:rPr>
              <a:t>. </a:t>
            </a:r>
            <a:r>
              <a:rPr lang="en-US" sz="2000" i="1" dirty="0" smtClean="0">
                <a:cs typeface="Times New Roman" pitchFamily="18" charset="0"/>
              </a:rPr>
              <a:t>Med</a:t>
            </a:r>
            <a:r>
              <a:rPr lang="en-US" sz="2000" dirty="0" smtClean="0">
                <a:cs typeface="Times New Roman" pitchFamily="18" charset="0"/>
              </a:rPr>
              <a:t>. </a:t>
            </a:r>
            <a:r>
              <a:rPr lang="en-US" sz="2000" dirty="0">
                <a:cs typeface="Times New Roman" pitchFamily="18" charset="0"/>
              </a:rPr>
              <a:t>2010. </a:t>
            </a:r>
            <a:r>
              <a:rPr lang="en-US" sz="2000" b="1" dirty="0">
                <a:cs typeface="Times New Roman" pitchFamily="18" charset="0"/>
              </a:rPr>
              <a:t>64</a:t>
            </a:r>
            <a:r>
              <a:rPr lang="en-US" sz="2000" dirty="0">
                <a:cs typeface="Times New Roman" pitchFamily="18" charset="0"/>
              </a:rPr>
              <a:t>(3): 843.</a:t>
            </a:r>
          </a:p>
        </p:txBody>
      </p:sp>
      <p:sp>
        <p:nvSpPr>
          <p:cNvPr id="111" name="TextBox 110"/>
          <p:cNvSpPr txBox="1"/>
          <p:nvPr/>
        </p:nvSpPr>
        <p:spPr>
          <a:xfrm>
            <a:off x="14143037" y="10184606"/>
            <a:ext cx="5410200" cy="8279189"/>
          </a:xfrm>
          <a:prstGeom prst="rect">
            <a:avLst/>
          </a:prstGeom>
          <a:noFill/>
        </p:spPr>
        <p:txBody>
          <a:bodyPr wrap="square" rtlCol="0" anchor="ctr">
            <a:spAutoFit/>
          </a:bodyPr>
          <a:lstStyle/>
          <a:p>
            <a:pPr algn="ctr"/>
            <a:r>
              <a:rPr lang="en-US" sz="2800" b="1" dirty="0" smtClean="0"/>
              <a:t>Relation between calculated frequency offsets and real indirect frequency </a:t>
            </a:r>
            <a:r>
              <a:rPr lang="en-US" sz="2800" b="1" dirty="0" smtClean="0"/>
              <a:t>offsets </a:t>
            </a:r>
            <a:r>
              <a:rPr lang="en-US" sz="2800" dirty="0" smtClean="0"/>
              <a:t>illustrated </a:t>
            </a:r>
            <a:r>
              <a:rPr lang="en-US" sz="2800" dirty="0"/>
              <a:t>on model samples chloroform </a:t>
            </a:r>
            <a:r>
              <a:rPr lang="en-US" sz="2800" dirty="0" smtClean="0"/>
              <a:t>and benzene.  </a:t>
            </a:r>
            <a:r>
              <a:rPr lang="en-US" sz="2800" dirty="0"/>
              <a:t>Experiments were recorded at </a:t>
            </a:r>
            <a:r>
              <a:rPr lang="en-US" sz="2800" dirty="0" smtClean="0"/>
              <a:t>500 or 600 MHz </a:t>
            </a:r>
            <a:r>
              <a:rPr lang="en-US" sz="2800" baseline="30000" dirty="0"/>
              <a:t>1</a:t>
            </a:r>
            <a:r>
              <a:rPr lang="en-US" sz="2800" dirty="0"/>
              <a:t>H </a:t>
            </a:r>
            <a:r>
              <a:rPr lang="en-US" sz="2800" dirty="0" smtClean="0"/>
              <a:t>frequencies </a:t>
            </a:r>
            <a:r>
              <a:rPr lang="en-US" sz="2800" dirty="0"/>
              <a:t>using </a:t>
            </a:r>
            <a:r>
              <a:rPr lang="en-US" sz="2800" dirty="0" smtClean="0"/>
              <a:t>Agilent spectrometers.</a:t>
            </a:r>
            <a:r>
              <a:rPr lang="en-US" sz="2800" i="1" dirty="0" smtClean="0"/>
              <a:t>  </a:t>
            </a:r>
            <a:r>
              <a:rPr lang="en-US" sz="2800" dirty="0"/>
              <a:t>For both samples the F1 (</a:t>
            </a:r>
            <a:r>
              <a:rPr lang="en-US" sz="2800" baseline="30000" dirty="0"/>
              <a:t>13</a:t>
            </a:r>
            <a:r>
              <a:rPr lang="en-US" sz="2800" dirty="0"/>
              <a:t>C) carrier offsets were systematically incremented over 2 kHz in 100 Hz steps, and IP/AP spectral intensities were used to extract the </a:t>
            </a:r>
            <a:r>
              <a:rPr lang="en-US" sz="2800" dirty="0" smtClean="0"/>
              <a:t>shifts. Illustrative </a:t>
            </a:r>
            <a:r>
              <a:rPr lang="en-US" sz="2800" dirty="0"/>
              <a:t>IP (black) and AP (red) </a:t>
            </a:r>
            <a:r>
              <a:rPr lang="en-US" sz="2800" baseline="30000" dirty="0"/>
              <a:t>1</a:t>
            </a:r>
            <a:r>
              <a:rPr lang="en-US" sz="2800" dirty="0"/>
              <a:t>H spectral components, afforded by the aforementioned sequence for a particular offset. The center spike in </a:t>
            </a:r>
            <a:r>
              <a:rPr lang="en-US" sz="2800" dirty="0" smtClean="0"/>
              <a:t>C6H6 arises </a:t>
            </a:r>
            <a:r>
              <a:rPr lang="en-US" sz="2800" dirty="0"/>
              <a:t>from residual </a:t>
            </a:r>
            <a:r>
              <a:rPr lang="en-US" sz="2800" baseline="30000" dirty="0"/>
              <a:t>12</a:t>
            </a:r>
            <a:r>
              <a:rPr lang="en-US" sz="2800" dirty="0"/>
              <a:t>C-bound protons. </a:t>
            </a:r>
            <a:r>
              <a:rPr lang="en-US" sz="2800" dirty="0" smtClean="0"/>
              <a:t>(Bottom) </a:t>
            </a:r>
            <a:r>
              <a:rPr lang="en-US" sz="2800" baseline="30000" dirty="0"/>
              <a:t>13</a:t>
            </a:r>
            <a:r>
              <a:rPr lang="en-US" sz="2800" dirty="0"/>
              <a:t>C offsets calculated as a function of an artificially-varying indirect frequency offset F1. </a:t>
            </a:r>
            <a:endParaRPr lang="en-US" sz="2800" b="1" dirty="0"/>
          </a:p>
        </p:txBody>
      </p:sp>
      <p:sp>
        <p:nvSpPr>
          <p:cNvPr id="3" name="TextBox 2"/>
          <p:cNvSpPr txBox="1"/>
          <p:nvPr/>
        </p:nvSpPr>
        <p:spPr>
          <a:xfrm>
            <a:off x="15000673" y="19447252"/>
            <a:ext cx="3866764" cy="338554"/>
          </a:xfrm>
          <a:prstGeom prst="rect">
            <a:avLst/>
          </a:prstGeom>
          <a:solidFill>
            <a:srgbClr val="FFFFFF"/>
          </a:solidFill>
        </p:spPr>
        <p:txBody>
          <a:bodyPr wrap="none" rtlCol="0">
            <a:spAutoFit/>
          </a:bodyPr>
          <a:lstStyle/>
          <a:p>
            <a:r>
              <a:rPr lang="en-US" sz="1600" dirty="0" smtClean="0"/>
              <a:t>Sample: Pyridine/propanol mixture in DMSO-d6</a:t>
            </a:r>
            <a:endParaRPr lang="en-US" sz="1600" dirty="0"/>
          </a:p>
        </p:txBody>
      </p:sp>
      <p:sp>
        <p:nvSpPr>
          <p:cNvPr id="4" name="Rectangle 3"/>
          <p:cNvSpPr/>
          <p:nvPr/>
        </p:nvSpPr>
        <p:spPr>
          <a:xfrm>
            <a:off x="13381037" y="31444406"/>
            <a:ext cx="5943600" cy="10433622"/>
          </a:xfrm>
          <a:prstGeom prst="rect">
            <a:avLst/>
          </a:prstGeom>
        </p:spPr>
        <p:txBody>
          <a:bodyPr wrap="square">
            <a:spAutoFit/>
          </a:bodyPr>
          <a:lstStyle/>
          <a:p>
            <a:pPr algn="ctr"/>
            <a:r>
              <a:rPr lang="en-US" sz="2400" dirty="0"/>
              <a:t>Pulse sequence assayed for the acquisition of 3D HNCO spectra, with a </a:t>
            </a:r>
            <a:r>
              <a:rPr lang="en-US" sz="2400" i="1" dirty="0"/>
              <a:t>J</a:t>
            </a:r>
            <a:r>
              <a:rPr lang="en-US" sz="2400" baseline="-25000" dirty="0"/>
              <a:t>NC</a:t>
            </a:r>
            <a:r>
              <a:rPr lang="en-US" sz="2400" dirty="0"/>
              <a:t>–enabled encoding of the </a:t>
            </a:r>
            <a:r>
              <a:rPr lang="en-US" sz="2400" baseline="30000" dirty="0"/>
              <a:t>13</a:t>
            </a:r>
            <a:r>
              <a:rPr lang="en-US" sz="2400" dirty="0"/>
              <a:t>C dimension, and </a:t>
            </a:r>
            <a:r>
              <a:rPr lang="en-US" sz="2400" baseline="30000" dirty="0"/>
              <a:t>15</a:t>
            </a:r>
            <a:r>
              <a:rPr lang="en-US" sz="2400" dirty="0"/>
              <a:t>N/</a:t>
            </a:r>
            <a:r>
              <a:rPr lang="en-US" sz="2400" baseline="30000" dirty="0"/>
              <a:t>1</a:t>
            </a:r>
            <a:r>
              <a:rPr lang="en-US" sz="2400" dirty="0"/>
              <a:t>H interactions monitored using a conventional temporal encoding. </a:t>
            </a:r>
            <a:r>
              <a:rPr lang="en-US" sz="2400" dirty="0" smtClean="0"/>
              <a:t>The sequence incorporates an </a:t>
            </a:r>
            <a:r>
              <a:rPr lang="en-US" sz="2400" dirty="0"/>
              <a:t>off-resonance shifted laminar </a:t>
            </a:r>
            <a:r>
              <a:rPr lang="en-US" sz="2400" dirty="0" smtClean="0"/>
              <a:t>pulse on </a:t>
            </a:r>
            <a:r>
              <a:rPr lang="en-US" sz="2400" dirty="0"/>
              <a:t>the C</a:t>
            </a:r>
            <a:r>
              <a:rPr lang="en-US" sz="2400" baseline="30000" dirty="0"/>
              <a:t>α</a:t>
            </a:r>
            <a:r>
              <a:rPr lang="en-US" sz="2400" dirty="0"/>
              <a:t> with a first null at </a:t>
            </a:r>
            <a:r>
              <a:rPr lang="en-US" sz="2400" baseline="30000" dirty="0"/>
              <a:t>13</a:t>
            </a:r>
            <a:r>
              <a:rPr lang="en-US" sz="2400" dirty="0"/>
              <a:t>CO for the sake of decoupling this </a:t>
            </a:r>
            <a:r>
              <a:rPr lang="en-US" sz="2400" dirty="0" err="1"/>
              <a:t>homonuclear</a:t>
            </a:r>
            <a:r>
              <a:rPr lang="en-US" sz="2400" dirty="0"/>
              <a:t> </a:t>
            </a:r>
            <a:r>
              <a:rPr lang="en-US" sz="2400" dirty="0" smtClean="0"/>
              <a:t>interaction; </a:t>
            </a:r>
            <a:r>
              <a:rPr lang="en-US" sz="2400" dirty="0"/>
              <a:t>a BASH decoupling scheme during the </a:t>
            </a:r>
            <a:r>
              <a:rPr lang="en-US" sz="2400" baseline="30000" dirty="0"/>
              <a:t>1</a:t>
            </a:r>
            <a:r>
              <a:rPr lang="en-US" sz="2400" dirty="0"/>
              <a:t>H detection period to remove the effects of the </a:t>
            </a:r>
            <a:r>
              <a:rPr lang="en-US" sz="2400" baseline="30000" dirty="0"/>
              <a:t>1</a:t>
            </a:r>
            <a:r>
              <a:rPr lang="en-US" sz="2400" dirty="0"/>
              <a:t>H</a:t>
            </a:r>
            <a:r>
              <a:rPr lang="en-US" sz="2400" baseline="30000" dirty="0"/>
              <a:t>N</a:t>
            </a:r>
            <a:r>
              <a:rPr lang="en-US" sz="2400" dirty="0"/>
              <a:t>-</a:t>
            </a:r>
            <a:r>
              <a:rPr lang="en-US" sz="2400" baseline="30000" dirty="0"/>
              <a:t>1</a:t>
            </a:r>
            <a:r>
              <a:rPr lang="en-US" sz="2400" dirty="0"/>
              <a:t>H</a:t>
            </a:r>
            <a:r>
              <a:rPr lang="en-US" sz="2400" baseline="30000" dirty="0"/>
              <a:t>α</a:t>
            </a:r>
            <a:r>
              <a:rPr lang="en-US" sz="2400" dirty="0"/>
              <a:t> coupling; shaped pulses marked r </a:t>
            </a:r>
            <a:r>
              <a:rPr lang="en-US" sz="2400" dirty="0" smtClean="0"/>
              <a:t>as REBURP </a:t>
            </a:r>
            <a:r>
              <a:rPr lang="en-US" sz="2400" dirty="0"/>
              <a:t>180</a:t>
            </a:r>
            <a:r>
              <a:rPr lang="en-US" sz="2400" baseline="30000" dirty="0"/>
              <a:t>◦</a:t>
            </a:r>
            <a:r>
              <a:rPr lang="en-US" sz="2400" dirty="0"/>
              <a:t> inversions </a:t>
            </a:r>
            <a:r>
              <a:rPr lang="en-US" sz="2400" dirty="0" smtClean="0"/>
              <a:t>flipping </a:t>
            </a:r>
            <a:r>
              <a:rPr lang="en-US" sz="2400" dirty="0"/>
              <a:t>solely </a:t>
            </a:r>
            <a:r>
              <a:rPr lang="en-US" sz="2400" baseline="30000" dirty="0"/>
              <a:t>1</a:t>
            </a:r>
            <a:r>
              <a:rPr lang="en-US" sz="2400" dirty="0"/>
              <a:t>H</a:t>
            </a:r>
            <a:r>
              <a:rPr lang="en-US" sz="2400" baseline="30000" dirty="0"/>
              <a:t>N</a:t>
            </a:r>
            <a:r>
              <a:rPr lang="en-US" sz="2400" dirty="0"/>
              <a:t>. </a:t>
            </a:r>
            <a:r>
              <a:rPr lang="en-US" sz="2400" dirty="0" smtClean="0"/>
              <a:t>In </a:t>
            </a:r>
            <a:r>
              <a:rPr lang="en-US" sz="2400" dirty="0"/>
              <a:t>order to get 2D HN-HSQC spectra with pure absorption mode </a:t>
            </a:r>
            <a:r>
              <a:rPr lang="en-US" sz="2400" dirty="0" err="1"/>
              <a:t>lineshape</a:t>
            </a:r>
            <a:r>
              <a:rPr lang="en-US" sz="2400" dirty="0"/>
              <a:t>, two HN-HSQC spectra with either cosine or sine amplitude modulation along </a:t>
            </a:r>
            <a:r>
              <a:rPr lang="en-US" sz="2400" i="1" dirty="0"/>
              <a:t>t</a:t>
            </a:r>
            <a:r>
              <a:rPr lang="en-US" sz="2400" baseline="-25000" dirty="0"/>
              <a:t>2</a:t>
            </a:r>
            <a:r>
              <a:rPr lang="en-US" sz="2400" dirty="0"/>
              <a:t> dimension were acquired by setting </a:t>
            </a:r>
            <a:r>
              <a:rPr lang="en-US" sz="2400" i="1" dirty="0" smtClean="0">
                <a:latin typeface="Symbol" charset="2"/>
                <a:cs typeface="Symbol" charset="2"/>
              </a:rPr>
              <a:t>j</a:t>
            </a:r>
            <a:r>
              <a:rPr lang="en-US" sz="2400" baseline="-25000" dirty="0" smtClean="0"/>
              <a:t>3</a:t>
            </a:r>
            <a:r>
              <a:rPr lang="en-US" sz="2400" dirty="0" smtClean="0"/>
              <a:t> </a:t>
            </a:r>
            <a:r>
              <a:rPr lang="en-US" sz="2400" dirty="0"/>
              <a:t>= </a:t>
            </a:r>
            <a:r>
              <a:rPr lang="en-US" sz="2400" i="1" dirty="0"/>
              <a:t>x</a:t>
            </a:r>
            <a:r>
              <a:rPr lang="en-US" sz="2400" dirty="0"/>
              <a:t> and </a:t>
            </a:r>
            <a:r>
              <a:rPr lang="en-US" sz="2400" i="1" dirty="0"/>
              <a:t>y</a:t>
            </a:r>
            <a:r>
              <a:rPr lang="en-US" sz="2400" dirty="0"/>
              <a:t> respectively. </a:t>
            </a:r>
            <a:r>
              <a:rPr lang="en-US" sz="2400" dirty="0" smtClean="0"/>
              <a:t>The </a:t>
            </a:r>
            <a:r>
              <a:rPr lang="en-US" sz="2400" dirty="0"/>
              <a:t>direct-domain acquisition time </a:t>
            </a:r>
            <a:r>
              <a:rPr lang="en-US" sz="2400" i="1" dirty="0"/>
              <a:t>t</a:t>
            </a:r>
            <a:r>
              <a:rPr lang="en-US" sz="2400" baseline="-25000" dirty="0"/>
              <a:t>3</a:t>
            </a:r>
            <a:r>
              <a:rPr lang="en-US" sz="2400" dirty="0"/>
              <a:t>/4</a:t>
            </a:r>
            <a:r>
              <a:rPr lang="en-US" sz="2400" i="1" dirty="0"/>
              <a:t>N</a:t>
            </a:r>
            <a:r>
              <a:rPr lang="en-US" sz="2400" dirty="0"/>
              <a:t> = 16.8 </a:t>
            </a:r>
            <a:r>
              <a:rPr lang="en-US" sz="2400" dirty="0" err="1"/>
              <a:t>ms</a:t>
            </a:r>
            <a:r>
              <a:rPr lang="en-US" sz="2400" dirty="0"/>
              <a:t>, and the number of the acquisition blocks </a:t>
            </a:r>
            <a:r>
              <a:rPr lang="en-US" sz="2400" i="1" dirty="0"/>
              <a:t>N</a:t>
            </a:r>
            <a:r>
              <a:rPr lang="en-US" sz="2400" dirty="0"/>
              <a:t> = 6. (b) Experimental 2D HN-HSQC collected on 2 </a:t>
            </a:r>
            <a:r>
              <a:rPr lang="en-US" sz="2400" dirty="0" err="1"/>
              <a:t>mM</a:t>
            </a:r>
            <a:r>
              <a:rPr lang="en-US" sz="2400" dirty="0"/>
              <a:t> LAF peptide in DMSO-d6 at 600 MHz </a:t>
            </a:r>
            <a:r>
              <a:rPr lang="en-US" sz="2400" baseline="30000" dirty="0" smtClean="0"/>
              <a:t>1</a:t>
            </a:r>
            <a:r>
              <a:rPr lang="en-US" sz="2400" dirty="0" smtClean="0"/>
              <a:t>H. </a:t>
            </a:r>
            <a:r>
              <a:rPr lang="en-US" sz="2400" dirty="0"/>
              <a:t>2D spectrum is shown in the phase-sensitive mode, and the projected 1D spectrum along the </a:t>
            </a:r>
            <a:r>
              <a:rPr lang="en-US" sz="2400" baseline="30000" dirty="0"/>
              <a:t>15</a:t>
            </a:r>
            <a:r>
              <a:rPr lang="en-US" sz="2400" dirty="0"/>
              <a:t>N dimension is shown on the right side of the 2D spectrum. </a:t>
            </a:r>
            <a:r>
              <a:rPr lang="en-US" sz="2400" dirty="0" smtClean="0"/>
              <a:t>The </a:t>
            </a:r>
            <a:r>
              <a:rPr lang="en-US" sz="2400" baseline="30000" dirty="0"/>
              <a:t>15</a:t>
            </a:r>
            <a:r>
              <a:rPr lang="en-US" sz="2400" dirty="0"/>
              <a:t>N dimension was sampled </a:t>
            </a:r>
            <a:r>
              <a:rPr lang="en-US" sz="2400" dirty="0" smtClean="0"/>
              <a:t>over 500 </a:t>
            </a:r>
            <a:r>
              <a:rPr lang="en-US" sz="2400" dirty="0" err="1"/>
              <a:t>ms</a:t>
            </a:r>
            <a:r>
              <a:rPr lang="en-US" sz="2400" dirty="0"/>
              <a:t> </a:t>
            </a:r>
            <a:r>
              <a:rPr lang="en-US" sz="2400" dirty="0" smtClean="0"/>
              <a:t>with 256 </a:t>
            </a:r>
            <a:r>
              <a:rPr lang="en-US" sz="2400" dirty="0"/>
              <a:t>time increments; overall, 16 scans with a recycle delay of 2.0 s were accumulated. The total acquisition time was 6 </a:t>
            </a:r>
            <a:r>
              <a:rPr lang="en-US" sz="2400" dirty="0" err="1"/>
              <a:t>hr</a:t>
            </a:r>
            <a:r>
              <a:rPr lang="en-US" sz="2400" dirty="0"/>
              <a:t>, 28 min. (c) 3D HNCO spectrum reconstructed from the phase-modulation </a:t>
            </a:r>
            <a:r>
              <a:rPr lang="en-US" sz="2400" i="1" dirty="0">
                <a:latin typeface="Symbol" charset="2"/>
                <a:cs typeface="Symbol" charset="2"/>
              </a:rPr>
              <a:t>q</a:t>
            </a:r>
            <a:r>
              <a:rPr lang="en-US" sz="2400" i="1" dirty="0"/>
              <a:t> </a:t>
            </a:r>
            <a:r>
              <a:rPr lang="en-US" sz="2400" dirty="0"/>
              <a:t>imposed on the spectrum in (b).</a:t>
            </a:r>
            <a:r>
              <a:rPr lang="en-US" sz="2400" dirty="0"/>
              <a:t> </a:t>
            </a:r>
          </a:p>
        </p:txBody>
      </p:sp>
      <p:sp>
        <p:nvSpPr>
          <p:cNvPr id="114" name="TextBox 113"/>
          <p:cNvSpPr txBox="1"/>
          <p:nvPr/>
        </p:nvSpPr>
        <p:spPr>
          <a:xfrm>
            <a:off x="14447837" y="18553211"/>
            <a:ext cx="15392400" cy="1384995"/>
          </a:xfrm>
          <a:prstGeom prst="rect">
            <a:avLst/>
          </a:prstGeom>
          <a:noFill/>
        </p:spPr>
        <p:txBody>
          <a:bodyPr wrap="square" rtlCol="0" anchor="ctr">
            <a:spAutoFit/>
          </a:bodyPr>
          <a:lstStyle/>
          <a:p>
            <a:pPr algn="r"/>
            <a:r>
              <a:rPr lang="en-US" sz="2800" b="1" dirty="0" smtClean="0"/>
              <a:t>2D examples: </a:t>
            </a:r>
            <a:r>
              <a:rPr lang="en-US" sz="2800" dirty="0" smtClean="0"/>
              <a:t>Conventional </a:t>
            </a:r>
            <a:r>
              <a:rPr lang="en-US" sz="2800" dirty="0"/>
              <a:t>HSQC </a:t>
            </a:r>
            <a:r>
              <a:rPr lang="en-US" sz="2800" dirty="0" smtClean="0"/>
              <a:t>acquired </a:t>
            </a:r>
            <a:r>
              <a:rPr lang="en-US" sz="2800" dirty="0"/>
              <a:t>in </a:t>
            </a:r>
            <a:r>
              <a:rPr lang="en-US" sz="2800" dirty="0" smtClean="0"/>
              <a:t>≈23min </a:t>
            </a:r>
            <a:r>
              <a:rPr lang="en-US" sz="2800" dirty="0"/>
              <a:t>using 256 </a:t>
            </a:r>
            <a:r>
              <a:rPr lang="en-US" sz="2800" i="1" dirty="0"/>
              <a:t>t</a:t>
            </a:r>
            <a:r>
              <a:rPr lang="en-US" sz="2800" baseline="-25000" dirty="0"/>
              <a:t>1</a:t>
            </a:r>
            <a:r>
              <a:rPr lang="en-US" sz="2800" dirty="0"/>
              <a:t> and four scans per increment. </a:t>
            </a:r>
            <a:r>
              <a:rPr lang="en-US" sz="2800" dirty="0" smtClean="0"/>
              <a:t>Pseudo</a:t>
            </a:r>
            <a:r>
              <a:rPr lang="en-US" sz="2800" dirty="0"/>
              <a:t>-2D </a:t>
            </a:r>
            <a:r>
              <a:rPr lang="en-US" sz="2800" dirty="0" smtClean="0"/>
              <a:t>SOFER spectra </a:t>
            </a:r>
            <a:r>
              <a:rPr lang="en-US" sz="2800" dirty="0"/>
              <a:t>reconstructed from 23 s long </a:t>
            </a:r>
            <a:r>
              <a:rPr lang="en-US" sz="2800" dirty="0" smtClean="0"/>
              <a:t>acquisitions, showing recorded 1D </a:t>
            </a:r>
            <a:r>
              <a:rPr lang="en-US" sz="2800" dirty="0"/>
              <a:t>spectra </a:t>
            </a:r>
            <a:r>
              <a:rPr lang="en-US" sz="2800" dirty="0" smtClean="0"/>
              <a:t>along </a:t>
            </a:r>
            <a:r>
              <a:rPr lang="en-US" sz="2800" dirty="0"/>
              <a:t>the F2 dimension </a:t>
            </a:r>
            <a:r>
              <a:rPr lang="en-US" sz="2800" dirty="0" smtClean="0"/>
              <a:t>in different modes</a:t>
            </a:r>
            <a:endParaRPr lang="en-US" sz="2800" b="1" dirty="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1898</TotalTime>
  <Words>1310</Words>
  <Application>Microsoft Macintosh PowerPoint</Application>
  <PresentationFormat>Custom</PresentationFormat>
  <Paragraphs>32</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Equity</vt:lpstr>
      <vt:lpstr>משוואה</vt:lpstr>
      <vt:lpstr>PowerPoint Presentation</vt:lpstr>
    </vt:vector>
  </TitlesOfParts>
  <Manager/>
  <Company>WIS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jexp</dc:title>
  <dc:subject/>
  <dc:creator>Windows User</dc:creator>
  <cp:keywords/>
  <dc:description/>
  <cp:lastModifiedBy>Lucio Frydman</cp:lastModifiedBy>
  <cp:revision>124</cp:revision>
  <dcterms:created xsi:type="dcterms:W3CDTF">2015-06-28T08:17:38Z</dcterms:created>
  <dcterms:modified xsi:type="dcterms:W3CDTF">2015-06-30T07:40:21Z</dcterms:modified>
  <cp:category/>
</cp:coreProperties>
</file>