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2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302" r:id="rId13"/>
    <p:sldId id="266" r:id="rId14"/>
    <p:sldId id="267" r:id="rId15"/>
    <p:sldId id="304" r:id="rId16"/>
    <p:sldId id="273" r:id="rId17"/>
    <p:sldId id="306" r:id="rId18"/>
    <p:sldId id="282" r:id="rId19"/>
    <p:sldId id="269" r:id="rId20"/>
    <p:sldId id="271" r:id="rId21"/>
    <p:sldId id="270" r:id="rId22"/>
    <p:sldId id="272" r:id="rId23"/>
    <p:sldId id="307" r:id="rId24"/>
    <p:sldId id="308" r:id="rId25"/>
    <p:sldId id="279" r:id="rId26"/>
    <p:sldId id="280" r:id="rId27"/>
    <p:sldId id="281" r:id="rId28"/>
    <p:sldId id="274" r:id="rId29"/>
    <p:sldId id="275" r:id="rId30"/>
    <p:sldId id="276" r:id="rId31"/>
    <p:sldId id="277" r:id="rId32"/>
    <p:sldId id="278" r:id="rId33"/>
    <p:sldId id="284" r:id="rId34"/>
    <p:sldId id="285" r:id="rId35"/>
    <p:sldId id="286" r:id="rId36"/>
    <p:sldId id="295" r:id="rId37"/>
    <p:sldId id="301" r:id="rId38"/>
    <p:sldId id="297" r:id="rId39"/>
    <p:sldId id="298" r:id="rId40"/>
    <p:sldId id="287" r:id="rId41"/>
    <p:sldId id="289" r:id="rId42"/>
    <p:sldId id="291" r:id="rId43"/>
    <p:sldId id="296" r:id="rId44"/>
    <p:sldId id="300" r:id="rId45"/>
    <p:sldId id="290" r:id="rId46"/>
    <p:sldId id="30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5575" autoAdjust="0"/>
  </p:normalViewPr>
  <p:slideViewPr>
    <p:cSldViewPr snapToGrid="0" snapToObjects="1">
      <p:cViewPr>
        <p:scale>
          <a:sx n="75" d="100"/>
          <a:sy n="75" d="100"/>
        </p:scale>
        <p:origin x="-2832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6313D-AA37-2640-A1B5-6AA82AC7212D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91BC-D428-6C40-BF15-860CCD1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7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97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(44)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(43)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64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C215F-45D5-3145-93A6-65D33FA29396}" type="slidenum">
              <a:rPr lang="he-IL"/>
              <a:pPr/>
              <a:t>23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AA7B2-C8D8-0748-89F3-B0E03057E3B5}" type="slidenum">
              <a:rPr lang="he-IL"/>
              <a:pPr/>
              <a:t>24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48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(for 3 slides) (71.5)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90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(48)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08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7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(56)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93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DSC</a:t>
            </a:r>
            <a:r>
              <a:rPr lang="en-US" baseline="0" smtClean="0"/>
              <a:t> 5 (61)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94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2.5  (63.5)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11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(67.5)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42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267B0D-F154-1D40-90A2-544D6743B599}" type="slidenum">
              <a:rPr lang="he-IL">
                <a:latin typeface="Arial" charset="0"/>
                <a:ea typeface="Arial" charset="0"/>
                <a:cs typeface="Arial" charset="0"/>
              </a:rPr>
              <a:pPr/>
              <a:t>39</a:t>
            </a:fld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e-IL" smtClean="0"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1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10 (81.5)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74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E242E-2CF4-43D4-9970-BB567238F9FE}" type="slidenum">
              <a:rPr lang="he-IL"/>
              <a:pPr/>
              <a:t>46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PRC 2011 2 </a:t>
            </a:r>
            <a:r>
              <a:rPr lang="en-US" dirty="0" err="1" smtClean="0">
                <a:ea typeface="ＭＳ Ｐゴシック" pitchFamily="-109" charset="-128"/>
                <a:cs typeface="ＭＳ Ｐゴシック" pitchFamily="-109" charset="-128"/>
              </a:rPr>
              <a:t>GWp</a:t>
            </a:r>
            <a:r>
              <a:rPr lang="en-US" smtClean="0">
                <a:ea typeface="ＭＳ Ｐゴシック" pitchFamily="-109" charset="-128"/>
                <a:cs typeface="ＭＳ Ｐゴシック" pitchFamily="-109" charset="-128"/>
              </a:rPr>
              <a:t> solar (PV)</a:t>
            </a:r>
          </a:p>
        </p:txBody>
      </p:sp>
      <p:sp>
        <p:nvSpPr>
          <p:cNvPr id="7373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Times New Roman" pitchFamily="-109" charset="0"/>
              </a:rPr>
              <a:t>David Cahen 05/2010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0" dirty="0" smtClean="0"/>
              <a:t> (8)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(15)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0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(19)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1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(21)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(29)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7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50E019-96FA-A44F-A092-1B8E159D72C0}" type="slidenum">
              <a:rPr lang="en-US" smtClean="0">
                <a:latin typeface="Arial" pitchFamily="-112" charset="0"/>
                <a:ea typeface="Arial" pitchFamily="-112" charset="0"/>
                <a:cs typeface="Arial" pitchFamily="-112" charset="0"/>
              </a:rPr>
              <a:pPr/>
              <a:t>12</a:t>
            </a:fld>
            <a:endParaRPr lang="en-US" smtClean="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(35)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B91BC-D428-6C40-BF15-860CCD1995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3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8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3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2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8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E69E-A244-5242-B666-485E5208B4DB}" type="datetimeFigureOut">
              <a:rPr lang="en-US" smtClean="0"/>
              <a:t>25/2/2015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E6C3-0700-6644-A806-0EBDD429DD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832100" y="6683058"/>
            <a:ext cx="3069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Cahen-</a:t>
            </a:r>
            <a:r>
              <a:rPr lang="en-US" sz="1000" dirty="0" err="1" smtClean="0">
                <a:latin typeface="Comic Sans MS"/>
                <a:cs typeface="Comic Sans MS"/>
              </a:rPr>
              <a:t>Hodes</a:t>
            </a:r>
            <a:r>
              <a:rPr lang="en-US" sz="1000" baseline="0" dirty="0" smtClean="0">
                <a:latin typeface="Comic Sans MS"/>
                <a:cs typeface="Comic Sans MS"/>
              </a:rPr>
              <a:t> Weizmann Inst. of Science 1-2015</a:t>
            </a:r>
            <a:endParaRPr lang="en-US" sz="1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3419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697" y="379924"/>
            <a:ext cx="89211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800000"/>
                </a:solidFill>
                <a:latin typeface="Comic Sans MS"/>
                <a:cs typeface="Comic Sans MS"/>
              </a:rPr>
              <a:t>Photovoltaics</a:t>
            </a:r>
            <a:r>
              <a:rPr lang="en-US" sz="3600" dirty="0" smtClean="0">
                <a:solidFill>
                  <a:srgbClr val="800000"/>
                </a:solidFill>
                <a:latin typeface="Comic Sans MS"/>
                <a:cs typeface="Comic Sans MS"/>
              </a:rPr>
              <a:t>: </a:t>
            </a:r>
          </a:p>
          <a:p>
            <a:pPr algn="ctr"/>
            <a:r>
              <a:rPr lang="en-US" sz="3600" dirty="0" smtClean="0">
                <a:solidFill>
                  <a:srgbClr val="800000"/>
                </a:solidFill>
                <a:latin typeface="Comic Sans MS"/>
                <a:cs typeface="Comic Sans MS"/>
              </a:rPr>
              <a:t>Fundamental concepts and novel systems</a:t>
            </a:r>
          </a:p>
          <a:p>
            <a:endParaRPr lang="en-US" sz="36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0" y="5915025"/>
            <a:ext cx="7772400" cy="630238"/>
            <a:chOff x="528" y="3600"/>
            <a:chExt cx="4896" cy="361"/>
          </a:xfrm>
        </p:grpSpPr>
        <p:pic>
          <p:nvPicPr>
            <p:cNvPr id="6" name="Picture 21" descr="Logo-Hebre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600"/>
              <a:ext cx="864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2" descr="Logo-Englis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600"/>
              <a:ext cx="113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88990" y="2040568"/>
            <a:ext cx="7242710" cy="3259402"/>
            <a:chOff x="88990" y="2040568"/>
            <a:chExt cx="7242710" cy="32594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4577" y="2040568"/>
              <a:ext cx="3397123" cy="325940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990" y="3169832"/>
              <a:ext cx="384558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660066"/>
                  </a:solidFill>
                  <a:cs typeface="Comic Sans MS"/>
                </a:rPr>
                <a:t>First practical photovoltaic cell:</a:t>
              </a:r>
            </a:p>
            <a:p>
              <a:r>
                <a:rPr lang="en-US" sz="2200" b="1" dirty="0" smtClean="0">
                  <a:solidFill>
                    <a:srgbClr val="660066"/>
                  </a:solidFill>
                  <a:cs typeface="Comic Sans MS"/>
                </a:rPr>
                <a:t>Chapin, Fuller, Pearson,</a:t>
              </a:r>
            </a:p>
            <a:p>
              <a:r>
                <a:rPr lang="en-US" sz="2200" b="1" dirty="0" smtClean="0">
                  <a:solidFill>
                    <a:srgbClr val="660066"/>
                  </a:solidFill>
                  <a:cs typeface="Comic Sans MS"/>
                </a:rPr>
                <a:t>Bell Labs,  1954: </a:t>
              </a:r>
              <a:r>
                <a:rPr lang="en-US" sz="2200" b="1" dirty="0">
                  <a:solidFill>
                    <a:srgbClr val="660066"/>
                  </a:solidFill>
                  <a:cs typeface="Comic Sans MS"/>
                </a:rPr>
                <a:t> </a:t>
              </a:r>
              <a:r>
                <a:rPr lang="en-US" sz="2200" b="1" dirty="0" smtClean="0">
                  <a:solidFill>
                    <a:schemeClr val="accent6">
                      <a:lumMod val="50000"/>
                    </a:schemeClr>
                  </a:solidFill>
                  <a:cs typeface="Comic Sans MS"/>
                </a:rPr>
                <a:t>6% efficiency</a:t>
              </a:r>
              <a:endParaRPr lang="en-US" sz="2200" b="1" dirty="0">
                <a:solidFill>
                  <a:schemeClr val="accent6">
                    <a:lumMod val="50000"/>
                  </a:schemeClr>
                </a:solidFill>
                <a:cs typeface="Comic Sans M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457253" y="4167548"/>
            <a:ext cx="1703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THANKS TO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GARY  H O D E 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 &amp; many others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6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3"/>
          <p:cNvSpPr>
            <a:spLocks noChangeArrowheads="1"/>
          </p:cNvSpPr>
          <p:nvPr/>
        </p:nvSpPr>
        <p:spPr bwMode="auto">
          <a:xfrm rot="10800000">
            <a:off x="2293185" y="1634949"/>
            <a:ext cx="4488654" cy="3020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Line 154"/>
          <p:cNvSpPr>
            <a:spLocks noChangeShapeType="1"/>
          </p:cNvSpPr>
          <p:nvPr/>
        </p:nvSpPr>
        <p:spPr bwMode="auto">
          <a:xfrm rot="10800000" flipH="1">
            <a:off x="2293185" y="2796567"/>
            <a:ext cx="44886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Line 155"/>
          <p:cNvSpPr>
            <a:spLocks noChangeShapeType="1"/>
          </p:cNvSpPr>
          <p:nvPr/>
        </p:nvSpPr>
        <p:spPr bwMode="auto">
          <a:xfrm rot="10800000">
            <a:off x="4537512" y="1634949"/>
            <a:ext cx="0" cy="302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Freeform 165"/>
          <p:cNvSpPr>
            <a:spLocks/>
          </p:cNvSpPr>
          <p:nvPr/>
        </p:nvSpPr>
        <p:spPr bwMode="auto">
          <a:xfrm rot="10800000">
            <a:off x="3211319" y="2273839"/>
            <a:ext cx="3060446" cy="2032831"/>
          </a:xfrm>
          <a:custGeom>
            <a:avLst/>
            <a:gdLst>
              <a:gd name="T0" fmla="*/ 0 w 1392"/>
              <a:gd name="T1" fmla="*/ 840 h 840"/>
              <a:gd name="T2" fmla="*/ 144 w 1392"/>
              <a:gd name="T3" fmla="*/ 168 h 840"/>
              <a:gd name="T4" fmla="*/ 480 w 1392"/>
              <a:gd name="T5" fmla="*/ 24 h 840"/>
              <a:gd name="T6" fmla="*/ 1392 w 1392"/>
              <a:gd name="T7" fmla="*/ 24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2" h="840">
                <a:moveTo>
                  <a:pt x="0" y="840"/>
                </a:moveTo>
                <a:cubicBezTo>
                  <a:pt x="32" y="572"/>
                  <a:pt x="64" y="304"/>
                  <a:pt x="144" y="168"/>
                </a:cubicBezTo>
                <a:cubicBezTo>
                  <a:pt x="224" y="32"/>
                  <a:pt x="272" y="48"/>
                  <a:pt x="480" y="24"/>
                </a:cubicBezTo>
                <a:cubicBezTo>
                  <a:pt x="688" y="0"/>
                  <a:pt x="1240" y="24"/>
                  <a:pt x="1392" y="24"/>
                </a:cubicBezTo>
              </a:path>
            </a:pathLst>
          </a:cu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Freeform 166"/>
          <p:cNvSpPr>
            <a:spLocks/>
          </p:cNvSpPr>
          <p:nvPr/>
        </p:nvSpPr>
        <p:spPr bwMode="auto">
          <a:xfrm rot="10800000">
            <a:off x="3045545" y="2586024"/>
            <a:ext cx="3198591" cy="1684346"/>
          </a:xfrm>
          <a:custGeom>
            <a:avLst/>
            <a:gdLst>
              <a:gd name="T0" fmla="*/ 0 w 1504"/>
              <a:gd name="T1" fmla="*/ 696 h 696"/>
              <a:gd name="T2" fmla="*/ 240 w 1504"/>
              <a:gd name="T3" fmla="*/ 168 h 696"/>
              <a:gd name="T4" fmla="*/ 672 w 1504"/>
              <a:gd name="T5" fmla="*/ 24 h 696"/>
              <a:gd name="T6" fmla="*/ 1392 w 1504"/>
              <a:gd name="T7" fmla="*/ 24 h 696"/>
              <a:gd name="T8" fmla="*/ 1344 w 1504"/>
              <a:gd name="T9" fmla="*/ 24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4" h="696">
                <a:moveTo>
                  <a:pt x="0" y="696"/>
                </a:moveTo>
                <a:cubicBezTo>
                  <a:pt x="64" y="488"/>
                  <a:pt x="128" y="280"/>
                  <a:pt x="240" y="168"/>
                </a:cubicBezTo>
                <a:cubicBezTo>
                  <a:pt x="352" y="56"/>
                  <a:pt x="480" y="48"/>
                  <a:pt x="672" y="24"/>
                </a:cubicBezTo>
                <a:cubicBezTo>
                  <a:pt x="864" y="0"/>
                  <a:pt x="1280" y="24"/>
                  <a:pt x="1392" y="24"/>
                </a:cubicBezTo>
                <a:cubicBezTo>
                  <a:pt x="1504" y="24"/>
                  <a:pt x="1352" y="24"/>
                  <a:pt x="1344" y="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Freeform 168"/>
          <p:cNvSpPr>
            <a:spLocks/>
          </p:cNvSpPr>
          <p:nvPr/>
        </p:nvSpPr>
        <p:spPr bwMode="auto">
          <a:xfrm rot="10800000">
            <a:off x="3415348" y="2680405"/>
            <a:ext cx="2856416" cy="1626265"/>
          </a:xfrm>
          <a:custGeom>
            <a:avLst/>
            <a:gdLst>
              <a:gd name="T0" fmla="*/ 0 w 1344"/>
              <a:gd name="T1" fmla="*/ 672 h 672"/>
              <a:gd name="T2" fmla="*/ 288 w 1344"/>
              <a:gd name="T3" fmla="*/ 288 h 672"/>
              <a:gd name="T4" fmla="*/ 624 w 1344"/>
              <a:gd name="T5" fmla="*/ 144 h 672"/>
              <a:gd name="T6" fmla="*/ 1344 w 1344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4" h="672">
                <a:moveTo>
                  <a:pt x="0" y="672"/>
                </a:moveTo>
                <a:cubicBezTo>
                  <a:pt x="92" y="524"/>
                  <a:pt x="184" y="376"/>
                  <a:pt x="288" y="288"/>
                </a:cubicBezTo>
                <a:cubicBezTo>
                  <a:pt x="392" y="200"/>
                  <a:pt x="448" y="192"/>
                  <a:pt x="624" y="144"/>
                </a:cubicBezTo>
                <a:cubicBezTo>
                  <a:pt x="800" y="96"/>
                  <a:pt x="1224" y="24"/>
                  <a:pt x="1344" y="0"/>
                </a:cubicBezTo>
              </a:path>
            </a:pathLst>
          </a:custGeom>
          <a:noFill/>
          <a:ln w="9525">
            <a:solidFill>
              <a:srgbClr val="A41B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Line 169"/>
          <p:cNvSpPr>
            <a:spLocks noChangeShapeType="1"/>
          </p:cNvSpPr>
          <p:nvPr/>
        </p:nvSpPr>
        <p:spPr bwMode="auto">
          <a:xfrm rot="10800000">
            <a:off x="5149601" y="3261214"/>
            <a:ext cx="816119" cy="104545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Line 170"/>
          <p:cNvSpPr>
            <a:spLocks noChangeShapeType="1"/>
          </p:cNvSpPr>
          <p:nvPr/>
        </p:nvSpPr>
        <p:spPr bwMode="auto">
          <a:xfrm rot="10800000" flipH="1" flipV="1">
            <a:off x="3925423" y="3725861"/>
            <a:ext cx="510074" cy="3484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Text Box 171"/>
          <p:cNvSpPr txBox="1">
            <a:spLocks noChangeArrowheads="1"/>
          </p:cNvSpPr>
          <p:nvPr/>
        </p:nvSpPr>
        <p:spPr bwMode="auto">
          <a:xfrm>
            <a:off x="3438037" y="3512364"/>
            <a:ext cx="5674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I</a:t>
            </a:r>
            <a:r>
              <a:rPr lang="en-US" baseline="-25000" dirty="0">
                <a:solidFill>
                  <a:srgbClr val="FF0000"/>
                </a:solidFill>
                <a:cs typeface="+mn-cs"/>
              </a:rPr>
              <a:t>SC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6" name="Line 172"/>
          <p:cNvSpPr>
            <a:spLocks noChangeShapeType="1"/>
          </p:cNvSpPr>
          <p:nvPr/>
        </p:nvSpPr>
        <p:spPr bwMode="auto">
          <a:xfrm rot="10800000" flipH="1" flipV="1">
            <a:off x="5761690" y="2445662"/>
            <a:ext cx="408059" cy="3509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Text Box 173"/>
          <p:cNvSpPr txBox="1">
            <a:spLocks noChangeArrowheads="1"/>
          </p:cNvSpPr>
          <p:nvPr/>
        </p:nvSpPr>
        <p:spPr bwMode="auto">
          <a:xfrm>
            <a:off x="5330738" y="2099922"/>
            <a:ext cx="4995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V</a:t>
            </a:r>
            <a:r>
              <a:rPr lang="en-US" baseline="-25000" dirty="0">
                <a:solidFill>
                  <a:srgbClr val="FF0000"/>
                </a:solidFill>
                <a:cs typeface="+mn-cs"/>
              </a:rPr>
              <a:t>OC</a:t>
            </a:r>
            <a:endParaRPr lang="en-US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8" name="Text Box 174"/>
          <p:cNvSpPr txBox="1">
            <a:spLocks noChangeArrowheads="1"/>
          </p:cNvSpPr>
          <p:nvPr/>
        </p:nvSpPr>
        <p:spPr bwMode="auto">
          <a:xfrm>
            <a:off x="5541513" y="4236551"/>
            <a:ext cx="12184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cs typeface="+mn-cs"/>
              </a:rPr>
              <a:t>max power</a:t>
            </a:r>
          </a:p>
        </p:txBody>
      </p:sp>
      <p:sp>
        <p:nvSpPr>
          <p:cNvPr id="19" name="Text Box 175"/>
          <p:cNvSpPr txBox="1">
            <a:spLocks noChangeArrowheads="1"/>
          </p:cNvSpPr>
          <p:nvPr/>
        </p:nvSpPr>
        <p:spPr bwMode="auto">
          <a:xfrm>
            <a:off x="2803944" y="5134072"/>
            <a:ext cx="3825455" cy="646331"/>
          </a:xfrm>
          <a:prstGeom prst="rect">
            <a:avLst/>
          </a:prstGeom>
          <a:noFill/>
          <a:ln w="9525">
            <a:solidFill>
              <a:srgbClr val="A41B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cs typeface="+mn-cs"/>
              </a:rPr>
              <a:t>fill factor</a:t>
            </a:r>
            <a:r>
              <a:rPr lang="en-US" sz="1800" dirty="0">
                <a:cs typeface="+mn-cs"/>
              </a:rPr>
              <a:t> </a:t>
            </a:r>
            <a:r>
              <a:rPr lang="en-US" dirty="0" smtClean="0"/>
              <a:t>= (</a:t>
            </a:r>
            <a:r>
              <a:rPr lang="en-US" dirty="0"/>
              <a:t>I </a:t>
            </a:r>
            <a:r>
              <a:rPr lang="en-US" baseline="-25000" dirty="0" err="1" smtClean="0"/>
              <a:t>mp</a:t>
            </a:r>
            <a:r>
              <a:rPr lang="en-US" dirty="0" smtClean="0"/>
              <a:t> </a:t>
            </a:r>
            <a:r>
              <a:rPr lang="en-US" dirty="0"/>
              <a:t>.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mp</a:t>
            </a:r>
            <a:r>
              <a:rPr lang="en-US" dirty="0" smtClean="0"/>
              <a:t>)</a:t>
            </a:r>
            <a:r>
              <a:rPr lang="en-US" sz="1800" dirty="0" smtClean="0">
                <a:cs typeface="+mn-cs"/>
              </a:rPr>
              <a:t> / (I </a:t>
            </a:r>
            <a:r>
              <a:rPr lang="en-US" sz="1800" baseline="-25000" dirty="0" smtClean="0">
                <a:cs typeface="+mn-cs"/>
              </a:rPr>
              <a:t>SC</a:t>
            </a:r>
            <a:r>
              <a:rPr lang="en-US" sz="1800" dirty="0" smtClean="0">
                <a:cs typeface="+mn-cs"/>
              </a:rPr>
              <a:t> . V</a:t>
            </a:r>
            <a:r>
              <a:rPr lang="en-US" baseline="-25000" dirty="0" smtClean="0"/>
              <a:t>OC</a:t>
            </a:r>
            <a:r>
              <a:rPr lang="en-US" dirty="0" smtClean="0"/>
              <a:t>)</a:t>
            </a:r>
          </a:p>
          <a:p>
            <a:pPr algn="ctr">
              <a:defRPr/>
            </a:pPr>
            <a:r>
              <a:rPr lang="en-US" dirty="0" err="1" smtClean="0"/>
              <a:t>mp</a:t>
            </a:r>
            <a:r>
              <a:rPr lang="en-US" dirty="0" smtClean="0"/>
              <a:t> : </a:t>
            </a:r>
            <a:r>
              <a:rPr lang="en-US" dirty="0"/>
              <a:t>max power </a:t>
            </a:r>
            <a:r>
              <a:rPr lang="en-US" dirty="0" smtClean="0"/>
              <a:t> </a:t>
            </a:r>
            <a:endParaRPr lang="en-US" sz="1800" dirty="0"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7817" y="2805041"/>
            <a:ext cx="90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 flipH="1">
            <a:off x="3880647" y="2083600"/>
            <a:ext cx="9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215759" y="708335"/>
            <a:ext cx="3220335" cy="2135636"/>
            <a:chOff x="3215759" y="708335"/>
            <a:chExt cx="3220335" cy="2135636"/>
          </a:xfrm>
        </p:grpSpPr>
        <p:sp>
          <p:nvSpPr>
            <p:cNvPr id="23" name="Freeform 165"/>
            <p:cNvSpPr>
              <a:spLocks/>
            </p:cNvSpPr>
            <p:nvPr/>
          </p:nvSpPr>
          <p:spPr bwMode="auto">
            <a:xfrm rot="10800000">
              <a:off x="3215759" y="811140"/>
              <a:ext cx="3060446" cy="2032831"/>
            </a:xfrm>
            <a:custGeom>
              <a:avLst/>
              <a:gdLst>
                <a:gd name="T0" fmla="*/ 0 w 1392"/>
                <a:gd name="T1" fmla="*/ 840 h 840"/>
                <a:gd name="T2" fmla="*/ 144 w 1392"/>
                <a:gd name="T3" fmla="*/ 168 h 840"/>
                <a:gd name="T4" fmla="*/ 480 w 1392"/>
                <a:gd name="T5" fmla="*/ 24 h 840"/>
                <a:gd name="T6" fmla="*/ 1392 w 1392"/>
                <a:gd name="T7" fmla="*/ 24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2" h="840">
                  <a:moveTo>
                    <a:pt x="0" y="840"/>
                  </a:moveTo>
                  <a:cubicBezTo>
                    <a:pt x="32" y="572"/>
                    <a:pt x="64" y="304"/>
                    <a:pt x="144" y="168"/>
                  </a:cubicBezTo>
                  <a:cubicBezTo>
                    <a:pt x="224" y="32"/>
                    <a:pt x="272" y="48"/>
                    <a:pt x="480" y="24"/>
                  </a:cubicBezTo>
                  <a:cubicBezTo>
                    <a:pt x="688" y="0"/>
                    <a:pt x="1240" y="24"/>
                    <a:pt x="1392" y="2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65720" y="708335"/>
              <a:ext cx="470374" cy="90195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82581" y="0"/>
            <a:ext cx="6709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Dark- and Photo- I-V (current-voltage) </a:t>
            </a:r>
          </a:p>
          <a:p>
            <a:pPr algn="ctr"/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characteristics of a PV cell </a:t>
            </a:r>
            <a:endParaRPr lang="en-US" sz="28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1067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60" y="-40306"/>
            <a:ext cx="863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omic Sans MS"/>
                <a:cs typeface="Comic Sans MS"/>
              </a:rPr>
              <a:t>Other ways of 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creating a </a:t>
            </a:r>
            <a:r>
              <a:rPr lang="en-US" sz="2400" dirty="0">
                <a:solidFill>
                  <a:srgbClr val="800000"/>
                </a:solidFill>
                <a:latin typeface="Comic Sans MS"/>
                <a:cs typeface="Comic Sans MS"/>
              </a:rPr>
              <a:t>built-in field to separate 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charges</a:t>
            </a:r>
            <a:endParaRPr lang="en-US" sz="24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8659" y="421359"/>
            <a:ext cx="2143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cs typeface="Comic Sans MS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cs typeface="Comic Sans MS"/>
              </a:rPr>
              <a:t>-n </a:t>
            </a:r>
            <a:r>
              <a:rPr lang="en-US" sz="2000" dirty="0" err="1" smtClean="0">
                <a:solidFill>
                  <a:srgbClr val="0000FF"/>
                </a:solidFill>
                <a:cs typeface="Comic Sans MS"/>
              </a:rPr>
              <a:t>heterojunction</a:t>
            </a:r>
            <a:r>
              <a:rPr lang="en-US" sz="2000" dirty="0" smtClean="0">
                <a:solidFill>
                  <a:srgbClr val="0000FF"/>
                </a:solidFill>
                <a:cs typeface="Comic Sans MS"/>
              </a:rPr>
              <a:t> </a:t>
            </a:r>
            <a:endParaRPr lang="en-US" sz="2000" dirty="0">
              <a:solidFill>
                <a:srgbClr val="0000FF"/>
              </a:solidFill>
              <a:cs typeface="Comic Sans M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48" y="1185604"/>
            <a:ext cx="4302366" cy="3885397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4748890" y="1049730"/>
            <a:ext cx="3505747" cy="5613789"/>
            <a:chOff x="4748890" y="1049730"/>
            <a:chExt cx="3505747" cy="5613789"/>
          </a:xfrm>
        </p:grpSpPr>
        <p:grpSp>
          <p:nvGrpSpPr>
            <p:cNvPr id="89" name="Group 88"/>
            <p:cNvGrpSpPr/>
            <p:nvPr/>
          </p:nvGrpSpPr>
          <p:grpSpPr>
            <a:xfrm>
              <a:off x="4748890" y="1049730"/>
              <a:ext cx="3505747" cy="5613789"/>
              <a:chOff x="4748890" y="1049730"/>
              <a:chExt cx="3505747" cy="561378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082612" y="1049730"/>
                <a:ext cx="1197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660066"/>
                    </a:solidFill>
                    <a:cs typeface="Comic Sans MS"/>
                  </a:rPr>
                  <a:t>CdTe</a:t>
                </a:r>
                <a:r>
                  <a:rPr lang="en-US" sz="2000" dirty="0" smtClean="0">
                    <a:solidFill>
                      <a:srgbClr val="660066"/>
                    </a:solidFill>
                    <a:cs typeface="Comic Sans MS"/>
                  </a:rPr>
                  <a:t>/</a:t>
                </a:r>
                <a:r>
                  <a:rPr lang="en-US" sz="2000" dirty="0" err="1" smtClean="0">
                    <a:solidFill>
                      <a:srgbClr val="660066"/>
                    </a:solidFill>
                    <a:cs typeface="Comic Sans MS"/>
                  </a:rPr>
                  <a:t>CdS</a:t>
                </a:r>
                <a:endParaRPr lang="en-US" sz="2000" dirty="0" smtClean="0">
                  <a:solidFill>
                    <a:srgbClr val="660066"/>
                  </a:solidFill>
                  <a:cs typeface="Comic Sans MS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4748890" y="3580581"/>
                <a:ext cx="3505747" cy="3082938"/>
                <a:chOff x="857431" y="3202668"/>
                <a:chExt cx="3505747" cy="334812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857431" y="3202668"/>
                  <a:ext cx="3505747" cy="3348120"/>
                  <a:chOff x="857431" y="3228068"/>
                  <a:chExt cx="3505747" cy="3348120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857431" y="3228068"/>
                    <a:ext cx="3496022" cy="3348120"/>
                    <a:chOff x="857431" y="2491468"/>
                    <a:chExt cx="3496022" cy="3348120"/>
                  </a:xfrm>
                </p:grpSpPr>
                <p:sp>
                  <p:nvSpPr>
                    <p:cNvPr id="13" name="Sun 12"/>
                    <p:cNvSpPr/>
                    <p:nvPr/>
                  </p:nvSpPr>
                  <p:spPr>
                    <a:xfrm>
                      <a:off x="2195626" y="2491468"/>
                      <a:ext cx="1193291" cy="1286657"/>
                    </a:xfrm>
                    <a:prstGeom prst="sun">
                      <a:avLst/>
                    </a:prstGeom>
                    <a:solidFill>
                      <a:srgbClr val="FFFF00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857431" y="4132954"/>
                      <a:ext cx="3496022" cy="1706634"/>
                      <a:chOff x="857431" y="4425054"/>
                      <a:chExt cx="3496022" cy="1706634"/>
                    </a:xfrm>
                  </p:grpSpPr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 rot="5400000">
                        <a:off x="2164662" y="3557125"/>
                        <a:ext cx="1320862" cy="3056720"/>
                        <a:chOff x="2769244" y="2079502"/>
                        <a:chExt cx="1320862" cy="3056720"/>
                      </a:xfrm>
                    </p:grpSpPr>
                    <p:sp>
                      <p:nvSpPr>
                        <p:cNvPr id="19" name="Rectangle 18"/>
                        <p:cNvSpPr/>
                        <p:nvPr/>
                      </p:nvSpPr>
                      <p:spPr>
                        <a:xfrm>
                          <a:off x="2769244" y="2079502"/>
                          <a:ext cx="404393" cy="305076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95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0" name="Rectangle 19"/>
                        <p:cNvSpPr/>
                        <p:nvPr/>
                      </p:nvSpPr>
                      <p:spPr>
                        <a:xfrm flipH="1">
                          <a:off x="3178136" y="2082478"/>
                          <a:ext cx="171345" cy="305076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" name="Rectangle 20"/>
                        <p:cNvSpPr/>
                        <p:nvPr/>
                      </p:nvSpPr>
                      <p:spPr>
                        <a:xfrm flipH="1">
                          <a:off x="3358443" y="2085454"/>
                          <a:ext cx="582238" cy="3050768"/>
                        </a:xfrm>
                        <a:prstGeom prst="rect">
                          <a:avLst/>
                        </a:prstGeom>
                        <a:solidFill>
                          <a:schemeClr val="bg2">
                            <a:lumMod val="50000"/>
                          </a:schemeClr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22" name="Rectangle 21"/>
                        <p:cNvSpPr/>
                        <p:nvPr/>
                      </p:nvSpPr>
                      <p:spPr>
                        <a:xfrm flipH="1">
                          <a:off x="3939808" y="2085454"/>
                          <a:ext cx="150298" cy="305076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6" name="TextBox 15"/>
                      <p:cNvSpPr txBox="1"/>
                      <p:nvPr/>
                    </p:nvSpPr>
                    <p:spPr>
                      <a:xfrm>
                        <a:off x="857431" y="4730681"/>
                        <a:ext cx="53508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err="1" smtClean="0"/>
                          <a:t>CdS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2568930" y="5123573"/>
                        <a:ext cx="656362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 err="1" smtClean="0"/>
                          <a:t>CdTe</a:t>
                        </a:r>
                        <a:endParaRPr lang="en-US" dirty="0"/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>
                        <a:off x="1614254" y="5747613"/>
                        <a:ext cx="2450047" cy="3840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dirty="0"/>
                          <a:t>b</a:t>
                        </a:r>
                        <a:r>
                          <a:rPr lang="en-US" dirty="0" smtClean="0"/>
                          <a:t>ack contact (Cu/Cu</a:t>
                        </a:r>
                        <a:r>
                          <a:rPr lang="en-US" baseline="-25000" dirty="0" smtClean="0"/>
                          <a:t>2</a:t>
                        </a:r>
                        <a:r>
                          <a:rPr lang="en-US" dirty="0" smtClean="0"/>
                          <a:t>Te)</a:t>
                        </a:r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12" name="Rectangle 11"/>
                  <p:cNvSpPr/>
                  <p:nvPr/>
                </p:nvSpPr>
                <p:spPr>
                  <a:xfrm rot="5400000">
                    <a:off x="2635597" y="3537017"/>
                    <a:ext cx="404393" cy="305076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rgbClr val="000000"/>
                        </a:solidFill>
                      </a:ln>
                    </a:endParaRP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1797231" y="4851400"/>
                  <a:ext cx="18521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TCO front contact</a:t>
                  </a:r>
                  <a:endParaRPr lang="en-US" dirty="0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5573396" y="1358289"/>
              <a:ext cx="2144500" cy="2072501"/>
              <a:chOff x="5573396" y="1122443"/>
              <a:chExt cx="2144500" cy="207250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008867" y="1689903"/>
                <a:ext cx="6563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CdTe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670977" y="1893103"/>
                <a:ext cx="535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CdS</a:t>
                </a:r>
                <a:endParaRPr lang="en-US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583032" y="2178929"/>
                <a:ext cx="2092884" cy="742851"/>
              </a:xfrm>
              <a:custGeom>
                <a:avLst/>
                <a:gdLst>
                  <a:gd name="connsiteX0" fmla="*/ 0 w 2066097"/>
                  <a:gd name="connsiteY0" fmla="*/ 737005 h 742851"/>
                  <a:gd name="connsiteX1" fmla="*/ 522601 w 2066097"/>
                  <a:gd name="connsiteY1" fmla="*/ 737005 h 742851"/>
                  <a:gd name="connsiteX2" fmla="*/ 838593 w 2066097"/>
                  <a:gd name="connsiteY2" fmla="*/ 676241 h 742851"/>
                  <a:gd name="connsiteX3" fmla="*/ 1160661 w 2066097"/>
                  <a:gd name="connsiteY3" fmla="*/ 171898 h 742851"/>
                  <a:gd name="connsiteX4" fmla="*/ 1470575 w 2066097"/>
                  <a:gd name="connsiteY4" fmla="*/ 19988 h 742851"/>
                  <a:gd name="connsiteX5" fmla="*/ 2066097 w 2066097"/>
                  <a:gd name="connsiteY5" fmla="*/ 1758 h 742851"/>
                  <a:gd name="connsiteX6" fmla="*/ 2066097 w 2066097"/>
                  <a:gd name="connsiteY6" fmla="*/ 1758 h 742851"/>
                  <a:gd name="connsiteX7" fmla="*/ 2066097 w 2066097"/>
                  <a:gd name="connsiteY7" fmla="*/ 1758 h 74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6097" h="742851">
                    <a:moveTo>
                      <a:pt x="0" y="737005"/>
                    </a:moveTo>
                    <a:cubicBezTo>
                      <a:pt x="191418" y="742068"/>
                      <a:pt x="382836" y="747132"/>
                      <a:pt x="522601" y="737005"/>
                    </a:cubicBezTo>
                    <a:cubicBezTo>
                      <a:pt x="662366" y="726878"/>
                      <a:pt x="732250" y="770425"/>
                      <a:pt x="838593" y="676241"/>
                    </a:cubicBezTo>
                    <a:cubicBezTo>
                      <a:pt x="944936" y="582057"/>
                      <a:pt x="1055331" y="281273"/>
                      <a:pt x="1160661" y="171898"/>
                    </a:cubicBezTo>
                    <a:cubicBezTo>
                      <a:pt x="1265991" y="62522"/>
                      <a:pt x="1319669" y="48345"/>
                      <a:pt x="1470575" y="19988"/>
                    </a:cubicBezTo>
                    <a:cubicBezTo>
                      <a:pt x="1621481" y="-8369"/>
                      <a:pt x="2066097" y="1758"/>
                      <a:pt x="2066097" y="1758"/>
                    </a:cubicBezTo>
                    <a:lnTo>
                      <a:pt x="2066097" y="1758"/>
                    </a:lnTo>
                    <a:lnTo>
                      <a:pt x="2066097" y="1758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5573396" y="1431882"/>
                <a:ext cx="29509" cy="176306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7682139" y="1122443"/>
                <a:ext cx="35757" cy="139807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32"/>
              <p:cNvSpPr/>
              <p:nvPr/>
            </p:nvSpPr>
            <p:spPr>
              <a:xfrm>
                <a:off x="5602082" y="1480429"/>
                <a:ext cx="2092884" cy="405521"/>
              </a:xfrm>
              <a:custGeom>
                <a:avLst/>
                <a:gdLst>
                  <a:gd name="connsiteX0" fmla="*/ 0 w 2066097"/>
                  <a:gd name="connsiteY0" fmla="*/ 737005 h 742851"/>
                  <a:gd name="connsiteX1" fmla="*/ 522601 w 2066097"/>
                  <a:gd name="connsiteY1" fmla="*/ 737005 h 742851"/>
                  <a:gd name="connsiteX2" fmla="*/ 838593 w 2066097"/>
                  <a:gd name="connsiteY2" fmla="*/ 676241 h 742851"/>
                  <a:gd name="connsiteX3" fmla="*/ 1160661 w 2066097"/>
                  <a:gd name="connsiteY3" fmla="*/ 171898 h 742851"/>
                  <a:gd name="connsiteX4" fmla="*/ 1470575 w 2066097"/>
                  <a:gd name="connsiteY4" fmla="*/ 19988 h 742851"/>
                  <a:gd name="connsiteX5" fmla="*/ 2066097 w 2066097"/>
                  <a:gd name="connsiteY5" fmla="*/ 1758 h 742851"/>
                  <a:gd name="connsiteX6" fmla="*/ 2066097 w 2066097"/>
                  <a:gd name="connsiteY6" fmla="*/ 1758 h 742851"/>
                  <a:gd name="connsiteX7" fmla="*/ 2066097 w 2066097"/>
                  <a:gd name="connsiteY7" fmla="*/ 1758 h 74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6097" h="742851">
                    <a:moveTo>
                      <a:pt x="0" y="737005"/>
                    </a:moveTo>
                    <a:cubicBezTo>
                      <a:pt x="191418" y="742068"/>
                      <a:pt x="382836" y="747132"/>
                      <a:pt x="522601" y="737005"/>
                    </a:cubicBezTo>
                    <a:cubicBezTo>
                      <a:pt x="662366" y="726878"/>
                      <a:pt x="732250" y="770425"/>
                      <a:pt x="838593" y="676241"/>
                    </a:cubicBezTo>
                    <a:cubicBezTo>
                      <a:pt x="944936" y="582057"/>
                      <a:pt x="1055331" y="281273"/>
                      <a:pt x="1160661" y="171898"/>
                    </a:cubicBezTo>
                    <a:cubicBezTo>
                      <a:pt x="1265991" y="62522"/>
                      <a:pt x="1319669" y="48345"/>
                      <a:pt x="1470575" y="19988"/>
                    </a:cubicBezTo>
                    <a:cubicBezTo>
                      <a:pt x="1621481" y="-8369"/>
                      <a:pt x="2066097" y="1758"/>
                      <a:pt x="2066097" y="1758"/>
                    </a:cubicBezTo>
                    <a:lnTo>
                      <a:pt x="2066097" y="1758"/>
                    </a:lnTo>
                    <a:lnTo>
                      <a:pt x="2066097" y="1758"/>
                    </a:ln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985804" y="1672164"/>
            <a:ext cx="3733800" cy="2667000"/>
            <a:chOff x="985804" y="3948708"/>
            <a:chExt cx="3733800" cy="2667000"/>
          </a:xfrm>
        </p:grpSpPr>
        <p:grpSp>
          <p:nvGrpSpPr>
            <p:cNvPr id="64" name="Group 63"/>
            <p:cNvGrpSpPr/>
            <p:nvPr/>
          </p:nvGrpSpPr>
          <p:grpSpPr>
            <a:xfrm>
              <a:off x="985804" y="3948708"/>
              <a:ext cx="3733800" cy="2667000"/>
              <a:chOff x="5033640" y="1460807"/>
              <a:chExt cx="3733800" cy="2667000"/>
            </a:xfrm>
          </p:grpSpPr>
          <p:grpSp>
            <p:nvGrpSpPr>
              <p:cNvPr id="65" name="Group 177"/>
              <p:cNvGrpSpPr>
                <a:grpSpLocks/>
              </p:cNvGrpSpPr>
              <p:nvPr/>
            </p:nvGrpSpPr>
            <p:grpSpPr bwMode="auto">
              <a:xfrm>
                <a:off x="5033640" y="1460807"/>
                <a:ext cx="3733800" cy="2667000"/>
                <a:chOff x="3312" y="336"/>
                <a:chExt cx="2352" cy="1680"/>
              </a:xfrm>
            </p:grpSpPr>
            <p:sp>
              <p:nvSpPr>
                <p:cNvPr id="6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416" y="57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solidFill>
                        <a:srgbClr val="CC0000"/>
                      </a:solidFill>
                      <a:cs typeface="+mn-cs"/>
                    </a:rPr>
                    <a:t>e</a:t>
                  </a:r>
                  <a:r>
                    <a:rPr lang="en-US" baseline="30000" dirty="0">
                      <a:solidFill>
                        <a:srgbClr val="CC0000"/>
                      </a:solidFill>
                      <a:cs typeface="+mn-cs"/>
                    </a:rPr>
                    <a:t>-</a:t>
                  </a: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8" name="Rectangle 52"/>
                <p:cNvSpPr>
                  <a:spLocks noChangeArrowheads="1"/>
                </p:cNvSpPr>
                <p:nvPr/>
              </p:nvSpPr>
              <p:spPr bwMode="auto">
                <a:xfrm>
                  <a:off x="4416" y="1680"/>
                  <a:ext cx="2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chemeClr val="accent2"/>
                      </a:solidFill>
                      <a:cs typeface="+mn-cs"/>
                    </a:rPr>
                    <a:t>h</a:t>
                  </a:r>
                  <a:r>
                    <a:rPr lang="en-US" baseline="30000">
                      <a:solidFill>
                        <a:schemeClr val="accent2"/>
                      </a:solidFill>
                      <a:cs typeface="+mn-cs"/>
                    </a:rPr>
                    <a:t>+</a:t>
                  </a:r>
                </a:p>
              </p:txBody>
            </p:sp>
            <p:sp>
              <p:nvSpPr>
                <p:cNvPr id="69" name="Line 92"/>
                <p:cNvSpPr>
                  <a:spLocks noChangeShapeType="1"/>
                </p:cNvSpPr>
                <p:nvPr/>
              </p:nvSpPr>
              <p:spPr bwMode="auto">
                <a:xfrm>
                  <a:off x="4608" y="81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0" name="Line 93"/>
                <p:cNvSpPr>
                  <a:spLocks noChangeShapeType="1"/>
                </p:cNvSpPr>
                <p:nvPr/>
              </p:nvSpPr>
              <p:spPr bwMode="auto">
                <a:xfrm flipH="1" flipV="1">
                  <a:off x="4272" y="1584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71" name="Group 110"/>
                <p:cNvGrpSpPr>
                  <a:grpSpLocks/>
                </p:cNvGrpSpPr>
                <p:nvPr/>
              </p:nvGrpSpPr>
              <p:grpSpPr bwMode="auto">
                <a:xfrm>
                  <a:off x="3312" y="336"/>
                  <a:ext cx="2352" cy="1680"/>
                  <a:chOff x="192" y="2304"/>
                  <a:chExt cx="2352" cy="1680"/>
                </a:xfrm>
              </p:grpSpPr>
              <p:grpSp>
                <p:nvGrpSpPr>
                  <p:cNvPr id="72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192" y="2568"/>
                    <a:ext cx="2352" cy="1416"/>
                    <a:chOff x="192" y="2616"/>
                    <a:chExt cx="2352" cy="1416"/>
                  </a:xfrm>
                </p:grpSpPr>
                <p:grpSp>
                  <p:nvGrpSpPr>
                    <p:cNvPr id="74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3408"/>
                      <a:ext cx="1816" cy="624"/>
                      <a:chOff x="624" y="2304"/>
                      <a:chExt cx="1816" cy="624"/>
                    </a:xfrm>
                  </p:grpSpPr>
                  <p:grpSp>
                    <p:nvGrpSpPr>
                      <p:cNvPr id="84" name="Group 1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2305"/>
                        <a:ext cx="1243" cy="623"/>
                        <a:chOff x="1440" y="2209"/>
                        <a:chExt cx="1243" cy="435"/>
                      </a:xfrm>
                    </p:grpSpPr>
                    <p:sp>
                      <p:nvSpPr>
                        <p:cNvPr id="87" name="Arc 1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40" y="2209"/>
                          <a:ext cx="624" cy="287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333"/>
                            <a:gd name="T1" fmla="*/ 0 h 21600"/>
                            <a:gd name="T2" fmla="*/ 21333 w 21333"/>
                            <a:gd name="T3" fmla="*/ 18217 h 21600"/>
                            <a:gd name="T4" fmla="*/ 0 w 2133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333" h="21600" fill="none" extrusionOk="0">
                              <a:moveTo>
                                <a:pt x="0" y="-1"/>
                              </a:moveTo>
                              <a:cubicBezTo>
                                <a:pt x="10623" y="-1"/>
                                <a:pt x="19669" y="7724"/>
                                <a:pt x="21333" y="18216"/>
                              </a:cubicBezTo>
                            </a:path>
                            <a:path w="21333" h="21600" stroke="0" extrusionOk="0">
                              <a:moveTo>
                                <a:pt x="0" y="-1"/>
                              </a:moveTo>
                              <a:cubicBezTo>
                                <a:pt x="10623" y="-1"/>
                                <a:pt x="19669" y="7724"/>
                                <a:pt x="21333" y="18216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Arc 115"/>
                        <p:cNvSpPr>
                          <a:spLocks/>
                        </p:cNvSpPr>
                        <p:nvPr/>
                      </p:nvSpPr>
                      <p:spPr bwMode="auto">
                        <a:xfrm rot="10543331">
                          <a:off x="2059" y="2357"/>
                          <a:ext cx="624" cy="287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333"/>
                            <a:gd name="T1" fmla="*/ 0 h 21600"/>
                            <a:gd name="T2" fmla="*/ 21333 w 21333"/>
                            <a:gd name="T3" fmla="*/ 18217 h 21600"/>
                            <a:gd name="T4" fmla="*/ 0 w 2133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333" h="21600" fill="none" extrusionOk="0">
                              <a:moveTo>
                                <a:pt x="0" y="-1"/>
                              </a:moveTo>
                              <a:cubicBezTo>
                                <a:pt x="10623" y="-1"/>
                                <a:pt x="19669" y="7724"/>
                                <a:pt x="21333" y="18216"/>
                              </a:cubicBezTo>
                            </a:path>
                            <a:path w="21333" h="21600" stroke="0" extrusionOk="0">
                              <a:moveTo>
                                <a:pt x="0" y="-1"/>
                              </a:moveTo>
                              <a:cubicBezTo>
                                <a:pt x="10623" y="-1"/>
                                <a:pt x="19669" y="7724"/>
                                <a:pt x="21333" y="18216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85" name="Line 11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24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86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152" y="29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75" name="Group 1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6" y="2640"/>
                      <a:ext cx="1816" cy="624"/>
                      <a:chOff x="624" y="2304"/>
                      <a:chExt cx="1816" cy="624"/>
                    </a:xfrm>
                  </p:grpSpPr>
                  <p:grpSp>
                    <p:nvGrpSpPr>
                      <p:cNvPr id="79" name="Group 1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12" y="2305"/>
                        <a:ext cx="1243" cy="623"/>
                        <a:chOff x="1440" y="2209"/>
                        <a:chExt cx="1243" cy="435"/>
                      </a:xfrm>
                    </p:grpSpPr>
                    <p:sp>
                      <p:nvSpPr>
                        <p:cNvPr id="82" name="Arc 1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40" y="2209"/>
                          <a:ext cx="624" cy="287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333"/>
                            <a:gd name="T1" fmla="*/ 0 h 21600"/>
                            <a:gd name="T2" fmla="*/ 21333 w 21333"/>
                            <a:gd name="T3" fmla="*/ 18217 h 21600"/>
                            <a:gd name="T4" fmla="*/ 0 w 2133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333" h="21600" fill="none" extrusionOk="0">
                              <a:moveTo>
                                <a:pt x="0" y="-1"/>
                              </a:moveTo>
                              <a:cubicBezTo>
                                <a:pt x="10623" y="-1"/>
                                <a:pt x="19669" y="7724"/>
                                <a:pt x="21333" y="18216"/>
                              </a:cubicBezTo>
                            </a:path>
                            <a:path w="21333" h="21600" stroke="0" extrusionOk="0">
                              <a:moveTo>
                                <a:pt x="0" y="-1"/>
                              </a:moveTo>
                              <a:cubicBezTo>
                                <a:pt x="10623" y="-1"/>
                                <a:pt x="19669" y="7724"/>
                                <a:pt x="21333" y="18216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Arc 121"/>
                        <p:cNvSpPr>
                          <a:spLocks/>
                        </p:cNvSpPr>
                        <p:nvPr/>
                      </p:nvSpPr>
                      <p:spPr bwMode="auto">
                        <a:xfrm rot="10543331">
                          <a:off x="2059" y="2357"/>
                          <a:ext cx="624" cy="287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333"/>
                            <a:gd name="T1" fmla="*/ 0 h 21600"/>
                            <a:gd name="T2" fmla="*/ 21333 w 21333"/>
                            <a:gd name="T3" fmla="*/ 18217 h 21600"/>
                            <a:gd name="T4" fmla="*/ 0 w 21333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333" h="21600" fill="none" extrusionOk="0">
                              <a:moveTo>
                                <a:pt x="0" y="-1"/>
                              </a:moveTo>
                              <a:cubicBezTo>
                                <a:pt x="10623" y="-1"/>
                                <a:pt x="19669" y="7724"/>
                                <a:pt x="21333" y="18216"/>
                              </a:cubicBezTo>
                            </a:path>
                            <a:path w="21333" h="21600" stroke="0" extrusionOk="0">
                              <a:moveTo>
                                <a:pt x="0" y="-1"/>
                              </a:moveTo>
                              <a:cubicBezTo>
                                <a:pt x="10623" y="-1"/>
                                <a:pt x="19669" y="7724"/>
                                <a:pt x="21333" y="18216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80" name="Line 12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24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152" y="29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76" name="Line 1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" y="3304"/>
                      <a:ext cx="235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77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" y="2616"/>
                      <a:ext cx="0" cy="8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78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3208"/>
                      <a:ext cx="0" cy="81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73" name="Text Box 1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2304"/>
                    <a:ext cx="11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endParaRPr lang="en-US" sz="2000">
                      <a:cs typeface="+mn-cs"/>
                    </a:endParaRPr>
                  </a:p>
                </p:txBody>
              </p:sp>
            </p:grpSp>
          </p:grpSp>
          <p:sp>
            <p:nvSpPr>
              <p:cNvPr id="66" name="TextBox 65"/>
              <p:cNvSpPr txBox="1"/>
              <p:nvPr/>
            </p:nvSpPr>
            <p:spPr>
              <a:xfrm>
                <a:off x="6464716" y="2572116"/>
                <a:ext cx="790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</a:rPr>
                  <a:t>Silicon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3043204" y="5735250"/>
              <a:ext cx="1500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660066"/>
                  </a:solidFill>
                </a:rPr>
                <a:t>homojunction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92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30" descr="J-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0" y="2689225"/>
            <a:ext cx="56261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0" y="6426200"/>
            <a:ext cx="2854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ea typeface="Comic Sans MS" pitchFamily="-112" charset="0"/>
                <a:cs typeface="Comic Sans MS" pitchFamily="-112" charset="0"/>
              </a:rPr>
              <a:t>Ginley</a:t>
            </a:r>
            <a:r>
              <a:rPr lang="en-US" sz="1200" dirty="0" smtClean="0">
                <a:ea typeface="Comic Sans MS" pitchFamily="-112" charset="0"/>
                <a:cs typeface="Comic Sans MS" pitchFamily="-112" charset="0"/>
              </a:rPr>
              <a:t>, Collins &amp; Cahen in </a:t>
            </a:r>
            <a:r>
              <a:rPr lang="en-US" sz="1200" dirty="0" err="1" smtClean="0">
                <a:ea typeface="Comic Sans MS" pitchFamily="-112" charset="0"/>
                <a:cs typeface="Comic Sans MS" pitchFamily="-112" charset="0"/>
              </a:rPr>
              <a:t>Ginley</a:t>
            </a:r>
            <a:r>
              <a:rPr lang="en-US" sz="1200" dirty="0" smtClean="0">
                <a:ea typeface="Comic Sans MS" pitchFamily="-112" charset="0"/>
                <a:cs typeface="Comic Sans MS" pitchFamily="-112" charset="0"/>
              </a:rPr>
              <a:t> &amp; Cahen</a:t>
            </a:r>
            <a:r>
              <a:rPr lang="en-US" sz="1200" i="1" dirty="0" smtClean="0">
                <a:ea typeface="Comic Sans MS" pitchFamily="-112" charset="0"/>
                <a:cs typeface="Comic Sans MS" pitchFamily="-112" charset="0"/>
              </a:rPr>
              <a:t>, </a:t>
            </a:r>
          </a:p>
          <a:p>
            <a:r>
              <a:rPr lang="en-US" sz="1200" i="1" dirty="0" smtClean="0">
                <a:ea typeface="Comic Sans MS" pitchFamily="-112" charset="0"/>
                <a:cs typeface="Comic Sans MS" pitchFamily="-112" charset="0"/>
              </a:rPr>
              <a:t>Fundamentals of Materials for Energy</a:t>
            </a:r>
            <a:r>
              <a:rPr lang="en-US" sz="1200" dirty="0" smtClean="0">
                <a:ea typeface="Comic Sans MS" pitchFamily="-112" charset="0"/>
                <a:cs typeface="Comic Sans MS" pitchFamily="-112" charset="0"/>
              </a:rPr>
              <a:t>…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9538" y="1371600"/>
            <a:ext cx="4344987" cy="4960938"/>
            <a:chOff x="110067" y="1371072"/>
            <a:chExt cx="4344988" cy="4960937"/>
          </a:xfrm>
        </p:grpSpPr>
        <p:pic>
          <p:nvPicPr>
            <p:cNvPr id="47113" name="Picture 3" descr="PnJunction-PV-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067" y="1371072"/>
              <a:ext cx="4344988" cy="4960937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47114" name="Straight Arrow Connector 10"/>
            <p:cNvCxnSpPr>
              <a:cxnSpLocks noChangeShapeType="1"/>
            </p:cNvCxnSpPr>
            <p:nvPr/>
          </p:nvCxnSpPr>
          <p:spPr bwMode="auto">
            <a:xfrm rot="5400000" flipH="1" flipV="1">
              <a:off x="-440266" y="4131734"/>
              <a:ext cx="1439333" cy="1588"/>
            </a:xfrm>
            <a:prstGeom prst="straightConnector1">
              <a:avLst/>
            </a:prstGeom>
            <a:noFill/>
            <a:ln w="12700">
              <a:solidFill>
                <a:srgbClr val="000090"/>
              </a:solidFill>
              <a:round/>
              <a:headEnd/>
              <a:tailEnd type="arrow" w="med" len="med"/>
            </a:ln>
          </p:spPr>
        </p:cxnSp>
        <p:cxnSp>
          <p:nvCxnSpPr>
            <p:cNvPr id="47115" name="Straight Arrow Connector 11"/>
            <p:cNvCxnSpPr>
              <a:cxnSpLocks noChangeShapeType="1"/>
            </p:cNvCxnSpPr>
            <p:nvPr/>
          </p:nvCxnSpPr>
          <p:spPr bwMode="auto">
            <a:xfrm flipV="1">
              <a:off x="270933" y="4826000"/>
              <a:ext cx="1761067" cy="25400"/>
            </a:xfrm>
            <a:prstGeom prst="straightConnector1">
              <a:avLst/>
            </a:prstGeom>
            <a:noFill/>
            <a:ln w="12700">
              <a:solidFill>
                <a:srgbClr val="000090"/>
              </a:solidFill>
              <a:round/>
              <a:headEnd/>
              <a:tailEnd type="arrow" w="med" len="med"/>
            </a:ln>
          </p:spPr>
        </p:cxnSp>
        <p:sp>
          <p:nvSpPr>
            <p:cNvPr id="47116" name="TextBox 12"/>
            <p:cNvSpPr txBox="1">
              <a:spLocks noChangeArrowheads="1"/>
            </p:cNvSpPr>
            <p:nvPr/>
          </p:nvSpPr>
          <p:spPr bwMode="auto">
            <a:xfrm>
              <a:off x="651933" y="4656659"/>
              <a:ext cx="711200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90"/>
                  </a:solidFill>
                  <a:ea typeface="Comic Sans MS" pitchFamily="-112" charset="0"/>
                  <a:cs typeface="Comic Sans MS" pitchFamily="-112" charset="0"/>
                </a:rPr>
                <a:t>space</a:t>
              </a:r>
            </a:p>
          </p:txBody>
        </p:sp>
        <p:sp>
          <p:nvSpPr>
            <p:cNvPr id="47117" name="TextBox 13"/>
            <p:cNvSpPr txBox="1">
              <a:spLocks noChangeArrowheads="1"/>
            </p:cNvSpPr>
            <p:nvPr/>
          </p:nvSpPr>
          <p:spPr bwMode="auto">
            <a:xfrm rot="-5400000">
              <a:off x="-277907" y="4013189"/>
              <a:ext cx="1117601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000090"/>
                  </a:solidFill>
                  <a:ea typeface="Comic Sans MS" pitchFamily="-112" charset="0"/>
                  <a:cs typeface="Comic Sans MS" pitchFamily="-112" charset="0"/>
                </a:rPr>
                <a:t>1 e</a:t>
              </a:r>
              <a:r>
                <a:rPr lang="en-US" sz="1400" baseline="30000">
                  <a:solidFill>
                    <a:srgbClr val="000090"/>
                  </a:solidFill>
                  <a:ea typeface="Comic Sans MS" pitchFamily="-112" charset="0"/>
                  <a:cs typeface="Comic Sans MS" pitchFamily="-112" charset="0"/>
                </a:rPr>
                <a:t>-</a:t>
              </a:r>
              <a:r>
                <a:rPr lang="en-US" sz="1400">
                  <a:solidFill>
                    <a:srgbClr val="000090"/>
                  </a:solidFill>
                  <a:ea typeface="Comic Sans MS" pitchFamily="-112" charset="0"/>
                  <a:cs typeface="Comic Sans MS" pitchFamily="-112" charset="0"/>
                </a:rPr>
                <a:t> energy</a:t>
              </a:r>
            </a:p>
          </p:txBody>
        </p:sp>
      </p:grpSp>
      <p:sp>
        <p:nvSpPr>
          <p:cNvPr id="14" name="Text Box 54"/>
          <p:cNvSpPr txBox="1">
            <a:spLocks noChangeArrowheads="1"/>
          </p:cNvSpPr>
          <p:nvPr/>
        </p:nvSpPr>
        <p:spPr bwMode="auto">
          <a:xfrm>
            <a:off x="4495800" y="1258888"/>
            <a:ext cx="4910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15888" indent="-115888" algn="l">
              <a:buFontTx/>
              <a:buChar char="•"/>
            </a:pPr>
            <a:r>
              <a:rPr lang="en-US" sz="2000">
                <a:ea typeface="Comic Sans MS" pitchFamily="-112" charset="0"/>
                <a:cs typeface="Comic Sans MS" pitchFamily="-112" charset="0"/>
              </a:rPr>
              <a:t>Absorb light</a:t>
            </a:r>
          </a:p>
          <a:p>
            <a:pPr marL="115888" indent="-115888" algn="l">
              <a:buFontTx/>
              <a:buChar char="•"/>
            </a:pPr>
            <a:r>
              <a:rPr lang="en-US" sz="2000">
                <a:ea typeface="Comic Sans MS" pitchFamily="-112" charset="0"/>
                <a:cs typeface="Comic Sans MS" pitchFamily="-112" charset="0"/>
              </a:rPr>
              <a:t>Absorbed light creates carriers</a:t>
            </a:r>
          </a:p>
          <a:p>
            <a:pPr marL="115888" indent="-115888" algn="l">
              <a:buFontTx/>
              <a:buChar char="•"/>
            </a:pPr>
            <a:r>
              <a:rPr lang="en-US" sz="2000">
                <a:ea typeface="Comic Sans MS" pitchFamily="-112" charset="0"/>
                <a:cs typeface="Comic Sans MS" pitchFamily="-112" charset="0"/>
              </a:rPr>
              <a:t>Carrier collection, by diffusion, drift			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-203203" y="2370667"/>
            <a:ext cx="4673600" cy="403859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203199" y="5029201"/>
            <a:ext cx="4622800" cy="138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-203200" y="3378204"/>
            <a:ext cx="4927600" cy="303106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21199" y="2607733"/>
            <a:ext cx="4673600" cy="384386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21200" y="1168400"/>
            <a:ext cx="4622800" cy="138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00" y="838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575733" y="25401"/>
            <a:ext cx="8044392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>
                <a:solidFill>
                  <a:srgbClr val="800000"/>
                </a:solidFill>
                <a:latin typeface="Comic Sans MS"/>
                <a:ea typeface="SimSun" pitchFamily="2" charset="-122"/>
                <a:cs typeface="Comic Sans MS"/>
              </a:rPr>
              <a:t>Summary of how p-n junction PV cell works </a:t>
            </a:r>
          </a:p>
        </p:txBody>
      </p:sp>
    </p:spTree>
    <p:extLst>
      <p:ext uri="{BB962C8B-B14F-4D97-AF65-F5344CB8AC3E}">
        <p14:creationId xmlns:p14="http://schemas.microsoft.com/office/powerpoint/2010/main" val="354349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30"/>
          <p:cNvGrpSpPr>
            <a:grpSpLocks/>
          </p:cNvGrpSpPr>
          <p:nvPr/>
        </p:nvGrpSpPr>
        <p:grpSpPr bwMode="auto">
          <a:xfrm>
            <a:off x="645600" y="929874"/>
            <a:ext cx="4105275" cy="2679700"/>
            <a:chOff x="96" y="0"/>
            <a:chExt cx="2586" cy="1688"/>
          </a:xfrm>
        </p:grpSpPr>
        <p:sp>
          <p:nvSpPr>
            <p:cNvPr id="6" name="Text Box 1074"/>
            <p:cNvSpPr txBox="1">
              <a:spLocks noChangeArrowheads="1"/>
            </p:cNvSpPr>
            <p:nvPr/>
          </p:nvSpPr>
          <p:spPr bwMode="auto">
            <a:xfrm>
              <a:off x="1584" y="950"/>
              <a:ext cx="109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cs typeface="+mn-cs"/>
                </a:rPr>
                <a:t>n-type</a:t>
              </a:r>
            </a:p>
            <a:p>
              <a:pPr>
                <a:defRPr/>
              </a:pPr>
              <a:r>
                <a:rPr lang="en-US" sz="2000" dirty="0">
                  <a:cs typeface="+mn-cs"/>
                </a:rPr>
                <a:t>semiconductor </a:t>
              </a:r>
            </a:p>
          </p:txBody>
        </p:sp>
        <p:grpSp>
          <p:nvGrpSpPr>
            <p:cNvPr id="7" name="Group 1129"/>
            <p:cNvGrpSpPr>
              <a:grpSpLocks/>
            </p:cNvGrpSpPr>
            <p:nvPr/>
          </p:nvGrpSpPr>
          <p:grpSpPr bwMode="auto">
            <a:xfrm>
              <a:off x="96" y="0"/>
              <a:ext cx="2496" cy="1688"/>
              <a:chOff x="96" y="0"/>
              <a:chExt cx="2496" cy="1688"/>
            </a:xfrm>
          </p:grpSpPr>
          <p:grpSp>
            <p:nvGrpSpPr>
              <p:cNvPr id="8" name="Group 1077"/>
              <p:cNvGrpSpPr>
                <a:grpSpLocks/>
              </p:cNvGrpSpPr>
              <p:nvPr/>
            </p:nvGrpSpPr>
            <p:grpSpPr bwMode="auto">
              <a:xfrm>
                <a:off x="1344" y="720"/>
                <a:ext cx="1200" cy="768"/>
                <a:chOff x="336" y="960"/>
                <a:chExt cx="1440" cy="768"/>
              </a:xfrm>
            </p:grpSpPr>
            <p:sp>
              <p:nvSpPr>
                <p:cNvPr id="23" name="Line 1078"/>
                <p:cNvSpPr>
                  <a:spLocks noChangeShapeType="1"/>
                </p:cNvSpPr>
                <p:nvPr/>
              </p:nvSpPr>
              <p:spPr bwMode="auto">
                <a:xfrm flipH="1">
                  <a:off x="432" y="960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" name="Line 1079"/>
                <p:cNvSpPr>
                  <a:spLocks noChangeShapeType="1"/>
                </p:cNvSpPr>
                <p:nvPr/>
              </p:nvSpPr>
              <p:spPr bwMode="auto">
                <a:xfrm flipH="1">
                  <a:off x="432" y="1728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5" name="Line 1080"/>
                <p:cNvSpPr>
                  <a:spLocks noChangeShapeType="1"/>
                </p:cNvSpPr>
                <p:nvPr/>
              </p:nvSpPr>
              <p:spPr bwMode="auto">
                <a:xfrm flipH="1">
                  <a:off x="336" y="1020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9" name="Line 1107"/>
              <p:cNvSpPr>
                <a:spLocks noChangeShapeType="1"/>
              </p:cNvSpPr>
              <p:nvPr/>
            </p:nvSpPr>
            <p:spPr bwMode="auto">
              <a:xfrm flipH="1">
                <a:off x="480" y="105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Line 1108"/>
              <p:cNvSpPr>
                <a:spLocks noChangeShapeType="1"/>
              </p:cNvSpPr>
              <p:nvPr/>
            </p:nvSpPr>
            <p:spPr bwMode="auto">
              <a:xfrm flipH="1">
                <a:off x="384" y="144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Text Box 1114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2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>
                    <a:cs typeface="+mn-cs"/>
                  </a:rPr>
                  <a:t>E</a:t>
                </a:r>
                <a:r>
                  <a:rPr lang="en-US" sz="2000" baseline="-25000">
                    <a:cs typeface="+mn-cs"/>
                  </a:rPr>
                  <a:t>0</a:t>
                </a:r>
                <a:endParaRPr lang="en-US" sz="2000">
                  <a:cs typeface="+mn-cs"/>
                </a:endParaRPr>
              </a:p>
            </p:txBody>
          </p:sp>
          <p:sp>
            <p:nvSpPr>
              <p:cNvPr id="12" name="Line 1116"/>
              <p:cNvSpPr>
                <a:spLocks noChangeShapeType="1"/>
              </p:cNvSpPr>
              <p:nvPr/>
            </p:nvSpPr>
            <p:spPr bwMode="auto">
              <a:xfrm>
                <a:off x="1424" y="488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Line 1117"/>
              <p:cNvSpPr>
                <a:spLocks noChangeShapeType="1"/>
              </p:cNvSpPr>
              <p:nvPr/>
            </p:nvSpPr>
            <p:spPr bwMode="auto">
              <a:xfrm>
                <a:off x="1200" y="584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Text Box 1118"/>
              <p:cNvSpPr txBox="1">
                <a:spLocks noChangeArrowheads="1"/>
              </p:cNvSpPr>
              <p:nvPr/>
            </p:nvSpPr>
            <p:spPr bwMode="auto">
              <a:xfrm>
                <a:off x="566" y="1171"/>
                <a:ext cx="47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cs typeface="+mn-cs"/>
                  </a:rPr>
                  <a:t>metal</a:t>
                </a:r>
              </a:p>
            </p:txBody>
          </p:sp>
          <p:sp>
            <p:nvSpPr>
              <p:cNvPr id="15" name="Text Box 1119"/>
              <p:cNvSpPr txBox="1">
                <a:spLocks noChangeArrowheads="1"/>
              </p:cNvSpPr>
              <p:nvPr/>
            </p:nvSpPr>
            <p:spPr bwMode="auto">
              <a:xfrm>
                <a:off x="182" y="950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solidFill>
                      <a:schemeClr val="accent2"/>
                    </a:solidFill>
                    <a:cs typeface="+mn-cs"/>
                  </a:rPr>
                  <a:t>E</a:t>
                </a:r>
                <a:r>
                  <a:rPr lang="en-US" sz="2000" baseline="-25000">
                    <a:solidFill>
                      <a:schemeClr val="accent2"/>
                    </a:solidFill>
                    <a:cs typeface="+mn-cs"/>
                  </a:rPr>
                  <a:t>F</a:t>
                </a:r>
                <a:endParaRPr lang="en-US" sz="2000">
                  <a:solidFill>
                    <a:schemeClr val="accent2"/>
                  </a:solidFill>
                  <a:cs typeface="+mn-cs"/>
                </a:endParaRPr>
              </a:p>
            </p:txBody>
          </p:sp>
          <p:grpSp>
            <p:nvGrpSpPr>
              <p:cNvPr id="16" name="Group 1128"/>
              <p:cNvGrpSpPr>
                <a:grpSpLocks/>
              </p:cNvGrpSpPr>
              <p:nvPr/>
            </p:nvGrpSpPr>
            <p:grpSpPr bwMode="auto">
              <a:xfrm>
                <a:off x="288" y="192"/>
                <a:ext cx="2185" cy="816"/>
                <a:chOff x="288" y="192"/>
                <a:chExt cx="2185" cy="816"/>
              </a:xfrm>
            </p:grpSpPr>
            <p:sp>
              <p:nvSpPr>
                <p:cNvPr id="17" name="Text Box 1122"/>
                <p:cNvSpPr txBox="1">
                  <a:spLocks noChangeArrowheads="1"/>
                </p:cNvSpPr>
                <p:nvPr/>
              </p:nvSpPr>
              <p:spPr bwMode="auto">
                <a:xfrm>
                  <a:off x="288" y="479"/>
                  <a:ext cx="83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work function</a:t>
                  </a:r>
                </a:p>
              </p:txBody>
            </p:sp>
            <p:sp>
              <p:nvSpPr>
                <p:cNvPr id="18" name="Line 1123"/>
                <p:cNvSpPr>
                  <a:spLocks noChangeShapeType="1"/>
                </p:cNvSpPr>
                <p:nvPr/>
              </p:nvSpPr>
              <p:spPr bwMode="auto">
                <a:xfrm flipV="1">
                  <a:off x="768" y="19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" name="Line 1124"/>
                <p:cNvSpPr>
                  <a:spLocks noChangeShapeType="1"/>
                </p:cNvSpPr>
                <p:nvPr/>
              </p:nvSpPr>
              <p:spPr bwMode="auto">
                <a:xfrm>
                  <a:off x="768" y="67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" name="Text Box 1125"/>
                <p:cNvSpPr txBox="1">
                  <a:spLocks noChangeArrowheads="1"/>
                </p:cNvSpPr>
                <p:nvPr/>
              </p:nvSpPr>
              <p:spPr bwMode="auto">
                <a:xfrm>
                  <a:off x="1536" y="335"/>
                  <a:ext cx="93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electron affinity</a:t>
                  </a:r>
                </a:p>
              </p:txBody>
            </p:sp>
            <p:sp>
              <p:nvSpPr>
                <p:cNvPr id="21" name="Line 1126"/>
                <p:cNvSpPr>
                  <a:spLocks noChangeShapeType="1"/>
                </p:cNvSpPr>
                <p:nvPr/>
              </p:nvSpPr>
              <p:spPr bwMode="auto">
                <a:xfrm flipV="1">
                  <a:off x="1968" y="19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" name="Line 1127"/>
                <p:cNvSpPr>
                  <a:spLocks noChangeShapeType="1"/>
                </p:cNvSpPr>
                <p:nvPr/>
              </p:nvSpPr>
              <p:spPr bwMode="auto">
                <a:xfrm>
                  <a:off x="1968" y="52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grpSp>
        <p:nvGrpSpPr>
          <p:cNvPr id="26" name="Group 1136"/>
          <p:cNvGrpSpPr>
            <a:grpSpLocks/>
          </p:cNvGrpSpPr>
          <p:nvPr/>
        </p:nvGrpSpPr>
        <p:grpSpPr bwMode="auto">
          <a:xfrm>
            <a:off x="4876800" y="1006816"/>
            <a:ext cx="3124200" cy="2809875"/>
            <a:chOff x="3072" y="64"/>
            <a:chExt cx="1968" cy="1770"/>
          </a:xfrm>
        </p:grpSpPr>
        <p:sp>
          <p:nvSpPr>
            <p:cNvPr id="27" name="Arc 1093"/>
            <p:cNvSpPr>
              <a:spLocks/>
            </p:cNvSpPr>
            <p:nvPr/>
          </p:nvSpPr>
          <p:spPr bwMode="auto">
            <a:xfrm rot="10543331">
              <a:off x="3787" y="1423"/>
              <a:ext cx="624" cy="41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33"/>
                <a:gd name="T1" fmla="*/ 0 h 21600"/>
                <a:gd name="T2" fmla="*/ 21333 w 21333"/>
                <a:gd name="T3" fmla="*/ 18217 h 21600"/>
                <a:gd name="T4" fmla="*/ 0 w 2133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33" h="21600" fill="none" extrusionOk="0">
                  <a:moveTo>
                    <a:pt x="0" y="-1"/>
                  </a:moveTo>
                  <a:cubicBezTo>
                    <a:pt x="10623" y="-1"/>
                    <a:pt x="19669" y="7724"/>
                    <a:pt x="21333" y="18216"/>
                  </a:cubicBezTo>
                </a:path>
                <a:path w="21333" h="21600" stroke="0" extrusionOk="0">
                  <a:moveTo>
                    <a:pt x="0" y="-1"/>
                  </a:moveTo>
                  <a:cubicBezTo>
                    <a:pt x="10623" y="-1"/>
                    <a:pt x="19669" y="7724"/>
                    <a:pt x="21333" y="1821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8" name="Group 1132"/>
            <p:cNvGrpSpPr>
              <a:grpSpLocks/>
            </p:cNvGrpSpPr>
            <p:nvPr/>
          </p:nvGrpSpPr>
          <p:grpSpPr bwMode="auto">
            <a:xfrm>
              <a:off x="3072" y="64"/>
              <a:ext cx="1968" cy="1760"/>
              <a:chOff x="3072" y="56"/>
              <a:chExt cx="1968" cy="1760"/>
            </a:xfrm>
          </p:grpSpPr>
          <p:grpSp>
            <p:nvGrpSpPr>
              <p:cNvPr id="29" name="Group 1131"/>
              <p:cNvGrpSpPr>
                <a:grpSpLocks/>
              </p:cNvGrpSpPr>
              <p:nvPr/>
            </p:nvGrpSpPr>
            <p:grpSpPr bwMode="auto">
              <a:xfrm>
                <a:off x="3168" y="645"/>
                <a:ext cx="1872" cy="1171"/>
                <a:chOff x="3168" y="645"/>
                <a:chExt cx="1872" cy="1171"/>
              </a:xfrm>
            </p:grpSpPr>
            <p:sp>
              <p:nvSpPr>
                <p:cNvPr id="34" name="Line 1095"/>
                <p:cNvSpPr>
                  <a:spLocks noChangeShapeType="1"/>
                </p:cNvSpPr>
                <p:nvPr/>
              </p:nvSpPr>
              <p:spPr bwMode="auto">
                <a:xfrm flipH="1">
                  <a:off x="4408" y="180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35" name="Group 1110"/>
                <p:cNvGrpSpPr>
                  <a:grpSpLocks/>
                </p:cNvGrpSpPr>
                <p:nvPr/>
              </p:nvGrpSpPr>
              <p:grpSpPr bwMode="auto">
                <a:xfrm>
                  <a:off x="3787" y="645"/>
                  <a:ext cx="909" cy="411"/>
                  <a:chOff x="3787" y="645"/>
                  <a:chExt cx="909" cy="411"/>
                </a:xfrm>
              </p:grpSpPr>
              <p:sp>
                <p:nvSpPr>
                  <p:cNvPr id="40" name="Arc 1099"/>
                  <p:cNvSpPr>
                    <a:spLocks/>
                  </p:cNvSpPr>
                  <p:nvPr/>
                </p:nvSpPr>
                <p:spPr bwMode="auto">
                  <a:xfrm rot="10543331">
                    <a:off x="3787" y="645"/>
                    <a:ext cx="624" cy="4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333"/>
                      <a:gd name="T1" fmla="*/ 0 h 21600"/>
                      <a:gd name="T2" fmla="*/ 21333 w 21333"/>
                      <a:gd name="T3" fmla="*/ 18217 h 21600"/>
                      <a:gd name="T4" fmla="*/ 0 w 2133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333" h="21600" fill="none" extrusionOk="0">
                        <a:moveTo>
                          <a:pt x="0" y="-1"/>
                        </a:moveTo>
                        <a:cubicBezTo>
                          <a:pt x="10623" y="-1"/>
                          <a:pt x="19669" y="7724"/>
                          <a:pt x="21333" y="18216"/>
                        </a:cubicBezTo>
                      </a:path>
                      <a:path w="21333" h="21600" stroke="0" extrusionOk="0">
                        <a:moveTo>
                          <a:pt x="0" y="-1"/>
                        </a:moveTo>
                        <a:cubicBezTo>
                          <a:pt x="10623" y="-1"/>
                          <a:pt x="19669" y="7724"/>
                          <a:pt x="21333" y="1821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1" name="Line 1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8" y="10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36" name="Line 1102"/>
                <p:cNvSpPr>
                  <a:spLocks noChangeShapeType="1"/>
                </p:cNvSpPr>
                <p:nvPr/>
              </p:nvSpPr>
              <p:spPr bwMode="auto">
                <a:xfrm flipH="1">
                  <a:off x="3168" y="1096"/>
                  <a:ext cx="1872" cy="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" name="Line 1103"/>
                <p:cNvSpPr>
                  <a:spLocks noChangeShapeType="1"/>
                </p:cNvSpPr>
                <p:nvPr/>
              </p:nvSpPr>
              <p:spPr bwMode="auto">
                <a:xfrm>
                  <a:off x="3776" y="672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8" name="Line 1104"/>
                <p:cNvSpPr>
                  <a:spLocks noChangeShapeType="1"/>
                </p:cNvSpPr>
                <p:nvPr/>
              </p:nvSpPr>
              <p:spPr bwMode="auto">
                <a:xfrm>
                  <a:off x="4696" y="1000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9" name="Text Box 1105"/>
                <p:cNvSpPr txBox="1">
                  <a:spLocks noChangeArrowheads="1"/>
                </p:cNvSpPr>
                <p:nvPr/>
              </p:nvSpPr>
              <p:spPr bwMode="auto">
                <a:xfrm>
                  <a:off x="3835" y="1223"/>
                  <a:ext cx="773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dirty="0">
                      <a:cs typeface="+mn-cs"/>
                    </a:rPr>
                    <a:t>space charge</a:t>
                  </a:r>
                </a:p>
                <a:p>
                  <a:pPr>
                    <a:defRPr/>
                  </a:pPr>
                  <a:r>
                    <a:rPr lang="en-US" sz="1600" dirty="0">
                      <a:cs typeface="+mn-cs"/>
                    </a:rPr>
                    <a:t> layer</a:t>
                  </a:r>
                  <a:r>
                    <a:rPr lang="en-US" sz="1800" dirty="0">
                      <a:cs typeface="+mn-cs"/>
                    </a:rPr>
                    <a:t> </a:t>
                  </a:r>
                </a:p>
              </p:txBody>
            </p:sp>
          </p:grpSp>
          <p:sp>
            <p:nvSpPr>
              <p:cNvPr id="30" name="Line 1109"/>
              <p:cNvSpPr>
                <a:spLocks noChangeShapeType="1"/>
              </p:cNvSpPr>
              <p:nvPr/>
            </p:nvSpPr>
            <p:spPr bwMode="auto">
              <a:xfrm flipH="1">
                <a:off x="3072" y="14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31" name="Group 1111"/>
              <p:cNvGrpSpPr>
                <a:grpSpLocks/>
              </p:cNvGrpSpPr>
              <p:nvPr/>
            </p:nvGrpSpPr>
            <p:grpSpPr bwMode="auto">
              <a:xfrm>
                <a:off x="3760" y="56"/>
                <a:ext cx="909" cy="411"/>
                <a:chOff x="3787" y="645"/>
                <a:chExt cx="909" cy="411"/>
              </a:xfrm>
            </p:grpSpPr>
            <p:sp>
              <p:nvSpPr>
                <p:cNvPr id="32" name="Arc 1112"/>
                <p:cNvSpPr>
                  <a:spLocks/>
                </p:cNvSpPr>
                <p:nvPr/>
              </p:nvSpPr>
              <p:spPr bwMode="auto">
                <a:xfrm rot="10543331">
                  <a:off x="3787" y="645"/>
                  <a:ext cx="624" cy="4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333"/>
                    <a:gd name="T1" fmla="*/ 0 h 21600"/>
                    <a:gd name="T2" fmla="*/ 21333 w 21333"/>
                    <a:gd name="T3" fmla="*/ 18217 h 21600"/>
                    <a:gd name="T4" fmla="*/ 0 w 213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333" h="21600" fill="none" extrusionOk="0">
                      <a:moveTo>
                        <a:pt x="0" y="-1"/>
                      </a:moveTo>
                      <a:cubicBezTo>
                        <a:pt x="10623" y="-1"/>
                        <a:pt x="19669" y="7724"/>
                        <a:pt x="21333" y="18216"/>
                      </a:cubicBezTo>
                    </a:path>
                    <a:path w="21333" h="21600" stroke="0" extrusionOk="0">
                      <a:moveTo>
                        <a:pt x="0" y="-1"/>
                      </a:moveTo>
                      <a:cubicBezTo>
                        <a:pt x="10623" y="-1"/>
                        <a:pt x="19669" y="7724"/>
                        <a:pt x="21333" y="1821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3" name="Line 1113"/>
                <p:cNvSpPr>
                  <a:spLocks noChangeShapeType="1"/>
                </p:cNvSpPr>
                <p:nvPr/>
              </p:nvSpPr>
              <p:spPr bwMode="auto">
                <a:xfrm flipH="1">
                  <a:off x="4408" y="10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42" name="TextBox 41"/>
          <p:cNvSpPr txBox="1"/>
          <p:nvPr/>
        </p:nvSpPr>
        <p:spPr>
          <a:xfrm>
            <a:off x="2753800" y="4356800"/>
            <a:ext cx="3346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  <a:cs typeface="Comic Sans MS"/>
              </a:rPr>
              <a:t>Metal-semiconductor junction</a:t>
            </a:r>
            <a:endParaRPr lang="en-US" sz="2000" dirty="0">
              <a:solidFill>
                <a:srgbClr val="660066"/>
              </a:solidFill>
              <a:cs typeface="Comic Sans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18557" y="5297938"/>
            <a:ext cx="5536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cs typeface="Comic Sans MS"/>
              </a:rPr>
              <a:t> (with semiconductor</a:t>
            </a:r>
            <a:r>
              <a:rPr lang="en-US" sz="2000" dirty="0">
                <a:solidFill>
                  <a:srgbClr val="0000FF"/>
                </a:solidFill>
                <a:cs typeface="Comic Sans MS"/>
              </a:rPr>
              <a:t>/ liquid electrolyte junction </a:t>
            </a:r>
            <a:r>
              <a:rPr lang="en-US" sz="2000" dirty="0" smtClean="0">
                <a:solidFill>
                  <a:srgbClr val="0000FF"/>
                </a:solidFill>
                <a:cs typeface="Comic Sans MS"/>
                <a:sym typeface="Wingdings"/>
              </a:rPr>
              <a:t></a:t>
            </a:r>
            <a:endParaRPr lang="en-US" sz="2000" dirty="0">
              <a:solidFill>
                <a:srgbClr val="0000FF"/>
              </a:solidFill>
              <a:cs typeface="Comic Sans MS"/>
              <a:sym typeface="Wingdings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cs typeface="Comic Sans MS"/>
              </a:rPr>
              <a:t>photoelectrochemical</a:t>
            </a:r>
            <a:r>
              <a:rPr lang="en-US" sz="2000" dirty="0" smtClean="0">
                <a:solidFill>
                  <a:srgbClr val="0000FF"/>
                </a:solidFill>
                <a:cs typeface="Comic Sans MS"/>
              </a:rPr>
              <a:t> cell [PEC], where E</a:t>
            </a:r>
            <a:r>
              <a:rPr lang="en-US" sz="2000" baseline="-25000" dirty="0" smtClean="0">
                <a:solidFill>
                  <a:srgbClr val="0000FF"/>
                </a:solidFill>
                <a:cs typeface="Comic Sans MS"/>
              </a:rPr>
              <a:t>F</a:t>
            </a:r>
            <a:r>
              <a:rPr lang="en-US" sz="2000" dirty="0" smtClean="0">
                <a:solidFill>
                  <a:srgbClr val="0000FF"/>
                </a:solidFill>
                <a:cs typeface="Comic Sans M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a typeface="ＭＳ ゴシック"/>
                <a:cs typeface="ＭＳ ゴシック"/>
              </a:rPr>
              <a:t>≅</a:t>
            </a:r>
            <a:r>
              <a:rPr lang="en-US" sz="2000" dirty="0" smtClean="0">
                <a:solidFill>
                  <a:srgbClr val="0000FF"/>
                </a:solidFill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cs typeface="Comic Sans MS"/>
              </a:rPr>
              <a:t>E</a:t>
            </a:r>
            <a:r>
              <a:rPr lang="en-US" sz="2000" baseline="-25000" dirty="0" err="1" smtClean="0">
                <a:solidFill>
                  <a:srgbClr val="0000FF"/>
                </a:solidFill>
                <a:cs typeface="Comic Sans MS"/>
              </a:rPr>
              <a:t>Redox</a:t>
            </a:r>
            <a:endParaRPr lang="en-US" sz="2000" dirty="0">
              <a:solidFill>
                <a:srgbClr val="0000FF"/>
              </a:solidFill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7360" y="-40306"/>
            <a:ext cx="904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omic Sans MS"/>
                <a:cs typeface="Comic Sans MS"/>
              </a:rPr>
              <a:t>Other ways of 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creating a </a:t>
            </a:r>
            <a:r>
              <a:rPr lang="en-US" sz="2400" dirty="0">
                <a:solidFill>
                  <a:srgbClr val="800000"/>
                </a:solidFill>
                <a:latin typeface="Comic Sans MS"/>
                <a:cs typeface="Comic Sans MS"/>
              </a:rPr>
              <a:t>built-in field to separate 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charges -2</a:t>
            </a:r>
            <a:endParaRPr lang="en-US" sz="24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2692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821252" y="1323311"/>
            <a:ext cx="4804229" cy="2676419"/>
            <a:chOff x="1821252" y="591791"/>
            <a:chExt cx="4804229" cy="2676419"/>
          </a:xfrm>
        </p:grpSpPr>
        <p:grpSp>
          <p:nvGrpSpPr>
            <p:cNvPr id="22" name="Group 21"/>
            <p:cNvGrpSpPr/>
            <p:nvPr/>
          </p:nvGrpSpPr>
          <p:grpSpPr>
            <a:xfrm>
              <a:off x="1821252" y="2018529"/>
              <a:ext cx="1249739" cy="1249681"/>
              <a:chOff x="1858242" y="2018529"/>
              <a:chExt cx="1249739" cy="124968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858242" y="2018529"/>
                <a:ext cx="1249739" cy="1249681"/>
                <a:chOff x="5326422" y="2009625"/>
                <a:chExt cx="1249739" cy="1249681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 flipH="1">
                  <a:off x="5326422" y="2009625"/>
                  <a:ext cx="123296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5343192" y="3259306"/>
                  <a:ext cx="123296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1858242" y="3131563"/>
                <a:ext cx="1232970" cy="1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5363412" y="2009625"/>
              <a:ext cx="1262069" cy="1249681"/>
              <a:chOff x="5326422" y="2009625"/>
              <a:chExt cx="1262069" cy="124968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338752" y="2009625"/>
                <a:ext cx="1249739" cy="1249681"/>
                <a:chOff x="5326422" y="2009625"/>
                <a:chExt cx="1249739" cy="1249681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 flipH="1">
                  <a:off x="5326422" y="2009625"/>
                  <a:ext cx="123296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5343192" y="3259306"/>
                  <a:ext cx="123296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Straight Connector 16"/>
              <p:cNvCxnSpPr/>
              <p:nvPr/>
            </p:nvCxnSpPr>
            <p:spPr>
              <a:xfrm flipH="1" flipV="1">
                <a:off x="5326422" y="2149696"/>
                <a:ext cx="1232970" cy="1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132640" y="2014077"/>
              <a:ext cx="2185891" cy="1249681"/>
              <a:chOff x="3132640" y="2014077"/>
              <a:chExt cx="2185891" cy="124968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132640" y="2014077"/>
                <a:ext cx="2185891" cy="1249681"/>
                <a:chOff x="5326422" y="2009625"/>
                <a:chExt cx="1249739" cy="1249681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5326422" y="2009625"/>
                  <a:ext cx="123296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flipH="1">
                  <a:off x="5343192" y="3259306"/>
                  <a:ext cx="123296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traight Connector 17"/>
              <p:cNvCxnSpPr/>
              <p:nvPr/>
            </p:nvCxnSpPr>
            <p:spPr>
              <a:xfrm flipH="1">
                <a:off x="3161972" y="2627104"/>
                <a:ext cx="2127227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H="1">
              <a:off x="1858242" y="591791"/>
              <a:ext cx="4701150" cy="246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821252" y="1328905"/>
            <a:ext cx="4794069" cy="3647440"/>
            <a:chOff x="1821252" y="597385"/>
            <a:chExt cx="4794069" cy="3647440"/>
          </a:xfrm>
        </p:grpSpPr>
        <p:grpSp>
          <p:nvGrpSpPr>
            <p:cNvPr id="31" name="Group 30"/>
            <p:cNvGrpSpPr/>
            <p:nvPr/>
          </p:nvGrpSpPr>
          <p:grpSpPr>
            <a:xfrm>
              <a:off x="1821252" y="2018529"/>
              <a:ext cx="1249739" cy="1249681"/>
              <a:chOff x="1858242" y="2018529"/>
              <a:chExt cx="1249739" cy="124968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858242" y="2018529"/>
                <a:ext cx="1249739" cy="1249681"/>
                <a:chOff x="5326422" y="2009625"/>
                <a:chExt cx="1249739" cy="1249681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5326422" y="2009625"/>
                  <a:ext cx="123296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5343192" y="3259306"/>
                  <a:ext cx="123296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1858242" y="3131563"/>
                <a:ext cx="1232970" cy="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1838021" y="616449"/>
              <a:ext cx="4777300" cy="3618217"/>
              <a:chOff x="1838021" y="616449"/>
              <a:chExt cx="4777300" cy="361821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353252" y="2984985"/>
                <a:ext cx="1262069" cy="1249681"/>
                <a:chOff x="5326422" y="2009625"/>
                <a:chExt cx="1262069" cy="1249681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5338752" y="2009625"/>
                  <a:ext cx="1249739" cy="1249681"/>
                  <a:chOff x="5326422" y="2009625"/>
                  <a:chExt cx="1249739" cy="1249681"/>
                </a:xfrm>
              </p:grpSpPr>
              <p:cxnSp>
                <p:nvCxnSpPr>
                  <p:cNvPr id="29" name="Straight Connector 28"/>
                  <p:cNvCxnSpPr/>
                  <p:nvPr/>
                </p:nvCxnSpPr>
                <p:spPr>
                  <a:xfrm flipH="1">
                    <a:off x="5326422" y="2009625"/>
                    <a:ext cx="123296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>
                  <a:xfrm flipH="1">
                    <a:off x="5343192" y="3259306"/>
                    <a:ext cx="1232969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5326422" y="2149696"/>
                  <a:ext cx="1232970" cy="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 flipH="1">
                <a:off x="5353252" y="1574800"/>
                <a:ext cx="123297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1838021" y="616449"/>
                <a:ext cx="123297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3161972" y="2009625"/>
              <a:ext cx="2127227" cy="9753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72132" y="3269465"/>
              <a:ext cx="2127227" cy="9753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92452" y="3137385"/>
              <a:ext cx="2146399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1652" y="597385"/>
              <a:ext cx="2127227" cy="9753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2666255" y="744659"/>
            <a:ext cx="352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(I = insulator) cell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403518" y="1144769"/>
            <a:ext cx="423112" cy="3062030"/>
            <a:chOff x="1403518" y="1144769"/>
            <a:chExt cx="423112" cy="3062030"/>
          </a:xfrm>
        </p:grpSpPr>
        <p:sp>
          <p:nvSpPr>
            <p:cNvPr id="25" name="TextBox 24"/>
            <p:cNvSpPr txBox="1"/>
            <p:nvPr/>
          </p:nvSpPr>
          <p:spPr>
            <a:xfrm>
              <a:off x="1403518" y="1144769"/>
              <a:ext cx="423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baseline="-25000" dirty="0" smtClean="0"/>
                <a:t>O</a:t>
              </a:r>
              <a:endParaRPr lang="en-US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03518" y="2526529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</a:t>
              </a:r>
              <a:r>
                <a:rPr lang="en-US" sz="2000" baseline="-25000" dirty="0" smtClean="0"/>
                <a:t>C</a:t>
              </a:r>
              <a:endParaRPr lang="en-US" sz="2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03518" y="3806689"/>
              <a:ext cx="4154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</a:t>
              </a:r>
              <a:r>
                <a:rPr lang="en-US" sz="2000" baseline="-25000" dirty="0"/>
                <a:t>V</a:t>
              </a:r>
              <a:endParaRPr lang="en-US" sz="2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7680" y="4935831"/>
            <a:ext cx="8084926" cy="1708160"/>
            <a:chOff x="487680" y="4935831"/>
            <a:chExt cx="8084926" cy="1708160"/>
          </a:xfrm>
        </p:grpSpPr>
        <p:sp>
          <p:nvSpPr>
            <p:cNvPr id="60" name="Rectangle 59"/>
            <p:cNvSpPr/>
            <p:nvPr/>
          </p:nvSpPr>
          <p:spPr>
            <a:xfrm>
              <a:off x="487680" y="4935831"/>
              <a:ext cx="4572000" cy="17081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dirty="0" smtClean="0"/>
                <a:t>N </a:t>
              </a:r>
              <a:r>
                <a:rPr lang="en-US" dirty="0"/>
                <a:t>= 10</a:t>
              </a:r>
              <a:r>
                <a:rPr lang="en-US" baseline="30000" dirty="0"/>
                <a:t>18</a:t>
              </a:r>
              <a:r>
                <a:rPr lang="en-US" dirty="0"/>
                <a:t>/cc   (heavily doped semiconductor)  </a:t>
              </a:r>
              <a:r>
                <a:rPr lang="en-US" dirty="0" smtClean="0"/>
                <a:t>10s of nm</a:t>
              </a:r>
              <a:endParaRPr lang="en-US" dirty="0"/>
            </a:p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660066"/>
                  </a:solidFill>
                </a:rPr>
                <a:t>N = 10</a:t>
              </a:r>
              <a:r>
                <a:rPr lang="en-US" baseline="30000" dirty="0">
                  <a:solidFill>
                    <a:srgbClr val="660066"/>
                  </a:solidFill>
                </a:rPr>
                <a:t>16</a:t>
              </a:r>
              <a:r>
                <a:rPr lang="en-US" dirty="0">
                  <a:solidFill>
                    <a:srgbClr val="660066"/>
                  </a:solidFill>
                </a:rPr>
                <a:t>/cc   (medium doped semiconductor)  </a:t>
              </a:r>
              <a:r>
                <a:rPr lang="en-US" dirty="0" smtClean="0">
                  <a:solidFill>
                    <a:srgbClr val="660066"/>
                  </a:solidFill>
                </a:rPr>
                <a:t>100s of nm</a:t>
              </a:r>
              <a:endParaRPr lang="en-US" dirty="0">
                <a:solidFill>
                  <a:srgbClr val="660066"/>
                </a:solidFill>
              </a:endParaRPr>
            </a:p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FF6600"/>
                  </a:solidFill>
                </a:rPr>
                <a:t>N = 10</a:t>
              </a:r>
              <a:r>
                <a:rPr lang="en-US" baseline="30000" dirty="0">
                  <a:solidFill>
                    <a:srgbClr val="FF6600"/>
                  </a:solidFill>
                </a:rPr>
                <a:t>14</a:t>
              </a:r>
              <a:r>
                <a:rPr lang="en-US" dirty="0">
                  <a:solidFill>
                    <a:srgbClr val="FF6600"/>
                  </a:solidFill>
                </a:rPr>
                <a:t>/cc   (low doped semiconductor)          few µm</a:t>
              </a:r>
            </a:p>
          </p:txBody>
        </p:sp>
        <p:sp>
          <p:nvSpPr>
            <p:cNvPr id="61" name="Text Box 1050"/>
            <p:cNvSpPr txBox="1">
              <a:spLocks noChangeArrowheads="1"/>
            </p:cNvSpPr>
            <p:nvPr/>
          </p:nvSpPr>
          <p:spPr bwMode="auto">
            <a:xfrm>
              <a:off x="4874158" y="5470843"/>
              <a:ext cx="36984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chemeClr val="accent2"/>
                  </a:solidFill>
                  <a:cs typeface="+mn-cs"/>
                </a:rPr>
                <a:t>Reminder of </a:t>
              </a:r>
            </a:p>
            <a:p>
              <a:pPr algn="ctr">
                <a:defRPr/>
              </a:pPr>
              <a:r>
                <a:rPr lang="en-US" sz="2000" b="1" dirty="0" smtClean="0">
                  <a:solidFill>
                    <a:schemeClr val="accent2"/>
                  </a:solidFill>
                  <a:cs typeface="+mn-cs"/>
                </a:rPr>
                <a:t>typical space </a:t>
              </a:r>
              <a:r>
                <a:rPr lang="en-US" sz="2000" b="1" dirty="0">
                  <a:solidFill>
                    <a:schemeClr val="accent2"/>
                  </a:solidFill>
                  <a:cs typeface="+mn-cs"/>
                </a:rPr>
                <a:t>charge </a:t>
              </a:r>
              <a:r>
                <a:rPr lang="en-US" sz="2000" b="1" dirty="0" smtClean="0">
                  <a:solidFill>
                    <a:schemeClr val="accent2"/>
                  </a:solidFill>
                  <a:cs typeface="+mn-cs"/>
                </a:rPr>
                <a:t>layer</a:t>
              </a:r>
              <a:r>
                <a:rPr lang="en-US" sz="2000" dirty="0" smtClean="0">
                  <a:solidFill>
                    <a:schemeClr val="accent2"/>
                  </a:solidFill>
                  <a:cs typeface="+mn-cs"/>
                </a:rPr>
                <a:t> </a:t>
              </a:r>
              <a:r>
                <a:rPr lang="en-US" sz="2000" b="1" dirty="0">
                  <a:solidFill>
                    <a:schemeClr val="accent2"/>
                  </a:solidFill>
                </a:rPr>
                <a:t>widths </a:t>
              </a:r>
              <a:endParaRPr lang="en-US" sz="2000" dirty="0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17360" y="-40306"/>
            <a:ext cx="904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omic Sans MS"/>
                <a:cs typeface="Comic Sans MS"/>
              </a:rPr>
              <a:t>Other ways of 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creating a </a:t>
            </a:r>
            <a:r>
              <a:rPr lang="en-US" sz="2400" dirty="0">
                <a:solidFill>
                  <a:srgbClr val="800000"/>
                </a:solidFill>
                <a:latin typeface="Comic Sans MS"/>
                <a:cs typeface="Comic Sans MS"/>
              </a:rPr>
              <a:t>built-in field to separate </a:t>
            </a:r>
            <a:r>
              <a:rPr lang="en-US" sz="2400" dirty="0" smtClean="0">
                <a:solidFill>
                  <a:srgbClr val="800000"/>
                </a:solidFill>
                <a:latin typeface="Comic Sans MS"/>
                <a:cs typeface="Comic Sans MS"/>
              </a:rPr>
              <a:t>charges -3</a:t>
            </a:r>
            <a:endParaRPr lang="en-US" sz="24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9184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 King PV Tutor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9434" y="-1066799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4133" y="3860800"/>
            <a:ext cx="4309534" cy="147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3795184"/>
            <a:ext cx="4103429" cy="2978150"/>
            <a:chOff x="0" y="3744384"/>
            <a:chExt cx="4103429" cy="2978150"/>
          </a:xfrm>
        </p:grpSpPr>
        <p:pic>
          <p:nvPicPr>
            <p:cNvPr id="7" name="Picture 5" descr="Z:\CUP\Z1_ED\GINLEY\CH18\JPEG\GR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4384"/>
              <a:ext cx="3057525" cy="297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3"/>
            <p:cNvSpPr txBox="1">
              <a:spLocks noChangeArrowheads="1"/>
            </p:cNvSpPr>
            <p:nvPr/>
          </p:nvSpPr>
          <p:spPr bwMode="auto">
            <a:xfrm>
              <a:off x="3057525" y="4636560"/>
              <a:ext cx="104590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latin typeface="+mn-lt"/>
                  <a:cs typeface="Comic Sans MS" charset="0"/>
                </a:rPr>
                <a:t>Chapin </a:t>
              </a:r>
            </a:p>
            <a:p>
              <a:pPr eaLnBrk="1" hangingPunct="1"/>
              <a:r>
                <a:rPr lang="en-US" sz="2000" b="1" dirty="0" smtClean="0">
                  <a:latin typeface="+mn-lt"/>
                  <a:cs typeface="Comic Sans MS" charset="0"/>
                </a:rPr>
                <a:t>Fuller</a:t>
              </a:r>
            </a:p>
            <a:p>
              <a:pPr eaLnBrk="1" hangingPunct="1"/>
              <a:r>
                <a:rPr lang="en-US" sz="2000" b="1" dirty="0" smtClean="0">
                  <a:latin typeface="+mn-lt"/>
                  <a:cs typeface="Comic Sans MS" charset="0"/>
                </a:rPr>
                <a:t>Pearson</a:t>
              </a:r>
              <a:endParaRPr lang="en-US" sz="2000" b="1" dirty="0">
                <a:latin typeface="+mn-lt"/>
                <a:cs typeface="Comic Sans M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5300" y="90269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cs typeface="Comic Sans MS"/>
              </a:rPr>
              <a:t>1954</a:t>
            </a:r>
            <a:endParaRPr lang="en-US" sz="3600" b="1" dirty="0">
              <a:solidFill>
                <a:srgbClr val="660066"/>
              </a:solidFill>
              <a:cs typeface="Comic Sans MS"/>
            </a:endParaRPr>
          </a:p>
        </p:txBody>
      </p:sp>
      <p:pic>
        <p:nvPicPr>
          <p:cNvPr id="5" name="Picture 4" descr="From Clipbo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04" y="3848100"/>
            <a:ext cx="5040896" cy="30099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0" name="Picture 9" descr="Screen Shot 2013-11-08 at 12.14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97" y="0"/>
            <a:ext cx="4100403" cy="3759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2223" y="2997200"/>
            <a:ext cx="112082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cs typeface="Comic Sans MS"/>
              </a:rPr>
              <a:t>2014</a:t>
            </a:r>
            <a:endParaRPr lang="en-US" sz="3600" b="1" dirty="0">
              <a:solidFill>
                <a:srgbClr val="660066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563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6509" y="1742354"/>
            <a:ext cx="429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Comic Sans MS"/>
              </a:rPr>
              <a:t>Si (crystalline) cells : 1</a:t>
            </a:r>
            <a:r>
              <a:rPr lang="en-US" sz="2000" baseline="30000" dirty="0" smtClean="0">
                <a:solidFill>
                  <a:srgbClr val="0000FF"/>
                </a:solidFill>
                <a:cs typeface="Comic Sans MS"/>
              </a:rPr>
              <a:t>st</a:t>
            </a:r>
            <a:r>
              <a:rPr lang="en-US" sz="2000" dirty="0" smtClean="0">
                <a:solidFill>
                  <a:srgbClr val="0000FF"/>
                </a:solidFill>
                <a:cs typeface="Comic Sans MS"/>
              </a:rPr>
              <a:t> generation cells</a:t>
            </a:r>
            <a:endParaRPr lang="en-US" sz="2000" dirty="0">
              <a:solidFill>
                <a:srgbClr val="0000FF"/>
              </a:solidFill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442" y="2604300"/>
            <a:ext cx="5293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15968"/>
                </a:solidFill>
                <a:cs typeface="Comic Sans MS"/>
              </a:rPr>
              <a:t>(thin film) </a:t>
            </a:r>
            <a:r>
              <a:rPr lang="en-US" sz="2000" dirty="0" err="1" smtClean="0">
                <a:solidFill>
                  <a:srgbClr val="215968"/>
                </a:solidFill>
                <a:cs typeface="Comic Sans MS"/>
              </a:rPr>
              <a:t>CdTe</a:t>
            </a:r>
            <a:r>
              <a:rPr lang="en-US" sz="2000" dirty="0" smtClean="0">
                <a:solidFill>
                  <a:srgbClr val="215968"/>
                </a:solidFill>
                <a:cs typeface="Comic Sans MS"/>
              </a:rPr>
              <a:t>, CIGS, α-Si  :   2</a:t>
            </a:r>
            <a:r>
              <a:rPr lang="en-US" sz="2000" baseline="30000" dirty="0" smtClean="0">
                <a:solidFill>
                  <a:srgbClr val="215968"/>
                </a:solidFill>
                <a:cs typeface="Comic Sans MS"/>
              </a:rPr>
              <a:t>nd</a:t>
            </a:r>
            <a:r>
              <a:rPr lang="en-US" sz="2000" dirty="0" smtClean="0">
                <a:solidFill>
                  <a:srgbClr val="215968"/>
                </a:solidFill>
                <a:cs typeface="Comic Sans MS"/>
              </a:rPr>
              <a:t> generation cells </a:t>
            </a:r>
            <a:endParaRPr lang="en-US" sz="2000" dirty="0">
              <a:solidFill>
                <a:srgbClr val="215968"/>
              </a:solidFill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3836" y="3715657"/>
            <a:ext cx="6425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  <a:cs typeface="Comic Sans MS"/>
              </a:rPr>
              <a:t>Dye cells, organic cells and related ones : 3</a:t>
            </a:r>
            <a:r>
              <a:rPr lang="en-US" sz="2000" baseline="30000" dirty="0" smtClean="0">
                <a:solidFill>
                  <a:srgbClr val="660066"/>
                </a:solidFill>
                <a:cs typeface="Comic Sans MS"/>
              </a:rPr>
              <a:t>rd</a:t>
            </a:r>
            <a:r>
              <a:rPr lang="en-US" sz="2000" dirty="0" smtClean="0">
                <a:solidFill>
                  <a:srgbClr val="660066"/>
                </a:solidFill>
                <a:cs typeface="Comic Sans MS"/>
              </a:rPr>
              <a:t> generation cells</a:t>
            </a:r>
            <a:endParaRPr lang="en-US" sz="2000" dirty="0">
              <a:solidFill>
                <a:srgbClr val="660066"/>
              </a:solidFill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57" y="4744298"/>
            <a:ext cx="9143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Comic Sans MS"/>
              </a:rPr>
              <a:t>There are newer ones and ‘generation number’ becomes fuzzy at this stage</a:t>
            </a:r>
            <a:endParaRPr lang="en-US" sz="2000" dirty="0"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8088" y="451340"/>
            <a:ext cx="3819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Solar cell generations</a:t>
            </a:r>
            <a:endParaRPr lang="en-US" sz="28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670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 King PV Tutor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9434" y="-1066799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4133" y="3860800"/>
            <a:ext cx="4309534" cy="147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Z:\CUP\Z1_ED\GINLEY\CH18\JPEG\G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184"/>
            <a:ext cx="305752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245108" y="3441700"/>
            <a:ext cx="2305292" cy="3148291"/>
            <a:chOff x="4057408" y="223540"/>
            <a:chExt cx="2305292" cy="3148291"/>
          </a:xfrm>
        </p:grpSpPr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4057408" y="3094832"/>
              <a:ext cx="23052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cs typeface="Arial" pitchFamily="34" charset="0"/>
                </a:rPr>
                <a:t>Organic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pic>
          <p:nvPicPr>
            <p:cNvPr id="16" name="Picture 15" descr="Screen Shot 2013-01-08 at 16.44.45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128" y="223540"/>
              <a:ext cx="1475656" cy="1172957"/>
            </a:xfrm>
            <a:prstGeom prst="rect">
              <a:avLst/>
            </a:prstGeom>
          </p:spPr>
        </p:pic>
        <p:pic>
          <p:nvPicPr>
            <p:cNvPr id="17" name="Picture 16" descr="Screen Shot 2013-01-08 at 16.47.0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736" y="1803276"/>
              <a:ext cx="1404898" cy="123522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664200" y="211932"/>
            <a:ext cx="3479800" cy="2924968"/>
            <a:chOff x="5964233" y="326232"/>
            <a:chExt cx="3179767" cy="2455068"/>
          </a:xfrm>
        </p:grpSpPr>
        <p:pic>
          <p:nvPicPr>
            <p:cNvPr id="5" name="Picture 4" descr="Screen Shot 2013-11-08 at 12.26.4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233" y="609600"/>
              <a:ext cx="3179767" cy="2171700"/>
            </a:xfrm>
            <a:prstGeom prst="rect">
              <a:avLst/>
            </a:prstGeom>
          </p:spPr>
        </p:pic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6483108" y="326232"/>
              <a:ext cx="2305292" cy="23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err="1" smtClean="0">
                  <a:solidFill>
                    <a:srgbClr val="000000"/>
                  </a:solidFill>
                  <a:cs typeface="Arial" pitchFamily="34" charset="0"/>
                </a:rPr>
                <a:t>CdTe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pic>
        <p:nvPicPr>
          <p:cNvPr id="12" name="Picture 11" descr="Screen Shot 2013-05-11 at 09.31.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200"/>
            <a:ext cx="5041900" cy="3149600"/>
          </a:xfrm>
          <a:prstGeom prst="rect">
            <a:avLst/>
          </a:prstGeom>
        </p:spPr>
      </p:pic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193213" y="4898232"/>
            <a:ext cx="2265490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000000"/>
                </a:solidFill>
                <a:cs typeface="Arial" pitchFamily="34" charset="0"/>
              </a:rPr>
              <a:t>GaAs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2115752" y="2975402"/>
            <a:ext cx="6604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cs typeface="Comic Sans MS"/>
              </a:rPr>
              <a:t>“the single crystal divide”</a:t>
            </a:r>
            <a:endParaRPr lang="en-US" sz="4800" dirty="0">
              <a:solidFill>
                <a:srgbClr val="0000FF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142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259705" y="1828800"/>
            <a:ext cx="4939358" cy="3656013"/>
            <a:chOff x="259698" y="1828800"/>
            <a:chExt cx="4939365" cy="3655716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259698" y="1828800"/>
              <a:ext cx="4939365" cy="3200400"/>
              <a:chOff x="259698" y="1828800"/>
              <a:chExt cx="4939365" cy="3200400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2151063" y="2667000"/>
                <a:ext cx="24384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2151063" y="4038600"/>
                <a:ext cx="2438400" cy="0"/>
              </a:xfrm>
              <a:prstGeom prst="line">
                <a:avLst/>
              </a:prstGeom>
              <a:noFill/>
              <a:ln w="25400">
                <a:solidFill>
                  <a:srgbClr val="33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/>
            </p:nvSpPr>
            <p:spPr bwMode="auto">
              <a:xfrm>
                <a:off x="1541463" y="3168025"/>
                <a:ext cx="609600" cy="369302"/>
              </a:xfrm>
              <a:prstGeom prst="rect">
                <a:avLst/>
              </a:pr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he-IL">
                  <a:cs typeface="MS PGothic" charset="0"/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/>
            </p:nvSpPr>
            <p:spPr bwMode="auto">
              <a:xfrm>
                <a:off x="4589463" y="3168025"/>
                <a:ext cx="609600" cy="369302"/>
              </a:xfrm>
              <a:prstGeom prst="rect">
                <a:avLst/>
              </a:prstGeom>
              <a:solidFill>
                <a:srgbClr val="99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he-IL">
                  <a:cs typeface="MS PGothic" charset="0"/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855663" y="1828800"/>
                <a:ext cx="0" cy="2971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b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-860300" y="3115494"/>
                <a:ext cx="2701662" cy="46166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anchor="b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+mn-lt"/>
                  </a:rPr>
                  <a:t>one electron energy</a:t>
                </a:r>
                <a:endParaRPr lang="he-IL"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cs typeface="Arial" charset="0"/>
                </a:endParaRPr>
              </a:p>
            </p:txBody>
          </p:sp>
          <p:sp>
            <p:nvSpPr>
              <p:cNvPr id="13" name="Line 44"/>
              <p:cNvSpPr>
                <a:spLocks noChangeShapeType="1"/>
              </p:cNvSpPr>
              <p:nvPr/>
            </p:nvSpPr>
            <p:spPr bwMode="auto">
              <a:xfrm>
                <a:off x="1071563" y="5016500"/>
                <a:ext cx="3530600" cy="127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2465384" y="5027353"/>
              <a:ext cx="1022351" cy="4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space</a:t>
              </a:r>
              <a:endParaRPr lang="he-IL">
                <a:latin typeface="+mn-lt"/>
                <a:cs typeface="Arial" charset="0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631103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2400" dirty="0">
                <a:solidFill>
                  <a:srgbClr val="A3011C"/>
                </a:solidFill>
                <a:cs typeface="MS PGothic" charset="0"/>
              </a:rPr>
              <a:t>Generalized picture</a:t>
            </a:r>
            <a:endParaRPr lang="he-IL" sz="2400" dirty="0">
              <a:solidFill>
                <a:srgbClr val="A3011C"/>
              </a:solidFill>
              <a:cs typeface="MS PGothic" charset="0"/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5410200" y="2404904"/>
            <a:ext cx="37338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marL="119063" indent="-1190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>
                <a:latin typeface="+mn-lt"/>
                <a:cs typeface="MS PGothic" charset="0"/>
              </a:rPr>
              <a:t>Metastable high and low energy states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>
                <a:latin typeface="+mn-lt"/>
                <a:cs typeface="MS PGothic" charset="0"/>
              </a:rPr>
              <a:t>Absorber</a:t>
            </a:r>
            <a:r>
              <a:rPr lang="en-US" sz="2000" dirty="0">
                <a:latin typeface="+mn-lt"/>
                <a:cs typeface="MS PGothic" charset="0"/>
              </a:rPr>
              <a:t> transfers charges into high and low energy state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>
                <a:latin typeface="+mn-lt"/>
                <a:cs typeface="MS PGothic" charset="0"/>
              </a:rPr>
              <a:t>Driving force</a:t>
            </a:r>
            <a:r>
              <a:rPr lang="en-US" sz="2000" dirty="0">
                <a:latin typeface="+mn-lt"/>
                <a:cs typeface="MS PGothic" charset="0"/>
              </a:rPr>
              <a:t> brings charges to contacts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•"/>
            </a:pPr>
            <a:r>
              <a:rPr lang="en-US" sz="2000" b="1" dirty="0">
                <a:latin typeface="+mn-lt"/>
                <a:cs typeface="MS PGothic" charset="0"/>
              </a:rPr>
              <a:t>Selective </a:t>
            </a:r>
            <a:r>
              <a:rPr lang="en-US" sz="2000" dirty="0">
                <a:latin typeface="+mn-lt"/>
                <a:cs typeface="MS PGothic" charset="0"/>
              </a:rPr>
              <a:t>contacts</a:t>
            </a: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203200" y="6019800"/>
            <a:ext cx="7442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/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(1) cf. e.g., Green, M.A., </a:t>
            </a:r>
            <a:r>
              <a:rPr lang="en-US" sz="1600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Photovoltaic principles.</a:t>
            </a: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Physica E, 14 (2002) 11-17</a:t>
            </a:r>
            <a:endParaRPr lang="he-IL" sz="160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cs typeface="Arial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1" hangingPunct="1"/>
            <a:r>
              <a:rPr lang="en-US" sz="3200" dirty="0">
                <a:solidFill>
                  <a:srgbClr val="A3011C"/>
                </a:solidFill>
                <a:latin typeface="Comic Sans MS" charset="0"/>
              </a:rPr>
              <a:t>The Photovoltaic (PV) effect</a:t>
            </a:r>
            <a:r>
              <a:rPr lang="en-US" sz="2400" dirty="0">
                <a:solidFill>
                  <a:srgbClr val="A3011C"/>
                </a:solidFill>
                <a:latin typeface="Comic Sans MS" charset="0"/>
              </a:rPr>
              <a:t>:</a:t>
            </a:r>
          </a:p>
        </p:txBody>
      </p: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2232614" y="1748691"/>
            <a:ext cx="2363399" cy="3193197"/>
            <a:chOff x="2250076" y="1748691"/>
            <a:chExt cx="2363400" cy="3193197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3855837" y="1748691"/>
              <a:ext cx="757639" cy="830997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High 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energy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state</a:t>
              </a:r>
              <a:endParaRPr lang="he-IL" sz="16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250076" y="4110891"/>
              <a:ext cx="768760" cy="830997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3399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Low </a:t>
              </a:r>
            </a:p>
            <a:p>
              <a:pPr algn="ctr"/>
              <a:r>
                <a:rPr lang="en-US" sz="1600" b="1" dirty="0">
                  <a:solidFill>
                    <a:srgbClr val="3399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energy</a:t>
              </a:r>
            </a:p>
            <a:p>
              <a:pPr algn="ctr"/>
              <a:r>
                <a:rPr lang="en-US" sz="1600" b="1" dirty="0">
                  <a:solidFill>
                    <a:srgbClr val="3399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</a:rPr>
                <a:t>state</a:t>
              </a:r>
              <a:endParaRPr lang="he-IL" sz="1600" b="1" dirty="0">
                <a:solidFill>
                  <a:srgbClr val="3399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endParaRPr>
            </a:p>
          </p:txBody>
        </p:sp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841572" y="1752184"/>
            <a:ext cx="952605" cy="338554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Absorber</a:t>
            </a:r>
            <a:endParaRPr lang="he-IL" sz="160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grpSp>
        <p:nvGrpSpPr>
          <p:cNvPr id="22" name="Group 56"/>
          <p:cNvGrpSpPr>
            <a:grpSpLocks/>
          </p:cNvGrpSpPr>
          <p:nvPr/>
        </p:nvGrpSpPr>
        <p:grpSpPr bwMode="auto">
          <a:xfrm>
            <a:off x="2133600" y="2841625"/>
            <a:ext cx="2438400" cy="1066800"/>
            <a:chOff x="2151063" y="2819400"/>
            <a:chExt cx="2438400" cy="1066800"/>
          </a:xfrm>
        </p:grpSpPr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H="1">
              <a:off x="2151063" y="2819400"/>
              <a:ext cx="914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3751263" y="3886200"/>
              <a:ext cx="838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55"/>
          <p:cNvGrpSpPr>
            <a:grpSpLocks/>
          </p:cNvGrpSpPr>
          <p:nvPr/>
        </p:nvGrpSpPr>
        <p:grpSpPr bwMode="auto">
          <a:xfrm>
            <a:off x="2509838" y="2330451"/>
            <a:ext cx="1627188" cy="2146300"/>
            <a:chOff x="1581" y="1468"/>
            <a:chExt cx="1025" cy="1352"/>
          </a:xfrm>
        </p:grpSpPr>
        <p:grpSp>
          <p:nvGrpSpPr>
            <p:cNvPr id="26" name="Group 53"/>
            <p:cNvGrpSpPr>
              <a:grpSpLocks/>
            </p:cNvGrpSpPr>
            <p:nvPr/>
          </p:nvGrpSpPr>
          <p:grpSpPr bwMode="auto">
            <a:xfrm>
              <a:off x="1937" y="2026"/>
              <a:ext cx="192" cy="192"/>
              <a:chOff x="1948" y="2026"/>
              <a:chExt cx="192" cy="192"/>
            </a:xfrm>
          </p:grpSpPr>
          <p:sp>
            <p:nvSpPr>
              <p:cNvPr id="35" name="Line 40"/>
              <p:cNvSpPr>
                <a:spLocks noChangeShapeType="1"/>
              </p:cNvSpPr>
              <p:nvPr/>
            </p:nvSpPr>
            <p:spPr bwMode="auto">
              <a:xfrm flipH="1">
                <a:off x="1948" y="202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1948" y="2026"/>
                <a:ext cx="192" cy="192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>
              <a:off x="2053" y="1691"/>
              <a:ext cx="0" cy="8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spAutoFit/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1923" y="1468"/>
              <a:ext cx="116" cy="233"/>
            </a:xfrm>
            <a:custGeom>
              <a:avLst/>
              <a:gdLst>
                <a:gd name="T0" fmla="*/ 2147483647 w 293"/>
                <a:gd name="T1" fmla="*/ 2147483647 h 195"/>
                <a:gd name="T2" fmla="*/ 2147483647 w 293"/>
                <a:gd name="T3" fmla="*/ 2147483647 h 195"/>
                <a:gd name="T4" fmla="*/ 0 w 293"/>
                <a:gd name="T5" fmla="*/ 2147483647 h 195"/>
                <a:gd name="T6" fmla="*/ 0 60000 65536"/>
                <a:gd name="T7" fmla="*/ 0 60000 65536"/>
                <a:gd name="T8" fmla="*/ 0 60000 65536"/>
                <a:gd name="T9" fmla="*/ 0 w 293"/>
                <a:gd name="T10" fmla="*/ 0 h 195"/>
                <a:gd name="T11" fmla="*/ 293 w 293"/>
                <a:gd name="T12" fmla="*/ 195 h 1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3" h="195">
                  <a:moveTo>
                    <a:pt x="293" y="67"/>
                  </a:moveTo>
                  <a:cubicBezTo>
                    <a:pt x="273" y="59"/>
                    <a:pt x="223" y="0"/>
                    <a:pt x="174" y="21"/>
                  </a:cubicBezTo>
                  <a:cubicBezTo>
                    <a:pt x="125" y="42"/>
                    <a:pt x="36" y="159"/>
                    <a:pt x="0" y="19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>
              <a:spAutoFit/>
            </a:bodyPr>
            <a:lstStyle/>
            <a:p>
              <a:endParaRPr lang="en-US">
                <a:cs typeface="MS PGothic" charset="0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122" y="2587"/>
              <a:ext cx="116" cy="233"/>
            </a:xfrm>
            <a:custGeom>
              <a:avLst/>
              <a:gdLst>
                <a:gd name="T0" fmla="*/ 0 w 311"/>
                <a:gd name="T1" fmla="*/ 2147483647 h 183"/>
                <a:gd name="T2" fmla="*/ 2147483647 w 311"/>
                <a:gd name="T3" fmla="*/ 2147483647 h 183"/>
                <a:gd name="T4" fmla="*/ 2147483647 w 311"/>
                <a:gd name="T5" fmla="*/ 0 h 183"/>
                <a:gd name="T6" fmla="*/ 0 60000 65536"/>
                <a:gd name="T7" fmla="*/ 0 60000 65536"/>
                <a:gd name="T8" fmla="*/ 0 60000 65536"/>
                <a:gd name="T9" fmla="*/ 0 w 311"/>
                <a:gd name="T10" fmla="*/ 0 h 183"/>
                <a:gd name="T11" fmla="*/ 311 w 311"/>
                <a:gd name="T12" fmla="*/ 183 h 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" h="183">
                  <a:moveTo>
                    <a:pt x="0" y="110"/>
                  </a:moveTo>
                  <a:cubicBezTo>
                    <a:pt x="21" y="119"/>
                    <a:pt x="76" y="183"/>
                    <a:pt x="128" y="165"/>
                  </a:cubicBezTo>
                  <a:cubicBezTo>
                    <a:pt x="180" y="147"/>
                    <a:pt x="273" y="34"/>
                    <a:pt x="311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b">
              <a:spAutoFit/>
            </a:bodyPr>
            <a:lstStyle/>
            <a:p>
              <a:endParaRPr lang="en-US">
                <a:cs typeface="MS PGothic" charset="0"/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2165" y="1584"/>
              <a:ext cx="0" cy="10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021" y="158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2021" y="2640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b">
              <a:spAutoFit/>
            </a:bodyPr>
            <a:lstStyle/>
            <a:p>
              <a:endParaRPr lang="en-US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1581" y="1504"/>
              <a:ext cx="2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+mn-lt"/>
                  <a:cs typeface="MS PGothic" charset="0"/>
                </a:rPr>
                <a:t>e</a:t>
              </a:r>
              <a:r>
                <a:rPr lang="en-US" baseline="30000">
                  <a:latin typeface="+mn-lt"/>
                  <a:cs typeface="MS PGothic" charset="0"/>
                </a:rPr>
                <a:t>-</a:t>
              </a:r>
              <a:endParaRPr lang="he-IL" baseline="30000">
                <a:latin typeface="+mn-lt"/>
                <a:cs typeface="MS PGothic" charset="0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2357" y="2560"/>
              <a:ext cx="24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latin typeface="+mn-lt"/>
                  <a:cs typeface="MS PGothic" charset="0"/>
                </a:rPr>
                <a:t>p</a:t>
              </a:r>
              <a:r>
                <a:rPr lang="en-US" baseline="30000">
                  <a:latin typeface="+mn-lt"/>
                  <a:cs typeface="MS PGothic" charset="0"/>
                </a:rPr>
                <a:t>+</a:t>
              </a:r>
              <a:endParaRPr lang="he-IL" baseline="30000">
                <a:latin typeface="+mn-lt"/>
                <a:cs typeface="MS PGothic" charset="0"/>
              </a:endParaRPr>
            </a:p>
          </p:txBody>
        </p:sp>
      </p:grpSp>
      <p:grpSp>
        <p:nvGrpSpPr>
          <p:cNvPr id="37" name="Group 78"/>
          <p:cNvGrpSpPr>
            <a:grpSpLocks/>
          </p:cNvGrpSpPr>
          <p:nvPr/>
        </p:nvGrpSpPr>
        <p:grpSpPr bwMode="auto">
          <a:xfrm>
            <a:off x="1693863" y="2649538"/>
            <a:ext cx="3386137" cy="1371600"/>
            <a:chOff x="1686191" y="2667000"/>
            <a:chExt cx="3386137" cy="1371600"/>
          </a:xfrm>
        </p:grpSpPr>
        <p:grpSp>
          <p:nvGrpSpPr>
            <p:cNvPr id="38" name="Group 50"/>
            <p:cNvGrpSpPr>
              <a:grpSpLocks/>
            </p:cNvGrpSpPr>
            <p:nvPr/>
          </p:nvGrpSpPr>
          <p:grpSpPr bwMode="auto">
            <a:xfrm>
              <a:off x="1686191" y="2940314"/>
              <a:ext cx="3386137" cy="908050"/>
              <a:chOff x="1669258" y="2872581"/>
              <a:chExt cx="3386137" cy="908050"/>
            </a:xfrm>
          </p:grpSpPr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1384301" y="3159125"/>
                <a:ext cx="90646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>
                    <a:latin typeface="+mn-lt"/>
                    <a:cs typeface="MS PGothic" charset="0"/>
                  </a:rPr>
                  <a:t>contact</a:t>
                </a:r>
                <a:endParaRPr lang="he-IL" sz="1600">
                  <a:latin typeface="+mn-lt"/>
                  <a:cs typeface="MS PGothic" charset="0"/>
                </a:endParaRPr>
              </a:p>
            </p:txBody>
          </p:sp>
          <p:sp>
            <p:nvSpPr>
              <p:cNvPr id="48" name="Text Box 27"/>
              <p:cNvSpPr txBox="1">
                <a:spLocks noChangeArrowheads="1"/>
              </p:cNvSpPr>
              <p:nvPr/>
            </p:nvSpPr>
            <p:spPr bwMode="auto">
              <a:xfrm rot="-5400000">
                <a:off x="4433888" y="3157538"/>
                <a:ext cx="90646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>
                    <a:latin typeface="+mn-lt"/>
                    <a:cs typeface="MS PGothic" charset="0"/>
                  </a:rPr>
                  <a:t>contact</a:t>
                </a:r>
                <a:endParaRPr lang="he-IL" sz="1600">
                  <a:latin typeface="+mn-lt"/>
                  <a:cs typeface="MS PGothic" charset="0"/>
                </a:endParaRPr>
              </a:p>
            </p:txBody>
          </p:sp>
        </p:grpSp>
        <p:grpSp>
          <p:nvGrpSpPr>
            <p:cNvPr id="39" name="Group 53"/>
            <p:cNvGrpSpPr>
              <a:grpSpLocks/>
            </p:cNvGrpSpPr>
            <p:nvPr/>
          </p:nvGrpSpPr>
          <p:grpSpPr bwMode="auto">
            <a:xfrm>
              <a:off x="4208463" y="2667000"/>
              <a:ext cx="381000" cy="304800"/>
              <a:chOff x="4208463" y="2667000"/>
              <a:chExt cx="381000" cy="304800"/>
            </a:xfrm>
          </p:grpSpPr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4208463" y="2819400"/>
                <a:ext cx="381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>
                <a:off x="4208463" y="2667000"/>
                <a:ext cx="304800" cy="30480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 flipH="1">
                <a:off x="4208463" y="2667000"/>
                <a:ext cx="304800" cy="30480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0" name="Group 54"/>
            <p:cNvGrpSpPr>
              <a:grpSpLocks/>
            </p:cNvGrpSpPr>
            <p:nvPr/>
          </p:nvGrpSpPr>
          <p:grpSpPr bwMode="auto">
            <a:xfrm>
              <a:off x="2151063" y="3733800"/>
              <a:ext cx="381000" cy="304800"/>
              <a:chOff x="2151063" y="3733800"/>
              <a:chExt cx="381000" cy="304800"/>
            </a:xfrm>
          </p:grpSpPr>
          <p:sp>
            <p:nvSpPr>
              <p:cNvPr id="41" name="Line 35"/>
              <p:cNvSpPr>
                <a:spLocks noChangeShapeType="1"/>
              </p:cNvSpPr>
              <p:nvPr/>
            </p:nvSpPr>
            <p:spPr bwMode="auto">
              <a:xfrm flipH="1">
                <a:off x="2151063" y="3886200"/>
                <a:ext cx="381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2" name="Line 36"/>
              <p:cNvSpPr>
                <a:spLocks noChangeShapeType="1"/>
              </p:cNvSpPr>
              <p:nvPr/>
            </p:nvSpPr>
            <p:spPr bwMode="auto">
              <a:xfrm flipH="1">
                <a:off x="2227263" y="3733800"/>
                <a:ext cx="304800" cy="30480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37"/>
              <p:cNvSpPr>
                <a:spLocks noChangeShapeType="1"/>
              </p:cNvSpPr>
              <p:nvPr/>
            </p:nvSpPr>
            <p:spPr bwMode="auto">
              <a:xfrm>
                <a:off x="2227263" y="3733800"/>
                <a:ext cx="304800" cy="30480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b"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71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spect="1" noChangeArrowheads="1" noTextEdit="1"/>
          </p:cNvSpPr>
          <p:nvPr/>
        </p:nvSpPr>
        <p:spPr bwMode="auto">
          <a:xfrm>
            <a:off x="146487" y="1259682"/>
            <a:ext cx="8267700" cy="4932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09888" y="1141413"/>
            <a:ext cx="116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78163" y="1168400"/>
            <a:ext cx="628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-</a:t>
            </a:r>
            <a:endParaRPr 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936875" y="1762125"/>
            <a:ext cx="100013" cy="3697288"/>
          </a:xfrm>
          <a:custGeom>
            <a:avLst/>
            <a:gdLst>
              <a:gd name="T0" fmla="*/ 2147483647 w 63"/>
              <a:gd name="T1" fmla="*/ 2147483647 h 2329"/>
              <a:gd name="T2" fmla="*/ 2147483647 w 63"/>
              <a:gd name="T3" fmla="*/ 2147483647 h 2329"/>
              <a:gd name="T4" fmla="*/ 2147483647 w 63"/>
              <a:gd name="T5" fmla="*/ 2147483647 h 2329"/>
              <a:gd name="T6" fmla="*/ 2147483647 w 63"/>
              <a:gd name="T7" fmla="*/ 2147483647 h 2329"/>
              <a:gd name="T8" fmla="*/ 2147483647 w 63"/>
              <a:gd name="T9" fmla="*/ 2147483647 h 2329"/>
              <a:gd name="T10" fmla="*/ 0 w 63"/>
              <a:gd name="T11" fmla="*/ 2147483647 h 2329"/>
              <a:gd name="T12" fmla="*/ 2147483647 w 63"/>
              <a:gd name="T13" fmla="*/ 0 h 2329"/>
              <a:gd name="T14" fmla="*/ 2147483647 w 63"/>
              <a:gd name="T15" fmla="*/ 2147483647 h 2329"/>
              <a:gd name="T16" fmla="*/ 0 w 63"/>
              <a:gd name="T17" fmla="*/ 2147483647 h 23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2329"/>
              <a:gd name="T29" fmla="*/ 63 w 63"/>
              <a:gd name="T30" fmla="*/ 2329 h 23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2329">
                <a:moveTo>
                  <a:pt x="40" y="53"/>
                </a:moveTo>
                <a:lnTo>
                  <a:pt x="40" y="2329"/>
                </a:lnTo>
                <a:lnTo>
                  <a:pt x="24" y="2329"/>
                </a:lnTo>
                <a:lnTo>
                  <a:pt x="24" y="53"/>
                </a:lnTo>
                <a:lnTo>
                  <a:pt x="40" y="53"/>
                </a:lnTo>
                <a:close/>
                <a:moveTo>
                  <a:pt x="0" y="63"/>
                </a:moveTo>
                <a:lnTo>
                  <a:pt x="32" y="0"/>
                </a:lnTo>
                <a:lnTo>
                  <a:pt x="63" y="63"/>
                </a:lnTo>
                <a:lnTo>
                  <a:pt x="0" y="63"/>
                </a:lnTo>
                <a:close/>
              </a:path>
            </a:pathLst>
          </a:custGeom>
          <a:solidFill>
            <a:schemeClr val="hlink"/>
          </a:solidFill>
          <a:ln w="0">
            <a:solidFill>
              <a:schemeClr val="hlink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887663" y="1541463"/>
            <a:ext cx="206375" cy="200025"/>
            <a:chOff x="1811" y="1427"/>
            <a:chExt cx="130" cy="126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811" y="1427"/>
              <a:ext cx="130" cy="12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11" y="1427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787525" y="4540250"/>
            <a:ext cx="206375" cy="200025"/>
          </a:xfrm>
          <a:prstGeom prst="ellipse">
            <a:avLst/>
          </a:prstGeom>
          <a:noFill/>
          <a:ln w="23813" cap="rnd">
            <a:solidFill>
              <a:srgbClr val="0000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87663" y="5438775"/>
            <a:ext cx="206375" cy="200025"/>
          </a:xfrm>
          <a:prstGeom prst="ellipse">
            <a:avLst/>
          </a:prstGeom>
          <a:noFill/>
          <a:ln w="23813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1350963" y="4240213"/>
            <a:ext cx="415925" cy="412750"/>
          </a:xfrm>
          <a:custGeom>
            <a:avLst/>
            <a:gdLst>
              <a:gd name="T0" fmla="*/ 2147483647 w 262"/>
              <a:gd name="T1" fmla="*/ 2147483647 h 260"/>
              <a:gd name="T2" fmla="*/ 2147483647 w 262"/>
              <a:gd name="T3" fmla="*/ 2147483647 h 260"/>
              <a:gd name="T4" fmla="*/ 2147483647 w 262"/>
              <a:gd name="T5" fmla="*/ 2147483647 h 260"/>
              <a:gd name="T6" fmla="*/ 2147483647 w 262"/>
              <a:gd name="T7" fmla="*/ 2147483647 h 260"/>
              <a:gd name="T8" fmla="*/ 2147483647 w 262"/>
              <a:gd name="T9" fmla="*/ 2147483647 h 260"/>
              <a:gd name="T10" fmla="*/ 2147483647 w 262"/>
              <a:gd name="T11" fmla="*/ 2147483647 h 260"/>
              <a:gd name="T12" fmla="*/ 2147483647 w 262"/>
              <a:gd name="T13" fmla="*/ 2147483647 h 260"/>
              <a:gd name="T14" fmla="*/ 2147483647 w 262"/>
              <a:gd name="T15" fmla="*/ 2147483647 h 260"/>
              <a:gd name="T16" fmla="*/ 2147483647 w 262"/>
              <a:gd name="T17" fmla="*/ 2147483647 h 260"/>
              <a:gd name="T18" fmla="*/ 2147483647 w 262"/>
              <a:gd name="T19" fmla="*/ 2147483647 h 260"/>
              <a:gd name="T20" fmla="*/ 2147483647 w 262"/>
              <a:gd name="T21" fmla="*/ 2147483647 h 260"/>
              <a:gd name="T22" fmla="*/ 2147483647 w 262"/>
              <a:gd name="T23" fmla="*/ 2147483647 h 260"/>
              <a:gd name="T24" fmla="*/ 2147483647 w 262"/>
              <a:gd name="T25" fmla="*/ 2147483647 h 260"/>
              <a:gd name="T26" fmla="*/ 2147483647 w 262"/>
              <a:gd name="T27" fmla="*/ 2147483647 h 260"/>
              <a:gd name="T28" fmla="*/ 2147483647 w 262"/>
              <a:gd name="T29" fmla="*/ 2147483647 h 260"/>
              <a:gd name="T30" fmla="*/ 2147483647 w 262"/>
              <a:gd name="T31" fmla="*/ 2147483647 h 260"/>
              <a:gd name="T32" fmla="*/ 2147483647 w 262"/>
              <a:gd name="T33" fmla="*/ 2147483647 h 260"/>
              <a:gd name="T34" fmla="*/ 2147483647 w 262"/>
              <a:gd name="T35" fmla="*/ 2147483647 h 260"/>
              <a:gd name="T36" fmla="*/ 2147483647 w 262"/>
              <a:gd name="T37" fmla="*/ 2147483647 h 260"/>
              <a:gd name="T38" fmla="*/ 2147483647 w 262"/>
              <a:gd name="T39" fmla="*/ 2147483647 h 260"/>
              <a:gd name="T40" fmla="*/ 2147483647 w 262"/>
              <a:gd name="T41" fmla="*/ 2147483647 h 260"/>
              <a:gd name="T42" fmla="*/ 2147483647 w 262"/>
              <a:gd name="T43" fmla="*/ 2147483647 h 260"/>
              <a:gd name="T44" fmla="*/ 2147483647 w 262"/>
              <a:gd name="T45" fmla="*/ 2147483647 h 260"/>
              <a:gd name="T46" fmla="*/ 2147483647 w 262"/>
              <a:gd name="T47" fmla="*/ 2147483647 h 260"/>
              <a:gd name="T48" fmla="*/ 2147483647 w 262"/>
              <a:gd name="T49" fmla="*/ 2147483647 h 260"/>
              <a:gd name="T50" fmla="*/ 2147483647 w 262"/>
              <a:gd name="T51" fmla="*/ 2147483647 h 260"/>
              <a:gd name="T52" fmla="*/ 2147483647 w 262"/>
              <a:gd name="T53" fmla="*/ 2147483647 h 260"/>
              <a:gd name="T54" fmla="*/ 2147483647 w 262"/>
              <a:gd name="T55" fmla="*/ 2147483647 h 260"/>
              <a:gd name="T56" fmla="*/ 2147483647 w 262"/>
              <a:gd name="T57" fmla="*/ 2147483647 h 260"/>
              <a:gd name="T58" fmla="*/ 2147483647 w 262"/>
              <a:gd name="T59" fmla="*/ 2147483647 h 260"/>
              <a:gd name="T60" fmla="*/ 2147483647 w 262"/>
              <a:gd name="T61" fmla="*/ 2147483647 h 260"/>
              <a:gd name="T62" fmla="*/ 2147483647 w 262"/>
              <a:gd name="T63" fmla="*/ 2147483647 h 260"/>
              <a:gd name="T64" fmla="*/ 2147483647 w 262"/>
              <a:gd name="T65" fmla="*/ 2147483647 h 260"/>
              <a:gd name="T66" fmla="*/ 0 w 262"/>
              <a:gd name="T67" fmla="*/ 2147483647 h 260"/>
              <a:gd name="T68" fmla="*/ 2147483647 w 262"/>
              <a:gd name="T69" fmla="*/ 2147483647 h 2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2"/>
              <a:gd name="T106" fmla="*/ 0 h 260"/>
              <a:gd name="T107" fmla="*/ 262 w 262"/>
              <a:gd name="T108" fmla="*/ 260 h 2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2" h="260">
                <a:moveTo>
                  <a:pt x="262" y="254"/>
                </a:moveTo>
                <a:lnTo>
                  <a:pt x="252" y="256"/>
                </a:lnTo>
                <a:lnTo>
                  <a:pt x="241" y="258"/>
                </a:lnTo>
                <a:lnTo>
                  <a:pt x="230" y="259"/>
                </a:lnTo>
                <a:lnTo>
                  <a:pt x="219" y="260"/>
                </a:lnTo>
                <a:lnTo>
                  <a:pt x="209" y="259"/>
                </a:lnTo>
                <a:lnTo>
                  <a:pt x="199" y="258"/>
                </a:lnTo>
                <a:lnTo>
                  <a:pt x="188" y="257"/>
                </a:lnTo>
                <a:lnTo>
                  <a:pt x="178" y="254"/>
                </a:lnTo>
                <a:lnTo>
                  <a:pt x="168" y="251"/>
                </a:lnTo>
                <a:lnTo>
                  <a:pt x="159" y="248"/>
                </a:lnTo>
                <a:lnTo>
                  <a:pt x="149" y="244"/>
                </a:lnTo>
                <a:lnTo>
                  <a:pt x="140" y="239"/>
                </a:lnTo>
                <a:lnTo>
                  <a:pt x="131" y="234"/>
                </a:lnTo>
                <a:lnTo>
                  <a:pt x="122" y="228"/>
                </a:lnTo>
                <a:lnTo>
                  <a:pt x="114" y="222"/>
                </a:lnTo>
                <a:lnTo>
                  <a:pt x="105" y="215"/>
                </a:lnTo>
                <a:lnTo>
                  <a:pt x="98" y="207"/>
                </a:lnTo>
                <a:lnTo>
                  <a:pt x="90" y="200"/>
                </a:lnTo>
                <a:lnTo>
                  <a:pt x="83" y="192"/>
                </a:lnTo>
                <a:lnTo>
                  <a:pt x="76" y="183"/>
                </a:lnTo>
                <a:lnTo>
                  <a:pt x="69" y="174"/>
                </a:lnTo>
                <a:lnTo>
                  <a:pt x="63" y="165"/>
                </a:lnTo>
                <a:lnTo>
                  <a:pt x="57" y="155"/>
                </a:lnTo>
                <a:lnTo>
                  <a:pt x="51" y="145"/>
                </a:lnTo>
                <a:lnTo>
                  <a:pt x="46" y="134"/>
                </a:lnTo>
                <a:lnTo>
                  <a:pt x="41" y="123"/>
                </a:lnTo>
                <a:lnTo>
                  <a:pt x="37" y="112"/>
                </a:lnTo>
                <a:lnTo>
                  <a:pt x="33" y="100"/>
                </a:lnTo>
                <a:lnTo>
                  <a:pt x="29" y="89"/>
                </a:lnTo>
                <a:lnTo>
                  <a:pt x="26" y="77"/>
                </a:lnTo>
                <a:lnTo>
                  <a:pt x="23" y="65"/>
                </a:lnTo>
                <a:lnTo>
                  <a:pt x="22" y="53"/>
                </a:lnTo>
                <a:lnTo>
                  <a:pt x="38" y="51"/>
                </a:lnTo>
                <a:lnTo>
                  <a:pt x="39" y="61"/>
                </a:lnTo>
                <a:lnTo>
                  <a:pt x="41" y="73"/>
                </a:lnTo>
                <a:lnTo>
                  <a:pt x="44" y="84"/>
                </a:lnTo>
                <a:lnTo>
                  <a:pt x="48" y="95"/>
                </a:lnTo>
                <a:lnTo>
                  <a:pt x="51" y="106"/>
                </a:lnTo>
                <a:lnTo>
                  <a:pt x="56" y="117"/>
                </a:lnTo>
                <a:lnTo>
                  <a:pt x="60" y="127"/>
                </a:lnTo>
                <a:lnTo>
                  <a:pt x="65" y="137"/>
                </a:lnTo>
                <a:lnTo>
                  <a:pt x="70" y="147"/>
                </a:lnTo>
                <a:lnTo>
                  <a:pt x="76" y="156"/>
                </a:lnTo>
                <a:lnTo>
                  <a:pt x="82" y="165"/>
                </a:lnTo>
                <a:lnTo>
                  <a:pt x="88" y="173"/>
                </a:lnTo>
                <a:lnTo>
                  <a:pt x="94" y="181"/>
                </a:lnTo>
                <a:lnTo>
                  <a:pt x="101" y="189"/>
                </a:lnTo>
                <a:lnTo>
                  <a:pt x="108" y="196"/>
                </a:lnTo>
                <a:lnTo>
                  <a:pt x="116" y="203"/>
                </a:lnTo>
                <a:lnTo>
                  <a:pt x="123" y="209"/>
                </a:lnTo>
                <a:lnTo>
                  <a:pt x="131" y="215"/>
                </a:lnTo>
                <a:lnTo>
                  <a:pt x="139" y="220"/>
                </a:lnTo>
                <a:lnTo>
                  <a:pt x="147" y="225"/>
                </a:lnTo>
                <a:lnTo>
                  <a:pt x="155" y="229"/>
                </a:lnTo>
                <a:lnTo>
                  <a:pt x="164" y="233"/>
                </a:lnTo>
                <a:lnTo>
                  <a:pt x="173" y="236"/>
                </a:lnTo>
                <a:lnTo>
                  <a:pt x="182" y="239"/>
                </a:lnTo>
                <a:lnTo>
                  <a:pt x="191" y="241"/>
                </a:lnTo>
                <a:lnTo>
                  <a:pt x="200" y="243"/>
                </a:lnTo>
                <a:lnTo>
                  <a:pt x="209" y="244"/>
                </a:lnTo>
                <a:lnTo>
                  <a:pt x="219" y="244"/>
                </a:lnTo>
                <a:lnTo>
                  <a:pt x="229" y="244"/>
                </a:lnTo>
                <a:lnTo>
                  <a:pt x="238" y="243"/>
                </a:lnTo>
                <a:lnTo>
                  <a:pt x="248" y="241"/>
                </a:lnTo>
                <a:lnTo>
                  <a:pt x="258" y="238"/>
                </a:lnTo>
                <a:lnTo>
                  <a:pt x="262" y="254"/>
                </a:lnTo>
                <a:close/>
                <a:moveTo>
                  <a:pt x="0" y="66"/>
                </a:moveTo>
                <a:lnTo>
                  <a:pt x="25" y="0"/>
                </a:lnTo>
                <a:lnTo>
                  <a:pt x="62" y="6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198813" y="2541588"/>
            <a:ext cx="206375" cy="200025"/>
            <a:chOff x="2063" y="2057"/>
            <a:chExt cx="130" cy="126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063" y="2057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063" y="2057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3287713" y="4560888"/>
            <a:ext cx="206375" cy="200025"/>
          </a:xfrm>
          <a:prstGeom prst="ellipse">
            <a:avLst/>
          </a:prstGeom>
          <a:noFill/>
          <a:ln w="23813" cap="rnd">
            <a:solidFill>
              <a:srgbClr val="0000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3241675" y="2741613"/>
            <a:ext cx="100013" cy="1798637"/>
            <a:chOff x="2034" y="2183"/>
            <a:chExt cx="63" cy="1133"/>
          </a:xfrm>
        </p:grpSpPr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2034" y="2183"/>
              <a:ext cx="63" cy="629"/>
            </a:xfrm>
            <a:custGeom>
              <a:avLst/>
              <a:gdLst>
                <a:gd name="T0" fmla="*/ 39 w 63"/>
                <a:gd name="T1" fmla="*/ 0 h 629"/>
                <a:gd name="T2" fmla="*/ 39 w 63"/>
                <a:gd name="T3" fmla="*/ 577 h 629"/>
                <a:gd name="T4" fmla="*/ 24 w 63"/>
                <a:gd name="T5" fmla="*/ 577 h 629"/>
                <a:gd name="T6" fmla="*/ 24 w 63"/>
                <a:gd name="T7" fmla="*/ 0 h 629"/>
                <a:gd name="T8" fmla="*/ 39 w 63"/>
                <a:gd name="T9" fmla="*/ 0 h 629"/>
                <a:gd name="T10" fmla="*/ 63 w 63"/>
                <a:gd name="T11" fmla="*/ 566 h 629"/>
                <a:gd name="T12" fmla="*/ 32 w 63"/>
                <a:gd name="T13" fmla="*/ 629 h 629"/>
                <a:gd name="T14" fmla="*/ 0 w 63"/>
                <a:gd name="T15" fmla="*/ 566 h 629"/>
                <a:gd name="T16" fmla="*/ 63 w 63"/>
                <a:gd name="T17" fmla="*/ 566 h 6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29"/>
                <a:gd name="T29" fmla="*/ 63 w 63"/>
                <a:gd name="T30" fmla="*/ 629 h 6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29">
                  <a:moveTo>
                    <a:pt x="39" y="0"/>
                  </a:moveTo>
                  <a:lnTo>
                    <a:pt x="39" y="577"/>
                  </a:lnTo>
                  <a:lnTo>
                    <a:pt x="24" y="577"/>
                  </a:lnTo>
                  <a:lnTo>
                    <a:pt x="24" y="0"/>
                  </a:lnTo>
                  <a:lnTo>
                    <a:pt x="39" y="0"/>
                  </a:lnTo>
                  <a:close/>
                  <a:moveTo>
                    <a:pt x="63" y="566"/>
                  </a:moveTo>
                  <a:lnTo>
                    <a:pt x="32" y="629"/>
                  </a:lnTo>
                  <a:lnTo>
                    <a:pt x="0" y="566"/>
                  </a:lnTo>
                  <a:lnTo>
                    <a:pt x="63" y="5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066" y="2812"/>
              <a:ext cx="1" cy="50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5437188" y="3540125"/>
            <a:ext cx="100012" cy="1798638"/>
            <a:chOff x="3417" y="2686"/>
            <a:chExt cx="63" cy="1133"/>
          </a:xfrm>
        </p:grpSpPr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417" y="2686"/>
              <a:ext cx="63" cy="630"/>
            </a:xfrm>
            <a:custGeom>
              <a:avLst/>
              <a:gdLst>
                <a:gd name="T0" fmla="*/ 39 w 63"/>
                <a:gd name="T1" fmla="*/ 0 h 630"/>
                <a:gd name="T2" fmla="*/ 39 w 63"/>
                <a:gd name="T3" fmla="*/ 577 h 630"/>
                <a:gd name="T4" fmla="*/ 23 w 63"/>
                <a:gd name="T5" fmla="*/ 577 h 630"/>
                <a:gd name="T6" fmla="*/ 23 w 63"/>
                <a:gd name="T7" fmla="*/ 0 h 630"/>
                <a:gd name="T8" fmla="*/ 39 w 63"/>
                <a:gd name="T9" fmla="*/ 0 h 630"/>
                <a:gd name="T10" fmla="*/ 63 w 63"/>
                <a:gd name="T11" fmla="*/ 567 h 630"/>
                <a:gd name="T12" fmla="*/ 31 w 63"/>
                <a:gd name="T13" fmla="*/ 630 h 630"/>
                <a:gd name="T14" fmla="*/ 0 w 63"/>
                <a:gd name="T15" fmla="*/ 567 h 630"/>
                <a:gd name="T16" fmla="*/ 63 w 63"/>
                <a:gd name="T17" fmla="*/ 567 h 6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30"/>
                <a:gd name="T29" fmla="*/ 63 w 63"/>
                <a:gd name="T30" fmla="*/ 630 h 6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30">
                  <a:moveTo>
                    <a:pt x="39" y="0"/>
                  </a:moveTo>
                  <a:lnTo>
                    <a:pt x="39" y="577"/>
                  </a:lnTo>
                  <a:lnTo>
                    <a:pt x="23" y="577"/>
                  </a:lnTo>
                  <a:lnTo>
                    <a:pt x="23" y="0"/>
                  </a:lnTo>
                  <a:lnTo>
                    <a:pt x="39" y="0"/>
                  </a:lnTo>
                  <a:close/>
                  <a:moveTo>
                    <a:pt x="63" y="567"/>
                  </a:moveTo>
                  <a:lnTo>
                    <a:pt x="31" y="630"/>
                  </a:lnTo>
                  <a:lnTo>
                    <a:pt x="0" y="567"/>
                  </a:lnTo>
                  <a:lnTo>
                    <a:pt x="63" y="5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448" y="3316"/>
              <a:ext cx="1" cy="50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22"/>
          <p:cNvSpPr>
            <a:spLocks noEditPoints="1"/>
          </p:cNvSpPr>
          <p:nvPr/>
        </p:nvSpPr>
        <p:spPr bwMode="auto">
          <a:xfrm>
            <a:off x="1089025" y="4227513"/>
            <a:ext cx="2779713" cy="26987"/>
          </a:xfrm>
          <a:custGeom>
            <a:avLst/>
            <a:gdLst>
              <a:gd name="T0" fmla="*/ 0 w 1751"/>
              <a:gd name="T1" fmla="*/ 0 h 17"/>
              <a:gd name="T2" fmla="*/ 2147483647 w 1751"/>
              <a:gd name="T3" fmla="*/ 0 h 17"/>
              <a:gd name="T4" fmla="*/ 2147483647 w 1751"/>
              <a:gd name="T5" fmla="*/ 2147483647 h 17"/>
              <a:gd name="T6" fmla="*/ 0 w 1751"/>
              <a:gd name="T7" fmla="*/ 2147483647 h 17"/>
              <a:gd name="T8" fmla="*/ 0 w 1751"/>
              <a:gd name="T9" fmla="*/ 0 h 17"/>
              <a:gd name="T10" fmla="*/ 2147483647 w 1751"/>
              <a:gd name="T11" fmla="*/ 0 h 17"/>
              <a:gd name="T12" fmla="*/ 2147483647 w 1751"/>
              <a:gd name="T13" fmla="*/ 0 h 17"/>
              <a:gd name="T14" fmla="*/ 2147483647 w 1751"/>
              <a:gd name="T15" fmla="*/ 2147483647 h 17"/>
              <a:gd name="T16" fmla="*/ 2147483647 w 1751"/>
              <a:gd name="T17" fmla="*/ 2147483647 h 17"/>
              <a:gd name="T18" fmla="*/ 2147483647 w 1751"/>
              <a:gd name="T19" fmla="*/ 0 h 17"/>
              <a:gd name="T20" fmla="*/ 2147483647 w 1751"/>
              <a:gd name="T21" fmla="*/ 0 h 17"/>
              <a:gd name="T22" fmla="*/ 2147483647 w 1751"/>
              <a:gd name="T23" fmla="*/ 0 h 17"/>
              <a:gd name="T24" fmla="*/ 2147483647 w 1751"/>
              <a:gd name="T25" fmla="*/ 2147483647 h 17"/>
              <a:gd name="T26" fmla="*/ 2147483647 w 1751"/>
              <a:gd name="T27" fmla="*/ 2147483647 h 17"/>
              <a:gd name="T28" fmla="*/ 2147483647 w 1751"/>
              <a:gd name="T29" fmla="*/ 0 h 17"/>
              <a:gd name="T30" fmla="*/ 2147483647 w 1751"/>
              <a:gd name="T31" fmla="*/ 2147483647 h 17"/>
              <a:gd name="T32" fmla="*/ 2147483647 w 1751"/>
              <a:gd name="T33" fmla="*/ 2147483647 h 17"/>
              <a:gd name="T34" fmla="*/ 2147483647 w 1751"/>
              <a:gd name="T35" fmla="*/ 2147483647 h 17"/>
              <a:gd name="T36" fmla="*/ 2147483647 w 1751"/>
              <a:gd name="T37" fmla="*/ 2147483647 h 17"/>
              <a:gd name="T38" fmla="*/ 2147483647 w 1751"/>
              <a:gd name="T39" fmla="*/ 2147483647 h 17"/>
              <a:gd name="T40" fmla="*/ 2147483647 w 1751"/>
              <a:gd name="T41" fmla="*/ 2147483647 h 17"/>
              <a:gd name="T42" fmla="*/ 2147483647 w 1751"/>
              <a:gd name="T43" fmla="*/ 2147483647 h 17"/>
              <a:gd name="T44" fmla="*/ 2147483647 w 1751"/>
              <a:gd name="T45" fmla="*/ 2147483647 h 17"/>
              <a:gd name="T46" fmla="*/ 2147483647 w 1751"/>
              <a:gd name="T47" fmla="*/ 2147483647 h 17"/>
              <a:gd name="T48" fmla="*/ 2147483647 w 1751"/>
              <a:gd name="T49" fmla="*/ 2147483647 h 17"/>
              <a:gd name="T50" fmla="*/ 2147483647 w 1751"/>
              <a:gd name="T51" fmla="*/ 2147483647 h 17"/>
              <a:gd name="T52" fmla="*/ 2147483647 w 1751"/>
              <a:gd name="T53" fmla="*/ 2147483647 h 17"/>
              <a:gd name="T54" fmla="*/ 2147483647 w 1751"/>
              <a:gd name="T55" fmla="*/ 2147483647 h 17"/>
              <a:gd name="T56" fmla="*/ 2147483647 w 1751"/>
              <a:gd name="T57" fmla="*/ 2147483647 h 17"/>
              <a:gd name="T58" fmla="*/ 2147483647 w 1751"/>
              <a:gd name="T59" fmla="*/ 2147483647 h 17"/>
              <a:gd name="T60" fmla="*/ 2147483647 w 1751"/>
              <a:gd name="T61" fmla="*/ 2147483647 h 17"/>
              <a:gd name="T62" fmla="*/ 2147483647 w 1751"/>
              <a:gd name="T63" fmla="*/ 2147483647 h 17"/>
              <a:gd name="T64" fmla="*/ 2147483647 w 1751"/>
              <a:gd name="T65" fmla="*/ 2147483647 h 17"/>
              <a:gd name="T66" fmla="*/ 2147483647 w 1751"/>
              <a:gd name="T67" fmla="*/ 2147483647 h 17"/>
              <a:gd name="T68" fmla="*/ 2147483647 w 1751"/>
              <a:gd name="T69" fmla="*/ 2147483647 h 17"/>
              <a:gd name="T70" fmla="*/ 2147483647 w 1751"/>
              <a:gd name="T71" fmla="*/ 2147483647 h 17"/>
              <a:gd name="T72" fmla="*/ 2147483647 w 1751"/>
              <a:gd name="T73" fmla="*/ 2147483647 h 17"/>
              <a:gd name="T74" fmla="*/ 2147483647 w 1751"/>
              <a:gd name="T75" fmla="*/ 2147483647 h 17"/>
              <a:gd name="T76" fmla="*/ 2147483647 w 1751"/>
              <a:gd name="T77" fmla="*/ 2147483647 h 17"/>
              <a:gd name="T78" fmla="*/ 2147483647 w 1751"/>
              <a:gd name="T79" fmla="*/ 2147483647 h 17"/>
              <a:gd name="T80" fmla="*/ 2147483647 w 1751"/>
              <a:gd name="T81" fmla="*/ 2147483647 h 17"/>
              <a:gd name="T82" fmla="*/ 2147483647 w 1751"/>
              <a:gd name="T83" fmla="*/ 2147483647 h 17"/>
              <a:gd name="T84" fmla="*/ 2147483647 w 1751"/>
              <a:gd name="T85" fmla="*/ 2147483647 h 17"/>
              <a:gd name="T86" fmla="*/ 2147483647 w 1751"/>
              <a:gd name="T87" fmla="*/ 2147483647 h 17"/>
              <a:gd name="T88" fmla="*/ 2147483647 w 1751"/>
              <a:gd name="T89" fmla="*/ 2147483647 h 17"/>
              <a:gd name="T90" fmla="*/ 2147483647 w 1751"/>
              <a:gd name="T91" fmla="*/ 2147483647 h 17"/>
              <a:gd name="T92" fmla="*/ 2147483647 w 1751"/>
              <a:gd name="T93" fmla="*/ 2147483647 h 17"/>
              <a:gd name="T94" fmla="*/ 2147483647 w 1751"/>
              <a:gd name="T95" fmla="*/ 2147483647 h 17"/>
              <a:gd name="T96" fmla="*/ 2147483647 w 1751"/>
              <a:gd name="T97" fmla="*/ 2147483647 h 17"/>
              <a:gd name="T98" fmla="*/ 2147483647 w 1751"/>
              <a:gd name="T99" fmla="*/ 2147483647 h 17"/>
              <a:gd name="T100" fmla="*/ 2147483647 w 1751"/>
              <a:gd name="T101" fmla="*/ 2147483647 h 17"/>
              <a:gd name="T102" fmla="*/ 2147483647 w 1751"/>
              <a:gd name="T103" fmla="*/ 2147483647 h 17"/>
              <a:gd name="T104" fmla="*/ 2147483647 w 1751"/>
              <a:gd name="T105" fmla="*/ 2147483647 h 17"/>
              <a:gd name="T106" fmla="*/ 2147483647 w 1751"/>
              <a:gd name="T107" fmla="*/ 2147483647 h 17"/>
              <a:gd name="T108" fmla="*/ 2147483647 w 1751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1"/>
              <a:gd name="T166" fmla="*/ 0 h 17"/>
              <a:gd name="T167" fmla="*/ 1751 w 1751"/>
              <a:gd name="T168" fmla="*/ 17 h 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1" h="17">
                <a:moveTo>
                  <a:pt x="0" y="0"/>
                </a:moveTo>
                <a:lnTo>
                  <a:pt x="126" y="0"/>
                </a:lnTo>
                <a:lnTo>
                  <a:pt x="125" y="16"/>
                </a:lnTo>
                <a:lnTo>
                  <a:pt x="0" y="16"/>
                </a:lnTo>
                <a:lnTo>
                  <a:pt x="0" y="0"/>
                </a:lnTo>
                <a:close/>
                <a:moveTo>
                  <a:pt x="173" y="0"/>
                </a:moveTo>
                <a:lnTo>
                  <a:pt x="299" y="0"/>
                </a:lnTo>
                <a:lnTo>
                  <a:pt x="299" y="16"/>
                </a:lnTo>
                <a:lnTo>
                  <a:pt x="173" y="16"/>
                </a:lnTo>
                <a:lnTo>
                  <a:pt x="173" y="0"/>
                </a:lnTo>
                <a:close/>
                <a:moveTo>
                  <a:pt x="346" y="0"/>
                </a:moveTo>
                <a:lnTo>
                  <a:pt x="472" y="0"/>
                </a:lnTo>
                <a:lnTo>
                  <a:pt x="472" y="16"/>
                </a:lnTo>
                <a:lnTo>
                  <a:pt x="346" y="16"/>
                </a:lnTo>
                <a:lnTo>
                  <a:pt x="346" y="0"/>
                </a:lnTo>
                <a:close/>
                <a:moveTo>
                  <a:pt x="519" y="1"/>
                </a:moveTo>
                <a:lnTo>
                  <a:pt x="645" y="1"/>
                </a:lnTo>
                <a:lnTo>
                  <a:pt x="645" y="16"/>
                </a:lnTo>
                <a:lnTo>
                  <a:pt x="519" y="16"/>
                </a:lnTo>
                <a:lnTo>
                  <a:pt x="519" y="1"/>
                </a:lnTo>
                <a:close/>
                <a:moveTo>
                  <a:pt x="692" y="1"/>
                </a:moveTo>
                <a:lnTo>
                  <a:pt x="818" y="1"/>
                </a:lnTo>
                <a:lnTo>
                  <a:pt x="818" y="16"/>
                </a:lnTo>
                <a:lnTo>
                  <a:pt x="692" y="16"/>
                </a:lnTo>
                <a:lnTo>
                  <a:pt x="692" y="1"/>
                </a:lnTo>
                <a:close/>
                <a:moveTo>
                  <a:pt x="866" y="1"/>
                </a:moveTo>
                <a:lnTo>
                  <a:pt x="991" y="1"/>
                </a:lnTo>
                <a:lnTo>
                  <a:pt x="991" y="17"/>
                </a:lnTo>
                <a:lnTo>
                  <a:pt x="865" y="16"/>
                </a:lnTo>
                <a:lnTo>
                  <a:pt x="866" y="1"/>
                </a:lnTo>
                <a:close/>
                <a:moveTo>
                  <a:pt x="1039" y="1"/>
                </a:moveTo>
                <a:lnTo>
                  <a:pt x="1165" y="1"/>
                </a:lnTo>
                <a:lnTo>
                  <a:pt x="1164" y="17"/>
                </a:lnTo>
                <a:lnTo>
                  <a:pt x="1039" y="17"/>
                </a:lnTo>
                <a:lnTo>
                  <a:pt x="1039" y="1"/>
                </a:lnTo>
                <a:close/>
                <a:moveTo>
                  <a:pt x="1212" y="1"/>
                </a:moveTo>
                <a:lnTo>
                  <a:pt x="1338" y="1"/>
                </a:lnTo>
                <a:lnTo>
                  <a:pt x="1338" y="17"/>
                </a:lnTo>
                <a:lnTo>
                  <a:pt x="1212" y="17"/>
                </a:lnTo>
                <a:lnTo>
                  <a:pt x="1212" y="1"/>
                </a:lnTo>
                <a:close/>
                <a:moveTo>
                  <a:pt x="1385" y="1"/>
                </a:moveTo>
                <a:lnTo>
                  <a:pt x="1511" y="1"/>
                </a:lnTo>
                <a:lnTo>
                  <a:pt x="1511" y="17"/>
                </a:lnTo>
                <a:lnTo>
                  <a:pt x="1385" y="17"/>
                </a:lnTo>
                <a:lnTo>
                  <a:pt x="1385" y="1"/>
                </a:lnTo>
                <a:close/>
                <a:moveTo>
                  <a:pt x="1558" y="1"/>
                </a:moveTo>
                <a:lnTo>
                  <a:pt x="1684" y="1"/>
                </a:lnTo>
                <a:lnTo>
                  <a:pt x="1684" y="17"/>
                </a:lnTo>
                <a:lnTo>
                  <a:pt x="1558" y="17"/>
                </a:lnTo>
                <a:lnTo>
                  <a:pt x="1558" y="1"/>
                </a:lnTo>
                <a:close/>
                <a:moveTo>
                  <a:pt x="1731" y="1"/>
                </a:moveTo>
                <a:lnTo>
                  <a:pt x="1751" y="1"/>
                </a:lnTo>
                <a:lnTo>
                  <a:pt x="1751" y="17"/>
                </a:lnTo>
                <a:lnTo>
                  <a:pt x="1731" y="17"/>
                </a:lnTo>
                <a:lnTo>
                  <a:pt x="1731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1787525" y="2741613"/>
            <a:ext cx="1588" cy="179863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1787525" y="2741613"/>
            <a:ext cx="2108200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1787525" y="4540250"/>
            <a:ext cx="2108200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586538" y="3540125"/>
            <a:ext cx="1587" cy="179863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3833813" y="4540250"/>
            <a:ext cx="1852612" cy="798513"/>
          </a:xfrm>
          <a:custGeom>
            <a:avLst/>
            <a:gdLst>
              <a:gd name="T0" fmla="*/ 0 w 1167"/>
              <a:gd name="T1" fmla="*/ 0 h 503"/>
              <a:gd name="T2" fmla="*/ 2147483647 w 1167"/>
              <a:gd name="T3" fmla="*/ 2147483647 h 503"/>
              <a:gd name="T4" fmla="*/ 2147483647 w 1167"/>
              <a:gd name="T5" fmla="*/ 2147483647 h 503"/>
              <a:gd name="T6" fmla="*/ 2147483647 w 1167"/>
              <a:gd name="T7" fmla="*/ 2147483647 h 503"/>
              <a:gd name="T8" fmla="*/ 2147483647 w 1167"/>
              <a:gd name="T9" fmla="*/ 2147483647 h 503"/>
              <a:gd name="T10" fmla="*/ 2147483647 w 1167"/>
              <a:gd name="T11" fmla="*/ 2147483647 h 503"/>
              <a:gd name="T12" fmla="*/ 2147483647 w 1167"/>
              <a:gd name="T13" fmla="*/ 2147483647 h 503"/>
              <a:gd name="T14" fmla="*/ 2147483647 w 1167"/>
              <a:gd name="T15" fmla="*/ 2147483647 h 503"/>
              <a:gd name="T16" fmla="*/ 2147483647 w 1167"/>
              <a:gd name="T17" fmla="*/ 2147483647 h 503"/>
              <a:gd name="T18" fmla="*/ 2147483647 w 1167"/>
              <a:gd name="T19" fmla="*/ 2147483647 h 5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67"/>
              <a:gd name="T31" fmla="*/ 0 h 503"/>
              <a:gd name="T32" fmla="*/ 1167 w 1167"/>
              <a:gd name="T33" fmla="*/ 503 h 5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67" h="503">
                <a:moveTo>
                  <a:pt x="0" y="0"/>
                </a:moveTo>
                <a:cubicBezTo>
                  <a:pt x="40" y="12"/>
                  <a:pt x="171" y="38"/>
                  <a:pt x="240" y="69"/>
                </a:cubicBezTo>
                <a:cubicBezTo>
                  <a:pt x="308" y="101"/>
                  <a:pt x="361" y="152"/>
                  <a:pt x="414" y="193"/>
                </a:cubicBezTo>
                <a:cubicBezTo>
                  <a:pt x="468" y="233"/>
                  <a:pt x="523" y="287"/>
                  <a:pt x="559" y="314"/>
                </a:cubicBezTo>
                <a:cubicBezTo>
                  <a:pt x="594" y="342"/>
                  <a:pt x="602" y="349"/>
                  <a:pt x="627" y="362"/>
                </a:cubicBezTo>
                <a:cubicBezTo>
                  <a:pt x="653" y="375"/>
                  <a:pt x="681" y="385"/>
                  <a:pt x="712" y="397"/>
                </a:cubicBezTo>
                <a:cubicBezTo>
                  <a:pt x="742" y="409"/>
                  <a:pt x="765" y="422"/>
                  <a:pt x="815" y="436"/>
                </a:cubicBezTo>
                <a:cubicBezTo>
                  <a:pt x="865" y="451"/>
                  <a:pt x="955" y="473"/>
                  <a:pt x="1010" y="484"/>
                </a:cubicBezTo>
                <a:cubicBezTo>
                  <a:pt x="1065" y="494"/>
                  <a:pt x="1121" y="497"/>
                  <a:pt x="1144" y="499"/>
                </a:cubicBezTo>
                <a:cubicBezTo>
                  <a:pt x="1167" y="502"/>
                  <a:pt x="1151" y="503"/>
                  <a:pt x="1152" y="503"/>
                </a:cubicBezTo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5632450" y="5338763"/>
            <a:ext cx="982663" cy="317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3833813" y="2741613"/>
            <a:ext cx="1852612" cy="798512"/>
          </a:xfrm>
          <a:custGeom>
            <a:avLst/>
            <a:gdLst>
              <a:gd name="T0" fmla="*/ 0 w 1167"/>
              <a:gd name="T1" fmla="*/ 0 h 503"/>
              <a:gd name="T2" fmla="*/ 2147483647 w 1167"/>
              <a:gd name="T3" fmla="*/ 2147483647 h 503"/>
              <a:gd name="T4" fmla="*/ 2147483647 w 1167"/>
              <a:gd name="T5" fmla="*/ 2147483647 h 503"/>
              <a:gd name="T6" fmla="*/ 2147483647 w 1167"/>
              <a:gd name="T7" fmla="*/ 2147483647 h 503"/>
              <a:gd name="T8" fmla="*/ 2147483647 w 1167"/>
              <a:gd name="T9" fmla="*/ 2147483647 h 503"/>
              <a:gd name="T10" fmla="*/ 2147483647 w 1167"/>
              <a:gd name="T11" fmla="*/ 2147483647 h 503"/>
              <a:gd name="T12" fmla="*/ 2147483647 w 1167"/>
              <a:gd name="T13" fmla="*/ 2147483647 h 503"/>
              <a:gd name="T14" fmla="*/ 2147483647 w 1167"/>
              <a:gd name="T15" fmla="*/ 2147483647 h 503"/>
              <a:gd name="T16" fmla="*/ 2147483647 w 1167"/>
              <a:gd name="T17" fmla="*/ 2147483647 h 503"/>
              <a:gd name="T18" fmla="*/ 2147483647 w 1167"/>
              <a:gd name="T19" fmla="*/ 2147483647 h 50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67"/>
              <a:gd name="T31" fmla="*/ 0 h 503"/>
              <a:gd name="T32" fmla="*/ 1167 w 1167"/>
              <a:gd name="T33" fmla="*/ 503 h 50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67" h="503">
                <a:moveTo>
                  <a:pt x="0" y="0"/>
                </a:moveTo>
                <a:cubicBezTo>
                  <a:pt x="40" y="11"/>
                  <a:pt x="171" y="38"/>
                  <a:pt x="240" y="69"/>
                </a:cubicBezTo>
                <a:cubicBezTo>
                  <a:pt x="308" y="101"/>
                  <a:pt x="361" y="152"/>
                  <a:pt x="414" y="192"/>
                </a:cubicBezTo>
                <a:cubicBezTo>
                  <a:pt x="468" y="233"/>
                  <a:pt x="523" y="287"/>
                  <a:pt x="559" y="314"/>
                </a:cubicBezTo>
                <a:cubicBezTo>
                  <a:pt x="594" y="342"/>
                  <a:pt x="602" y="349"/>
                  <a:pt x="627" y="362"/>
                </a:cubicBezTo>
                <a:cubicBezTo>
                  <a:pt x="653" y="375"/>
                  <a:pt x="681" y="385"/>
                  <a:pt x="712" y="397"/>
                </a:cubicBezTo>
                <a:cubicBezTo>
                  <a:pt x="742" y="409"/>
                  <a:pt x="765" y="422"/>
                  <a:pt x="815" y="436"/>
                </a:cubicBezTo>
                <a:cubicBezTo>
                  <a:pt x="865" y="451"/>
                  <a:pt x="955" y="473"/>
                  <a:pt x="1010" y="484"/>
                </a:cubicBezTo>
                <a:cubicBezTo>
                  <a:pt x="1065" y="494"/>
                  <a:pt x="1121" y="497"/>
                  <a:pt x="1144" y="499"/>
                </a:cubicBezTo>
                <a:cubicBezTo>
                  <a:pt x="1167" y="502"/>
                  <a:pt x="1151" y="503"/>
                  <a:pt x="1152" y="503"/>
                </a:cubicBezTo>
              </a:path>
            </a:pathLst>
          </a:cu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5632450" y="3540125"/>
            <a:ext cx="982663" cy="317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1"/>
          <p:cNvSpPr>
            <a:spLocks noEditPoints="1"/>
          </p:cNvSpPr>
          <p:nvPr/>
        </p:nvSpPr>
        <p:spPr bwMode="auto">
          <a:xfrm>
            <a:off x="6586538" y="4227513"/>
            <a:ext cx="827087" cy="26987"/>
          </a:xfrm>
          <a:custGeom>
            <a:avLst/>
            <a:gdLst>
              <a:gd name="T0" fmla="*/ 0 w 521"/>
              <a:gd name="T1" fmla="*/ 0 h 17"/>
              <a:gd name="T2" fmla="*/ 2147483647 w 521"/>
              <a:gd name="T3" fmla="*/ 2147483647 h 17"/>
              <a:gd name="T4" fmla="*/ 2147483647 w 521"/>
              <a:gd name="T5" fmla="*/ 2147483647 h 17"/>
              <a:gd name="T6" fmla="*/ 0 w 521"/>
              <a:gd name="T7" fmla="*/ 2147483647 h 17"/>
              <a:gd name="T8" fmla="*/ 0 w 521"/>
              <a:gd name="T9" fmla="*/ 0 h 17"/>
              <a:gd name="T10" fmla="*/ 2147483647 w 521"/>
              <a:gd name="T11" fmla="*/ 2147483647 h 17"/>
              <a:gd name="T12" fmla="*/ 2147483647 w 521"/>
              <a:gd name="T13" fmla="*/ 2147483647 h 17"/>
              <a:gd name="T14" fmla="*/ 2147483647 w 521"/>
              <a:gd name="T15" fmla="*/ 2147483647 h 17"/>
              <a:gd name="T16" fmla="*/ 2147483647 w 521"/>
              <a:gd name="T17" fmla="*/ 2147483647 h 17"/>
              <a:gd name="T18" fmla="*/ 2147483647 w 521"/>
              <a:gd name="T19" fmla="*/ 2147483647 h 17"/>
              <a:gd name="T20" fmla="*/ 2147483647 w 521"/>
              <a:gd name="T21" fmla="*/ 2147483647 h 17"/>
              <a:gd name="T22" fmla="*/ 2147483647 w 521"/>
              <a:gd name="T23" fmla="*/ 2147483647 h 17"/>
              <a:gd name="T24" fmla="*/ 2147483647 w 521"/>
              <a:gd name="T25" fmla="*/ 2147483647 h 17"/>
              <a:gd name="T26" fmla="*/ 2147483647 w 521"/>
              <a:gd name="T27" fmla="*/ 2147483647 h 17"/>
              <a:gd name="T28" fmla="*/ 2147483647 w 521"/>
              <a:gd name="T29" fmla="*/ 2147483647 h 17"/>
              <a:gd name="T30" fmla="*/ 2147483647 w 521"/>
              <a:gd name="T31" fmla="*/ 2147483647 h 17"/>
              <a:gd name="T32" fmla="*/ 2147483647 w 521"/>
              <a:gd name="T33" fmla="*/ 2147483647 h 17"/>
              <a:gd name="T34" fmla="*/ 2147483647 w 521"/>
              <a:gd name="T35" fmla="*/ 2147483647 h 17"/>
              <a:gd name="T36" fmla="*/ 2147483647 w 521"/>
              <a:gd name="T37" fmla="*/ 2147483647 h 17"/>
              <a:gd name="T38" fmla="*/ 2147483647 w 521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1"/>
              <a:gd name="T61" fmla="*/ 0 h 17"/>
              <a:gd name="T62" fmla="*/ 521 w 521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1" h="17">
                <a:moveTo>
                  <a:pt x="0" y="0"/>
                </a:moveTo>
                <a:lnTo>
                  <a:pt x="126" y="1"/>
                </a:lnTo>
                <a:lnTo>
                  <a:pt x="126" y="16"/>
                </a:lnTo>
                <a:lnTo>
                  <a:pt x="0" y="16"/>
                </a:lnTo>
                <a:lnTo>
                  <a:pt x="0" y="0"/>
                </a:lnTo>
                <a:close/>
                <a:moveTo>
                  <a:pt x="173" y="1"/>
                </a:moveTo>
                <a:lnTo>
                  <a:pt x="299" y="1"/>
                </a:lnTo>
                <a:lnTo>
                  <a:pt x="299" y="17"/>
                </a:lnTo>
                <a:lnTo>
                  <a:pt x="173" y="16"/>
                </a:lnTo>
                <a:lnTo>
                  <a:pt x="173" y="1"/>
                </a:lnTo>
                <a:close/>
                <a:moveTo>
                  <a:pt x="347" y="1"/>
                </a:moveTo>
                <a:lnTo>
                  <a:pt x="472" y="1"/>
                </a:lnTo>
                <a:lnTo>
                  <a:pt x="472" y="17"/>
                </a:lnTo>
                <a:lnTo>
                  <a:pt x="346" y="17"/>
                </a:lnTo>
                <a:lnTo>
                  <a:pt x="347" y="1"/>
                </a:lnTo>
                <a:close/>
                <a:moveTo>
                  <a:pt x="521" y="1"/>
                </a:moveTo>
                <a:lnTo>
                  <a:pt x="521" y="1"/>
                </a:lnTo>
                <a:lnTo>
                  <a:pt x="518" y="17"/>
                </a:lnTo>
                <a:lnTo>
                  <a:pt x="521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3787775" y="2541588"/>
            <a:ext cx="206375" cy="200025"/>
            <a:chOff x="2378" y="2057"/>
            <a:chExt cx="130" cy="126"/>
          </a:xfrm>
        </p:grpSpPr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378" y="2057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378" y="2057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5386388" y="3340100"/>
            <a:ext cx="206375" cy="200025"/>
            <a:chOff x="3385" y="2560"/>
            <a:chExt cx="130" cy="126"/>
          </a:xfrm>
        </p:grpSpPr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3385" y="2560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385" y="2560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8"/>
          <p:cNvGrpSpPr>
            <a:grpSpLocks/>
          </p:cNvGrpSpPr>
          <p:nvPr/>
        </p:nvGrpSpPr>
        <p:grpSpPr bwMode="auto">
          <a:xfrm>
            <a:off x="5786438" y="3340100"/>
            <a:ext cx="206375" cy="200025"/>
            <a:chOff x="3637" y="2560"/>
            <a:chExt cx="130" cy="126"/>
          </a:xfrm>
        </p:grpSpPr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637" y="2560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3637" y="2560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1"/>
          <p:cNvGrpSpPr>
            <a:grpSpLocks/>
          </p:cNvGrpSpPr>
          <p:nvPr/>
        </p:nvGrpSpPr>
        <p:grpSpPr bwMode="auto">
          <a:xfrm>
            <a:off x="6186488" y="3340100"/>
            <a:ext cx="206375" cy="200025"/>
            <a:chOff x="3889" y="2560"/>
            <a:chExt cx="130" cy="126"/>
          </a:xfrm>
        </p:grpSpPr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3889" y="2560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3889" y="2560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4"/>
          <p:cNvGrpSpPr>
            <a:grpSpLocks/>
          </p:cNvGrpSpPr>
          <p:nvPr/>
        </p:nvGrpSpPr>
        <p:grpSpPr bwMode="auto">
          <a:xfrm>
            <a:off x="6786563" y="3640138"/>
            <a:ext cx="206375" cy="200025"/>
            <a:chOff x="4267" y="2749"/>
            <a:chExt cx="130" cy="126"/>
          </a:xfrm>
        </p:grpSpPr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4267" y="2749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4267" y="2749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Freeform 47"/>
          <p:cNvSpPr>
            <a:spLocks noEditPoints="1"/>
          </p:cNvSpPr>
          <p:nvPr/>
        </p:nvSpPr>
        <p:spPr bwMode="auto">
          <a:xfrm>
            <a:off x="5386388" y="3827463"/>
            <a:ext cx="1849437" cy="26987"/>
          </a:xfrm>
          <a:custGeom>
            <a:avLst/>
            <a:gdLst>
              <a:gd name="T0" fmla="*/ 0 w 1165"/>
              <a:gd name="T1" fmla="*/ 0 h 17"/>
              <a:gd name="T2" fmla="*/ 2147483647 w 1165"/>
              <a:gd name="T3" fmla="*/ 0 h 17"/>
              <a:gd name="T4" fmla="*/ 2147483647 w 1165"/>
              <a:gd name="T5" fmla="*/ 2147483647 h 17"/>
              <a:gd name="T6" fmla="*/ 0 w 1165"/>
              <a:gd name="T7" fmla="*/ 2147483647 h 17"/>
              <a:gd name="T8" fmla="*/ 0 w 1165"/>
              <a:gd name="T9" fmla="*/ 0 h 17"/>
              <a:gd name="T10" fmla="*/ 2147483647 w 1165"/>
              <a:gd name="T11" fmla="*/ 0 h 17"/>
              <a:gd name="T12" fmla="*/ 2147483647 w 1165"/>
              <a:gd name="T13" fmla="*/ 2147483647 h 17"/>
              <a:gd name="T14" fmla="*/ 2147483647 w 1165"/>
              <a:gd name="T15" fmla="*/ 2147483647 h 17"/>
              <a:gd name="T16" fmla="*/ 2147483647 w 1165"/>
              <a:gd name="T17" fmla="*/ 2147483647 h 17"/>
              <a:gd name="T18" fmla="*/ 2147483647 w 1165"/>
              <a:gd name="T19" fmla="*/ 0 h 17"/>
              <a:gd name="T20" fmla="*/ 2147483647 w 1165"/>
              <a:gd name="T21" fmla="*/ 2147483647 h 17"/>
              <a:gd name="T22" fmla="*/ 2147483647 w 1165"/>
              <a:gd name="T23" fmla="*/ 2147483647 h 17"/>
              <a:gd name="T24" fmla="*/ 2147483647 w 1165"/>
              <a:gd name="T25" fmla="*/ 2147483647 h 17"/>
              <a:gd name="T26" fmla="*/ 2147483647 w 1165"/>
              <a:gd name="T27" fmla="*/ 2147483647 h 17"/>
              <a:gd name="T28" fmla="*/ 2147483647 w 1165"/>
              <a:gd name="T29" fmla="*/ 2147483647 h 17"/>
              <a:gd name="T30" fmla="*/ 2147483647 w 1165"/>
              <a:gd name="T31" fmla="*/ 2147483647 h 17"/>
              <a:gd name="T32" fmla="*/ 2147483647 w 1165"/>
              <a:gd name="T33" fmla="*/ 2147483647 h 17"/>
              <a:gd name="T34" fmla="*/ 2147483647 w 1165"/>
              <a:gd name="T35" fmla="*/ 2147483647 h 17"/>
              <a:gd name="T36" fmla="*/ 2147483647 w 1165"/>
              <a:gd name="T37" fmla="*/ 2147483647 h 17"/>
              <a:gd name="T38" fmla="*/ 2147483647 w 1165"/>
              <a:gd name="T39" fmla="*/ 2147483647 h 17"/>
              <a:gd name="T40" fmla="*/ 2147483647 w 1165"/>
              <a:gd name="T41" fmla="*/ 2147483647 h 17"/>
              <a:gd name="T42" fmla="*/ 2147483647 w 1165"/>
              <a:gd name="T43" fmla="*/ 2147483647 h 17"/>
              <a:gd name="T44" fmla="*/ 2147483647 w 1165"/>
              <a:gd name="T45" fmla="*/ 2147483647 h 17"/>
              <a:gd name="T46" fmla="*/ 2147483647 w 1165"/>
              <a:gd name="T47" fmla="*/ 2147483647 h 17"/>
              <a:gd name="T48" fmla="*/ 2147483647 w 1165"/>
              <a:gd name="T49" fmla="*/ 2147483647 h 17"/>
              <a:gd name="T50" fmla="*/ 2147483647 w 1165"/>
              <a:gd name="T51" fmla="*/ 2147483647 h 17"/>
              <a:gd name="T52" fmla="*/ 2147483647 w 1165"/>
              <a:gd name="T53" fmla="*/ 2147483647 h 17"/>
              <a:gd name="T54" fmla="*/ 2147483647 w 1165"/>
              <a:gd name="T55" fmla="*/ 2147483647 h 17"/>
              <a:gd name="T56" fmla="*/ 2147483647 w 1165"/>
              <a:gd name="T57" fmla="*/ 2147483647 h 17"/>
              <a:gd name="T58" fmla="*/ 2147483647 w 1165"/>
              <a:gd name="T59" fmla="*/ 2147483647 h 17"/>
              <a:gd name="T60" fmla="*/ 2147483647 w 1165"/>
              <a:gd name="T61" fmla="*/ 2147483647 h 17"/>
              <a:gd name="T62" fmla="*/ 2147483647 w 1165"/>
              <a:gd name="T63" fmla="*/ 2147483647 h 17"/>
              <a:gd name="T64" fmla="*/ 2147483647 w 1165"/>
              <a:gd name="T65" fmla="*/ 2147483647 h 17"/>
              <a:gd name="T66" fmla="*/ 2147483647 w 1165"/>
              <a:gd name="T67" fmla="*/ 2147483647 h 17"/>
              <a:gd name="T68" fmla="*/ 2147483647 w 1165"/>
              <a:gd name="T69" fmla="*/ 2147483647 h 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5"/>
              <a:gd name="T106" fmla="*/ 0 h 17"/>
              <a:gd name="T107" fmla="*/ 1165 w 1165"/>
              <a:gd name="T108" fmla="*/ 17 h 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5" h="17">
                <a:moveTo>
                  <a:pt x="0" y="0"/>
                </a:moveTo>
                <a:lnTo>
                  <a:pt x="126" y="0"/>
                </a:lnTo>
                <a:lnTo>
                  <a:pt x="126" y="16"/>
                </a:lnTo>
                <a:lnTo>
                  <a:pt x="0" y="16"/>
                </a:lnTo>
                <a:lnTo>
                  <a:pt x="0" y="0"/>
                </a:lnTo>
                <a:close/>
                <a:moveTo>
                  <a:pt x="173" y="0"/>
                </a:moveTo>
                <a:lnTo>
                  <a:pt x="299" y="1"/>
                </a:lnTo>
                <a:lnTo>
                  <a:pt x="299" y="16"/>
                </a:lnTo>
                <a:lnTo>
                  <a:pt x="173" y="16"/>
                </a:lnTo>
                <a:lnTo>
                  <a:pt x="173" y="0"/>
                </a:lnTo>
                <a:close/>
                <a:moveTo>
                  <a:pt x="347" y="1"/>
                </a:moveTo>
                <a:lnTo>
                  <a:pt x="473" y="1"/>
                </a:lnTo>
                <a:lnTo>
                  <a:pt x="473" y="16"/>
                </a:lnTo>
                <a:lnTo>
                  <a:pt x="347" y="16"/>
                </a:lnTo>
                <a:lnTo>
                  <a:pt x="347" y="1"/>
                </a:lnTo>
                <a:close/>
                <a:moveTo>
                  <a:pt x="520" y="1"/>
                </a:moveTo>
                <a:lnTo>
                  <a:pt x="646" y="1"/>
                </a:lnTo>
                <a:lnTo>
                  <a:pt x="646" y="17"/>
                </a:lnTo>
                <a:lnTo>
                  <a:pt x="520" y="17"/>
                </a:lnTo>
                <a:lnTo>
                  <a:pt x="520" y="1"/>
                </a:lnTo>
                <a:close/>
                <a:moveTo>
                  <a:pt x="693" y="1"/>
                </a:moveTo>
                <a:lnTo>
                  <a:pt x="819" y="1"/>
                </a:lnTo>
                <a:lnTo>
                  <a:pt x="819" y="17"/>
                </a:lnTo>
                <a:lnTo>
                  <a:pt x="693" y="17"/>
                </a:lnTo>
                <a:lnTo>
                  <a:pt x="693" y="1"/>
                </a:lnTo>
                <a:close/>
                <a:moveTo>
                  <a:pt x="866" y="1"/>
                </a:moveTo>
                <a:lnTo>
                  <a:pt x="992" y="1"/>
                </a:lnTo>
                <a:lnTo>
                  <a:pt x="992" y="17"/>
                </a:lnTo>
                <a:lnTo>
                  <a:pt x="866" y="17"/>
                </a:lnTo>
                <a:lnTo>
                  <a:pt x="866" y="1"/>
                </a:lnTo>
                <a:close/>
                <a:moveTo>
                  <a:pt x="1039" y="2"/>
                </a:moveTo>
                <a:lnTo>
                  <a:pt x="1165" y="2"/>
                </a:lnTo>
                <a:lnTo>
                  <a:pt x="1165" y="17"/>
                </a:lnTo>
                <a:lnTo>
                  <a:pt x="1039" y="17"/>
                </a:lnTo>
                <a:lnTo>
                  <a:pt x="1039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8"/>
          <p:cNvSpPr>
            <a:spLocks noEditPoints="1"/>
          </p:cNvSpPr>
          <p:nvPr/>
        </p:nvSpPr>
        <p:spPr bwMode="auto">
          <a:xfrm>
            <a:off x="6835775" y="3840163"/>
            <a:ext cx="100013" cy="400050"/>
          </a:xfrm>
          <a:custGeom>
            <a:avLst/>
            <a:gdLst>
              <a:gd name="T0" fmla="*/ 2147483647 w 63"/>
              <a:gd name="T1" fmla="*/ 2147483647 h 252"/>
              <a:gd name="T2" fmla="*/ 2147483647 w 63"/>
              <a:gd name="T3" fmla="*/ 2147483647 h 252"/>
              <a:gd name="T4" fmla="*/ 2147483647 w 63"/>
              <a:gd name="T5" fmla="*/ 2147483647 h 252"/>
              <a:gd name="T6" fmla="*/ 2147483647 w 63"/>
              <a:gd name="T7" fmla="*/ 2147483647 h 252"/>
              <a:gd name="T8" fmla="*/ 2147483647 w 63"/>
              <a:gd name="T9" fmla="*/ 2147483647 h 252"/>
              <a:gd name="T10" fmla="*/ 0 w 63"/>
              <a:gd name="T11" fmla="*/ 2147483647 h 252"/>
              <a:gd name="T12" fmla="*/ 2147483647 w 63"/>
              <a:gd name="T13" fmla="*/ 0 h 252"/>
              <a:gd name="T14" fmla="*/ 2147483647 w 63"/>
              <a:gd name="T15" fmla="*/ 2147483647 h 252"/>
              <a:gd name="T16" fmla="*/ 0 w 63"/>
              <a:gd name="T17" fmla="*/ 2147483647 h 252"/>
              <a:gd name="T18" fmla="*/ 2147483647 w 63"/>
              <a:gd name="T19" fmla="*/ 2147483647 h 252"/>
              <a:gd name="T20" fmla="*/ 2147483647 w 63"/>
              <a:gd name="T21" fmla="*/ 2147483647 h 252"/>
              <a:gd name="T22" fmla="*/ 0 w 63"/>
              <a:gd name="T23" fmla="*/ 2147483647 h 252"/>
              <a:gd name="T24" fmla="*/ 2147483647 w 63"/>
              <a:gd name="T25" fmla="*/ 2147483647 h 2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252"/>
              <a:gd name="T41" fmla="*/ 63 w 63"/>
              <a:gd name="T42" fmla="*/ 252 h 2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252">
                <a:moveTo>
                  <a:pt x="40" y="53"/>
                </a:moveTo>
                <a:lnTo>
                  <a:pt x="40" y="200"/>
                </a:lnTo>
                <a:lnTo>
                  <a:pt x="24" y="200"/>
                </a:lnTo>
                <a:lnTo>
                  <a:pt x="24" y="53"/>
                </a:lnTo>
                <a:lnTo>
                  <a:pt x="40" y="53"/>
                </a:lnTo>
                <a:close/>
                <a:moveTo>
                  <a:pt x="0" y="63"/>
                </a:moveTo>
                <a:lnTo>
                  <a:pt x="32" y="0"/>
                </a:lnTo>
                <a:lnTo>
                  <a:pt x="63" y="63"/>
                </a:lnTo>
                <a:lnTo>
                  <a:pt x="0" y="63"/>
                </a:lnTo>
                <a:close/>
                <a:moveTo>
                  <a:pt x="63" y="189"/>
                </a:moveTo>
                <a:lnTo>
                  <a:pt x="32" y="252"/>
                </a:lnTo>
                <a:lnTo>
                  <a:pt x="0" y="189"/>
                </a:lnTo>
                <a:lnTo>
                  <a:pt x="63" y="18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8850313" y="3686175"/>
            <a:ext cx="70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7542213" y="3965575"/>
            <a:ext cx="8337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voltage (</a:t>
            </a:r>
            <a:endParaRPr lang="en-US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8521700" y="3965575"/>
            <a:ext cx="27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qV</a:t>
            </a:r>
            <a:endParaRPr lang="en-US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8801100" y="3965575"/>
            <a:ext cx="719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55" name="Freeform 53"/>
          <p:cNvSpPr>
            <a:spLocks noEditPoints="1"/>
          </p:cNvSpPr>
          <p:nvPr/>
        </p:nvSpPr>
        <p:spPr bwMode="auto">
          <a:xfrm>
            <a:off x="6392863" y="3427413"/>
            <a:ext cx="496887" cy="212725"/>
          </a:xfrm>
          <a:custGeom>
            <a:avLst/>
            <a:gdLst>
              <a:gd name="T0" fmla="*/ 2147483647 w 1992"/>
              <a:gd name="T1" fmla="*/ 0 h 850"/>
              <a:gd name="T2" fmla="*/ 2147483647 w 1992"/>
              <a:gd name="T3" fmla="*/ 2147483647 h 850"/>
              <a:gd name="T4" fmla="*/ 2147483647 w 1992"/>
              <a:gd name="T5" fmla="*/ 2147483647 h 850"/>
              <a:gd name="T6" fmla="*/ 2147483647 w 1992"/>
              <a:gd name="T7" fmla="*/ 2147483647 h 850"/>
              <a:gd name="T8" fmla="*/ 2147483647 w 1992"/>
              <a:gd name="T9" fmla="*/ 2147483647 h 850"/>
              <a:gd name="T10" fmla="*/ 2147483647 w 1992"/>
              <a:gd name="T11" fmla="*/ 2147483647 h 850"/>
              <a:gd name="T12" fmla="*/ 2147483647 w 1992"/>
              <a:gd name="T13" fmla="*/ 2147483647 h 850"/>
              <a:gd name="T14" fmla="*/ 2147483647 w 1992"/>
              <a:gd name="T15" fmla="*/ 2147483647 h 850"/>
              <a:gd name="T16" fmla="*/ 2147483647 w 1992"/>
              <a:gd name="T17" fmla="*/ 2147483647 h 850"/>
              <a:gd name="T18" fmla="*/ 2147483647 w 1992"/>
              <a:gd name="T19" fmla="*/ 2147483647 h 850"/>
              <a:gd name="T20" fmla="*/ 2147483647 w 1992"/>
              <a:gd name="T21" fmla="*/ 2147483647 h 850"/>
              <a:gd name="T22" fmla="*/ 2147483647 w 1992"/>
              <a:gd name="T23" fmla="*/ 2147483647 h 850"/>
              <a:gd name="T24" fmla="*/ 2147483647 w 1992"/>
              <a:gd name="T25" fmla="*/ 2147483647 h 850"/>
              <a:gd name="T26" fmla="*/ 2147483647 w 1992"/>
              <a:gd name="T27" fmla="*/ 2147483647 h 850"/>
              <a:gd name="T28" fmla="*/ 2147483647 w 1992"/>
              <a:gd name="T29" fmla="*/ 2147483647 h 850"/>
              <a:gd name="T30" fmla="*/ 2147483647 w 1992"/>
              <a:gd name="T31" fmla="*/ 2147483647 h 850"/>
              <a:gd name="T32" fmla="*/ 2147483647 w 1992"/>
              <a:gd name="T33" fmla="*/ 2147483647 h 850"/>
              <a:gd name="T34" fmla="*/ 2147483647 w 1992"/>
              <a:gd name="T35" fmla="*/ 2147483647 h 850"/>
              <a:gd name="T36" fmla="*/ 2147483647 w 1992"/>
              <a:gd name="T37" fmla="*/ 2147483647 h 850"/>
              <a:gd name="T38" fmla="*/ 2147483647 w 1992"/>
              <a:gd name="T39" fmla="*/ 2147483647 h 850"/>
              <a:gd name="T40" fmla="*/ 2147483647 w 1992"/>
              <a:gd name="T41" fmla="*/ 2147483647 h 850"/>
              <a:gd name="T42" fmla="*/ 2147483647 w 1992"/>
              <a:gd name="T43" fmla="*/ 2147483647 h 850"/>
              <a:gd name="T44" fmla="*/ 2147483647 w 1992"/>
              <a:gd name="T45" fmla="*/ 2147483647 h 850"/>
              <a:gd name="T46" fmla="*/ 2147483647 w 1992"/>
              <a:gd name="T47" fmla="*/ 2147483647 h 850"/>
              <a:gd name="T48" fmla="*/ 2147483647 w 1992"/>
              <a:gd name="T49" fmla="*/ 2147483647 h 850"/>
              <a:gd name="T50" fmla="*/ 2147483647 w 1992"/>
              <a:gd name="T51" fmla="*/ 2147483647 h 850"/>
              <a:gd name="T52" fmla="*/ 2147483647 w 1992"/>
              <a:gd name="T53" fmla="*/ 2147483647 h 850"/>
              <a:gd name="T54" fmla="*/ 2147483647 w 1992"/>
              <a:gd name="T55" fmla="*/ 2147483647 h 850"/>
              <a:gd name="T56" fmla="*/ 2147483647 w 1992"/>
              <a:gd name="T57" fmla="*/ 2147483647 h 850"/>
              <a:gd name="T58" fmla="*/ 2147483647 w 1992"/>
              <a:gd name="T59" fmla="*/ 2147483647 h 850"/>
              <a:gd name="T60" fmla="*/ 2147483647 w 1992"/>
              <a:gd name="T61" fmla="*/ 2147483647 h 850"/>
              <a:gd name="T62" fmla="*/ 2147483647 w 1992"/>
              <a:gd name="T63" fmla="*/ 2147483647 h 850"/>
              <a:gd name="T64" fmla="*/ 2147483647 w 1992"/>
              <a:gd name="T65" fmla="*/ 2147483647 h 850"/>
              <a:gd name="T66" fmla="*/ 2147483647 w 1992"/>
              <a:gd name="T67" fmla="*/ 2147483647 h 850"/>
              <a:gd name="T68" fmla="*/ 2147483647 w 1992"/>
              <a:gd name="T69" fmla="*/ 2147483647 h 850"/>
              <a:gd name="T70" fmla="*/ 2147483647 w 1992"/>
              <a:gd name="T71" fmla="*/ 2147483647 h 850"/>
              <a:gd name="T72" fmla="*/ 2147483647 w 1992"/>
              <a:gd name="T73" fmla="*/ 2147483647 h 850"/>
              <a:gd name="T74" fmla="*/ 2147483647 w 1992"/>
              <a:gd name="T75" fmla="*/ 2147483647 h 850"/>
              <a:gd name="T76" fmla="*/ 2147483647 w 1992"/>
              <a:gd name="T77" fmla="*/ 2147483647 h 850"/>
              <a:gd name="T78" fmla="*/ 2147483647 w 1992"/>
              <a:gd name="T79" fmla="*/ 2147483647 h 850"/>
              <a:gd name="T80" fmla="*/ 2147483647 w 1992"/>
              <a:gd name="T81" fmla="*/ 2147483647 h 850"/>
              <a:gd name="T82" fmla="*/ 2147483647 w 1992"/>
              <a:gd name="T83" fmla="*/ 2147483647 h 850"/>
              <a:gd name="T84" fmla="*/ 2147483647 w 1992"/>
              <a:gd name="T85" fmla="*/ 2147483647 h 850"/>
              <a:gd name="T86" fmla="*/ 2147483647 w 1992"/>
              <a:gd name="T87" fmla="*/ 2147483647 h 850"/>
              <a:gd name="T88" fmla="*/ 2147483647 w 1992"/>
              <a:gd name="T89" fmla="*/ 2147483647 h 850"/>
              <a:gd name="T90" fmla="*/ 2147483647 w 1992"/>
              <a:gd name="T91" fmla="*/ 2147483647 h 850"/>
              <a:gd name="T92" fmla="*/ 2147483647 w 1992"/>
              <a:gd name="T93" fmla="*/ 2147483647 h 850"/>
              <a:gd name="T94" fmla="*/ 2147483647 w 1992"/>
              <a:gd name="T95" fmla="*/ 2147483647 h 850"/>
              <a:gd name="T96" fmla="*/ 2147483647 w 1992"/>
              <a:gd name="T97" fmla="*/ 2147483647 h 850"/>
              <a:gd name="T98" fmla="*/ 0 w 1992"/>
              <a:gd name="T99" fmla="*/ 2147483647 h 850"/>
              <a:gd name="T100" fmla="*/ 2147483647 w 1992"/>
              <a:gd name="T101" fmla="*/ 0 h 850"/>
              <a:gd name="T102" fmla="*/ 2147483647 w 1992"/>
              <a:gd name="T103" fmla="*/ 2147483647 h 850"/>
              <a:gd name="T104" fmla="*/ 2147483647 w 1992"/>
              <a:gd name="T105" fmla="*/ 2147483647 h 850"/>
              <a:gd name="T106" fmla="*/ 2147483647 w 1992"/>
              <a:gd name="T107" fmla="*/ 2147483647 h 850"/>
              <a:gd name="T108" fmla="*/ 2147483647 w 1992"/>
              <a:gd name="T109" fmla="*/ 2147483647 h 8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992"/>
              <a:gd name="T166" fmla="*/ 0 h 850"/>
              <a:gd name="T167" fmla="*/ 1992 w 1992"/>
              <a:gd name="T168" fmla="*/ 850 h 8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992" h="850">
                <a:moveTo>
                  <a:pt x="1" y="0"/>
                </a:moveTo>
                <a:lnTo>
                  <a:pt x="94" y="1"/>
                </a:lnTo>
                <a:lnTo>
                  <a:pt x="189" y="5"/>
                </a:lnTo>
                <a:lnTo>
                  <a:pt x="283" y="11"/>
                </a:lnTo>
                <a:lnTo>
                  <a:pt x="376" y="18"/>
                </a:lnTo>
                <a:lnTo>
                  <a:pt x="469" y="28"/>
                </a:lnTo>
                <a:lnTo>
                  <a:pt x="561" y="40"/>
                </a:lnTo>
                <a:lnTo>
                  <a:pt x="651" y="54"/>
                </a:lnTo>
                <a:lnTo>
                  <a:pt x="741" y="70"/>
                </a:lnTo>
                <a:lnTo>
                  <a:pt x="828" y="87"/>
                </a:lnTo>
                <a:lnTo>
                  <a:pt x="915" y="106"/>
                </a:lnTo>
                <a:lnTo>
                  <a:pt x="999" y="127"/>
                </a:lnTo>
                <a:lnTo>
                  <a:pt x="1082" y="150"/>
                </a:lnTo>
                <a:lnTo>
                  <a:pt x="1162" y="174"/>
                </a:lnTo>
                <a:lnTo>
                  <a:pt x="1240" y="199"/>
                </a:lnTo>
                <a:lnTo>
                  <a:pt x="1315" y="226"/>
                </a:lnTo>
                <a:lnTo>
                  <a:pt x="1388" y="254"/>
                </a:lnTo>
                <a:lnTo>
                  <a:pt x="1458" y="283"/>
                </a:lnTo>
                <a:lnTo>
                  <a:pt x="1524" y="313"/>
                </a:lnTo>
                <a:lnTo>
                  <a:pt x="1588" y="345"/>
                </a:lnTo>
                <a:lnTo>
                  <a:pt x="1648" y="377"/>
                </a:lnTo>
                <a:lnTo>
                  <a:pt x="1705" y="411"/>
                </a:lnTo>
                <a:lnTo>
                  <a:pt x="1758" y="446"/>
                </a:lnTo>
                <a:cubicBezTo>
                  <a:pt x="1762" y="448"/>
                  <a:pt x="1765" y="451"/>
                  <a:pt x="1768" y="454"/>
                </a:cubicBezTo>
                <a:lnTo>
                  <a:pt x="1845" y="539"/>
                </a:lnTo>
                <a:lnTo>
                  <a:pt x="1771" y="606"/>
                </a:lnTo>
                <a:lnTo>
                  <a:pt x="1694" y="521"/>
                </a:lnTo>
                <a:lnTo>
                  <a:pt x="1704" y="529"/>
                </a:lnTo>
                <a:lnTo>
                  <a:pt x="1654" y="497"/>
                </a:lnTo>
                <a:lnTo>
                  <a:pt x="1601" y="465"/>
                </a:lnTo>
                <a:lnTo>
                  <a:pt x="1544" y="434"/>
                </a:lnTo>
                <a:lnTo>
                  <a:pt x="1483" y="404"/>
                </a:lnTo>
                <a:lnTo>
                  <a:pt x="1419" y="375"/>
                </a:lnTo>
                <a:lnTo>
                  <a:pt x="1352" y="347"/>
                </a:lnTo>
                <a:lnTo>
                  <a:pt x="1282" y="320"/>
                </a:lnTo>
                <a:lnTo>
                  <a:pt x="1209" y="294"/>
                </a:lnTo>
                <a:lnTo>
                  <a:pt x="1133" y="269"/>
                </a:lnTo>
                <a:lnTo>
                  <a:pt x="1055" y="246"/>
                </a:lnTo>
                <a:lnTo>
                  <a:pt x="975" y="224"/>
                </a:lnTo>
                <a:lnTo>
                  <a:pt x="893" y="204"/>
                </a:lnTo>
                <a:lnTo>
                  <a:pt x="809" y="185"/>
                </a:lnTo>
                <a:lnTo>
                  <a:pt x="723" y="168"/>
                </a:lnTo>
                <a:lnTo>
                  <a:pt x="636" y="153"/>
                </a:lnTo>
                <a:lnTo>
                  <a:pt x="548" y="139"/>
                </a:lnTo>
                <a:lnTo>
                  <a:pt x="458" y="128"/>
                </a:lnTo>
                <a:lnTo>
                  <a:pt x="368" y="118"/>
                </a:lnTo>
                <a:lnTo>
                  <a:pt x="277" y="110"/>
                </a:lnTo>
                <a:lnTo>
                  <a:pt x="185" y="105"/>
                </a:lnTo>
                <a:lnTo>
                  <a:pt x="93" y="101"/>
                </a:lnTo>
                <a:lnTo>
                  <a:pt x="0" y="100"/>
                </a:lnTo>
                <a:lnTo>
                  <a:pt x="1" y="0"/>
                </a:lnTo>
                <a:close/>
                <a:moveTo>
                  <a:pt x="1938" y="406"/>
                </a:moveTo>
                <a:lnTo>
                  <a:pt x="1992" y="850"/>
                </a:lnTo>
                <a:lnTo>
                  <a:pt x="1605" y="627"/>
                </a:lnTo>
                <a:lnTo>
                  <a:pt x="1938" y="4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4"/>
          <p:cNvSpPr>
            <a:spLocks noEditPoints="1"/>
          </p:cNvSpPr>
          <p:nvPr/>
        </p:nvSpPr>
        <p:spPr bwMode="auto">
          <a:xfrm>
            <a:off x="6986588" y="3692525"/>
            <a:ext cx="307975" cy="100013"/>
          </a:xfrm>
          <a:custGeom>
            <a:avLst/>
            <a:gdLst>
              <a:gd name="T0" fmla="*/ 0 w 194"/>
              <a:gd name="T1" fmla="*/ 2147483647 h 63"/>
              <a:gd name="T2" fmla="*/ 2147483647 w 194"/>
              <a:gd name="T3" fmla="*/ 2147483647 h 63"/>
              <a:gd name="T4" fmla="*/ 2147483647 w 194"/>
              <a:gd name="T5" fmla="*/ 2147483647 h 63"/>
              <a:gd name="T6" fmla="*/ 0 w 194"/>
              <a:gd name="T7" fmla="*/ 2147483647 h 63"/>
              <a:gd name="T8" fmla="*/ 0 w 194"/>
              <a:gd name="T9" fmla="*/ 2147483647 h 63"/>
              <a:gd name="T10" fmla="*/ 2147483647 w 194"/>
              <a:gd name="T11" fmla="*/ 0 h 63"/>
              <a:gd name="T12" fmla="*/ 2147483647 w 194"/>
              <a:gd name="T13" fmla="*/ 2147483647 h 63"/>
              <a:gd name="T14" fmla="*/ 2147483647 w 194"/>
              <a:gd name="T15" fmla="*/ 2147483647 h 63"/>
              <a:gd name="T16" fmla="*/ 2147483647 w 194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"/>
              <a:gd name="T28" fmla="*/ 0 h 63"/>
              <a:gd name="T29" fmla="*/ 194 w 194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" h="63">
                <a:moveTo>
                  <a:pt x="0" y="22"/>
                </a:moveTo>
                <a:lnTo>
                  <a:pt x="142" y="23"/>
                </a:lnTo>
                <a:lnTo>
                  <a:pt x="141" y="39"/>
                </a:lnTo>
                <a:lnTo>
                  <a:pt x="0" y="38"/>
                </a:lnTo>
                <a:lnTo>
                  <a:pt x="0" y="22"/>
                </a:lnTo>
                <a:close/>
                <a:moveTo>
                  <a:pt x="131" y="0"/>
                </a:moveTo>
                <a:lnTo>
                  <a:pt x="194" y="32"/>
                </a:lnTo>
                <a:lnTo>
                  <a:pt x="131" y="63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5"/>
          <p:cNvSpPr>
            <a:spLocks noChangeArrowheads="1"/>
          </p:cNvSpPr>
          <p:nvPr/>
        </p:nvSpPr>
        <p:spPr bwMode="auto">
          <a:xfrm>
            <a:off x="5386388" y="5338763"/>
            <a:ext cx="206375" cy="200025"/>
          </a:xfrm>
          <a:prstGeom prst="ellipse">
            <a:avLst/>
          </a:prstGeom>
          <a:noFill/>
          <a:ln w="23813" cap="rnd">
            <a:solidFill>
              <a:srgbClr val="0000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6"/>
          <p:cNvSpPr>
            <a:spLocks noChangeArrowheads="1"/>
          </p:cNvSpPr>
          <p:nvPr/>
        </p:nvSpPr>
        <p:spPr bwMode="auto">
          <a:xfrm>
            <a:off x="1287463" y="4040188"/>
            <a:ext cx="206375" cy="200025"/>
          </a:xfrm>
          <a:prstGeom prst="ellipse">
            <a:avLst/>
          </a:prstGeom>
          <a:noFill/>
          <a:ln w="23813" cap="rnd">
            <a:solidFill>
              <a:srgbClr val="0000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7"/>
          <p:cNvSpPr>
            <a:spLocks noEditPoints="1"/>
          </p:cNvSpPr>
          <p:nvPr/>
        </p:nvSpPr>
        <p:spPr bwMode="auto">
          <a:xfrm>
            <a:off x="1386640" y="2344789"/>
            <a:ext cx="100012" cy="600075"/>
          </a:xfrm>
          <a:custGeom>
            <a:avLst/>
            <a:gdLst>
              <a:gd name="T0" fmla="*/ 2147483647 w 63"/>
              <a:gd name="T1" fmla="*/ 2147483647 h 378"/>
              <a:gd name="T2" fmla="*/ 2147483647 w 63"/>
              <a:gd name="T3" fmla="*/ 2147483647 h 378"/>
              <a:gd name="T4" fmla="*/ 2147483647 w 63"/>
              <a:gd name="T5" fmla="*/ 2147483647 h 378"/>
              <a:gd name="T6" fmla="*/ 2147483647 w 63"/>
              <a:gd name="T7" fmla="*/ 2147483647 h 378"/>
              <a:gd name="T8" fmla="*/ 2147483647 w 63"/>
              <a:gd name="T9" fmla="*/ 2147483647 h 378"/>
              <a:gd name="T10" fmla="*/ 0 w 63"/>
              <a:gd name="T11" fmla="*/ 2147483647 h 378"/>
              <a:gd name="T12" fmla="*/ 2147483647 w 63"/>
              <a:gd name="T13" fmla="*/ 0 h 378"/>
              <a:gd name="T14" fmla="*/ 2147483647 w 63"/>
              <a:gd name="T15" fmla="*/ 2147483647 h 378"/>
              <a:gd name="T16" fmla="*/ 0 w 63"/>
              <a:gd name="T17" fmla="*/ 2147483647 h 37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378"/>
              <a:gd name="T29" fmla="*/ 63 w 63"/>
              <a:gd name="T30" fmla="*/ 378 h 37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378">
                <a:moveTo>
                  <a:pt x="24" y="378"/>
                </a:moveTo>
                <a:lnTo>
                  <a:pt x="24" y="52"/>
                </a:lnTo>
                <a:lnTo>
                  <a:pt x="39" y="52"/>
                </a:lnTo>
                <a:lnTo>
                  <a:pt x="39" y="378"/>
                </a:lnTo>
                <a:lnTo>
                  <a:pt x="24" y="378"/>
                </a:lnTo>
                <a:close/>
                <a:moveTo>
                  <a:pt x="0" y="63"/>
                </a:moveTo>
                <a:lnTo>
                  <a:pt x="31" y="0"/>
                </a:lnTo>
                <a:lnTo>
                  <a:pt x="63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59"/>
          <p:cNvGrpSpPr>
            <a:grpSpLocks/>
          </p:cNvGrpSpPr>
          <p:nvPr/>
        </p:nvGrpSpPr>
        <p:grpSpPr bwMode="auto">
          <a:xfrm>
            <a:off x="1838325" y="4752975"/>
            <a:ext cx="1066800" cy="785813"/>
            <a:chOff x="1150" y="3450"/>
            <a:chExt cx="672" cy="495"/>
          </a:xfrm>
        </p:grpSpPr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150" y="3450"/>
              <a:ext cx="161" cy="125"/>
            </a:xfrm>
            <a:custGeom>
              <a:avLst/>
              <a:gdLst>
                <a:gd name="T0" fmla="*/ 39 w 161"/>
                <a:gd name="T1" fmla="*/ 52 h 125"/>
                <a:gd name="T2" fmla="*/ 39 w 161"/>
                <a:gd name="T3" fmla="*/ 118 h 125"/>
                <a:gd name="T4" fmla="*/ 31 w 161"/>
                <a:gd name="T5" fmla="*/ 110 h 125"/>
                <a:gd name="T6" fmla="*/ 161 w 161"/>
                <a:gd name="T7" fmla="*/ 110 h 125"/>
                <a:gd name="T8" fmla="*/ 161 w 161"/>
                <a:gd name="T9" fmla="*/ 125 h 125"/>
                <a:gd name="T10" fmla="*/ 23 w 161"/>
                <a:gd name="T11" fmla="*/ 125 h 125"/>
                <a:gd name="T12" fmla="*/ 23 w 161"/>
                <a:gd name="T13" fmla="*/ 52 h 125"/>
                <a:gd name="T14" fmla="*/ 39 w 161"/>
                <a:gd name="T15" fmla="*/ 52 h 125"/>
                <a:gd name="T16" fmla="*/ 0 w 161"/>
                <a:gd name="T17" fmla="*/ 62 h 125"/>
                <a:gd name="T18" fmla="*/ 31 w 161"/>
                <a:gd name="T19" fmla="*/ 0 h 125"/>
                <a:gd name="T20" fmla="*/ 63 w 161"/>
                <a:gd name="T21" fmla="*/ 62 h 125"/>
                <a:gd name="T22" fmla="*/ 0 w 161"/>
                <a:gd name="T23" fmla="*/ 62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1"/>
                <a:gd name="T37" fmla="*/ 0 h 125"/>
                <a:gd name="T38" fmla="*/ 161 w 161"/>
                <a:gd name="T39" fmla="*/ 125 h 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1" h="125">
                  <a:moveTo>
                    <a:pt x="39" y="52"/>
                  </a:moveTo>
                  <a:lnTo>
                    <a:pt x="39" y="118"/>
                  </a:lnTo>
                  <a:lnTo>
                    <a:pt x="31" y="110"/>
                  </a:lnTo>
                  <a:lnTo>
                    <a:pt x="161" y="110"/>
                  </a:lnTo>
                  <a:lnTo>
                    <a:pt x="161" y="125"/>
                  </a:lnTo>
                  <a:lnTo>
                    <a:pt x="23" y="125"/>
                  </a:lnTo>
                  <a:lnTo>
                    <a:pt x="23" y="52"/>
                  </a:lnTo>
                  <a:lnTo>
                    <a:pt x="39" y="52"/>
                  </a:lnTo>
                  <a:close/>
                  <a:moveTo>
                    <a:pt x="0" y="62"/>
                  </a:moveTo>
                  <a:lnTo>
                    <a:pt x="31" y="0"/>
                  </a:lnTo>
                  <a:lnTo>
                    <a:pt x="63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1311" y="3568"/>
              <a:ext cx="130" cy="188"/>
            </a:xfrm>
            <a:custGeom>
              <a:avLst/>
              <a:gdLst>
                <a:gd name="T0" fmla="*/ 0 w 130"/>
                <a:gd name="T1" fmla="*/ 0 h 188"/>
                <a:gd name="T2" fmla="*/ 0 w 130"/>
                <a:gd name="T3" fmla="*/ 94 h 188"/>
                <a:gd name="T4" fmla="*/ 130 w 130"/>
                <a:gd name="T5" fmla="*/ 94 h 188"/>
                <a:gd name="T6" fmla="*/ 130 w 130"/>
                <a:gd name="T7" fmla="*/ 188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88"/>
                <a:gd name="T14" fmla="*/ 130 w 130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88">
                  <a:moveTo>
                    <a:pt x="0" y="0"/>
                  </a:moveTo>
                  <a:lnTo>
                    <a:pt x="0" y="94"/>
                  </a:lnTo>
                  <a:lnTo>
                    <a:pt x="130" y="94"/>
                  </a:lnTo>
                  <a:lnTo>
                    <a:pt x="130" y="188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441" y="3756"/>
              <a:ext cx="259" cy="126"/>
            </a:xfrm>
            <a:custGeom>
              <a:avLst/>
              <a:gdLst>
                <a:gd name="T0" fmla="*/ 0 w 259"/>
                <a:gd name="T1" fmla="*/ 0 h 126"/>
                <a:gd name="T2" fmla="*/ 129 w 259"/>
                <a:gd name="T3" fmla="*/ 0 h 126"/>
                <a:gd name="T4" fmla="*/ 129 w 259"/>
                <a:gd name="T5" fmla="*/ 126 h 126"/>
                <a:gd name="T6" fmla="*/ 259 w 259"/>
                <a:gd name="T7" fmla="*/ 126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9"/>
                <a:gd name="T13" fmla="*/ 0 h 126"/>
                <a:gd name="T14" fmla="*/ 259 w 259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" h="126">
                  <a:moveTo>
                    <a:pt x="0" y="0"/>
                  </a:moveTo>
                  <a:lnTo>
                    <a:pt x="129" y="0"/>
                  </a:lnTo>
                  <a:lnTo>
                    <a:pt x="129" y="126"/>
                  </a:lnTo>
                  <a:lnTo>
                    <a:pt x="259" y="126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635" y="3882"/>
              <a:ext cx="187" cy="63"/>
            </a:xfrm>
            <a:custGeom>
              <a:avLst/>
              <a:gdLst>
                <a:gd name="T0" fmla="*/ 0 w 187"/>
                <a:gd name="T1" fmla="*/ 0 h 63"/>
                <a:gd name="T2" fmla="*/ 97 w 187"/>
                <a:gd name="T3" fmla="*/ 0 h 63"/>
                <a:gd name="T4" fmla="*/ 97 w 187"/>
                <a:gd name="T5" fmla="*/ 63 h 63"/>
                <a:gd name="T6" fmla="*/ 187 w 187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7"/>
                <a:gd name="T13" fmla="*/ 0 h 63"/>
                <a:gd name="T14" fmla="*/ 187 w 187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7" h="63">
                  <a:moveTo>
                    <a:pt x="0" y="0"/>
                  </a:moveTo>
                  <a:lnTo>
                    <a:pt x="97" y="0"/>
                  </a:lnTo>
                  <a:lnTo>
                    <a:pt x="97" y="63"/>
                  </a:lnTo>
                  <a:lnTo>
                    <a:pt x="187" y="63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4"/>
          <p:cNvGrpSpPr>
            <a:grpSpLocks/>
          </p:cNvGrpSpPr>
          <p:nvPr/>
        </p:nvGrpSpPr>
        <p:grpSpPr bwMode="auto">
          <a:xfrm>
            <a:off x="2978150" y="1744663"/>
            <a:ext cx="839788" cy="833437"/>
            <a:chOff x="1868" y="1555"/>
            <a:chExt cx="529" cy="525"/>
          </a:xfrm>
        </p:grpSpPr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2095" y="1801"/>
              <a:ext cx="150" cy="84"/>
            </a:xfrm>
            <a:custGeom>
              <a:avLst/>
              <a:gdLst>
                <a:gd name="T0" fmla="*/ 0 w 150"/>
                <a:gd name="T1" fmla="*/ 2 h 84"/>
                <a:gd name="T2" fmla="*/ 74 w 150"/>
                <a:gd name="T3" fmla="*/ 0 h 84"/>
                <a:gd name="T4" fmla="*/ 76 w 150"/>
                <a:gd name="T5" fmla="*/ 84 h 84"/>
                <a:gd name="T6" fmla="*/ 150 w 150"/>
                <a:gd name="T7" fmla="*/ 82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84"/>
                <a:gd name="T14" fmla="*/ 150 w 150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84">
                  <a:moveTo>
                    <a:pt x="0" y="2"/>
                  </a:moveTo>
                  <a:lnTo>
                    <a:pt x="74" y="0"/>
                  </a:lnTo>
                  <a:lnTo>
                    <a:pt x="76" y="84"/>
                  </a:lnTo>
                  <a:lnTo>
                    <a:pt x="150" y="82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8" name="Group 66"/>
            <p:cNvGrpSpPr>
              <a:grpSpLocks/>
            </p:cNvGrpSpPr>
            <p:nvPr/>
          </p:nvGrpSpPr>
          <p:grpSpPr bwMode="auto">
            <a:xfrm>
              <a:off x="1868" y="1555"/>
              <a:ext cx="529" cy="525"/>
              <a:chOff x="1868" y="1555"/>
              <a:chExt cx="529" cy="525"/>
            </a:xfrm>
          </p:grpSpPr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2019" y="1637"/>
                <a:ext cx="76" cy="166"/>
              </a:xfrm>
              <a:custGeom>
                <a:avLst/>
                <a:gdLst>
                  <a:gd name="T0" fmla="*/ 0 w 76"/>
                  <a:gd name="T1" fmla="*/ 0 h 166"/>
                  <a:gd name="T2" fmla="*/ 2 w 76"/>
                  <a:gd name="T3" fmla="*/ 83 h 166"/>
                  <a:gd name="T4" fmla="*/ 74 w 76"/>
                  <a:gd name="T5" fmla="*/ 82 h 166"/>
                  <a:gd name="T6" fmla="*/ 76 w 76"/>
                  <a:gd name="T7" fmla="*/ 166 h 1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66"/>
                  <a:gd name="T14" fmla="*/ 76 w 76"/>
                  <a:gd name="T15" fmla="*/ 166 h 1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66">
                    <a:moveTo>
                      <a:pt x="0" y="0"/>
                    </a:moveTo>
                    <a:lnTo>
                      <a:pt x="2" y="83"/>
                    </a:lnTo>
                    <a:lnTo>
                      <a:pt x="74" y="82"/>
                    </a:lnTo>
                    <a:lnTo>
                      <a:pt x="76" y="16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0" name="Group 68"/>
              <p:cNvGrpSpPr>
                <a:grpSpLocks/>
              </p:cNvGrpSpPr>
              <p:nvPr/>
            </p:nvGrpSpPr>
            <p:grpSpPr bwMode="auto">
              <a:xfrm>
                <a:off x="1868" y="1555"/>
                <a:ext cx="529" cy="525"/>
                <a:chOff x="1868" y="1555"/>
                <a:chExt cx="529" cy="525"/>
              </a:xfrm>
            </p:grpSpPr>
            <p:sp>
              <p:nvSpPr>
                <p:cNvPr id="71" name="Freeform 69"/>
                <p:cNvSpPr>
                  <a:spLocks/>
                </p:cNvSpPr>
                <p:nvPr/>
              </p:nvSpPr>
              <p:spPr bwMode="auto">
                <a:xfrm>
                  <a:off x="1868" y="1555"/>
                  <a:ext cx="150" cy="83"/>
                </a:xfrm>
                <a:custGeom>
                  <a:avLst/>
                  <a:gdLst>
                    <a:gd name="T0" fmla="*/ 0 w 150"/>
                    <a:gd name="T1" fmla="*/ 1 h 83"/>
                    <a:gd name="T2" fmla="*/ 74 w 150"/>
                    <a:gd name="T3" fmla="*/ 0 h 83"/>
                    <a:gd name="T4" fmla="*/ 76 w 150"/>
                    <a:gd name="T5" fmla="*/ 83 h 83"/>
                    <a:gd name="T6" fmla="*/ 150 w 150"/>
                    <a:gd name="T7" fmla="*/ 82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0"/>
                    <a:gd name="T13" fmla="*/ 0 h 83"/>
                    <a:gd name="T14" fmla="*/ 150 w 150"/>
                    <a:gd name="T15" fmla="*/ 83 h 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0" h="83">
                      <a:moveTo>
                        <a:pt x="0" y="1"/>
                      </a:moveTo>
                      <a:lnTo>
                        <a:pt x="74" y="0"/>
                      </a:lnTo>
                      <a:lnTo>
                        <a:pt x="76" y="83"/>
                      </a:lnTo>
                      <a:lnTo>
                        <a:pt x="150" y="82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70"/>
                <p:cNvSpPr>
                  <a:spLocks/>
                </p:cNvSpPr>
                <p:nvPr/>
              </p:nvSpPr>
              <p:spPr bwMode="auto">
                <a:xfrm>
                  <a:off x="2247" y="1884"/>
                  <a:ext cx="1" cy="84"/>
                </a:xfrm>
                <a:custGeom>
                  <a:avLst/>
                  <a:gdLst>
                    <a:gd name="T0" fmla="*/ 0 w 1"/>
                    <a:gd name="T1" fmla="*/ 0 h 84"/>
                    <a:gd name="T2" fmla="*/ 1 w 1"/>
                    <a:gd name="T3" fmla="*/ 42 h 84"/>
                    <a:gd name="T4" fmla="*/ 0 w 1"/>
                    <a:gd name="T5" fmla="*/ 42 h 84"/>
                    <a:gd name="T6" fmla="*/ 1 w 1"/>
                    <a:gd name="T7" fmla="*/ 84 h 8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4"/>
                    <a:gd name="T14" fmla="*/ 1 w 1"/>
                    <a:gd name="T15" fmla="*/ 84 h 8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4">
                      <a:moveTo>
                        <a:pt x="0" y="0"/>
                      </a:moveTo>
                      <a:lnTo>
                        <a:pt x="1" y="42"/>
                      </a:lnTo>
                      <a:lnTo>
                        <a:pt x="0" y="42"/>
                      </a:lnTo>
                      <a:lnTo>
                        <a:pt x="1" y="84"/>
                      </a:lnTo>
                    </a:path>
                  </a:pathLst>
                </a:custGeom>
                <a:noFill/>
                <a:ln w="23813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71"/>
                <p:cNvSpPr>
                  <a:spLocks noEditPoints="1"/>
                </p:cNvSpPr>
                <p:nvPr/>
              </p:nvSpPr>
              <p:spPr bwMode="auto">
                <a:xfrm>
                  <a:off x="2247" y="1957"/>
                  <a:ext cx="150" cy="123"/>
                </a:xfrm>
                <a:custGeom>
                  <a:avLst/>
                  <a:gdLst>
                    <a:gd name="T0" fmla="*/ 0 w 150"/>
                    <a:gd name="T1" fmla="*/ 2 h 123"/>
                    <a:gd name="T2" fmla="*/ 82 w 150"/>
                    <a:gd name="T3" fmla="*/ 0 h 123"/>
                    <a:gd name="T4" fmla="*/ 84 w 150"/>
                    <a:gd name="T5" fmla="*/ 92 h 123"/>
                    <a:gd name="T6" fmla="*/ 76 w 150"/>
                    <a:gd name="T7" fmla="*/ 84 h 123"/>
                    <a:gd name="T8" fmla="*/ 97 w 150"/>
                    <a:gd name="T9" fmla="*/ 84 h 123"/>
                    <a:gd name="T10" fmla="*/ 98 w 150"/>
                    <a:gd name="T11" fmla="*/ 99 h 123"/>
                    <a:gd name="T12" fmla="*/ 68 w 150"/>
                    <a:gd name="T13" fmla="*/ 100 h 123"/>
                    <a:gd name="T14" fmla="*/ 66 w 150"/>
                    <a:gd name="T15" fmla="*/ 8 h 123"/>
                    <a:gd name="T16" fmla="*/ 74 w 150"/>
                    <a:gd name="T17" fmla="*/ 16 h 123"/>
                    <a:gd name="T18" fmla="*/ 0 w 150"/>
                    <a:gd name="T19" fmla="*/ 17 h 123"/>
                    <a:gd name="T20" fmla="*/ 0 w 150"/>
                    <a:gd name="T21" fmla="*/ 2 h 123"/>
                    <a:gd name="T22" fmla="*/ 86 w 150"/>
                    <a:gd name="T23" fmla="*/ 60 h 123"/>
                    <a:gd name="T24" fmla="*/ 150 w 150"/>
                    <a:gd name="T25" fmla="*/ 90 h 123"/>
                    <a:gd name="T26" fmla="*/ 88 w 150"/>
                    <a:gd name="T27" fmla="*/ 123 h 123"/>
                    <a:gd name="T28" fmla="*/ 86 w 150"/>
                    <a:gd name="T29" fmla="*/ 60 h 1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0"/>
                    <a:gd name="T46" fmla="*/ 0 h 123"/>
                    <a:gd name="T47" fmla="*/ 150 w 150"/>
                    <a:gd name="T48" fmla="*/ 123 h 1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0" h="123">
                      <a:moveTo>
                        <a:pt x="0" y="2"/>
                      </a:moveTo>
                      <a:lnTo>
                        <a:pt x="82" y="0"/>
                      </a:lnTo>
                      <a:lnTo>
                        <a:pt x="84" y="92"/>
                      </a:lnTo>
                      <a:lnTo>
                        <a:pt x="76" y="84"/>
                      </a:lnTo>
                      <a:lnTo>
                        <a:pt x="97" y="84"/>
                      </a:lnTo>
                      <a:lnTo>
                        <a:pt x="98" y="99"/>
                      </a:lnTo>
                      <a:lnTo>
                        <a:pt x="68" y="100"/>
                      </a:lnTo>
                      <a:lnTo>
                        <a:pt x="66" y="8"/>
                      </a:lnTo>
                      <a:lnTo>
                        <a:pt x="74" y="16"/>
                      </a:lnTo>
                      <a:lnTo>
                        <a:pt x="0" y="17"/>
                      </a:lnTo>
                      <a:lnTo>
                        <a:pt x="0" y="2"/>
                      </a:lnTo>
                      <a:close/>
                      <a:moveTo>
                        <a:pt x="86" y="60"/>
                      </a:moveTo>
                      <a:lnTo>
                        <a:pt x="150" y="90"/>
                      </a:lnTo>
                      <a:lnTo>
                        <a:pt x="88" y="123"/>
                      </a:lnTo>
                      <a:lnTo>
                        <a:pt x="86" y="6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bevel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3808413" y="2182813"/>
            <a:ext cx="116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3978275" y="2208213"/>
            <a:ext cx="628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-</a:t>
            </a:r>
            <a:endParaRPr lang="en-US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5708650" y="4059238"/>
            <a:ext cx="1414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5848350" y="4059238"/>
            <a:ext cx="824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5957888" y="4059238"/>
            <a:ext cx="4875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type</a:t>
            </a:r>
            <a:endParaRPr lang="en-US"/>
          </a:p>
        </p:txBody>
      </p:sp>
      <p:sp>
        <p:nvSpPr>
          <p:cNvPr id="79" name="Rectangle 77"/>
          <p:cNvSpPr>
            <a:spLocks noChangeArrowheads="1"/>
          </p:cNvSpPr>
          <p:nvPr/>
        </p:nvSpPr>
        <p:spPr bwMode="auto">
          <a:xfrm>
            <a:off x="2009775" y="3763963"/>
            <a:ext cx="122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2135188" y="3763963"/>
            <a:ext cx="70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2232025" y="3763963"/>
            <a:ext cx="4179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type</a:t>
            </a:r>
            <a:endParaRPr lang="en-US"/>
          </a:p>
        </p:txBody>
      </p:sp>
      <p:grpSp>
        <p:nvGrpSpPr>
          <p:cNvPr id="82" name="Group 80"/>
          <p:cNvGrpSpPr>
            <a:grpSpLocks/>
          </p:cNvGrpSpPr>
          <p:nvPr/>
        </p:nvGrpSpPr>
        <p:grpSpPr bwMode="auto">
          <a:xfrm>
            <a:off x="1987550" y="3521075"/>
            <a:ext cx="825500" cy="153988"/>
            <a:chOff x="1244" y="2674"/>
            <a:chExt cx="520" cy="97"/>
          </a:xfrm>
        </p:grpSpPr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1372" y="2686"/>
              <a:ext cx="128" cy="63"/>
            </a:xfrm>
            <a:custGeom>
              <a:avLst/>
              <a:gdLst>
                <a:gd name="T0" fmla="*/ 128 w 128"/>
                <a:gd name="T1" fmla="*/ 63 h 63"/>
                <a:gd name="T2" fmla="*/ 64 w 128"/>
                <a:gd name="T3" fmla="*/ 32 h 63"/>
                <a:gd name="T4" fmla="*/ 0 w 128"/>
                <a:gd name="T5" fmla="*/ 0 h 63"/>
                <a:gd name="T6" fmla="*/ 0 60000 65536"/>
                <a:gd name="T7" fmla="*/ 0 60000 65536"/>
                <a:gd name="T8" fmla="*/ 0 60000 65536"/>
                <a:gd name="T9" fmla="*/ 0 w 128"/>
                <a:gd name="T10" fmla="*/ 0 h 63"/>
                <a:gd name="T11" fmla="*/ 128 w 128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63">
                  <a:moveTo>
                    <a:pt x="128" y="63"/>
                  </a:moveTo>
                  <a:cubicBezTo>
                    <a:pt x="96" y="63"/>
                    <a:pt x="64" y="47"/>
                    <a:pt x="64" y="32"/>
                  </a:cubicBezTo>
                  <a:cubicBezTo>
                    <a:pt x="64" y="16"/>
                    <a:pt x="32" y="0"/>
                    <a:pt x="0" y="0"/>
                  </a:cubicBezTo>
                </a:path>
              </a:pathLst>
            </a:custGeom>
            <a:noFill/>
            <a:ln w="36513">
              <a:solidFill>
                <a:srgbClr val="33CC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4" name="Group 82"/>
            <p:cNvGrpSpPr>
              <a:grpSpLocks/>
            </p:cNvGrpSpPr>
            <p:nvPr/>
          </p:nvGrpSpPr>
          <p:grpSpPr bwMode="auto">
            <a:xfrm>
              <a:off x="1244" y="2674"/>
              <a:ext cx="520" cy="97"/>
              <a:chOff x="1244" y="2674"/>
              <a:chExt cx="520" cy="97"/>
            </a:xfrm>
          </p:grpSpPr>
          <p:sp>
            <p:nvSpPr>
              <p:cNvPr id="85" name="Freeform 83"/>
              <p:cNvSpPr>
                <a:spLocks/>
              </p:cNvSpPr>
              <p:nvPr/>
            </p:nvSpPr>
            <p:spPr bwMode="auto">
              <a:xfrm>
                <a:off x="1500" y="2686"/>
                <a:ext cx="84" cy="63"/>
              </a:xfrm>
              <a:custGeom>
                <a:avLst/>
                <a:gdLst>
                  <a:gd name="T0" fmla="*/ 0 w 84"/>
                  <a:gd name="T1" fmla="*/ 63 h 63"/>
                  <a:gd name="T2" fmla="*/ 42 w 84"/>
                  <a:gd name="T3" fmla="*/ 32 h 63"/>
                  <a:gd name="T4" fmla="*/ 84 w 84"/>
                  <a:gd name="T5" fmla="*/ 0 h 63"/>
                  <a:gd name="T6" fmla="*/ 0 60000 65536"/>
                  <a:gd name="T7" fmla="*/ 0 60000 65536"/>
                  <a:gd name="T8" fmla="*/ 0 60000 65536"/>
                  <a:gd name="T9" fmla="*/ 0 w 84"/>
                  <a:gd name="T10" fmla="*/ 0 h 63"/>
                  <a:gd name="T11" fmla="*/ 84 w 84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" h="63">
                    <a:moveTo>
                      <a:pt x="0" y="63"/>
                    </a:moveTo>
                    <a:cubicBezTo>
                      <a:pt x="21" y="63"/>
                      <a:pt x="42" y="47"/>
                      <a:pt x="42" y="32"/>
                    </a:cubicBezTo>
                    <a:cubicBezTo>
                      <a:pt x="42" y="16"/>
                      <a:pt x="63" y="0"/>
                      <a:pt x="84" y="0"/>
                    </a:cubicBezTo>
                  </a:path>
                </a:pathLst>
              </a:custGeom>
              <a:noFill/>
              <a:ln w="36513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4"/>
              <p:cNvSpPr>
                <a:spLocks noEditPoints="1"/>
              </p:cNvSpPr>
              <p:nvPr/>
            </p:nvSpPr>
            <p:spPr bwMode="auto">
              <a:xfrm>
                <a:off x="1584" y="2674"/>
                <a:ext cx="180" cy="97"/>
              </a:xfrm>
              <a:custGeom>
                <a:avLst/>
                <a:gdLst>
                  <a:gd name="T0" fmla="*/ 0 w 1143"/>
                  <a:gd name="T1" fmla="*/ 0 h 614"/>
                  <a:gd name="T2" fmla="*/ 0 w 1143"/>
                  <a:gd name="T3" fmla="*/ 0 h 614"/>
                  <a:gd name="T4" fmla="*/ 0 w 1143"/>
                  <a:gd name="T5" fmla="*/ 0 h 614"/>
                  <a:gd name="T6" fmla="*/ 0 w 1143"/>
                  <a:gd name="T7" fmla="*/ 0 h 614"/>
                  <a:gd name="T8" fmla="*/ 0 w 1143"/>
                  <a:gd name="T9" fmla="*/ 0 h 614"/>
                  <a:gd name="T10" fmla="*/ 0 w 1143"/>
                  <a:gd name="T11" fmla="*/ 0 h 614"/>
                  <a:gd name="T12" fmla="*/ 0 w 1143"/>
                  <a:gd name="T13" fmla="*/ 0 h 614"/>
                  <a:gd name="T14" fmla="*/ 0 w 1143"/>
                  <a:gd name="T15" fmla="*/ 0 h 614"/>
                  <a:gd name="T16" fmla="*/ 0 w 1143"/>
                  <a:gd name="T17" fmla="*/ 0 h 614"/>
                  <a:gd name="T18" fmla="*/ 0 w 1143"/>
                  <a:gd name="T19" fmla="*/ 0 h 614"/>
                  <a:gd name="T20" fmla="*/ 0 w 1143"/>
                  <a:gd name="T21" fmla="*/ 0 h 614"/>
                  <a:gd name="T22" fmla="*/ 0 w 1143"/>
                  <a:gd name="T23" fmla="*/ 0 h 614"/>
                  <a:gd name="T24" fmla="*/ 0 w 1143"/>
                  <a:gd name="T25" fmla="*/ 0 h 614"/>
                  <a:gd name="T26" fmla="*/ 0 w 1143"/>
                  <a:gd name="T27" fmla="*/ 0 h 614"/>
                  <a:gd name="T28" fmla="*/ 0 w 1143"/>
                  <a:gd name="T29" fmla="*/ 0 h 614"/>
                  <a:gd name="T30" fmla="*/ 0 w 1143"/>
                  <a:gd name="T31" fmla="*/ 0 h 614"/>
                  <a:gd name="T32" fmla="*/ 0 w 1143"/>
                  <a:gd name="T33" fmla="*/ 0 h 614"/>
                  <a:gd name="T34" fmla="*/ 0 w 1143"/>
                  <a:gd name="T35" fmla="*/ 0 h 614"/>
                  <a:gd name="T36" fmla="*/ 0 w 1143"/>
                  <a:gd name="T37" fmla="*/ 0 h 614"/>
                  <a:gd name="T38" fmla="*/ 0 w 1143"/>
                  <a:gd name="T39" fmla="*/ 0 h 614"/>
                  <a:gd name="T40" fmla="*/ 0 w 1143"/>
                  <a:gd name="T41" fmla="*/ 0 h 614"/>
                  <a:gd name="T42" fmla="*/ 0 w 1143"/>
                  <a:gd name="T43" fmla="*/ 0 h 614"/>
                  <a:gd name="T44" fmla="*/ 0 w 1143"/>
                  <a:gd name="T45" fmla="*/ 0 h 614"/>
                  <a:gd name="T46" fmla="*/ 0 w 1143"/>
                  <a:gd name="T47" fmla="*/ 0 h 614"/>
                  <a:gd name="T48" fmla="*/ 0 w 1143"/>
                  <a:gd name="T49" fmla="*/ 0 h 614"/>
                  <a:gd name="T50" fmla="*/ 0 w 1143"/>
                  <a:gd name="T51" fmla="*/ 0 h 614"/>
                  <a:gd name="T52" fmla="*/ 0 w 1143"/>
                  <a:gd name="T53" fmla="*/ 0 h 614"/>
                  <a:gd name="T54" fmla="*/ 0 w 1143"/>
                  <a:gd name="T55" fmla="*/ 0 h 614"/>
                  <a:gd name="T56" fmla="*/ 0 w 1143"/>
                  <a:gd name="T57" fmla="*/ 0 h 614"/>
                  <a:gd name="T58" fmla="*/ 0 w 1143"/>
                  <a:gd name="T59" fmla="*/ 0 h 614"/>
                  <a:gd name="T60" fmla="*/ 0 w 1143"/>
                  <a:gd name="T61" fmla="*/ 0 h 614"/>
                  <a:gd name="T62" fmla="*/ 0 w 1143"/>
                  <a:gd name="T63" fmla="*/ 0 h 614"/>
                  <a:gd name="T64" fmla="*/ 0 w 1143"/>
                  <a:gd name="T65" fmla="*/ 0 h 614"/>
                  <a:gd name="T66" fmla="*/ 0 w 1143"/>
                  <a:gd name="T67" fmla="*/ 0 h 614"/>
                  <a:gd name="T68" fmla="*/ 0 w 1143"/>
                  <a:gd name="T69" fmla="*/ 0 h 614"/>
                  <a:gd name="T70" fmla="*/ 0 w 1143"/>
                  <a:gd name="T71" fmla="*/ 0 h 614"/>
                  <a:gd name="T72" fmla="*/ 0 w 1143"/>
                  <a:gd name="T73" fmla="*/ 0 h 614"/>
                  <a:gd name="T74" fmla="*/ 0 w 1143"/>
                  <a:gd name="T75" fmla="*/ 0 h 614"/>
                  <a:gd name="T76" fmla="*/ 0 w 1143"/>
                  <a:gd name="T77" fmla="*/ 0 h 6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43"/>
                  <a:gd name="T118" fmla="*/ 0 h 614"/>
                  <a:gd name="T119" fmla="*/ 1143 w 1143"/>
                  <a:gd name="T120" fmla="*/ 614 h 6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43" h="614">
                    <a:moveTo>
                      <a:pt x="4" y="0"/>
                    </a:moveTo>
                    <a:lnTo>
                      <a:pt x="57" y="1"/>
                    </a:lnTo>
                    <a:lnTo>
                      <a:pt x="113" y="5"/>
                    </a:lnTo>
                    <a:lnTo>
                      <a:pt x="168" y="11"/>
                    </a:lnTo>
                    <a:lnTo>
                      <a:pt x="222" y="18"/>
                    </a:lnTo>
                    <a:lnTo>
                      <a:pt x="274" y="28"/>
                    </a:lnTo>
                    <a:lnTo>
                      <a:pt x="325" y="39"/>
                    </a:lnTo>
                    <a:lnTo>
                      <a:pt x="372" y="52"/>
                    </a:lnTo>
                    <a:lnTo>
                      <a:pt x="417" y="66"/>
                    </a:lnTo>
                    <a:lnTo>
                      <a:pt x="459" y="82"/>
                    </a:lnTo>
                    <a:lnTo>
                      <a:pt x="498" y="100"/>
                    </a:lnTo>
                    <a:lnTo>
                      <a:pt x="533" y="119"/>
                    </a:lnTo>
                    <a:lnTo>
                      <a:pt x="565" y="139"/>
                    </a:lnTo>
                    <a:lnTo>
                      <a:pt x="594" y="163"/>
                    </a:lnTo>
                    <a:cubicBezTo>
                      <a:pt x="596" y="166"/>
                      <a:pt x="599" y="168"/>
                      <a:pt x="602" y="171"/>
                    </a:cubicBezTo>
                    <a:lnTo>
                      <a:pt x="617" y="189"/>
                    </a:lnTo>
                    <a:cubicBezTo>
                      <a:pt x="620" y="193"/>
                      <a:pt x="622" y="196"/>
                      <a:pt x="624" y="200"/>
                    </a:cubicBezTo>
                    <a:lnTo>
                      <a:pt x="630" y="209"/>
                    </a:lnTo>
                    <a:lnTo>
                      <a:pt x="638" y="227"/>
                    </a:lnTo>
                    <a:cubicBezTo>
                      <a:pt x="640" y="230"/>
                      <a:pt x="641" y="234"/>
                      <a:pt x="642" y="237"/>
                    </a:cubicBezTo>
                    <a:lnTo>
                      <a:pt x="644" y="247"/>
                    </a:lnTo>
                    <a:cubicBezTo>
                      <a:pt x="646" y="251"/>
                      <a:pt x="646" y="256"/>
                      <a:pt x="647" y="260"/>
                    </a:cubicBezTo>
                    <a:lnTo>
                      <a:pt x="647" y="269"/>
                    </a:lnTo>
                    <a:lnTo>
                      <a:pt x="648" y="278"/>
                    </a:lnTo>
                    <a:lnTo>
                      <a:pt x="646" y="265"/>
                    </a:lnTo>
                    <a:lnTo>
                      <a:pt x="648" y="275"/>
                    </a:lnTo>
                    <a:lnTo>
                      <a:pt x="645" y="264"/>
                    </a:lnTo>
                    <a:lnTo>
                      <a:pt x="649" y="273"/>
                    </a:lnTo>
                    <a:lnTo>
                      <a:pt x="650" y="274"/>
                    </a:lnTo>
                    <a:lnTo>
                      <a:pt x="643" y="264"/>
                    </a:lnTo>
                    <a:lnTo>
                      <a:pt x="658" y="282"/>
                    </a:lnTo>
                    <a:lnTo>
                      <a:pt x="650" y="274"/>
                    </a:lnTo>
                    <a:lnTo>
                      <a:pt x="671" y="292"/>
                    </a:lnTo>
                    <a:lnTo>
                      <a:pt x="689" y="303"/>
                    </a:lnTo>
                    <a:lnTo>
                      <a:pt x="714" y="317"/>
                    </a:lnTo>
                    <a:lnTo>
                      <a:pt x="696" y="310"/>
                    </a:lnTo>
                    <a:lnTo>
                      <a:pt x="793" y="334"/>
                    </a:lnTo>
                    <a:lnTo>
                      <a:pt x="757" y="479"/>
                    </a:lnTo>
                    <a:lnTo>
                      <a:pt x="660" y="455"/>
                    </a:lnTo>
                    <a:cubicBezTo>
                      <a:pt x="654" y="454"/>
                      <a:pt x="648" y="451"/>
                      <a:pt x="642" y="448"/>
                    </a:cubicBezTo>
                    <a:lnTo>
                      <a:pt x="606" y="428"/>
                    </a:lnTo>
                    <a:lnTo>
                      <a:pt x="573" y="405"/>
                    </a:lnTo>
                    <a:lnTo>
                      <a:pt x="552" y="387"/>
                    </a:lnTo>
                    <a:cubicBezTo>
                      <a:pt x="549" y="385"/>
                      <a:pt x="546" y="382"/>
                      <a:pt x="544" y="379"/>
                    </a:cubicBezTo>
                    <a:lnTo>
                      <a:pt x="528" y="361"/>
                    </a:lnTo>
                    <a:cubicBezTo>
                      <a:pt x="526" y="358"/>
                      <a:pt x="523" y="354"/>
                      <a:pt x="521" y="351"/>
                    </a:cubicBezTo>
                    <a:lnTo>
                      <a:pt x="511" y="333"/>
                    </a:lnTo>
                    <a:lnTo>
                      <a:pt x="507" y="324"/>
                    </a:lnTo>
                    <a:cubicBezTo>
                      <a:pt x="506" y="320"/>
                      <a:pt x="504" y="317"/>
                      <a:pt x="503" y="313"/>
                    </a:cubicBezTo>
                    <a:lnTo>
                      <a:pt x="501" y="304"/>
                    </a:lnTo>
                    <a:cubicBezTo>
                      <a:pt x="500" y="299"/>
                      <a:pt x="499" y="295"/>
                      <a:pt x="499" y="291"/>
                    </a:cubicBezTo>
                    <a:lnTo>
                      <a:pt x="498" y="281"/>
                    </a:lnTo>
                    <a:lnTo>
                      <a:pt x="497" y="272"/>
                    </a:lnTo>
                    <a:lnTo>
                      <a:pt x="499" y="285"/>
                    </a:lnTo>
                    <a:lnTo>
                      <a:pt x="497" y="276"/>
                    </a:lnTo>
                    <a:lnTo>
                      <a:pt x="501" y="286"/>
                    </a:lnTo>
                    <a:lnTo>
                      <a:pt x="496" y="276"/>
                    </a:lnTo>
                    <a:lnTo>
                      <a:pt x="503" y="287"/>
                    </a:lnTo>
                    <a:lnTo>
                      <a:pt x="487" y="268"/>
                    </a:lnTo>
                    <a:lnTo>
                      <a:pt x="495" y="276"/>
                    </a:lnTo>
                    <a:lnTo>
                      <a:pt x="482" y="264"/>
                    </a:lnTo>
                    <a:lnTo>
                      <a:pt x="462" y="250"/>
                    </a:lnTo>
                    <a:lnTo>
                      <a:pt x="436" y="236"/>
                    </a:lnTo>
                    <a:lnTo>
                      <a:pt x="406" y="222"/>
                    </a:lnTo>
                    <a:lnTo>
                      <a:pt x="371" y="209"/>
                    </a:lnTo>
                    <a:lnTo>
                      <a:pt x="333" y="197"/>
                    </a:lnTo>
                    <a:lnTo>
                      <a:pt x="291" y="185"/>
                    </a:lnTo>
                    <a:lnTo>
                      <a:pt x="247" y="175"/>
                    </a:lnTo>
                    <a:lnTo>
                      <a:pt x="201" y="167"/>
                    </a:lnTo>
                    <a:lnTo>
                      <a:pt x="153" y="160"/>
                    </a:lnTo>
                    <a:lnTo>
                      <a:pt x="104" y="155"/>
                    </a:lnTo>
                    <a:lnTo>
                      <a:pt x="54" y="151"/>
                    </a:lnTo>
                    <a:lnTo>
                      <a:pt x="0" y="150"/>
                    </a:lnTo>
                    <a:lnTo>
                      <a:pt x="4" y="0"/>
                    </a:lnTo>
                    <a:close/>
                    <a:moveTo>
                      <a:pt x="742" y="172"/>
                    </a:moveTo>
                    <a:lnTo>
                      <a:pt x="1143" y="475"/>
                    </a:lnTo>
                    <a:lnTo>
                      <a:pt x="660" y="614"/>
                    </a:lnTo>
                    <a:lnTo>
                      <a:pt x="742" y="172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solidFill>
                  <a:srgbClr val="33CC33"/>
                </a:solidFill>
                <a:bevel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5"/>
              <p:cNvSpPr>
                <a:spLocks/>
              </p:cNvSpPr>
              <p:nvPr/>
            </p:nvSpPr>
            <p:spPr bwMode="auto">
              <a:xfrm>
                <a:off x="1244" y="2688"/>
                <a:ext cx="128" cy="61"/>
              </a:xfrm>
              <a:custGeom>
                <a:avLst/>
                <a:gdLst>
                  <a:gd name="T0" fmla="*/ 128 w 128"/>
                  <a:gd name="T1" fmla="*/ 0 h 61"/>
                  <a:gd name="T2" fmla="*/ 64 w 128"/>
                  <a:gd name="T3" fmla="*/ 30 h 61"/>
                  <a:gd name="T4" fmla="*/ 0 w 128"/>
                  <a:gd name="T5" fmla="*/ 61 h 6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61"/>
                  <a:gd name="T11" fmla="*/ 128 w 128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61">
                    <a:moveTo>
                      <a:pt x="128" y="0"/>
                    </a:moveTo>
                    <a:cubicBezTo>
                      <a:pt x="96" y="0"/>
                      <a:pt x="64" y="15"/>
                      <a:pt x="64" y="30"/>
                    </a:cubicBezTo>
                    <a:cubicBezTo>
                      <a:pt x="64" y="46"/>
                      <a:pt x="32" y="61"/>
                      <a:pt x="0" y="61"/>
                    </a:cubicBezTo>
                  </a:path>
                </a:pathLst>
              </a:custGeom>
              <a:noFill/>
              <a:ln w="36513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8" name="Freeform 86"/>
          <p:cNvSpPr>
            <a:spLocks noEditPoints="1"/>
          </p:cNvSpPr>
          <p:nvPr/>
        </p:nvSpPr>
        <p:spPr bwMode="auto">
          <a:xfrm>
            <a:off x="4086225" y="2628900"/>
            <a:ext cx="1236663" cy="611188"/>
          </a:xfrm>
          <a:custGeom>
            <a:avLst/>
            <a:gdLst>
              <a:gd name="T0" fmla="*/ 2147483647 w 779"/>
              <a:gd name="T1" fmla="*/ 2147483647 h 385"/>
              <a:gd name="T2" fmla="*/ 2147483647 w 779"/>
              <a:gd name="T3" fmla="*/ 2147483647 h 385"/>
              <a:gd name="T4" fmla="*/ 2147483647 w 779"/>
              <a:gd name="T5" fmla="*/ 2147483647 h 385"/>
              <a:gd name="T6" fmla="*/ 2147483647 w 779"/>
              <a:gd name="T7" fmla="*/ 2147483647 h 385"/>
              <a:gd name="T8" fmla="*/ 2147483647 w 779"/>
              <a:gd name="T9" fmla="*/ 2147483647 h 385"/>
              <a:gd name="T10" fmla="*/ 2147483647 w 779"/>
              <a:gd name="T11" fmla="*/ 2147483647 h 385"/>
              <a:gd name="T12" fmla="*/ 2147483647 w 779"/>
              <a:gd name="T13" fmla="*/ 2147483647 h 385"/>
              <a:gd name="T14" fmla="*/ 2147483647 w 779"/>
              <a:gd name="T15" fmla="*/ 2147483647 h 385"/>
              <a:gd name="T16" fmla="*/ 2147483647 w 779"/>
              <a:gd name="T17" fmla="*/ 2147483647 h 385"/>
              <a:gd name="T18" fmla="*/ 2147483647 w 779"/>
              <a:gd name="T19" fmla="*/ 2147483647 h 385"/>
              <a:gd name="T20" fmla="*/ 2147483647 w 779"/>
              <a:gd name="T21" fmla="*/ 2147483647 h 385"/>
              <a:gd name="T22" fmla="*/ 2147483647 w 779"/>
              <a:gd name="T23" fmla="*/ 2147483647 h 385"/>
              <a:gd name="T24" fmla="*/ 2147483647 w 779"/>
              <a:gd name="T25" fmla="*/ 2147483647 h 385"/>
              <a:gd name="T26" fmla="*/ 2147483647 w 779"/>
              <a:gd name="T27" fmla="*/ 2147483647 h 385"/>
              <a:gd name="T28" fmla="*/ 2147483647 w 779"/>
              <a:gd name="T29" fmla="*/ 2147483647 h 385"/>
              <a:gd name="T30" fmla="*/ 2147483647 w 779"/>
              <a:gd name="T31" fmla="*/ 2147483647 h 385"/>
              <a:gd name="T32" fmla="*/ 2147483647 w 779"/>
              <a:gd name="T33" fmla="*/ 2147483647 h 385"/>
              <a:gd name="T34" fmla="*/ 2147483647 w 779"/>
              <a:gd name="T35" fmla="*/ 2147483647 h 385"/>
              <a:gd name="T36" fmla="*/ 2147483647 w 779"/>
              <a:gd name="T37" fmla="*/ 2147483647 h 385"/>
              <a:gd name="T38" fmla="*/ 2147483647 w 779"/>
              <a:gd name="T39" fmla="*/ 2147483647 h 385"/>
              <a:gd name="T40" fmla="*/ 2147483647 w 779"/>
              <a:gd name="T41" fmla="*/ 2147483647 h 385"/>
              <a:gd name="T42" fmla="*/ 2147483647 w 779"/>
              <a:gd name="T43" fmla="*/ 2147483647 h 385"/>
              <a:gd name="T44" fmla="*/ 2147483647 w 779"/>
              <a:gd name="T45" fmla="*/ 2147483647 h 385"/>
              <a:gd name="T46" fmla="*/ 2147483647 w 779"/>
              <a:gd name="T47" fmla="*/ 2147483647 h 385"/>
              <a:gd name="T48" fmla="*/ 2147483647 w 779"/>
              <a:gd name="T49" fmla="*/ 2147483647 h 385"/>
              <a:gd name="T50" fmla="*/ 2147483647 w 779"/>
              <a:gd name="T51" fmla="*/ 2147483647 h 385"/>
              <a:gd name="T52" fmla="*/ 2147483647 w 779"/>
              <a:gd name="T53" fmla="*/ 2147483647 h 385"/>
              <a:gd name="T54" fmla="*/ 2147483647 w 779"/>
              <a:gd name="T55" fmla="*/ 2147483647 h 385"/>
              <a:gd name="T56" fmla="*/ 2147483647 w 779"/>
              <a:gd name="T57" fmla="*/ 2147483647 h 385"/>
              <a:gd name="T58" fmla="*/ 2147483647 w 779"/>
              <a:gd name="T59" fmla="*/ 2147483647 h 385"/>
              <a:gd name="T60" fmla="*/ 2147483647 w 779"/>
              <a:gd name="T61" fmla="*/ 2147483647 h 385"/>
              <a:gd name="T62" fmla="*/ 2147483647 w 779"/>
              <a:gd name="T63" fmla="*/ 2147483647 h 385"/>
              <a:gd name="T64" fmla="*/ 2147483647 w 779"/>
              <a:gd name="T65" fmla="*/ 2147483647 h 385"/>
              <a:gd name="T66" fmla="*/ 2147483647 w 779"/>
              <a:gd name="T67" fmla="*/ 2147483647 h 385"/>
              <a:gd name="T68" fmla="*/ 2147483647 w 779"/>
              <a:gd name="T69" fmla="*/ 2147483647 h 385"/>
              <a:gd name="T70" fmla="*/ 2147483647 w 779"/>
              <a:gd name="T71" fmla="*/ 2147483647 h 385"/>
              <a:gd name="T72" fmla="*/ 2147483647 w 779"/>
              <a:gd name="T73" fmla="*/ 2147483647 h 385"/>
              <a:gd name="T74" fmla="*/ 2147483647 w 779"/>
              <a:gd name="T75" fmla="*/ 2147483647 h 385"/>
              <a:gd name="T76" fmla="*/ 2147483647 w 779"/>
              <a:gd name="T77" fmla="*/ 2147483647 h 385"/>
              <a:gd name="T78" fmla="*/ 2147483647 w 779"/>
              <a:gd name="T79" fmla="*/ 2147483647 h 385"/>
              <a:gd name="T80" fmla="*/ 2147483647 w 779"/>
              <a:gd name="T81" fmla="*/ 2147483647 h 385"/>
              <a:gd name="T82" fmla="*/ 2147483647 w 779"/>
              <a:gd name="T83" fmla="*/ 2147483647 h 385"/>
              <a:gd name="T84" fmla="*/ 2147483647 w 779"/>
              <a:gd name="T85" fmla="*/ 2147483647 h 385"/>
              <a:gd name="T86" fmla="*/ 0 w 779"/>
              <a:gd name="T87" fmla="*/ 2147483647 h 385"/>
              <a:gd name="T88" fmla="*/ 2147483647 w 779"/>
              <a:gd name="T89" fmla="*/ 2147483647 h 385"/>
              <a:gd name="T90" fmla="*/ 2147483647 w 779"/>
              <a:gd name="T91" fmla="*/ 2147483647 h 38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79"/>
              <a:gd name="T139" fmla="*/ 0 h 385"/>
              <a:gd name="T140" fmla="*/ 779 w 779"/>
              <a:gd name="T141" fmla="*/ 385 h 38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79" h="385">
                <a:moveTo>
                  <a:pt x="2" y="0"/>
                </a:moveTo>
                <a:lnTo>
                  <a:pt x="41" y="6"/>
                </a:lnTo>
                <a:lnTo>
                  <a:pt x="80" y="12"/>
                </a:lnTo>
                <a:lnTo>
                  <a:pt x="119" y="19"/>
                </a:lnTo>
                <a:lnTo>
                  <a:pt x="157" y="26"/>
                </a:lnTo>
                <a:lnTo>
                  <a:pt x="195" y="33"/>
                </a:lnTo>
                <a:lnTo>
                  <a:pt x="214" y="38"/>
                </a:lnTo>
                <a:lnTo>
                  <a:pt x="232" y="42"/>
                </a:lnTo>
                <a:lnTo>
                  <a:pt x="250" y="47"/>
                </a:lnTo>
                <a:lnTo>
                  <a:pt x="268" y="52"/>
                </a:lnTo>
                <a:lnTo>
                  <a:pt x="285" y="57"/>
                </a:lnTo>
                <a:lnTo>
                  <a:pt x="302" y="63"/>
                </a:lnTo>
                <a:lnTo>
                  <a:pt x="319" y="69"/>
                </a:lnTo>
                <a:lnTo>
                  <a:pt x="336" y="76"/>
                </a:lnTo>
                <a:lnTo>
                  <a:pt x="352" y="82"/>
                </a:lnTo>
                <a:lnTo>
                  <a:pt x="367" y="89"/>
                </a:lnTo>
                <a:lnTo>
                  <a:pt x="382" y="96"/>
                </a:lnTo>
                <a:lnTo>
                  <a:pt x="397" y="104"/>
                </a:lnTo>
                <a:lnTo>
                  <a:pt x="412" y="111"/>
                </a:lnTo>
                <a:lnTo>
                  <a:pt x="427" y="119"/>
                </a:lnTo>
                <a:lnTo>
                  <a:pt x="442" y="127"/>
                </a:lnTo>
                <a:lnTo>
                  <a:pt x="456" y="135"/>
                </a:lnTo>
                <a:lnTo>
                  <a:pt x="471" y="144"/>
                </a:lnTo>
                <a:lnTo>
                  <a:pt x="485" y="153"/>
                </a:lnTo>
                <a:lnTo>
                  <a:pt x="499" y="161"/>
                </a:lnTo>
                <a:lnTo>
                  <a:pt x="514" y="171"/>
                </a:lnTo>
                <a:lnTo>
                  <a:pt x="529" y="180"/>
                </a:lnTo>
                <a:lnTo>
                  <a:pt x="544" y="190"/>
                </a:lnTo>
                <a:lnTo>
                  <a:pt x="551" y="195"/>
                </a:lnTo>
                <a:lnTo>
                  <a:pt x="559" y="201"/>
                </a:lnTo>
                <a:lnTo>
                  <a:pt x="567" y="206"/>
                </a:lnTo>
                <a:lnTo>
                  <a:pt x="575" y="212"/>
                </a:lnTo>
                <a:lnTo>
                  <a:pt x="592" y="224"/>
                </a:lnTo>
                <a:lnTo>
                  <a:pt x="610" y="237"/>
                </a:lnTo>
                <a:lnTo>
                  <a:pt x="627" y="251"/>
                </a:lnTo>
                <a:lnTo>
                  <a:pt x="644" y="265"/>
                </a:lnTo>
                <a:lnTo>
                  <a:pt x="662" y="279"/>
                </a:lnTo>
                <a:lnTo>
                  <a:pt x="679" y="293"/>
                </a:lnTo>
                <a:lnTo>
                  <a:pt x="696" y="306"/>
                </a:lnTo>
                <a:lnTo>
                  <a:pt x="711" y="320"/>
                </a:lnTo>
                <a:lnTo>
                  <a:pt x="719" y="326"/>
                </a:lnTo>
                <a:lnTo>
                  <a:pt x="727" y="332"/>
                </a:lnTo>
                <a:lnTo>
                  <a:pt x="734" y="338"/>
                </a:lnTo>
                <a:lnTo>
                  <a:pt x="743" y="346"/>
                </a:lnTo>
                <a:lnTo>
                  <a:pt x="733" y="358"/>
                </a:lnTo>
                <a:lnTo>
                  <a:pt x="724" y="350"/>
                </a:lnTo>
                <a:lnTo>
                  <a:pt x="716" y="344"/>
                </a:lnTo>
                <a:lnTo>
                  <a:pt x="709" y="338"/>
                </a:lnTo>
                <a:lnTo>
                  <a:pt x="701" y="332"/>
                </a:lnTo>
                <a:lnTo>
                  <a:pt x="685" y="319"/>
                </a:lnTo>
                <a:lnTo>
                  <a:pt x="669" y="305"/>
                </a:lnTo>
                <a:lnTo>
                  <a:pt x="652" y="291"/>
                </a:lnTo>
                <a:lnTo>
                  <a:pt x="635" y="277"/>
                </a:lnTo>
                <a:lnTo>
                  <a:pt x="617" y="263"/>
                </a:lnTo>
                <a:lnTo>
                  <a:pt x="600" y="250"/>
                </a:lnTo>
                <a:lnTo>
                  <a:pt x="583" y="237"/>
                </a:lnTo>
                <a:lnTo>
                  <a:pt x="566" y="225"/>
                </a:lnTo>
                <a:lnTo>
                  <a:pt x="558" y="219"/>
                </a:lnTo>
                <a:lnTo>
                  <a:pt x="550" y="214"/>
                </a:lnTo>
                <a:lnTo>
                  <a:pt x="542" y="208"/>
                </a:lnTo>
                <a:lnTo>
                  <a:pt x="535" y="203"/>
                </a:lnTo>
                <a:lnTo>
                  <a:pt x="520" y="194"/>
                </a:lnTo>
                <a:lnTo>
                  <a:pt x="505" y="184"/>
                </a:lnTo>
                <a:lnTo>
                  <a:pt x="491" y="175"/>
                </a:lnTo>
                <a:lnTo>
                  <a:pt x="477" y="166"/>
                </a:lnTo>
                <a:lnTo>
                  <a:pt x="463" y="157"/>
                </a:lnTo>
                <a:lnTo>
                  <a:pt x="448" y="149"/>
                </a:lnTo>
                <a:lnTo>
                  <a:pt x="434" y="141"/>
                </a:lnTo>
                <a:lnTo>
                  <a:pt x="420" y="133"/>
                </a:lnTo>
                <a:lnTo>
                  <a:pt x="405" y="125"/>
                </a:lnTo>
                <a:lnTo>
                  <a:pt x="391" y="118"/>
                </a:lnTo>
                <a:lnTo>
                  <a:pt x="376" y="110"/>
                </a:lnTo>
                <a:lnTo>
                  <a:pt x="361" y="104"/>
                </a:lnTo>
                <a:lnTo>
                  <a:pt x="346" y="97"/>
                </a:lnTo>
                <a:lnTo>
                  <a:pt x="330" y="90"/>
                </a:lnTo>
                <a:lnTo>
                  <a:pt x="314" y="84"/>
                </a:lnTo>
                <a:lnTo>
                  <a:pt x="297" y="78"/>
                </a:lnTo>
                <a:lnTo>
                  <a:pt x="281" y="73"/>
                </a:lnTo>
                <a:lnTo>
                  <a:pt x="264" y="67"/>
                </a:lnTo>
                <a:lnTo>
                  <a:pt x="246" y="62"/>
                </a:lnTo>
                <a:lnTo>
                  <a:pt x="228" y="57"/>
                </a:lnTo>
                <a:lnTo>
                  <a:pt x="210" y="53"/>
                </a:lnTo>
                <a:lnTo>
                  <a:pt x="192" y="49"/>
                </a:lnTo>
                <a:lnTo>
                  <a:pt x="154" y="41"/>
                </a:lnTo>
                <a:lnTo>
                  <a:pt x="116" y="34"/>
                </a:lnTo>
                <a:lnTo>
                  <a:pt x="78" y="28"/>
                </a:lnTo>
                <a:lnTo>
                  <a:pt x="39" y="21"/>
                </a:lnTo>
                <a:lnTo>
                  <a:pt x="0" y="16"/>
                </a:lnTo>
                <a:lnTo>
                  <a:pt x="2" y="0"/>
                </a:lnTo>
                <a:close/>
                <a:moveTo>
                  <a:pt x="750" y="321"/>
                </a:moveTo>
                <a:lnTo>
                  <a:pt x="779" y="385"/>
                </a:lnTo>
                <a:lnTo>
                  <a:pt x="710" y="370"/>
                </a:lnTo>
                <a:lnTo>
                  <a:pt x="750" y="3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87"/>
          <p:cNvSpPr>
            <a:spLocks noEditPoints="1"/>
          </p:cNvSpPr>
          <p:nvPr/>
        </p:nvSpPr>
        <p:spPr bwMode="auto">
          <a:xfrm>
            <a:off x="3392488" y="1725613"/>
            <a:ext cx="568325" cy="246062"/>
          </a:xfrm>
          <a:custGeom>
            <a:avLst/>
            <a:gdLst>
              <a:gd name="T0" fmla="*/ 2147483647 w 358"/>
              <a:gd name="T1" fmla="*/ 2147483647 h 155"/>
              <a:gd name="T2" fmla="*/ 2147483647 w 358"/>
              <a:gd name="T3" fmla="*/ 2147483647 h 155"/>
              <a:gd name="T4" fmla="*/ 2147483647 w 358"/>
              <a:gd name="T5" fmla="*/ 2147483647 h 155"/>
              <a:gd name="T6" fmla="*/ 2147483647 w 358"/>
              <a:gd name="T7" fmla="*/ 2147483647 h 155"/>
              <a:gd name="T8" fmla="*/ 2147483647 w 358"/>
              <a:gd name="T9" fmla="*/ 2147483647 h 155"/>
              <a:gd name="T10" fmla="*/ 2147483647 w 358"/>
              <a:gd name="T11" fmla="*/ 2147483647 h 155"/>
              <a:gd name="T12" fmla="*/ 2147483647 w 358"/>
              <a:gd name="T13" fmla="*/ 2147483647 h 155"/>
              <a:gd name="T14" fmla="*/ 2147483647 w 358"/>
              <a:gd name="T15" fmla="*/ 2147483647 h 155"/>
              <a:gd name="T16" fmla="*/ 2147483647 w 358"/>
              <a:gd name="T17" fmla="*/ 2147483647 h 155"/>
              <a:gd name="T18" fmla="*/ 2147483647 w 358"/>
              <a:gd name="T19" fmla="*/ 0 h 155"/>
              <a:gd name="T20" fmla="*/ 2147483647 w 358"/>
              <a:gd name="T21" fmla="*/ 2147483647 h 155"/>
              <a:gd name="T22" fmla="*/ 2147483647 w 358"/>
              <a:gd name="T23" fmla="*/ 2147483647 h 155"/>
              <a:gd name="T24" fmla="*/ 2147483647 w 358"/>
              <a:gd name="T25" fmla="*/ 2147483647 h 155"/>
              <a:gd name="T26" fmla="*/ 2147483647 w 358"/>
              <a:gd name="T27" fmla="*/ 2147483647 h 155"/>
              <a:gd name="T28" fmla="*/ 2147483647 w 358"/>
              <a:gd name="T29" fmla="*/ 2147483647 h 155"/>
              <a:gd name="T30" fmla="*/ 2147483647 w 358"/>
              <a:gd name="T31" fmla="*/ 2147483647 h 155"/>
              <a:gd name="T32" fmla="*/ 2147483647 w 358"/>
              <a:gd name="T33" fmla="*/ 2147483647 h 155"/>
              <a:gd name="T34" fmla="*/ 2147483647 w 358"/>
              <a:gd name="T35" fmla="*/ 2147483647 h 155"/>
              <a:gd name="T36" fmla="*/ 2147483647 w 358"/>
              <a:gd name="T37" fmla="*/ 2147483647 h 155"/>
              <a:gd name="T38" fmla="*/ 2147483647 w 358"/>
              <a:gd name="T39" fmla="*/ 2147483647 h 155"/>
              <a:gd name="T40" fmla="*/ 2147483647 w 358"/>
              <a:gd name="T41" fmla="*/ 2147483647 h 155"/>
              <a:gd name="T42" fmla="*/ 2147483647 w 358"/>
              <a:gd name="T43" fmla="*/ 2147483647 h 155"/>
              <a:gd name="T44" fmla="*/ 2147483647 w 358"/>
              <a:gd name="T45" fmla="*/ 2147483647 h 155"/>
              <a:gd name="T46" fmla="*/ 2147483647 w 358"/>
              <a:gd name="T47" fmla="*/ 2147483647 h 155"/>
              <a:gd name="T48" fmla="*/ 2147483647 w 358"/>
              <a:gd name="T49" fmla="*/ 2147483647 h 155"/>
              <a:gd name="T50" fmla="*/ 2147483647 w 358"/>
              <a:gd name="T51" fmla="*/ 2147483647 h 155"/>
              <a:gd name="T52" fmla="*/ 2147483647 w 358"/>
              <a:gd name="T53" fmla="*/ 2147483647 h 155"/>
              <a:gd name="T54" fmla="*/ 2147483647 w 358"/>
              <a:gd name="T55" fmla="*/ 2147483647 h 155"/>
              <a:gd name="T56" fmla="*/ 2147483647 w 358"/>
              <a:gd name="T57" fmla="*/ 2147483647 h 155"/>
              <a:gd name="T58" fmla="*/ 2147483647 w 358"/>
              <a:gd name="T59" fmla="*/ 2147483647 h 155"/>
              <a:gd name="T60" fmla="*/ 2147483647 w 358"/>
              <a:gd name="T61" fmla="*/ 2147483647 h 155"/>
              <a:gd name="T62" fmla="*/ 2147483647 w 358"/>
              <a:gd name="T63" fmla="*/ 2147483647 h 1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8"/>
              <a:gd name="T97" fmla="*/ 0 h 155"/>
              <a:gd name="T98" fmla="*/ 358 w 358"/>
              <a:gd name="T99" fmla="*/ 155 h 1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8" h="155">
                <a:moveTo>
                  <a:pt x="31" y="111"/>
                </a:moveTo>
                <a:lnTo>
                  <a:pt x="38" y="103"/>
                </a:lnTo>
                <a:lnTo>
                  <a:pt x="50" y="93"/>
                </a:lnTo>
                <a:lnTo>
                  <a:pt x="62" y="83"/>
                </a:lnTo>
                <a:lnTo>
                  <a:pt x="74" y="73"/>
                </a:lnTo>
                <a:lnTo>
                  <a:pt x="86" y="64"/>
                </a:lnTo>
                <a:lnTo>
                  <a:pt x="98" y="56"/>
                </a:lnTo>
                <a:lnTo>
                  <a:pt x="110" y="48"/>
                </a:lnTo>
                <a:lnTo>
                  <a:pt x="123" y="41"/>
                </a:lnTo>
                <a:lnTo>
                  <a:pt x="135" y="34"/>
                </a:lnTo>
                <a:lnTo>
                  <a:pt x="147" y="28"/>
                </a:lnTo>
                <a:lnTo>
                  <a:pt x="160" y="22"/>
                </a:lnTo>
                <a:lnTo>
                  <a:pt x="172" y="18"/>
                </a:lnTo>
                <a:lnTo>
                  <a:pt x="184" y="13"/>
                </a:lnTo>
                <a:lnTo>
                  <a:pt x="197" y="9"/>
                </a:lnTo>
                <a:lnTo>
                  <a:pt x="209" y="6"/>
                </a:lnTo>
                <a:lnTo>
                  <a:pt x="221" y="4"/>
                </a:lnTo>
                <a:lnTo>
                  <a:pt x="233" y="2"/>
                </a:lnTo>
                <a:lnTo>
                  <a:pt x="244" y="1"/>
                </a:lnTo>
                <a:lnTo>
                  <a:pt x="256" y="0"/>
                </a:lnTo>
                <a:lnTo>
                  <a:pt x="267" y="0"/>
                </a:lnTo>
                <a:lnTo>
                  <a:pt x="279" y="1"/>
                </a:lnTo>
                <a:lnTo>
                  <a:pt x="290" y="2"/>
                </a:lnTo>
                <a:lnTo>
                  <a:pt x="300" y="4"/>
                </a:lnTo>
                <a:lnTo>
                  <a:pt x="311" y="7"/>
                </a:lnTo>
                <a:lnTo>
                  <a:pt x="321" y="11"/>
                </a:lnTo>
                <a:lnTo>
                  <a:pt x="331" y="15"/>
                </a:lnTo>
                <a:lnTo>
                  <a:pt x="340" y="20"/>
                </a:lnTo>
                <a:lnTo>
                  <a:pt x="349" y="26"/>
                </a:lnTo>
                <a:lnTo>
                  <a:pt x="358" y="32"/>
                </a:lnTo>
                <a:lnTo>
                  <a:pt x="348" y="45"/>
                </a:lnTo>
                <a:lnTo>
                  <a:pt x="341" y="39"/>
                </a:lnTo>
                <a:lnTo>
                  <a:pt x="333" y="34"/>
                </a:lnTo>
                <a:lnTo>
                  <a:pt x="324" y="29"/>
                </a:lnTo>
                <a:lnTo>
                  <a:pt x="316" y="26"/>
                </a:lnTo>
                <a:lnTo>
                  <a:pt x="307" y="22"/>
                </a:lnTo>
                <a:lnTo>
                  <a:pt x="297" y="20"/>
                </a:lnTo>
                <a:lnTo>
                  <a:pt x="288" y="18"/>
                </a:lnTo>
                <a:lnTo>
                  <a:pt x="278" y="16"/>
                </a:lnTo>
                <a:lnTo>
                  <a:pt x="267" y="16"/>
                </a:lnTo>
                <a:lnTo>
                  <a:pt x="257" y="16"/>
                </a:lnTo>
                <a:lnTo>
                  <a:pt x="246" y="16"/>
                </a:lnTo>
                <a:lnTo>
                  <a:pt x="235" y="17"/>
                </a:lnTo>
                <a:lnTo>
                  <a:pt x="224" y="19"/>
                </a:lnTo>
                <a:lnTo>
                  <a:pt x="213" y="22"/>
                </a:lnTo>
                <a:lnTo>
                  <a:pt x="201" y="25"/>
                </a:lnTo>
                <a:lnTo>
                  <a:pt x="190" y="28"/>
                </a:lnTo>
                <a:lnTo>
                  <a:pt x="178" y="32"/>
                </a:lnTo>
                <a:lnTo>
                  <a:pt x="166" y="37"/>
                </a:lnTo>
                <a:lnTo>
                  <a:pt x="154" y="42"/>
                </a:lnTo>
                <a:lnTo>
                  <a:pt x="142" y="48"/>
                </a:lnTo>
                <a:lnTo>
                  <a:pt x="131" y="54"/>
                </a:lnTo>
                <a:lnTo>
                  <a:pt x="119" y="62"/>
                </a:lnTo>
                <a:lnTo>
                  <a:pt x="107" y="69"/>
                </a:lnTo>
                <a:lnTo>
                  <a:pt x="95" y="77"/>
                </a:lnTo>
                <a:lnTo>
                  <a:pt x="84" y="86"/>
                </a:lnTo>
                <a:lnTo>
                  <a:pt x="72" y="95"/>
                </a:lnTo>
                <a:lnTo>
                  <a:pt x="61" y="104"/>
                </a:lnTo>
                <a:lnTo>
                  <a:pt x="50" y="114"/>
                </a:lnTo>
                <a:lnTo>
                  <a:pt x="42" y="122"/>
                </a:lnTo>
                <a:lnTo>
                  <a:pt x="31" y="111"/>
                </a:lnTo>
                <a:close/>
                <a:moveTo>
                  <a:pt x="66" y="131"/>
                </a:moveTo>
                <a:lnTo>
                  <a:pt x="0" y="155"/>
                </a:lnTo>
                <a:lnTo>
                  <a:pt x="21" y="88"/>
                </a:lnTo>
                <a:lnTo>
                  <a:pt x="66" y="131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8"/>
          <p:cNvSpPr>
            <a:spLocks noChangeArrowheads="1"/>
          </p:cNvSpPr>
          <p:nvPr/>
        </p:nvSpPr>
        <p:spPr bwMode="auto">
          <a:xfrm>
            <a:off x="2165350" y="3016250"/>
            <a:ext cx="17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33CC33"/>
                </a:solidFill>
              </a:rPr>
              <a:t>h</a:t>
            </a:r>
            <a:endParaRPr lang="en-US"/>
          </a:p>
        </p:txBody>
      </p:sp>
      <p:sp>
        <p:nvSpPr>
          <p:cNvPr id="91" name="Rectangle 89"/>
          <p:cNvSpPr>
            <a:spLocks noChangeArrowheads="1"/>
          </p:cNvSpPr>
          <p:nvPr/>
        </p:nvSpPr>
        <p:spPr bwMode="auto">
          <a:xfrm>
            <a:off x="2357438" y="3016250"/>
            <a:ext cx="178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33CC33"/>
                </a:solidFill>
              </a:rPr>
              <a:t>n</a:t>
            </a:r>
            <a:endParaRPr lang="en-US"/>
          </a:p>
        </p:txBody>
      </p:sp>
      <p:sp>
        <p:nvSpPr>
          <p:cNvPr id="92" name="Rectangle 90"/>
          <p:cNvSpPr>
            <a:spLocks noChangeArrowheads="1"/>
          </p:cNvSpPr>
          <p:nvPr/>
        </p:nvSpPr>
        <p:spPr bwMode="auto">
          <a:xfrm>
            <a:off x="2909888" y="5575300"/>
            <a:ext cx="1238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  <a:endParaRPr lang="en-US"/>
          </a:p>
        </p:txBody>
      </p:sp>
      <p:sp>
        <p:nvSpPr>
          <p:cNvPr id="93" name="Rectangle 91"/>
          <p:cNvSpPr>
            <a:spLocks noChangeArrowheads="1"/>
          </p:cNvSpPr>
          <p:nvPr/>
        </p:nvSpPr>
        <p:spPr bwMode="auto">
          <a:xfrm>
            <a:off x="3081338" y="5602288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+</a:t>
            </a:r>
            <a:endParaRPr lang="en-US"/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2909888" y="1141413"/>
            <a:ext cx="116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3078163" y="1168400"/>
            <a:ext cx="628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-</a:t>
            </a:r>
            <a:endParaRPr lang="en-US"/>
          </a:p>
        </p:txBody>
      </p:sp>
      <p:grpSp>
        <p:nvGrpSpPr>
          <p:cNvPr id="96" name="Group 94"/>
          <p:cNvGrpSpPr>
            <a:grpSpLocks/>
          </p:cNvGrpSpPr>
          <p:nvPr/>
        </p:nvGrpSpPr>
        <p:grpSpPr bwMode="auto">
          <a:xfrm>
            <a:off x="2887663" y="1541463"/>
            <a:ext cx="206375" cy="200025"/>
            <a:chOff x="1811" y="1427"/>
            <a:chExt cx="130" cy="126"/>
          </a:xfrm>
        </p:grpSpPr>
        <p:sp>
          <p:nvSpPr>
            <p:cNvPr id="97" name="Oval 95"/>
            <p:cNvSpPr>
              <a:spLocks noChangeArrowheads="1"/>
            </p:cNvSpPr>
            <p:nvPr/>
          </p:nvSpPr>
          <p:spPr bwMode="auto">
            <a:xfrm>
              <a:off x="1811" y="1427"/>
              <a:ext cx="130" cy="12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auto">
            <a:xfrm>
              <a:off x="1811" y="1427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" name="Oval 97"/>
          <p:cNvSpPr>
            <a:spLocks noChangeArrowheads="1"/>
          </p:cNvSpPr>
          <p:nvPr/>
        </p:nvSpPr>
        <p:spPr bwMode="auto">
          <a:xfrm>
            <a:off x="1787525" y="4540250"/>
            <a:ext cx="206375" cy="200025"/>
          </a:xfrm>
          <a:prstGeom prst="ellipse">
            <a:avLst/>
          </a:prstGeom>
          <a:noFill/>
          <a:ln w="23813" cap="rnd">
            <a:solidFill>
              <a:srgbClr val="0000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98"/>
          <p:cNvSpPr>
            <a:spLocks noChangeArrowheads="1"/>
          </p:cNvSpPr>
          <p:nvPr/>
        </p:nvSpPr>
        <p:spPr bwMode="auto">
          <a:xfrm>
            <a:off x="2887663" y="5438775"/>
            <a:ext cx="206375" cy="200025"/>
          </a:xfrm>
          <a:prstGeom prst="ellipse">
            <a:avLst/>
          </a:prstGeom>
          <a:noFill/>
          <a:ln w="23813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9"/>
          <p:cNvSpPr>
            <a:spLocks noEditPoints="1"/>
          </p:cNvSpPr>
          <p:nvPr/>
        </p:nvSpPr>
        <p:spPr bwMode="auto">
          <a:xfrm>
            <a:off x="1350963" y="4240213"/>
            <a:ext cx="415925" cy="412750"/>
          </a:xfrm>
          <a:custGeom>
            <a:avLst/>
            <a:gdLst>
              <a:gd name="T0" fmla="*/ 2147483647 w 262"/>
              <a:gd name="T1" fmla="*/ 2147483647 h 260"/>
              <a:gd name="T2" fmla="*/ 2147483647 w 262"/>
              <a:gd name="T3" fmla="*/ 2147483647 h 260"/>
              <a:gd name="T4" fmla="*/ 2147483647 w 262"/>
              <a:gd name="T5" fmla="*/ 2147483647 h 260"/>
              <a:gd name="T6" fmla="*/ 2147483647 w 262"/>
              <a:gd name="T7" fmla="*/ 2147483647 h 260"/>
              <a:gd name="T8" fmla="*/ 2147483647 w 262"/>
              <a:gd name="T9" fmla="*/ 2147483647 h 260"/>
              <a:gd name="T10" fmla="*/ 2147483647 w 262"/>
              <a:gd name="T11" fmla="*/ 2147483647 h 260"/>
              <a:gd name="T12" fmla="*/ 2147483647 w 262"/>
              <a:gd name="T13" fmla="*/ 2147483647 h 260"/>
              <a:gd name="T14" fmla="*/ 2147483647 w 262"/>
              <a:gd name="T15" fmla="*/ 2147483647 h 260"/>
              <a:gd name="T16" fmla="*/ 2147483647 w 262"/>
              <a:gd name="T17" fmla="*/ 2147483647 h 260"/>
              <a:gd name="T18" fmla="*/ 2147483647 w 262"/>
              <a:gd name="T19" fmla="*/ 2147483647 h 260"/>
              <a:gd name="T20" fmla="*/ 2147483647 w 262"/>
              <a:gd name="T21" fmla="*/ 2147483647 h 260"/>
              <a:gd name="T22" fmla="*/ 2147483647 w 262"/>
              <a:gd name="T23" fmla="*/ 2147483647 h 260"/>
              <a:gd name="T24" fmla="*/ 2147483647 w 262"/>
              <a:gd name="T25" fmla="*/ 2147483647 h 260"/>
              <a:gd name="T26" fmla="*/ 2147483647 w 262"/>
              <a:gd name="T27" fmla="*/ 2147483647 h 260"/>
              <a:gd name="T28" fmla="*/ 2147483647 w 262"/>
              <a:gd name="T29" fmla="*/ 2147483647 h 260"/>
              <a:gd name="T30" fmla="*/ 2147483647 w 262"/>
              <a:gd name="T31" fmla="*/ 2147483647 h 260"/>
              <a:gd name="T32" fmla="*/ 2147483647 w 262"/>
              <a:gd name="T33" fmla="*/ 2147483647 h 260"/>
              <a:gd name="T34" fmla="*/ 2147483647 w 262"/>
              <a:gd name="T35" fmla="*/ 2147483647 h 260"/>
              <a:gd name="T36" fmla="*/ 2147483647 w 262"/>
              <a:gd name="T37" fmla="*/ 2147483647 h 260"/>
              <a:gd name="T38" fmla="*/ 2147483647 w 262"/>
              <a:gd name="T39" fmla="*/ 2147483647 h 260"/>
              <a:gd name="T40" fmla="*/ 2147483647 w 262"/>
              <a:gd name="T41" fmla="*/ 2147483647 h 260"/>
              <a:gd name="T42" fmla="*/ 2147483647 w 262"/>
              <a:gd name="T43" fmla="*/ 2147483647 h 260"/>
              <a:gd name="T44" fmla="*/ 2147483647 w 262"/>
              <a:gd name="T45" fmla="*/ 2147483647 h 260"/>
              <a:gd name="T46" fmla="*/ 2147483647 w 262"/>
              <a:gd name="T47" fmla="*/ 2147483647 h 260"/>
              <a:gd name="T48" fmla="*/ 2147483647 w 262"/>
              <a:gd name="T49" fmla="*/ 2147483647 h 260"/>
              <a:gd name="T50" fmla="*/ 2147483647 w 262"/>
              <a:gd name="T51" fmla="*/ 2147483647 h 260"/>
              <a:gd name="T52" fmla="*/ 2147483647 w 262"/>
              <a:gd name="T53" fmla="*/ 2147483647 h 260"/>
              <a:gd name="T54" fmla="*/ 2147483647 w 262"/>
              <a:gd name="T55" fmla="*/ 2147483647 h 260"/>
              <a:gd name="T56" fmla="*/ 2147483647 w 262"/>
              <a:gd name="T57" fmla="*/ 2147483647 h 260"/>
              <a:gd name="T58" fmla="*/ 2147483647 w 262"/>
              <a:gd name="T59" fmla="*/ 2147483647 h 260"/>
              <a:gd name="T60" fmla="*/ 2147483647 w 262"/>
              <a:gd name="T61" fmla="*/ 2147483647 h 260"/>
              <a:gd name="T62" fmla="*/ 2147483647 w 262"/>
              <a:gd name="T63" fmla="*/ 2147483647 h 260"/>
              <a:gd name="T64" fmla="*/ 2147483647 w 262"/>
              <a:gd name="T65" fmla="*/ 2147483647 h 260"/>
              <a:gd name="T66" fmla="*/ 0 w 262"/>
              <a:gd name="T67" fmla="*/ 2147483647 h 260"/>
              <a:gd name="T68" fmla="*/ 2147483647 w 262"/>
              <a:gd name="T69" fmla="*/ 2147483647 h 2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2"/>
              <a:gd name="T106" fmla="*/ 0 h 260"/>
              <a:gd name="T107" fmla="*/ 262 w 262"/>
              <a:gd name="T108" fmla="*/ 260 h 26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2" h="260">
                <a:moveTo>
                  <a:pt x="262" y="254"/>
                </a:moveTo>
                <a:lnTo>
                  <a:pt x="252" y="256"/>
                </a:lnTo>
                <a:lnTo>
                  <a:pt x="241" y="258"/>
                </a:lnTo>
                <a:lnTo>
                  <a:pt x="230" y="259"/>
                </a:lnTo>
                <a:lnTo>
                  <a:pt x="219" y="260"/>
                </a:lnTo>
                <a:lnTo>
                  <a:pt x="209" y="259"/>
                </a:lnTo>
                <a:lnTo>
                  <a:pt x="199" y="258"/>
                </a:lnTo>
                <a:lnTo>
                  <a:pt x="188" y="257"/>
                </a:lnTo>
                <a:lnTo>
                  <a:pt x="178" y="254"/>
                </a:lnTo>
                <a:lnTo>
                  <a:pt x="168" y="251"/>
                </a:lnTo>
                <a:lnTo>
                  <a:pt x="159" y="248"/>
                </a:lnTo>
                <a:lnTo>
                  <a:pt x="149" y="244"/>
                </a:lnTo>
                <a:lnTo>
                  <a:pt x="140" y="239"/>
                </a:lnTo>
                <a:lnTo>
                  <a:pt x="131" y="234"/>
                </a:lnTo>
                <a:lnTo>
                  <a:pt x="122" y="228"/>
                </a:lnTo>
                <a:lnTo>
                  <a:pt x="114" y="222"/>
                </a:lnTo>
                <a:lnTo>
                  <a:pt x="105" y="215"/>
                </a:lnTo>
                <a:lnTo>
                  <a:pt x="98" y="207"/>
                </a:lnTo>
                <a:lnTo>
                  <a:pt x="90" y="200"/>
                </a:lnTo>
                <a:lnTo>
                  <a:pt x="83" y="192"/>
                </a:lnTo>
                <a:lnTo>
                  <a:pt x="76" y="183"/>
                </a:lnTo>
                <a:lnTo>
                  <a:pt x="69" y="174"/>
                </a:lnTo>
                <a:lnTo>
                  <a:pt x="63" y="165"/>
                </a:lnTo>
                <a:lnTo>
                  <a:pt x="57" y="155"/>
                </a:lnTo>
                <a:lnTo>
                  <a:pt x="51" y="145"/>
                </a:lnTo>
                <a:lnTo>
                  <a:pt x="46" y="134"/>
                </a:lnTo>
                <a:lnTo>
                  <a:pt x="41" y="123"/>
                </a:lnTo>
                <a:lnTo>
                  <a:pt x="37" y="112"/>
                </a:lnTo>
                <a:lnTo>
                  <a:pt x="33" y="100"/>
                </a:lnTo>
                <a:lnTo>
                  <a:pt x="29" y="89"/>
                </a:lnTo>
                <a:lnTo>
                  <a:pt x="26" y="77"/>
                </a:lnTo>
                <a:lnTo>
                  <a:pt x="23" y="65"/>
                </a:lnTo>
                <a:lnTo>
                  <a:pt x="22" y="53"/>
                </a:lnTo>
                <a:lnTo>
                  <a:pt x="38" y="51"/>
                </a:lnTo>
                <a:lnTo>
                  <a:pt x="39" y="61"/>
                </a:lnTo>
                <a:lnTo>
                  <a:pt x="41" y="73"/>
                </a:lnTo>
                <a:lnTo>
                  <a:pt x="44" y="84"/>
                </a:lnTo>
                <a:lnTo>
                  <a:pt x="48" y="95"/>
                </a:lnTo>
                <a:lnTo>
                  <a:pt x="51" y="106"/>
                </a:lnTo>
                <a:lnTo>
                  <a:pt x="56" y="117"/>
                </a:lnTo>
                <a:lnTo>
                  <a:pt x="60" y="127"/>
                </a:lnTo>
                <a:lnTo>
                  <a:pt x="65" y="137"/>
                </a:lnTo>
                <a:lnTo>
                  <a:pt x="70" y="147"/>
                </a:lnTo>
                <a:lnTo>
                  <a:pt x="76" y="156"/>
                </a:lnTo>
                <a:lnTo>
                  <a:pt x="82" y="165"/>
                </a:lnTo>
                <a:lnTo>
                  <a:pt x="88" y="173"/>
                </a:lnTo>
                <a:lnTo>
                  <a:pt x="94" y="181"/>
                </a:lnTo>
                <a:lnTo>
                  <a:pt x="101" y="189"/>
                </a:lnTo>
                <a:lnTo>
                  <a:pt x="108" y="196"/>
                </a:lnTo>
                <a:lnTo>
                  <a:pt x="116" y="203"/>
                </a:lnTo>
                <a:lnTo>
                  <a:pt x="123" y="209"/>
                </a:lnTo>
                <a:lnTo>
                  <a:pt x="131" y="215"/>
                </a:lnTo>
                <a:lnTo>
                  <a:pt x="139" y="220"/>
                </a:lnTo>
                <a:lnTo>
                  <a:pt x="147" y="225"/>
                </a:lnTo>
                <a:lnTo>
                  <a:pt x="155" y="229"/>
                </a:lnTo>
                <a:lnTo>
                  <a:pt x="164" y="233"/>
                </a:lnTo>
                <a:lnTo>
                  <a:pt x="173" y="236"/>
                </a:lnTo>
                <a:lnTo>
                  <a:pt x="182" y="239"/>
                </a:lnTo>
                <a:lnTo>
                  <a:pt x="191" y="241"/>
                </a:lnTo>
                <a:lnTo>
                  <a:pt x="200" y="243"/>
                </a:lnTo>
                <a:lnTo>
                  <a:pt x="209" y="244"/>
                </a:lnTo>
                <a:lnTo>
                  <a:pt x="219" y="244"/>
                </a:lnTo>
                <a:lnTo>
                  <a:pt x="229" y="244"/>
                </a:lnTo>
                <a:lnTo>
                  <a:pt x="238" y="243"/>
                </a:lnTo>
                <a:lnTo>
                  <a:pt x="248" y="241"/>
                </a:lnTo>
                <a:lnTo>
                  <a:pt x="258" y="238"/>
                </a:lnTo>
                <a:lnTo>
                  <a:pt x="262" y="254"/>
                </a:lnTo>
                <a:close/>
                <a:moveTo>
                  <a:pt x="0" y="66"/>
                </a:moveTo>
                <a:lnTo>
                  <a:pt x="25" y="0"/>
                </a:lnTo>
                <a:lnTo>
                  <a:pt x="62" y="60"/>
                </a:lnTo>
                <a:lnTo>
                  <a:pt x="0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100"/>
          <p:cNvSpPr>
            <a:spLocks noChangeArrowheads="1"/>
          </p:cNvSpPr>
          <p:nvPr/>
        </p:nvSpPr>
        <p:spPr bwMode="auto">
          <a:xfrm>
            <a:off x="3287713" y="4560888"/>
            <a:ext cx="206375" cy="200025"/>
          </a:xfrm>
          <a:prstGeom prst="ellipse">
            <a:avLst/>
          </a:prstGeom>
          <a:noFill/>
          <a:ln w="23813" cap="rnd">
            <a:solidFill>
              <a:srgbClr val="0000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1"/>
          <p:cNvSpPr>
            <a:spLocks noEditPoints="1"/>
          </p:cNvSpPr>
          <p:nvPr/>
        </p:nvSpPr>
        <p:spPr bwMode="auto">
          <a:xfrm>
            <a:off x="3241675" y="2741613"/>
            <a:ext cx="100013" cy="998537"/>
          </a:xfrm>
          <a:custGeom>
            <a:avLst/>
            <a:gdLst>
              <a:gd name="T0" fmla="*/ 2147483647 w 63"/>
              <a:gd name="T1" fmla="*/ 0 h 629"/>
              <a:gd name="T2" fmla="*/ 2147483647 w 63"/>
              <a:gd name="T3" fmla="*/ 2147483647 h 629"/>
              <a:gd name="T4" fmla="*/ 2147483647 w 63"/>
              <a:gd name="T5" fmla="*/ 2147483647 h 629"/>
              <a:gd name="T6" fmla="*/ 2147483647 w 63"/>
              <a:gd name="T7" fmla="*/ 0 h 629"/>
              <a:gd name="T8" fmla="*/ 2147483647 w 63"/>
              <a:gd name="T9" fmla="*/ 0 h 629"/>
              <a:gd name="T10" fmla="*/ 2147483647 w 63"/>
              <a:gd name="T11" fmla="*/ 2147483647 h 629"/>
              <a:gd name="T12" fmla="*/ 2147483647 w 63"/>
              <a:gd name="T13" fmla="*/ 2147483647 h 629"/>
              <a:gd name="T14" fmla="*/ 0 w 63"/>
              <a:gd name="T15" fmla="*/ 2147483647 h 629"/>
              <a:gd name="T16" fmla="*/ 2147483647 w 63"/>
              <a:gd name="T17" fmla="*/ 2147483647 h 6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629"/>
              <a:gd name="T29" fmla="*/ 63 w 63"/>
              <a:gd name="T30" fmla="*/ 629 h 6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629">
                <a:moveTo>
                  <a:pt x="39" y="0"/>
                </a:moveTo>
                <a:lnTo>
                  <a:pt x="39" y="577"/>
                </a:lnTo>
                <a:lnTo>
                  <a:pt x="24" y="577"/>
                </a:lnTo>
                <a:lnTo>
                  <a:pt x="24" y="0"/>
                </a:lnTo>
                <a:lnTo>
                  <a:pt x="39" y="0"/>
                </a:lnTo>
                <a:close/>
                <a:moveTo>
                  <a:pt x="63" y="566"/>
                </a:moveTo>
                <a:lnTo>
                  <a:pt x="32" y="629"/>
                </a:lnTo>
                <a:lnTo>
                  <a:pt x="0" y="566"/>
                </a:lnTo>
                <a:lnTo>
                  <a:pt x="63" y="5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2"/>
          <p:cNvSpPr>
            <a:spLocks noChangeShapeType="1"/>
          </p:cNvSpPr>
          <p:nvPr/>
        </p:nvSpPr>
        <p:spPr bwMode="auto">
          <a:xfrm>
            <a:off x="3292475" y="3740150"/>
            <a:ext cx="1588" cy="80010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>
            <a:off x="3292475" y="3740150"/>
            <a:ext cx="1588" cy="80010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4"/>
          <p:cNvSpPr>
            <a:spLocks noEditPoints="1"/>
          </p:cNvSpPr>
          <p:nvPr/>
        </p:nvSpPr>
        <p:spPr bwMode="auto">
          <a:xfrm>
            <a:off x="5437188" y="3540125"/>
            <a:ext cx="100012" cy="1000125"/>
          </a:xfrm>
          <a:custGeom>
            <a:avLst/>
            <a:gdLst>
              <a:gd name="T0" fmla="*/ 2147483647 w 63"/>
              <a:gd name="T1" fmla="*/ 0 h 630"/>
              <a:gd name="T2" fmla="*/ 2147483647 w 63"/>
              <a:gd name="T3" fmla="*/ 2147483647 h 630"/>
              <a:gd name="T4" fmla="*/ 2147483647 w 63"/>
              <a:gd name="T5" fmla="*/ 2147483647 h 630"/>
              <a:gd name="T6" fmla="*/ 2147483647 w 63"/>
              <a:gd name="T7" fmla="*/ 0 h 630"/>
              <a:gd name="T8" fmla="*/ 2147483647 w 63"/>
              <a:gd name="T9" fmla="*/ 0 h 630"/>
              <a:gd name="T10" fmla="*/ 2147483647 w 63"/>
              <a:gd name="T11" fmla="*/ 2147483647 h 630"/>
              <a:gd name="T12" fmla="*/ 2147483647 w 63"/>
              <a:gd name="T13" fmla="*/ 2147483647 h 630"/>
              <a:gd name="T14" fmla="*/ 0 w 63"/>
              <a:gd name="T15" fmla="*/ 2147483647 h 630"/>
              <a:gd name="T16" fmla="*/ 2147483647 w 63"/>
              <a:gd name="T17" fmla="*/ 2147483647 h 6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630"/>
              <a:gd name="T29" fmla="*/ 63 w 63"/>
              <a:gd name="T30" fmla="*/ 630 h 6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630">
                <a:moveTo>
                  <a:pt x="39" y="0"/>
                </a:moveTo>
                <a:lnTo>
                  <a:pt x="39" y="577"/>
                </a:lnTo>
                <a:lnTo>
                  <a:pt x="23" y="577"/>
                </a:lnTo>
                <a:lnTo>
                  <a:pt x="23" y="0"/>
                </a:lnTo>
                <a:lnTo>
                  <a:pt x="39" y="0"/>
                </a:lnTo>
                <a:close/>
                <a:moveTo>
                  <a:pt x="63" y="567"/>
                </a:moveTo>
                <a:lnTo>
                  <a:pt x="31" y="630"/>
                </a:lnTo>
                <a:lnTo>
                  <a:pt x="0" y="567"/>
                </a:lnTo>
                <a:lnTo>
                  <a:pt x="63" y="5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>
            <a:off x="5486400" y="4540250"/>
            <a:ext cx="1588" cy="7985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6"/>
          <p:cNvSpPr>
            <a:spLocks noEditPoints="1"/>
          </p:cNvSpPr>
          <p:nvPr/>
        </p:nvSpPr>
        <p:spPr bwMode="auto">
          <a:xfrm>
            <a:off x="5437188" y="3540125"/>
            <a:ext cx="100012" cy="1000125"/>
          </a:xfrm>
          <a:custGeom>
            <a:avLst/>
            <a:gdLst>
              <a:gd name="T0" fmla="*/ 2147483647 w 63"/>
              <a:gd name="T1" fmla="*/ 0 h 630"/>
              <a:gd name="T2" fmla="*/ 2147483647 w 63"/>
              <a:gd name="T3" fmla="*/ 2147483647 h 630"/>
              <a:gd name="T4" fmla="*/ 2147483647 w 63"/>
              <a:gd name="T5" fmla="*/ 2147483647 h 630"/>
              <a:gd name="T6" fmla="*/ 2147483647 w 63"/>
              <a:gd name="T7" fmla="*/ 0 h 630"/>
              <a:gd name="T8" fmla="*/ 2147483647 w 63"/>
              <a:gd name="T9" fmla="*/ 0 h 630"/>
              <a:gd name="T10" fmla="*/ 2147483647 w 63"/>
              <a:gd name="T11" fmla="*/ 2147483647 h 630"/>
              <a:gd name="T12" fmla="*/ 2147483647 w 63"/>
              <a:gd name="T13" fmla="*/ 2147483647 h 630"/>
              <a:gd name="T14" fmla="*/ 0 w 63"/>
              <a:gd name="T15" fmla="*/ 2147483647 h 630"/>
              <a:gd name="T16" fmla="*/ 2147483647 w 63"/>
              <a:gd name="T17" fmla="*/ 2147483647 h 6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"/>
              <a:gd name="T28" fmla="*/ 0 h 630"/>
              <a:gd name="T29" fmla="*/ 63 w 63"/>
              <a:gd name="T30" fmla="*/ 630 h 6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" h="630">
                <a:moveTo>
                  <a:pt x="39" y="0"/>
                </a:moveTo>
                <a:lnTo>
                  <a:pt x="39" y="577"/>
                </a:lnTo>
                <a:lnTo>
                  <a:pt x="23" y="577"/>
                </a:lnTo>
                <a:lnTo>
                  <a:pt x="23" y="0"/>
                </a:lnTo>
                <a:lnTo>
                  <a:pt x="39" y="0"/>
                </a:lnTo>
                <a:close/>
                <a:moveTo>
                  <a:pt x="63" y="567"/>
                </a:moveTo>
                <a:lnTo>
                  <a:pt x="31" y="630"/>
                </a:lnTo>
                <a:lnTo>
                  <a:pt x="0" y="567"/>
                </a:lnTo>
                <a:lnTo>
                  <a:pt x="63" y="5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107"/>
          <p:cNvSpPr>
            <a:spLocks noChangeShapeType="1"/>
          </p:cNvSpPr>
          <p:nvPr/>
        </p:nvSpPr>
        <p:spPr bwMode="auto">
          <a:xfrm>
            <a:off x="5486400" y="4540250"/>
            <a:ext cx="1588" cy="7985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8"/>
          <p:cNvSpPr>
            <a:spLocks noEditPoints="1"/>
          </p:cNvSpPr>
          <p:nvPr/>
        </p:nvSpPr>
        <p:spPr bwMode="auto">
          <a:xfrm>
            <a:off x="1089025" y="4227513"/>
            <a:ext cx="2779713" cy="26987"/>
          </a:xfrm>
          <a:custGeom>
            <a:avLst/>
            <a:gdLst>
              <a:gd name="T0" fmla="*/ 0 w 1751"/>
              <a:gd name="T1" fmla="*/ 0 h 17"/>
              <a:gd name="T2" fmla="*/ 2147483647 w 1751"/>
              <a:gd name="T3" fmla="*/ 0 h 17"/>
              <a:gd name="T4" fmla="*/ 2147483647 w 1751"/>
              <a:gd name="T5" fmla="*/ 2147483647 h 17"/>
              <a:gd name="T6" fmla="*/ 0 w 1751"/>
              <a:gd name="T7" fmla="*/ 2147483647 h 17"/>
              <a:gd name="T8" fmla="*/ 0 w 1751"/>
              <a:gd name="T9" fmla="*/ 0 h 17"/>
              <a:gd name="T10" fmla="*/ 2147483647 w 1751"/>
              <a:gd name="T11" fmla="*/ 0 h 17"/>
              <a:gd name="T12" fmla="*/ 2147483647 w 1751"/>
              <a:gd name="T13" fmla="*/ 0 h 17"/>
              <a:gd name="T14" fmla="*/ 2147483647 w 1751"/>
              <a:gd name="T15" fmla="*/ 2147483647 h 17"/>
              <a:gd name="T16" fmla="*/ 2147483647 w 1751"/>
              <a:gd name="T17" fmla="*/ 2147483647 h 17"/>
              <a:gd name="T18" fmla="*/ 2147483647 w 1751"/>
              <a:gd name="T19" fmla="*/ 0 h 17"/>
              <a:gd name="T20" fmla="*/ 2147483647 w 1751"/>
              <a:gd name="T21" fmla="*/ 0 h 17"/>
              <a:gd name="T22" fmla="*/ 2147483647 w 1751"/>
              <a:gd name="T23" fmla="*/ 0 h 17"/>
              <a:gd name="T24" fmla="*/ 2147483647 w 1751"/>
              <a:gd name="T25" fmla="*/ 2147483647 h 17"/>
              <a:gd name="T26" fmla="*/ 2147483647 w 1751"/>
              <a:gd name="T27" fmla="*/ 2147483647 h 17"/>
              <a:gd name="T28" fmla="*/ 2147483647 w 1751"/>
              <a:gd name="T29" fmla="*/ 0 h 17"/>
              <a:gd name="T30" fmla="*/ 2147483647 w 1751"/>
              <a:gd name="T31" fmla="*/ 2147483647 h 17"/>
              <a:gd name="T32" fmla="*/ 2147483647 w 1751"/>
              <a:gd name="T33" fmla="*/ 2147483647 h 17"/>
              <a:gd name="T34" fmla="*/ 2147483647 w 1751"/>
              <a:gd name="T35" fmla="*/ 2147483647 h 17"/>
              <a:gd name="T36" fmla="*/ 2147483647 w 1751"/>
              <a:gd name="T37" fmla="*/ 2147483647 h 17"/>
              <a:gd name="T38" fmla="*/ 2147483647 w 1751"/>
              <a:gd name="T39" fmla="*/ 2147483647 h 17"/>
              <a:gd name="T40" fmla="*/ 2147483647 w 1751"/>
              <a:gd name="T41" fmla="*/ 2147483647 h 17"/>
              <a:gd name="T42" fmla="*/ 2147483647 w 1751"/>
              <a:gd name="T43" fmla="*/ 2147483647 h 17"/>
              <a:gd name="T44" fmla="*/ 2147483647 w 1751"/>
              <a:gd name="T45" fmla="*/ 2147483647 h 17"/>
              <a:gd name="T46" fmla="*/ 2147483647 w 1751"/>
              <a:gd name="T47" fmla="*/ 2147483647 h 17"/>
              <a:gd name="T48" fmla="*/ 2147483647 w 1751"/>
              <a:gd name="T49" fmla="*/ 2147483647 h 17"/>
              <a:gd name="T50" fmla="*/ 2147483647 w 1751"/>
              <a:gd name="T51" fmla="*/ 2147483647 h 17"/>
              <a:gd name="T52" fmla="*/ 2147483647 w 1751"/>
              <a:gd name="T53" fmla="*/ 2147483647 h 17"/>
              <a:gd name="T54" fmla="*/ 2147483647 w 1751"/>
              <a:gd name="T55" fmla="*/ 2147483647 h 17"/>
              <a:gd name="T56" fmla="*/ 2147483647 w 1751"/>
              <a:gd name="T57" fmla="*/ 2147483647 h 17"/>
              <a:gd name="T58" fmla="*/ 2147483647 w 1751"/>
              <a:gd name="T59" fmla="*/ 2147483647 h 17"/>
              <a:gd name="T60" fmla="*/ 2147483647 w 1751"/>
              <a:gd name="T61" fmla="*/ 2147483647 h 17"/>
              <a:gd name="T62" fmla="*/ 2147483647 w 1751"/>
              <a:gd name="T63" fmla="*/ 2147483647 h 17"/>
              <a:gd name="T64" fmla="*/ 2147483647 w 1751"/>
              <a:gd name="T65" fmla="*/ 2147483647 h 17"/>
              <a:gd name="T66" fmla="*/ 2147483647 w 1751"/>
              <a:gd name="T67" fmla="*/ 2147483647 h 17"/>
              <a:gd name="T68" fmla="*/ 2147483647 w 1751"/>
              <a:gd name="T69" fmla="*/ 2147483647 h 17"/>
              <a:gd name="T70" fmla="*/ 2147483647 w 1751"/>
              <a:gd name="T71" fmla="*/ 2147483647 h 17"/>
              <a:gd name="T72" fmla="*/ 2147483647 w 1751"/>
              <a:gd name="T73" fmla="*/ 2147483647 h 17"/>
              <a:gd name="T74" fmla="*/ 2147483647 w 1751"/>
              <a:gd name="T75" fmla="*/ 2147483647 h 17"/>
              <a:gd name="T76" fmla="*/ 2147483647 w 1751"/>
              <a:gd name="T77" fmla="*/ 2147483647 h 17"/>
              <a:gd name="T78" fmla="*/ 2147483647 w 1751"/>
              <a:gd name="T79" fmla="*/ 2147483647 h 17"/>
              <a:gd name="T80" fmla="*/ 2147483647 w 1751"/>
              <a:gd name="T81" fmla="*/ 2147483647 h 17"/>
              <a:gd name="T82" fmla="*/ 2147483647 w 1751"/>
              <a:gd name="T83" fmla="*/ 2147483647 h 17"/>
              <a:gd name="T84" fmla="*/ 2147483647 w 1751"/>
              <a:gd name="T85" fmla="*/ 2147483647 h 17"/>
              <a:gd name="T86" fmla="*/ 2147483647 w 1751"/>
              <a:gd name="T87" fmla="*/ 2147483647 h 17"/>
              <a:gd name="T88" fmla="*/ 2147483647 w 1751"/>
              <a:gd name="T89" fmla="*/ 2147483647 h 17"/>
              <a:gd name="T90" fmla="*/ 2147483647 w 1751"/>
              <a:gd name="T91" fmla="*/ 2147483647 h 17"/>
              <a:gd name="T92" fmla="*/ 2147483647 w 1751"/>
              <a:gd name="T93" fmla="*/ 2147483647 h 17"/>
              <a:gd name="T94" fmla="*/ 2147483647 w 1751"/>
              <a:gd name="T95" fmla="*/ 2147483647 h 17"/>
              <a:gd name="T96" fmla="*/ 2147483647 w 1751"/>
              <a:gd name="T97" fmla="*/ 2147483647 h 17"/>
              <a:gd name="T98" fmla="*/ 2147483647 w 1751"/>
              <a:gd name="T99" fmla="*/ 2147483647 h 17"/>
              <a:gd name="T100" fmla="*/ 2147483647 w 1751"/>
              <a:gd name="T101" fmla="*/ 2147483647 h 17"/>
              <a:gd name="T102" fmla="*/ 2147483647 w 1751"/>
              <a:gd name="T103" fmla="*/ 2147483647 h 17"/>
              <a:gd name="T104" fmla="*/ 2147483647 w 1751"/>
              <a:gd name="T105" fmla="*/ 2147483647 h 17"/>
              <a:gd name="T106" fmla="*/ 2147483647 w 1751"/>
              <a:gd name="T107" fmla="*/ 2147483647 h 17"/>
              <a:gd name="T108" fmla="*/ 2147483647 w 1751"/>
              <a:gd name="T109" fmla="*/ 2147483647 h 1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51"/>
              <a:gd name="T166" fmla="*/ 0 h 17"/>
              <a:gd name="T167" fmla="*/ 1751 w 1751"/>
              <a:gd name="T168" fmla="*/ 17 h 1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51" h="17">
                <a:moveTo>
                  <a:pt x="0" y="0"/>
                </a:moveTo>
                <a:lnTo>
                  <a:pt x="126" y="0"/>
                </a:lnTo>
                <a:lnTo>
                  <a:pt x="125" y="16"/>
                </a:lnTo>
                <a:lnTo>
                  <a:pt x="0" y="16"/>
                </a:lnTo>
                <a:lnTo>
                  <a:pt x="0" y="0"/>
                </a:lnTo>
                <a:close/>
                <a:moveTo>
                  <a:pt x="173" y="0"/>
                </a:moveTo>
                <a:lnTo>
                  <a:pt x="299" y="0"/>
                </a:lnTo>
                <a:lnTo>
                  <a:pt x="299" y="16"/>
                </a:lnTo>
                <a:lnTo>
                  <a:pt x="173" y="16"/>
                </a:lnTo>
                <a:lnTo>
                  <a:pt x="173" y="0"/>
                </a:lnTo>
                <a:close/>
                <a:moveTo>
                  <a:pt x="346" y="0"/>
                </a:moveTo>
                <a:lnTo>
                  <a:pt x="472" y="0"/>
                </a:lnTo>
                <a:lnTo>
                  <a:pt x="472" y="16"/>
                </a:lnTo>
                <a:lnTo>
                  <a:pt x="346" y="16"/>
                </a:lnTo>
                <a:lnTo>
                  <a:pt x="346" y="0"/>
                </a:lnTo>
                <a:close/>
                <a:moveTo>
                  <a:pt x="519" y="1"/>
                </a:moveTo>
                <a:lnTo>
                  <a:pt x="645" y="1"/>
                </a:lnTo>
                <a:lnTo>
                  <a:pt x="645" y="16"/>
                </a:lnTo>
                <a:lnTo>
                  <a:pt x="519" y="16"/>
                </a:lnTo>
                <a:lnTo>
                  <a:pt x="519" y="1"/>
                </a:lnTo>
                <a:close/>
                <a:moveTo>
                  <a:pt x="692" y="1"/>
                </a:moveTo>
                <a:lnTo>
                  <a:pt x="818" y="1"/>
                </a:lnTo>
                <a:lnTo>
                  <a:pt x="818" y="16"/>
                </a:lnTo>
                <a:lnTo>
                  <a:pt x="692" y="16"/>
                </a:lnTo>
                <a:lnTo>
                  <a:pt x="692" y="1"/>
                </a:lnTo>
                <a:close/>
                <a:moveTo>
                  <a:pt x="866" y="1"/>
                </a:moveTo>
                <a:lnTo>
                  <a:pt x="991" y="1"/>
                </a:lnTo>
                <a:lnTo>
                  <a:pt x="991" y="17"/>
                </a:lnTo>
                <a:lnTo>
                  <a:pt x="865" y="16"/>
                </a:lnTo>
                <a:lnTo>
                  <a:pt x="866" y="1"/>
                </a:lnTo>
                <a:close/>
                <a:moveTo>
                  <a:pt x="1039" y="1"/>
                </a:moveTo>
                <a:lnTo>
                  <a:pt x="1165" y="1"/>
                </a:lnTo>
                <a:lnTo>
                  <a:pt x="1164" y="17"/>
                </a:lnTo>
                <a:lnTo>
                  <a:pt x="1039" y="17"/>
                </a:lnTo>
                <a:lnTo>
                  <a:pt x="1039" y="1"/>
                </a:lnTo>
                <a:close/>
                <a:moveTo>
                  <a:pt x="1212" y="1"/>
                </a:moveTo>
                <a:lnTo>
                  <a:pt x="1338" y="1"/>
                </a:lnTo>
                <a:lnTo>
                  <a:pt x="1338" y="17"/>
                </a:lnTo>
                <a:lnTo>
                  <a:pt x="1212" y="17"/>
                </a:lnTo>
                <a:lnTo>
                  <a:pt x="1212" y="1"/>
                </a:lnTo>
                <a:close/>
                <a:moveTo>
                  <a:pt x="1385" y="1"/>
                </a:moveTo>
                <a:lnTo>
                  <a:pt x="1511" y="1"/>
                </a:lnTo>
                <a:lnTo>
                  <a:pt x="1511" y="17"/>
                </a:lnTo>
                <a:lnTo>
                  <a:pt x="1385" y="17"/>
                </a:lnTo>
                <a:lnTo>
                  <a:pt x="1385" y="1"/>
                </a:lnTo>
                <a:close/>
                <a:moveTo>
                  <a:pt x="1558" y="1"/>
                </a:moveTo>
                <a:lnTo>
                  <a:pt x="1684" y="1"/>
                </a:lnTo>
                <a:lnTo>
                  <a:pt x="1684" y="17"/>
                </a:lnTo>
                <a:lnTo>
                  <a:pt x="1558" y="17"/>
                </a:lnTo>
                <a:lnTo>
                  <a:pt x="1558" y="1"/>
                </a:lnTo>
                <a:close/>
                <a:moveTo>
                  <a:pt x="1731" y="1"/>
                </a:moveTo>
                <a:lnTo>
                  <a:pt x="1751" y="1"/>
                </a:lnTo>
                <a:lnTo>
                  <a:pt x="1751" y="17"/>
                </a:lnTo>
                <a:lnTo>
                  <a:pt x="1731" y="17"/>
                </a:lnTo>
                <a:lnTo>
                  <a:pt x="1731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1" name="Group 220"/>
          <p:cNvGrpSpPr/>
          <p:nvPr/>
        </p:nvGrpSpPr>
        <p:grpSpPr>
          <a:xfrm>
            <a:off x="1787525" y="2741613"/>
            <a:ext cx="4827588" cy="2600325"/>
            <a:chOff x="1787525" y="2741613"/>
            <a:chExt cx="4827588" cy="2600325"/>
          </a:xfrm>
        </p:grpSpPr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>
              <a:off x="1787525" y="2741613"/>
              <a:ext cx="1588" cy="179863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1787525" y="2741613"/>
              <a:ext cx="2108200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1787525" y="4540250"/>
              <a:ext cx="2108200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auto">
            <a:xfrm>
              <a:off x="6576457" y="3543300"/>
              <a:ext cx="1587" cy="179863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3833813" y="4540250"/>
              <a:ext cx="1852612" cy="798513"/>
            </a:xfrm>
            <a:custGeom>
              <a:avLst/>
              <a:gdLst>
                <a:gd name="T0" fmla="*/ 0 w 1167"/>
                <a:gd name="T1" fmla="*/ 0 h 503"/>
                <a:gd name="T2" fmla="*/ 2147483647 w 1167"/>
                <a:gd name="T3" fmla="*/ 2147483647 h 503"/>
                <a:gd name="T4" fmla="*/ 2147483647 w 1167"/>
                <a:gd name="T5" fmla="*/ 2147483647 h 503"/>
                <a:gd name="T6" fmla="*/ 2147483647 w 1167"/>
                <a:gd name="T7" fmla="*/ 2147483647 h 503"/>
                <a:gd name="T8" fmla="*/ 2147483647 w 1167"/>
                <a:gd name="T9" fmla="*/ 2147483647 h 503"/>
                <a:gd name="T10" fmla="*/ 2147483647 w 1167"/>
                <a:gd name="T11" fmla="*/ 2147483647 h 503"/>
                <a:gd name="T12" fmla="*/ 2147483647 w 1167"/>
                <a:gd name="T13" fmla="*/ 2147483647 h 503"/>
                <a:gd name="T14" fmla="*/ 2147483647 w 1167"/>
                <a:gd name="T15" fmla="*/ 2147483647 h 503"/>
                <a:gd name="T16" fmla="*/ 2147483647 w 1167"/>
                <a:gd name="T17" fmla="*/ 2147483647 h 503"/>
                <a:gd name="T18" fmla="*/ 2147483647 w 1167"/>
                <a:gd name="T19" fmla="*/ 2147483647 h 5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7"/>
                <a:gd name="T31" fmla="*/ 0 h 503"/>
                <a:gd name="T32" fmla="*/ 1167 w 1167"/>
                <a:gd name="T33" fmla="*/ 503 h 5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7" h="503">
                  <a:moveTo>
                    <a:pt x="0" y="0"/>
                  </a:moveTo>
                  <a:cubicBezTo>
                    <a:pt x="40" y="12"/>
                    <a:pt x="171" y="38"/>
                    <a:pt x="240" y="69"/>
                  </a:cubicBezTo>
                  <a:cubicBezTo>
                    <a:pt x="308" y="101"/>
                    <a:pt x="361" y="152"/>
                    <a:pt x="414" y="193"/>
                  </a:cubicBezTo>
                  <a:cubicBezTo>
                    <a:pt x="468" y="233"/>
                    <a:pt x="523" y="287"/>
                    <a:pt x="559" y="314"/>
                  </a:cubicBezTo>
                  <a:cubicBezTo>
                    <a:pt x="594" y="342"/>
                    <a:pt x="602" y="349"/>
                    <a:pt x="627" y="362"/>
                  </a:cubicBezTo>
                  <a:cubicBezTo>
                    <a:pt x="653" y="375"/>
                    <a:pt x="681" y="385"/>
                    <a:pt x="712" y="397"/>
                  </a:cubicBezTo>
                  <a:cubicBezTo>
                    <a:pt x="742" y="409"/>
                    <a:pt x="765" y="422"/>
                    <a:pt x="815" y="436"/>
                  </a:cubicBezTo>
                  <a:cubicBezTo>
                    <a:pt x="865" y="451"/>
                    <a:pt x="955" y="473"/>
                    <a:pt x="1010" y="484"/>
                  </a:cubicBezTo>
                  <a:cubicBezTo>
                    <a:pt x="1065" y="494"/>
                    <a:pt x="1121" y="497"/>
                    <a:pt x="1144" y="499"/>
                  </a:cubicBezTo>
                  <a:cubicBezTo>
                    <a:pt x="1167" y="502"/>
                    <a:pt x="1151" y="503"/>
                    <a:pt x="1152" y="503"/>
                  </a:cubicBez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auto">
            <a:xfrm>
              <a:off x="5632450" y="5338763"/>
              <a:ext cx="982663" cy="317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3833813" y="2741613"/>
              <a:ext cx="1852612" cy="798512"/>
            </a:xfrm>
            <a:custGeom>
              <a:avLst/>
              <a:gdLst>
                <a:gd name="T0" fmla="*/ 0 w 1167"/>
                <a:gd name="T1" fmla="*/ 0 h 503"/>
                <a:gd name="T2" fmla="*/ 2147483647 w 1167"/>
                <a:gd name="T3" fmla="*/ 2147483647 h 503"/>
                <a:gd name="T4" fmla="*/ 2147483647 w 1167"/>
                <a:gd name="T5" fmla="*/ 2147483647 h 503"/>
                <a:gd name="T6" fmla="*/ 2147483647 w 1167"/>
                <a:gd name="T7" fmla="*/ 2147483647 h 503"/>
                <a:gd name="T8" fmla="*/ 2147483647 w 1167"/>
                <a:gd name="T9" fmla="*/ 2147483647 h 503"/>
                <a:gd name="T10" fmla="*/ 2147483647 w 1167"/>
                <a:gd name="T11" fmla="*/ 2147483647 h 503"/>
                <a:gd name="T12" fmla="*/ 2147483647 w 1167"/>
                <a:gd name="T13" fmla="*/ 2147483647 h 503"/>
                <a:gd name="T14" fmla="*/ 2147483647 w 1167"/>
                <a:gd name="T15" fmla="*/ 2147483647 h 503"/>
                <a:gd name="T16" fmla="*/ 2147483647 w 1167"/>
                <a:gd name="T17" fmla="*/ 2147483647 h 503"/>
                <a:gd name="T18" fmla="*/ 2147483647 w 1167"/>
                <a:gd name="T19" fmla="*/ 2147483647 h 5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7"/>
                <a:gd name="T31" fmla="*/ 0 h 503"/>
                <a:gd name="T32" fmla="*/ 1167 w 1167"/>
                <a:gd name="T33" fmla="*/ 503 h 5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7" h="503">
                  <a:moveTo>
                    <a:pt x="0" y="0"/>
                  </a:moveTo>
                  <a:cubicBezTo>
                    <a:pt x="40" y="11"/>
                    <a:pt x="171" y="38"/>
                    <a:pt x="240" y="69"/>
                  </a:cubicBezTo>
                  <a:cubicBezTo>
                    <a:pt x="308" y="101"/>
                    <a:pt x="361" y="152"/>
                    <a:pt x="414" y="192"/>
                  </a:cubicBezTo>
                  <a:cubicBezTo>
                    <a:pt x="468" y="233"/>
                    <a:pt x="523" y="287"/>
                    <a:pt x="559" y="314"/>
                  </a:cubicBezTo>
                  <a:cubicBezTo>
                    <a:pt x="594" y="342"/>
                    <a:pt x="602" y="349"/>
                    <a:pt x="627" y="362"/>
                  </a:cubicBezTo>
                  <a:cubicBezTo>
                    <a:pt x="653" y="375"/>
                    <a:pt x="681" y="385"/>
                    <a:pt x="712" y="397"/>
                  </a:cubicBezTo>
                  <a:cubicBezTo>
                    <a:pt x="742" y="409"/>
                    <a:pt x="765" y="422"/>
                    <a:pt x="815" y="436"/>
                  </a:cubicBezTo>
                  <a:cubicBezTo>
                    <a:pt x="865" y="451"/>
                    <a:pt x="955" y="473"/>
                    <a:pt x="1010" y="484"/>
                  </a:cubicBezTo>
                  <a:cubicBezTo>
                    <a:pt x="1065" y="494"/>
                    <a:pt x="1121" y="497"/>
                    <a:pt x="1144" y="499"/>
                  </a:cubicBezTo>
                  <a:cubicBezTo>
                    <a:pt x="1167" y="502"/>
                    <a:pt x="1151" y="503"/>
                    <a:pt x="1152" y="503"/>
                  </a:cubicBezTo>
                </a:path>
              </a:pathLst>
            </a:cu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auto">
            <a:xfrm>
              <a:off x="5632450" y="3540125"/>
              <a:ext cx="982663" cy="317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9" name="Freeform 117"/>
          <p:cNvSpPr>
            <a:spLocks noEditPoints="1"/>
          </p:cNvSpPr>
          <p:nvPr/>
        </p:nvSpPr>
        <p:spPr bwMode="auto">
          <a:xfrm>
            <a:off x="6586538" y="4227513"/>
            <a:ext cx="827087" cy="26987"/>
          </a:xfrm>
          <a:custGeom>
            <a:avLst/>
            <a:gdLst>
              <a:gd name="T0" fmla="*/ 0 w 521"/>
              <a:gd name="T1" fmla="*/ 0 h 17"/>
              <a:gd name="T2" fmla="*/ 2147483647 w 521"/>
              <a:gd name="T3" fmla="*/ 2147483647 h 17"/>
              <a:gd name="T4" fmla="*/ 2147483647 w 521"/>
              <a:gd name="T5" fmla="*/ 2147483647 h 17"/>
              <a:gd name="T6" fmla="*/ 0 w 521"/>
              <a:gd name="T7" fmla="*/ 2147483647 h 17"/>
              <a:gd name="T8" fmla="*/ 0 w 521"/>
              <a:gd name="T9" fmla="*/ 0 h 17"/>
              <a:gd name="T10" fmla="*/ 2147483647 w 521"/>
              <a:gd name="T11" fmla="*/ 2147483647 h 17"/>
              <a:gd name="T12" fmla="*/ 2147483647 w 521"/>
              <a:gd name="T13" fmla="*/ 2147483647 h 17"/>
              <a:gd name="T14" fmla="*/ 2147483647 w 521"/>
              <a:gd name="T15" fmla="*/ 2147483647 h 17"/>
              <a:gd name="T16" fmla="*/ 2147483647 w 521"/>
              <a:gd name="T17" fmla="*/ 2147483647 h 17"/>
              <a:gd name="T18" fmla="*/ 2147483647 w 521"/>
              <a:gd name="T19" fmla="*/ 2147483647 h 17"/>
              <a:gd name="T20" fmla="*/ 2147483647 w 521"/>
              <a:gd name="T21" fmla="*/ 2147483647 h 17"/>
              <a:gd name="T22" fmla="*/ 2147483647 w 521"/>
              <a:gd name="T23" fmla="*/ 2147483647 h 17"/>
              <a:gd name="T24" fmla="*/ 2147483647 w 521"/>
              <a:gd name="T25" fmla="*/ 2147483647 h 17"/>
              <a:gd name="T26" fmla="*/ 2147483647 w 521"/>
              <a:gd name="T27" fmla="*/ 2147483647 h 17"/>
              <a:gd name="T28" fmla="*/ 2147483647 w 521"/>
              <a:gd name="T29" fmla="*/ 2147483647 h 17"/>
              <a:gd name="T30" fmla="*/ 2147483647 w 521"/>
              <a:gd name="T31" fmla="*/ 2147483647 h 17"/>
              <a:gd name="T32" fmla="*/ 2147483647 w 521"/>
              <a:gd name="T33" fmla="*/ 2147483647 h 17"/>
              <a:gd name="T34" fmla="*/ 2147483647 w 521"/>
              <a:gd name="T35" fmla="*/ 2147483647 h 17"/>
              <a:gd name="T36" fmla="*/ 2147483647 w 521"/>
              <a:gd name="T37" fmla="*/ 2147483647 h 17"/>
              <a:gd name="T38" fmla="*/ 2147483647 w 521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21"/>
              <a:gd name="T61" fmla="*/ 0 h 17"/>
              <a:gd name="T62" fmla="*/ 521 w 521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21" h="17">
                <a:moveTo>
                  <a:pt x="0" y="0"/>
                </a:moveTo>
                <a:lnTo>
                  <a:pt x="126" y="1"/>
                </a:lnTo>
                <a:lnTo>
                  <a:pt x="126" y="16"/>
                </a:lnTo>
                <a:lnTo>
                  <a:pt x="0" y="16"/>
                </a:lnTo>
                <a:lnTo>
                  <a:pt x="0" y="0"/>
                </a:lnTo>
                <a:close/>
                <a:moveTo>
                  <a:pt x="173" y="1"/>
                </a:moveTo>
                <a:lnTo>
                  <a:pt x="299" y="1"/>
                </a:lnTo>
                <a:lnTo>
                  <a:pt x="299" y="17"/>
                </a:lnTo>
                <a:lnTo>
                  <a:pt x="173" y="16"/>
                </a:lnTo>
                <a:lnTo>
                  <a:pt x="173" y="1"/>
                </a:lnTo>
                <a:close/>
                <a:moveTo>
                  <a:pt x="347" y="1"/>
                </a:moveTo>
                <a:lnTo>
                  <a:pt x="472" y="1"/>
                </a:lnTo>
                <a:lnTo>
                  <a:pt x="472" y="17"/>
                </a:lnTo>
                <a:lnTo>
                  <a:pt x="346" y="17"/>
                </a:lnTo>
                <a:lnTo>
                  <a:pt x="347" y="1"/>
                </a:lnTo>
                <a:close/>
                <a:moveTo>
                  <a:pt x="521" y="1"/>
                </a:moveTo>
                <a:lnTo>
                  <a:pt x="521" y="1"/>
                </a:lnTo>
                <a:lnTo>
                  <a:pt x="518" y="17"/>
                </a:lnTo>
                <a:lnTo>
                  <a:pt x="521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0" name="Group 118"/>
          <p:cNvGrpSpPr>
            <a:grpSpLocks/>
          </p:cNvGrpSpPr>
          <p:nvPr/>
        </p:nvGrpSpPr>
        <p:grpSpPr bwMode="auto">
          <a:xfrm>
            <a:off x="3787775" y="2541588"/>
            <a:ext cx="206375" cy="200025"/>
            <a:chOff x="2378" y="2057"/>
            <a:chExt cx="130" cy="126"/>
          </a:xfrm>
        </p:grpSpPr>
        <p:sp>
          <p:nvSpPr>
            <p:cNvPr id="121" name="Oval 119"/>
            <p:cNvSpPr>
              <a:spLocks noChangeArrowheads="1"/>
            </p:cNvSpPr>
            <p:nvPr/>
          </p:nvSpPr>
          <p:spPr bwMode="auto">
            <a:xfrm>
              <a:off x="2378" y="2057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auto">
            <a:xfrm>
              <a:off x="2378" y="2057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121"/>
          <p:cNvGrpSpPr>
            <a:grpSpLocks/>
          </p:cNvGrpSpPr>
          <p:nvPr/>
        </p:nvGrpSpPr>
        <p:grpSpPr bwMode="auto">
          <a:xfrm>
            <a:off x="5386388" y="3340100"/>
            <a:ext cx="206375" cy="200025"/>
            <a:chOff x="3385" y="2560"/>
            <a:chExt cx="130" cy="126"/>
          </a:xfrm>
        </p:grpSpPr>
        <p:sp>
          <p:nvSpPr>
            <p:cNvPr id="124" name="Oval 122"/>
            <p:cNvSpPr>
              <a:spLocks noChangeArrowheads="1"/>
            </p:cNvSpPr>
            <p:nvPr/>
          </p:nvSpPr>
          <p:spPr bwMode="auto">
            <a:xfrm>
              <a:off x="3385" y="2560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auto">
            <a:xfrm>
              <a:off x="3385" y="2560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" name="Group 124"/>
          <p:cNvGrpSpPr>
            <a:grpSpLocks/>
          </p:cNvGrpSpPr>
          <p:nvPr/>
        </p:nvGrpSpPr>
        <p:grpSpPr bwMode="auto">
          <a:xfrm>
            <a:off x="5786438" y="3340100"/>
            <a:ext cx="206375" cy="200025"/>
            <a:chOff x="3637" y="2560"/>
            <a:chExt cx="130" cy="126"/>
          </a:xfrm>
        </p:grpSpPr>
        <p:sp>
          <p:nvSpPr>
            <p:cNvPr id="127" name="Oval 125"/>
            <p:cNvSpPr>
              <a:spLocks noChangeArrowheads="1"/>
            </p:cNvSpPr>
            <p:nvPr/>
          </p:nvSpPr>
          <p:spPr bwMode="auto">
            <a:xfrm>
              <a:off x="3637" y="2560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auto">
            <a:xfrm>
              <a:off x="3637" y="2560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7"/>
          <p:cNvGrpSpPr>
            <a:grpSpLocks/>
          </p:cNvGrpSpPr>
          <p:nvPr/>
        </p:nvGrpSpPr>
        <p:grpSpPr bwMode="auto">
          <a:xfrm>
            <a:off x="6186488" y="3340100"/>
            <a:ext cx="206375" cy="200025"/>
            <a:chOff x="3889" y="2560"/>
            <a:chExt cx="130" cy="126"/>
          </a:xfrm>
        </p:grpSpPr>
        <p:sp>
          <p:nvSpPr>
            <p:cNvPr id="130" name="Oval 128"/>
            <p:cNvSpPr>
              <a:spLocks noChangeArrowheads="1"/>
            </p:cNvSpPr>
            <p:nvPr/>
          </p:nvSpPr>
          <p:spPr bwMode="auto">
            <a:xfrm>
              <a:off x="3889" y="2560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auto">
            <a:xfrm>
              <a:off x="3889" y="2560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2" name="Group 130"/>
          <p:cNvGrpSpPr>
            <a:grpSpLocks/>
          </p:cNvGrpSpPr>
          <p:nvPr/>
        </p:nvGrpSpPr>
        <p:grpSpPr bwMode="auto">
          <a:xfrm>
            <a:off x="6786563" y="3640138"/>
            <a:ext cx="206375" cy="200025"/>
            <a:chOff x="4267" y="2749"/>
            <a:chExt cx="130" cy="126"/>
          </a:xfrm>
        </p:grpSpPr>
        <p:sp>
          <p:nvSpPr>
            <p:cNvPr id="133" name="Oval 131"/>
            <p:cNvSpPr>
              <a:spLocks noChangeArrowheads="1"/>
            </p:cNvSpPr>
            <p:nvPr/>
          </p:nvSpPr>
          <p:spPr bwMode="auto">
            <a:xfrm>
              <a:off x="4267" y="2749"/>
              <a:ext cx="130" cy="126"/>
            </a:xfrm>
            <a:prstGeom prst="ellipse">
              <a:avLst/>
            </a:prstGeom>
            <a:solidFill>
              <a:srgbClr val="0066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auto">
            <a:xfrm>
              <a:off x="4267" y="2749"/>
              <a:ext cx="130" cy="126"/>
            </a:xfrm>
            <a:prstGeom prst="ellipse">
              <a:avLst/>
            </a:prstGeom>
            <a:noFill/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5" name="Freeform 133"/>
          <p:cNvSpPr>
            <a:spLocks noEditPoints="1"/>
          </p:cNvSpPr>
          <p:nvPr/>
        </p:nvSpPr>
        <p:spPr bwMode="auto">
          <a:xfrm>
            <a:off x="5386388" y="3827463"/>
            <a:ext cx="1849437" cy="26987"/>
          </a:xfrm>
          <a:custGeom>
            <a:avLst/>
            <a:gdLst>
              <a:gd name="T0" fmla="*/ 0 w 1165"/>
              <a:gd name="T1" fmla="*/ 0 h 17"/>
              <a:gd name="T2" fmla="*/ 2147483647 w 1165"/>
              <a:gd name="T3" fmla="*/ 0 h 17"/>
              <a:gd name="T4" fmla="*/ 2147483647 w 1165"/>
              <a:gd name="T5" fmla="*/ 2147483647 h 17"/>
              <a:gd name="T6" fmla="*/ 0 w 1165"/>
              <a:gd name="T7" fmla="*/ 2147483647 h 17"/>
              <a:gd name="T8" fmla="*/ 0 w 1165"/>
              <a:gd name="T9" fmla="*/ 0 h 17"/>
              <a:gd name="T10" fmla="*/ 2147483647 w 1165"/>
              <a:gd name="T11" fmla="*/ 0 h 17"/>
              <a:gd name="T12" fmla="*/ 2147483647 w 1165"/>
              <a:gd name="T13" fmla="*/ 2147483647 h 17"/>
              <a:gd name="T14" fmla="*/ 2147483647 w 1165"/>
              <a:gd name="T15" fmla="*/ 2147483647 h 17"/>
              <a:gd name="T16" fmla="*/ 2147483647 w 1165"/>
              <a:gd name="T17" fmla="*/ 2147483647 h 17"/>
              <a:gd name="T18" fmla="*/ 2147483647 w 1165"/>
              <a:gd name="T19" fmla="*/ 0 h 17"/>
              <a:gd name="T20" fmla="*/ 2147483647 w 1165"/>
              <a:gd name="T21" fmla="*/ 2147483647 h 17"/>
              <a:gd name="T22" fmla="*/ 2147483647 w 1165"/>
              <a:gd name="T23" fmla="*/ 2147483647 h 17"/>
              <a:gd name="T24" fmla="*/ 2147483647 w 1165"/>
              <a:gd name="T25" fmla="*/ 2147483647 h 17"/>
              <a:gd name="T26" fmla="*/ 2147483647 w 1165"/>
              <a:gd name="T27" fmla="*/ 2147483647 h 17"/>
              <a:gd name="T28" fmla="*/ 2147483647 w 1165"/>
              <a:gd name="T29" fmla="*/ 2147483647 h 17"/>
              <a:gd name="T30" fmla="*/ 2147483647 w 1165"/>
              <a:gd name="T31" fmla="*/ 2147483647 h 17"/>
              <a:gd name="T32" fmla="*/ 2147483647 w 1165"/>
              <a:gd name="T33" fmla="*/ 2147483647 h 17"/>
              <a:gd name="T34" fmla="*/ 2147483647 w 1165"/>
              <a:gd name="T35" fmla="*/ 2147483647 h 17"/>
              <a:gd name="T36" fmla="*/ 2147483647 w 1165"/>
              <a:gd name="T37" fmla="*/ 2147483647 h 17"/>
              <a:gd name="T38" fmla="*/ 2147483647 w 1165"/>
              <a:gd name="T39" fmla="*/ 2147483647 h 17"/>
              <a:gd name="T40" fmla="*/ 2147483647 w 1165"/>
              <a:gd name="T41" fmla="*/ 2147483647 h 17"/>
              <a:gd name="T42" fmla="*/ 2147483647 w 1165"/>
              <a:gd name="T43" fmla="*/ 2147483647 h 17"/>
              <a:gd name="T44" fmla="*/ 2147483647 w 1165"/>
              <a:gd name="T45" fmla="*/ 2147483647 h 17"/>
              <a:gd name="T46" fmla="*/ 2147483647 w 1165"/>
              <a:gd name="T47" fmla="*/ 2147483647 h 17"/>
              <a:gd name="T48" fmla="*/ 2147483647 w 1165"/>
              <a:gd name="T49" fmla="*/ 2147483647 h 17"/>
              <a:gd name="T50" fmla="*/ 2147483647 w 1165"/>
              <a:gd name="T51" fmla="*/ 2147483647 h 17"/>
              <a:gd name="T52" fmla="*/ 2147483647 w 1165"/>
              <a:gd name="T53" fmla="*/ 2147483647 h 17"/>
              <a:gd name="T54" fmla="*/ 2147483647 w 1165"/>
              <a:gd name="T55" fmla="*/ 2147483647 h 17"/>
              <a:gd name="T56" fmla="*/ 2147483647 w 1165"/>
              <a:gd name="T57" fmla="*/ 2147483647 h 17"/>
              <a:gd name="T58" fmla="*/ 2147483647 w 1165"/>
              <a:gd name="T59" fmla="*/ 2147483647 h 17"/>
              <a:gd name="T60" fmla="*/ 2147483647 w 1165"/>
              <a:gd name="T61" fmla="*/ 2147483647 h 17"/>
              <a:gd name="T62" fmla="*/ 2147483647 w 1165"/>
              <a:gd name="T63" fmla="*/ 2147483647 h 17"/>
              <a:gd name="T64" fmla="*/ 2147483647 w 1165"/>
              <a:gd name="T65" fmla="*/ 2147483647 h 17"/>
              <a:gd name="T66" fmla="*/ 2147483647 w 1165"/>
              <a:gd name="T67" fmla="*/ 2147483647 h 17"/>
              <a:gd name="T68" fmla="*/ 2147483647 w 1165"/>
              <a:gd name="T69" fmla="*/ 2147483647 h 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65"/>
              <a:gd name="T106" fmla="*/ 0 h 17"/>
              <a:gd name="T107" fmla="*/ 1165 w 1165"/>
              <a:gd name="T108" fmla="*/ 17 h 1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65" h="17">
                <a:moveTo>
                  <a:pt x="0" y="0"/>
                </a:moveTo>
                <a:lnTo>
                  <a:pt x="126" y="0"/>
                </a:lnTo>
                <a:lnTo>
                  <a:pt x="126" y="16"/>
                </a:lnTo>
                <a:lnTo>
                  <a:pt x="0" y="16"/>
                </a:lnTo>
                <a:lnTo>
                  <a:pt x="0" y="0"/>
                </a:lnTo>
                <a:close/>
                <a:moveTo>
                  <a:pt x="173" y="0"/>
                </a:moveTo>
                <a:lnTo>
                  <a:pt x="299" y="1"/>
                </a:lnTo>
                <a:lnTo>
                  <a:pt x="299" y="16"/>
                </a:lnTo>
                <a:lnTo>
                  <a:pt x="173" y="16"/>
                </a:lnTo>
                <a:lnTo>
                  <a:pt x="173" y="0"/>
                </a:lnTo>
                <a:close/>
                <a:moveTo>
                  <a:pt x="347" y="1"/>
                </a:moveTo>
                <a:lnTo>
                  <a:pt x="473" y="1"/>
                </a:lnTo>
                <a:lnTo>
                  <a:pt x="473" y="16"/>
                </a:lnTo>
                <a:lnTo>
                  <a:pt x="347" y="16"/>
                </a:lnTo>
                <a:lnTo>
                  <a:pt x="347" y="1"/>
                </a:lnTo>
                <a:close/>
                <a:moveTo>
                  <a:pt x="520" y="1"/>
                </a:moveTo>
                <a:lnTo>
                  <a:pt x="646" y="1"/>
                </a:lnTo>
                <a:lnTo>
                  <a:pt x="646" y="17"/>
                </a:lnTo>
                <a:lnTo>
                  <a:pt x="520" y="17"/>
                </a:lnTo>
                <a:lnTo>
                  <a:pt x="520" y="1"/>
                </a:lnTo>
                <a:close/>
                <a:moveTo>
                  <a:pt x="693" y="1"/>
                </a:moveTo>
                <a:lnTo>
                  <a:pt x="819" y="1"/>
                </a:lnTo>
                <a:lnTo>
                  <a:pt x="819" y="17"/>
                </a:lnTo>
                <a:lnTo>
                  <a:pt x="693" y="17"/>
                </a:lnTo>
                <a:lnTo>
                  <a:pt x="693" y="1"/>
                </a:lnTo>
                <a:close/>
                <a:moveTo>
                  <a:pt x="866" y="1"/>
                </a:moveTo>
                <a:lnTo>
                  <a:pt x="992" y="1"/>
                </a:lnTo>
                <a:lnTo>
                  <a:pt x="992" y="17"/>
                </a:lnTo>
                <a:lnTo>
                  <a:pt x="866" y="17"/>
                </a:lnTo>
                <a:lnTo>
                  <a:pt x="866" y="1"/>
                </a:lnTo>
                <a:close/>
                <a:moveTo>
                  <a:pt x="1039" y="2"/>
                </a:moveTo>
                <a:lnTo>
                  <a:pt x="1165" y="2"/>
                </a:lnTo>
                <a:lnTo>
                  <a:pt x="1165" y="17"/>
                </a:lnTo>
                <a:lnTo>
                  <a:pt x="1039" y="17"/>
                </a:lnTo>
                <a:lnTo>
                  <a:pt x="1039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34"/>
          <p:cNvSpPr>
            <a:spLocks noEditPoints="1"/>
          </p:cNvSpPr>
          <p:nvPr/>
        </p:nvSpPr>
        <p:spPr bwMode="auto">
          <a:xfrm>
            <a:off x="6835775" y="3840163"/>
            <a:ext cx="100013" cy="400050"/>
          </a:xfrm>
          <a:custGeom>
            <a:avLst/>
            <a:gdLst>
              <a:gd name="T0" fmla="*/ 2147483647 w 63"/>
              <a:gd name="T1" fmla="*/ 2147483647 h 252"/>
              <a:gd name="T2" fmla="*/ 2147483647 w 63"/>
              <a:gd name="T3" fmla="*/ 2147483647 h 252"/>
              <a:gd name="T4" fmla="*/ 2147483647 w 63"/>
              <a:gd name="T5" fmla="*/ 2147483647 h 252"/>
              <a:gd name="T6" fmla="*/ 2147483647 w 63"/>
              <a:gd name="T7" fmla="*/ 2147483647 h 252"/>
              <a:gd name="T8" fmla="*/ 2147483647 w 63"/>
              <a:gd name="T9" fmla="*/ 2147483647 h 252"/>
              <a:gd name="T10" fmla="*/ 0 w 63"/>
              <a:gd name="T11" fmla="*/ 2147483647 h 252"/>
              <a:gd name="T12" fmla="*/ 2147483647 w 63"/>
              <a:gd name="T13" fmla="*/ 0 h 252"/>
              <a:gd name="T14" fmla="*/ 2147483647 w 63"/>
              <a:gd name="T15" fmla="*/ 2147483647 h 252"/>
              <a:gd name="T16" fmla="*/ 0 w 63"/>
              <a:gd name="T17" fmla="*/ 2147483647 h 252"/>
              <a:gd name="T18" fmla="*/ 2147483647 w 63"/>
              <a:gd name="T19" fmla="*/ 2147483647 h 252"/>
              <a:gd name="T20" fmla="*/ 2147483647 w 63"/>
              <a:gd name="T21" fmla="*/ 2147483647 h 252"/>
              <a:gd name="T22" fmla="*/ 0 w 63"/>
              <a:gd name="T23" fmla="*/ 2147483647 h 252"/>
              <a:gd name="T24" fmla="*/ 2147483647 w 63"/>
              <a:gd name="T25" fmla="*/ 2147483647 h 2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"/>
              <a:gd name="T40" fmla="*/ 0 h 252"/>
              <a:gd name="T41" fmla="*/ 63 w 63"/>
              <a:gd name="T42" fmla="*/ 252 h 2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" h="252">
                <a:moveTo>
                  <a:pt x="40" y="53"/>
                </a:moveTo>
                <a:lnTo>
                  <a:pt x="40" y="200"/>
                </a:lnTo>
                <a:lnTo>
                  <a:pt x="24" y="200"/>
                </a:lnTo>
                <a:lnTo>
                  <a:pt x="24" y="53"/>
                </a:lnTo>
                <a:lnTo>
                  <a:pt x="40" y="53"/>
                </a:lnTo>
                <a:close/>
                <a:moveTo>
                  <a:pt x="0" y="63"/>
                </a:moveTo>
                <a:lnTo>
                  <a:pt x="32" y="0"/>
                </a:lnTo>
                <a:lnTo>
                  <a:pt x="63" y="63"/>
                </a:lnTo>
                <a:lnTo>
                  <a:pt x="0" y="63"/>
                </a:lnTo>
                <a:close/>
                <a:moveTo>
                  <a:pt x="63" y="189"/>
                </a:moveTo>
                <a:lnTo>
                  <a:pt x="32" y="252"/>
                </a:lnTo>
                <a:lnTo>
                  <a:pt x="0" y="189"/>
                </a:lnTo>
                <a:lnTo>
                  <a:pt x="63" y="18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135"/>
          <p:cNvSpPr>
            <a:spLocks noChangeArrowheads="1"/>
          </p:cNvSpPr>
          <p:nvPr/>
        </p:nvSpPr>
        <p:spPr bwMode="auto">
          <a:xfrm>
            <a:off x="7370763" y="3725863"/>
            <a:ext cx="13710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useable photo</a:t>
            </a:r>
            <a:endParaRPr lang="en-US" dirty="0"/>
          </a:p>
        </p:txBody>
      </p:sp>
      <p:sp>
        <p:nvSpPr>
          <p:cNvPr id="138" name="Rectangle 136"/>
          <p:cNvSpPr>
            <a:spLocks noChangeArrowheads="1"/>
          </p:cNvSpPr>
          <p:nvPr/>
        </p:nvSpPr>
        <p:spPr bwMode="auto">
          <a:xfrm>
            <a:off x="8850313" y="3686175"/>
            <a:ext cx="70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139" name="Rectangle 137"/>
          <p:cNvSpPr>
            <a:spLocks noChangeArrowheads="1"/>
          </p:cNvSpPr>
          <p:nvPr/>
        </p:nvSpPr>
        <p:spPr bwMode="auto">
          <a:xfrm>
            <a:off x="7542213" y="3965575"/>
            <a:ext cx="8337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voltage (</a:t>
            </a:r>
            <a:endParaRPr lang="en-US" dirty="0"/>
          </a:p>
        </p:txBody>
      </p:sp>
      <p:sp>
        <p:nvSpPr>
          <p:cNvPr id="140" name="Rectangle 138"/>
          <p:cNvSpPr>
            <a:spLocks noChangeArrowheads="1"/>
          </p:cNvSpPr>
          <p:nvPr/>
        </p:nvSpPr>
        <p:spPr bwMode="auto">
          <a:xfrm>
            <a:off x="8521700" y="3965575"/>
            <a:ext cx="27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qV</a:t>
            </a:r>
            <a:endParaRPr lang="en-US"/>
          </a:p>
        </p:txBody>
      </p:sp>
      <p:sp>
        <p:nvSpPr>
          <p:cNvPr id="141" name="Rectangle 139"/>
          <p:cNvSpPr>
            <a:spLocks noChangeArrowheads="1"/>
          </p:cNvSpPr>
          <p:nvPr/>
        </p:nvSpPr>
        <p:spPr bwMode="auto">
          <a:xfrm>
            <a:off x="8801100" y="3965575"/>
            <a:ext cx="719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42" name="Freeform 140"/>
          <p:cNvSpPr>
            <a:spLocks noEditPoints="1"/>
          </p:cNvSpPr>
          <p:nvPr/>
        </p:nvSpPr>
        <p:spPr bwMode="auto">
          <a:xfrm>
            <a:off x="6392863" y="3427413"/>
            <a:ext cx="496887" cy="212725"/>
          </a:xfrm>
          <a:custGeom>
            <a:avLst/>
            <a:gdLst>
              <a:gd name="T0" fmla="*/ 2147483647 w 1992"/>
              <a:gd name="T1" fmla="*/ 0 h 850"/>
              <a:gd name="T2" fmla="*/ 2147483647 w 1992"/>
              <a:gd name="T3" fmla="*/ 2147483647 h 850"/>
              <a:gd name="T4" fmla="*/ 2147483647 w 1992"/>
              <a:gd name="T5" fmla="*/ 2147483647 h 850"/>
              <a:gd name="T6" fmla="*/ 2147483647 w 1992"/>
              <a:gd name="T7" fmla="*/ 2147483647 h 850"/>
              <a:gd name="T8" fmla="*/ 2147483647 w 1992"/>
              <a:gd name="T9" fmla="*/ 2147483647 h 850"/>
              <a:gd name="T10" fmla="*/ 2147483647 w 1992"/>
              <a:gd name="T11" fmla="*/ 2147483647 h 850"/>
              <a:gd name="T12" fmla="*/ 2147483647 w 1992"/>
              <a:gd name="T13" fmla="*/ 2147483647 h 850"/>
              <a:gd name="T14" fmla="*/ 2147483647 w 1992"/>
              <a:gd name="T15" fmla="*/ 2147483647 h 850"/>
              <a:gd name="T16" fmla="*/ 2147483647 w 1992"/>
              <a:gd name="T17" fmla="*/ 2147483647 h 850"/>
              <a:gd name="T18" fmla="*/ 2147483647 w 1992"/>
              <a:gd name="T19" fmla="*/ 2147483647 h 850"/>
              <a:gd name="T20" fmla="*/ 2147483647 w 1992"/>
              <a:gd name="T21" fmla="*/ 2147483647 h 850"/>
              <a:gd name="T22" fmla="*/ 2147483647 w 1992"/>
              <a:gd name="T23" fmla="*/ 2147483647 h 850"/>
              <a:gd name="T24" fmla="*/ 2147483647 w 1992"/>
              <a:gd name="T25" fmla="*/ 2147483647 h 850"/>
              <a:gd name="T26" fmla="*/ 2147483647 w 1992"/>
              <a:gd name="T27" fmla="*/ 2147483647 h 850"/>
              <a:gd name="T28" fmla="*/ 2147483647 w 1992"/>
              <a:gd name="T29" fmla="*/ 2147483647 h 850"/>
              <a:gd name="T30" fmla="*/ 2147483647 w 1992"/>
              <a:gd name="T31" fmla="*/ 2147483647 h 850"/>
              <a:gd name="T32" fmla="*/ 2147483647 w 1992"/>
              <a:gd name="T33" fmla="*/ 2147483647 h 850"/>
              <a:gd name="T34" fmla="*/ 2147483647 w 1992"/>
              <a:gd name="T35" fmla="*/ 2147483647 h 850"/>
              <a:gd name="T36" fmla="*/ 2147483647 w 1992"/>
              <a:gd name="T37" fmla="*/ 2147483647 h 850"/>
              <a:gd name="T38" fmla="*/ 2147483647 w 1992"/>
              <a:gd name="T39" fmla="*/ 2147483647 h 850"/>
              <a:gd name="T40" fmla="*/ 2147483647 w 1992"/>
              <a:gd name="T41" fmla="*/ 2147483647 h 850"/>
              <a:gd name="T42" fmla="*/ 2147483647 w 1992"/>
              <a:gd name="T43" fmla="*/ 2147483647 h 850"/>
              <a:gd name="T44" fmla="*/ 2147483647 w 1992"/>
              <a:gd name="T45" fmla="*/ 2147483647 h 850"/>
              <a:gd name="T46" fmla="*/ 2147483647 w 1992"/>
              <a:gd name="T47" fmla="*/ 2147483647 h 850"/>
              <a:gd name="T48" fmla="*/ 2147483647 w 1992"/>
              <a:gd name="T49" fmla="*/ 2147483647 h 850"/>
              <a:gd name="T50" fmla="*/ 2147483647 w 1992"/>
              <a:gd name="T51" fmla="*/ 2147483647 h 850"/>
              <a:gd name="T52" fmla="*/ 2147483647 w 1992"/>
              <a:gd name="T53" fmla="*/ 2147483647 h 850"/>
              <a:gd name="T54" fmla="*/ 2147483647 w 1992"/>
              <a:gd name="T55" fmla="*/ 2147483647 h 850"/>
              <a:gd name="T56" fmla="*/ 2147483647 w 1992"/>
              <a:gd name="T57" fmla="*/ 2147483647 h 850"/>
              <a:gd name="T58" fmla="*/ 2147483647 w 1992"/>
              <a:gd name="T59" fmla="*/ 2147483647 h 850"/>
              <a:gd name="T60" fmla="*/ 2147483647 w 1992"/>
              <a:gd name="T61" fmla="*/ 2147483647 h 850"/>
              <a:gd name="T62" fmla="*/ 2147483647 w 1992"/>
              <a:gd name="T63" fmla="*/ 2147483647 h 850"/>
              <a:gd name="T64" fmla="*/ 2147483647 w 1992"/>
              <a:gd name="T65" fmla="*/ 2147483647 h 850"/>
              <a:gd name="T66" fmla="*/ 2147483647 w 1992"/>
              <a:gd name="T67" fmla="*/ 2147483647 h 850"/>
              <a:gd name="T68" fmla="*/ 2147483647 w 1992"/>
              <a:gd name="T69" fmla="*/ 2147483647 h 850"/>
              <a:gd name="T70" fmla="*/ 2147483647 w 1992"/>
              <a:gd name="T71" fmla="*/ 2147483647 h 850"/>
              <a:gd name="T72" fmla="*/ 2147483647 w 1992"/>
              <a:gd name="T73" fmla="*/ 2147483647 h 850"/>
              <a:gd name="T74" fmla="*/ 2147483647 w 1992"/>
              <a:gd name="T75" fmla="*/ 2147483647 h 850"/>
              <a:gd name="T76" fmla="*/ 2147483647 w 1992"/>
              <a:gd name="T77" fmla="*/ 2147483647 h 850"/>
              <a:gd name="T78" fmla="*/ 2147483647 w 1992"/>
              <a:gd name="T79" fmla="*/ 2147483647 h 850"/>
              <a:gd name="T80" fmla="*/ 2147483647 w 1992"/>
              <a:gd name="T81" fmla="*/ 2147483647 h 850"/>
              <a:gd name="T82" fmla="*/ 2147483647 w 1992"/>
              <a:gd name="T83" fmla="*/ 2147483647 h 850"/>
              <a:gd name="T84" fmla="*/ 2147483647 w 1992"/>
              <a:gd name="T85" fmla="*/ 2147483647 h 850"/>
              <a:gd name="T86" fmla="*/ 2147483647 w 1992"/>
              <a:gd name="T87" fmla="*/ 2147483647 h 850"/>
              <a:gd name="T88" fmla="*/ 2147483647 w 1992"/>
              <a:gd name="T89" fmla="*/ 2147483647 h 850"/>
              <a:gd name="T90" fmla="*/ 2147483647 w 1992"/>
              <a:gd name="T91" fmla="*/ 2147483647 h 850"/>
              <a:gd name="T92" fmla="*/ 2147483647 w 1992"/>
              <a:gd name="T93" fmla="*/ 2147483647 h 850"/>
              <a:gd name="T94" fmla="*/ 2147483647 w 1992"/>
              <a:gd name="T95" fmla="*/ 2147483647 h 850"/>
              <a:gd name="T96" fmla="*/ 2147483647 w 1992"/>
              <a:gd name="T97" fmla="*/ 2147483647 h 850"/>
              <a:gd name="T98" fmla="*/ 0 w 1992"/>
              <a:gd name="T99" fmla="*/ 2147483647 h 850"/>
              <a:gd name="T100" fmla="*/ 2147483647 w 1992"/>
              <a:gd name="T101" fmla="*/ 0 h 850"/>
              <a:gd name="T102" fmla="*/ 2147483647 w 1992"/>
              <a:gd name="T103" fmla="*/ 2147483647 h 850"/>
              <a:gd name="T104" fmla="*/ 2147483647 w 1992"/>
              <a:gd name="T105" fmla="*/ 2147483647 h 850"/>
              <a:gd name="T106" fmla="*/ 2147483647 w 1992"/>
              <a:gd name="T107" fmla="*/ 2147483647 h 850"/>
              <a:gd name="T108" fmla="*/ 2147483647 w 1992"/>
              <a:gd name="T109" fmla="*/ 2147483647 h 8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992"/>
              <a:gd name="T166" fmla="*/ 0 h 850"/>
              <a:gd name="T167" fmla="*/ 1992 w 1992"/>
              <a:gd name="T168" fmla="*/ 850 h 8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992" h="850">
                <a:moveTo>
                  <a:pt x="1" y="0"/>
                </a:moveTo>
                <a:lnTo>
                  <a:pt x="94" y="1"/>
                </a:lnTo>
                <a:lnTo>
                  <a:pt x="189" y="5"/>
                </a:lnTo>
                <a:lnTo>
                  <a:pt x="283" y="11"/>
                </a:lnTo>
                <a:lnTo>
                  <a:pt x="376" y="18"/>
                </a:lnTo>
                <a:lnTo>
                  <a:pt x="469" y="28"/>
                </a:lnTo>
                <a:lnTo>
                  <a:pt x="561" y="40"/>
                </a:lnTo>
                <a:lnTo>
                  <a:pt x="651" y="54"/>
                </a:lnTo>
                <a:lnTo>
                  <a:pt x="741" y="70"/>
                </a:lnTo>
                <a:lnTo>
                  <a:pt x="828" y="87"/>
                </a:lnTo>
                <a:lnTo>
                  <a:pt x="915" y="106"/>
                </a:lnTo>
                <a:lnTo>
                  <a:pt x="999" y="127"/>
                </a:lnTo>
                <a:lnTo>
                  <a:pt x="1082" y="150"/>
                </a:lnTo>
                <a:lnTo>
                  <a:pt x="1162" y="174"/>
                </a:lnTo>
                <a:lnTo>
                  <a:pt x="1240" y="199"/>
                </a:lnTo>
                <a:lnTo>
                  <a:pt x="1315" y="226"/>
                </a:lnTo>
                <a:lnTo>
                  <a:pt x="1388" y="254"/>
                </a:lnTo>
                <a:lnTo>
                  <a:pt x="1458" y="283"/>
                </a:lnTo>
                <a:lnTo>
                  <a:pt x="1524" y="313"/>
                </a:lnTo>
                <a:lnTo>
                  <a:pt x="1588" y="345"/>
                </a:lnTo>
                <a:lnTo>
                  <a:pt x="1648" y="377"/>
                </a:lnTo>
                <a:lnTo>
                  <a:pt x="1705" y="411"/>
                </a:lnTo>
                <a:lnTo>
                  <a:pt x="1758" y="446"/>
                </a:lnTo>
                <a:cubicBezTo>
                  <a:pt x="1762" y="448"/>
                  <a:pt x="1765" y="451"/>
                  <a:pt x="1768" y="454"/>
                </a:cubicBezTo>
                <a:lnTo>
                  <a:pt x="1845" y="539"/>
                </a:lnTo>
                <a:lnTo>
                  <a:pt x="1771" y="606"/>
                </a:lnTo>
                <a:lnTo>
                  <a:pt x="1694" y="521"/>
                </a:lnTo>
                <a:lnTo>
                  <a:pt x="1704" y="529"/>
                </a:lnTo>
                <a:lnTo>
                  <a:pt x="1654" y="497"/>
                </a:lnTo>
                <a:lnTo>
                  <a:pt x="1601" y="465"/>
                </a:lnTo>
                <a:lnTo>
                  <a:pt x="1544" y="434"/>
                </a:lnTo>
                <a:lnTo>
                  <a:pt x="1483" y="404"/>
                </a:lnTo>
                <a:lnTo>
                  <a:pt x="1419" y="375"/>
                </a:lnTo>
                <a:lnTo>
                  <a:pt x="1352" y="347"/>
                </a:lnTo>
                <a:lnTo>
                  <a:pt x="1282" y="320"/>
                </a:lnTo>
                <a:lnTo>
                  <a:pt x="1209" y="294"/>
                </a:lnTo>
                <a:lnTo>
                  <a:pt x="1133" y="269"/>
                </a:lnTo>
                <a:lnTo>
                  <a:pt x="1055" y="246"/>
                </a:lnTo>
                <a:lnTo>
                  <a:pt x="975" y="224"/>
                </a:lnTo>
                <a:lnTo>
                  <a:pt x="893" y="204"/>
                </a:lnTo>
                <a:lnTo>
                  <a:pt x="809" y="185"/>
                </a:lnTo>
                <a:lnTo>
                  <a:pt x="723" y="168"/>
                </a:lnTo>
                <a:lnTo>
                  <a:pt x="636" y="153"/>
                </a:lnTo>
                <a:lnTo>
                  <a:pt x="548" y="139"/>
                </a:lnTo>
                <a:lnTo>
                  <a:pt x="458" y="128"/>
                </a:lnTo>
                <a:lnTo>
                  <a:pt x="368" y="118"/>
                </a:lnTo>
                <a:lnTo>
                  <a:pt x="277" y="110"/>
                </a:lnTo>
                <a:lnTo>
                  <a:pt x="185" y="105"/>
                </a:lnTo>
                <a:lnTo>
                  <a:pt x="93" y="101"/>
                </a:lnTo>
                <a:lnTo>
                  <a:pt x="0" y="100"/>
                </a:lnTo>
                <a:lnTo>
                  <a:pt x="1" y="0"/>
                </a:lnTo>
                <a:close/>
                <a:moveTo>
                  <a:pt x="1938" y="406"/>
                </a:moveTo>
                <a:lnTo>
                  <a:pt x="1992" y="850"/>
                </a:lnTo>
                <a:lnTo>
                  <a:pt x="1605" y="627"/>
                </a:lnTo>
                <a:lnTo>
                  <a:pt x="1938" y="40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41"/>
          <p:cNvSpPr>
            <a:spLocks noEditPoints="1"/>
          </p:cNvSpPr>
          <p:nvPr/>
        </p:nvSpPr>
        <p:spPr bwMode="auto">
          <a:xfrm>
            <a:off x="6986588" y="3692525"/>
            <a:ext cx="307975" cy="100013"/>
          </a:xfrm>
          <a:custGeom>
            <a:avLst/>
            <a:gdLst>
              <a:gd name="T0" fmla="*/ 0 w 194"/>
              <a:gd name="T1" fmla="*/ 2147483647 h 63"/>
              <a:gd name="T2" fmla="*/ 2147483647 w 194"/>
              <a:gd name="T3" fmla="*/ 2147483647 h 63"/>
              <a:gd name="T4" fmla="*/ 2147483647 w 194"/>
              <a:gd name="T5" fmla="*/ 2147483647 h 63"/>
              <a:gd name="T6" fmla="*/ 0 w 194"/>
              <a:gd name="T7" fmla="*/ 2147483647 h 63"/>
              <a:gd name="T8" fmla="*/ 0 w 194"/>
              <a:gd name="T9" fmla="*/ 2147483647 h 63"/>
              <a:gd name="T10" fmla="*/ 2147483647 w 194"/>
              <a:gd name="T11" fmla="*/ 0 h 63"/>
              <a:gd name="T12" fmla="*/ 2147483647 w 194"/>
              <a:gd name="T13" fmla="*/ 2147483647 h 63"/>
              <a:gd name="T14" fmla="*/ 2147483647 w 194"/>
              <a:gd name="T15" fmla="*/ 2147483647 h 63"/>
              <a:gd name="T16" fmla="*/ 2147483647 w 194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"/>
              <a:gd name="T28" fmla="*/ 0 h 63"/>
              <a:gd name="T29" fmla="*/ 194 w 194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" h="63">
                <a:moveTo>
                  <a:pt x="0" y="22"/>
                </a:moveTo>
                <a:lnTo>
                  <a:pt x="142" y="23"/>
                </a:lnTo>
                <a:lnTo>
                  <a:pt x="141" y="39"/>
                </a:lnTo>
                <a:lnTo>
                  <a:pt x="0" y="38"/>
                </a:lnTo>
                <a:lnTo>
                  <a:pt x="0" y="22"/>
                </a:lnTo>
                <a:close/>
                <a:moveTo>
                  <a:pt x="131" y="0"/>
                </a:moveTo>
                <a:lnTo>
                  <a:pt x="194" y="32"/>
                </a:lnTo>
                <a:lnTo>
                  <a:pt x="131" y="63"/>
                </a:lnTo>
                <a:lnTo>
                  <a:pt x="13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142"/>
          <p:cNvSpPr>
            <a:spLocks noChangeArrowheads="1"/>
          </p:cNvSpPr>
          <p:nvPr/>
        </p:nvSpPr>
        <p:spPr bwMode="auto">
          <a:xfrm>
            <a:off x="5386388" y="5338763"/>
            <a:ext cx="206375" cy="200025"/>
          </a:xfrm>
          <a:prstGeom prst="ellipse">
            <a:avLst/>
          </a:prstGeom>
          <a:noFill/>
          <a:ln w="23813" cap="rnd">
            <a:solidFill>
              <a:srgbClr val="0000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143"/>
          <p:cNvSpPr>
            <a:spLocks noChangeArrowheads="1"/>
          </p:cNvSpPr>
          <p:nvPr/>
        </p:nvSpPr>
        <p:spPr bwMode="auto">
          <a:xfrm>
            <a:off x="1287463" y="4040188"/>
            <a:ext cx="206375" cy="200025"/>
          </a:xfrm>
          <a:prstGeom prst="ellipse">
            <a:avLst/>
          </a:prstGeom>
          <a:noFill/>
          <a:ln w="23813" cap="rnd">
            <a:solidFill>
              <a:srgbClr val="0000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4"/>
          <p:cNvSpPr>
            <a:spLocks noChangeArrowheads="1"/>
          </p:cNvSpPr>
          <p:nvPr/>
        </p:nvSpPr>
        <p:spPr bwMode="auto">
          <a:xfrm>
            <a:off x="1109663" y="1876717"/>
            <a:ext cx="76944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 b="1" dirty="0">
                <a:solidFill>
                  <a:srgbClr val="000000"/>
                </a:solidFill>
              </a:rPr>
              <a:t>Energy</a:t>
            </a:r>
            <a:endParaRPr lang="en-US" dirty="0"/>
          </a:p>
        </p:txBody>
      </p:sp>
      <p:sp>
        <p:nvSpPr>
          <p:cNvPr id="147" name="Freeform 145"/>
          <p:cNvSpPr>
            <a:spLocks/>
          </p:cNvSpPr>
          <p:nvPr/>
        </p:nvSpPr>
        <p:spPr bwMode="auto">
          <a:xfrm>
            <a:off x="2093913" y="4940300"/>
            <a:ext cx="206375" cy="298450"/>
          </a:xfrm>
          <a:custGeom>
            <a:avLst/>
            <a:gdLst>
              <a:gd name="T0" fmla="*/ 0 w 130"/>
              <a:gd name="T1" fmla="*/ 0 h 188"/>
              <a:gd name="T2" fmla="*/ 0 w 130"/>
              <a:gd name="T3" fmla="*/ 2147483647 h 188"/>
              <a:gd name="T4" fmla="*/ 2147483647 w 130"/>
              <a:gd name="T5" fmla="*/ 2147483647 h 188"/>
              <a:gd name="T6" fmla="*/ 2147483647 w 130"/>
              <a:gd name="T7" fmla="*/ 2147483647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188"/>
              <a:gd name="T14" fmla="*/ 130 w 130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188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130" y="188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46"/>
          <p:cNvSpPr>
            <a:spLocks/>
          </p:cNvSpPr>
          <p:nvPr/>
        </p:nvSpPr>
        <p:spPr bwMode="auto">
          <a:xfrm>
            <a:off x="2300288" y="5238750"/>
            <a:ext cx="411162" cy="200025"/>
          </a:xfrm>
          <a:custGeom>
            <a:avLst/>
            <a:gdLst>
              <a:gd name="T0" fmla="*/ 0 w 259"/>
              <a:gd name="T1" fmla="*/ 0 h 126"/>
              <a:gd name="T2" fmla="*/ 2147483647 w 259"/>
              <a:gd name="T3" fmla="*/ 0 h 126"/>
              <a:gd name="T4" fmla="*/ 2147483647 w 259"/>
              <a:gd name="T5" fmla="*/ 2147483647 h 126"/>
              <a:gd name="T6" fmla="*/ 2147483647 w 259"/>
              <a:gd name="T7" fmla="*/ 2147483647 h 126"/>
              <a:gd name="T8" fmla="*/ 0 60000 65536"/>
              <a:gd name="T9" fmla="*/ 0 60000 65536"/>
              <a:gd name="T10" fmla="*/ 0 60000 65536"/>
              <a:gd name="T11" fmla="*/ 0 60000 65536"/>
              <a:gd name="T12" fmla="*/ 0 w 259"/>
              <a:gd name="T13" fmla="*/ 0 h 126"/>
              <a:gd name="T14" fmla="*/ 259 w 259"/>
              <a:gd name="T15" fmla="*/ 126 h 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" h="126">
                <a:moveTo>
                  <a:pt x="0" y="0"/>
                </a:moveTo>
                <a:lnTo>
                  <a:pt x="129" y="0"/>
                </a:lnTo>
                <a:lnTo>
                  <a:pt x="129" y="126"/>
                </a:lnTo>
                <a:lnTo>
                  <a:pt x="259" y="126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7"/>
          <p:cNvSpPr>
            <a:spLocks/>
          </p:cNvSpPr>
          <p:nvPr/>
        </p:nvSpPr>
        <p:spPr bwMode="auto">
          <a:xfrm>
            <a:off x="2608263" y="5438775"/>
            <a:ext cx="296862" cy="100013"/>
          </a:xfrm>
          <a:custGeom>
            <a:avLst/>
            <a:gdLst>
              <a:gd name="T0" fmla="*/ 0 w 187"/>
              <a:gd name="T1" fmla="*/ 0 h 63"/>
              <a:gd name="T2" fmla="*/ 2147483647 w 187"/>
              <a:gd name="T3" fmla="*/ 0 h 63"/>
              <a:gd name="T4" fmla="*/ 2147483647 w 187"/>
              <a:gd name="T5" fmla="*/ 2147483647 h 63"/>
              <a:gd name="T6" fmla="*/ 2147483647 w 187"/>
              <a:gd name="T7" fmla="*/ 2147483647 h 63"/>
              <a:gd name="T8" fmla="*/ 0 60000 65536"/>
              <a:gd name="T9" fmla="*/ 0 60000 65536"/>
              <a:gd name="T10" fmla="*/ 0 60000 65536"/>
              <a:gd name="T11" fmla="*/ 0 60000 65536"/>
              <a:gd name="T12" fmla="*/ 0 w 187"/>
              <a:gd name="T13" fmla="*/ 0 h 63"/>
              <a:gd name="T14" fmla="*/ 187 w 18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" h="63">
                <a:moveTo>
                  <a:pt x="0" y="0"/>
                </a:moveTo>
                <a:lnTo>
                  <a:pt x="97" y="0"/>
                </a:lnTo>
                <a:lnTo>
                  <a:pt x="97" y="63"/>
                </a:lnTo>
                <a:lnTo>
                  <a:pt x="187" y="63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48"/>
          <p:cNvSpPr>
            <a:spLocks/>
          </p:cNvSpPr>
          <p:nvPr/>
        </p:nvSpPr>
        <p:spPr bwMode="auto">
          <a:xfrm>
            <a:off x="2093913" y="4940300"/>
            <a:ext cx="206375" cy="298450"/>
          </a:xfrm>
          <a:custGeom>
            <a:avLst/>
            <a:gdLst>
              <a:gd name="T0" fmla="*/ 0 w 130"/>
              <a:gd name="T1" fmla="*/ 0 h 188"/>
              <a:gd name="T2" fmla="*/ 0 w 130"/>
              <a:gd name="T3" fmla="*/ 2147483647 h 188"/>
              <a:gd name="T4" fmla="*/ 2147483647 w 130"/>
              <a:gd name="T5" fmla="*/ 2147483647 h 188"/>
              <a:gd name="T6" fmla="*/ 2147483647 w 130"/>
              <a:gd name="T7" fmla="*/ 2147483647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188"/>
              <a:gd name="T14" fmla="*/ 130 w 130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188">
                <a:moveTo>
                  <a:pt x="0" y="0"/>
                </a:moveTo>
                <a:lnTo>
                  <a:pt x="0" y="94"/>
                </a:lnTo>
                <a:lnTo>
                  <a:pt x="130" y="94"/>
                </a:lnTo>
                <a:lnTo>
                  <a:pt x="130" y="188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49"/>
          <p:cNvSpPr>
            <a:spLocks/>
          </p:cNvSpPr>
          <p:nvPr/>
        </p:nvSpPr>
        <p:spPr bwMode="auto">
          <a:xfrm>
            <a:off x="2300288" y="5238750"/>
            <a:ext cx="411162" cy="200025"/>
          </a:xfrm>
          <a:custGeom>
            <a:avLst/>
            <a:gdLst>
              <a:gd name="T0" fmla="*/ 0 w 259"/>
              <a:gd name="T1" fmla="*/ 0 h 126"/>
              <a:gd name="T2" fmla="*/ 2147483647 w 259"/>
              <a:gd name="T3" fmla="*/ 0 h 126"/>
              <a:gd name="T4" fmla="*/ 2147483647 w 259"/>
              <a:gd name="T5" fmla="*/ 2147483647 h 126"/>
              <a:gd name="T6" fmla="*/ 2147483647 w 259"/>
              <a:gd name="T7" fmla="*/ 2147483647 h 126"/>
              <a:gd name="T8" fmla="*/ 0 60000 65536"/>
              <a:gd name="T9" fmla="*/ 0 60000 65536"/>
              <a:gd name="T10" fmla="*/ 0 60000 65536"/>
              <a:gd name="T11" fmla="*/ 0 60000 65536"/>
              <a:gd name="T12" fmla="*/ 0 w 259"/>
              <a:gd name="T13" fmla="*/ 0 h 126"/>
              <a:gd name="T14" fmla="*/ 259 w 259"/>
              <a:gd name="T15" fmla="*/ 126 h 1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" h="126">
                <a:moveTo>
                  <a:pt x="0" y="0"/>
                </a:moveTo>
                <a:lnTo>
                  <a:pt x="129" y="0"/>
                </a:lnTo>
                <a:lnTo>
                  <a:pt x="129" y="126"/>
                </a:lnTo>
                <a:lnTo>
                  <a:pt x="259" y="126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50"/>
          <p:cNvSpPr>
            <a:spLocks/>
          </p:cNvSpPr>
          <p:nvPr/>
        </p:nvSpPr>
        <p:spPr bwMode="auto">
          <a:xfrm>
            <a:off x="2608263" y="5438775"/>
            <a:ext cx="296862" cy="100013"/>
          </a:xfrm>
          <a:custGeom>
            <a:avLst/>
            <a:gdLst>
              <a:gd name="T0" fmla="*/ 0 w 187"/>
              <a:gd name="T1" fmla="*/ 0 h 63"/>
              <a:gd name="T2" fmla="*/ 2147483647 w 187"/>
              <a:gd name="T3" fmla="*/ 0 h 63"/>
              <a:gd name="T4" fmla="*/ 2147483647 w 187"/>
              <a:gd name="T5" fmla="*/ 2147483647 h 63"/>
              <a:gd name="T6" fmla="*/ 2147483647 w 187"/>
              <a:gd name="T7" fmla="*/ 2147483647 h 63"/>
              <a:gd name="T8" fmla="*/ 0 60000 65536"/>
              <a:gd name="T9" fmla="*/ 0 60000 65536"/>
              <a:gd name="T10" fmla="*/ 0 60000 65536"/>
              <a:gd name="T11" fmla="*/ 0 60000 65536"/>
              <a:gd name="T12" fmla="*/ 0 w 187"/>
              <a:gd name="T13" fmla="*/ 0 h 63"/>
              <a:gd name="T14" fmla="*/ 187 w 187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" h="63">
                <a:moveTo>
                  <a:pt x="0" y="0"/>
                </a:moveTo>
                <a:lnTo>
                  <a:pt x="97" y="0"/>
                </a:lnTo>
                <a:lnTo>
                  <a:pt x="97" y="63"/>
                </a:lnTo>
                <a:lnTo>
                  <a:pt x="187" y="63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51"/>
          <p:cNvSpPr>
            <a:spLocks/>
          </p:cNvSpPr>
          <p:nvPr/>
        </p:nvSpPr>
        <p:spPr bwMode="auto">
          <a:xfrm>
            <a:off x="3338513" y="2135188"/>
            <a:ext cx="238125" cy="133350"/>
          </a:xfrm>
          <a:custGeom>
            <a:avLst/>
            <a:gdLst>
              <a:gd name="T0" fmla="*/ 0 w 150"/>
              <a:gd name="T1" fmla="*/ 2147483647 h 84"/>
              <a:gd name="T2" fmla="*/ 2147483647 w 150"/>
              <a:gd name="T3" fmla="*/ 0 h 84"/>
              <a:gd name="T4" fmla="*/ 2147483647 w 150"/>
              <a:gd name="T5" fmla="*/ 2147483647 h 84"/>
              <a:gd name="T6" fmla="*/ 2147483647 w 150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84"/>
              <a:gd name="T14" fmla="*/ 150 w 150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84">
                <a:moveTo>
                  <a:pt x="0" y="2"/>
                </a:moveTo>
                <a:lnTo>
                  <a:pt x="74" y="0"/>
                </a:lnTo>
                <a:lnTo>
                  <a:pt x="76" y="84"/>
                </a:lnTo>
                <a:lnTo>
                  <a:pt x="150" y="82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4" name="Group 152"/>
          <p:cNvGrpSpPr>
            <a:grpSpLocks/>
          </p:cNvGrpSpPr>
          <p:nvPr/>
        </p:nvGrpSpPr>
        <p:grpSpPr bwMode="auto">
          <a:xfrm>
            <a:off x="2978150" y="1744663"/>
            <a:ext cx="839788" cy="833437"/>
            <a:chOff x="1868" y="1555"/>
            <a:chExt cx="529" cy="525"/>
          </a:xfrm>
        </p:grpSpPr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2019" y="1637"/>
              <a:ext cx="76" cy="166"/>
            </a:xfrm>
            <a:custGeom>
              <a:avLst/>
              <a:gdLst>
                <a:gd name="T0" fmla="*/ 0 w 76"/>
                <a:gd name="T1" fmla="*/ 0 h 166"/>
                <a:gd name="T2" fmla="*/ 2 w 76"/>
                <a:gd name="T3" fmla="*/ 83 h 166"/>
                <a:gd name="T4" fmla="*/ 74 w 76"/>
                <a:gd name="T5" fmla="*/ 82 h 166"/>
                <a:gd name="T6" fmla="*/ 76 w 76"/>
                <a:gd name="T7" fmla="*/ 166 h 1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166"/>
                <a:gd name="T14" fmla="*/ 76 w 76"/>
                <a:gd name="T15" fmla="*/ 166 h 1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166">
                  <a:moveTo>
                    <a:pt x="0" y="0"/>
                  </a:moveTo>
                  <a:lnTo>
                    <a:pt x="2" y="83"/>
                  </a:lnTo>
                  <a:lnTo>
                    <a:pt x="74" y="82"/>
                  </a:lnTo>
                  <a:lnTo>
                    <a:pt x="76" y="166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6" name="Group 154"/>
            <p:cNvGrpSpPr>
              <a:grpSpLocks/>
            </p:cNvGrpSpPr>
            <p:nvPr/>
          </p:nvGrpSpPr>
          <p:grpSpPr bwMode="auto">
            <a:xfrm>
              <a:off x="1868" y="1555"/>
              <a:ext cx="529" cy="525"/>
              <a:chOff x="1868" y="1555"/>
              <a:chExt cx="529" cy="525"/>
            </a:xfrm>
          </p:grpSpPr>
          <p:sp>
            <p:nvSpPr>
              <p:cNvPr id="157" name="Freeform 155"/>
              <p:cNvSpPr>
                <a:spLocks/>
              </p:cNvSpPr>
              <p:nvPr/>
            </p:nvSpPr>
            <p:spPr bwMode="auto">
              <a:xfrm>
                <a:off x="1868" y="1555"/>
                <a:ext cx="150" cy="83"/>
              </a:xfrm>
              <a:custGeom>
                <a:avLst/>
                <a:gdLst>
                  <a:gd name="T0" fmla="*/ 0 w 150"/>
                  <a:gd name="T1" fmla="*/ 1 h 83"/>
                  <a:gd name="T2" fmla="*/ 74 w 150"/>
                  <a:gd name="T3" fmla="*/ 0 h 83"/>
                  <a:gd name="T4" fmla="*/ 76 w 150"/>
                  <a:gd name="T5" fmla="*/ 83 h 83"/>
                  <a:gd name="T6" fmla="*/ 150 w 150"/>
                  <a:gd name="T7" fmla="*/ 82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"/>
                  <a:gd name="T13" fmla="*/ 0 h 83"/>
                  <a:gd name="T14" fmla="*/ 150 w 150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" h="83">
                    <a:moveTo>
                      <a:pt x="0" y="1"/>
                    </a:moveTo>
                    <a:lnTo>
                      <a:pt x="74" y="0"/>
                    </a:lnTo>
                    <a:lnTo>
                      <a:pt x="76" y="83"/>
                    </a:lnTo>
                    <a:lnTo>
                      <a:pt x="150" y="8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56"/>
              <p:cNvSpPr>
                <a:spLocks/>
              </p:cNvSpPr>
              <p:nvPr/>
            </p:nvSpPr>
            <p:spPr bwMode="auto">
              <a:xfrm>
                <a:off x="2247" y="1884"/>
                <a:ext cx="1" cy="84"/>
              </a:xfrm>
              <a:custGeom>
                <a:avLst/>
                <a:gdLst>
                  <a:gd name="T0" fmla="*/ 0 w 1"/>
                  <a:gd name="T1" fmla="*/ 0 h 84"/>
                  <a:gd name="T2" fmla="*/ 1 w 1"/>
                  <a:gd name="T3" fmla="*/ 42 h 84"/>
                  <a:gd name="T4" fmla="*/ 0 w 1"/>
                  <a:gd name="T5" fmla="*/ 42 h 84"/>
                  <a:gd name="T6" fmla="*/ 1 w 1"/>
                  <a:gd name="T7" fmla="*/ 84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4"/>
                  <a:gd name="T14" fmla="*/ 1 w 1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4">
                    <a:moveTo>
                      <a:pt x="0" y="0"/>
                    </a:moveTo>
                    <a:lnTo>
                      <a:pt x="1" y="42"/>
                    </a:lnTo>
                    <a:lnTo>
                      <a:pt x="0" y="42"/>
                    </a:lnTo>
                    <a:lnTo>
                      <a:pt x="1" y="8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57"/>
              <p:cNvSpPr>
                <a:spLocks noEditPoints="1"/>
              </p:cNvSpPr>
              <p:nvPr/>
            </p:nvSpPr>
            <p:spPr bwMode="auto">
              <a:xfrm>
                <a:off x="2247" y="1957"/>
                <a:ext cx="150" cy="123"/>
              </a:xfrm>
              <a:custGeom>
                <a:avLst/>
                <a:gdLst>
                  <a:gd name="T0" fmla="*/ 0 w 150"/>
                  <a:gd name="T1" fmla="*/ 2 h 123"/>
                  <a:gd name="T2" fmla="*/ 82 w 150"/>
                  <a:gd name="T3" fmla="*/ 0 h 123"/>
                  <a:gd name="T4" fmla="*/ 84 w 150"/>
                  <a:gd name="T5" fmla="*/ 92 h 123"/>
                  <a:gd name="T6" fmla="*/ 76 w 150"/>
                  <a:gd name="T7" fmla="*/ 84 h 123"/>
                  <a:gd name="T8" fmla="*/ 97 w 150"/>
                  <a:gd name="T9" fmla="*/ 84 h 123"/>
                  <a:gd name="T10" fmla="*/ 98 w 150"/>
                  <a:gd name="T11" fmla="*/ 99 h 123"/>
                  <a:gd name="T12" fmla="*/ 68 w 150"/>
                  <a:gd name="T13" fmla="*/ 100 h 123"/>
                  <a:gd name="T14" fmla="*/ 66 w 150"/>
                  <a:gd name="T15" fmla="*/ 8 h 123"/>
                  <a:gd name="T16" fmla="*/ 74 w 150"/>
                  <a:gd name="T17" fmla="*/ 16 h 123"/>
                  <a:gd name="T18" fmla="*/ 0 w 150"/>
                  <a:gd name="T19" fmla="*/ 17 h 123"/>
                  <a:gd name="T20" fmla="*/ 0 w 150"/>
                  <a:gd name="T21" fmla="*/ 2 h 123"/>
                  <a:gd name="T22" fmla="*/ 86 w 150"/>
                  <a:gd name="T23" fmla="*/ 60 h 123"/>
                  <a:gd name="T24" fmla="*/ 150 w 150"/>
                  <a:gd name="T25" fmla="*/ 90 h 123"/>
                  <a:gd name="T26" fmla="*/ 88 w 150"/>
                  <a:gd name="T27" fmla="*/ 123 h 123"/>
                  <a:gd name="T28" fmla="*/ 86 w 150"/>
                  <a:gd name="T29" fmla="*/ 60 h 1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0"/>
                  <a:gd name="T46" fmla="*/ 0 h 123"/>
                  <a:gd name="T47" fmla="*/ 150 w 150"/>
                  <a:gd name="T48" fmla="*/ 123 h 1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0" h="123">
                    <a:moveTo>
                      <a:pt x="0" y="2"/>
                    </a:moveTo>
                    <a:lnTo>
                      <a:pt x="82" y="0"/>
                    </a:lnTo>
                    <a:lnTo>
                      <a:pt x="84" y="92"/>
                    </a:lnTo>
                    <a:lnTo>
                      <a:pt x="76" y="84"/>
                    </a:lnTo>
                    <a:lnTo>
                      <a:pt x="97" y="84"/>
                    </a:lnTo>
                    <a:lnTo>
                      <a:pt x="98" y="99"/>
                    </a:lnTo>
                    <a:lnTo>
                      <a:pt x="68" y="100"/>
                    </a:lnTo>
                    <a:lnTo>
                      <a:pt x="66" y="8"/>
                    </a:lnTo>
                    <a:lnTo>
                      <a:pt x="74" y="16"/>
                    </a:lnTo>
                    <a:lnTo>
                      <a:pt x="0" y="17"/>
                    </a:lnTo>
                    <a:lnTo>
                      <a:pt x="0" y="2"/>
                    </a:lnTo>
                    <a:close/>
                    <a:moveTo>
                      <a:pt x="86" y="60"/>
                    </a:moveTo>
                    <a:lnTo>
                      <a:pt x="150" y="90"/>
                    </a:lnTo>
                    <a:lnTo>
                      <a:pt x="88" y="123"/>
                    </a:lnTo>
                    <a:lnTo>
                      <a:pt x="86" y="6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bevel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0" name="Freeform 158"/>
          <p:cNvSpPr>
            <a:spLocks/>
          </p:cNvSpPr>
          <p:nvPr/>
        </p:nvSpPr>
        <p:spPr bwMode="auto">
          <a:xfrm>
            <a:off x="3338513" y="2135188"/>
            <a:ext cx="238125" cy="133350"/>
          </a:xfrm>
          <a:custGeom>
            <a:avLst/>
            <a:gdLst>
              <a:gd name="T0" fmla="*/ 0 w 150"/>
              <a:gd name="T1" fmla="*/ 2147483647 h 84"/>
              <a:gd name="T2" fmla="*/ 2147483647 w 150"/>
              <a:gd name="T3" fmla="*/ 0 h 84"/>
              <a:gd name="T4" fmla="*/ 2147483647 w 150"/>
              <a:gd name="T5" fmla="*/ 2147483647 h 84"/>
              <a:gd name="T6" fmla="*/ 2147483647 w 150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84"/>
              <a:gd name="T14" fmla="*/ 150 w 150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84">
                <a:moveTo>
                  <a:pt x="0" y="2"/>
                </a:moveTo>
                <a:lnTo>
                  <a:pt x="74" y="0"/>
                </a:lnTo>
                <a:lnTo>
                  <a:pt x="76" y="84"/>
                </a:lnTo>
                <a:lnTo>
                  <a:pt x="150" y="82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59"/>
          <p:cNvSpPr>
            <a:spLocks/>
          </p:cNvSpPr>
          <p:nvPr/>
        </p:nvSpPr>
        <p:spPr bwMode="auto">
          <a:xfrm>
            <a:off x="3217863" y="1874838"/>
            <a:ext cx="120650" cy="263525"/>
          </a:xfrm>
          <a:custGeom>
            <a:avLst/>
            <a:gdLst>
              <a:gd name="T0" fmla="*/ 0 w 76"/>
              <a:gd name="T1" fmla="*/ 0 h 166"/>
              <a:gd name="T2" fmla="*/ 2147483647 w 76"/>
              <a:gd name="T3" fmla="*/ 2147483647 h 166"/>
              <a:gd name="T4" fmla="*/ 2147483647 w 76"/>
              <a:gd name="T5" fmla="*/ 2147483647 h 166"/>
              <a:gd name="T6" fmla="*/ 2147483647 w 76"/>
              <a:gd name="T7" fmla="*/ 2147483647 h 166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66"/>
              <a:gd name="T14" fmla="*/ 76 w 76"/>
              <a:gd name="T15" fmla="*/ 166 h 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66">
                <a:moveTo>
                  <a:pt x="0" y="0"/>
                </a:moveTo>
                <a:lnTo>
                  <a:pt x="2" y="83"/>
                </a:lnTo>
                <a:lnTo>
                  <a:pt x="74" y="82"/>
                </a:lnTo>
                <a:lnTo>
                  <a:pt x="76" y="166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2" name="Group 160"/>
          <p:cNvGrpSpPr>
            <a:grpSpLocks/>
          </p:cNvGrpSpPr>
          <p:nvPr/>
        </p:nvGrpSpPr>
        <p:grpSpPr bwMode="auto">
          <a:xfrm>
            <a:off x="2978150" y="1744663"/>
            <a:ext cx="839788" cy="833437"/>
            <a:chOff x="1868" y="1555"/>
            <a:chExt cx="529" cy="525"/>
          </a:xfrm>
        </p:grpSpPr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1868" y="1555"/>
              <a:ext cx="150" cy="83"/>
            </a:xfrm>
            <a:custGeom>
              <a:avLst/>
              <a:gdLst>
                <a:gd name="T0" fmla="*/ 0 w 150"/>
                <a:gd name="T1" fmla="*/ 1 h 83"/>
                <a:gd name="T2" fmla="*/ 74 w 150"/>
                <a:gd name="T3" fmla="*/ 0 h 83"/>
                <a:gd name="T4" fmla="*/ 76 w 150"/>
                <a:gd name="T5" fmla="*/ 83 h 83"/>
                <a:gd name="T6" fmla="*/ 150 w 150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83"/>
                <a:gd name="T14" fmla="*/ 150 w 15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83">
                  <a:moveTo>
                    <a:pt x="0" y="1"/>
                  </a:moveTo>
                  <a:lnTo>
                    <a:pt x="74" y="0"/>
                  </a:lnTo>
                  <a:lnTo>
                    <a:pt x="76" y="83"/>
                  </a:lnTo>
                  <a:lnTo>
                    <a:pt x="150" y="82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2247" y="1884"/>
              <a:ext cx="1" cy="84"/>
            </a:xfrm>
            <a:custGeom>
              <a:avLst/>
              <a:gdLst>
                <a:gd name="T0" fmla="*/ 0 w 1"/>
                <a:gd name="T1" fmla="*/ 0 h 84"/>
                <a:gd name="T2" fmla="*/ 1 w 1"/>
                <a:gd name="T3" fmla="*/ 42 h 84"/>
                <a:gd name="T4" fmla="*/ 0 w 1"/>
                <a:gd name="T5" fmla="*/ 42 h 84"/>
                <a:gd name="T6" fmla="*/ 1 w 1"/>
                <a:gd name="T7" fmla="*/ 84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84"/>
                <a:gd name="T14" fmla="*/ 1 w 1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84">
                  <a:moveTo>
                    <a:pt x="0" y="0"/>
                  </a:moveTo>
                  <a:lnTo>
                    <a:pt x="1" y="42"/>
                  </a:lnTo>
                  <a:lnTo>
                    <a:pt x="0" y="42"/>
                  </a:lnTo>
                  <a:lnTo>
                    <a:pt x="1" y="84"/>
                  </a:lnTo>
                </a:path>
              </a:pathLst>
            </a:custGeom>
            <a:noFill/>
            <a:ln w="23813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3"/>
            <p:cNvSpPr>
              <a:spLocks noEditPoints="1"/>
            </p:cNvSpPr>
            <p:nvPr/>
          </p:nvSpPr>
          <p:spPr bwMode="auto">
            <a:xfrm>
              <a:off x="2247" y="1957"/>
              <a:ext cx="150" cy="123"/>
            </a:xfrm>
            <a:custGeom>
              <a:avLst/>
              <a:gdLst>
                <a:gd name="T0" fmla="*/ 0 w 150"/>
                <a:gd name="T1" fmla="*/ 2 h 123"/>
                <a:gd name="T2" fmla="*/ 82 w 150"/>
                <a:gd name="T3" fmla="*/ 0 h 123"/>
                <a:gd name="T4" fmla="*/ 84 w 150"/>
                <a:gd name="T5" fmla="*/ 92 h 123"/>
                <a:gd name="T6" fmla="*/ 76 w 150"/>
                <a:gd name="T7" fmla="*/ 84 h 123"/>
                <a:gd name="T8" fmla="*/ 97 w 150"/>
                <a:gd name="T9" fmla="*/ 84 h 123"/>
                <a:gd name="T10" fmla="*/ 98 w 150"/>
                <a:gd name="T11" fmla="*/ 99 h 123"/>
                <a:gd name="T12" fmla="*/ 68 w 150"/>
                <a:gd name="T13" fmla="*/ 100 h 123"/>
                <a:gd name="T14" fmla="*/ 66 w 150"/>
                <a:gd name="T15" fmla="*/ 8 h 123"/>
                <a:gd name="T16" fmla="*/ 74 w 150"/>
                <a:gd name="T17" fmla="*/ 16 h 123"/>
                <a:gd name="T18" fmla="*/ 0 w 150"/>
                <a:gd name="T19" fmla="*/ 17 h 123"/>
                <a:gd name="T20" fmla="*/ 0 w 150"/>
                <a:gd name="T21" fmla="*/ 2 h 123"/>
                <a:gd name="T22" fmla="*/ 86 w 150"/>
                <a:gd name="T23" fmla="*/ 60 h 123"/>
                <a:gd name="T24" fmla="*/ 150 w 150"/>
                <a:gd name="T25" fmla="*/ 90 h 123"/>
                <a:gd name="T26" fmla="*/ 88 w 150"/>
                <a:gd name="T27" fmla="*/ 123 h 123"/>
                <a:gd name="T28" fmla="*/ 86 w 150"/>
                <a:gd name="T29" fmla="*/ 60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0"/>
                <a:gd name="T46" fmla="*/ 0 h 123"/>
                <a:gd name="T47" fmla="*/ 150 w 150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0" h="123">
                  <a:moveTo>
                    <a:pt x="0" y="2"/>
                  </a:moveTo>
                  <a:lnTo>
                    <a:pt x="82" y="0"/>
                  </a:lnTo>
                  <a:lnTo>
                    <a:pt x="84" y="92"/>
                  </a:lnTo>
                  <a:lnTo>
                    <a:pt x="76" y="84"/>
                  </a:lnTo>
                  <a:lnTo>
                    <a:pt x="97" y="84"/>
                  </a:lnTo>
                  <a:lnTo>
                    <a:pt x="98" y="99"/>
                  </a:lnTo>
                  <a:lnTo>
                    <a:pt x="68" y="100"/>
                  </a:lnTo>
                  <a:lnTo>
                    <a:pt x="66" y="8"/>
                  </a:lnTo>
                  <a:lnTo>
                    <a:pt x="74" y="16"/>
                  </a:lnTo>
                  <a:lnTo>
                    <a:pt x="0" y="17"/>
                  </a:lnTo>
                  <a:lnTo>
                    <a:pt x="0" y="2"/>
                  </a:lnTo>
                  <a:close/>
                  <a:moveTo>
                    <a:pt x="86" y="60"/>
                  </a:moveTo>
                  <a:lnTo>
                    <a:pt x="150" y="90"/>
                  </a:lnTo>
                  <a:lnTo>
                    <a:pt x="88" y="123"/>
                  </a:lnTo>
                  <a:lnTo>
                    <a:pt x="86" y="6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6" name="Freeform 164"/>
          <p:cNvSpPr>
            <a:spLocks/>
          </p:cNvSpPr>
          <p:nvPr/>
        </p:nvSpPr>
        <p:spPr bwMode="auto">
          <a:xfrm>
            <a:off x="3217863" y="1874838"/>
            <a:ext cx="120650" cy="263525"/>
          </a:xfrm>
          <a:custGeom>
            <a:avLst/>
            <a:gdLst>
              <a:gd name="T0" fmla="*/ 0 w 76"/>
              <a:gd name="T1" fmla="*/ 0 h 166"/>
              <a:gd name="T2" fmla="*/ 2147483647 w 76"/>
              <a:gd name="T3" fmla="*/ 2147483647 h 166"/>
              <a:gd name="T4" fmla="*/ 2147483647 w 76"/>
              <a:gd name="T5" fmla="*/ 2147483647 h 166"/>
              <a:gd name="T6" fmla="*/ 2147483647 w 76"/>
              <a:gd name="T7" fmla="*/ 2147483647 h 166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66"/>
              <a:gd name="T14" fmla="*/ 76 w 76"/>
              <a:gd name="T15" fmla="*/ 166 h 16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66">
                <a:moveTo>
                  <a:pt x="0" y="0"/>
                </a:moveTo>
                <a:lnTo>
                  <a:pt x="2" y="83"/>
                </a:lnTo>
                <a:lnTo>
                  <a:pt x="74" y="82"/>
                </a:lnTo>
                <a:lnTo>
                  <a:pt x="76" y="166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65"/>
          <p:cNvSpPr>
            <a:spLocks/>
          </p:cNvSpPr>
          <p:nvPr/>
        </p:nvSpPr>
        <p:spPr bwMode="auto">
          <a:xfrm>
            <a:off x="2978150" y="1744663"/>
            <a:ext cx="238125" cy="131762"/>
          </a:xfrm>
          <a:custGeom>
            <a:avLst/>
            <a:gdLst>
              <a:gd name="T0" fmla="*/ 0 w 150"/>
              <a:gd name="T1" fmla="*/ 2147483647 h 83"/>
              <a:gd name="T2" fmla="*/ 2147483647 w 150"/>
              <a:gd name="T3" fmla="*/ 0 h 83"/>
              <a:gd name="T4" fmla="*/ 2147483647 w 150"/>
              <a:gd name="T5" fmla="*/ 2147483647 h 83"/>
              <a:gd name="T6" fmla="*/ 2147483647 w 150"/>
              <a:gd name="T7" fmla="*/ 2147483647 h 83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83"/>
              <a:gd name="T14" fmla="*/ 150 w 150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83">
                <a:moveTo>
                  <a:pt x="0" y="1"/>
                </a:moveTo>
                <a:lnTo>
                  <a:pt x="74" y="0"/>
                </a:lnTo>
                <a:lnTo>
                  <a:pt x="76" y="83"/>
                </a:lnTo>
                <a:lnTo>
                  <a:pt x="150" y="82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66"/>
          <p:cNvSpPr>
            <a:spLocks/>
          </p:cNvSpPr>
          <p:nvPr/>
        </p:nvSpPr>
        <p:spPr bwMode="auto">
          <a:xfrm>
            <a:off x="3579813" y="2266950"/>
            <a:ext cx="1587" cy="133350"/>
          </a:xfrm>
          <a:custGeom>
            <a:avLst/>
            <a:gdLst>
              <a:gd name="T0" fmla="*/ 0 w 1"/>
              <a:gd name="T1" fmla="*/ 0 h 84"/>
              <a:gd name="T2" fmla="*/ 2147483647 w 1"/>
              <a:gd name="T3" fmla="*/ 2147483647 h 84"/>
              <a:gd name="T4" fmla="*/ 0 w 1"/>
              <a:gd name="T5" fmla="*/ 2147483647 h 84"/>
              <a:gd name="T6" fmla="*/ 2147483647 w 1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84"/>
              <a:gd name="T14" fmla="*/ 1 w 1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84">
                <a:moveTo>
                  <a:pt x="0" y="0"/>
                </a:moveTo>
                <a:lnTo>
                  <a:pt x="1" y="42"/>
                </a:lnTo>
                <a:lnTo>
                  <a:pt x="0" y="42"/>
                </a:lnTo>
                <a:lnTo>
                  <a:pt x="1" y="84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67"/>
          <p:cNvSpPr>
            <a:spLocks noEditPoints="1"/>
          </p:cNvSpPr>
          <p:nvPr/>
        </p:nvSpPr>
        <p:spPr bwMode="auto">
          <a:xfrm>
            <a:off x="3579813" y="2382838"/>
            <a:ext cx="238125" cy="195262"/>
          </a:xfrm>
          <a:custGeom>
            <a:avLst/>
            <a:gdLst>
              <a:gd name="T0" fmla="*/ 0 w 150"/>
              <a:gd name="T1" fmla="*/ 2147483647 h 123"/>
              <a:gd name="T2" fmla="*/ 2147483647 w 150"/>
              <a:gd name="T3" fmla="*/ 0 h 123"/>
              <a:gd name="T4" fmla="*/ 2147483647 w 150"/>
              <a:gd name="T5" fmla="*/ 2147483647 h 123"/>
              <a:gd name="T6" fmla="*/ 2147483647 w 150"/>
              <a:gd name="T7" fmla="*/ 2147483647 h 123"/>
              <a:gd name="T8" fmla="*/ 2147483647 w 150"/>
              <a:gd name="T9" fmla="*/ 2147483647 h 123"/>
              <a:gd name="T10" fmla="*/ 2147483647 w 150"/>
              <a:gd name="T11" fmla="*/ 2147483647 h 123"/>
              <a:gd name="T12" fmla="*/ 2147483647 w 150"/>
              <a:gd name="T13" fmla="*/ 2147483647 h 123"/>
              <a:gd name="T14" fmla="*/ 2147483647 w 150"/>
              <a:gd name="T15" fmla="*/ 2147483647 h 123"/>
              <a:gd name="T16" fmla="*/ 2147483647 w 150"/>
              <a:gd name="T17" fmla="*/ 2147483647 h 123"/>
              <a:gd name="T18" fmla="*/ 0 w 150"/>
              <a:gd name="T19" fmla="*/ 2147483647 h 123"/>
              <a:gd name="T20" fmla="*/ 0 w 150"/>
              <a:gd name="T21" fmla="*/ 2147483647 h 123"/>
              <a:gd name="T22" fmla="*/ 2147483647 w 150"/>
              <a:gd name="T23" fmla="*/ 2147483647 h 123"/>
              <a:gd name="T24" fmla="*/ 2147483647 w 150"/>
              <a:gd name="T25" fmla="*/ 2147483647 h 123"/>
              <a:gd name="T26" fmla="*/ 2147483647 w 150"/>
              <a:gd name="T27" fmla="*/ 2147483647 h 123"/>
              <a:gd name="T28" fmla="*/ 2147483647 w 150"/>
              <a:gd name="T29" fmla="*/ 2147483647 h 1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0"/>
              <a:gd name="T46" fmla="*/ 0 h 123"/>
              <a:gd name="T47" fmla="*/ 150 w 150"/>
              <a:gd name="T48" fmla="*/ 123 h 1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0" h="123">
                <a:moveTo>
                  <a:pt x="0" y="2"/>
                </a:moveTo>
                <a:lnTo>
                  <a:pt x="82" y="0"/>
                </a:lnTo>
                <a:lnTo>
                  <a:pt x="84" y="92"/>
                </a:lnTo>
                <a:lnTo>
                  <a:pt x="76" y="84"/>
                </a:lnTo>
                <a:lnTo>
                  <a:pt x="97" y="84"/>
                </a:lnTo>
                <a:lnTo>
                  <a:pt x="98" y="99"/>
                </a:lnTo>
                <a:lnTo>
                  <a:pt x="68" y="100"/>
                </a:lnTo>
                <a:lnTo>
                  <a:pt x="66" y="8"/>
                </a:lnTo>
                <a:lnTo>
                  <a:pt x="74" y="16"/>
                </a:lnTo>
                <a:lnTo>
                  <a:pt x="0" y="17"/>
                </a:lnTo>
                <a:lnTo>
                  <a:pt x="0" y="2"/>
                </a:lnTo>
                <a:close/>
                <a:moveTo>
                  <a:pt x="86" y="60"/>
                </a:moveTo>
                <a:lnTo>
                  <a:pt x="150" y="90"/>
                </a:lnTo>
                <a:lnTo>
                  <a:pt x="88" y="123"/>
                </a:lnTo>
                <a:lnTo>
                  <a:pt x="86" y="6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68"/>
          <p:cNvSpPr>
            <a:spLocks/>
          </p:cNvSpPr>
          <p:nvPr/>
        </p:nvSpPr>
        <p:spPr bwMode="auto">
          <a:xfrm>
            <a:off x="2978150" y="1744663"/>
            <a:ext cx="238125" cy="131762"/>
          </a:xfrm>
          <a:custGeom>
            <a:avLst/>
            <a:gdLst>
              <a:gd name="T0" fmla="*/ 0 w 150"/>
              <a:gd name="T1" fmla="*/ 2147483647 h 83"/>
              <a:gd name="T2" fmla="*/ 2147483647 w 150"/>
              <a:gd name="T3" fmla="*/ 0 h 83"/>
              <a:gd name="T4" fmla="*/ 2147483647 w 150"/>
              <a:gd name="T5" fmla="*/ 2147483647 h 83"/>
              <a:gd name="T6" fmla="*/ 2147483647 w 150"/>
              <a:gd name="T7" fmla="*/ 2147483647 h 83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83"/>
              <a:gd name="T14" fmla="*/ 150 w 150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83">
                <a:moveTo>
                  <a:pt x="0" y="1"/>
                </a:moveTo>
                <a:lnTo>
                  <a:pt x="74" y="0"/>
                </a:lnTo>
                <a:lnTo>
                  <a:pt x="76" y="83"/>
                </a:lnTo>
                <a:lnTo>
                  <a:pt x="150" y="82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69"/>
          <p:cNvSpPr>
            <a:spLocks/>
          </p:cNvSpPr>
          <p:nvPr/>
        </p:nvSpPr>
        <p:spPr bwMode="auto">
          <a:xfrm>
            <a:off x="3579813" y="2266950"/>
            <a:ext cx="1587" cy="133350"/>
          </a:xfrm>
          <a:custGeom>
            <a:avLst/>
            <a:gdLst>
              <a:gd name="T0" fmla="*/ 0 w 1"/>
              <a:gd name="T1" fmla="*/ 0 h 84"/>
              <a:gd name="T2" fmla="*/ 2147483647 w 1"/>
              <a:gd name="T3" fmla="*/ 2147483647 h 84"/>
              <a:gd name="T4" fmla="*/ 0 w 1"/>
              <a:gd name="T5" fmla="*/ 2147483647 h 84"/>
              <a:gd name="T6" fmla="*/ 2147483647 w 1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84"/>
              <a:gd name="T14" fmla="*/ 1 w 1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84">
                <a:moveTo>
                  <a:pt x="0" y="0"/>
                </a:moveTo>
                <a:lnTo>
                  <a:pt x="1" y="42"/>
                </a:lnTo>
                <a:lnTo>
                  <a:pt x="0" y="42"/>
                </a:lnTo>
                <a:lnTo>
                  <a:pt x="1" y="84"/>
                </a:lnTo>
              </a:path>
            </a:pathLst>
          </a:custGeom>
          <a:noFill/>
          <a:ln w="23813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70"/>
          <p:cNvSpPr>
            <a:spLocks noEditPoints="1"/>
          </p:cNvSpPr>
          <p:nvPr/>
        </p:nvSpPr>
        <p:spPr bwMode="auto">
          <a:xfrm>
            <a:off x="3579813" y="2382838"/>
            <a:ext cx="238125" cy="195262"/>
          </a:xfrm>
          <a:custGeom>
            <a:avLst/>
            <a:gdLst>
              <a:gd name="T0" fmla="*/ 0 w 150"/>
              <a:gd name="T1" fmla="*/ 2147483647 h 123"/>
              <a:gd name="T2" fmla="*/ 2147483647 w 150"/>
              <a:gd name="T3" fmla="*/ 0 h 123"/>
              <a:gd name="T4" fmla="*/ 2147483647 w 150"/>
              <a:gd name="T5" fmla="*/ 2147483647 h 123"/>
              <a:gd name="T6" fmla="*/ 2147483647 w 150"/>
              <a:gd name="T7" fmla="*/ 2147483647 h 123"/>
              <a:gd name="T8" fmla="*/ 2147483647 w 150"/>
              <a:gd name="T9" fmla="*/ 2147483647 h 123"/>
              <a:gd name="T10" fmla="*/ 2147483647 w 150"/>
              <a:gd name="T11" fmla="*/ 2147483647 h 123"/>
              <a:gd name="T12" fmla="*/ 2147483647 w 150"/>
              <a:gd name="T13" fmla="*/ 2147483647 h 123"/>
              <a:gd name="T14" fmla="*/ 2147483647 w 150"/>
              <a:gd name="T15" fmla="*/ 2147483647 h 123"/>
              <a:gd name="T16" fmla="*/ 2147483647 w 150"/>
              <a:gd name="T17" fmla="*/ 2147483647 h 123"/>
              <a:gd name="T18" fmla="*/ 0 w 150"/>
              <a:gd name="T19" fmla="*/ 2147483647 h 123"/>
              <a:gd name="T20" fmla="*/ 0 w 150"/>
              <a:gd name="T21" fmla="*/ 2147483647 h 123"/>
              <a:gd name="T22" fmla="*/ 2147483647 w 150"/>
              <a:gd name="T23" fmla="*/ 2147483647 h 123"/>
              <a:gd name="T24" fmla="*/ 2147483647 w 150"/>
              <a:gd name="T25" fmla="*/ 2147483647 h 123"/>
              <a:gd name="T26" fmla="*/ 2147483647 w 150"/>
              <a:gd name="T27" fmla="*/ 2147483647 h 123"/>
              <a:gd name="T28" fmla="*/ 2147483647 w 150"/>
              <a:gd name="T29" fmla="*/ 2147483647 h 1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0"/>
              <a:gd name="T46" fmla="*/ 0 h 123"/>
              <a:gd name="T47" fmla="*/ 150 w 150"/>
              <a:gd name="T48" fmla="*/ 123 h 1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0" h="123">
                <a:moveTo>
                  <a:pt x="0" y="2"/>
                </a:moveTo>
                <a:lnTo>
                  <a:pt x="82" y="0"/>
                </a:lnTo>
                <a:lnTo>
                  <a:pt x="84" y="92"/>
                </a:lnTo>
                <a:lnTo>
                  <a:pt x="76" y="84"/>
                </a:lnTo>
                <a:lnTo>
                  <a:pt x="97" y="84"/>
                </a:lnTo>
                <a:lnTo>
                  <a:pt x="98" y="99"/>
                </a:lnTo>
                <a:lnTo>
                  <a:pt x="68" y="100"/>
                </a:lnTo>
                <a:lnTo>
                  <a:pt x="66" y="8"/>
                </a:lnTo>
                <a:lnTo>
                  <a:pt x="74" y="16"/>
                </a:lnTo>
                <a:lnTo>
                  <a:pt x="0" y="17"/>
                </a:lnTo>
                <a:lnTo>
                  <a:pt x="0" y="2"/>
                </a:lnTo>
                <a:close/>
                <a:moveTo>
                  <a:pt x="86" y="60"/>
                </a:moveTo>
                <a:lnTo>
                  <a:pt x="150" y="90"/>
                </a:lnTo>
                <a:lnTo>
                  <a:pt x="88" y="123"/>
                </a:lnTo>
                <a:lnTo>
                  <a:pt x="86" y="6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Rectangle 171"/>
          <p:cNvSpPr>
            <a:spLocks noChangeArrowheads="1"/>
          </p:cNvSpPr>
          <p:nvPr/>
        </p:nvSpPr>
        <p:spPr bwMode="auto">
          <a:xfrm>
            <a:off x="3808413" y="2182813"/>
            <a:ext cx="1162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74" name="Rectangle 172"/>
          <p:cNvSpPr>
            <a:spLocks noChangeArrowheads="1"/>
          </p:cNvSpPr>
          <p:nvPr/>
        </p:nvSpPr>
        <p:spPr bwMode="auto">
          <a:xfrm>
            <a:off x="3978275" y="2208213"/>
            <a:ext cx="628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-</a:t>
            </a:r>
            <a:endParaRPr lang="en-US"/>
          </a:p>
        </p:txBody>
      </p:sp>
      <p:sp>
        <p:nvSpPr>
          <p:cNvPr id="175" name="Rectangle 173"/>
          <p:cNvSpPr>
            <a:spLocks noChangeArrowheads="1"/>
          </p:cNvSpPr>
          <p:nvPr/>
        </p:nvSpPr>
        <p:spPr bwMode="auto">
          <a:xfrm>
            <a:off x="5708650" y="4059238"/>
            <a:ext cx="1414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176" name="Rectangle 174"/>
          <p:cNvSpPr>
            <a:spLocks noChangeArrowheads="1"/>
          </p:cNvSpPr>
          <p:nvPr/>
        </p:nvSpPr>
        <p:spPr bwMode="auto">
          <a:xfrm>
            <a:off x="5848350" y="4059238"/>
            <a:ext cx="824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177" name="Rectangle 175"/>
          <p:cNvSpPr>
            <a:spLocks noChangeArrowheads="1"/>
          </p:cNvSpPr>
          <p:nvPr/>
        </p:nvSpPr>
        <p:spPr bwMode="auto">
          <a:xfrm>
            <a:off x="5957888" y="4059238"/>
            <a:ext cx="4875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type</a:t>
            </a:r>
            <a:endParaRPr lang="en-US"/>
          </a:p>
        </p:txBody>
      </p:sp>
      <p:sp>
        <p:nvSpPr>
          <p:cNvPr id="178" name="Rectangle 176"/>
          <p:cNvSpPr>
            <a:spLocks noChangeArrowheads="1"/>
          </p:cNvSpPr>
          <p:nvPr/>
        </p:nvSpPr>
        <p:spPr bwMode="auto">
          <a:xfrm>
            <a:off x="2009775" y="3763963"/>
            <a:ext cx="122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179" name="Rectangle 177"/>
          <p:cNvSpPr>
            <a:spLocks noChangeArrowheads="1"/>
          </p:cNvSpPr>
          <p:nvPr/>
        </p:nvSpPr>
        <p:spPr bwMode="auto">
          <a:xfrm>
            <a:off x="2135188" y="3763963"/>
            <a:ext cx="706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180" name="Rectangle 178"/>
          <p:cNvSpPr>
            <a:spLocks noChangeArrowheads="1"/>
          </p:cNvSpPr>
          <p:nvPr/>
        </p:nvSpPr>
        <p:spPr bwMode="auto">
          <a:xfrm>
            <a:off x="2232025" y="3763963"/>
            <a:ext cx="4179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type</a:t>
            </a:r>
            <a:endParaRPr lang="en-US"/>
          </a:p>
        </p:txBody>
      </p:sp>
      <p:sp>
        <p:nvSpPr>
          <p:cNvPr id="181" name="Freeform 179"/>
          <p:cNvSpPr>
            <a:spLocks/>
          </p:cNvSpPr>
          <p:nvPr/>
        </p:nvSpPr>
        <p:spPr bwMode="auto">
          <a:xfrm>
            <a:off x="2190750" y="3540125"/>
            <a:ext cx="203200" cy="100013"/>
          </a:xfrm>
          <a:custGeom>
            <a:avLst/>
            <a:gdLst>
              <a:gd name="T0" fmla="*/ 2147483647 w 128"/>
              <a:gd name="T1" fmla="*/ 2147483647 h 63"/>
              <a:gd name="T2" fmla="*/ 2147483647 w 128"/>
              <a:gd name="T3" fmla="*/ 2147483647 h 63"/>
              <a:gd name="T4" fmla="*/ 0 w 128"/>
              <a:gd name="T5" fmla="*/ 0 h 63"/>
              <a:gd name="T6" fmla="*/ 0 60000 65536"/>
              <a:gd name="T7" fmla="*/ 0 60000 65536"/>
              <a:gd name="T8" fmla="*/ 0 60000 65536"/>
              <a:gd name="T9" fmla="*/ 0 w 128"/>
              <a:gd name="T10" fmla="*/ 0 h 63"/>
              <a:gd name="T11" fmla="*/ 128 w 128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63">
                <a:moveTo>
                  <a:pt x="128" y="63"/>
                </a:moveTo>
                <a:cubicBezTo>
                  <a:pt x="96" y="63"/>
                  <a:pt x="64" y="47"/>
                  <a:pt x="64" y="32"/>
                </a:cubicBezTo>
                <a:cubicBezTo>
                  <a:pt x="64" y="16"/>
                  <a:pt x="32" y="0"/>
                  <a:pt x="0" y="0"/>
                </a:cubicBezTo>
              </a:path>
            </a:pathLst>
          </a:custGeom>
          <a:noFill/>
          <a:ln w="36513">
            <a:solidFill>
              <a:srgbClr val="33CC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2" name="Group 180"/>
          <p:cNvGrpSpPr>
            <a:grpSpLocks/>
          </p:cNvGrpSpPr>
          <p:nvPr/>
        </p:nvGrpSpPr>
        <p:grpSpPr bwMode="auto">
          <a:xfrm>
            <a:off x="1987550" y="3521075"/>
            <a:ext cx="825500" cy="153988"/>
            <a:chOff x="1244" y="2674"/>
            <a:chExt cx="520" cy="97"/>
          </a:xfrm>
        </p:grpSpPr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1500" y="2686"/>
              <a:ext cx="84" cy="63"/>
            </a:xfrm>
            <a:custGeom>
              <a:avLst/>
              <a:gdLst>
                <a:gd name="T0" fmla="*/ 0 w 84"/>
                <a:gd name="T1" fmla="*/ 63 h 63"/>
                <a:gd name="T2" fmla="*/ 42 w 84"/>
                <a:gd name="T3" fmla="*/ 32 h 63"/>
                <a:gd name="T4" fmla="*/ 84 w 84"/>
                <a:gd name="T5" fmla="*/ 0 h 63"/>
                <a:gd name="T6" fmla="*/ 0 60000 65536"/>
                <a:gd name="T7" fmla="*/ 0 60000 65536"/>
                <a:gd name="T8" fmla="*/ 0 60000 65536"/>
                <a:gd name="T9" fmla="*/ 0 w 84"/>
                <a:gd name="T10" fmla="*/ 0 h 63"/>
                <a:gd name="T11" fmla="*/ 84 w 84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63">
                  <a:moveTo>
                    <a:pt x="0" y="63"/>
                  </a:moveTo>
                  <a:cubicBezTo>
                    <a:pt x="21" y="63"/>
                    <a:pt x="42" y="47"/>
                    <a:pt x="42" y="32"/>
                  </a:cubicBezTo>
                  <a:cubicBezTo>
                    <a:pt x="42" y="16"/>
                    <a:pt x="63" y="0"/>
                    <a:pt x="84" y="0"/>
                  </a:cubicBezTo>
                </a:path>
              </a:pathLst>
            </a:custGeom>
            <a:noFill/>
            <a:ln w="36513">
              <a:solidFill>
                <a:srgbClr val="33CC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2"/>
            <p:cNvSpPr>
              <a:spLocks noEditPoints="1"/>
            </p:cNvSpPr>
            <p:nvPr/>
          </p:nvSpPr>
          <p:spPr bwMode="auto">
            <a:xfrm>
              <a:off x="1584" y="2674"/>
              <a:ext cx="180" cy="97"/>
            </a:xfrm>
            <a:custGeom>
              <a:avLst/>
              <a:gdLst>
                <a:gd name="T0" fmla="*/ 0 w 1143"/>
                <a:gd name="T1" fmla="*/ 0 h 614"/>
                <a:gd name="T2" fmla="*/ 0 w 1143"/>
                <a:gd name="T3" fmla="*/ 0 h 614"/>
                <a:gd name="T4" fmla="*/ 0 w 1143"/>
                <a:gd name="T5" fmla="*/ 0 h 614"/>
                <a:gd name="T6" fmla="*/ 0 w 1143"/>
                <a:gd name="T7" fmla="*/ 0 h 614"/>
                <a:gd name="T8" fmla="*/ 0 w 1143"/>
                <a:gd name="T9" fmla="*/ 0 h 614"/>
                <a:gd name="T10" fmla="*/ 0 w 1143"/>
                <a:gd name="T11" fmla="*/ 0 h 614"/>
                <a:gd name="T12" fmla="*/ 0 w 1143"/>
                <a:gd name="T13" fmla="*/ 0 h 614"/>
                <a:gd name="T14" fmla="*/ 0 w 1143"/>
                <a:gd name="T15" fmla="*/ 0 h 614"/>
                <a:gd name="T16" fmla="*/ 0 w 1143"/>
                <a:gd name="T17" fmla="*/ 0 h 614"/>
                <a:gd name="T18" fmla="*/ 0 w 1143"/>
                <a:gd name="T19" fmla="*/ 0 h 614"/>
                <a:gd name="T20" fmla="*/ 0 w 1143"/>
                <a:gd name="T21" fmla="*/ 0 h 614"/>
                <a:gd name="T22" fmla="*/ 0 w 1143"/>
                <a:gd name="T23" fmla="*/ 0 h 614"/>
                <a:gd name="T24" fmla="*/ 0 w 1143"/>
                <a:gd name="T25" fmla="*/ 0 h 614"/>
                <a:gd name="T26" fmla="*/ 0 w 1143"/>
                <a:gd name="T27" fmla="*/ 0 h 614"/>
                <a:gd name="T28" fmla="*/ 0 w 1143"/>
                <a:gd name="T29" fmla="*/ 0 h 614"/>
                <a:gd name="T30" fmla="*/ 0 w 1143"/>
                <a:gd name="T31" fmla="*/ 0 h 614"/>
                <a:gd name="T32" fmla="*/ 0 w 1143"/>
                <a:gd name="T33" fmla="*/ 0 h 614"/>
                <a:gd name="T34" fmla="*/ 0 w 1143"/>
                <a:gd name="T35" fmla="*/ 0 h 614"/>
                <a:gd name="T36" fmla="*/ 0 w 1143"/>
                <a:gd name="T37" fmla="*/ 0 h 614"/>
                <a:gd name="T38" fmla="*/ 0 w 1143"/>
                <a:gd name="T39" fmla="*/ 0 h 614"/>
                <a:gd name="T40" fmla="*/ 0 w 1143"/>
                <a:gd name="T41" fmla="*/ 0 h 614"/>
                <a:gd name="T42" fmla="*/ 0 w 1143"/>
                <a:gd name="T43" fmla="*/ 0 h 614"/>
                <a:gd name="T44" fmla="*/ 0 w 1143"/>
                <a:gd name="T45" fmla="*/ 0 h 614"/>
                <a:gd name="T46" fmla="*/ 0 w 1143"/>
                <a:gd name="T47" fmla="*/ 0 h 614"/>
                <a:gd name="T48" fmla="*/ 0 w 1143"/>
                <a:gd name="T49" fmla="*/ 0 h 614"/>
                <a:gd name="T50" fmla="*/ 0 w 1143"/>
                <a:gd name="T51" fmla="*/ 0 h 614"/>
                <a:gd name="T52" fmla="*/ 0 w 1143"/>
                <a:gd name="T53" fmla="*/ 0 h 614"/>
                <a:gd name="T54" fmla="*/ 0 w 1143"/>
                <a:gd name="T55" fmla="*/ 0 h 614"/>
                <a:gd name="T56" fmla="*/ 0 w 1143"/>
                <a:gd name="T57" fmla="*/ 0 h 614"/>
                <a:gd name="T58" fmla="*/ 0 w 1143"/>
                <a:gd name="T59" fmla="*/ 0 h 614"/>
                <a:gd name="T60" fmla="*/ 0 w 1143"/>
                <a:gd name="T61" fmla="*/ 0 h 614"/>
                <a:gd name="T62" fmla="*/ 0 w 1143"/>
                <a:gd name="T63" fmla="*/ 0 h 614"/>
                <a:gd name="T64" fmla="*/ 0 w 1143"/>
                <a:gd name="T65" fmla="*/ 0 h 614"/>
                <a:gd name="T66" fmla="*/ 0 w 1143"/>
                <a:gd name="T67" fmla="*/ 0 h 614"/>
                <a:gd name="T68" fmla="*/ 0 w 1143"/>
                <a:gd name="T69" fmla="*/ 0 h 614"/>
                <a:gd name="T70" fmla="*/ 0 w 1143"/>
                <a:gd name="T71" fmla="*/ 0 h 614"/>
                <a:gd name="T72" fmla="*/ 0 w 1143"/>
                <a:gd name="T73" fmla="*/ 0 h 614"/>
                <a:gd name="T74" fmla="*/ 0 w 1143"/>
                <a:gd name="T75" fmla="*/ 0 h 614"/>
                <a:gd name="T76" fmla="*/ 0 w 1143"/>
                <a:gd name="T77" fmla="*/ 0 h 6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3"/>
                <a:gd name="T118" fmla="*/ 0 h 614"/>
                <a:gd name="T119" fmla="*/ 1143 w 1143"/>
                <a:gd name="T120" fmla="*/ 614 h 6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3" h="614">
                  <a:moveTo>
                    <a:pt x="4" y="0"/>
                  </a:moveTo>
                  <a:lnTo>
                    <a:pt x="57" y="1"/>
                  </a:lnTo>
                  <a:lnTo>
                    <a:pt x="113" y="5"/>
                  </a:lnTo>
                  <a:lnTo>
                    <a:pt x="168" y="11"/>
                  </a:lnTo>
                  <a:lnTo>
                    <a:pt x="222" y="18"/>
                  </a:lnTo>
                  <a:lnTo>
                    <a:pt x="274" y="28"/>
                  </a:lnTo>
                  <a:lnTo>
                    <a:pt x="325" y="39"/>
                  </a:lnTo>
                  <a:lnTo>
                    <a:pt x="372" y="52"/>
                  </a:lnTo>
                  <a:lnTo>
                    <a:pt x="417" y="66"/>
                  </a:lnTo>
                  <a:lnTo>
                    <a:pt x="459" y="82"/>
                  </a:lnTo>
                  <a:lnTo>
                    <a:pt x="498" y="100"/>
                  </a:lnTo>
                  <a:lnTo>
                    <a:pt x="533" y="119"/>
                  </a:lnTo>
                  <a:lnTo>
                    <a:pt x="565" y="139"/>
                  </a:lnTo>
                  <a:lnTo>
                    <a:pt x="594" y="163"/>
                  </a:lnTo>
                  <a:cubicBezTo>
                    <a:pt x="596" y="166"/>
                    <a:pt x="599" y="168"/>
                    <a:pt x="602" y="171"/>
                  </a:cubicBezTo>
                  <a:lnTo>
                    <a:pt x="617" y="189"/>
                  </a:lnTo>
                  <a:cubicBezTo>
                    <a:pt x="620" y="193"/>
                    <a:pt x="622" y="196"/>
                    <a:pt x="624" y="200"/>
                  </a:cubicBezTo>
                  <a:lnTo>
                    <a:pt x="630" y="209"/>
                  </a:lnTo>
                  <a:lnTo>
                    <a:pt x="638" y="227"/>
                  </a:lnTo>
                  <a:cubicBezTo>
                    <a:pt x="640" y="230"/>
                    <a:pt x="641" y="234"/>
                    <a:pt x="642" y="237"/>
                  </a:cubicBezTo>
                  <a:lnTo>
                    <a:pt x="644" y="247"/>
                  </a:lnTo>
                  <a:cubicBezTo>
                    <a:pt x="646" y="251"/>
                    <a:pt x="646" y="256"/>
                    <a:pt x="647" y="260"/>
                  </a:cubicBezTo>
                  <a:lnTo>
                    <a:pt x="647" y="269"/>
                  </a:lnTo>
                  <a:lnTo>
                    <a:pt x="648" y="278"/>
                  </a:lnTo>
                  <a:lnTo>
                    <a:pt x="646" y="265"/>
                  </a:lnTo>
                  <a:lnTo>
                    <a:pt x="648" y="275"/>
                  </a:lnTo>
                  <a:lnTo>
                    <a:pt x="645" y="264"/>
                  </a:lnTo>
                  <a:lnTo>
                    <a:pt x="649" y="273"/>
                  </a:lnTo>
                  <a:lnTo>
                    <a:pt x="650" y="274"/>
                  </a:lnTo>
                  <a:lnTo>
                    <a:pt x="643" y="264"/>
                  </a:lnTo>
                  <a:lnTo>
                    <a:pt x="658" y="282"/>
                  </a:lnTo>
                  <a:lnTo>
                    <a:pt x="650" y="274"/>
                  </a:lnTo>
                  <a:lnTo>
                    <a:pt x="671" y="292"/>
                  </a:lnTo>
                  <a:lnTo>
                    <a:pt x="689" y="303"/>
                  </a:lnTo>
                  <a:lnTo>
                    <a:pt x="714" y="317"/>
                  </a:lnTo>
                  <a:lnTo>
                    <a:pt x="696" y="310"/>
                  </a:lnTo>
                  <a:lnTo>
                    <a:pt x="793" y="334"/>
                  </a:lnTo>
                  <a:lnTo>
                    <a:pt x="757" y="479"/>
                  </a:lnTo>
                  <a:lnTo>
                    <a:pt x="660" y="455"/>
                  </a:lnTo>
                  <a:cubicBezTo>
                    <a:pt x="654" y="454"/>
                    <a:pt x="648" y="451"/>
                    <a:pt x="642" y="448"/>
                  </a:cubicBezTo>
                  <a:lnTo>
                    <a:pt x="606" y="428"/>
                  </a:lnTo>
                  <a:lnTo>
                    <a:pt x="573" y="405"/>
                  </a:lnTo>
                  <a:lnTo>
                    <a:pt x="552" y="387"/>
                  </a:lnTo>
                  <a:cubicBezTo>
                    <a:pt x="549" y="385"/>
                    <a:pt x="546" y="382"/>
                    <a:pt x="544" y="379"/>
                  </a:cubicBezTo>
                  <a:lnTo>
                    <a:pt x="528" y="361"/>
                  </a:lnTo>
                  <a:cubicBezTo>
                    <a:pt x="526" y="358"/>
                    <a:pt x="523" y="354"/>
                    <a:pt x="521" y="351"/>
                  </a:cubicBezTo>
                  <a:lnTo>
                    <a:pt x="511" y="333"/>
                  </a:lnTo>
                  <a:lnTo>
                    <a:pt x="507" y="324"/>
                  </a:lnTo>
                  <a:cubicBezTo>
                    <a:pt x="506" y="320"/>
                    <a:pt x="504" y="317"/>
                    <a:pt x="503" y="313"/>
                  </a:cubicBezTo>
                  <a:lnTo>
                    <a:pt x="501" y="304"/>
                  </a:lnTo>
                  <a:cubicBezTo>
                    <a:pt x="500" y="299"/>
                    <a:pt x="499" y="295"/>
                    <a:pt x="499" y="291"/>
                  </a:cubicBezTo>
                  <a:lnTo>
                    <a:pt x="498" y="281"/>
                  </a:lnTo>
                  <a:lnTo>
                    <a:pt x="497" y="272"/>
                  </a:lnTo>
                  <a:lnTo>
                    <a:pt x="499" y="285"/>
                  </a:lnTo>
                  <a:lnTo>
                    <a:pt x="497" y="276"/>
                  </a:lnTo>
                  <a:lnTo>
                    <a:pt x="501" y="286"/>
                  </a:lnTo>
                  <a:lnTo>
                    <a:pt x="496" y="276"/>
                  </a:lnTo>
                  <a:lnTo>
                    <a:pt x="503" y="287"/>
                  </a:lnTo>
                  <a:lnTo>
                    <a:pt x="487" y="268"/>
                  </a:lnTo>
                  <a:lnTo>
                    <a:pt x="495" y="276"/>
                  </a:lnTo>
                  <a:lnTo>
                    <a:pt x="482" y="264"/>
                  </a:lnTo>
                  <a:lnTo>
                    <a:pt x="462" y="250"/>
                  </a:lnTo>
                  <a:lnTo>
                    <a:pt x="436" y="236"/>
                  </a:lnTo>
                  <a:lnTo>
                    <a:pt x="406" y="222"/>
                  </a:lnTo>
                  <a:lnTo>
                    <a:pt x="371" y="209"/>
                  </a:lnTo>
                  <a:lnTo>
                    <a:pt x="333" y="197"/>
                  </a:lnTo>
                  <a:lnTo>
                    <a:pt x="291" y="185"/>
                  </a:lnTo>
                  <a:lnTo>
                    <a:pt x="247" y="175"/>
                  </a:lnTo>
                  <a:lnTo>
                    <a:pt x="201" y="167"/>
                  </a:lnTo>
                  <a:lnTo>
                    <a:pt x="153" y="160"/>
                  </a:lnTo>
                  <a:lnTo>
                    <a:pt x="104" y="155"/>
                  </a:lnTo>
                  <a:lnTo>
                    <a:pt x="54" y="151"/>
                  </a:lnTo>
                  <a:lnTo>
                    <a:pt x="0" y="150"/>
                  </a:lnTo>
                  <a:lnTo>
                    <a:pt x="4" y="0"/>
                  </a:lnTo>
                  <a:close/>
                  <a:moveTo>
                    <a:pt x="742" y="172"/>
                  </a:moveTo>
                  <a:lnTo>
                    <a:pt x="1143" y="475"/>
                  </a:lnTo>
                  <a:lnTo>
                    <a:pt x="660" y="614"/>
                  </a:lnTo>
                  <a:lnTo>
                    <a:pt x="742" y="172"/>
                  </a:ln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33CC33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3"/>
            <p:cNvSpPr>
              <a:spLocks/>
            </p:cNvSpPr>
            <p:nvPr/>
          </p:nvSpPr>
          <p:spPr bwMode="auto">
            <a:xfrm>
              <a:off x="1244" y="2688"/>
              <a:ext cx="128" cy="61"/>
            </a:xfrm>
            <a:custGeom>
              <a:avLst/>
              <a:gdLst>
                <a:gd name="T0" fmla="*/ 128 w 128"/>
                <a:gd name="T1" fmla="*/ 0 h 61"/>
                <a:gd name="T2" fmla="*/ 64 w 128"/>
                <a:gd name="T3" fmla="*/ 30 h 61"/>
                <a:gd name="T4" fmla="*/ 0 w 128"/>
                <a:gd name="T5" fmla="*/ 61 h 61"/>
                <a:gd name="T6" fmla="*/ 0 60000 65536"/>
                <a:gd name="T7" fmla="*/ 0 60000 65536"/>
                <a:gd name="T8" fmla="*/ 0 60000 65536"/>
                <a:gd name="T9" fmla="*/ 0 w 128"/>
                <a:gd name="T10" fmla="*/ 0 h 61"/>
                <a:gd name="T11" fmla="*/ 128 w 128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8" h="61">
                  <a:moveTo>
                    <a:pt x="128" y="0"/>
                  </a:moveTo>
                  <a:cubicBezTo>
                    <a:pt x="96" y="0"/>
                    <a:pt x="64" y="15"/>
                    <a:pt x="64" y="30"/>
                  </a:cubicBezTo>
                  <a:cubicBezTo>
                    <a:pt x="64" y="46"/>
                    <a:pt x="32" y="61"/>
                    <a:pt x="0" y="61"/>
                  </a:cubicBezTo>
                </a:path>
              </a:pathLst>
            </a:custGeom>
            <a:noFill/>
            <a:ln w="36513">
              <a:solidFill>
                <a:srgbClr val="33CC33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6" name="Freeform 184"/>
          <p:cNvSpPr>
            <a:spLocks/>
          </p:cNvSpPr>
          <p:nvPr/>
        </p:nvSpPr>
        <p:spPr bwMode="auto">
          <a:xfrm>
            <a:off x="2393950" y="3540125"/>
            <a:ext cx="133350" cy="100013"/>
          </a:xfrm>
          <a:custGeom>
            <a:avLst/>
            <a:gdLst>
              <a:gd name="T0" fmla="*/ 0 w 84"/>
              <a:gd name="T1" fmla="*/ 2147483647 h 63"/>
              <a:gd name="T2" fmla="*/ 2147483647 w 84"/>
              <a:gd name="T3" fmla="*/ 2147483647 h 63"/>
              <a:gd name="T4" fmla="*/ 2147483647 w 84"/>
              <a:gd name="T5" fmla="*/ 0 h 63"/>
              <a:gd name="T6" fmla="*/ 0 60000 65536"/>
              <a:gd name="T7" fmla="*/ 0 60000 65536"/>
              <a:gd name="T8" fmla="*/ 0 60000 65536"/>
              <a:gd name="T9" fmla="*/ 0 w 84"/>
              <a:gd name="T10" fmla="*/ 0 h 63"/>
              <a:gd name="T11" fmla="*/ 84 w 84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63">
                <a:moveTo>
                  <a:pt x="0" y="63"/>
                </a:moveTo>
                <a:cubicBezTo>
                  <a:pt x="21" y="63"/>
                  <a:pt x="42" y="47"/>
                  <a:pt x="42" y="32"/>
                </a:cubicBezTo>
                <a:cubicBezTo>
                  <a:pt x="42" y="16"/>
                  <a:pt x="63" y="0"/>
                  <a:pt x="84" y="0"/>
                </a:cubicBezTo>
              </a:path>
            </a:pathLst>
          </a:custGeom>
          <a:noFill/>
          <a:ln w="36513">
            <a:solidFill>
              <a:srgbClr val="33CC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85"/>
          <p:cNvSpPr>
            <a:spLocks noEditPoints="1"/>
          </p:cNvSpPr>
          <p:nvPr/>
        </p:nvSpPr>
        <p:spPr bwMode="auto">
          <a:xfrm>
            <a:off x="2527300" y="3521075"/>
            <a:ext cx="285750" cy="153988"/>
          </a:xfrm>
          <a:custGeom>
            <a:avLst/>
            <a:gdLst>
              <a:gd name="T0" fmla="*/ 2147483647 w 1143"/>
              <a:gd name="T1" fmla="*/ 2147483647 h 614"/>
              <a:gd name="T2" fmla="*/ 2147483647 w 1143"/>
              <a:gd name="T3" fmla="*/ 2147483647 h 614"/>
              <a:gd name="T4" fmla="*/ 2147483647 w 1143"/>
              <a:gd name="T5" fmla="*/ 2147483647 h 614"/>
              <a:gd name="T6" fmla="*/ 2147483647 w 1143"/>
              <a:gd name="T7" fmla="*/ 2147483647 h 614"/>
              <a:gd name="T8" fmla="*/ 2147483647 w 1143"/>
              <a:gd name="T9" fmla="*/ 2147483647 h 614"/>
              <a:gd name="T10" fmla="*/ 2147483647 w 1143"/>
              <a:gd name="T11" fmla="*/ 2147483647 h 614"/>
              <a:gd name="T12" fmla="*/ 2147483647 w 1143"/>
              <a:gd name="T13" fmla="*/ 2147483647 h 614"/>
              <a:gd name="T14" fmla="*/ 2147483647 w 1143"/>
              <a:gd name="T15" fmla="*/ 2147483647 h 614"/>
              <a:gd name="T16" fmla="*/ 2147483647 w 1143"/>
              <a:gd name="T17" fmla="*/ 2147483647 h 614"/>
              <a:gd name="T18" fmla="*/ 2147483647 w 1143"/>
              <a:gd name="T19" fmla="*/ 2147483647 h 614"/>
              <a:gd name="T20" fmla="*/ 2147483647 w 1143"/>
              <a:gd name="T21" fmla="*/ 2147483647 h 614"/>
              <a:gd name="T22" fmla="*/ 2147483647 w 1143"/>
              <a:gd name="T23" fmla="*/ 2147483647 h 614"/>
              <a:gd name="T24" fmla="*/ 2147483647 w 1143"/>
              <a:gd name="T25" fmla="*/ 2147483647 h 614"/>
              <a:gd name="T26" fmla="*/ 2147483647 w 1143"/>
              <a:gd name="T27" fmla="*/ 2147483647 h 614"/>
              <a:gd name="T28" fmla="*/ 2147483647 w 1143"/>
              <a:gd name="T29" fmla="*/ 2147483647 h 614"/>
              <a:gd name="T30" fmla="*/ 2147483647 w 1143"/>
              <a:gd name="T31" fmla="*/ 2147483647 h 614"/>
              <a:gd name="T32" fmla="*/ 2147483647 w 1143"/>
              <a:gd name="T33" fmla="*/ 2147483647 h 614"/>
              <a:gd name="T34" fmla="*/ 2147483647 w 1143"/>
              <a:gd name="T35" fmla="*/ 2147483647 h 614"/>
              <a:gd name="T36" fmla="*/ 2147483647 w 1143"/>
              <a:gd name="T37" fmla="*/ 2147483647 h 614"/>
              <a:gd name="T38" fmla="*/ 2147483647 w 1143"/>
              <a:gd name="T39" fmla="*/ 2147483647 h 614"/>
              <a:gd name="T40" fmla="*/ 2147483647 w 1143"/>
              <a:gd name="T41" fmla="*/ 2147483647 h 614"/>
              <a:gd name="T42" fmla="*/ 2147483647 w 1143"/>
              <a:gd name="T43" fmla="*/ 2147483647 h 614"/>
              <a:gd name="T44" fmla="*/ 2147483647 w 1143"/>
              <a:gd name="T45" fmla="*/ 2147483647 h 614"/>
              <a:gd name="T46" fmla="*/ 2147483647 w 1143"/>
              <a:gd name="T47" fmla="*/ 2147483647 h 614"/>
              <a:gd name="T48" fmla="*/ 2147483647 w 1143"/>
              <a:gd name="T49" fmla="*/ 2147483647 h 614"/>
              <a:gd name="T50" fmla="*/ 2147483647 w 1143"/>
              <a:gd name="T51" fmla="*/ 2147483647 h 614"/>
              <a:gd name="T52" fmla="*/ 2147483647 w 1143"/>
              <a:gd name="T53" fmla="*/ 2147483647 h 614"/>
              <a:gd name="T54" fmla="*/ 2147483647 w 1143"/>
              <a:gd name="T55" fmla="*/ 2147483647 h 614"/>
              <a:gd name="T56" fmla="*/ 2147483647 w 1143"/>
              <a:gd name="T57" fmla="*/ 2147483647 h 614"/>
              <a:gd name="T58" fmla="*/ 2147483647 w 1143"/>
              <a:gd name="T59" fmla="*/ 2147483647 h 614"/>
              <a:gd name="T60" fmla="*/ 2147483647 w 1143"/>
              <a:gd name="T61" fmla="*/ 2147483647 h 614"/>
              <a:gd name="T62" fmla="*/ 2147483647 w 1143"/>
              <a:gd name="T63" fmla="*/ 2147483647 h 614"/>
              <a:gd name="T64" fmla="*/ 2147483647 w 1143"/>
              <a:gd name="T65" fmla="*/ 2147483647 h 614"/>
              <a:gd name="T66" fmla="*/ 2147483647 w 1143"/>
              <a:gd name="T67" fmla="*/ 2147483647 h 614"/>
              <a:gd name="T68" fmla="*/ 2147483647 w 1143"/>
              <a:gd name="T69" fmla="*/ 2147483647 h 614"/>
              <a:gd name="T70" fmla="*/ 2147483647 w 1143"/>
              <a:gd name="T71" fmla="*/ 2147483647 h 614"/>
              <a:gd name="T72" fmla="*/ 0 w 1143"/>
              <a:gd name="T73" fmla="*/ 2147483647 h 614"/>
              <a:gd name="T74" fmla="*/ 2147483647 w 1143"/>
              <a:gd name="T75" fmla="*/ 2147483647 h 614"/>
              <a:gd name="T76" fmla="*/ 2147483647 w 1143"/>
              <a:gd name="T77" fmla="*/ 2147483647 h 61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43"/>
              <a:gd name="T118" fmla="*/ 0 h 614"/>
              <a:gd name="T119" fmla="*/ 1143 w 1143"/>
              <a:gd name="T120" fmla="*/ 614 h 61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43" h="614">
                <a:moveTo>
                  <a:pt x="4" y="0"/>
                </a:moveTo>
                <a:lnTo>
                  <a:pt x="57" y="1"/>
                </a:lnTo>
                <a:lnTo>
                  <a:pt x="113" y="5"/>
                </a:lnTo>
                <a:lnTo>
                  <a:pt x="168" y="11"/>
                </a:lnTo>
                <a:lnTo>
                  <a:pt x="222" y="18"/>
                </a:lnTo>
                <a:lnTo>
                  <a:pt x="274" y="28"/>
                </a:lnTo>
                <a:lnTo>
                  <a:pt x="325" y="39"/>
                </a:lnTo>
                <a:lnTo>
                  <a:pt x="372" y="52"/>
                </a:lnTo>
                <a:lnTo>
                  <a:pt x="417" y="66"/>
                </a:lnTo>
                <a:lnTo>
                  <a:pt x="459" y="82"/>
                </a:lnTo>
                <a:lnTo>
                  <a:pt x="498" y="100"/>
                </a:lnTo>
                <a:lnTo>
                  <a:pt x="533" y="119"/>
                </a:lnTo>
                <a:lnTo>
                  <a:pt x="565" y="139"/>
                </a:lnTo>
                <a:lnTo>
                  <a:pt x="594" y="163"/>
                </a:lnTo>
                <a:cubicBezTo>
                  <a:pt x="596" y="166"/>
                  <a:pt x="599" y="168"/>
                  <a:pt x="602" y="171"/>
                </a:cubicBezTo>
                <a:lnTo>
                  <a:pt x="617" y="189"/>
                </a:lnTo>
                <a:cubicBezTo>
                  <a:pt x="620" y="193"/>
                  <a:pt x="622" y="196"/>
                  <a:pt x="624" y="200"/>
                </a:cubicBezTo>
                <a:lnTo>
                  <a:pt x="630" y="209"/>
                </a:lnTo>
                <a:lnTo>
                  <a:pt x="638" y="227"/>
                </a:lnTo>
                <a:cubicBezTo>
                  <a:pt x="640" y="230"/>
                  <a:pt x="641" y="234"/>
                  <a:pt x="642" y="237"/>
                </a:cubicBezTo>
                <a:lnTo>
                  <a:pt x="644" y="247"/>
                </a:lnTo>
                <a:cubicBezTo>
                  <a:pt x="646" y="251"/>
                  <a:pt x="646" y="256"/>
                  <a:pt x="647" y="260"/>
                </a:cubicBezTo>
                <a:lnTo>
                  <a:pt x="647" y="269"/>
                </a:lnTo>
                <a:lnTo>
                  <a:pt x="648" y="278"/>
                </a:lnTo>
                <a:lnTo>
                  <a:pt x="646" y="265"/>
                </a:lnTo>
                <a:lnTo>
                  <a:pt x="648" y="275"/>
                </a:lnTo>
                <a:lnTo>
                  <a:pt x="645" y="264"/>
                </a:lnTo>
                <a:lnTo>
                  <a:pt x="649" y="273"/>
                </a:lnTo>
                <a:lnTo>
                  <a:pt x="650" y="274"/>
                </a:lnTo>
                <a:lnTo>
                  <a:pt x="643" y="264"/>
                </a:lnTo>
                <a:lnTo>
                  <a:pt x="658" y="282"/>
                </a:lnTo>
                <a:lnTo>
                  <a:pt x="650" y="274"/>
                </a:lnTo>
                <a:lnTo>
                  <a:pt x="671" y="292"/>
                </a:lnTo>
                <a:lnTo>
                  <a:pt x="689" y="303"/>
                </a:lnTo>
                <a:lnTo>
                  <a:pt x="714" y="317"/>
                </a:lnTo>
                <a:lnTo>
                  <a:pt x="696" y="310"/>
                </a:lnTo>
                <a:lnTo>
                  <a:pt x="793" y="334"/>
                </a:lnTo>
                <a:lnTo>
                  <a:pt x="757" y="479"/>
                </a:lnTo>
                <a:lnTo>
                  <a:pt x="660" y="455"/>
                </a:lnTo>
                <a:cubicBezTo>
                  <a:pt x="654" y="454"/>
                  <a:pt x="648" y="451"/>
                  <a:pt x="642" y="448"/>
                </a:cubicBezTo>
                <a:lnTo>
                  <a:pt x="606" y="428"/>
                </a:lnTo>
                <a:lnTo>
                  <a:pt x="573" y="405"/>
                </a:lnTo>
                <a:lnTo>
                  <a:pt x="552" y="387"/>
                </a:lnTo>
                <a:cubicBezTo>
                  <a:pt x="549" y="385"/>
                  <a:pt x="546" y="382"/>
                  <a:pt x="544" y="379"/>
                </a:cubicBezTo>
                <a:lnTo>
                  <a:pt x="528" y="361"/>
                </a:lnTo>
                <a:cubicBezTo>
                  <a:pt x="526" y="358"/>
                  <a:pt x="523" y="354"/>
                  <a:pt x="521" y="351"/>
                </a:cubicBezTo>
                <a:lnTo>
                  <a:pt x="511" y="333"/>
                </a:lnTo>
                <a:lnTo>
                  <a:pt x="507" y="324"/>
                </a:lnTo>
                <a:cubicBezTo>
                  <a:pt x="506" y="320"/>
                  <a:pt x="504" y="317"/>
                  <a:pt x="503" y="313"/>
                </a:cubicBezTo>
                <a:lnTo>
                  <a:pt x="501" y="304"/>
                </a:lnTo>
                <a:cubicBezTo>
                  <a:pt x="500" y="299"/>
                  <a:pt x="499" y="295"/>
                  <a:pt x="499" y="291"/>
                </a:cubicBezTo>
                <a:lnTo>
                  <a:pt x="498" y="281"/>
                </a:lnTo>
                <a:lnTo>
                  <a:pt x="497" y="272"/>
                </a:lnTo>
                <a:lnTo>
                  <a:pt x="499" y="285"/>
                </a:lnTo>
                <a:lnTo>
                  <a:pt x="497" y="276"/>
                </a:lnTo>
                <a:lnTo>
                  <a:pt x="501" y="286"/>
                </a:lnTo>
                <a:lnTo>
                  <a:pt x="496" y="276"/>
                </a:lnTo>
                <a:lnTo>
                  <a:pt x="503" y="287"/>
                </a:lnTo>
                <a:lnTo>
                  <a:pt x="487" y="268"/>
                </a:lnTo>
                <a:lnTo>
                  <a:pt x="495" y="276"/>
                </a:lnTo>
                <a:lnTo>
                  <a:pt x="482" y="264"/>
                </a:lnTo>
                <a:lnTo>
                  <a:pt x="462" y="250"/>
                </a:lnTo>
                <a:lnTo>
                  <a:pt x="436" y="236"/>
                </a:lnTo>
                <a:lnTo>
                  <a:pt x="406" y="222"/>
                </a:lnTo>
                <a:lnTo>
                  <a:pt x="371" y="209"/>
                </a:lnTo>
                <a:lnTo>
                  <a:pt x="333" y="197"/>
                </a:lnTo>
                <a:lnTo>
                  <a:pt x="291" y="185"/>
                </a:lnTo>
                <a:lnTo>
                  <a:pt x="247" y="175"/>
                </a:lnTo>
                <a:lnTo>
                  <a:pt x="201" y="167"/>
                </a:lnTo>
                <a:lnTo>
                  <a:pt x="153" y="160"/>
                </a:lnTo>
                <a:lnTo>
                  <a:pt x="104" y="155"/>
                </a:lnTo>
                <a:lnTo>
                  <a:pt x="54" y="151"/>
                </a:lnTo>
                <a:lnTo>
                  <a:pt x="0" y="150"/>
                </a:lnTo>
                <a:lnTo>
                  <a:pt x="4" y="0"/>
                </a:lnTo>
                <a:close/>
                <a:moveTo>
                  <a:pt x="742" y="172"/>
                </a:moveTo>
                <a:lnTo>
                  <a:pt x="1143" y="475"/>
                </a:lnTo>
                <a:lnTo>
                  <a:pt x="660" y="614"/>
                </a:lnTo>
                <a:lnTo>
                  <a:pt x="742" y="172"/>
                </a:lnTo>
                <a:close/>
              </a:path>
            </a:pathLst>
          </a:custGeom>
          <a:solidFill>
            <a:srgbClr val="33CC33"/>
          </a:solidFill>
          <a:ln w="0">
            <a:solidFill>
              <a:srgbClr val="33CC33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86"/>
          <p:cNvSpPr>
            <a:spLocks/>
          </p:cNvSpPr>
          <p:nvPr/>
        </p:nvSpPr>
        <p:spPr bwMode="auto">
          <a:xfrm>
            <a:off x="1987550" y="3543300"/>
            <a:ext cx="203200" cy="96838"/>
          </a:xfrm>
          <a:custGeom>
            <a:avLst/>
            <a:gdLst>
              <a:gd name="T0" fmla="*/ 2147483647 w 128"/>
              <a:gd name="T1" fmla="*/ 0 h 61"/>
              <a:gd name="T2" fmla="*/ 2147483647 w 128"/>
              <a:gd name="T3" fmla="*/ 2147483647 h 61"/>
              <a:gd name="T4" fmla="*/ 0 w 128"/>
              <a:gd name="T5" fmla="*/ 2147483647 h 61"/>
              <a:gd name="T6" fmla="*/ 0 60000 65536"/>
              <a:gd name="T7" fmla="*/ 0 60000 65536"/>
              <a:gd name="T8" fmla="*/ 0 60000 65536"/>
              <a:gd name="T9" fmla="*/ 0 w 128"/>
              <a:gd name="T10" fmla="*/ 0 h 61"/>
              <a:gd name="T11" fmla="*/ 128 w 128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61">
                <a:moveTo>
                  <a:pt x="128" y="0"/>
                </a:moveTo>
                <a:cubicBezTo>
                  <a:pt x="96" y="0"/>
                  <a:pt x="64" y="15"/>
                  <a:pt x="64" y="30"/>
                </a:cubicBezTo>
                <a:cubicBezTo>
                  <a:pt x="64" y="46"/>
                  <a:pt x="32" y="61"/>
                  <a:pt x="0" y="61"/>
                </a:cubicBezTo>
              </a:path>
            </a:pathLst>
          </a:custGeom>
          <a:noFill/>
          <a:ln w="36513">
            <a:solidFill>
              <a:srgbClr val="33CC3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87"/>
          <p:cNvSpPr>
            <a:spLocks noEditPoints="1"/>
          </p:cNvSpPr>
          <p:nvPr/>
        </p:nvSpPr>
        <p:spPr bwMode="auto">
          <a:xfrm>
            <a:off x="4086225" y="2628900"/>
            <a:ext cx="1236663" cy="611188"/>
          </a:xfrm>
          <a:custGeom>
            <a:avLst/>
            <a:gdLst>
              <a:gd name="T0" fmla="*/ 2147483647 w 779"/>
              <a:gd name="T1" fmla="*/ 2147483647 h 385"/>
              <a:gd name="T2" fmla="*/ 2147483647 w 779"/>
              <a:gd name="T3" fmla="*/ 2147483647 h 385"/>
              <a:gd name="T4" fmla="*/ 2147483647 w 779"/>
              <a:gd name="T5" fmla="*/ 2147483647 h 385"/>
              <a:gd name="T6" fmla="*/ 2147483647 w 779"/>
              <a:gd name="T7" fmla="*/ 2147483647 h 385"/>
              <a:gd name="T8" fmla="*/ 2147483647 w 779"/>
              <a:gd name="T9" fmla="*/ 2147483647 h 385"/>
              <a:gd name="T10" fmla="*/ 2147483647 w 779"/>
              <a:gd name="T11" fmla="*/ 2147483647 h 385"/>
              <a:gd name="T12" fmla="*/ 2147483647 w 779"/>
              <a:gd name="T13" fmla="*/ 2147483647 h 385"/>
              <a:gd name="T14" fmla="*/ 2147483647 w 779"/>
              <a:gd name="T15" fmla="*/ 2147483647 h 385"/>
              <a:gd name="T16" fmla="*/ 2147483647 w 779"/>
              <a:gd name="T17" fmla="*/ 2147483647 h 385"/>
              <a:gd name="T18" fmla="*/ 2147483647 w 779"/>
              <a:gd name="T19" fmla="*/ 2147483647 h 385"/>
              <a:gd name="T20" fmla="*/ 2147483647 w 779"/>
              <a:gd name="T21" fmla="*/ 2147483647 h 385"/>
              <a:gd name="T22" fmla="*/ 2147483647 w 779"/>
              <a:gd name="T23" fmla="*/ 2147483647 h 385"/>
              <a:gd name="T24" fmla="*/ 2147483647 w 779"/>
              <a:gd name="T25" fmla="*/ 2147483647 h 385"/>
              <a:gd name="T26" fmla="*/ 2147483647 w 779"/>
              <a:gd name="T27" fmla="*/ 2147483647 h 385"/>
              <a:gd name="T28" fmla="*/ 2147483647 w 779"/>
              <a:gd name="T29" fmla="*/ 2147483647 h 385"/>
              <a:gd name="T30" fmla="*/ 2147483647 w 779"/>
              <a:gd name="T31" fmla="*/ 2147483647 h 385"/>
              <a:gd name="T32" fmla="*/ 2147483647 w 779"/>
              <a:gd name="T33" fmla="*/ 2147483647 h 385"/>
              <a:gd name="T34" fmla="*/ 2147483647 w 779"/>
              <a:gd name="T35" fmla="*/ 2147483647 h 385"/>
              <a:gd name="T36" fmla="*/ 2147483647 w 779"/>
              <a:gd name="T37" fmla="*/ 2147483647 h 385"/>
              <a:gd name="T38" fmla="*/ 2147483647 w 779"/>
              <a:gd name="T39" fmla="*/ 2147483647 h 385"/>
              <a:gd name="T40" fmla="*/ 2147483647 w 779"/>
              <a:gd name="T41" fmla="*/ 2147483647 h 385"/>
              <a:gd name="T42" fmla="*/ 2147483647 w 779"/>
              <a:gd name="T43" fmla="*/ 2147483647 h 385"/>
              <a:gd name="T44" fmla="*/ 2147483647 w 779"/>
              <a:gd name="T45" fmla="*/ 2147483647 h 385"/>
              <a:gd name="T46" fmla="*/ 2147483647 w 779"/>
              <a:gd name="T47" fmla="*/ 2147483647 h 385"/>
              <a:gd name="T48" fmla="*/ 2147483647 w 779"/>
              <a:gd name="T49" fmla="*/ 2147483647 h 385"/>
              <a:gd name="T50" fmla="*/ 2147483647 w 779"/>
              <a:gd name="T51" fmla="*/ 2147483647 h 385"/>
              <a:gd name="T52" fmla="*/ 2147483647 w 779"/>
              <a:gd name="T53" fmla="*/ 2147483647 h 385"/>
              <a:gd name="T54" fmla="*/ 2147483647 w 779"/>
              <a:gd name="T55" fmla="*/ 2147483647 h 385"/>
              <a:gd name="T56" fmla="*/ 2147483647 w 779"/>
              <a:gd name="T57" fmla="*/ 2147483647 h 385"/>
              <a:gd name="T58" fmla="*/ 2147483647 w 779"/>
              <a:gd name="T59" fmla="*/ 2147483647 h 385"/>
              <a:gd name="T60" fmla="*/ 2147483647 w 779"/>
              <a:gd name="T61" fmla="*/ 2147483647 h 385"/>
              <a:gd name="T62" fmla="*/ 2147483647 w 779"/>
              <a:gd name="T63" fmla="*/ 2147483647 h 385"/>
              <a:gd name="T64" fmla="*/ 2147483647 w 779"/>
              <a:gd name="T65" fmla="*/ 2147483647 h 385"/>
              <a:gd name="T66" fmla="*/ 2147483647 w 779"/>
              <a:gd name="T67" fmla="*/ 2147483647 h 385"/>
              <a:gd name="T68" fmla="*/ 2147483647 w 779"/>
              <a:gd name="T69" fmla="*/ 2147483647 h 385"/>
              <a:gd name="T70" fmla="*/ 2147483647 w 779"/>
              <a:gd name="T71" fmla="*/ 2147483647 h 385"/>
              <a:gd name="T72" fmla="*/ 2147483647 w 779"/>
              <a:gd name="T73" fmla="*/ 2147483647 h 385"/>
              <a:gd name="T74" fmla="*/ 2147483647 w 779"/>
              <a:gd name="T75" fmla="*/ 2147483647 h 385"/>
              <a:gd name="T76" fmla="*/ 2147483647 w 779"/>
              <a:gd name="T77" fmla="*/ 2147483647 h 385"/>
              <a:gd name="T78" fmla="*/ 2147483647 w 779"/>
              <a:gd name="T79" fmla="*/ 2147483647 h 385"/>
              <a:gd name="T80" fmla="*/ 2147483647 w 779"/>
              <a:gd name="T81" fmla="*/ 2147483647 h 385"/>
              <a:gd name="T82" fmla="*/ 2147483647 w 779"/>
              <a:gd name="T83" fmla="*/ 2147483647 h 385"/>
              <a:gd name="T84" fmla="*/ 2147483647 w 779"/>
              <a:gd name="T85" fmla="*/ 2147483647 h 385"/>
              <a:gd name="T86" fmla="*/ 0 w 779"/>
              <a:gd name="T87" fmla="*/ 2147483647 h 385"/>
              <a:gd name="T88" fmla="*/ 2147483647 w 779"/>
              <a:gd name="T89" fmla="*/ 2147483647 h 385"/>
              <a:gd name="T90" fmla="*/ 2147483647 w 779"/>
              <a:gd name="T91" fmla="*/ 2147483647 h 38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79"/>
              <a:gd name="T139" fmla="*/ 0 h 385"/>
              <a:gd name="T140" fmla="*/ 779 w 779"/>
              <a:gd name="T141" fmla="*/ 385 h 38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79" h="385">
                <a:moveTo>
                  <a:pt x="2" y="0"/>
                </a:moveTo>
                <a:lnTo>
                  <a:pt x="41" y="6"/>
                </a:lnTo>
                <a:lnTo>
                  <a:pt x="80" y="12"/>
                </a:lnTo>
                <a:lnTo>
                  <a:pt x="119" y="19"/>
                </a:lnTo>
                <a:lnTo>
                  <a:pt x="157" y="26"/>
                </a:lnTo>
                <a:lnTo>
                  <a:pt x="195" y="33"/>
                </a:lnTo>
                <a:lnTo>
                  <a:pt x="214" y="38"/>
                </a:lnTo>
                <a:lnTo>
                  <a:pt x="232" y="42"/>
                </a:lnTo>
                <a:lnTo>
                  <a:pt x="250" y="47"/>
                </a:lnTo>
                <a:lnTo>
                  <a:pt x="268" y="52"/>
                </a:lnTo>
                <a:lnTo>
                  <a:pt x="285" y="57"/>
                </a:lnTo>
                <a:lnTo>
                  <a:pt x="302" y="63"/>
                </a:lnTo>
                <a:lnTo>
                  <a:pt x="319" y="69"/>
                </a:lnTo>
                <a:lnTo>
                  <a:pt x="336" y="76"/>
                </a:lnTo>
                <a:lnTo>
                  <a:pt x="352" y="82"/>
                </a:lnTo>
                <a:lnTo>
                  <a:pt x="367" y="89"/>
                </a:lnTo>
                <a:lnTo>
                  <a:pt x="382" y="96"/>
                </a:lnTo>
                <a:lnTo>
                  <a:pt x="397" y="104"/>
                </a:lnTo>
                <a:lnTo>
                  <a:pt x="412" y="111"/>
                </a:lnTo>
                <a:lnTo>
                  <a:pt x="427" y="119"/>
                </a:lnTo>
                <a:lnTo>
                  <a:pt x="442" y="127"/>
                </a:lnTo>
                <a:lnTo>
                  <a:pt x="456" y="135"/>
                </a:lnTo>
                <a:lnTo>
                  <a:pt x="471" y="144"/>
                </a:lnTo>
                <a:lnTo>
                  <a:pt x="485" y="153"/>
                </a:lnTo>
                <a:lnTo>
                  <a:pt x="499" y="161"/>
                </a:lnTo>
                <a:lnTo>
                  <a:pt x="514" y="171"/>
                </a:lnTo>
                <a:lnTo>
                  <a:pt x="529" y="180"/>
                </a:lnTo>
                <a:lnTo>
                  <a:pt x="544" y="190"/>
                </a:lnTo>
                <a:lnTo>
                  <a:pt x="551" y="195"/>
                </a:lnTo>
                <a:lnTo>
                  <a:pt x="559" y="201"/>
                </a:lnTo>
                <a:lnTo>
                  <a:pt x="567" y="206"/>
                </a:lnTo>
                <a:lnTo>
                  <a:pt x="575" y="212"/>
                </a:lnTo>
                <a:lnTo>
                  <a:pt x="592" y="224"/>
                </a:lnTo>
                <a:lnTo>
                  <a:pt x="610" y="237"/>
                </a:lnTo>
                <a:lnTo>
                  <a:pt x="627" y="251"/>
                </a:lnTo>
                <a:lnTo>
                  <a:pt x="644" y="265"/>
                </a:lnTo>
                <a:lnTo>
                  <a:pt x="662" y="279"/>
                </a:lnTo>
                <a:lnTo>
                  <a:pt x="679" y="293"/>
                </a:lnTo>
                <a:lnTo>
                  <a:pt x="696" y="306"/>
                </a:lnTo>
                <a:lnTo>
                  <a:pt x="711" y="320"/>
                </a:lnTo>
                <a:lnTo>
                  <a:pt x="719" y="326"/>
                </a:lnTo>
                <a:lnTo>
                  <a:pt x="727" y="332"/>
                </a:lnTo>
                <a:lnTo>
                  <a:pt x="734" y="338"/>
                </a:lnTo>
                <a:lnTo>
                  <a:pt x="743" y="346"/>
                </a:lnTo>
                <a:lnTo>
                  <a:pt x="733" y="358"/>
                </a:lnTo>
                <a:lnTo>
                  <a:pt x="724" y="350"/>
                </a:lnTo>
                <a:lnTo>
                  <a:pt x="716" y="344"/>
                </a:lnTo>
                <a:lnTo>
                  <a:pt x="709" y="338"/>
                </a:lnTo>
                <a:lnTo>
                  <a:pt x="701" y="332"/>
                </a:lnTo>
                <a:lnTo>
                  <a:pt x="685" y="319"/>
                </a:lnTo>
                <a:lnTo>
                  <a:pt x="669" y="305"/>
                </a:lnTo>
                <a:lnTo>
                  <a:pt x="652" y="291"/>
                </a:lnTo>
                <a:lnTo>
                  <a:pt x="635" y="277"/>
                </a:lnTo>
                <a:lnTo>
                  <a:pt x="617" y="263"/>
                </a:lnTo>
                <a:lnTo>
                  <a:pt x="600" y="250"/>
                </a:lnTo>
                <a:lnTo>
                  <a:pt x="583" y="237"/>
                </a:lnTo>
                <a:lnTo>
                  <a:pt x="566" y="225"/>
                </a:lnTo>
                <a:lnTo>
                  <a:pt x="558" y="219"/>
                </a:lnTo>
                <a:lnTo>
                  <a:pt x="550" y="214"/>
                </a:lnTo>
                <a:lnTo>
                  <a:pt x="542" y="208"/>
                </a:lnTo>
                <a:lnTo>
                  <a:pt x="535" y="203"/>
                </a:lnTo>
                <a:lnTo>
                  <a:pt x="520" y="194"/>
                </a:lnTo>
                <a:lnTo>
                  <a:pt x="505" y="184"/>
                </a:lnTo>
                <a:lnTo>
                  <a:pt x="491" y="175"/>
                </a:lnTo>
                <a:lnTo>
                  <a:pt x="477" y="166"/>
                </a:lnTo>
                <a:lnTo>
                  <a:pt x="463" y="157"/>
                </a:lnTo>
                <a:lnTo>
                  <a:pt x="448" y="149"/>
                </a:lnTo>
                <a:lnTo>
                  <a:pt x="434" y="141"/>
                </a:lnTo>
                <a:lnTo>
                  <a:pt x="420" y="133"/>
                </a:lnTo>
                <a:lnTo>
                  <a:pt x="405" y="125"/>
                </a:lnTo>
                <a:lnTo>
                  <a:pt x="391" y="118"/>
                </a:lnTo>
                <a:lnTo>
                  <a:pt x="376" y="110"/>
                </a:lnTo>
                <a:lnTo>
                  <a:pt x="361" y="104"/>
                </a:lnTo>
                <a:lnTo>
                  <a:pt x="346" y="97"/>
                </a:lnTo>
                <a:lnTo>
                  <a:pt x="330" y="90"/>
                </a:lnTo>
                <a:lnTo>
                  <a:pt x="314" y="84"/>
                </a:lnTo>
                <a:lnTo>
                  <a:pt x="297" y="78"/>
                </a:lnTo>
                <a:lnTo>
                  <a:pt x="281" y="73"/>
                </a:lnTo>
                <a:lnTo>
                  <a:pt x="264" y="67"/>
                </a:lnTo>
                <a:lnTo>
                  <a:pt x="246" y="62"/>
                </a:lnTo>
                <a:lnTo>
                  <a:pt x="228" y="57"/>
                </a:lnTo>
                <a:lnTo>
                  <a:pt x="210" y="53"/>
                </a:lnTo>
                <a:lnTo>
                  <a:pt x="192" y="49"/>
                </a:lnTo>
                <a:lnTo>
                  <a:pt x="154" y="41"/>
                </a:lnTo>
                <a:lnTo>
                  <a:pt x="116" y="34"/>
                </a:lnTo>
                <a:lnTo>
                  <a:pt x="78" y="28"/>
                </a:lnTo>
                <a:lnTo>
                  <a:pt x="39" y="21"/>
                </a:lnTo>
                <a:lnTo>
                  <a:pt x="0" y="16"/>
                </a:lnTo>
                <a:lnTo>
                  <a:pt x="2" y="0"/>
                </a:lnTo>
                <a:close/>
                <a:moveTo>
                  <a:pt x="750" y="321"/>
                </a:moveTo>
                <a:lnTo>
                  <a:pt x="779" y="385"/>
                </a:lnTo>
                <a:lnTo>
                  <a:pt x="710" y="370"/>
                </a:lnTo>
                <a:lnTo>
                  <a:pt x="750" y="32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8"/>
          <p:cNvSpPr>
            <a:spLocks noEditPoints="1"/>
          </p:cNvSpPr>
          <p:nvPr/>
        </p:nvSpPr>
        <p:spPr bwMode="auto">
          <a:xfrm>
            <a:off x="3392488" y="1725613"/>
            <a:ext cx="568325" cy="246062"/>
          </a:xfrm>
          <a:custGeom>
            <a:avLst/>
            <a:gdLst>
              <a:gd name="T0" fmla="*/ 2147483647 w 358"/>
              <a:gd name="T1" fmla="*/ 2147483647 h 155"/>
              <a:gd name="T2" fmla="*/ 2147483647 w 358"/>
              <a:gd name="T3" fmla="*/ 2147483647 h 155"/>
              <a:gd name="T4" fmla="*/ 2147483647 w 358"/>
              <a:gd name="T5" fmla="*/ 2147483647 h 155"/>
              <a:gd name="T6" fmla="*/ 2147483647 w 358"/>
              <a:gd name="T7" fmla="*/ 2147483647 h 155"/>
              <a:gd name="T8" fmla="*/ 2147483647 w 358"/>
              <a:gd name="T9" fmla="*/ 2147483647 h 155"/>
              <a:gd name="T10" fmla="*/ 2147483647 w 358"/>
              <a:gd name="T11" fmla="*/ 2147483647 h 155"/>
              <a:gd name="T12" fmla="*/ 2147483647 w 358"/>
              <a:gd name="T13" fmla="*/ 2147483647 h 155"/>
              <a:gd name="T14" fmla="*/ 2147483647 w 358"/>
              <a:gd name="T15" fmla="*/ 2147483647 h 155"/>
              <a:gd name="T16" fmla="*/ 2147483647 w 358"/>
              <a:gd name="T17" fmla="*/ 2147483647 h 155"/>
              <a:gd name="T18" fmla="*/ 2147483647 w 358"/>
              <a:gd name="T19" fmla="*/ 0 h 155"/>
              <a:gd name="T20" fmla="*/ 2147483647 w 358"/>
              <a:gd name="T21" fmla="*/ 2147483647 h 155"/>
              <a:gd name="T22" fmla="*/ 2147483647 w 358"/>
              <a:gd name="T23" fmla="*/ 2147483647 h 155"/>
              <a:gd name="T24" fmla="*/ 2147483647 w 358"/>
              <a:gd name="T25" fmla="*/ 2147483647 h 155"/>
              <a:gd name="T26" fmla="*/ 2147483647 w 358"/>
              <a:gd name="T27" fmla="*/ 2147483647 h 155"/>
              <a:gd name="T28" fmla="*/ 2147483647 w 358"/>
              <a:gd name="T29" fmla="*/ 2147483647 h 155"/>
              <a:gd name="T30" fmla="*/ 2147483647 w 358"/>
              <a:gd name="T31" fmla="*/ 2147483647 h 155"/>
              <a:gd name="T32" fmla="*/ 2147483647 w 358"/>
              <a:gd name="T33" fmla="*/ 2147483647 h 155"/>
              <a:gd name="T34" fmla="*/ 2147483647 w 358"/>
              <a:gd name="T35" fmla="*/ 2147483647 h 155"/>
              <a:gd name="T36" fmla="*/ 2147483647 w 358"/>
              <a:gd name="T37" fmla="*/ 2147483647 h 155"/>
              <a:gd name="T38" fmla="*/ 2147483647 w 358"/>
              <a:gd name="T39" fmla="*/ 2147483647 h 155"/>
              <a:gd name="T40" fmla="*/ 2147483647 w 358"/>
              <a:gd name="T41" fmla="*/ 2147483647 h 155"/>
              <a:gd name="T42" fmla="*/ 2147483647 w 358"/>
              <a:gd name="T43" fmla="*/ 2147483647 h 155"/>
              <a:gd name="T44" fmla="*/ 2147483647 w 358"/>
              <a:gd name="T45" fmla="*/ 2147483647 h 155"/>
              <a:gd name="T46" fmla="*/ 2147483647 w 358"/>
              <a:gd name="T47" fmla="*/ 2147483647 h 155"/>
              <a:gd name="T48" fmla="*/ 2147483647 w 358"/>
              <a:gd name="T49" fmla="*/ 2147483647 h 155"/>
              <a:gd name="T50" fmla="*/ 2147483647 w 358"/>
              <a:gd name="T51" fmla="*/ 2147483647 h 155"/>
              <a:gd name="T52" fmla="*/ 2147483647 w 358"/>
              <a:gd name="T53" fmla="*/ 2147483647 h 155"/>
              <a:gd name="T54" fmla="*/ 2147483647 w 358"/>
              <a:gd name="T55" fmla="*/ 2147483647 h 155"/>
              <a:gd name="T56" fmla="*/ 2147483647 w 358"/>
              <a:gd name="T57" fmla="*/ 2147483647 h 155"/>
              <a:gd name="T58" fmla="*/ 2147483647 w 358"/>
              <a:gd name="T59" fmla="*/ 2147483647 h 155"/>
              <a:gd name="T60" fmla="*/ 2147483647 w 358"/>
              <a:gd name="T61" fmla="*/ 2147483647 h 155"/>
              <a:gd name="T62" fmla="*/ 2147483647 w 358"/>
              <a:gd name="T63" fmla="*/ 2147483647 h 15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8"/>
              <a:gd name="T97" fmla="*/ 0 h 155"/>
              <a:gd name="T98" fmla="*/ 358 w 358"/>
              <a:gd name="T99" fmla="*/ 155 h 15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8" h="155">
                <a:moveTo>
                  <a:pt x="31" y="111"/>
                </a:moveTo>
                <a:lnTo>
                  <a:pt x="38" y="103"/>
                </a:lnTo>
                <a:lnTo>
                  <a:pt x="50" y="93"/>
                </a:lnTo>
                <a:lnTo>
                  <a:pt x="62" y="83"/>
                </a:lnTo>
                <a:lnTo>
                  <a:pt x="74" y="73"/>
                </a:lnTo>
                <a:lnTo>
                  <a:pt x="86" y="64"/>
                </a:lnTo>
                <a:lnTo>
                  <a:pt x="98" y="56"/>
                </a:lnTo>
                <a:lnTo>
                  <a:pt x="110" y="48"/>
                </a:lnTo>
                <a:lnTo>
                  <a:pt x="123" y="41"/>
                </a:lnTo>
                <a:lnTo>
                  <a:pt x="135" y="34"/>
                </a:lnTo>
                <a:lnTo>
                  <a:pt x="147" y="28"/>
                </a:lnTo>
                <a:lnTo>
                  <a:pt x="160" y="22"/>
                </a:lnTo>
                <a:lnTo>
                  <a:pt x="172" y="18"/>
                </a:lnTo>
                <a:lnTo>
                  <a:pt x="184" y="13"/>
                </a:lnTo>
                <a:lnTo>
                  <a:pt x="197" y="9"/>
                </a:lnTo>
                <a:lnTo>
                  <a:pt x="209" y="6"/>
                </a:lnTo>
                <a:lnTo>
                  <a:pt x="221" y="4"/>
                </a:lnTo>
                <a:lnTo>
                  <a:pt x="233" y="2"/>
                </a:lnTo>
                <a:lnTo>
                  <a:pt x="244" y="1"/>
                </a:lnTo>
                <a:lnTo>
                  <a:pt x="256" y="0"/>
                </a:lnTo>
                <a:lnTo>
                  <a:pt x="267" y="0"/>
                </a:lnTo>
                <a:lnTo>
                  <a:pt x="279" y="1"/>
                </a:lnTo>
                <a:lnTo>
                  <a:pt x="290" y="2"/>
                </a:lnTo>
                <a:lnTo>
                  <a:pt x="300" y="4"/>
                </a:lnTo>
                <a:lnTo>
                  <a:pt x="311" y="7"/>
                </a:lnTo>
                <a:lnTo>
                  <a:pt x="321" y="11"/>
                </a:lnTo>
                <a:lnTo>
                  <a:pt x="331" y="15"/>
                </a:lnTo>
                <a:lnTo>
                  <a:pt x="340" y="20"/>
                </a:lnTo>
                <a:lnTo>
                  <a:pt x="349" y="26"/>
                </a:lnTo>
                <a:lnTo>
                  <a:pt x="358" y="32"/>
                </a:lnTo>
                <a:lnTo>
                  <a:pt x="348" y="45"/>
                </a:lnTo>
                <a:lnTo>
                  <a:pt x="341" y="39"/>
                </a:lnTo>
                <a:lnTo>
                  <a:pt x="333" y="34"/>
                </a:lnTo>
                <a:lnTo>
                  <a:pt x="324" y="29"/>
                </a:lnTo>
                <a:lnTo>
                  <a:pt x="316" y="26"/>
                </a:lnTo>
                <a:lnTo>
                  <a:pt x="307" y="22"/>
                </a:lnTo>
                <a:lnTo>
                  <a:pt x="297" y="20"/>
                </a:lnTo>
                <a:lnTo>
                  <a:pt x="288" y="18"/>
                </a:lnTo>
                <a:lnTo>
                  <a:pt x="278" y="16"/>
                </a:lnTo>
                <a:lnTo>
                  <a:pt x="267" y="16"/>
                </a:lnTo>
                <a:lnTo>
                  <a:pt x="257" y="16"/>
                </a:lnTo>
                <a:lnTo>
                  <a:pt x="246" y="16"/>
                </a:lnTo>
                <a:lnTo>
                  <a:pt x="235" y="17"/>
                </a:lnTo>
                <a:lnTo>
                  <a:pt x="224" y="19"/>
                </a:lnTo>
                <a:lnTo>
                  <a:pt x="213" y="22"/>
                </a:lnTo>
                <a:lnTo>
                  <a:pt x="201" y="25"/>
                </a:lnTo>
                <a:lnTo>
                  <a:pt x="190" y="28"/>
                </a:lnTo>
                <a:lnTo>
                  <a:pt x="178" y="32"/>
                </a:lnTo>
                <a:lnTo>
                  <a:pt x="166" y="37"/>
                </a:lnTo>
                <a:lnTo>
                  <a:pt x="154" y="42"/>
                </a:lnTo>
                <a:lnTo>
                  <a:pt x="142" y="48"/>
                </a:lnTo>
                <a:lnTo>
                  <a:pt x="131" y="54"/>
                </a:lnTo>
                <a:lnTo>
                  <a:pt x="119" y="62"/>
                </a:lnTo>
                <a:lnTo>
                  <a:pt x="107" y="69"/>
                </a:lnTo>
                <a:lnTo>
                  <a:pt x="95" y="77"/>
                </a:lnTo>
                <a:lnTo>
                  <a:pt x="84" y="86"/>
                </a:lnTo>
                <a:lnTo>
                  <a:pt x="72" y="95"/>
                </a:lnTo>
                <a:lnTo>
                  <a:pt x="61" y="104"/>
                </a:lnTo>
                <a:lnTo>
                  <a:pt x="50" y="114"/>
                </a:lnTo>
                <a:lnTo>
                  <a:pt x="42" y="122"/>
                </a:lnTo>
                <a:lnTo>
                  <a:pt x="31" y="111"/>
                </a:lnTo>
                <a:close/>
                <a:moveTo>
                  <a:pt x="66" y="131"/>
                </a:moveTo>
                <a:lnTo>
                  <a:pt x="0" y="155"/>
                </a:lnTo>
                <a:lnTo>
                  <a:pt x="21" y="88"/>
                </a:lnTo>
                <a:lnTo>
                  <a:pt x="66" y="131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1" name="Group 189"/>
          <p:cNvGrpSpPr>
            <a:grpSpLocks/>
          </p:cNvGrpSpPr>
          <p:nvPr/>
        </p:nvGrpSpPr>
        <p:grpSpPr bwMode="auto">
          <a:xfrm>
            <a:off x="793750" y="3467100"/>
            <a:ext cx="825500" cy="527050"/>
            <a:chOff x="100" y="2519"/>
            <a:chExt cx="520" cy="332"/>
          </a:xfrm>
        </p:grpSpPr>
        <p:grpSp>
          <p:nvGrpSpPr>
            <p:cNvPr id="192" name="Group 190"/>
            <p:cNvGrpSpPr>
              <a:grpSpLocks/>
            </p:cNvGrpSpPr>
            <p:nvPr/>
          </p:nvGrpSpPr>
          <p:grpSpPr bwMode="auto">
            <a:xfrm>
              <a:off x="100" y="2754"/>
              <a:ext cx="520" cy="97"/>
              <a:chOff x="100" y="2754"/>
              <a:chExt cx="520" cy="97"/>
            </a:xfrm>
          </p:grpSpPr>
          <p:sp>
            <p:nvSpPr>
              <p:cNvPr id="196" name="Freeform 191"/>
              <p:cNvSpPr>
                <a:spLocks/>
              </p:cNvSpPr>
              <p:nvPr/>
            </p:nvSpPr>
            <p:spPr bwMode="auto">
              <a:xfrm>
                <a:off x="228" y="2766"/>
                <a:ext cx="128" cy="63"/>
              </a:xfrm>
              <a:custGeom>
                <a:avLst/>
                <a:gdLst>
                  <a:gd name="T0" fmla="*/ 128 w 128"/>
                  <a:gd name="T1" fmla="*/ 63 h 63"/>
                  <a:gd name="T2" fmla="*/ 64 w 128"/>
                  <a:gd name="T3" fmla="*/ 32 h 63"/>
                  <a:gd name="T4" fmla="*/ 0 w 128"/>
                  <a:gd name="T5" fmla="*/ 0 h 63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63"/>
                  <a:gd name="T11" fmla="*/ 128 w 128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63">
                    <a:moveTo>
                      <a:pt x="128" y="63"/>
                    </a:moveTo>
                    <a:cubicBezTo>
                      <a:pt x="96" y="63"/>
                      <a:pt x="64" y="47"/>
                      <a:pt x="64" y="32"/>
                    </a:cubicBezTo>
                    <a:cubicBezTo>
                      <a:pt x="64" y="16"/>
                      <a:pt x="32" y="0"/>
                      <a:pt x="0" y="0"/>
                    </a:cubicBezTo>
                  </a:path>
                </a:pathLst>
              </a:custGeom>
              <a:noFill/>
              <a:ln w="365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92"/>
              <p:cNvSpPr>
                <a:spLocks/>
              </p:cNvSpPr>
              <p:nvPr/>
            </p:nvSpPr>
            <p:spPr bwMode="auto">
              <a:xfrm>
                <a:off x="356" y="2766"/>
                <a:ext cx="84" cy="63"/>
              </a:xfrm>
              <a:custGeom>
                <a:avLst/>
                <a:gdLst>
                  <a:gd name="T0" fmla="*/ 0 w 84"/>
                  <a:gd name="T1" fmla="*/ 63 h 63"/>
                  <a:gd name="T2" fmla="*/ 42 w 84"/>
                  <a:gd name="T3" fmla="*/ 32 h 63"/>
                  <a:gd name="T4" fmla="*/ 84 w 84"/>
                  <a:gd name="T5" fmla="*/ 0 h 63"/>
                  <a:gd name="T6" fmla="*/ 0 60000 65536"/>
                  <a:gd name="T7" fmla="*/ 0 60000 65536"/>
                  <a:gd name="T8" fmla="*/ 0 60000 65536"/>
                  <a:gd name="T9" fmla="*/ 0 w 84"/>
                  <a:gd name="T10" fmla="*/ 0 h 63"/>
                  <a:gd name="T11" fmla="*/ 84 w 84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4" h="63">
                    <a:moveTo>
                      <a:pt x="0" y="63"/>
                    </a:moveTo>
                    <a:cubicBezTo>
                      <a:pt x="21" y="63"/>
                      <a:pt x="42" y="47"/>
                      <a:pt x="42" y="32"/>
                    </a:cubicBezTo>
                    <a:cubicBezTo>
                      <a:pt x="42" y="16"/>
                      <a:pt x="63" y="0"/>
                      <a:pt x="84" y="0"/>
                    </a:cubicBezTo>
                  </a:path>
                </a:pathLst>
              </a:custGeom>
              <a:noFill/>
              <a:ln w="365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93"/>
              <p:cNvSpPr>
                <a:spLocks noEditPoints="1"/>
              </p:cNvSpPr>
              <p:nvPr/>
            </p:nvSpPr>
            <p:spPr bwMode="auto">
              <a:xfrm>
                <a:off x="440" y="2754"/>
                <a:ext cx="180" cy="97"/>
              </a:xfrm>
              <a:custGeom>
                <a:avLst/>
                <a:gdLst>
                  <a:gd name="T0" fmla="*/ 0 w 1143"/>
                  <a:gd name="T1" fmla="*/ 0 h 614"/>
                  <a:gd name="T2" fmla="*/ 0 w 1143"/>
                  <a:gd name="T3" fmla="*/ 0 h 614"/>
                  <a:gd name="T4" fmla="*/ 0 w 1143"/>
                  <a:gd name="T5" fmla="*/ 0 h 614"/>
                  <a:gd name="T6" fmla="*/ 0 w 1143"/>
                  <a:gd name="T7" fmla="*/ 0 h 614"/>
                  <a:gd name="T8" fmla="*/ 0 w 1143"/>
                  <a:gd name="T9" fmla="*/ 0 h 614"/>
                  <a:gd name="T10" fmla="*/ 0 w 1143"/>
                  <a:gd name="T11" fmla="*/ 0 h 614"/>
                  <a:gd name="T12" fmla="*/ 0 w 1143"/>
                  <a:gd name="T13" fmla="*/ 0 h 614"/>
                  <a:gd name="T14" fmla="*/ 0 w 1143"/>
                  <a:gd name="T15" fmla="*/ 0 h 614"/>
                  <a:gd name="T16" fmla="*/ 0 w 1143"/>
                  <a:gd name="T17" fmla="*/ 0 h 614"/>
                  <a:gd name="T18" fmla="*/ 0 w 1143"/>
                  <a:gd name="T19" fmla="*/ 0 h 614"/>
                  <a:gd name="T20" fmla="*/ 0 w 1143"/>
                  <a:gd name="T21" fmla="*/ 0 h 614"/>
                  <a:gd name="T22" fmla="*/ 0 w 1143"/>
                  <a:gd name="T23" fmla="*/ 0 h 614"/>
                  <a:gd name="T24" fmla="*/ 0 w 1143"/>
                  <a:gd name="T25" fmla="*/ 0 h 614"/>
                  <a:gd name="T26" fmla="*/ 0 w 1143"/>
                  <a:gd name="T27" fmla="*/ 0 h 614"/>
                  <a:gd name="T28" fmla="*/ 0 w 1143"/>
                  <a:gd name="T29" fmla="*/ 0 h 614"/>
                  <a:gd name="T30" fmla="*/ 0 w 1143"/>
                  <a:gd name="T31" fmla="*/ 0 h 614"/>
                  <a:gd name="T32" fmla="*/ 0 w 1143"/>
                  <a:gd name="T33" fmla="*/ 0 h 614"/>
                  <a:gd name="T34" fmla="*/ 0 w 1143"/>
                  <a:gd name="T35" fmla="*/ 0 h 614"/>
                  <a:gd name="T36" fmla="*/ 0 w 1143"/>
                  <a:gd name="T37" fmla="*/ 0 h 614"/>
                  <a:gd name="T38" fmla="*/ 0 w 1143"/>
                  <a:gd name="T39" fmla="*/ 0 h 614"/>
                  <a:gd name="T40" fmla="*/ 0 w 1143"/>
                  <a:gd name="T41" fmla="*/ 0 h 614"/>
                  <a:gd name="T42" fmla="*/ 0 w 1143"/>
                  <a:gd name="T43" fmla="*/ 0 h 614"/>
                  <a:gd name="T44" fmla="*/ 0 w 1143"/>
                  <a:gd name="T45" fmla="*/ 0 h 614"/>
                  <a:gd name="T46" fmla="*/ 0 w 1143"/>
                  <a:gd name="T47" fmla="*/ 0 h 614"/>
                  <a:gd name="T48" fmla="*/ 0 w 1143"/>
                  <a:gd name="T49" fmla="*/ 0 h 614"/>
                  <a:gd name="T50" fmla="*/ 0 w 1143"/>
                  <a:gd name="T51" fmla="*/ 0 h 614"/>
                  <a:gd name="T52" fmla="*/ 0 w 1143"/>
                  <a:gd name="T53" fmla="*/ 0 h 614"/>
                  <a:gd name="T54" fmla="*/ 0 w 1143"/>
                  <a:gd name="T55" fmla="*/ 0 h 614"/>
                  <a:gd name="T56" fmla="*/ 0 w 1143"/>
                  <a:gd name="T57" fmla="*/ 0 h 614"/>
                  <a:gd name="T58" fmla="*/ 0 w 1143"/>
                  <a:gd name="T59" fmla="*/ 0 h 614"/>
                  <a:gd name="T60" fmla="*/ 0 w 1143"/>
                  <a:gd name="T61" fmla="*/ 0 h 614"/>
                  <a:gd name="T62" fmla="*/ 0 w 1143"/>
                  <a:gd name="T63" fmla="*/ 0 h 614"/>
                  <a:gd name="T64" fmla="*/ 0 w 1143"/>
                  <a:gd name="T65" fmla="*/ 0 h 614"/>
                  <a:gd name="T66" fmla="*/ 0 w 1143"/>
                  <a:gd name="T67" fmla="*/ 0 h 614"/>
                  <a:gd name="T68" fmla="*/ 0 w 1143"/>
                  <a:gd name="T69" fmla="*/ 0 h 614"/>
                  <a:gd name="T70" fmla="*/ 0 w 1143"/>
                  <a:gd name="T71" fmla="*/ 0 h 614"/>
                  <a:gd name="T72" fmla="*/ 0 w 1143"/>
                  <a:gd name="T73" fmla="*/ 0 h 614"/>
                  <a:gd name="T74" fmla="*/ 0 w 1143"/>
                  <a:gd name="T75" fmla="*/ 0 h 614"/>
                  <a:gd name="T76" fmla="*/ 0 w 1143"/>
                  <a:gd name="T77" fmla="*/ 0 h 6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43"/>
                  <a:gd name="T118" fmla="*/ 0 h 614"/>
                  <a:gd name="T119" fmla="*/ 1143 w 1143"/>
                  <a:gd name="T120" fmla="*/ 614 h 6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43" h="614">
                    <a:moveTo>
                      <a:pt x="4" y="0"/>
                    </a:moveTo>
                    <a:lnTo>
                      <a:pt x="57" y="1"/>
                    </a:lnTo>
                    <a:lnTo>
                      <a:pt x="113" y="5"/>
                    </a:lnTo>
                    <a:lnTo>
                      <a:pt x="168" y="11"/>
                    </a:lnTo>
                    <a:lnTo>
                      <a:pt x="222" y="18"/>
                    </a:lnTo>
                    <a:lnTo>
                      <a:pt x="274" y="28"/>
                    </a:lnTo>
                    <a:lnTo>
                      <a:pt x="325" y="39"/>
                    </a:lnTo>
                    <a:lnTo>
                      <a:pt x="372" y="52"/>
                    </a:lnTo>
                    <a:lnTo>
                      <a:pt x="417" y="66"/>
                    </a:lnTo>
                    <a:lnTo>
                      <a:pt x="459" y="82"/>
                    </a:lnTo>
                    <a:lnTo>
                      <a:pt x="498" y="100"/>
                    </a:lnTo>
                    <a:lnTo>
                      <a:pt x="533" y="119"/>
                    </a:lnTo>
                    <a:lnTo>
                      <a:pt x="565" y="139"/>
                    </a:lnTo>
                    <a:lnTo>
                      <a:pt x="594" y="163"/>
                    </a:lnTo>
                    <a:cubicBezTo>
                      <a:pt x="596" y="166"/>
                      <a:pt x="599" y="168"/>
                      <a:pt x="602" y="171"/>
                    </a:cubicBezTo>
                    <a:lnTo>
                      <a:pt x="617" y="189"/>
                    </a:lnTo>
                    <a:cubicBezTo>
                      <a:pt x="620" y="193"/>
                      <a:pt x="622" y="196"/>
                      <a:pt x="624" y="200"/>
                    </a:cubicBezTo>
                    <a:lnTo>
                      <a:pt x="630" y="209"/>
                    </a:lnTo>
                    <a:lnTo>
                      <a:pt x="638" y="227"/>
                    </a:lnTo>
                    <a:cubicBezTo>
                      <a:pt x="640" y="230"/>
                      <a:pt x="641" y="234"/>
                      <a:pt x="642" y="237"/>
                    </a:cubicBezTo>
                    <a:lnTo>
                      <a:pt x="644" y="247"/>
                    </a:lnTo>
                    <a:cubicBezTo>
                      <a:pt x="646" y="251"/>
                      <a:pt x="646" y="256"/>
                      <a:pt x="647" y="260"/>
                    </a:cubicBezTo>
                    <a:lnTo>
                      <a:pt x="647" y="269"/>
                    </a:lnTo>
                    <a:lnTo>
                      <a:pt x="648" y="278"/>
                    </a:lnTo>
                    <a:lnTo>
                      <a:pt x="646" y="265"/>
                    </a:lnTo>
                    <a:lnTo>
                      <a:pt x="648" y="275"/>
                    </a:lnTo>
                    <a:lnTo>
                      <a:pt x="645" y="264"/>
                    </a:lnTo>
                    <a:lnTo>
                      <a:pt x="649" y="273"/>
                    </a:lnTo>
                    <a:lnTo>
                      <a:pt x="650" y="274"/>
                    </a:lnTo>
                    <a:lnTo>
                      <a:pt x="643" y="264"/>
                    </a:lnTo>
                    <a:lnTo>
                      <a:pt x="658" y="282"/>
                    </a:lnTo>
                    <a:lnTo>
                      <a:pt x="650" y="274"/>
                    </a:lnTo>
                    <a:lnTo>
                      <a:pt x="671" y="292"/>
                    </a:lnTo>
                    <a:lnTo>
                      <a:pt x="689" y="303"/>
                    </a:lnTo>
                    <a:lnTo>
                      <a:pt x="714" y="317"/>
                    </a:lnTo>
                    <a:lnTo>
                      <a:pt x="696" y="310"/>
                    </a:lnTo>
                    <a:lnTo>
                      <a:pt x="793" y="334"/>
                    </a:lnTo>
                    <a:lnTo>
                      <a:pt x="757" y="479"/>
                    </a:lnTo>
                    <a:lnTo>
                      <a:pt x="660" y="455"/>
                    </a:lnTo>
                    <a:cubicBezTo>
                      <a:pt x="654" y="454"/>
                      <a:pt x="648" y="451"/>
                      <a:pt x="642" y="448"/>
                    </a:cubicBezTo>
                    <a:lnTo>
                      <a:pt x="606" y="428"/>
                    </a:lnTo>
                    <a:lnTo>
                      <a:pt x="573" y="405"/>
                    </a:lnTo>
                    <a:lnTo>
                      <a:pt x="552" y="387"/>
                    </a:lnTo>
                    <a:cubicBezTo>
                      <a:pt x="549" y="385"/>
                      <a:pt x="546" y="382"/>
                      <a:pt x="544" y="379"/>
                    </a:cubicBezTo>
                    <a:lnTo>
                      <a:pt x="528" y="361"/>
                    </a:lnTo>
                    <a:cubicBezTo>
                      <a:pt x="526" y="358"/>
                      <a:pt x="523" y="354"/>
                      <a:pt x="521" y="351"/>
                    </a:cubicBezTo>
                    <a:lnTo>
                      <a:pt x="511" y="333"/>
                    </a:lnTo>
                    <a:lnTo>
                      <a:pt x="507" y="324"/>
                    </a:lnTo>
                    <a:cubicBezTo>
                      <a:pt x="506" y="320"/>
                      <a:pt x="504" y="317"/>
                      <a:pt x="503" y="313"/>
                    </a:cubicBezTo>
                    <a:lnTo>
                      <a:pt x="501" y="304"/>
                    </a:lnTo>
                    <a:cubicBezTo>
                      <a:pt x="500" y="299"/>
                      <a:pt x="499" y="295"/>
                      <a:pt x="499" y="291"/>
                    </a:cubicBezTo>
                    <a:lnTo>
                      <a:pt x="498" y="281"/>
                    </a:lnTo>
                    <a:lnTo>
                      <a:pt x="497" y="272"/>
                    </a:lnTo>
                    <a:lnTo>
                      <a:pt x="499" y="285"/>
                    </a:lnTo>
                    <a:lnTo>
                      <a:pt x="497" y="276"/>
                    </a:lnTo>
                    <a:lnTo>
                      <a:pt x="501" y="286"/>
                    </a:lnTo>
                    <a:lnTo>
                      <a:pt x="496" y="276"/>
                    </a:lnTo>
                    <a:lnTo>
                      <a:pt x="503" y="287"/>
                    </a:lnTo>
                    <a:lnTo>
                      <a:pt x="487" y="268"/>
                    </a:lnTo>
                    <a:lnTo>
                      <a:pt x="495" y="276"/>
                    </a:lnTo>
                    <a:lnTo>
                      <a:pt x="482" y="264"/>
                    </a:lnTo>
                    <a:lnTo>
                      <a:pt x="462" y="250"/>
                    </a:lnTo>
                    <a:lnTo>
                      <a:pt x="436" y="236"/>
                    </a:lnTo>
                    <a:lnTo>
                      <a:pt x="406" y="222"/>
                    </a:lnTo>
                    <a:lnTo>
                      <a:pt x="371" y="209"/>
                    </a:lnTo>
                    <a:lnTo>
                      <a:pt x="333" y="197"/>
                    </a:lnTo>
                    <a:lnTo>
                      <a:pt x="291" y="185"/>
                    </a:lnTo>
                    <a:lnTo>
                      <a:pt x="247" y="175"/>
                    </a:lnTo>
                    <a:lnTo>
                      <a:pt x="201" y="167"/>
                    </a:lnTo>
                    <a:lnTo>
                      <a:pt x="153" y="160"/>
                    </a:lnTo>
                    <a:lnTo>
                      <a:pt x="104" y="155"/>
                    </a:lnTo>
                    <a:lnTo>
                      <a:pt x="54" y="151"/>
                    </a:lnTo>
                    <a:lnTo>
                      <a:pt x="0" y="150"/>
                    </a:lnTo>
                    <a:lnTo>
                      <a:pt x="4" y="0"/>
                    </a:lnTo>
                    <a:close/>
                    <a:moveTo>
                      <a:pt x="742" y="172"/>
                    </a:moveTo>
                    <a:lnTo>
                      <a:pt x="1143" y="475"/>
                    </a:lnTo>
                    <a:lnTo>
                      <a:pt x="660" y="614"/>
                    </a:lnTo>
                    <a:lnTo>
                      <a:pt x="742" y="172"/>
                    </a:lnTo>
                    <a:close/>
                  </a:path>
                </a:pathLst>
              </a:custGeom>
              <a:solidFill>
                <a:srgbClr val="FF3300"/>
              </a:solidFill>
              <a:ln w="0">
                <a:solidFill>
                  <a:srgbClr val="FF3300"/>
                </a:solidFill>
                <a:bevel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94"/>
              <p:cNvSpPr>
                <a:spLocks/>
              </p:cNvSpPr>
              <p:nvPr/>
            </p:nvSpPr>
            <p:spPr bwMode="auto">
              <a:xfrm>
                <a:off x="100" y="2768"/>
                <a:ext cx="128" cy="61"/>
              </a:xfrm>
              <a:custGeom>
                <a:avLst/>
                <a:gdLst>
                  <a:gd name="T0" fmla="*/ 128 w 128"/>
                  <a:gd name="T1" fmla="*/ 0 h 61"/>
                  <a:gd name="T2" fmla="*/ 64 w 128"/>
                  <a:gd name="T3" fmla="*/ 30 h 61"/>
                  <a:gd name="T4" fmla="*/ 0 w 128"/>
                  <a:gd name="T5" fmla="*/ 61 h 61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61"/>
                  <a:gd name="T11" fmla="*/ 128 w 128"/>
                  <a:gd name="T12" fmla="*/ 61 h 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61">
                    <a:moveTo>
                      <a:pt x="128" y="0"/>
                    </a:moveTo>
                    <a:cubicBezTo>
                      <a:pt x="96" y="0"/>
                      <a:pt x="64" y="15"/>
                      <a:pt x="64" y="30"/>
                    </a:cubicBezTo>
                    <a:cubicBezTo>
                      <a:pt x="64" y="46"/>
                      <a:pt x="32" y="61"/>
                      <a:pt x="0" y="61"/>
                    </a:cubicBezTo>
                  </a:path>
                </a:pathLst>
              </a:custGeom>
              <a:noFill/>
              <a:ln w="36513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3" name="Group 195"/>
            <p:cNvGrpSpPr>
              <a:grpSpLocks/>
            </p:cNvGrpSpPr>
            <p:nvPr/>
          </p:nvGrpSpPr>
          <p:grpSpPr bwMode="auto">
            <a:xfrm>
              <a:off x="252" y="2519"/>
              <a:ext cx="234" cy="260"/>
              <a:chOff x="276" y="236"/>
              <a:chExt cx="234" cy="260"/>
            </a:xfrm>
          </p:grpSpPr>
          <p:sp>
            <p:nvSpPr>
              <p:cNvPr id="194" name="Rectangle 196"/>
              <p:cNvSpPr>
                <a:spLocks noChangeArrowheads="1"/>
              </p:cNvSpPr>
              <p:nvPr/>
            </p:nvSpPr>
            <p:spPr bwMode="auto">
              <a:xfrm>
                <a:off x="276" y="244"/>
                <a:ext cx="11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600" b="1">
                    <a:solidFill>
                      <a:srgbClr val="FF3300"/>
                    </a:solidFill>
                  </a:rPr>
                  <a:t>h</a:t>
                </a:r>
                <a:endParaRPr lang="en-US">
                  <a:solidFill>
                    <a:srgbClr val="FF3300"/>
                  </a:solidFill>
                </a:endParaRPr>
              </a:p>
            </p:txBody>
          </p:sp>
          <p:sp>
            <p:nvSpPr>
              <p:cNvPr id="195" name="Rectangle 197"/>
              <p:cNvSpPr>
                <a:spLocks noChangeArrowheads="1"/>
              </p:cNvSpPr>
              <p:nvPr/>
            </p:nvSpPr>
            <p:spPr bwMode="auto">
              <a:xfrm>
                <a:off x="397" y="236"/>
                <a:ext cx="11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600" b="1">
                    <a:solidFill>
                      <a:srgbClr val="FF3300"/>
                    </a:solidFill>
                  </a:rPr>
                  <a:t>n</a:t>
                </a:r>
                <a:endParaRPr lang="en-US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200" name="Rectangle 198"/>
          <p:cNvSpPr>
            <a:spLocks noChangeArrowheads="1"/>
          </p:cNvSpPr>
          <p:nvPr/>
        </p:nvSpPr>
        <p:spPr bwMode="auto">
          <a:xfrm>
            <a:off x="2909888" y="5575300"/>
            <a:ext cx="1238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  <a:endParaRPr lang="en-US"/>
          </a:p>
        </p:txBody>
      </p:sp>
      <p:sp>
        <p:nvSpPr>
          <p:cNvPr id="201" name="Rectangle 199"/>
          <p:cNvSpPr>
            <a:spLocks noChangeArrowheads="1"/>
          </p:cNvSpPr>
          <p:nvPr/>
        </p:nvSpPr>
        <p:spPr bwMode="auto">
          <a:xfrm>
            <a:off x="3081338" y="5602288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+</a:t>
            </a:r>
            <a:endParaRPr lang="en-US"/>
          </a:p>
        </p:txBody>
      </p:sp>
      <p:sp>
        <p:nvSpPr>
          <p:cNvPr id="202" name="Rectangle 200"/>
          <p:cNvSpPr>
            <a:spLocks noGrp="1" noChangeArrowheads="1"/>
          </p:cNvSpPr>
          <p:nvPr>
            <p:ph type="title"/>
          </p:nvPr>
        </p:nvSpPr>
        <p:spPr>
          <a:xfrm>
            <a:off x="2857573" y="244475"/>
            <a:ext cx="5577932" cy="684299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rgbClr val="A3011C"/>
                </a:solidFill>
                <a:latin typeface="Comic Sans MS" pitchFamily="-112" charset="0"/>
              </a:rPr>
              <a:t>Fundamental losses in single junction solar cell</a:t>
            </a:r>
          </a:p>
        </p:txBody>
      </p:sp>
      <p:grpSp>
        <p:nvGrpSpPr>
          <p:cNvPr id="205" name="Group 203"/>
          <p:cNvGrpSpPr>
            <a:grpSpLocks/>
          </p:cNvGrpSpPr>
          <p:nvPr/>
        </p:nvGrpSpPr>
        <p:grpSpPr bwMode="auto">
          <a:xfrm>
            <a:off x="3543300" y="3259138"/>
            <a:ext cx="406400" cy="1489075"/>
            <a:chOff x="2232" y="2517"/>
            <a:chExt cx="256" cy="938"/>
          </a:xfrm>
        </p:grpSpPr>
        <p:grpSp>
          <p:nvGrpSpPr>
            <p:cNvPr id="206" name="Group 204"/>
            <p:cNvGrpSpPr>
              <a:grpSpLocks/>
            </p:cNvGrpSpPr>
            <p:nvPr/>
          </p:nvGrpSpPr>
          <p:grpSpPr bwMode="auto">
            <a:xfrm>
              <a:off x="2311" y="3329"/>
              <a:ext cx="130" cy="126"/>
              <a:chOff x="2063" y="2057"/>
              <a:chExt cx="130" cy="126"/>
            </a:xfrm>
          </p:grpSpPr>
          <p:sp>
            <p:nvSpPr>
              <p:cNvPr id="211" name="Oval 205"/>
              <p:cNvSpPr>
                <a:spLocks noChangeArrowheads="1"/>
              </p:cNvSpPr>
              <p:nvPr/>
            </p:nvSpPr>
            <p:spPr bwMode="auto">
              <a:xfrm>
                <a:off x="2063" y="2057"/>
                <a:ext cx="130" cy="126"/>
              </a:xfrm>
              <a:prstGeom prst="ellipse">
                <a:avLst/>
              </a:prstGeom>
              <a:solidFill>
                <a:srgbClr val="0066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Oval 206"/>
              <p:cNvSpPr>
                <a:spLocks noChangeArrowheads="1"/>
              </p:cNvSpPr>
              <p:nvPr/>
            </p:nvSpPr>
            <p:spPr bwMode="auto">
              <a:xfrm>
                <a:off x="2063" y="2057"/>
                <a:ext cx="130" cy="126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7" name="Freeform 207"/>
            <p:cNvSpPr>
              <a:spLocks noEditPoints="1"/>
            </p:cNvSpPr>
            <p:nvPr/>
          </p:nvSpPr>
          <p:spPr bwMode="auto">
            <a:xfrm>
              <a:off x="2346" y="2671"/>
              <a:ext cx="71" cy="666"/>
            </a:xfrm>
            <a:custGeom>
              <a:avLst/>
              <a:gdLst>
                <a:gd name="T0" fmla="*/ 49711 w 63"/>
                <a:gd name="T1" fmla="*/ 2147483647 h 378"/>
                <a:gd name="T2" fmla="*/ 49711 w 63"/>
                <a:gd name="T3" fmla="*/ 2147483647 h 378"/>
                <a:gd name="T4" fmla="*/ 80756 w 63"/>
                <a:gd name="T5" fmla="*/ 2147483647 h 378"/>
                <a:gd name="T6" fmla="*/ 80756 w 63"/>
                <a:gd name="T7" fmla="*/ 2147483647 h 378"/>
                <a:gd name="T8" fmla="*/ 49711 w 63"/>
                <a:gd name="T9" fmla="*/ 2147483647 h 378"/>
                <a:gd name="T10" fmla="*/ 0 w 63"/>
                <a:gd name="T11" fmla="*/ 2147483647 h 378"/>
                <a:gd name="T12" fmla="*/ 63583 w 63"/>
                <a:gd name="T13" fmla="*/ 0 h 378"/>
                <a:gd name="T14" fmla="*/ 130271 w 63"/>
                <a:gd name="T15" fmla="*/ 2147483647 h 378"/>
                <a:gd name="T16" fmla="*/ 0 w 63"/>
                <a:gd name="T17" fmla="*/ 2147483647 h 3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378"/>
                <a:gd name="T29" fmla="*/ 63 w 63"/>
                <a:gd name="T30" fmla="*/ 378 h 3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378">
                  <a:moveTo>
                    <a:pt x="24" y="378"/>
                  </a:moveTo>
                  <a:lnTo>
                    <a:pt x="24" y="52"/>
                  </a:lnTo>
                  <a:lnTo>
                    <a:pt x="39" y="52"/>
                  </a:lnTo>
                  <a:lnTo>
                    <a:pt x="39" y="378"/>
                  </a:lnTo>
                  <a:lnTo>
                    <a:pt x="24" y="378"/>
                  </a:lnTo>
                  <a:close/>
                  <a:moveTo>
                    <a:pt x="0" y="63"/>
                  </a:moveTo>
                  <a:lnTo>
                    <a:pt x="31" y="0"/>
                  </a:lnTo>
                  <a:lnTo>
                    <a:pt x="63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8" name="Group 208"/>
            <p:cNvGrpSpPr>
              <a:grpSpLocks/>
            </p:cNvGrpSpPr>
            <p:nvPr/>
          </p:nvGrpSpPr>
          <p:grpSpPr bwMode="auto">
            <a:xfrm>
              <a:off x="2232" y="2517"/>
              <a:ext cx="256" cy="256"/>
              <a:chOff x="2232" y="2517"/>
              <a:chExt cx="256" cy="256"/>
            </a:xfrm>
          </p:grpSpPr>
          <p:sp>
            <p:nvSpPr>
              <p:cNvPr id="209" name="Freeform 209"/>
              <p:cNvSpPr>
                <a:spLocks/>
              </p:cNvSpPr>
              <p:nvPr/>
            </p:nvSpPr>
            <p:spPr bwMode="auto">
              <a:xfrm rot="614646">
                <a:off x="2232" y="2560"/>
                <a:ext cx="256" cy="168"/>
              </a:xfrm>
              <a:custGeom>
                <a:avLst/>
                <a:gdLst>
                  <a:gd name="T0" fmla="*/ 0 w 192"/>
                  <a:gd name="T1" fmla="*/ 0 h 88"/>
                  <a:gd name="T2" fmla="*/ 2147483647 w 192"/>
                  <a:gd name="T3" fmla="*/ 2147483647 h 88"/>
                  <a:gd name="T4" fmla="*/ 0 60000 65536"/>
                  <a:gd name="T5" fmla="*/ 0 60000 65536"/>
                  <a:gd name="T6" fmla="*/ 0 w 192"/>
                  <a:gd name="T7" fmla="*/ 0 h 88"/>
                  <a:gd name="T8" fmla="*/ 192 w 192"/>
                  <a:gd name="T9" fmla="*/ 88 h 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2" h="88">
                    <a:moveTo>
                      <a:pt x="0" y="0"/>
                    </a:moveTo>
                    <a:cubicBezTo>
                      <a:pt x="80" y="35"/>
                      <a:pt x="160" y="71"/>
                      <a:pt x="192" y="88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210"/>
              <p:cNvSpPr>
                <a:spLocks/>
              </p:cNvSpPr>
              <p:nvPr/>
            </p:nvSpPr>
            <p:spPr bwMode="auto">
              <a:xfrm rot="-4448884">
                <a:off x="2257" y="2561"/>
                <a:ext cx="256" cy="168"/>
              </a:xfrm>
              <a:custGeom>
                <a:avLst/>
                <a:gdLst>
                  <a:gd name="T0" fmla="*/ 0 w 192"/>
                  <a:gd name="T1" fmla="*/ 0 h 88"/>
                  <a:gd name="T2" fmla="*/ 2147483647 w 192"/>
                  <a:gd name="T3" fmla="*/ 2147483647 h 88"/>
                  <a:gd name="T4" fmla="*/ 0 60000 65536"/>
                  <a:gd name="T5" fmla="*/ 0 60000 65536"/>
                  <a:gd name="T6" fmla="*/ 0 w 192"/>
                  <a:gd name="T7" fmla="*/ 0 h 88"/>
                  <a:gd name="T8" fmla="*/ 192 w 192"/>
                  <a:gd name="T9" fmla="*/ 88 h 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2" h="88">
                    <a:moveTo>
                      <a:pt x="0" y="0"/>
                    </a:moveTo>
                    <a:cubicBezTo>
                      <a:pt x="80" y="35"/>
                      <a:pt x="160" y="71"/>
                      <a:pt x="192" y="88"/>
                    </a:cubicBezTo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3" name="Freeform 211"/>
          <p:cNvSpPr>
            <a:spLocks noEditPoints="1"/>
          </p:cNvSpPr>
          <p:nvPr/>
        </p:nvSpPr>
        <p:spPr bwMode="auto">
          <a:xfrm rot="5645460" flipH="1">
            <a:off x="3473450" y="4259263"/>
            <a:ext cx="1519237" cy="858838"/>
          </a:xfrm>
          <a:custGeom>
            <a:avLst/>
            <a:gdLst>
              <a:gd name="T0" fmla="*/ 2147483647 w 779"/>
              <a:gd name="T1" fmla="*/ 2147483647 h 385"/>
              <a:gd name="T2" fmla="*/ 2147483647 w 779"/>
              <a:gd name="T3" fmla="*/ 2147483647 h 385"/>
              <a:gd name="T4" fmla="*/ 2147483647 w 779"/>
              <a:gd name="T5" fmla="*/ 2147483647 h 385"/>
              <a:gd name="T6" fmla="*/ 2147483647 w 779"/>
              <a:gd name="T7" fmla="*/ 2147483647 h 385"/>
              <a:gd name="T8" fmla="*/ 2147483647 w 779"/>
              <a:gd name="T9" fmla="*/ 2147483647 h 385"/>
              <a:gd name="T10" fmla="*/ 2147483647 w 779"/>
              <a:gd name="T11" fmla="*/ 2147483647 h 385"/>
              <a:gd name="T12" fmla="*/ 2147483647 w 779"/>
              <a:gd name="T13" fmla="*/ 2147483647 h 385"/>
              <a:gd name="T14" fmla="*/ 2147483647 w 779"/>
              <a:gd name="T15" fmla="*/ 2147483647 h 385"/>
              <a:gd name="T16" fmla="*/ 2147483647 w 779"/>
              <a:gd name="T17" fmla="*/ 2147483647 h 385"/>
              <a:gd name="T18" fmla="*/ 2147483647 w 779"/>
              <a:gd name="T19" fmla="*/ 2147483647 h 385"/>
              <a:gd name="T20" fmla="*/ 2147483647 w 779"/>
              <a:gd name="T21" fmla="*/ 2147483647 h 385"/>
              <a:gd name="T22" fmla="*/ 2147483647 w 779"/>
              <a:gd name="T23" fmla="*/ 2147483647 h 385"/>
              <a:gd name="T24" fmla="*/ 2147483647 w 779"/>
              <a:gd name="T25" fmla="*/ 2147483647 h 385"/>
              <a:gd name="T26" fmla="*/ 2147483647 w 779"/>
              <a:gd name="T27" fmla="*/ 2147483647 h 385"/>
              <a:gd name="T28" fmla="*/ 2147483647 w 779"/>
              <a:gd name="T29" fmla="*/ 2147483647 h 385"/>
              <a:gd name="T30" fmla="*/ 2147483647 w 779"/>
              <a:gd name="T31" fmla="*/ 2147483647 h 385"/>
              <a:gd name="T32" fmla="*/ 2147483647 w 779"/>
              <a:gd name="T33" fmla="*/ 2147483647 h 385"/>
              <a:gd name="T34" fmla="*/ 2147483647 w 779"/>
              <a:gd name="T35" fmla="*/ 2147483647 h 385"/>
              <a:gd name="T36" fmla="*/ 2147483647 w 779"/>
              <a:gd name="T37" fmla="*/ 2147483647 h 385"/>
              <a:gd name="T38" fmla="*/ 2147483647 w 779"/>
              <a:gd name="T39" fmla="*/ 2147483647 h 385"/>
              <a:gd name="T40" fmla="*/ 2147483647 w 779"/>
              <a:gd name="T41" fmla="*/ 2147483647 h 385"/>
              <a:gd name="T42" fmla="*/ 2147483647 w 779"/>
              <a:gd name="T43" fmla="*/ 2147483647 h 385"/>
              <a:gd name="T44" fmla="*/ 2147483647 w 779"/>
              <a:gd name="T45" fmla="*/ 2147483647 h 385"/>
              <a:gd name="T46" fmla="*/ 2147483647 w 779"/>
              <a:gd name="T47" fmla="*/ 2147483647 h 385"/>
              <a:gd name="T48" fmla="*/ 2147483647 w 779"/>
              <a:gd name="T49" fmla="*/ 2147483647 h 385"/>
              <a:gd name="T50" fmla="*/ 2147483647 w 779"/>
              <a:gd name="T51" fmla="*/ 2147483647 h 385"/>
              <a:gd name="T52" fmla="*/ 2147483647 w 779"/>
              <a:gd name="T53" fmla="*/ 2147483647 h 385"/>
              <a:gd name="T54" fmla="*/ 2147483647 w 779"/>
              <a:gd name="T55" fmla="*/ 2147483647 h 385"/>
              <a:gd name="T56" fmla="*/ 2147483647 w 779"/>
              <a:gd name="T57" fmla="*/ 2147483647 h 385"/>
              <a:gd name="T58" fmla="*/ 2147483647 w 779"/>
              <a:gd name="T59" fmla="*/ 2147483647 h 385"/>
              <a:gd name="T60" fmla="*/ 2147483647 w 779"/>
              <a:gd name="T61" fmla="*/ 2147483647 h 385"/>
              <a:gd name="T62" fmla="*/ 2147483647 w 779"/>
              <a:gd name="T63" fmla="*/ 2147483647 h 385"/>
              <a:gd name="T64" fmla="*/ 2147483647 w 779"/>
              <a:gd name="T65" fmla="*/ 2147483647 h 385"/>
              <a:gd name="T66" fmla="*/ 2147483647 w 779"/>
              <a:gd name="T67" fmla="*/ 2147483647 h 385"/>
              <a:gd name="T68" fmla="*/ 2147483647 w 779"/>
              <a:gd name="T69" fmla="*/ 2147483647 h 385"/>
              <a:gd name="T70" fmla="*/ 2147483647 w 779"/>
              <a:gd name="T71" fmla="*/ 2147483647 h 385"/>
              <a:gd name="T72" fmla="*/ 2147483647 w 779"/>
              <a:gd name="T73" fmla="*/ 2147483647 h 385"/>
              <a:gd name="T74" fmla="*/ 2147483647 w 779"/>
              <a:gd name="T75" fmla="*/ 2147483647 h 385"/>
              <a:gd name="T76" fmla="*/ 2147483647 w 779"/>
              <a:gd name="T77" fmla="*/ 2147483647 h 385"/>
              <a:gd name="T78" fmla="*/ 2147483647 w 779"/>
              <a:gd name="T79" fmla="*/ 2147483647 h 385"/>
              <a:gd name="T80" fmla="*/ 2147483647 w 779"/>
              <a:gd name="T81" fmla="*/ 2147483647 h 385"/>
              <a:gd name="T82" fmla="*/ 2147483647 w 779"/>
              <a:gd name="T83" fmla="*/ 2147483647 h 385"/>
              <a:gd name="T84" fmla="*/ 2147483647 w 779"/>
              <a:gd name="T85" fmla="*/ 2147483647 h 385"/>
              <a:gd name="T86" fmla="*/ 0 w 779"/>
              <a:gd name="T87" fmla="*/ 2147483647 h 385"/>
              <a:gd name="T88" fmla="*/ 2147483647 w 779"/>
              <a:gd name="T89" fmla="*/ 2147483647 h 385"/>
              <a:gd name="T90" fmla="*/ 2147483647 w 779"/>
              <a:gd name="T91" fmla="*/ 2147483647 h 38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79"/>
              <a:gd name="T139" fmla="*/ 0 h 385"/>
              <a:gd name="T140" fmla="*/ 779 w 779"/>
              <a:gd name="T141" fmla="*/ 385 h 38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79" h="385">
                <a:moveTo>
                  <a:pt x="2" y="0"/>
                </a:moveTo>
                <a:lnTo>
                  <a:pt x="41" y="6"/>
                </a:lnTo>
                <a:lnTo>
                  <a:pt x="80" y="12"/>
                </a:lnTo>
                <a:lnTo>
                  <a:pt x="119" y="19"/>
                </a:lnTo>
                <a:lnTo>
                  <a:pt x="157" y="26"/>
                </a:lnTo>
                <a:lnTo>
                  <a:pt x="195" y="33"/>
                </a:lnTo>
                <a:lnTo>
                  <a:pt x="214" y="38"/>
                </a:lnTo>
                <a:lnTo>
                  <a:pt x="232" y="42"/>
                </a:lnTo>
                <a:lnTo>
                  <a:pt x="250" y="47"/>
                </a:lnTo>
                <a:lnTo>
                  <a:pt x="268" y="52"/>
                </a:lnTo>
                <a:lnTo>
                  <a:pt x="285" y="57"/>
                </a:lnTo>
                <a:lnTo>
                  <a:pt x="302" y="63"/>
                </a:lnTo>
                <a:lnTo>
                  <a:pt x="319" y="69"/>
                </a:lnTo>
                <a:lnTo>
                  <a:pt x="336" y="76"/>
                </a:lnTo>
                <a:lnTo>
                  <a:pt x="352" y="82"/>
                </a:lnTo>
                <a:lnTo>
                  <a:pt x="367" y="89"/>
                </a:lnTo>
                <a:lnTo>
                  <a:pt x="382" y="96"/>
                </a:lnTo>
                <a:lnTo>
                  <a:pt x="397" y="104"/>
                </a:lnTo>
                <a:lnTo>
                  <a:pt x="412" y="111"/>
                </a:lnTo>
                <a:lnTo>
                  <a:pt x="427" y="119"/>
                </a:lnTo>
                <a:lnTo>
                  <a:pt x="442" y="127"/>
                </a:lnTo>
                <a:lnTo>
                  <a:pt x="456" y="135"/>
                </a:lnTo>
                <a:lnTo>
                  <a:pt x="471" y="144"/>
                </a:lnTo>
                <a:lnTo>
                  <a:pt x="485" y="153"/>
                </a:lnTo>
                <a:lnTo>
                  <a:pt x="499" y="161"/>
                </a:lnTo>
                <a:lnTo>
                  <a:pt x="514" y="171"/>
                </a:lnTo>
                <a:lnTo>
                  <a:pt x="529" y="180"/>
                </a:lnTo>
                <a:lnTo>
                  <a:pt x="544" y="190"/>
                </a:lnTo>
                <a:lnTo>
                  <a:pt x="551" y="195"/>
                </a:lnTo>
                <a:lnTo>
                  <a:pt x="559" y="201"/>
                </a:lnTo>
                <a:lnTo>
                  <a:pt x="567" y="206"/>
                </a:lnTo>
                <a:lnTo>
                  <a:pt x="575" y="212"/>
                </a:lnTo>
                <a:lnTo>
                  <a:pt x="592" y="224"/>
                </a:lnTo>
                <a:lnTo>
                  <a:pt x="610" y="237"/>
                </a:lnTo>
                <a:lnTo>
                  <a:pt x="627" y="251"/>
                </a:lnTo>
                <a:lnTo>
                  <a:pt x="644" y="265"/>
                </a:lnTo>
                <a:lnTo>
                  <a:pt x="662" y="279"/>
                </a:lnTo>
                <a:lnTo>
                  <a:pt x="679" y="293"/>
                </a:lnTo>
                <a:lnTo>
                  <a:pt x="696" y="306"/>
                </a:lnTo>
                <a:lnTo>
                  <a:pt x="711" y="320"/>
                </a:lnTo>
                <a:lnTo>
                  <a:pt x="719" y="326"/>
                </a:lnTo>
                <a:lnTo>
                  <a:pt x="727" y="332"/>
                </a:lnTo>
                <a:lnTo>
                  <a:pt x="734" y="338"/>
                </a:lnTo>
                <a:lnTo>
                  <a:pt x="743" y="346"/>
                </a:lnTo>
                <a:lnTo>
                  <a:pt x="733" y="358"/>
                </a:lnTo>
                <a:lnTo>
                  <a:pt x="724" y="350"/>
                </a:lnTo>
                <a:lnTo>
                  <a:pt x="716" y="344"/>
                </a:lnTo>
                <a:lnTo>
                  <a:pt x="709" y="338"/>
                </a:lnTo>
                <a:lnTo>
                  <a:pt x="701" y="332"/>
                </a:lnTo>
                <a:lnTo>
                  <a:pt x="685" y="319"/>
                </a:lnTo>
                <a:lnTo>
                  <a:pt x="669" y="305"/>
                </a:lnTo>
                <a:lnTo>
                  <a:pt x="652" y="291"/>
                </a:lnTo>
                <a:lnTo>
                  <a:pt x="635" y="277"/>
                </a:lnTo>
                <a:lnTo>
                  <a:pt x="617" y="263"/>
                </a:lnTo>
                <a:lnTo>
                  <a:pt x="600" y="250"/>
                </a:lnTo>
                <a:lnTo>
                  <a:pt x="583" y="237"/>
                </a:lnTo>
                <a:lnTo>
                  <a:pt x="566" y="225"/>
                </a:lnTo>
                <a:lnTo>
                  <a:pt x="558" y="219"/>
                </a:lnTo>
                <a:lnTo>
                  <a:pt x="550" y="214"/>
                </a:lnTo>
                <a:lnTo>
                  <a:pt x="542" y="208"/>
                </a:lnTo>
                <a:lnTo>
                  <a:pt x="535" y="203"/>
                </a:lnTo>
                <a:lnTo>
                  <a:pt x="520" y="194"/>
                </a:lnTo>
                <a:lnTo>
                  <a:pt x="505" y="184"/>
                </a:lnTo>
                <a:lnTo>
                  <a:pt x="491" y="175"/>
                </a:lnTo>
                <a:lnTo>
                  <a:pt x="477" y="166"/>
                </a:lnTo>
                <a:lnTo>
                  <a:pt x="463" y="157"/>
                </a:lnTo>
                <a:lnTo>
                  <a:pt x="448" y="149"/>
                </a:lnTo>
                <a:lnTo>
                  <a:pt x="434" y="141"/>
                </a:lnTo>
                <a:lnTo>
                  <a:pt x="420" y="133"/>
                </a:lnTo>
                <a:lnTo>
                  <a:pt x="405" y="125"/>
                </a:lnTo>
                <a:lnTo>
                  <a:pt x="391" y="118"/>
                </a:lnTo>
                <a:lnTo>
                  <a:pt x="376" y="110"/>
                </a:lnTo>
                <a:lnTo>
                  <a:pt x="361" y="104"/>
                </a:lnTo>
                <a:lnTo>
                  <a:pt x="346" y="97"/>
                </a:lnTo>
                <a:lnTo>
                  <a:pt x="330" y="90"/>
                </a:lnTo>
                <a:lnTo>
                  <a:pt x="314" y="84"/>
                </a:lnTo>
                <a:lnTo>
                  <a:pt x="297" y="78"/>
                </a:lnTo>
                <a:lnTo>
                  <a:pt x="281" y="73"/>
                </a:lnTo>
                <a:lnTo>
                  <a:pt x="264" y="67"/>
                </a:lnTo>
                <a:lnTo>
                  <a:pt x="246" y="62"/>
                </a:lnTo>
                <a:lnTo>
                  <a:pt x="228" y="57"/>
                </a:lnTo>
                <a:lnTo>
                  <a:pt x="210" y="53"/>
                </a:lnTo>
                <a:lnTo>
                  <a:pt x="192" y="49"/>
                </a:lnTo>
                <a:lnTo>
                  <a:pt x="154" y="41"/>
                </a:lnTo>
                <a:lnTo>
                  <a:pt x="116" y="34"/>
                </a:lnTo>
                <a:lnTo>
                  <a:pt x="78" y="28"/>
                </a:lnTo>
                <a:lnTo>
                  <a:pt x="39" y="21"/>
                </a:lnTo>
                <a:lnTo>
                  <a:pt x="0" y="16"/>
                </a:lnTo>
                <a:lnTo>
                  <a:pt x="2" y="0"/>
                </a:lnTo>
                <a:close/>
                <a:moveTo>
                  <a:pt x="750" y="321"/>
                </a:moveTo>
                <a:lnTo>
                  <a:pt x="779" y="385"/>
                </a:lnTo>
                <a:lnTo>
                  <a:pt x="710" y="370"/>
                </a:lnTo>
                <a:lnTo>
                  <a:pt x="750" y="321"/>
                </a:lnTo>
                <a:close/>
              </a:path>
            </a:pathLst>
          </a:custGeom>
          <a:solidFill>
            <a:schemeClr val="hlink"/>
          </a:solidFill>
          <a:ln w="0">
            <a:solidFill>
              <a:schemeClr val="hlink"/>
            </a:solidFill>
            <a:bevel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Text Box 212"/>
          <p:cNvSpPr txBox="1">
            <a:spLocks noChangeArrowheads="1"/>
          </p:cNvSpPr>
          <p:nvPr/>
        </p:nvSpPr>
        <p:spPr bwMode="auto">
          <a:xfrm>
            <a:off x="0" y="6521450"/>
            <a:ext cx="1010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O. Niitsoo</a:t>
            </a:r>
            <a:endParaRPr lang="he-IL" sz="1600">
              <a:solidFill>
                <a:schemeClr val="accent2"/>
              </a:solidFill>
            </a:endParaRPr>
          </a:p>
        </p:txBody>
      </p:sp>
      <p:sp>
        <p:nvSpPr>
          <p:cNvPr id="215" name="Line 213"/>
          <p:cNvSpPr>
            <a:spLocks noChangeShapeType="1"/>
          </p:cNvSpPr>
          <p:nvPr/>
        </p:nvSpPr>
        <p:spPr bwMode="auto">
          <a:xfrm>
            <a:off x="3365500" y="6083300"/>
            <a:ext cx="18796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Rectangle 214"/>
          <p:cNvSpPr>
            <a:spLocks noChangeArrowheads="1"/>
          </p:cNvSpPr>
          <p:nvPr/>
        </p:nvSpPr>
        <p:spPr bwMode="auto">
          <a:xfrm>
            <a:off x="3929063" y="6180138"/>
            <a:ext cx="62368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space</a:t>
            </a:r>
            <a:endParaRPr lang="en-US"/>
          </a:p>
        </p:txBody>
      </p:sp>
      <p:grpSp>
        <p:nvGrpSpPr>
          <p:cNvPr id="217" name="Group 214"/>
          <p:cNvGrpSpPr>
            <a:grpSpLocks/>
          </p:cNvGrpSpPr>
          <p:nvPr/>
        </p:nvGrpSpPr>
        <p:grpSpPr bwMode="auto">
          <a:xfrm>
            <a:off x="8104" y="24920"/>
            <a:ext cx="2633663" cy="1717675"/>
            <a:chOff x="-368" y="-55"/>
            <a:chExt cx="1659" cy="1082"/>
          </a:xfrm>
        </p:grpSpPr>
        <p:pic>
          <p:nvPicPr>
            <p:cNvPr id="218" name="Picture 215" descr="solar_spectr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68" y="-55"/>
              <a:ext cx="1659" cy="10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19" name="Line 216"/>
            <p:cNvSpPr>
              <a:spLocks noChangeShapeType="1"/>
            </p:cNvSpPr>
            <p:nvPr/>
          </p:nvSpPr>
          <p:spPr bwMode="auto">
            <a:xfrm>
              <a:off x="350" y="0"/>
              <a:ext cx="2" cy="946"/>
            </a:xfrm>
            <a:prstGeom prst="line">
              <a:avLst/>
            </a:prstGeom>
            <a:noFill/>
            <a:ln w="28575">
              <a:solidFill>
                <a:srgbClr val="40404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2" name="TextBox 221"/>
          <p:cNvSpPr txBox="1"/>
          <p:nvPr/>
        </p:nvSpPr>
        <p:spPr>
          <a:xfrm>
            <a:off x="4129415" y="1447770"/>
            <a:ext cx="359467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cs typeface="Comic Sans MS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cs typeface="Comic Sans MS"/>
              </a:rPr>
              <a:t>igh energy photon – partial loss</a:t>
            </a:r>
            <a:endParaRPr lang="en-US" sz="2000" dirty="0">
              <a:solidFill>
                <a:srgbClr val="FF0000"/>
              </a:solidFill>
              <a:cs typeface="Comic Sans MS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171949" y="5555420"/>
            <a:ext cx="3340202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cs typeface="Comic Sans MS"/>
              </a:rPr>
              <a:t>low energy photon – total loss</a:t>
            </a:r>
            <a:endParaRPr lang="en-US" sz="2000" dirty="0">
              <a:solidFill>
                <a:srgbClr val="0000FF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9259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192" y="16520"/>
            <a:ext cx="8228288" cy="7442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Comic Sans MS"/>
                <a:cs typeface="Comic Sans MS"/>
              </a:rPr>
              <a:t>Outline</a:t>
            </a:r>
          </a:p>
          <a:p>
            <a:pPr algn="ctr"/>
            <a:endParaRPr lang="en-US" sz="1400" b="1" dirty="0">
              <a:solidFill>
                <a:srgbClr val="FF0000"/>
              </a:solidFill>
              <a:latin typeface="+mj-lt"/>
              <a:cs typeface="Comic Sans MS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Comic Sans MS"/>
              </a:rPr>
              <a:t>Energy levels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Comic Sans MS"/>
                <a:sym typeface="Wingdings"/>
              </a:rPr>
              <a:t>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Comic Sans MS"/>
              </a:rPr>
              <a:t>bands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Comic Sans MS"/>
              </a:rPr>
              <a:t>Doping of semiconductors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Comic Sans MS"/>
              </a:rPr>
              <a:t>Energy band alignments between different phases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Comic Sans MS"/>
              </a:rPr>
              <a:t>Space charge layers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  <a:cs typeface="Comic Sans MS"/>
              </a:rPr>
              <a:t>p-n junctions,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  <a:cs typeface="Comic Sans MS"/>
              </a:rPr>
              <a:t>Schottky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cs typeface="Comic Sans MS"/>
              </a:rPr>
              <a:t> barriers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solidFill>
                  <a:srgbClr val="660066"/>
                </a:solidFill>
                <a:latin typeface="+mj-lt"/>
                <a:cs typeface="Comic Sans MS"/>
              </a:rPr>
              <a:t>p</a:t>
            </a:r>
            <a:r>
              <a:rPr lang="en-US" sz="2400" b="1" dirty="0" smtClean="0">
                <a:solidFill>
                  <a:srgbClr val="660066"/>
                </a:solidFill>
                <a:latin typeface="+mj-lt"/>
                <a:cs typeface="Comic Sans MS"/>
              </a:rPr>
              <a:t>-n cells, Si cells, thin film cells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 err="1" smtClean="0">
                <a:solidFill>
                  <a:srgbClr val="660066"/>
                </a:solidFill>
                <a:latin typeface="+mj-lt"/>
                <a:cs typeface="Comic Sans MS"/>
              </a:rPr>
              <a:t>Schottky</a:t>
            </a:r>
            <a:r>
              <a:rPr lang="en-US" sz="2400" b="1" dirty="0" smtClean="0">
                <a:solidFill>
                  <a:srgbClr val="660066"/>
                </a:solidFill>
                <a:latin typeface="+mj-lt"/>
                <a:cs typeface="Comic Sans MS"/>
              </a:rPr>
              <a:t> cells (solid and liquid junction)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solidFill>
                  <a:srgbClr val="660066"/>
                </a:solidFill>
                <a:latin typeface="+mj-lt"/>
                <a:cs typeface="Comic Sans MS"/>
              </a:rPr>
              <a:t>p</a:t>
            </a:r>
            <a:r>
              <a:rPr lang="en-US" sz="2400" b="1" dirty="0" smtClean="0">
                <a:solidFill>
                  <a:srgbClr val="660066"/>
                </a:solidFill>
                <a:latin typeface="+mj-lt"/>
                <a:cs typeface="Comic Sans MS"/>
              </a:rPr>
              <a:t>-</a:t>
            </a:r>
            <a:r>
              <a:rPr lang="en-US" sz="2400" b="1" dirty="0" err="1" smtClean="0">
                <a:solidFill>
                  <a:srgbClr val="660066"/>
                </a:solidFill>
                <a:latin typeface="+mj-lt"/>
                <a:cs typeface="Comic Sans MS"/>
              </a:rPr>
              <a:t>i</a:t>
            </a:r>
            <a:r>
              <a:rPr lang="en-US" sz="2400" b="1" dirty="0" smtClean="0">
                <a:solidFill>
                  <a:srgbClr val="660066"/>
                </a:solidFill>
                <a:latin typeface="+mj-lt"/>
                <a:cs typeface="Comic Sans MS"/>
              </a:rPr>
              <a:t>-n cells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Comic Sans MS"/>
              </a:rPr>
              <a:t>Fundamental limits of photovoltaic cells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Comic Sans MS"/>
              </a:rPr>
              <a:t>How to overcome/ bypass these limits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660066"/>
                </a:solidFill>
                <a:latin typeface="+mj-lt"/>
                <a:cs typeface="Comic Sans MS"/>
              </a:rPr>
              <a:t>New generation cells (brief survey)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8000"/>
                </a:solidFill>
                <a:latin typeface="+mj-lt"/>
                <a:cs typeface="Comic Sans MS"/>
              </a:rPr>
              <a:t>PV stability, efficiencies and economics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+mj-lt"/>
              <a:cs typeface="Comic Sans MS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+mj-lt"/>
              <a:cs typeface="Comic Sans MS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endParaRPr lang="en-US" sz="2400" b="1" dirty="0">
              <a:solidFill>
                <a:srgbClr val="FF0000"/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4166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3314008"/>
            <a:ext cx="5791200" cy="2259984"/>
            <a:chOff x="1479604" y="3650212"/>
            <a:chExt cx="5101327" cy="2259984"/>
          </a:xfrm>
        </p:grpSpPr>
        <p:sp>
          <p:nvSpPr>
            <p:cNvPr id="5" name="TextBox 4"/>
            <p:cNvSpPr txBox="1"/>
            <p:nvPr/>
          </p:nvSpPr>
          <p:spPr>
            <a:xfrm>
              <a:off x="3342436" y="5202310"/>
              <a:ext cx="32384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/>
                <a:t>&gt;</a:t>
              </a:r>
              <a:r>
                <a:rPr lang="en-US" sz="2000" dirty="0" err="1" smtClean="0"/>
                <a:t>E</a:t>
              </a:r>
              <a:r>
                <a:rPr lang="en-US" sz="2000" baseline="-25000" dirty="0" err="1" smtClean="0"/>
                <a:t>g</a:t>
              </a:r>
              <a:r>
                <a:rPr lang="en-US" sz="2000" dirty="0" smtClean="0"/>
                <a:t> </a:t>
              </a:r>
            </a:p>
            <a:p>
              <a:pPr algn="l"/>
              <a:r>
                <a:rPr lang="en-US" sz="2000" dirty="0" smtClean="0"/>
                <a:t>thermalized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79604" y="3650212"/>
              <a:ext cx="24276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smtClean="0"/>
                <a:t>&lt; </a:t>
              </a:r>
              <a:r>
                <a:rPr lang="en-US" sz="2000" dirty="0" err="1" smtClean="0"/>
                <a:t>E</a:t>
              </a:r>
              <a:r>
                <a:rPr lang="en-US" sz="2000" baseline="-25000" dirty="0" err="1" smtClean="0"/>
                <a:t>g</a:t>
              </a:r>
              <a:r>
                <a:rPr lang="en-US" sz="2000" dirty="0" smtClean="0"/>
                <a:t> </a:t>
              </a:r>
            </a:p>
            <a:p>
              <a:pPr algn="l"/>
              <a:r>
                <a:rPr lang="en-US" sz="2000" dirty="0" smtClean="0"/>
                <a:t>not absorbed</a:t>
              </a:r>
              <a:endParaRPr lang="en-US" sz="20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11800" y="972633"/>
            <a:ext cx="3810000" cy="852571"/>
            <a:chOff x="4042412" y="2197223"/>
            <a:chExt cx="4178300" cy="852571"/>
          </a:xfrm>
        </p:grpSpPr>
        <p:sp>
          <p:nvSpPr>
            <p:cNvPr id="8" name="Rectangle 7"/>
            <p:cNvSpPr/>
            <p:nvPr/>
          </p:nvSpPr>
          <p:spPr>
            <a:xfrm>
              <a:off x="5050815" y="2197223"/>
              <a:ext cx="559293" cy="275208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42412" y="2434241"/>
              <a:ext cx="41783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 err="1" smtClean="0">
                  <a:solidFill>
                    <a:srgbClr val="0066FF"/>
                  </a:solidFill>
                </a:rPr>
                <a:t>Etendu</a:t>
              </a:r>
              <a:r>
                <a:rPr lang="en-US" sz="2000" dirty="0" smtClean="0">
                  <a:solidFill>
                    <a:srgbClr val="0066FF"/>
                  </a:solidFill>
                </a:rPr>
                <a:t>; Photon entropy –TD</a:t>
              </a:r>
            </a:p>
            <a:p>
              <a:pPr algn="l"/>
              <a:r>
                <a:rPr lang="en-US" sz="1400" dirty="0" smtClean="0">
                  <a:solidFill>
                    <a:srgbClr val="0066FF"/>
                  </a:solidFill>
                </a:rPr>
                <a:t>~0.3eV @RT, lack of concentration</a:t>
              </a:r>
              <a:endParaRPr lang="en-US" sz="1400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90579" y="1868236"/>
            <a:ext cx="3266983" cy="812915"/>
            <a:chOff x="4758430" y="2197223"/>
            <a:chExt cx="3266983" cy="812915"/>
          </a:xfrm>
        </p:grpSpPr>
        <p:sp>
          <p:nvSpPr>
            <p:cNvPr id="11" name="Rectangle 10"/>
            <p:cNvSpPr/>
            <p:nvPr/>
          </p:nvSpPr>
          <p:spPr>
            <a:xfrm>
              <a:off x="5468645" y="2197223"/>
              <a:ext cx="559293" cy="27520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58430" y="2425363"/>
              <a:ext cx="3266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800080"/>
                  </a:solidFill>
                </a:rPr>
                <a:t>Carnot factor –TD</a:t>
              </a:r>
            </a:p>
            <a:p>
              <a:pPr algn="l"/>
              <a:endParaRPr lang="en-US" sz="1400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46701" y="2556859"/>
            <a:ext cx="3610862" cy="786282"/>
            <a:chOff x="4414552" y="2197223"/>
            <a:chExt cx="3610862" cy="786282"/>
          </a:xfrm>
        </p:grpSpPr>
        <p:sp>
          <p:nvSpPr>
            <p:cNvPr id="14" name="Rectangle 13"/>
            <p:cNvSpPr/>
            <p:nvPr/>
          </p:nvSpPr>
          <p:spPr>
            <a:xfrm>
              <a:off x="5468645" y="2197223"/>
              <a:ext cx="559293" cy="27520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4552" y="2398729"/>
              <a:ext cx="36108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C000"/>
                  </a:solidFill>
                </a:rPr>
                <a:t>Emission loss- (current)</a:t>
              </a:r>
            </a:p>
            <a:p>
              <a:pPr algn="l"/>
              <a:endParaRPr lang="en-US" sz="1400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92067" y="3255834"/>
            <a:ext cx="3266983" cy="892817"/>
            <a:chOff x="4758430" y="2197223"/>
            <a:chExt cx="3266983" cy="892817"/>
          </a:xfrm>
        </p:grpSpPr>
        <p:sp>
          <p:nvSpPr>
            <p:cNvPr id="17" name="Rectangle 16"/>
            <p:cNvSpPr/>
            <p:nvPr/>
          </p:nvSpPr>
          <p:spPr>
            <a:xfrm>
              <a:off x="5468645" y="2197223"/>
              <a:ext cx="559293" cy="27520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58430" y="2505265"/>
              <a:ext cx="3266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00FF00"/>
                  </a:solidFill>
                </a:rPr>
                <a:t>Electrical power out </a:t>
              </a:r>
            </a:p>
            <a:p>
              <a:pPr algn="l"/>
              <a:endParaRPr lang="en-US" sz="1400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77024" y="4182500"/>
            <a:ext cx="3266983" cy="745726"/>
            <a:chOff x="2577484" y="639192"/>
            <a:chExt cx="3266983" cy="74572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116062" y="639192"/>
              <a:ext cx="870012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577484" y="800142"/>
              <a:ext cx="326698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rgbClr val="FF0000"/>
                  </a:solidFill>
                </a:rPr>
                <a:t>Current – Voltage Characteristics </a:t>
              </a:r>
            </a:p>
            <a:p>
              <a:pPr algn="l"/>
              <a:endParaRPr lang="en-US" sz="1400" dirty="0">
                <a:solidFill>
                  <a:srgbClr val="00FF00"/>
                </a:solidFill>
              </a:endParaRPr>
            </a:p>
          </p:txBody>
        </p:sp>
      </p:grp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0" y="6365572"/>
            <a:ext cx="2184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smtClean="0"/>
              <a:t>After </a:t>
            </a:r>
            <a:r>
              <a:rPr lang="en-US" sz="1200" i="1" dirty="0" err="1" smtClean="0"/>
              <a:t>Hirst</a:t>
            </a:r>
            <a:r>
              <a:rPr lang="en-US" sz="1200" i="1" dirty="0" smtClean="0"/>
              <a:t> </a:t>
            </a:r>
            <a:r>
              <a:rPr lang="en-US" sz="1200" i="1" dirty="0"/>
              <a:t>&amp; </a:t>
            </a:r>
            <a:r>
              <a:rPr lang="en-US" sz="1200" i="1" dirty="0" err="1" smtClean="0"/>
              <a:t>Ekins-Daukes</a:t>
            </a:r>
            <a:endParaRPr lang="en-US" sz="1200" i="1" dirty="0" smtClean="0"/>
          </a:p>
          <a:p>
            <a:pPr algn="l"/>
            <a:r>
              <a:rPr lang="en-US" sz="1200" i="1" dirty="0" err="1" smtClean="0"/>
              <a:t>Prog.Photovolt:Res:Appl</a:t>
            </a:r>
            <a:r>
              <a:rPr lang="en-US" sz="1200" i="1" dirty="0" smtClean="0"/>
              <a:t>. (2010)</a:t>
            </a:r>
            <a:endParaRPr lang="en-US" sz="1200" dirty="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51076" y="270041"/>
            <a:ext cx="6092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800000"/>
                </a:solidFill>
                <a:latin typeface="Comic Sans MS" pitchFamily="66" charset="0"/>
              </a:rPr>
              <a:t>All fundamental losses </a:t>
            </a:r>
            <a:r>
              <a:rPr lang="en-US" sz="2400" dirty="0">
                <a:solidFill>
                  <a:srgbClr val="800000"/>
                </a:solidFill>
                <a:latin typeface="Comic Sans MS" pitchFamily="66" charset="0"/>
              </a:rPr>
              <a:t>in PV cell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1228" y="1435928"/>
            <a:ext cx="6569475" cy="4900473"/>
            <a:chOff x="221228" y="1435928"/>
            <a:chExt cx="6569475" cy="4900473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2"/>
            <a:srcRect l="4239" t="15527" r="12763" b="1891"/>
            <a:stretch>
              <a:fillRect/>
            </a:stretch>
          </p:blipFill>
          <p:spPr bwMode="auto">
            <a:xfrm>
              <a:off x="221228" y="1435928"/>
              <a:ext cx="6569475" cy="4900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2911970" y="2476919"/>
              <a:ext cx="5548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 err="1" smtClean="0"/>
                <a:t>E</a:t>
              </a:r>
              <a:r>
                <a:rPr lang="en-US" baseline="-25000" dirty="0" err="1" smtClean="0"/>
                <a:t>g</a:t>
              </a:r>
              <a:endParaRPr lang="en-US" baseline="-25000" dirty="0"/>
            </a:p>
          </p:txBody>
        </p:sp>
      </p:grp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643769" y="6396335"/>
            <a:ext cx="31124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i="1" dirty="0" err="1" smtClean="0"/>
              <a:t>Nayak</a:t>
            </a:r>
            <a:r>
              <a:rPr lang="en-US" sz="1200" i="1" dirty="0" smtClean="0"/>
              <a:t>, ……, Cahen.,  Energy Environ. Sci., 2012</a:t>
            </a:r>
          </a:p>
        </p:txBody>
      </p:sp>
    </p:spTree>
    <p:extLst>
      <p:ext uri="{BB962C8B-B14F-4D97-AF65-F5344CB8AC3E}">
        <p14:creationId xmlns:p14="http://schemas.microsoft.com/office/powerpoint/2010/main" val="162763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452" y="44162"/>
            <a:ext cx="6257809" cy="698500"/>
          </a:xfrm>
        </p:spPr>
        <p:txBody>
          <a:bodyPr anchor="t"/>
          <a:lstStyle/>
          <a:p>
            <a:pPr eaLnBrk="1" hangingPunct="1"/>
            <a:r>
              <a:rPr lang="en-US" sz="3000" b="1" i="0" dirty="0" smtClean="0">
                <a:solidFill>
                  <a:srgbClr val="A3011C"/>
                </a:solidFill>
                <a:latin typeface="Comic Sans MS"/>
                <a:ea typeface="ＭＳ Ｐゴシック" charset="-128"/>
                <a:cs typeface="Comic Sans MS"/>
                <a:sym typeface="Wingdings" charset="2"/>
              </a:rPr>
              <a:t> </a:t>
            </a:r>
            <a:r>
              <a:rPr lang="en-US" sz="2400" b="1" i="0" dirty="0" smtClean="0">
                <a:solidFill>
                  <a:srgbClr val="A3011C"/>
                </a:solidFill>
                <a:latin typeface="Comic Sans MS"/>
                <a:ea typeface="ＭＳ Ｐゴシック" charset="-128"/>
                <a:cs typeface="Comic Sans MS"/>
                <a:sym typeface="Wingdings" charset="2"/>
              </a:rPr>
              <a:t>Shockley-</a:t>
            </a:r>
            <a:r>
              <a:rPr lang="en-US" sz="2400" b="1" i="0" dirty="0" err="1" smtClean="0">
                <a:solidFill>
                  <a:srgbClr val="A3011C"/>
                </a:solidFill>
                <a:latin typeface="Comic Sans MS"/>
                <a:ea typeface="ＭＳ Ｐゴシック" charset="-128"/>
                <a:cs typeface="Comic Sans MS"/>
                <a:sym typeface="Wingdings" charset="2"/>
              </a:rPr>
              <a:t>Queisser</a:t>
            </a:r>
            <a:r>
              <a:rPr lang="en-US" sz="2400" b="1" i="0" dirty="0" smtClean="0">
                <a:solidFill>
                  <a:srgbClr val="A3011C"/>
                </a:solidFill>
                <a:latin typeface="Comic Sans MS"/>
                <a:ea typeface="ＭＳ Ｐゴシック" charset="-128"/>
                <a:cs typeface="Comic Sans MS"/>
                <a:sym typeface="Wingdings" charset="2"/>
              </a:rPr>
              <a:t>* (SQ) Limit</a:t>
            </a:r>
            <a:endParaRPr lang="en-US" sz="2400" b="1" i="0" dirty="0" smtClean="0">
              <a:solidFill>
                <a:srgbClr val="A3011C"/>
              </a:solidFill>
              <a:latin typeface="Comic Sans MS"/>
              <a:ea typeface="ＭＳ Ｐゴシック" charset="-128"/>
              <a:cs typeface="Comic Sans MS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743200" y="1284968"/>
            <a:ext cx="1117600" cy="1252538"/>
            <a:chOff x="3352800" y="-838200"/>
            <a:chExt cx="1117920" cy="1252843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4216768" y="-363094"/>
              <a:ext cx="253952" cy="777737"/>
            </a:xfrm>
            <a:prstGeom prst="ellipse">
              <a:avLst/>
            </a:prstGeom>
            <a:noFill/>
            <a:ln w="57150">
              <a:solidFill>
                <a:srgbClr val="058E07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he-IL">
                <a:latin typeface="Comic Sans MS"/>
                <a:cs typeface="Comic Sans MS"/>
              </a:endParaRP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>
              <a:off x="3352800" y="-838200"/>
              <a:ext cx="897298" cy="575631"/>
            </a:xfrm>
            <a:prstGeom prst="straightConnector1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488266" y="748537"/>
            <a:ext cx="1117600" cy="1252538"/>
            <a:chOff x="3352800" y="-838200"/>
            <a:chExt cx="1117920" cy="1252843"/>
          </a:xfrm>
        </p:grpSpPr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4216768" y="-363094"/>
              <a:ext cx="253952" cy="777737"/>
            </a:xfrm>
            <a:prstGeom prst="ellipse">
              <a:avLst/>
            </a:prstGeom>
            <a:noFill/>
            <a:ln w="57150">
              <a:solidFill>
                <a:srgbClr val="058E07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he-IL">
                <a:latin typeface="Comic Sans MS"/>
                <a:cs typeface="Comic Sans MS"/>
              </a:endParaRPr>
            </a:p>
          </p:txBody>
        </p:sp>
        <p:cxnSp>
          <p:nvCxnSpPr>
            <p:cNvPr id="15" name="Straight Arrow Connector 11"/>
            <p:cNvCxnSpPr>
              <a:cxnSpLocks noChangeShapeType="1"/>
            </p:cNvCxnSpPr>
            <p:nvPr/>
          </p:nvCxnSpPr>
          <p:spPr bwMode="auto">
            <a:xfrm>
              <a:off x="3352800" y="-838200"/>
              <a:ext cx="897298" cy="575631"/>
            </a:xfrm>
            <a:prstGeom prst="straightConnector1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7678"/>
              </p:ext>
            </p:extLst>
          </p:nvPr>
        </p:nvGraphicFramePr>
        <p:xfrm>
          <a:off x="720102" y="715054"/>
          <a:ext cx="7637462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Graph" r:id="rId3" imgW="4280452" imgH="3021496" progId="">
                  <p:embed/>
                </p:oleObj>
              </mc:Choice>
              <mc:Fallback>
                <p:oleObj name="Graph" r:id="rId3" imgW="4280452" imgH="30214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102" y="715054"/>
                        <a:ext cx="7637462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003800" y="640696"/>
            <a:ext cx="4089383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800" b="1" dirty="0" smtClean="0">
                <a:latin typeface="+mn-lt"/>
                <a:cs typeface="Comic Sans MS" charset="0"/>
              </a:rPr>
              <a:t>detailed </a:t>
            </a:r>
            <a:r>
              <a:rPr lang="en-US" sz="1800" b="1" dirty="0">
                <a:latin typeface="+mn-lt"/>
                <a:cs typeface="Comic Sans MS" charset="0"/>
              </a:rPr>
              <a:t>balance</a:t>
            </a:r>
            <a:r>
              <a:rPr lang="en-US" sz="1800" dirty="0" smtClean="0">
                <a:latin typeface="+mn-lt"/>
                <a:cs typeface="Comic Sans MS" charset="0"/>
              </a:rPr>
              <a:t>, </a:t>
            </a:r>
          </a:p>
          <a:p>
            <a:pPr algn="ctr"/>
            <a:r>
              <a:rPr lang="en-US" sz="1800" dirty="0" smtClean="0">
                <a:latin typeface="+mn-lt"/>
                <a:cs typeface="Comic Sans MS" charset="0"/>
              </a:rPr>
              <a:t>photons-in = electrons-out + photons-out; </a:t>
            </a:r>
          </a:p>
          <a:p>
            <a:pPr algn="ctr"/>
            <a:r>
              <a:rPr lang="en-US" sz="1800" dirty="0">
                <a:latin typeface="+mn-lt"/>
                <a:cs typeface="Comic Sans MS" charset="0"/>
              </a:rPr>
              <a:t>	</a:t>
            </a:r>
            <a:r>
              <a:rPr lang="en-US" sz="1800" dirty="0" smtClean="0">
                <a:latin typeface="+mn-lt"/>
                <a:cs typeface="Comic Sans MS" charset="0"/>
              </a:rPr>
              <a:t>on </a:t>
            </a:r>
            <a:r>
              <a:rPr lang="en-US" sz="1800" dirty="0">
                <a:latin typeface="+mn-lt"/>
                <a:cs typeface="Comic Sans MS" charset="0"/>
              </a:rPr>
              <a:t>earth, @ RT, </a:t>
            </a:r>
            <a:endParaRPr lang="en-US" sz="1800" dirty="0" smtClean="0">
              <a:latin typeface="+mn-lt"/>
              <a:cs typeface="Comic Sans MS" charset="0"/>
            </a:endParaRPr>
          </a:p>
          <a:p>
            <a:pPr algn="ctr"/>
            <a:r>
              <a:rPr lang="en-US" sz="1800" dirty="0" smtClean="0">
                <a:latin typeface="+mn-lt"/>
                <a:cs typeface="Comic Sans MS" charset="0"/>
              </a:rPr>
              <a:t>for </a:t>
            </a:r>
            <a:r>
              <a:rPr lang="en-US" sz="1800" dirty="0">
                <a:latin typeface="+mn-lt"/>
                <a:cs typeface="Comic Sans MS" charset="0"/>
              </a:rPr>
              <a:t>single </a:t>
            </a:r>
            <a:r>
              <a:rPr lang="en-US" sz="1800" dirty="0" smtClean="0">
                <a:latin typeface="+mn-lt"/>
                <a:cs typeface="Comic Sans MS" charset="0"/>
              </a:rPr>
              <a:t>absorber / junction; 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51358" y="6217171"/>
            <a:ext cx="84074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latin typeface="+mn-lt"/>
                <a:cs typeface="Comic Sans MS" charset="0"/>
              </a:rPr>
              <a:t>cf. also 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  <a:cs typeface="Comic Sans MS" charset="0"/>
              </a:rPr>
              <a:t>Duysens</a:t>
            </a:r>
            <a:r>
              <a:rPr lang="en-US" sz="1800" dirty="0" smtClean="0">
                <a:solidFill>
                  <a:srgbClr val="0000FF"/>
                </a:solidFill>
                <a:latin typeface="+mn-lt"/>
                <a:cs typeface="Comic Sans MS" charset="0"/>
              </a:rPr>
              <a:t> (1958)  </a:t>
            </a:r>
            <a:r>
              <a:rPr lang="en-US" sz="1800" dirty="0" smtClean="0">
                <a:latin typeface="+mn-lt"/>
                <a:cs typeface="Comic Sans MS" charset="0"/>
              </a:rPr>
              <a:t>“The path of light in photosynthesis”; </a:t>
            </a:r>
            <a:r>
              <a:rPr lang="en-US" sz="1800" i="1" dirty="0" smtClean="0">
                <a:latin typeface="+mn-lt"/>
                <a:cs typeface="Comic Sans MS" charset="0"/>
              </a:rPr>
              <a:t>Brookhaven </a:t>
            </a:r>
            <a:r>
              <a:rPr lang="en-US" sz="1800" i="1" dirty="0" err="1" smtClean="0">
                <a:latin typeface="+mn-lt"/>
                <a:cs typeface="Comic Sans MS" charset="0"/>
              </a:rPr>
              <a:t>Symp</a:t>
            </a:r>
            <a:r>
              <a:rPr lang="en-US" sz="1800" i="1" dirty="0" smtClean="0">
                <a:latin typeface="+mn-lt"/>
                <a:cs typeface="Comic Sans MS" charset="0"/>
              </a:rPr>
              <a:t>. Biol</a:t>
            </a:r>
            <a:r>
              <a:rPr lang="en-US" sz="1800" dirty="0" smtClean="0">
                <a:latin typeface="+mn-lt"/>
                <a:cs typeface="Comic Sans MS" charset="0"/>
              </a:rPr>
              <a:t>.</a:t>
            </a:r>
            <a:endParaRPr lang="en-US" sz="1800" dirty="0">
              <a:latin typeface="+mn-lt"/>
              <a:cs typeface="Comic Sans MS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45200" y="2065403"/>
            <a:ext cx="33612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79420C"/>
                </a:solidFill>
                <a:cs typeface="Comic Sans MS"/>
              </a:rPr>
              <a:t>Prince,   </a:t>
            </a:r>
            <a:r>
              <a:rPr lang="en-US" i="1" dirty="0">
                <a:solidFill>
                  <a:srgbClr val="79420C"/>
                </a:solidFill>
                <a:cs typeface="Comic Sans MS"/>
              </a:rPr>
              <a:t>JAP  </a:t>
            </a:r>
            <a:r>
              <a:rPr lang="en-US" dirty="0">
                <a:solidFill>
                  <a:srgbClr val="79420C"/>
                </a:solidFill>
                <a:cs typeface="Comic Sans MS"/>
              </a:rPr>
              <a:t>26 (1955) 534</a:t>
            </a:r>
          </a:p>
          <a:p>
            <a:r>
              <a:rPr lang="en-US" dirty="0" err="1">
                <a:solidFill>
                  <a:srgbClr val="79420C"/>
                </a:solidFill>
                <a:cs typeface="Comic Sans MS"/>
              </a:rPr>
              <a:t>Loferski</a:t>
            </a:r>
            <a:r>
              <a:rPr lang="en-US" dirty="0">
                <a:solidFill>
                  <a:srgbClr val="79420C"/>
                </a:solidFill>
                <a:cs typeface="Comic Sans MS"/>
              </a:rPr>
              <a:t>, J</a:t>
            </a:r>
            <a:r>
              <a:rPr lang="en-US" i="1" dirty="0">
                <a:solidFill>
                  <a:srgbClr val="79420C"/>
                </a:solidFill>
                <a:cs typeface="Comic Sans MS"/>
              </a:rPr>
              <a:t>AP</a:t>
            </a:r>
            <a:r>
              <a:rPr lang="en-US" dirty="0">
                <a:solidFill>
                  <a:srgbClr val="79420C"/>
                </a:solidFill>
                <a:cs typeface="Comic Sans MS"/>
              </a:rPr>
              <a:t>  27 (1956) 777</a:t>
            </a:r>
          </a:p>
          <a:p>
            <a:r>
              <a:rPr lang="en-US" b="1" dirty="0">
                <a:solidFill>
                  <a:srgbClr val="79420C"/>
                </a:solidFill>
                <a:cs typeface="Comic Sans MS"/>
              </a:rPr>
              <a:t>Shockley &amp; </a:t>
            </a:r>
            <a:r>
              <a:rPr lang="en-US" b="1" dirty="0" err="1">
                <a:solidFill>
                  <a:srgbClr val="79420C"/>
                </a:solidFill>
                <a:cs typeface="Comic Sans MS"/>
              </a:rPr>
              <a:t>Queisser</a:t>
            </a:r>
            <a:r>
              <a:rPr lang="en-US" b="1" dirty="0">
                <a:solidFill>
                  <a:srgbClr val="79420C"/>
                </a:solidFill>
                <a:cs typeface="Comic Sans MS"/>
              </a:rPr>
              <a:t> </a:t>
            </a:r>
            <a:r>
              <a:rPr lang="en-US" b="1" i="1" dirty="0">
                <a:solidFill>
                  <a:srgbClr val="79420C"/>
                </a:solidFill>
                <a:cs typeface="Comic Sans MS"/>
              </a:rPr>
              <a:t>JAP</a:t>
            </a:r>
            <a:r>
              <a:rPr lang="en-US" b="1" dirty="0">
                <a:solidFill>
                  <a:srgbClr val="79420C"/>
                </a:solidFill>
                <a:cs typeface="Comic Sans MS"/>
              </a:rPr>
              <a:t> (1961)</a:t>
            </a:r>
          </a:p>
        </p:txBody>
      </p:sp>
    </p:spTree>
    <p:extLst>
      <p:ext uri="{BB962C8B-B14F-4D97-AF65-F5344CB8AC3E}">
        <p14:creationId xmlns:p14="http://schemas.microsoft.com/office/powerpoint/2010/main" val="2804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1090"/>
            <a:ext cx="9144000" cy="6096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A3011C"/>
                </a:solidFill>
                <a:latin typeface="Comic Sans MS"/>
                <a:cs typeface="Comic Sans MS"/>
              </a:rPr>
              <a:t>How to circumvent SQ and other losses?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38200" y="4559300"/>
            <a:ext cx="609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7463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Better utilization of sunlight: Photon management:</a:t>
            </a:r>
          </a:p>
          <a:p>
            <a:pPr algn="ctr"/>
            <a:r>
              <a:rPr lang="en-US" sz="2000" dirty="0"/>
              <a:t>Multi-</a:t>
            </a:r>
            <a:r>
              <a:rPr lang="en-US" sz="2000" dirty="0" err="1"/>
              <a:t>bandgap</a:t>
            </a:r>
            <a:r>
              <a:rPr lang="en-US" sz="2000" dirty="0"/>
              <a:t>, multi-junction </a:t>
            </a:r>
            <a:r>
              <a:rPr lang="en-US" sz="2000" dirty="0" err="1"/>
              <a:t>photovoltaics</a:t>
            </a:r>
            <a:endParaRPr lang="en-US" sz="2000" dirty="0"/>
          </a:p>
        </p:txBody>
      </p:sp>
      <p:pic>
        <p:nvPicPr>
          <p:cNvPr id="94" name="Picture 95" descr="untit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887"/>
            <a:ext cx="38354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3829144" y="1742350"/>
            <a:ext cx="5295900" cy="3256748"/>
            <a:chOff x="3829144" y="1742350"/>
            <a:chExt cx="5295900" cy="325674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29144" y="1742350"/>
              <a:ext cx="5295900" cy="3019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794092" y="4629766"/>
              <a:ext cx="4025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GaInP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dirty="0" smtClean="0"/>
                <a:t>  </a:t>
              </a:r>
              <a:r>
                <a:rPr lang="en-US" dirty="0" err="1" smtClean="0"/>
                <a:t>E</a:t>
              </a:r>
              <a:r>
                <a:rPr lang="en-US" baseline="-25000" dirty="0" err="1" smtClean="0"/>
                <a:t>g</a:t>
              </a:r>
              <a:r>
                <a:rPr lang="en-US" dirty="0" smtClean="0"/>
                <a:t> = 1.8-1.9 </a:t>
              </a:r>
              <a:r>
                <a:rPr lang="en-US" dirty="0" err="1" smtClean="0"/>
                <a:t>eV</a:t>
              </a:r>
              <a:r>
                <a:rPr lang="en-US" dirty="0" smtClean="0"/>
                <a:t>   up to 1.45 V V</a:t>
              </a:r>
              <a:r>
                <a:rPr lang="en-US" baseline="-25000" dirty="0" smtClean="0"/>
                <a:t>OC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8" name="Picture 4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lum contrast="50000"/>
          </a:blip>
          <a:srcRect/>
          <a:stretch>
            <a:fillRect/>
          </a:stretch>
        </p:blipFill>
        <p:spPr>
          <a:xfrm>
            <a:off x="89499" y="1616426"/>
            <a:ext cx="3652446" cy="4691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11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+mn-lt"/>
                <a:cs typeface="Comic Sans MS"/>
              </a:rPr>
              <a:t>Up-conversion for a single junction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6962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Comic Sans MS"/>
              </a:rPr>
              <a:t>2 photons of energy 0.5 </a:t>
            </a:r>
            <a:r>
              <a:rPr lang="en-US" dirty="0" err="1">
                <a:cs typeface="Comic Sans MS"/>
              </a:rPr>
              <a:t>E</a:t>
            </a:r>
            <a:r>
              <a:rPr lang="en-US" baseline="-25000" dirty="0" err="1">
                <a:cs typeface="Comic Sans MS"/>
              </a:rPr>
              <a:t>g</a:t>
            </a:r>
            <a:r>
              <a:rPr lang="en-US" dirty="0">
                <a:cs typeface="Comic Sans MS"/>
              </a:rPr>
              <a:t>&lt; </a:t>
            </a:r>
            <a:r>
              <a:rPr lang="en-US" dirty="0" err="1" smtClean="0">
                <a:cs typeface="Comic Sans MS"/>
              </a:rPr>
              <a:t>h</a:t>
            </a:r>
            <a:r>
              <a:rPr lang="en-US" dirty="0" err="1" smtClean="0">
                <a:ea typeface="Lucida Grande"/>
                <a:cs typeface="Lucida Grande"/>
              </a:rPr>
              <a:t>ν</a:t>
            </a:r>
            <a:r>
              <a:rPr lang="en-US" dirty="0" smtClean="0">
                <a:cs typeface="Comic Sans MS"/>
              </a:rPr>
              <a:t>&lt; </a:t>
            </a:r>
            <a:r>
              <a:rPr lang="en-US" dirty="0" err="1">
                <a:cs typeface="Comic Sans MS"/>
              </a:rPr>
              <a:t>E</a:t>
            </a:r>
            <a:r>
              <a:rPr lang="en-US" baseline="-25000" dirty="0" err="1">
                <a:cs typeface="Comic Sans MS"/>
              </a:rPr>
              <a:t>g</a:t>
            </a:r>
            <a:endParaRPr lang="en-US" baseline="-25000" dirty="0">
              <a:cs typeface="Comic Sans MS"/>
            </a:endParaRPr>
          </a:p>
          <a:p>
            <a:pPr marL="0" indent="0" algn="ctr">
              <a:buNone/>
            </a:pPr>
            <a:r>
              <a:rPr lang="en-US" dirty="0" smtClean="0">
                <a:cs typeface="Comic Sans MS"/>
              </a:rPr>
              <a:t>are </a:t>
            </a:r>
            <a:r>
              <a:rPr lang="en-US" dirty="0">
                <a:cs typeface="Comic Sans MS"/>
              </a:rPr>
              <a:t>converted to 1 photon of </a:t>
            </a:r>
            <a:r>
              <a:rPr lang="en-US" dirty="0" err="1" smtClean="0">
                <a:cs typeface="Comic Sans MS"/>
              </a:rPr>
              <a:t>h</a:t>
            </a:r>
            <a:r>
              <a:rPr lang="en-US" dirty="0" err="1" smtClean="0">
                <a:ea typeface="Lucida Grande"/>
                <a:cs typeface="Lucida Grande"/>
              </a:rPr>
              <a:t>ν</a:t>
            </a:r>
            <a:r>
              <a:rPr lang="en-US" dirty="0" smtClean="0">
                <a:cs typeface="Comic Sans MS"/>
              </a:rPr>
              <a:t>&gt; </a:t>
            </a:r>
            <a:r>
              <a:rPr lang="en-US" dirty="0" err="1">
                <a:cs typeface="Comic Sans MS"/>
              </a:rPr>
              <a:t>E</a:t>
            </a:r>
            <a:r>
              <a:rPr lang="en-US" baseline="-25000" dirty="0" err="1">
                <a:cs typeface="Comic Sans MS"/>
              </a:rPr>
              <a:t>g</a:t>
            </a:r>
            <a:endParaRPr lang="en-US" baseline="-25000" dirty="0">
              <a:cs typeface="Comic Sans MS"/>
            </a:endParaRPr>
          </a:p>
        </p:txBody>
      </p: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3657600" y="3962400"/>
            <a:ext cx="1828800" cy="2209800"/>
            <a:chOff x="2256" y="2496"/>
            <a:chExt cx="1152" cy="1392"/>
          </a:xfrm>
        </p:grpSpPr>
        <p:sp>
          <p:nvSpPr>
            <p:cNvPr id="50180" name="Line 4"/>
            <p:cNvSpPr>
              <a:spLocks noChangeShapeType="1"/>
            </p:cNvSpPr>
            <p:nvPr/>
          </p:nvSpPr>
          <p:spPr bwMode="auto">
            <a:xfrm>
              <a:off x="2256" y="2496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Comic Sans MS"/>
              </a:endParaRPr>
            </a:p>
          </p:txBody>
        </p:sp>
        <p:sp>
          <p:nvSpPr>
            <p:cNvPr id="50181" name="Line 5"/>
            <p:cNvSpPr>
              <a:spLocks noChangeShapeType="1"/>
            </p:cNvSpPr>
            <p:nvPr/>
          </p:nvSpPr>
          <p:spPr bwMode="auto">
            <a:xfrm>
              <a:off x="2256" y="388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cs typeface="Comic Sans MS"/>
              </a:endParaRPr>
            </a:p>
          </p:txBody>
        </p:sp>
      </p:grp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4130675" y="5029200"/>
            <a:ext cx="838200" cy="1066800"/>
            <a:chOff x="2592" y="3168"/>
            <a:chExt cx="528" cy="672"/>
          </a:xfrm>
        </p:grpSpPr>
        <p:sp>
          <p:nvSpPr>
            <p:cNvPr id="50192" name="AutoShape 16"/>
            <p:cNvSpPr>
              <a:spLocks noChangeArrowheads="1"/>
            </p:cNvSpPr>
            <p:nvPr/>
          </p:nvSpPr>
          <p:spPr bwMode="auto">
            <a:xfrm>
              <a:off x="2592" y="3168"/>
              <a:ext cx="144" cy="672"/>
            </a:xfrm>
            <a:prstGeom prst="upArrow">
              <a:avLst>
                <a:gd name="adj1" fmla="val 50000"/>
                <a:gd name="adj2" fmla="val 116667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Comic Sans MS"/>
              </a:endParaRPr>
            </a:p>
          </p:txBody>
        </p:sp>
        <p:sp>
          <p:nvSpPr>
            <p:cNvPr id="50193" name="AutoShape 17"/>
            <p:cNvSpPr>
              <a:spLocks noChangeArrowheads="1"/>
            </p:cNvSpPr>
            <p:nvPr/>
          </p:nvSpPr>
          <p:spPr bwMode="auto">
            <a:xfrm>
              <a:off x="2976" y="3168"/>
              <a:ext cx="144" cy="672"/>
            </a:xfrm>
            <a:prstGeom prst="upArrow">
              <a:avLst>
                <a:gd name="adj1" fmla="val 50000"/>
                <a:gd name="adj2" fmla="val 116667"/>
              </a:avLst>
            </a:pr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Comic Sans MS"/>
              </a:endParaRPr>
            </a:p>
          </p:txBody>
        </p:sp>
      </p:grpSp>
      <p:sp>
        <p:nvSpPr>
          <p:cNvPr id="50196" name="AutoShape 20"/>
          <p:cNvSpPr>
            <a:spLocks noChangeArrowheads="1"/>
          </p:cNvSpPr>
          <p:nvPr/>
        </p:nvSpPr>
        <p:spPr bwMode="auto">
          <a:xfrm>
            <a:off x="4295775" y="3962400"/>
            <a:ext cx="533400" cy="2133600"/>
          </a:xfrm>
          <a:prstGeom prst="upArrow">
            <a:avLst>
              <a:gd name="adj1" fmla="val 32815"/>
              <a:gd name="adj2" fmla="val 81556"/>
            </a:avLst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cs typeface="Comic Sans M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131090"/>
            <a:ext cx="91440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A3011C"/>
                </a:solidFill>
                <a:latin typeface="Comic Sans MS"/>
                <a:cs typeface="Comic Sans MS"/>
              </a:rPr>
              <a:t>How to circumvent these losses?</a:t>
            </a:r>
          </a:p>
        </p:txBody>
      </p:sp>
    </p:spTree>
    <p:extLst>
      <p:ext uri="{BB962C8B-B14F-4D97-AF65-F5344CB8AC3E}">
        <p14:creationId xmlns:p14="http://schemas.microsoft.com/office/powerpoint/2010/main" val="41370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48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660066"/>
                </a:solidFill>
                <a:latin typeface="+mn-lt"/>
                <a:cs typeface="Comic Sans MS"/>
              </a:rPr>
              <a:t>Down-conversion for a single junction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543800" cy="144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cs typeface="Comic Sans MS"/>
              </a:rPr>
              <a:t>1 photon of energy </a:t>
            </a:r>
            <a:r>
              <a:rPr lang="en-US" dirty="0" err="1" smtClean="0">
                <a:cs typeface="Comic Sans MS"/>
              </a:rPr>
              <a:t>h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  <a:r>
              <a:rPr lang="en-US" dirty="0" smtClean="0">
                <a:cs typeface="Comic Sans MS"/>
              </a:rPr>
              <a:t>&gt; 2E</a:t>
            </a:r>
            <a:r>
              <a:rPr lang="en-US" baseline="-25000" dirty="0" smtClean="0">
                <a:cs typeface="Comic Sans MS"/>
              </a:rPr>
              <a:t>g</a:t>
            </a:r>
          </a:p>
          <a:p>
            <a:pPr marL="0" indent="0" algn="ctr">
              <a:buNone/>
            </a:pPr>
            <a:r>
              <a:rPr lang="en-US" baseline="-25000" dirty="0" smtClean="0">
                <a:cs typeface="Comic Sans MS"/>
              </a:rPr>
              <a:t> </a:t>
            </a:r>
            <a:r>
              <a:rPr lang="en-US" dirty="0">
                <a:cs typeface="Comic Sans MS"/>
              </a:rPr>
              <a:t>is converted into 2 photons of </a:t>
            </a:r>
            <a:r>
              <a:rPr lang="en-US" dirty="0" err="1" smtClean="0">
                <a:cs typeface="Comic Sans MS"/>
              </a:rPr>
              <a:t>h</a:t>
            </a:r>
            <a:r>
              <a:rPr lang="en-US" dirty="0" err="1" smtClean="0"/>
              <a:t>ν</a:t>
            </a:r>
            <a:r>
              <a:rPr lang="en-US" dirty="0" smtClean="0"/>
              <a:t> </a:t>
            </a:r>
            <a:r>
              <a:rPr lang="en-US" dirty="0" smtClean="0">
                <a:cs typeface="Comic Sans MS"/>
              </a:rPr>
              <a:t>&gt; </a:t>
            </a:r>
            <a:r>
              <a:rPr lang="en-US" dirty="0" err="1">
                <a:cs typeface="Comic Sans MS"/>
              </a:rPr>
              <a:t>E</a:t>
            </a:r>
            <a:r>
              <a:rPr lang="en-US" baseline="-25000" dirty="0" err="1">
                <a:cs typeface="Comic Sans MS"/>
              </a:rPr>
              <a:t>g</a:t>
            </a:r>
            <a:endParaRPr lang="en-US" baseline="-25000" dirty="0">
              <a:cs typeface="Comic Sans MS"/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3657600" y="4724400"/>
            <a:ext cx="1828800" cy="1371600"/>
            <a:chOff x="2256" y="2496"/>
            <a:chExt cx="1152" cy="1392"/>
          </a:xfrm>
        </p:grpSpPr>
        <p:sp>
          <p:nvSpPr>
            <p:cNvPr id="51205" name="Line 5"/>
            <p:cNvSpPr>
              <a:spLocks noChangeShapeType="1"/>
            </p:cNvSpPr>
            <p:nvPr/>
          </p:nvSpPr>
          <p:spPr bwMode="auto">
            <a:xfrm>
              <a:off x="2256" y="2496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>
              <a:off x="2256" y="3888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4283075" y="3429000"/>
            <a:ext cx="533400" cy="2638425"/>
          </a:xfrm>
          <a:prstGeom prst="upArrow">
            <a:avLst>
              <a:gd name="adj1" fmla="val 32741"/>
              <a:gd name="adj2" fmla="val 75891"/>
            </a:avLst>
          </a:prstGeom>
          <a:solidFill>
            <a:srgbClr val="6600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4054475" y="4756150"/>
            <a:ext cx="990600" cy="1295400"/>
            <a:chOff x="2592" y="3168"/>
            <a:chExt cx="528" cy="672"/>
          </a:xfrm>
        </p:grpSpPr>
        <p:sp>
          <p:nvSpPr>
            <p:cNvPr id="51211" name="AutoShape 11"/>
            <p:cNvSpPr>
              <a:spLocks noChangeArrowheads="1"/>
            </p:cNvSpPr>
            <p:nvPr/>
          </p:nvSpPr>
          <p:spPr bwMode="auto">
            <a:xfrm>
              <a:off x="2592" y="3168"/>
              <a:ext cx="144" cy="672"/>
            </a:xfrm>
            <a:prstGeom prst="upArrow">
              <a:avLst>
                <a:gd name="adj1" fmla="val 50000"/>
                <a:gd name="adj2" fmla="val 116667"/>
              </a:avLst>
            </a:prstGeom>
            <a:solidFill>
              <a:srgbClr val="00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AutoShape 12"/>
            <p:cNvSpPr>
              <a:spLocks noChangeArrowheads="1"/>
            </p:cNvSpPr>
            <p:nvPr/>
          </p:nvSpPr>
          <p:spPr bwMode="auto">
            <a:xfrm>
              <a:off x="2976" y="3168"/>
              <a:ext cx="144" cy="672"/>
            </a:xfrm>
            <a:prstGeom prst="upArrow">
              <a:avLst>
                <a:gd name="adj1" fmla="val 50000"/>
                <a:gd name="adj2" fmla="val 116667"/>
              </a:avLst>
            </a:prstGeom>
            <a:solidFill>
              <a:srgbClr val="00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131090"/>
            <a:ext cx="91440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A3011C"/>
                </a:solidFill>
                <a:latin typeface="Comic Sans MS"/>
                <a:cs typeface="Comic Sans MS"/>
              </a:rPr>
              <a:t>How to circumvent these losses?</a:t>
            </a:r>
          </a:p>
        </p:txBody>
      </p:sp>
    </p:spTree>
    <p:extLst>
      <p:ext uri="{BB962C8B-B14F-4D97-AF65-F5344CB8AC3E}">
        <p14:creationId xmlns:p14="http://schemas.microsoft.com/office/powerpoint/2010/main" val="7825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  <a:latin typeface="Comic Sans MS" charset="0"/>
              </a:rPr>
              <a:t>Other ways to beat the </a:t>
            </a:r>
            <a:r>
              <a:rPr lang="en-US" sz="3200" dirty="0" smtClean="0">
                <a:solidFill>
                  <a:srgbClr val="800000"/>
                </a:solidFill>
                <a:latin typeface="Comic Sans MS" charset="0"/>
              </a:rPr>
              <a:t>SQ  limit</a:t>
            </a:r>
            <a:endParaRPr lang="en-US" sz="3600" dirty="0">
              <a:solidFill>
                <a:srgbClr val="800000"/>
              </a:solidFill>
              <a:latin typeface="Comic Sans MS" charset="0"/>
            </a:endParaRPr>
          </a:p>
        </p:txBody>
      </p:sp>
      <p:grpSp>
        <p:nvGrpSpPr>
          <p:cNvPr id="29" name="Group 38"/>
          <p:cNvGrpSpPr>
            <a:grpSpLocks/>
          </p:cNvGrpSpPr>
          <p:nvPr/>
        </p:nvGrpSpPr>
        <p:grpSpPr bwMode="auto">
          <a:xfrm>
            <a:off x="6299208" y="2171700"/>
            <a:ext cx="382588" cy="2809875"/>
            <a:chOff x="3968" y="1368"/>
            <a:chExt cx="241" cy="1770"/>
          </a:xfrm>
        </p:grpSpPr>
        <p:grpSp>
          <p:nvGrpSpPr>
            <p:cNvPr id="30" name="Group 26"/>
            <p:cNvGrpSpPr>
              <a:grpSpLocks/>
            </p:cNvGrpSpPr>
            <p:nvPr/>
          </p:nvGrpSpPr>
          <p:grpSpPr bwMode="auto">
            <a:xfrm>
              <a:off x="3980" y="1368"/>
              <a:ext cx="218" cy="233"/>
              <a:chOff x="4214" y="3099"/>
              <a:chExt cx="218" cy="233"/>
            </a:xfrm>
          </p:grpSpPr>
          <p:sp>
            <p:nvSpPr>
              <p:cNvPr id="34" name="Oval 27"/>
              <p:cNvSpPr>
                <a:spLocks noChangeAspect="1" noChangeArrowheads="1"/>
              </p:cNvSpPr>
              <p:nvPr/>
            </p:nvSpPr>
            <p:spPr bwMode="auto">
              <a:xfrm>
                <a:off x="4224" y="3128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4214" y="3099"/>
                <a:ext cx="21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</a:t>
                </a:r>
                <a:r>
                  <a:rPr lang="en-US" sz="1800" baseline="30000"/>
                  <a:t>-</a:t>
                </a:r>
                <a:endParaRPr lang="en-US" sz="1800"/>
              </a:p>
            </p:txBody>
          </p:sp>
        </p:grp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3968" y="2905"/>
              <a:ext cx="241" cy="233"/>
              <a:chOff x="3792" y="3195"/>
              <a:chExt cx="241" cy="233"/>
            </a:xfrm>
          </p:grpSpPr>
          <p:sp>
            <p:nvSpPr>
              <p:cNvPr id="32" name="Oval 33"/>
              <p:cNvSpPr>
                <a:spLocks noChangeAspect="1" noChangeArrowheads="1"/>
              </p:cNvSpPr>
              <p:nvPr/>
            </p:nvSpPr>
            <p:spPr bwMode="auto">
              <a:xfrm>
                <a:off x="3818" y="3224"/>
                <a:ext cx="181" cy="181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>
                    <a:alpha val="39999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34"/>
              <p:cNvSpPr txBox="1">
                <a:spLocks noChangeArrowheads="1"/>
              </p:cNvSpPr>
              <p:nvPr/>
            </p:nvSpPr>
            <p:spPr bwMode="auto">
              <a:xfrm>
                <a:off x="3792" y="3195"/>
                <a:ext cx="24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h</a:t>
                </a:r>
                <a:r>
                  <a:rPr lang="en-US" sz="1800" baseline="30000"/>
                  <a:t>+</a:t>
                </a:r>
                <a:endParaRPr lang="en-US" sz="1800"/>
              </a:p>
            </p:txBody>
          </p:sp>
        </p:grpSp>
      </p:grpSp>
      <p:grpSp>
        <p:nvGrpSpPr>
          <p:cNvPr id="36" name="Group 39"/>
          <p:cNvGrpSpPr>
            <a:grpSpLocks/>
          </p:cNvGrpSpPr>
          <p:nvPr/>
        </p:nvGrpSpPr>
        <p:grpSpPr bwMode="auto">
          <a:xfrm>
            <a:off x="6553204" y="3314700"/>
            <a:ext cx="757238" cy="1665288"/>
            <a:chOff x="4128" y="2088"/>
            <a:chExt cx="477" cy="1049"/>
          </a:xfrm>
        </p:grpSpPr>
        <p:grpSp>
          <p:nvGrpSpPr>
            <p:cNvPr id="37" name="Group 20"/>
            <p:cNvGrpSpPr>
              <a:grpSpLocks/>
            </p:cNvGrpSpPr>
            <p:nvPr/>
          </p:nvGrpSpPr>
          <p:grpSpPr bwMode="auto">
            <a:xfrm>
              <a:off x="4340" y="2089"/>
              <a:ext cx="218" cy="233"/>
              <a:chOff x="4214" y="3099"/>
              <a:chExt cx="218" cy="233"/>
            </a:xfrm>
          </p:grpSpPr>
          <p:sp>
            <p:nvSpPr>
              <p:cNvPr id="47" name="Oval 21"/>
              <p:cNvSpPr>
                <a:spLocks noChangeAspect="1" noChangeArrowheads="1"/>
              </p:cNvSpPr>
              <p:nvPr/>
            </p:nvSpPr>
            <p:spPr bwMode="auto">
              <a:xfrm>
                <a:off x="4224" y="3128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Text Box 22"/>
              <p:cNvSpPr txBox="1">
                <a:spLocks noChangeArrowheads="1"/>
              </p:cNvSpPr>
              <p:nvPr/>
            </p:nvSpPr>
            <p:spPr bwMode="auto">
              <a:xfrm>
                <a:off x="4214" y="3099"/>
                <a:ext cx="21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</a:t>
                </a:r>
                <a:r>
                  <a:rPr lang="en-US" sz="1800" baseline="30000"/>
                  <a:t>-</a:t>
                </a:r>
                <a:endParaRPr lang="en-US" sz="1800"/>
              </a:p>
            </p:txBody>
          </p:sp>
        </p:grpSp>
        <p:grpSp>
          <p:nvGrpSpPr>
            <p:cNvPr id="38" name="Group 23"/>
            <p:cNvGrpSpPr>
              <a:grpSpLocks/>
            </p:cNvGrpSpPr>
            <p:nvPr/>
          </p:nvGrpSpPr>
          <p:grpSpPr bwMode="auto">
            <a:xfrm>
              <a:off x="4128" y="2088"/>
              <a:ext cx="218" cy="233"/>
              <a:chOff x="4214" y="3099"/>
              <a:chExt cx="218" cy="233"/>
            </a:xfrm>
          </p:grpSpPr>
          <p:sp>
            <p:nvSpPr>
              <p:cNvPr id="45" name="Oval 24"/>
              <p:cNvSpPr>
                <a:spLocks noChangeAspect="1" noChangeArrowheads="1"/>
              </p:cNvSpPr>
              <p:nvPr/>
            </p:nvSpPr>
            <p:spPr bwMode="auto">
              <a:xfrm>
                <a:off x="4224" y="3128"/>
                <a:ext cx="181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Text Box 25"/>
              <p:cNvSpPr txBox="1">
                <a:spLocks noChangeArrowheads="1"/>
              </p:cNvSpPr>
              <p:nvPr/>
            </p:nvSpPr>
            <p:spPr bwMode="auto">
              <a:xfrm>
                <a:off x="4214" y="3099"/>
                <a:ext cx="21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</a:t>
                </a:r>
                <a:r>
                  <a:rPr lang="en-US" sz="1800" baseline="30000"/>
                  <a:t>-</a:t>
                </a:r>
                <a:endParaRPr lang="en-US" sz="1800"/>
              </a:p>
            </p:txBody>
          </p:sp>
        </p:grpSp>
        <p:grpSp>
          <p:nvGrpSpPr>
            <p:cNvPr id="39" name="Group 29"/>
            <p:cNvGrpSpPr>
              <a:grpSpLocks/>
            </p:cNvGrpSpPr>
            <p:nvPr/>
          </p:nvGrpSpPr>
          <p:grpSpPr bwMode="auto">
            <a:xfrm>
              <a:off x="4164" y="2904"/>
              <a:ext cx="241" cy="233"/>
              <a:chOff x="3792" y="3195"/>
              <a:chExt cx="241" cy="233"/>
            </a:xfrm>
          </p:grpSpPr>
          <p:sp>
            <p:nvSpPr>
              <p:cNvPr id="43" name="Oval 30"/>
              <p:cNvSpPr>
                <a:spLocks noChangeAspect="1" noChangeArrowheads="1"/>
              </p:cNvSpPr>
              <p:nvPr/>
            </p:nvSpPr>
            <p:spPr bwMode="auto">
              <a:xfrm>
                <a:off x="3818" y="3224"/>
                <a:ext cx="181" cy="181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>
                    <a:alpha val="39999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31"/>
              <p:cNvSpPr txBox="1">
                <a:spLocks noChangeArrowheads="1"/>
              </p:cNvSpPr>
              <p:nvPr/>
            </p:nvSpPr>
            <p:spPr bwMode="auto">
              <a:xfrm>
                <a:off x="3792" y="3195"/>
                <a:ext cx="24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h</a:t>
                </a:r>
                <a:r>
                  <a:rPr lang="en-US" sz="1800" baseline="30000"/>
                  <a:t>+</a:t>
                </a:r>
                <a:endParaRPr lang="en-US" sz="1800"/>
              </a:p>
            </p:txBody>
          </p:sp>
        </p:grpSp>
        <p:grpSp>
          <p:nvGrpSpPr>
            <p:cNvPr id="40" name="Group 35"/>
            <p:cNvGrpSpPr>
              <a:grpSpLocks/>
            </p:cNvGrpSpPr>
            <p:nvPr/>
          </p:nvGrpSpPr>
          <p:grpSpPr bwMode="auto">
            <a:xfrm>
              <a:off x="4364" y="2904"/>
              <a:ext cx="241" cy="233"/>
              <a:chOff x="3792" y="3195"/>
              <a:chExt cx="241" cy="233"/>
            </a:xfrm>
          </p:grpSpPr>
          <p:sp>
            <p:nvSpPr>
              <p:cNvPr id="41" name="Oval 36"/>
              <p:cNvSpPr>
                <a:spLocks noChangeAspect="1" noChangeArrowheads="1"/>
              </p:cNvSpPr>
              <p:nvPr/>
            </p:nvSpPr>
            <p:spPr bwMode="auto">
              <a:xfrm>
                <a:off x="3818" y="3224"/>
                <a:ext cx="181" cy="181"/>
              </a:xfrm>
              <a:prstGeom prst="ellipse">
                <a:avLst/>
              </a:prstGeom>
              <a:solidFill>
                <a:srgbClr val="CC9900"/>
              </a:solidFill>
              <a:ln w="9525">
                <a:solidFill>
                  <a:schemeClr val="tx1">
                    <a:alpha val="39999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37"/>
              <p:cNvSpPr txBox="1">
                <a:spLocks noChangeArrowheads="1"/>
              </p:cNvSpPr>
              <p:nvPr/>
            </p:nvSpPr>
            <p:spPr bwMode="auto">
              <a:xfrm>
                <a:off x="3792" y="3195"/>
                <a:ext cx="24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h</a:t>
                </a:r>
                <a:r>
                  <a:rPr lang="en-US" sz="1800" baseline="30000"/>
                  <a:t>+</a:t>
                </a:r>
                <a:endParaRPr lang="en-US" sz="1800"/>
              </a:p>
            </p:txBody>
          </p:sp>
        </p:grpSp>
      </p:grpSp>
      <p:grpSp>
        <p:nvGrpSpPr>
          <p:cNvPr id="49" name="Group 45"/>
          <p:cNvGrpSpPr>
            <a:grpSpLocks/>
          </p:cNvGrpSpPr>
          <p:nvPr/>
        </p:nvGrpSpPr>
        <p:grpSpPr bwMode="auto">
          <a:xfrm>
            <a:off x="974725" y="1828800"/>
            <a:ext cx="6264275" cy="3494088"/>
            <a:chOff x="614" y="1152"/>
            <a:chExt cx="3946" cy="2201"/>
          </a:xfrm>
        </p:grpSpPr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614" y="1152"/>
              <a:ext cx="17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Multiple exciton generation</a:t>
              </a:r>
            </a:p>
          </p:txBody>
        </p:sp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624" y="2064"/>
              <a:ext cx="9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Hot electrons</a:t>
              </a: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24" y="3120"/>
              <a:ext cx="14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Intermediate bandgap</a:t>
              </a:r>
            </a:p>
          </p:txBody>
        </p:sp>
        <p:grpSp>
          <p:nvGrpSpPr>
            <p:cNvPr id="53" name="Group 44"/>
            <p:cNvGrpSpPr>
              <a:grpSpLocks/>
            </p:cNvGrpSpPr>
            <p:nvPr/>
          </p:nvGrpSpPr>
          <p:grpSpPr bwMode="auto">
            <a:xfrm>
              <a:off x="3350" y="1440"/>
              <a:ext cx="1210" cy="1604"/>
              <a:chOff x="3350" y="1440"/>
              <a:chExt cx="1210" cy="1604"/>
            </a:xfrm>
          </p:grpSpPr>
          <p:grpSp>
            <p:nvGrpSpPr>
              <p:cNvPr id="54" name="Group 40"/>
              <p:cNvGrpSpPr>
                <a:grpSpLocks/>
              </p:cNvGrpSpPr>
              <p:nvPr/>
            </p:nvGrpSpPr>
            <p:grpSpPr bwMode="auto">
              <a:xfrm>
                <a:off x="3352" y="1584"/>
                <a:ext cx="1208" cy="1344"/>
                <a:chOff x="3352" y="1584"/>
                <a:chExt cx="1208" cy="1344"/>
              </a:xfrm>
            </p:grpSpPr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600" y="2928"/>
                  <a:ext cx="9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600" y="2304"/>
                  <a:ext cx="9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3600" y="1584"/>
                  <a:ext cx="9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352" y="2496"/>
                  <a:ext cx="24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E</a:t>
                  </a:r>
                  <a:r>
                    <a:rPr lang="en-US" baseline="-25000"/>
                    <a:t>G</a:t>
                  </a:r>
                  <a:endParaRPr lang="en-US"/>
                </a:p>
              </p:txBody>
            </p:sp>
            <p:sp>
              <p:nvSpPr>
                <p:cNvPr id="62" name="Line 11"/>
                <p:cNvSpPr>
                  <a:spLocks noChangeShapeType="1"/>
                </p:cNvSpPr>
                <p:nvPr/>
              </p:nvSpPr>
              <p:spPr bwMode="auto">
                <a:xfrm>
                  <a:off x="3696" y="23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5" name="Text Box 41"/>
              <p:cNvSpPr txBox="1">
                <a:spLocks noChangeArrowheads="1"/>
              </p:cNvSpPr>
              <p:nvPr/>
            </p:nvSpPr>
            <p:spPr bwMode="auto">
              <a:xfrm>
                <a:off x="3350" y="2811"/>
                <a:ext cx="2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</a:t>
                </a:r>
                <a:r>
                  <a:rPr lang="en-US" sz="1800" baseline="-25000"/>
                  <a:t>V</a:t>
                </a:r>
                <a:endParaRPr lang="en-US" sz="1800"/>
              </a:p>
            </p:txBody>
          </p:sp>
          <p:sp>
            <p:nvSpPr>
              <p:cNvPr id="56" name="Text Box 42"/>
              <p:cNvSpPr txBox="1">
                <a:spLocks noChangeArrowheads="1"/>
              </p:cNvSpPr>
              <p:nvPr/>
            </p:nvSpPr>
            <p:spPr bwMode="auto">
              <a:xfrm>
                <a:off x="3360" y="2160"/>
                <a:ext cx="23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</a:t>
                </a:r>
                <a:r>
                  <a:rPr lang="en-US" sz="1800" baseline="-25000"/>
                  <a:t>C</a:t>
                </a:r>
                <a:endParaRPr lang="en-US" sz="1800"/>
              </a:p>
            </p:txBody>
          </p:sp>
          <p:sp>
            <p:nvSpPr>
              <p:cNvPr id="57" name="Text Box 43"/>
              <p:cNvSpPr txBox="1">
                <a:spLocks noChangeArrowheads="1"/>
              </p:cNvSpPr>
              <p:nvPr/>
            </p:nvSpPr>
            <p:spPr bwMode="auto">
              <a:xfrm>
                <a:off x="3360" y="1440"/>
                <a:ext cx="28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</a:t>
                </a:r>
                <a:r>
                  <a:rPr lang="en-US" sz="1800" baseline="-25000"/>
                  <a:t>C</a:t>
                </a:r>
                <a:r>
                  <a:rPr lang="en-US" sz="1800" baseline="30000"/>
                  <a:t>*</a:t>
                </a:r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07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318250" y="2171700"/>
            <a:ext cx="346075" cy="369888"/>
            <a:chOff x="4214" y="3099"/>
            <a:chExt cx="218" cy="233"/>
          </a:xfrm>
        </p:grpSpPr>
        <p:sp>
          <p:nvSpPr>
            <p:cNvPr id="6" name="Oval 7"/>
            <p:cNvSpPr>
              <a:spLocks noChangeAspect="1" noChangeArrowheads="1"/>
            </p:cNvSpPr>
            <p:nvPr/>
          </p:nvSpPr>
          <p:spPr bwMode="auto">
            <a:xfrm>
              <a:off x="4224" y="3128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214" y="3099"/>
              <a:ext cx="2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r>
                <a:rPr lang="en-US" sz="1800" baseline="30000"/>
                <a:t>-</a:t>
              </a:r>
              <a:endParaRPr lang="en-US" sz="1800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6299208" y="4611688"/>
            <a:ext cx="382588" cy="369887"/>
            <a:chOff x="3792" y="3195"/>
            <a:chExt cx="241" cy="233"/>
          </a:xfrm>
        </p:grpSpPr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3818" y="3224"/>
              <a:ext cx="181" cy="181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>
                  <a:alpha val="39999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792" y="3195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</a:t>
              </a:r>
              <a:r>
                <a:rPr lang="en-US" sz="1800" baseline="30000"/>
                <a:t>+</a:t>
              </a:r>
              <a:endParaRPr lang="en-US" sz="1800"/>
            </a:p>
          </p:txBody>
        </p: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974725" y="1828800"/>
            <a:ext cx="6264275" cy="3494088"/>
            <a:chOff x="614" y="1152"/>
            <a:chExt cx="3946" cy="2201"/>
          </a:xfrm>
        </p:grpSpPr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614" y="1152"/>
              <a:ext cx="17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Multiple exciton generation</a:t>
              </a:r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auto">
            <a:xfrm>
              <a:off x="624" y="2064"/>
              <a:ext cx="92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Hot electrons</a:t>
              </a:r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624" y="3120"/>
              <a:ext cx="14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Intermediate bandgap</a:t>
              </a:r>
            </a:p>
          </p:txBody>
        </p:sp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3350" y="1440"/>
              <a:ext cx="1210" cy="1604"/>
              <a:chOff x="3350" y="1440"/>
              <a:chExt cx="1210" cy="1604"/>
            </a:xfrm>
          </p:grpSpPr>
          <p:grpSp>
            <p:nvGrpSpPr>
              <p:cNvPr id="16" name="Group 30"/>
              <p:cNvGrpSpPr>
                <a:grpSpLocks/>
              </p:cNvGrpSpPr>
              <p:nvPr/>
            </p:nvGrpSpPr>
            <p:grpSpPr bwMode="auto">
              <a:xfrm>
                <a:off x="3352" y="1584"/>
                <a:ext cx="1208" cy="1344"/>
                <a:chOff x="3352" y="1584"/>
                <a:chExt cx="1208" cy="1344"/>
              </a:xfrm>
            </p:grpSpPr>
            <p:sp>
              <p:nvSpPr>
                <p:cNvPr id="20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600" y="2928"/>
                  <a:ext cx="9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600" y="2304"/>
                  <a:ext cx="9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600" y="1584"/>
                  <a:ext cx="9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352" y="2496"/>
                  <a:ext cx="24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E</a:t>
                  </a:r>
                  <a:r>
                    <a:rPr lang="en-US" baseline="-25000"/>
                    <a:t>G</a:t>
                  </a:r>
                  <a:endParaRPr lang="en-US"/>
                </a:p>
              </p:txBody>
            </p:sp>
            <p:sp>
              <p:nvSpPr>
                <p:cNvPr id="24" name="Line 35"/>
                <p:cNvSpPr>
                  <a:spLocks noChangeShapeType="1"/>
                </p:cNvSpPr>
                <p:nvPr/>
              </p:nvSpPr>
              <p:spPr bwMode="auto">
                <a:xfrm>
                  <a:off x="3696" y="235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Text Box 36"/>
              <p:cNvSpPr txBox="1">
                <a:spLocks noChangeArrowheads="1"/>
              </p:cNvSpPr>
              <p:nvPr/>
            </p:nvSpPr>
            <p:spPr bwMode="auto">
              <a:xfrm>
                <a:off x="3350" y="2811"/>
                <a:ext cx="2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</a:t>
                </a:r>
                <a:r>
                  <a:rPr lang="en-US" sz="1800" baseline="-25000"/>
                  <a:t>V</a:t>
                </a:r>
                <a:endParaRPr lang="en-US" sz="1800"/>
              </a:p>
            </p:txBody>
          </p:sp>
          <p:sp>
            <p:nvSpPr>
              <p:cNvPr id="18" name="Text Box 37"/>
              <p:cNvSpPr txBox="1">
                <a:spLocks noChangeArrowheads="1"/>
              </p:cNvSpPr>
              <p:nvPr/>
            </p:nvSpPr>
            <p:spPr bwMode="auto">
              <a:xfrm>
                <a:off x="3360" y="2160"/>
                <a:ext cx="23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</a:t>
                </a:r>
                <a:r>
                  <a:rPr lang="en-US" sz="1800" baseline="-25000"/>
                  <a:t>C</a:t>
                </a:r>
                <a:endParaRPr lang="en-US" sz="1800"/>
              </a:p>
            </p:txBody>
          </p:sp>
          <p:sp>
            <p:nvSpPr>
              <p:cNvPr id="19" name="Text Box 38"/>
              <p:cNvSpPr txBox="1">
                <a:spLocks noChangeArrowheads="1"/>
              </p:cNvSpPr>
              <p:nvPr/>
            </p:nvSpPr>
            <p:spPr bwMode="auto">
              <a:xfrm>
                <a:off x="3360" y="1440"/>
                <a:ext cx="28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E</a:t>
                </a:r>
                <a:r>
                  <a:rPr lang="en-US" sz="1800" baseline="-25000"/>
                  <a:t>C</a:t>
                </a:r>
                <a:r>
                  <a:rPr lang="en-US" sz="1800" baseline="30000"/>
                  <a:t>*</a:t>
                </a:r>
                <a:endParaRPr lang="en-US" sz="1800"/>
              </a:p>
            </p:txBody>
          </p:sp>
        </p:grpSp>
      </p:grp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6324600" y="3314700"/>
            <a:ext cx="346075" cy="369888"/>
            <a:chOff x="4214" y="3099"/>
            <a:chExt cx="218" cy="233"/>
          </a:xfrm>
        </p:grpSpPr>
        <p:sp>
          <p:nvSpPr>
            <p:cNvPr id="26" name="Oval 40"/>
            <p:cNvSpPr>
              <a:spLocks noChangeAspect="1" noChangeArrowheads="1"/>
            </p:cNvSpPr>
            <p:nvPr/>
          </p:nvSpPr>
          <p:spPr bwMode="auto">
            <a:xfrm>
              <a:off x="4224" y="3128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4214" y="3099"/>
              <a:ext cx="2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r>
                <a:rPr lang="en-US" sz="1800" baseline="30000"/>
                <a:t>-</a:t>
              </a:r>
              <a:endParaRPr lang="en-US" sz="1800"/>
            </a:p>
          </p:txBody>
        </p:sp>
      </p:grpSp>
      <p:grpSp>
        <p:nvGrpSpPr>
          <p:cNvPr id="28" name="Group 44"/>
          <p:cNvGrpSpPr>
            <a:grpSpLocks/>
          </p:cNvGrpSpPr>
          <p:nvPr/>
        </p:nvGrpSpPr>
        <p:grpSpPr bwMode="auto">
          <a:xfrm>
            <a:off x="6858000" y="3695705"/>
            <a:ext cx="1752600" cy="365126"/>
            <a:chOff x="4320" y="2328"/>
            <a:chExt cx="1104" cy="230"/>
          </a:xfrm>
        </p:grpSpPr>
        <p:sp>
          <p:nvSpPr>
            <p:cNvPr id="29" name="Line 42"/>
            <p:cNvSpPr>
              <a:spLocks noChangeShapeType="1"/>
            </p:cNvSpPr>
            <p:nvPr/>
          </p:nvSpPr>
          <p:spPr bwMode="auto">
            <a:xfrm>
              <a:off x="4320" y="2328"/>
              <a:ext cx="1104" cy="0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>
              <a:off x="5126" y="2345"/>
              <a:ext cx="2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993366"/>
                  </a:solidFill>
                </a:rPr>
                <a:t>E</a:t>
              </a:r>
              <a:r>
                <a:rPr lang="en-US" sz="1600" baseline="-25000">
                  <a:solidFill>
                    <a:srgbClr val="993366"/>
                  </a:solidFill>
                </a:rPr>
                <a:t>F</a:t>
              </a:r>
              <a:endParaRPr lang="en-US" sz="1600">
                <a:solidFill>
                  <a:srgbClr val="993366"/>
                </a:solidFill>
              </a:endParaRPr>
            </a:p>
          </p:txBody>
        </p:sp>
      </p:grpSp>
      <p:grpSp>
        <p:nvGrpSpPr>
          <p:cNvPr id="31" name="Group 45"/>
          <p:cNvGrpSpPr>
            <a:grpSpLocks/>
          </p:cNvGrpSpPr>
          <p:nvPr/>
        </p:nvGrpSpPr>
        <p:grpSpPr bwMode="auto">
          <a:xfrm>
            <a:off x="7010400" y="2565405"/>
            <a:ext cx="1752600" cy="365126"/>
            <a:chOff x="4320" y="2328"/>
            <a:chExt cx="1104" cy="230"/>
          </a:xfrm>
        </p:grpSpPr>
        <p:sp>
          <p:nvSpPr>
            <p:cNvPr id="32" name="Line 46"/>
            <p:cNvSpPr>
              <a:spLocks noChangeShapeType="1"/>
            </p:cNvSpPr>
            <p:nvPr/>
          </p:nvSpPr>
          <p:spPr bwMode="auto">
            <a:xfrm>
              <a:off x="4320" y="2328"/>
              <a:ext cx="1104" cy="0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47"/>
            <p:cNvSpPr txBox="1">
              <a:spLocks noChangeArrowheads="1"/>
            </p:cNvSpPr>
            <p:nvPr/>
          </p:nvSpPr>
          <p:spPr bwMode="auto">
            <a:xfrm>
              <a:off x="5126" y="2345"/>
              <a:ext cx="2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993366"/>
                  </a:solidFill>
                </a:rPr>
                <a:t>E</a:t>
              </a:r>
              <a:r>
                <a:rPr lang="en-US" sz="1600" baseline="-25000">
                  <a:solidFill>
                    <a:srgbClr val="993366"/>
                  </a:solidFill>
                </a:rPr>
                <a:t>F</a:t>
              </a:r>
              <a:endParaRPr lang="en-US" sz="1600">
                <a:solidFill>
                  <a:srgbClr val="993366"/>
                </a:solidFill>
              </a:endParaRPr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solidFill>
                  <a:srgbClr val="800000"/>
                </a:solidFill>
                <a:latin typeface="Comic Sans MS" charset="0"/>
              </a:rPr>
              <a:t>Other ways to beat the SQ  limit</a:t>
            </a:r>
            <a:endParaRPr lang="en-US" sz="3600" dirty="0">
              <a:solidFill>
                <a:srgbClr val="8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5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318250" y="2171700"/>
            <a:ext cx="346075" cy="369888"/>
            <a:chOff x="4214" y="3099"/>
            <a:chExt cx="218" cy="233"/>
          </a:xfrm>
        </p:grpSpPr>
        <p:sp>
          <p:nvSpPr>
            <p:cNvPr id="6" name="Oval 6"/>
            <p:cNvSpPr>
              <a:spLocks noChangeAspect="1" noChangeArrowheads="1"/>
            </p:cNvSpPr>
            <p:nvPr/>
          </p:nvSpPr>
          <p:spPr bwMode="auto">
            <a:xfrm>
              <a:off x="4224" y="3128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214" y="3099"/>
              <a:ext cx="2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r>
                <a:rPr lang="en-US" sz="1800" baseline="30000"/>
                <a:t>-</a:t>
              </a:r>
              <a:endParaRPr lang="en-US" sz="1800"/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6299208" y="4611688"/>
            <a:ext cx="382588" cy="369887"/>
            <a:chOff x="3792" y="3195"/>
            <a:chExt cx="241" cy="233"/>
          </a:xfrm>
        </p:grpSpPr>
        <p:sp>
          <p:nvSpPr>
            <p:cNvPr id="9" name="Oval 9"/>
            <p:cNvSpPr>
              <a:spLocks noChangeAspect="1" noChangeArrowheads="1"/>
            </p:cNvSpPr>
            <p:nvPr/>
          </p:nvSpPr>
          <p:spPr bwMode="auto">
            <a:xfrm>
              <a:off x="3818" y="3224"/>
              <a:ext cx="181" cy="181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>
                  <a:alpha val="39999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92" y="3195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h</a:t>
              </a:r>
              <a:r>
                <a:rPr lang="en-US" sz="1800" baseline="30000"/>
                <a:t>+</a:t>
              </a:r>
              <a:endParaRPr lang="en-US" sz="1800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974725" y="1828800"/>
            <a:ext cx="2786063" cy="3494088"/>
            <a:chOff x="614" y="1152"/>
            <a:chExt cx="1755" cy="2201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14" y="1152"/>
              <a:ext cx="17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Multiple exciton generation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624" y="2064"/>
              <a:ext cx="9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Hot electrons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624" y="3120"/>
              <a:ext cx="14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Intermediate bandgap</a:t>
              </a:r>
            </a:p>
          </p:txBody>
        </p:sp>
      </p:grp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4724400" y="2286000"/>
            <a:ext cx="2527300" cy="2546350"/>
            <a:chOff x="2976" y="1440"/>
            <a:chExt cx="1592" cy="1604"/>
          </a:xfrm>
        </p:grpSpPr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3608" y="2928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3608" y="2304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3608" y="1584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2976" y="1824"/>
              <a:ext cx="2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</a:t>
              </a:r>
              <a:r>
                <a:rPr lang="en-US" baseline="-25000"/>
                <a:t>G</a:t>
              </a:r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3312" y="1592"/>
              <a:ext cx="0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3350" y="2811"/>
              <a:ext cx="2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r>
                <a:rPr lang="en-US" sz="1800" baseline="-25000"/>
                <a:t>V</a:t>
              </a:r>
              <a:endParaRPr lang="en-US" sz="1800"/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3360" y="2160"/>
              <a:ext cx="2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r>
                <a:rPr lang="en-US" sz="1800" baseline="-25000"/>
                <a:t>i</a:t>
              </a:r>
              <a:endParaRPr lang="en-US" sz="1800"/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360" y="1440"/>
              <a:ext cx="2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r>
                <a:rPr lang="en-US" sz="1800" baseline="-25000"/>
                <a:t>C</a:t>
              </a:r>
              <a:endParaRPr lang="en-US" sz="1800"/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6324600" y="3314700"/>
            <a:ext cx="346075" cy="369888"/>
            <a:chOff x="4214" y="3099"/>
            <a:chExt cx="218" cy="233"/>
          </a:xfrm>
        </p:grpSpPr>
        <p:sp>
          <p:nvSpPr>
            <p:cNvPr id="25" name="Oval 26"/>
            <p:cNvSpPr>
              <a:spLocks noChangeAspect="1" noChangeArrowheads="1"/>
            </p:cNvSpPr>
            <p:nvPr/>
          </p:nvSpPr>
          <p:spPr bwMode="auto">
            <a:xfrm>
              <a:off x="4224" y="3128"/>
              <a:ext cx="181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4214" y="3099"/>
              <a:ext cx="2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e</a:t>
              </a:r>
              <a:r>
                <a:rPr lang="en-US" sz="1800" baseline="30000"/>
                <a:t>-</a:t>
              </a:r>
              <a:endParaRPr lang="en-US" sz="1800"/>
            </a:p>
          </p:txBody>
        </p:sp>
      </p:grp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dirty="0">
                <a:solidFill>
                  <a:srgbClr val="800000"/>
                </a:solidFill>
                <a:latin typeface="Comic Sans MS" charset="0"/>
              </a:rPr>
              <a:t>Other ways to beat the </a:t>
            </a:r>
            <a:r>
              <a:rPr lang="en-US" sz="3200" dirty="0" smtClean="0">
                <a:solidFill>
                  <a:srgbClr val="800000"/>
                </a:solidFill>
                <a:latin typeface="Comic Sans MS" charset="0"/>
              </a:rPr>
              <a:t>SQ  limit</a:t>
            </a:r>
            <a:endParaRPr lang="en-US" sz="3600" dirty="0">
              <a:solidFill>
                <a:srgbClr val="8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3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990000"/>
                </a:solidFill>
                <a:latin typeface="Comic Sans MS Bold" charset="0"/>
                <a:ea typeface="ＭＳ Ｐゴシック" charset="0"/>
                <a:cs typeface="ＭＳ Ｐゴシック" charset="0"/>
              </a:rPr>
              <a:t>The principle </a:t>
            </a:r>
            <a:r>
              <a:rPr lang="en-US" sz="2400" dirty="0" smtClean="0">
                <a:solidFill>
                  <a:srgbClr val="990000"/>
                </a:solidFill>
                <a:latin typeface="Comic Sans MS Bold" charset="0"/>
                <a:ea typeface="ＭＳ Ｐゴシック" charset="0"/>
                <a:cs typeface="ＭＳ Ｐゴシック" charset="0"/>
              </a:rPr>
              <a:t>of nanostructured cells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1140"/>
          <p:cNvGrpSpPr>
            <a:grpSpLocks/>
          </p:cNvGrpSpPr>
          <p:nvPr/>
        </p:nvGrpSpPr>
        <p:grpSpPr bwMode="auto">
          <a:xfrm>
            <a:off x="2286000" y="1443038"/>
            <a:ext cx="4635501" cy="3205162"/>
            <a:chOff x="1440" y="861"/>
            <a:chExt cx="2920" cy="2019"/>
          </a:xfrm>
        </p:grpSpPr>
        <p:grpSp>
          <p:nvGrpSpPr>
            <p:cNvPr id="6" name="Group 1071"/>
            <p:cNvGrpSpPr>
              <a:grpSpLocks/>
            </p:cNvGrpSpPr>
            <p:nvPr/>
          </p:nvGrpSpPr>
          <p:grpSpPr bwMode="auto">
            <a:xfrm>
              <a:off x="1845" y="1043"/>
              <a:ext cx="2192" cy="1340"/>
              <a:chOff x="447" y="2592"/>
              <a:chExt cx="2673" cy="1632"/>
            </a:xfrm>
          </p:grpSpPr>
          <p:sp>
            <p:nvSpPr>
              <p:cNvPr id="14" name="Freeform 1072"/>
              <p:cNvSpPr>
                <a:spLocks/>
              </p:cNvSpPr>
              <p:nvPr/>
            </p:nvSpPr>
            <p:spPr bwMode="auto">
              <a:xfrm>
                <a:off x="447" y="2592"/>
                <a:ext cx="2673" cy="1632"/>
              </a:xfrm>
              <a:custGeom>
                <a:avLst/>
                <a:gdLst>
                  <a:gd name="T0" fmla="*/ 125 w 2740"/>
                  <a:gd name="T1" fmla="*/ 1867 h 1588"/>
                  <a:gd name="T2" fmla="*/ 0 w 2740"/>
                  <a:gd name="T3" fmla="*/ 1070 h 1588"/>
                  <a:gd name="T4" fmla="*/ 32 w 2740"/>
                  <a:gd name="T5" fmla="*/ 653 h 1588"/>
                  <a:gd name="T6" fmla="*/ 48 w 2740"/>
                  <a:gd name="T7" fmla="*/ 608 h 1588"/>
                  <a:gd name="T8" fmla="*/ 128 w 2740"/>
                  <a:gd name="T9" fmla="*/ 429 h 1588"/>
                  <a:gd name="T10" fmla="*/ 158 w 2740"/>
                  <a:gd name="T11" fmla="*/ 368 h 1588"/>
                  <a:gd name="T12" fmla="*/ 210 w 2740"/>
                  <a:gd name="T13" fmla="*/ 308 h 1588"/>
                  <a:gd name="T14" fmla="*/ 236 w 2740"/>
                  <a:gd name="T15" fmla="*/ 259 h 1588"/>
                  <a:gd name="T16" fmla="*/ 299 w 2740"/>
                  <a:gd name="T17" fmla="*/ 219 h 1588"/>
                  <a:gd name="T18" fmla="*/ 368 w 2740"/>
                  <a:gd name="T19" fmla="*/ 149 h 1588"/>
                  <a:gd name="T20" fmla="*/ 433 w 2740"/>
                  <a:gd name="T21" fmla="*/ 110 h 1588"/>
                  <a:gd name="T22" fmla="*/ 574 w 2740"/>
                  <a:gd name="T23" fmla="*/ 32 h 1588"/>
                  <a:gd name="T24" fmla="*/ 650 w 2740"/>
                  <a:gd name="T25" fmla="*/ 8 h 1588"/>
                  <a:gd name="T26" fmla="*/ 688 w 2740"/>
                  <a:gd name="T27" fmla="*/ 0 h 1588"/>
                  <a:gd name="T28" fmla="*/ 876 w 2740"/>
                  <a:gd name="T29" fmla="*/ 16 h 1588"/>
                  <a:gd name="T30" fmla="*/ 1011 w 2740"/>
                  <a:gd name="T31" fmla="*/ 40 h 1588"/>
                  <a:gd name="T32" fmla="*/ 1080 w 2740"/>
                  <a:gd name="T33" fmla="*/ 52 h 1588"/>
                  <a:gd name="T34" fmla="*/ 1412 w 2740"/>
                  <a:gd name="T35" fmla="*/ 40 h 1588"/>
                  <a:gd name="T36" fmla="*/ 1484 w 2740"/>
                  <a:gd name="T37" fmla="*/ 8 h 1588"/>
                  <a:gd name="T38" fmla="*/ 1854 w 2740"/>
                  <a:gd name="T39" fmla="*/ 32 h 1588"/>
                  <a:gd name="T40" fmla="*/ 1966 w 2740"/>
                  <a:gd name="T41" fmla="*/ 88 h 1588"/>
                  <a:gd name="T42" fmla="*/ 2028 w 2740"/>
                  <a:gd name="T43" fmla="*/ 133 h 1588"/>
                  <a:gd name="T44" fmla="*/ 2074 w 2740"/>
                  <a:gd name="T45" fmla="*/ 219 h 1588"/>
                  <a:gd name="T46" fmla="*/ 2116 w 2740"/>
                  <a:gd name="T47" fmla="*/ 259 h 1588"/>
                  <a:gd name="T48" fmla="*/ 2188 w 2740"/>
                  <a:gd name="T49" fmla="*/ 364 h 1588"/>
                  <a:gd name="T50" fmla="*/ 2202 w 2740"/>
                  <a:gd name="T51" fmla="*/ 408 h 1588"/>
                  <a:gd name="T52" fmla="*/ 2208 w 2740"/>
                  <a:gd name="T53" fmla="*/ 438 h 1588"/>
                  <a:gd name="T54" fmla="*/ 2218 w 2740"/>
                  <a:gd name="T55" fmla="*/ 527 h 1588"/>
                  <a:gd name="T56" fmla="*/ 2199 w 2740"/>
                  <a:gd name="T57" fmla="*/ 941 h 1588"/>
                  <a:gd name="T58" fmla="*/ 2179 w 2740"/>
                  <a:gd name="T59" fmla="*/ 1110 h 1588"/>
                  <a:gd name="T60" fmla="*/ 2156 w 2740"/>
                  <a:gd name="T61" fmla="*/ 1432 h 1588"/>
                  <a:gd name="T62" fmla="*/ 2143 w 2740"/>
                  <a:gd name="T63" fmla="*/ 1541 h 1588"/>
                  <a:gd name="T64" fmla="*/ 2099 w 2740"/>
                  <a:gd name="T65" fmla="*/ 1756 h 1588"/>
                  <a:gd name="T66" fmla="*/ 2091 w 2740"/>
                  <a:gd name="T67" fmla="*/ 1831 h 1588"/>
                  <a:gd name="T68" fmla="*/ 2061 w 2740"/>
                  <a:gd name="T69" fmla="*/ 1852 h 1588"/>
                  <a:gd name="T70" fmla="*/ 2031 w 2740"/>
                  <a:gd name="T71" fmla="*/ 1877 h 1588"/>
                  <a:gd name="T72" fmla="*/ 1867 w 2740"/>
                  <a:gd name="T73" fmla="*/ 1927 h 1588"/>
                  <a:gd name="T74" fmla="*/ 1738 w 2740"/>
                  <a:gd name="T75" fmla="*/ 1975 h 1588"/>
                  <a:gd name="T76" fmla="*/ 1488 w 2740"/>
                  <a:gd name="T77" fmla="*/ 1971 h 1588"/>
                  <a:gd name="T78" fmla="*/ 1404 w 2740"/>
                  <a:gd name="T79" fmla="*/ 1936 h 1588"/>
                  <a:gd name="T80" fmla="*/ 948 w 2740"/>
                  <a:gd name="T81" fmla="*/ 1921 h 1588"/>
                  <a:gd name="T82" fmla="*/ 512 w 2740"/>
                  <a:gd name="T83" fmla="*/ 1936 h 1588"/>
                  <a:gd name="T84" fmla="*/ 207 w 2740"/>
                  <a:gd name="T85" fmla="*/ 1927 h 1588"/>
                  <a:gd name="T86" fmla="*/ 171 w 2740"/>
                  <a:gd name="T87" fmla="*/ 1902 h 1588"/>
                  <a:gd name="T88" fmla="*/ 140 w 2740"/>
                  <a:gd name="T89" fmla="*/ 1891 h 1588"/>
                  <a:gd name="T90" fmla="*/ 122 w 2740"/>
                  <a:gd name="T91" fmla="*/ 1902 h 1588"/>
                  <a:gd name="T92" fmla="*/ 104 w 2740"/>
                  <a:gd name="T93" fmla="*/ 1867 h 1588"/>
                  <a:gd name="T94" fmla="*/ 125 w 2740"/>
                  <a:gd name="T95" fmla="*/ 1867 h 15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740" h="1588">
                    <a:moveTo>
                      <a:pt x="152" y="1500"/>
                    </a:moveTo>
                    <a:cubicBezTo>
                      <a:pt x="92" y="1237"/>
                      <a:pt x="54" y="1078"/>
                      <a:pt x="0" y="860"/>
                    </a:cubicBezTo>
                    <a:cubicBezTo>
                      <a:pt x="4" y="749"/>
                      <a:pt x="3" y="630"/>
                      <a:pt x="40" y="524"/>
                    </a:cubicBezTo>
                    <a:cubicBezTo>
                      <a:pt x="44" y="511"/>
                      <a:pt x="49" y="499"/>
                      <a:pt x="56" y="488"/>
                    </a:cubicBezTo>
                    <a:cubicBezTo>
                      <a:pt x="87" y="434"/>
                      <a:pt x="121" y="392"/>
                      <a:pt x="156" y="344"/>
                    </a:cubicBezTo>
                    <a:cubicBezTo>
                      <a:pt x="166" y="329"/>
                      <a:pt x="180" y="303"/>
                      <a:pt x="192" y="296"/>
                    </a:cubicBezTo>
                    <a:cubicBezTo>
                      <a:pt x="213" y="281"/>
                      <a:pt x="237" y="266"/>
                      <a:pt x="256" y="248"/>
                    </a:cubicBezTo>
                    <a:cubicBezTo>
                      <a:pt x="268" y="235"/>
                      <a:pt x="273" y="218"/>
                      <a:pt x="288" y="208"/>
                    </a:cubicBezTo>
                    <a:cubicBezTo>
                      <a:pt x="312" y="189"/>
                      <a:pt x="339" y="190"/>
                      <a:pt x="364" y="176"/>
                    </a:cubicBezTo>
                    <a:cubicBezTo>
                      <a:pt x="390" y="160"/>
                      <a:pt x="418" y="129"/>
                      <a:pt x="448" y="120"/>
                    </a:cubicBezTo>
                    <a:cubicBezTo>
                      <a:pt x="472" y="101"/>
                      <a:pt x="500" y="100"/>
                      <a:pt x="528" y="88"/>
                    </a:cubicBezTo>
                    <a:cubicBezTo>
                      <a:pt x="586" y="61"/>
                      <a:pt x="638" y="44"/>
                      <a:pt x="700" y="24"/>
                    </a:cubicBezTo>
                    <a:cubicBezTo>
                      <a:pt x="731" y="13"/>
                      <a:pt x="759" y="12"/>
                      <a:pt x="792" y="8"/>
                    </a:cubicBezTo>
                    <a:cubicBezTo>
                      <a:pt x="808" y="5"/>
                      <a:pt x="840" y="0"/>
                      <a:pt x="840" y="0"/>
                    </a:cubicBezTo>
                    <a:cubicBezTo>
                      <a:pt x="916" y="3"/>
                      <a:pt x="991" y="10"/>
                      <a:pt x="1068" y="16"/>
                    </a:cubicBezTo>
                    <a:cubicBezTo>
                      <a:pt x="1122" y="25"/>
                      <a:pt x="1177" y="28"/>
                      <a:pt x="1232" y="32"/>
                    </a:cubicBezTo>
                    <a:cubicBezTo>
                      <a:pt x="1259" y="36"/>
                      <a:pt x="1288" y="38"/>
                      <a:pt x="1316" y="44"/>
                    </a:cubicBezTo>
                    <a:cubicBezTo>
                      <a:pt x="1463" y="40"/>
                      <a:pt x="1568" y="34"/>
                      <a:pt x="1720" y="32"/>
                    </a:cubicBezTo>
                    <a:cubicBezTo>
                      <a:pt x="1750" y="25"/>
                      <a:pt x="1778" y="15"/>
                      <a:pt x="1808" y="8"/>
                    </a:cubicBezTo>
                    <a:cubicBezTo>
                      <a:pt x="1957" y="10"/>
                      <a:pt x="2111" y="7"/>
                      <a:pt x="2260" y="24"/>
                    </a:cubicBezTo>
                    <a:cubicBezTo>
                      <a:pt x="2308" y="36"/>
                      <a:pt x="2350" y="53"/>
                      <a:pt x="2396" y="72"/>
                    </a:cubicBezTo>
                    <a:cubicBezTo>
                      <a:pt x="2421" y="82"/>
                      <a:pt x="2450" y="89"/>
                      <a:pt x="2472" y="108"/>
                    </a:cubicBezTo>
                    <a:cubicBezTo>
                      <a:pt x="2494" y="127"/>
                      <a:pt x="2507" y="155"/>
                      <a:pt x="2528" y="176"/>
                    </a:cubicBezTo>
                    <a:cubicBezTo>
                      <a:pt x="2543" y="191"/>
                      <a:pt x="2565" y="193"/>
                      <a:pt x="2580" y="208"/>
                    </a:cubicBezTo>
                    <a:cubicBezTo>
                      <a:pt x="2607" y="235"/>
                      <a:pt x="2632" y="274"/>
                      <a:pt x="2668" y="292"/>
                    </a:cubicBezTo>
                    <a:cubicBezTo>
                      <a:pt x="2680" y="311"/>
                      <a:pt x="2674" y="299"/>
                      <a:pt x="2684" y="328"/>
                    </a:cubicBezTo>
                    <a:cubicBezTo>
                      <a:pt x="2686" y="336"/>
                      <a:pt x="2692" y="352"/>
                      <a:pt x="2692" y="352"/>
                    </a:cubicBezTo>
                    <a:cubicBezTo>
                      <a:pt x="2695" y="377"/>
                      <a:pt x="2700" y="399"/>
                      <a:pt x="2704" y="424"/>
                    </a:cubicBezTo>
                    <a:cubicBezTo>
                      <a:pt x="2702" y="487"/>
                      <a:pt x="2740" y="664"/>
                      <a:pt x="2680" y="756"/>
                    </a:cubicBezTo>
                    <a:cubicBezTo>
                      <a:pt x="2670" y="801"/>
                      <a:pt x="2665" y="846"/>
                      <a:pt x="2656" y="892"/>
                    </a:cubicBezTo>
                    <a:cubicBezTo>
                      <a:pt x="2649" y="977"/>
                      <a:pt x="2638" y="1062"/>
                      <a:pt x="2628" y="1148"/>
                    </a:cubicBezTo>
                    <a:cubicBezTo>
                      <a:pt x="2625" y="1193"/>
                      <a:pt x="2632" y="1209"/>
                      <a:pt x="2612" y="1240"/>
                    </a:cubicBezTo>
                    <a:cubicBezTo>
                      <a:pt x="2594" y="1296"/>
                      <a:pt x="2582" y="1356"/>
                      <a:pt x="2560" y="1412"/>
                    </a:cubicBezTo>
                    <a:cubicBezTo>
                      <a:pt x="2558" y="1420"/>
                      <a:pt x="2554" y="1465"/>
                      <a:pt x="2548" y="1472"/>
                    </a:cubicBezTo>
                    <a:cubicBezTo>
                      <a:pt x="2538" y="1481"/>
                      <a:pt x="2522" y="1480"/>
                      <a:pt x="2512" y="1488"/>
                    </a:cubicBezTo>
                    <a:cubicBezTo>
                      <a:pt x="2501" y="1503"/>
                      <a:pt x="2494" y="1503"/>
                      <a:pt x="2476" y="1508"/>
                    </a:cubicBezTo>
                    <a:cubicBezTo>
                      <a:pt x="2436" y="1547"/>
                      <a:pt x="2330" y="1543"/>
                      <a:pt x="2276" y="1548"/>
                    </a:cubicBezTo>
                    <a:cubicBezTo>
                      <a:pt x="2223" y="1561"/>
                      <a:pt x="2173" y="1579"/>
                      <a:pt x="2120" y="1588"/>
                    </a:cubicBezTo>
                    <a:cubicBezTo>
                      <a:pt x="2017" y="1586"/>
                      <a:pt x="1914" y="1586"/>
                      <a:pt x="1812" y="1584"/>
                    </a:cubicBezTo>
                    <a:cubicBezTo>
                      <a:pt x="1775" y="1583"/>
                      <a:pt x="1746" y="1557"/>
                      <a:pt x="1712" y="1556"/>
                    </a:cubicBezTo>
                    <a:cubicBezTo>
                      <a:pt x="1476" y="1543"/>
                      <a:pt x="1661" y="1552"/>
                      <a:pt x="1156" y="1544"/>
                    </a:cubicBezTo>
                    <a:cubicBezTo>
                      <a:pt x="980" y="1531"/>
                      <a:pt x="799" y="1553"/>
                      <a:pt x="624" y="1556"/>
                    </a:cubicBezTo>
                    <a:cubicBezTo>
                      <a:pt x="520" y="1521"/>
                      <a:pt x="371" y="1561"/>
                      <a:pt x="252" y="1548"/>
                    </a:cubicBezTo>
                    <a:cubicBezTo>
                      <a:pt x="237" y="1538"/>
                      <a:pt x="224" y="1532"/>
                      <a:pt x="208" y="1528"/>
                    </a:cubicBezTo>
                    <a:cubicBezTo>
                      <a:pt x="195" y="1509"/>
                      <a:pt x="203" y="1512"/>
                      <a:pt x="172" y="1520"/>
                    </a:cubicBezTo>
                    <a:cubicBezTo>
                      <a:pt x="163" y="1521"/>
                      <a:pt x="148" y="1528"/>
                      <a:pt x="148" y="1528"/>
                    </a:cubicBezTo>
                    <a:cubicBezTo>
                      <a:pt x="125" y="1523"/>
                      <a:pt x="120" y="1521"/>
                      <a:pt x="128" y="1500"/>
                    </a:cubicBezTo>
                    <a:cubicBezTo>
                      <a:pt x="153" y="1504"/>
                      <a:pt x="152" y="1512"/>
                      <a:pt x="152" y="15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1073"/>
              <p:cNvGrpSpPr>
                <a:grpSpLocks/>
              </p:cNvGrpSpPr>
              <p:nvPr/>
            </p:nvGrpSpPr>
            <p:grpSpPr bwMode="auto">
              <a:xfrm>
                <a:off x="599" y="2928"/>
                <a:ext cx="2340" cy="1266"/>
                <a:chOff x="599" y="2928"/>
                <a:chExt cx="2340" cy="1266"/>
              </a:xfrm>
            </p:grpSpPr>
            <p:sp>
              <p:nvSpPr>
                <p:cNvPr id="30" name="Freeform 1074"/>
                <p:cNvSpPr>
                  <a:spLocks/>
                </p:cNvSpPr>
                <p:nvPr/>
              </p:nvSpPr>
              <p:spPr bwMode="auto">
                <a:xfrm>
                  <a:off x="734" y="2928"/>
                  <a:ext cx="2205" cy="1266"/>
                </a:xfrm>
                <a:custGeom>
                  <a:avLst/>
                  <a:gdLst>
                    <a:gd name="T0" fmla="*/ 238 w 2205"/>
                    <a:gd name="T1" fmla="*/ 1230 h 1266"/>
                    <a:gd name="T2" fmla="*/ 234 w 2205"/>
                    <a:gd name="T3" fmla="*/ 1166 h 1266"/>
                    <a:gd name="T4" fmla="*/ 238 w 2205"/>
                    <a:gd name="T5" fmla="*/ 1130 h 1266"/>
                    <a:gd name="T6" fmla="*/ 206 w 2205"/>
                    <a:gd name="T7" fmla="*/ 1090 h 1266"/>
                    <a:gd name="T8" fmla="*/ 130 w 2205"/>
                    <a:gd name="T9" fmla="*/ 998 h 1266"/>
                    <a:gd name="T10" fmla="*/ 82 w 2205"/>
                    <a:gd name="T11" fmla="*/ 922 h 1266"/>
                    <a:gd name="T12" fmla="*/ 30 w 2205"/>
                    <a:gd name="T13" fmla="*/ 770 h 1266"/>
                    <a:gd name="T14" fmla="*/ 10 w 2205"/>
                    <a:gd name="T15" fmla="*/ 614 h 1266"/>
                    <a:gd name="T16" fmla="*/ 38 w 2205"/>
                    <a:gd name="T17" fmla="*/ 274 h 1266"/>
                    <a:gd name="T18" fmla="*/ 114 w 2205"/>
                    <a:gd name="T19" fmla="*/ 90 h 1266"/>
                    <a:gd name="T20" fmla="*/ 254 w 2205"/>
                    <a:gd name="T21" fmla="*/ 42 h 1266"/>
                    <a:gd name="T22" fmla="*/ 370 w 2205"/>
                    <a:gd name="T23" fmla="*/ 82 h 1266"/>
                    <a:gd name="T24" fmla="*/ 426 w 2205"/>
                    <a:gd name="T25" fmla="*/ 154 h 1266"/>
                    <a:gd name="T26" fmla="*/ 454 w 2205"/>
                    <a:gd name="T27" fmla="*/ 218 h 1266"/>
                    <a:gd name="T28" fmla="*/ 478 w 2205"/>
                    <a:gd name="T29" fmla="*/ 274 h 1266"/>
                    <a:gd name="T30" fmla="*/ 490 w 2205"/>
                    <a:gd name="T31" fmla="*/ 310 h 1266"/>
                    <a:gd name="T32" fmla="*/ 442 w 2205"/>
                    <a:gd name="T33" fmla="*/ 618 h 1266"/>
                    <a:gd name="T34" fmla="*/ 410 w 2205"/>
                    <a:gd name="T35" fmla="*/ 958 h 1266"/>
                    <a:gd name="T36" fmla="*/ 522 w 2205"/>
                    <a:gd name="T37" fmla="*/ 1078 h 1266"/>
                    <a:gd name="T38" fmla="*/ 738 w 2205"/>
                    <a:gd name="T39" fmla="*/ 1082 h 1266"/>
                    <a:gd name="T40" fmla="*/ 782 w 2205"/>
                    <a:gd name="T41" fmla="*/ 1026 h 1266"/>
                    <a:gd name="T42" fmla="*/ 782 w 2205"/>
                    <a:gd name="T43" fmla="*/ 714 h 1266"/>
                    <a:gd name="T44" fmla="*/ 718 w 2205"/>
                    <a:gd name="T45" fmla="*/ 462 h 1266"/>
                    <a:gd name="T46" fmla="*/ 770 w 2205"/>
                    <a:gd name="T47" fmla="*/ 26 h 1266"/>
                    <a:gd name="T48" fmla="*/ 1086 w 2205"/>
                    <a:gd name="T49" fmla="*/ 82 h 1266"/>
                    <a:gd name="T50" fmla="*/ 1142 w 2205"/>
                    <a:gd name="T51" fmla="*/ 178 h 1266"/>
                    <a:gd name="T52" fmla="*/ 1162 w 2205"/>
                    <a:gd name="T53" fmla="*/ 230 h 1266"/>
                    <a:gd name="T54" fmla="*/ 1102 w 2205"/>
                    <a:gd name="T55" fmla="*/ 654 h 1266"/>
                    <a:gd name="T56" fmla="*/ 1150 w 2205"/>
                    <a:gd name="T57" fmla="*/ 1138 h 1266"/>
                    <a:gd name="T58" fmla="*/ 1226 w 2205"/>
                    <a:gd name="T59" fmla="*/ 1126 h 1266"/>
                    <a:gd name="T60" fmla="*/ 1498 w 2205"/>
                    <a:gd name="T61" fmla="*/ 1070 h 1266"/>
                    <a:gd name="T62" fmla="*/ 1542 w 2205"/>
                    <a:gd name="T63" fmla="*/ 1022 h 1266"/>
                    <a:gd name="T64" fmla="*/ 1542 w 2205"/>
                    <a:gd name="T65" fmla="*/ 870 h 1266"/>
                    <a:gd name="T66" fmla="*/ 1498 w 2205"/>
                    <a:gd name="T67" fmla="*/ 598 h 1266"/>
                    <a:gd name="T68" fmla="*/ 1450 w 2205"/>
                    <a:gd name="T69" fmla="*/ 414 h 1266"/>
                    <a:gd name="T70" fmla="*/ 1438 w 2205"/>
                    <a:gd name="T71" fmla="*/ 106 h 1266"/>
                    <a:gd name="T72" fmla="*/ 1542 w 2205"/>
                    <a:gd name="T73" fmla="*/ 46 h 1266"/>
                    <a:gd name="T74" fmla="*/ 1730 w 2205"/>
                    <a:gd name="T75" fmla="*/ 34 h 1266"/>
                    <a:gd name="T76" fmla="*/ 1754 w 2205"/>
                    <a:gd name="T77" fmla="*/ 70 h 1266"/>
                    <a:gd name="T78" fmla="*/ 1786 w 2205"/>
                    <a:gd name="T79" fmla="*/ 182 h 1266"/>
                    <a:gd name="T80" fmla="*/ 1842 w 2205"/>
                    <a:gd name="T81" fmla="*/ 498 h 1266"/>
                    <a:gd name="T82" fmla="*/ 1818 w 2205"/>
                    <a:gd name="T83" fmla="*/ 618 h 1266"/>
                    <a:gd name="T84" fmla="*/ 1850 w 2205"/>
                    <a:gd name="T85" fmla="*/ 1078 h 1266"/>
                    <a:gd name="T86" fmla="*/ 1862 w 2205"/>
                    <a:gd name="T87" fmla="*/ 1086 h 1266"/>
                    <a:gd name="T88" fmla="*/ 1938 w 2205"/>
                    <a:gd name="T89" fmla="*/ 1030 h 1266"/>
                    <a:gd name="T90" fmla="*/ 2034 w 2205"/>
                    <a:gd name="T91" fmla="*/ 974 h 1266"/>
                    <a:gd name="T92" fmla="*/ 2126 w 2205"/>
                    <a:gd name="T93" fmla="*/ 874 h 1266"/>
                    <a:gd name="T94" fmla="*/ 2182 w 2205"/>
                    <a:gd name="T95" fmla="*/ 910 h 1266"/>
                    <a:gd name="T96" fmla="*/ 2186 w 2205"/>
                    <a:gd name="T97" fmla="*/ 1206 h 1266"/>
                    <a:gd name="T98" fmla="*/ 1942 w 2205"/>
                    <a:gd name="T99" fmla="*/ 1254 h 1266"/>
                    <a:gd name="T100" fmla="*/ 762 w 2205"/>
                    <a:gd name="T101" fmla="*/ 1250 h 1266"/>
                    <a:gd name="T102" fmla="*/ 330 w 2205"/>
                    <a:gd name="T103" fmla="*/ 1254 h 1266"/>
                    <a:gd name="T104" fmla="*/ 222 w 2205"/>
                    <a:gd name="T105" fmla="*/ 1214 h 126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205" h="1266">
                      <a:moveTo>
                        <a:pt x="230" y="1242"/>
                      </a:moveTo>
                      <a:cubicBezTo>
                        <a:pt x="232" y="1238"/>
                        <a:pt x="238" y="1234"/>
                        <a:pt x="238" y="1230"/>
                      </a:cubicBezTo>
                      <a:cubicBezTo>
                        <a:pt x="238" y="1221"/>
                        <a:pt x="230" y="1206"/>
                        <a:pt x="230" y="1206"/>
                      </a:cubicBezTo>
                      <a:cubicBezTo>
                        <a:pt x="231" y="1192"/>
                        <a:pt x="229" y="1178"/>
                        <a:pt x="234" y="1166"/>
                      </a:cubicBezTo>
                      <a:cubicBezTo>
                        <a:pt x="235" y="1162"/>
                        <a:pt x="244" y="1165"/>
                        <a:pt x="246" y="1162"/>
                      </a:cubicBezTo>
                      <a:cubicBezTo>
                        <a:pt x="250" y="1152"/>
                        <a:pt x="240" y="1140"/>
                        <a:pt x="238" y="1130"/>
                      </a:cubicBezTo>
                      <a:cubicBezTo>
                        <a:pt x="235" y="1119"/>
                        <a:pt x="237" y="1105"/>
                        <a:pt x="230" y="1098"/>
                      </a:cubicBezTo>
                      <a:cubicBezTo>
                        <a:pt x="224" y="1092"/>
                        <a:pt x="206" y="1090"/>
                        <a:pt x="206" y="1090"/>
                      </a:cubicBezTo>
                      <a:cubicBezTo>
                        <a:pt x="188" y="1072"/>
                        <a:pt x="177" y="1043"/>
                        <a:pt x="158" y="1030"/>
                      </a:cubicBezTo>
                      <a:cubicBezTo>
                        <a:pt x="139" y="1002"/>
                        <a:pt x="149" y="1011"/>
                        <a:pt x="130" y="998"/>
                      </a:cubicBezTo>
                      <a:cubicBezTo>
                        <a:pt x="123" y="977"/>
                        <a:pt x="122" y="964"/>
                        <a:pt x="102" y="958"/>
                      </a:cubicBezTo>
                      <a:cubicBezTo>
                        <a:pt x="97" y="944"/>
                        <a:pt x="82" y="922"/>
                        <a:pt x="82" y="922"/>
                      </a:cubicBezTo>
                      <a:cubicBezTo>
                        <a:pt x="77" y="884"/>
                        <a:pt x="80" y="817"/>
                        <a:pt x="46" y="794"/>
                      </a:cubicBezTo>
                      <a:cubicBezTo>
                        <a:pt x="40" y="786"/>
                        <a:pt x="33" y="779"/>
                        <a:pt x="30" y="770"/>
                      </a:cubicBezTo>
                      <a:cubicBezTo>
                        <a:pt x="27" y="762"/>
                        <a:pt x="22" y="746"/>
                        <a:pt x="22" y="746"/>
                      </a:cubicBezTo>
                      <a:cubicBezTo>
                        <a:pt x="19" y="701"/>
                        <a:pt x="18" y="657"/>
                        <a:pt x="10" y="614"/>
                      </a:cubicBezTo>
                      <a:cubicBezTo>
                        <a:pt x="7" y="564"/>
                        <a:pt x="2" y="515"/>
                        <a:pt x="2" y="466"/>
                      </a:cubicBezTo>
                      <a:cubicBezTo>
                        <a:pt x="0" y="389"/>
                        <a:pt x="18" y="342"/>
                        <a:pt x="38" y="274"/>
                      </a:cubicBezTo>
                      <a:cubicBezTo>
                        <a:pt x="44" y="252"/>
                        <a:pt x="43" y="217"/>
                        <a:pt x="66" y="210"/>
                      </a:cubicBezTo>
                      <a:cubicBezTo>
                        <a:pt x="99" y="176"/>
                        <a:pt x="89" y="127"/>
                        <a:pt x="114" y="90"/>
                      </a:cubicBezTo>
                      <a:cubicBezTo>
                        <a:pt x="134" y="59"/>
                        <a:pt x="149" y="53"/>
                        <a:pt x="178" y="34"/>
                      </a:cubicBezTo>
                      <a:cubicBezTo>
                        <a:pt x="182" y="34"/>
                        <a:pt x="244" y="39"/>
                        <a:pt x="254" y="42"/>
                      </a:cubicBezTo>
                      <a:cubicBezTo>
                        <a:pt x="268" y="45"/>
                        <a:pt x="270" y="52"/>
                        <a:pt x="282" y="58"/>
                      </a:cubicBezTo>
                      <a:cubicBezTo>
                        <a:pt x="307" y="70"/>
                        <a:pt x="341" y="76"/>
                        <a:pt x="370" y="82"/>
                      </a:cubicBezTo>
                      <a:cubicBezTo>
                        <a:pt x="385" y="97"/>
                        <a:pt x="386" y="114"/>
                        <a:pt x="402" y="130"/>
                      </a:cubicBezTo>
                      <a:cubicBezTo>
                        <a:pt x="410" y="138"/>
                        <a:pt x="418" y="146"/>
                        <a:pt x="426" y="154"/>
                      </a:cubicBezTo>
                      <a:cubicBezTo>
                        <a:pt x="430" y="158"/>
                        <a:pt x="438" y="166"/>
                        <a:pt x="438" y="166"/>
                      </a:cubicBezTo>
                      <a:cubicBezTo>
                        <a:pt x="443" y="183"/>
                        <a:pt x="448" y="200"/>
                        <a:pt x="454" y="218"/>
                      </a:cubicBezTo>
                      <a:cubicBezTo>
                        <a:pt x="455" y="230"/>
                        <a:pt x="453" y="242"/>
                        <a:pt x="458" y="254"/>
                      </a:cubicBezTo>
                      <a:cubicBezTo>
                        <a:pt x="461" y="262"/>
                        <a:pt x="474" y="265"/>
                        <a:pt x="478" y="274"/>
                      </a:cubicBezTo>
                      <a:cubicBezTo>
                        <a:pt x="481" y="281"/>
                        <a:pt x="483" y="290"/>
                        <a:pt x="486" y="298"/>
                      </a:cubicBezTo>
                      <a:cubicBezTo>
                        <a:pt x="487" y="302"/>
                        <a:pt x="490" y="310"/>
                        <a:pt x="490" y="310"/>
                      </a:cubicBezTo>
                      <a:cubicBezTo>
                        <a:pt x="487" y="353"/>
                        <a:pt x="489" y="374"/>
                        <a:pt x="478" y="410"/>
                      </a:cubicBezTo>
                      <a:cubicBezTo>
                        <a:pt x="473" y="484"/>
                        <a:pt x="469" y="549"/>
                        <a:pt x="442" y="618"/>
                      </a:cubicBezTo>
                      <a:cubicBezTo>
                        <a:pt x="430" y="697"/>
                        <a:pt x="451" y="781"/>
                        <a:pt x="426" y="858"/>
                      </a:cubicBezTo>
                      <a:cubicBezTo>
                        <a:pt x="415" y="890"/>
                        <a:pt x="413" y="924"/>
                        <a:pt x="410" y="958"/>
                      </a:cubicBezTo>
                      <a:cubicBezTo>
                        <a:pt x="413" y="1005"/>
                        <a:pt x="407" y="1007"/>
                        <a:pt x="434" y="1034"/>
                      </a:cubicBezTo>
                      <a:cubicBezTo>
                        <a:pt x="447" y="1074"/>
                        <a:pt x="487" y="1069"/>
                        <a:pt x="522" y="1078"/>
                      </a:cubicBezTo>
                      <a:cubicBezTo>
                        <a:pt x="547" y="1095"/>
                        <a:pt x="583" y="1094"/>
                        <a:pt x="614" y="1098"/>
                      </a:cubicBezTo>
                      <a:cubicBezTo>
                        <a:pt x="649" y="1109"/>
                        <a:pt x="705" y="1103"/>
                        <a:pt x="738" y="1082"/>
                      </a:cubicBezTo>
                      <a:cubicBezTo>
                        <a:pt x="743" y="1065"/>
                        <a:pt x="743" y="1043"/>
                        <a:pt x="758" y="1034"/>
                      </a:cubicBezTo>
                      <a:cubicBezTo>
                        <a:pt x="765" y="1029"/>
                        <a:pt x="782" y="1026"/>
                        <a:pt x="782" y="1026"/>
                      </a:cubicBezTo>
                      <a:cubicBezTo>
                        <a:pt x="794" y="988"/>
                        <a:pt x="788" y="977"/>
                        <a:pt x="786" y="926"/>
                      </a:cubicBezTo>
                      <a:cubicBezTo>
                        <a:pt x="784" y="855"/>
                        <a:pt x="784" y="784"/>
                        <a:pt x="782" y="714"/>
                      </a:cubicBezTo>
                      <a:cubicBezTo>
                        <a:pt x="780" y="678"/>
                        <a:pt x="756" y="653"/>
                        <a:pt x="746" y="622"/>
                      </a:cubicBezTo>
                      <a:cubicBezTo>
                        <a:pt x="739" y="568"/>
                        <a:pt x="742" y="510"/>
                        <a:pt x="718" y="462"/>
                      </a:cubicBezTo>
                      <a:cubicBezTo>
                        <a:pt x="707" y="366"/>
                        <a:pt x="720" y="269"/>
                        <a:pt x="690" y="178"/>
                      </a:cubicBezTo>
                      <a:cubicBezTo>
                        <a:pt x="695" y="100"/>
                        <a:pt x="705" y="68"/>
                        <a:pt x="770" y="26"/>
                      </a:cubicBezTo>
                      <a:cubicBezTo>
                        <a:pt x="840" y="29"/>
                        <a:pt x="897" y="25"/>
                        <a:pt x="966" y="14"/>
                      </a:cubicBezTo>
                      <a:cubicBezTo>
                        <a:pt x="1019" y="19"/>
                        <a:pt x="1055" y="35"/>
                        <a:pt x="1086" y="82"/>
                      </a:cubicBezTo>
                      <a:cubicBezTo>
                        <a:pt x="1104" y="110"/>
                        <a:pt x="1109" y="142"/>
                        <a:pt x="1138" y="162"/>
                      </a:cubicBezTo>
                      <a:cubicBezTo>
                        <a:pt x="1139" y="167"/>
                        <a:pt x="1139" y="173"/>
                        <a:pt x="1142" y="178"/>
                      </a:cubicBezTo>
                      <a:cubicBezTo>
                        <a:pt x="1144" y="182"/>
                        <a:pt x="1151" y="184"/>
                        <a:pt x="1154" y="190"/>
                      </a:cubicBezTo>
                      <a:cubicBezTo>
                        <a:pt x="1159" y="202"/>
                        <a:pt x="1157" y="217"/>
                        <a:pt x="1162" y="230"/>
                      </a:cubicBezTo>
                      <a:cubicBezTo>
                        <a:pt x="1157" y="332"/>
                        <a:pt x="1160" y="445"/>
                        <a:pt x="1138" y="546"/>
                      </a:cubicBezTo>
                      <a:cubicBezTo>
                        <a:pt x="1129" y="582"/>
                        <a:pt x="1113" y="618"/>
                        <a:pt x="1102" y="654"/>
                      </a:cubicBezTo>
                      <a:cubicBezTo>
                        <a:pt x="1108" y="757"/>
                        <a:pt x="1108" y="853"/>
                        <a:pt x="1106" y="958"/>
                      </a:cubicBezTo>
                      <a:cubicBezTo>
                        <a:pt x="1114" y="1023"/>
                        <a:pt x="1113" y="1082"/>
                        <a:pt x="1150" y="1138"/>
                      </a:cubicBezTo>
                      <a:cubicBezTo>
                        <a:pt x="1167" y="1136"/>
                        <a:pt x="1184" y="1136"/>
                        <a:pt x="1202" y="1134"/>
                      </a:cubicBezTo>
                      <a:cubicBezTo>
                        <a:pt x="1210" y="1132"/>
                        <a:pt x="1226" y="1126"/>
                        <a:pt x="1226" y="1126"/>
                      </a:cubicBezTo>
                      <a:cubicBezTo>
                        <a:pt x="1275" y="1128"/>
                        <a:pt x="1337" y="1138"/>
                        <a:pt x="1386" y="1122"/>
                      </a:cubicBezTo>
                      <a:cubicBezTo>
                        <a:pt x="1422" y="1085"/>
                        <a:pt x="1448" y="1082"/>
                        <a:pt x="1498" y="1070"/>
                      </a:cubicBezTo>
                      <a:cubicBezTo>
                        <a:pt x="1505" y="1065"/>
                        <a:pt x="1515" y="1063"/>
                        <a:pt x="1522" y="1058"/>
                      </a:cubicBezTo>
                      <a:cubicBezTo>
                        <a:pt x="1531" y="1050"/>
                        <a:pt x="1535" y="1031"/>
                        <a:pt x="1542" y="1022"/>
                      </a:cubicBezTo>
                      <a:cubicBezTo>
                        <a:pt x="1547" y="1001"/>
                        <a:pt x="1557" y="982"/>
                        <a:pt x="1570" y="966"/>
                      </a:cubicBezTo>
                      <a:cubicBezTo>
                        <a:pt x="1578" y="925"/>
                        <a:pt x="1570" y="898"/>
                        <a:pt x="1542" y="870"/>
                      </a:cubicBezTo>
                      <a:cubicBezTo>
                        <a:pt x="1535" y="809"/>
                        <a:pt x="1522" y="750"/>
                        <a:pt x="1514" y="690"/>
                      </a:cubicBezTo>
                      <a:cubicBezTo>
                        <a:pt x="1509" y="659"/>
                        <a:pt x="1507" y="627"/>
                        <a:pt x="1498" y="598"/>
                      </a:cubicBezTo>
                      <a:cubicBezTo>
                        <a:pt x="1495" y="570"/>
                        <a:pt x="1497" y="537"/>
                        <a:pt x="1482" y="514"/>
                      </a:cubicBezTo>
                      <a:cubicBezTo>
                        <a:pt x="1475" y="479"/>
                        <a:pt x="1469" y="443"/>
                        <a:pt x="1450" y="414"/>
                      </a:cubicBezTo>
                      <a:cubicBezTo>
                        <a:pt x="1445" y="339"/>
                        <a:pt x="1440" y="266"/>
                        <a:pt x="1422" y="194"/>
                      </a:cubicBezTo>
                      <a:cubicBezTo>
                        <a:pt x="1425" y="165"/>
                        <a:pt x="1417" y="130"/>
                        <a:pt x="1438" y="106"/>
                      </a:cubicBezTo>
                      <a:cubicBezTo>
                        <a:pt x="1441" y="101"/>
                        <a:pt x="1478" y="63"/>
                        <a:pt x="1482" y="62"/>
                      </a:cubicBezTo>
                      <a:cubicBezTo>
                        <a:pt x="1499" y="53"/>
                        <a:pt x="1523" y="55"/>
                        <a:pt x="1542" y="46"/>
                      </a:cubicBezTo>
                      <a:cubicBezTo>
                        <a:pt x="1574" y="29"/>
                        <a:pt x="1611" y="13"/>
                        <a:pt x="1646" y="2"/>
                      </a:cubicBezTo>
                      <a:cubicBezTo>
                        <a:pt x="1683" y="5"/>
                        <a:pt x="1707" y="0"/>
                        <a:pt x="1730" y="34"/>
                      </a:cubicBezTo>
                      <a:cubicBezTo>
                        <a:pt x="1735" y="42"/>
                        <a:pt x="1740" y="50"/>
                        <a:pt x="1746" y="58"/>
                      </a:cubicBezTo>
                      <a:cubicBezTo>
                        <a:pt x="1748" y="62"/>
                        <a:pt x="1754" y="70"/>
                        <a:pt x="1754" y="70"/>
                      </a:cubicBezTo>
                      <a:cubicBezTo>
                        <a:pt x="1758" y="86"/>
                        <a:pt x="1765" y="97"/>
                        <a:pt x="1770" y="114"/>
                      </a:cubicBezTo>
                      <a:cubicBezTo>
                        <a:pt x="1772" y="141"/>
                        <a:pt x="1771" y="159"/>
                        <a:pt x="1786" y="182"/>
                      </a:cubicBezTo>
                      <a:cubicBezTo>
                        <a:pt x="1799" y="248"/>
                        <a:pt x="1798" y="319"/>
                        <a:pt x="1830" y="382"/>
                      </a:cubicBezTo>
                      <a:cubicBezTo>
                        <a:pt x="1837" y="420"/>
                        <a:pt x="1839" y="459"/>
                        <a:pt x="1842" y="498"/>
                      </a:cubicBezTo>
                      <a:cubicBezTo>
                        <a:pt x="1838" y="528"/>
                        <a:pt x="1838" y="554"/>
                        <a:pt x="1830" y="582"/>
                      </a:cubicBezTo>
                      <a:cubicBezTo>
                        <a:pt x="1826" y="594"/>
                        <a:pt x="1818" y="618"/>
                        <a:pt x="1818" y="618"/>
                      </a:cubicBezTo>
                      <a:cubicBezTo>
                        <a:pt x="1810" y="670"/>
                        <a:pt x="1816" y="721"/>
                        <a:pt x="1822" y="774"/>
                      </a:cubicBezTo>
                      <a:lnTo>
                        <a:pt x="1850" y="1078"/>
                      </a:lnTo>
                      <a:cubicBezTo>
                        <a:pt x="1850" y="1078"/>
                        <a:pt x="1850" y="1078"/>
                        <a:pt x="1850" y="1078"/>
                      </a:cubicBezTo>
                      <a:cubicBezTo>
                        <a:pt x="1854" y="1080"/>
                        <a:pt x="1858" y="1083"/>
                        <a:pt x="1862" y="1086"/>
                      </a:cubicBezTo>
                      <a:cubicBezTo>
                        <a:pt x="1877" y="1080"/>
                        <a:pt x="1893" y="1078"/>
                        <a:pt x="1910" y="1074"/>
                      </a:cubicBezTo>
                      <a:cubicBezTo>
                        <a:pt x="1927" y="1062"/>
                        <a:pt x="1930" y="1035"/>
                        <a:pt x="1938" y="1030"/>
                      </a:cubicBezTo>
                      <a:cubicBezTo>
                        <a:pt x="1943" y="1026"/>
                        <a:pt x="1969" y="1020"/>
                        <a:pt x="1978" y="1018"/>
                      </a:cubicBezTo>
                      <a:cubicBezTo>
                        <a:pt x="1992" y="996"/>
                        <a:pt x="2015" y="999"/>
                        <a:pt x="2034" y="974"/>
                      </a:cubicBezTo>
                      <a:cubicBezTo>
                        <a:pt x="2041" y="952"/>
                        <a:pt x="2042" y="929"/>
                        <a:pt x="2066" y="922"/>
                      </a:cubicBezTo>
                      <a:cubicBezTo>
                        <a:pt x="2086" y="901"/>
                        <a:pt x="2096" y="883"/>
                        <a:pt x="2126" y="874"/>
                      </a:cubicBezTo>
                      <a:cubicBezTo>
                        <a:pt x="2144" y="880"/>
                        <a:pt x="2139" y="894"/>
                        <a:pt x="2150" y="910"/>
                      </a:cubicBezTo>
                      <a:cubicBezTo>
                        <a:pt x="2156" y="889"/>
                        <a:pt x="2165" y="901"/>
                        <a:pt x="2182" y="910"/>
                      </a:cubicBezTo>
                      <a:cubicBezTo>
                        <a:pt x="2184" y="932"/>
                        <a:pt x="2193" y="954"/>
                        <a:pt x="2194" y="978"/>
                      </a:cubicBezTo>
                      <a:cubicBezTo>
                        <a:pt x="2195" y="1054"/>
                        <a:pt x="2205" y="1132"/>
                        <a:pt x="2186" y="1206"/>
                      </a:cubicBezTo>
                      <a:cubicBezTo>
                        <a:pt x="2182" y="1220"/>
                        <a:pt x="2148" y="1218"/>
                        <a:pt x="2138" y="1226"/>
                      </a:cubicBezTo>
                      <a:cubicBezTo>
                        <a:pt x="2076" y="1266"/>
                        <a:pt x="2024" y="1251"/>
                        <a:pt x="1942" y="1254"/>
                      </a:cubicBezTo>
                      <a:cubicBezTo>
                        <a:pt x="1623" y="1214"/>
                        <a:pt x="1200" y="1253"/>
                        <a:pt x="862" y="1250"/>
                      </a:cubicBezTo>
                      <a:cubicBezTo>
                        <a:pt x="820" y="1236"/>
                        <a:pt x="866" y="1250"/>
                        <a:pt x="762" y="1250"/>
                      </a:cubicBezTo>
                      <a:cubicBezTo>
                        <a:pt x="735" y="1250"/>
                        <a:pt x="708" y="1244"/>
                        <a:pt x="682" y="1242"/>
                      </a:cubicBezTo>
                      <a:cubicBezTo>
                        <a:pt x="568" y="1258"/>
                        <a:pt x="439" y="1252"/>
                        <a:pt x="330" y="1254"/>
                      </a:cubicBezTo>
                      <a:cubicBezTo>
                        <a:pt x="296" y="1259"/>
                        <a:pt x="263" y="1258"/>
                        <a:pt x="230" y="1250"/>
                      </a:cubicBezTo>
                      <a:cubicBezTo>
                        <a:pt x="227" y="1238"/>
                        <a:pt x="222" y="1226"/>
                        <a:pt x="222" y="1214"/>
                      </a:cubicBezTo>
                      <a:cubicBezTo>
                        <a:pt x="222" y="1209"/>
                        <a:pt x="230" y="1202"/>
                        <a:pt x="230" y="1202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Freeform 1075"/>
                <p:cNvSpPr>
                  <a:spLocks/>
                </p:cNvSpPr>
                <p:nvPr/>
              </p:nvSpPr>
              <p:spPr bwMode="auto">
                <a:xfrm>
                  <a:off x="599" y="4078"/>
                  <a:ext cx="381" cy="108"/>
                </a:xfrm>
                <a:custGeom>
                  <a:avLst/>
                  <a:gdLst>
                    <a:gd name="T0" fmla="*/ 369 w 381"/>
                    <a:gd name="T1" fmla="*/ 84 h 108"/>
                    <a:gd name="T2" fmla="*/ 365 w 381"/>
                    <a:gd name="T3" fmla="*/ 20 h 108"/>
                    <a:gd name="T4" fmla="*/ 325 w 381"/>
                    <a:gd name="T5" fmla="*/ 0 h 108"/>
                    <a:gd name="T6" fmla="*/ 85 w 381"/>
                    <a:gd name="T7" fmla="*/ 20 h 108"/>
                    <a:gd name="T8" fmla="*/ 1 w 381"/>
                    <a:gd name="T9" fmla="*/ 52 h 108"/>
                    <a:gd name="T10" fmla="*/ 29 w 381"/>
                    <a:gd name="T11" fmla="*/ 80 h 108"/>
                    <a:gd name="T12" fmla="*/ 197 w 381"/>
                    <a:gd name="T13" fmla="*/ 108 h 108"/>
                    <a:gd name="T14" fmla="*/ 261 w 381"/>
                    <a:gd name="T15" fmla="*/ 92 h 108"/>
                    <a:gd name="T16" fmla="*/ 317 w 381"/>
                    <a:gd name="T17" fmla="*/ 68 h 108"/>
                    <a:gd name="T18" fmla="*/ 361 w 381"/>
                    <a:gd name="T19" fmla="*/ 56 h 10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81" h="108">
                      <a:moveTo>
                        <a:pt x="369" y="84"/>
                      </a:moveTo>
                      <a:cubicBezTo>
                        <a:pt x="352" y="59"/>
                        <a:pt x="381" y="59"/>
                        <a:pt x="365" y="20"/>
                      </a:cubicBezTo>
                      <a:cubicBezTo>
                        <a:pt x="362" y="14"/>
                        <a:pt x="331" y="2"/>
                        <a:pt x="325" y="0"/>
                      </a:cubicBezTo>
                      <a:cubicBezTo>
                        <a:pt x="298" y="17"/>
                        <a:pt x="142" y="16"/>
                        <a:pt x="85" y="20"/>
                      </a:cubicBezTo>
                      <a:cubicBezTo>
                        <a:pt x="55" y="25"/>
                        <a:pt x="26" y="35"/>
                        <a:pt x="1" y="52"/>
                      </a:cubicBezTo>
                      <a:cubicBezTo>
                        <a:pt x="11" y="82"/>
                        <a:pt x="0" y="74"/>
                        <a:pt x="29" y="80"/>
                      </a:cubicBezTo>
                      <a:cubicBezTo>
                        <a:pt x="51" y="94"/>
                        <a:pt x="177" y="106"/>
                        <a:pt x="197" y="108"/>
                      </a:cubicBezTo>
                      <a:cubicBezTo>
                        <a:pt x="212" y="104"/>
                        <a:pt x="245" y="100"/>
                        <a:pt x="261" y="92"/>
                      </a:cubicBezTo>
                      <a:cubicBezTo>
                        <a:pt x="286" y="77"/>
                        <a:pt x="288" y="72"/>
                        <a:pt x="317" y="68"/>
                      </a:cubicBezTo>
                      <a:cubicBezTo>
                        <a:pt x="320" y="67"/>
                        <a:pt x="361" y="66"/>
                        <a:pt x="361" y="56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076"/>
              <p:cNvGrpSpPr>
                <a:grpSpLocks/>
              </p:cNvGrpSpPr>
              <p:nvPr/>
            </p:nvGrpSpPr>
            <p:grpSpPr bwMode="auto">
              <a:xfrm>
                <a:off x="639" y="2836"/>
                <a:ext cx="2256" cy="1314"/>
                <a:chOff x="2639" y="1076"/>
                <a:chExt cx="2256" cy="1314"/>
              </a:xfrm>
            </p:grpSpPr>
            <p:grpSp>
              <p:nvGrpSpPr>
                <p:cNvPr id="19" name="Group 1077"/>
                <p:cNvGrpSpPr>
                  <a:grpSpLocks/>
                </p:cNvGrpSpPr>
                <p:nvPr/>
              </p:nvGrpSpPr>
              <p:grpSpPr bwMode="auto">
                <a:xfrm>
                  <a:off x="2639" y="1076"/>
                  <a:ext cx="2256" cy="1314"/>
                  <a:chOff x="2639" y="1141"/>
                  <a:chExt cx="2256" cy="1314"/>
                </a:xfrm>
              </p:grpSpPr>
              <p:grpSp>
                <p:nvGrpSpPr>
                  <p:cNvPr id="22" name="Group 1078"/>
                  <p:cNvGrpSpPr>
                    <a:grpSpLocks/>
                  </p:cNvGrpSpPr>
                  <p:nvPr/>
                </p:nvGrpSpPr>
                <p:grpSpPr bwMode="auto">
                  <a:xfrm>
                    <a:off x="2719" y="1176"/>
                    <a:ext cx="2074" cy="1242"/>
                    <a:chOff x="2719" y="1071"/>
                    <a:chExt cx="2074" cy="1242"/>
                  </a:xfrm>
                </p:grpSpPr>
                <p:sp>
                  <p:nvSpPr>
                    <p:cNvPr id="28" name="Freeform 1079"/>
                    <p:cNvSpPr>
                      <a:spLocks/>
                    </p:cNvSpPr>
                    <p:nvPr/>
                  </p:nvSpPr>
                  <p:spPr bwMode="auto">
                    <a:xfrm>
                      <a:off x="2719" y="1071"/>
                      <a:ext cx="2071" cy="1242"/>
                    </a:xfrm>
                    <a:custGeom>
                      <a:avLst/>
                      <a:gdLst>
                        <a:gd name="T0" fmla="*/ 241 w 1961"/>
                        <a:gd name="T1" fmla="*/ 1113 h 1196"/>
                        <a:gd name="T2" fmla="*/ 17 w 1961"/>
                        <a:gd name="T3" fmla="*/ 673 h 1196"/>
                        <a:gd name="T4" fmla="*/ 137 w 1961"/>
                        <a:gd name="T5" fmla="*/ 113 h 1196"/>
                        <a:gd name="T6" fmla="*/ 465 w 1961"/>
                        <a:gd name="T7" fmla="*/ 265 h 1196"/>
                        <a:gd name="T8" fmla="*/ 425 w 1961"/>
                        <a:gd name="T9" fmla="*/ 1033 h 1196"/>
                        <a:gd name="T10" fmla="*/ 801 w 1961"/>
                        <a:gd name="T11" fmla="*/ 1033 h 1196"/>
                        <a:gd name="T12" fmla="*/ 705 w 1961"/>
                        <a:gd name="T13" fmla="*/ 161 h 1196"/>
                        <a:gd name="T14" fmla="*/ 1065 w 1961"/>
                        <a:gd name="T15" fmla="*/ 169 h 1196"/>
                        <a:gd name="T16" fmla="*/ 1025 w 1961"/>
                        <a:gd name="T17" fmla="*/ 1033 h 1196"/>
                        <a:gd name="T18" fmla="*/ 1465 w 1961"/>
                        <a:gd name="T19" fmla="*/ 1025 h 1196"/>
                        <a:gd name="T20" fmla="*/ 1345 w 1961"/>
                        <a:gd name="T21" fmla="*/ 193 h 1196"/>
                        <a:gd name="T22" fmla="*/ 1673 w 1961"/>
                        <a:gd name="T23" fmla="*/ 145 h 1196"/>
                        <a:gd name="T24" fmla="*/ 1697 w 1961"/>
                        <a:gd name="T25" fmla="*/ 1065 h 1196"/>
                        <a:gd name="T26" fmla="*/ 1961 w 1961"/>
                        <a:gd name="T27" fmla="*/ 929 h 11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961" h="1196">
                          <a:moveTo>
                            <a:pt x="241" y="1113"/>
                          </a:moveTo>
                          <a:cubicBezTo>
                            <a:pt x="137" y="976"/>
                            <a:pt x="34" y="840"/>
                            <a:pt x="17" y="673"/>
                          </a:cubicBezTo>
                          <a:cubicBezTo>
                            <a:pt x="0" y="506"/>
                            <a:pt x="62" y="181"/>
                            <a:pt x="137" y="113"/>
                          </a:cubicBezTo>
                          <a:cubicBezTo>
                            <a:pt x="212" y="45"/>
                            <a:pt x="417" y="112"/>
                            <a:pt x="465" y="265"/>
                          </a:cubicBezTo>
                          <a:cubicBezTo>
                            <a:pt x="513" y="418"/>
                            <a:pt x="369" y="905"/>
                            <a:pt x="425" y="1033"/>
                          </a:cubicBezTo>
                          <a:cubicBezTo>
                            <a:pt x="481" y="1161"/>
                            <a:pt x="754" y="1178"/>
                            <a:pt x="801" y="1033"/>
                          </a:cubicBezTo>
                          <a:cubicBezTo>
                            <a:pt x="848" y="888"/>
                            <a:pt x="661" y="305"/>
                            <a:pt x="705" y="161"/>
                          </a:cubicBezTo>
                          <a:cubicBezTo>
                            <a:pt x="749" y="17"/>
                            <a:pt x="1012" y="24"/>
                            <a:pt x="1065" y="169"/>
                          </a:cubicBezTo>
                          <a:cubicBezTo>
                            <a:pt x="1118" y="314"/>
                            <a:pt x="958" y="890"/>
                            <a:pt x="1025" y="1033"/>
                          </a:cubicBezTo>
                          <a:cubicBezTo>
                            <a:pt x="1092" y="1176"/>
                            <a:pt x="1412" y="1165"/>
                            <a:pt x="1465" y="1025"/>
                          </a:cubicBezTo>
                          <a:cubicBezTo>
                            <a:pt x="1518" y="885"/>
                            <a:pt x="1310" y="340"/>
                            <a:pt x="1345" y="193"/>
                          </a:cubicBezTo>
                          <a:cubicBezTo>
                            <a:pt x="1380" y="46"/>
                            <a:pt x="1614" y="0"/>
                            <a:pt x="1673" y="145"/>
                          </a:cubicBezTo>
                          <a:cubicBezTo>
                            <a:pt x="1732" y="290"/>
                            <a:pt x="1649" y="934"/>
                            <a:pt x="1697" y="1065"/>
                          </a:cubicBezTo>
                          <a:cubicBezTo>
                            <a:pt x="1745" y="1196"/>
                            <a:pt x="1917" y="952"/>
                            <a:pt x="1961" y="929"/>
                          </a:cubicBezTo>
                        </a:path>
                      </a:pathLst>
                    </a:custGeom>
                    <a:noFill/>
                    <a:ln w="76200" cmpd="sng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9" name="Freeform 1080"/>
                    <p:cNvSpPr>
                      <a:spLocks/>
                    </p:cNvSpPr>
                    <p:nvPr/>
                  </p:nvSpPr>
                  <p:spPr bwMode="auto">
                    <a:xfrm>
                      <a:off x="3402" y="1087"/>
                      <a:ext cx="500" cy="1064"/>
                    </a:xfrm>
                    <a:custGeom>
                      <a:avLst/>
                      <a:gdLst>
                        <a:gd name="T0" fmla="*/ 148 w 548"/>
                        <a:gd name="T1" fmla="*/ 1034 h 1064"/>
                        <a:gd name="T2" fmla="*/ 90 w 548"/>
                        <a:gd name="T3" fmla="*/ 602 h 1064"/>
                        <a:gd name="T4" fmla="*/ 10 w 548"/>
                        <a:gd name="T5" fmla="*/ 186 h 1064"/>
                        <a:gd name="T6" fmla="*/ 148 w 548"/>
                        <a:gd name="T7" fmla="*/ 31 h 1064"/>
                        <a:gd name="T8" fmla="*/ 394 w 548"/>
                        <a:gd name="T9" fmla="*/ 21 h 1064"/>
                        <a:gd name="T10" fmla="*/ 516 w 548"/>
                        <a:gd name="T11" fmla="*/ 159 h 1064"/>
                        <a:gd name="T12" fmla="*/ 538 w 548"/>
                        <a:gd name="T13" fmla="*/ 410 h 1064"/>
                        <a:gd name="T14" fmla="*/ 458 w 548"/>
                        <a:gd name="T15" fmla="*/ 965 h 1064"/>
                        <a:gd name="T16" fmla="*/ 458 w 548"/>
                        <a:gd name="T17" fmla="*/ 1002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48" h="1064">
                          <a:moveTo>
                            <a:pt x="148" y="1034"/>
                          </a:moveTo>
                          <a:cubicBezTo>
                            <a:pt x="130" y="888"/>
                            <a:pt x="113" y="743"/>
                            <a:pt x="90" y="602"/>
                          </a:cubicBezTo>
                          <a:cubicBezTo>
                            <a:pt x="67" y="461"/>
                            <a:pt x="0" y="281"/>
                            <a:pt x="10" y="186"/>
                          </a:cubicBezTo>
                          <a:cubicBezTo>
                            <a:pt x="20" y="91"/>
                            <a:pt x="84" y="58"/>
                            <a:pt x="148" y="31"/>
                          </a:cubicBezTo>
                          <a:cubicBezTo>
                            <a:pt x="212" y="4"/>
                            <a:pt x="333" y="0"/>
                            <a:pt x="394" y="21"/>
                          </a:cubicBezTo>
                          <a:cubicBezTo>
                            <a:pt x="455" y="42"/>
                            <a:pt x="492" y="94"/>
                            <a:pt x="516" y="159"/>
                          </a:cubicBezTo>
                          <a:cubicBezTo>
                            <a:pt x="540" y="224"/>
                            <a:pt x="548" y="276"/>
                            <a:pt x="538" y="410"/>
                          </a:cubicBezTo>
                          <a:cubicBezTo>
                            <a:pt x="528" y="544"/>
                            <a:pt x="471" y="866"/>
                            <a:pt x="458" y="965"/>
                          </a:cubicBezTo>
                          <a:cubicBezTo>
                            <a:pt x="445" y="1064"/>
                            <a:pt x="458" y="996"/>
                            <a:pt x="458" y="1002"/>
                          </a:cubicBezTo>
                        </a:path>
                      </a:pathLst>
                    </a:custGeom>
                    <a:noFill/>
                    <a:ln w="76200" cmpd="sng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23" name="Group 1081"/>
                  <p:cNvGrpSpPr>
                    <a:grpSpLocks/>
                  </p:cNvGrpSpPr>
                  <p:nvPr/>
                </p:nvGrpSpPr>
                <p:grpSpPr bwMode="auto">
                  <a:xfrm>
                    <a:off x="2639" y="1141"/>
                    <a:ext cx="2256" cy="1314"/>
                    <a:chOff x="2639" y="1031"/>
                    <a:chExt cx="2256" cy="1314"/>
                  </a:xfrm>
                </p:grpSpPr>
                <p:sp>
                  <p:nvSpPr>
                    <p:cNvPr id="24" name="Freeform 1082"/>
                    <p:cNvSpPr>
                      <a:spLocks/>
                    </p:cNvSpPr>
                    <p:nvPr/>
                  </p:nvSpPr>
                  <p:spPr bwMode="auto">
                    <a:xfrm>
                      <a:off x="2751" y="1100"/>
                      <a:ext cx="2006" cy="1242"/>
                    </a:xfrm>
                    <a:custGeom>
                      <a:avLst/>
                      <a:gdLst>
                        <a:gd name="T0" fmla="*/ 241 w 1961"/>
                        <a:gd name="T1" fmla="*/ 1113 h 1196"/>
                        <a:gd name="T2" fmla="*/ 17 w 1961"/>
                        <a:gd name="T3" fmla="*/ 673 h 1196"/>
                        <a:gd name="T4" fmla="*/ 137 w 1961"/>
                        <a:gd name="T5" fmla="*/ 113 h 1196"/>
                        <a:gd name="T6" fmla="*/ 465 w 1961"/>
                        <a:gd name="T7" fmla="*/ 265 h 1196"/>
                        <a:gd name="T8" fmla="*/ 425 w 1961"/>
                        <a:gd name="T9" fmla="*/ 1033 h 1196"/>
                        <a:gd name="T10" fmla="*/ 801 w 1961"/>
                        <a:gd name="T11" fmla="*/ 1033 h 1196"/>
                        <a:gd name="T12" fmla="*/ 705 w 1961"/>
                        <a:gd name="T13" fmla="*/ 161 h 1196"/>
                        <a:gd name="T14" fmla="*/ 1065 w 1961"/>
                        <a:gd name="T15" fmla="*/ 169 h 1196"/>
                        <a:gd name="T16" fmla="*/ 1025 w 1961"/>
                        <a:gd name="T17" fmla="*/ 1033 h 1196"/>
                        <a:gd name="T18" fmla="*/ 1465 w 1961"/>
                        <a:gd name="T19" fmla="*/ 1025 h 1196"/>
                        <a:gd name="T20" fmla="*/ 1345 w 1961"/>
                        <a:gd name="T21" fmla="*/ 193 h 1196"/>
                        <a:gd name="T22" fmla="*/ 1673 w 1961"/>
                        <a:gd name="T23" fmla="*/ 145 h 1196"/>
                        <a:gd name="T24" fmla="*/ 1697 w 1961"/>
                        <a:gd name="T25" fmla="*/ 1065 h 1196"/>
                        <a:gd name="T26" fmla="*/ 1961 w 1961"/>
                        <a:gd name="T27" fmla="*/ 929 h 11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961" h="1196">
                          <a:moveTo>
                            <a:pt x="241" y="1113"/>
                          </a:moveTo>
                          <a:cubicBezTo>
                            <a:pt x="137" y="976"/>
                            <a:pt x="34" y="840"/>
                            <a:pt x="17" y="673"/>
                          </a:cubicBezTo>
                          <a:cubicBezTo>
                            <a:pt x="0" y="506"/>
                            <a:pt x="62" y="181"/>
                            <a:pt x="137" y="113"/>
                          </a:cubicBezTo>
                          <a:cubicBezTo>
                            <a:pt x="212" y="45"/>
                            <a:pt x="417" y="112"/>
                            <a:pt x="465" y="265"/>
                          </a:cubicBezTo>
                          <a:cubicBezTo>
                            <a:pt x="513" y="418"/>
                            <a:pt x="369" y="905"/>
                            <a:pt x="425" y="1033"/>
                          </a:cubicBezTo>
                          <a:cubicBezTo>
                            <a:pt x="481" y="1161"/>
                            <a:pt x="754" y="1178"/>
                            <a:pt x="801" y="1033"/>
                          </a:cubicBezTo>
                          <a:cubicBezTo>
                            <a:pt x="848" y="888"/>
                            <a:pt x="661" y="305"/>
                            <a:pt x="705" y="161"/>
                          </a:cubicBezTo>
                          <a:cubicBezTo>
                            <a:pt x="749" y="17"/>
                            <a:pt x="1012" y="24"/>
                            <a:pt x="1065" y="169"/>
                          </a:cubicBezTo>
                          <a:cubicBezTo>
                            <a:pt x="1118" y="314"/>
                            <a:pt x="958" y="890"/>
                            <a:pt x="1025" y="1033"/>
                          </a:cubicBezTo>
                          <a:cubicBezTo>
                            <a:pt x="1092" y="1176"/>
                            <a:pt x="1412" y="1165"/>
                            <a:pt x="1465" y="1025"/>
                          </a:cubicBezTo>
                          <a:cubicBezTo>
                            <a:pt x="1518" y="885"/>
                            <a:pt x="1310" y="340"/>
                            <a:pt x="1345" y="193"/>
                          </a:cubicBezTo>
                          <a:cubicBezTo>
                            <a:pt x="1380" y="46"/>
                            <a:pt x="1614" y="0"/>
                            <a:pt x="1673" y="145"/>
                          </a:cubicBezTo>
                          <a:cubicBezTo>
                            <a:pt x="1732" y="290"/>
                            <a:pt x="1649" y="934"/>
                            <a:pt x="1697" y="1065"/>
                          </a:cubicBezTo>
                          <a:cubicBezTo>
                            <a:pt x="1745" y="1196"/>
                            <a:pt x="1917" y="952"/>
                            <a:pt x="1961" y="929"/>
                          </a:cubicBezTo>
                        </a:path>
                      </a:pathLst>
                    </a:custGeom>
                    <a:noFill/>
                    <a:ln w="76200" cmpd="sng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5" name="Freeform 1083"/>
                    <p:cNvSpPr>
                      <a:spLocks/>
                    </p:cNvSpPr>
                    <p:nvPr/>
                  </p:nvSpPr>
                  <p:spPr bwMode="auto">
                    <a:xfrm>
                      <a:off x="2679" y="1044"/>
                      <a:ext cx="2163" cy="1242"/>
                    </a:xfrm>
                    <a:custGeom>
                      <a:avLst/>
                      <a:gdLst>
                        <a:gd name="T0" fmla="*/ 241 w 1961"/>
                        <a:gd name="T1" fmla="*/ 1113 h 1196"/>
                        <a:gd name="T2" fmla="*/ 17 w 1961"/>
                        <a:gd name="T3" fmla="*/ 673 h 1196"/>
                        <a:gd name="T4" fmla="*/ 137 w 1961"/>
                        <a:gd name="T5" fmla="*/ 113 h 1196"/>
                        <a:gd name="T6" fmla="*/ 465 w 1961"/>
                        <a:gd name="T7" fmla="*/ 265 h 1196"/>
                        <a:gd name="T8" fmla="*/ 425 w 1961"/>
                        <a:gd name="T9" fmla="*/ 1033 h 1196"/>
                        <a:gd name="T10" fmla="*/ 801 w 1961"/>
                        <a:gd name="T11" fmla="*/ 1033 h 1196"/>
                        <a:gd name="T12" fmla="*/ 705 w 1961"/>
                        <a:gd name="T13" fmla="*/ 161 h 1196"/>
                        <a:gd name="T14" fmla="*/ 1065 w 1961"/>
                        <a:gd name="T15" fmla="*/ 169 h 1196"/>
                        <a:gd name="T16" fmla="*/ 1025 w 1961"/>
                        <a:gd name="T17" fmla="*/ 1033 h 1196"/>
                        <a:gd name="T18" fmla="*/ 1465 w 1961"/>
                        <a:gd name="T19" fmla="*/ 1025 h 1196"/>
                        <a:gd name="T20" fmla="*/ 1345 w 1961"/>
                        <a:gd name="T21" fmla="*/ 193 h 1196"/>
                        <a:gd name="T22" fmla="*/ 1673 w 1961"/>
                        <a:gd name="T23" fmla="*/ 145 h 1196"/>
                        <a:gd name="T24" fmla="*/ 1697 w 1961"/>
                        <a:gd name="T25" fmla="*/ 1065 h 1196"/>
                        <a:gd name="T26" fmla="*/ 1961 w 1961"/>
                        <a:gd name="T27" fmla="*/ 929 h 11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961" h="1196">
                          <a:moveTo>
                            <a:pt x="241" y="1113"/>
                          </a:moveTo>
                          <a:cubicBezTo>
                            <a:pt x="137" y="976"/>
                            <a:pt x="34" y="840"/>
                            <a:pt x="17" y="673"/>
                          </a:cubicBezTo>
                          <a:cubicBezTo>
                            <a:pt x="0" y="506"/>
                            <a:pt x="62" y="181"/>
                            <a:pt x="137" y="113"/>
                          </a:cubicBezTo>
                          <a:cubicBezTo>
                            <a:pt x="212" y="45"/>
                            <a:pt x="417" y="112"/>
                            <a:pt x="465" y="265"/>
                          </a:cubicBezTo>
                          <a:cubicBezTo>
                            <a:pt x="513" y="418"/>
                            <a:pt x="369" y="905"/>
                            <a:pt x="425" y="1033"/>
                          </a:cubicBezTo>
                          <a:cubicBezTo>
                            <a:pt x="481" y="1161"/>
                            <a:pt x="754" y="1178"/>
                            <a:pt x="801" y="1033"/>
                          </a:cubicBezTo>
                          <a:cubicBezTo>
                            <a:pt x="848" y="888"/>
                            <a:pt x="661" y="305"/>
                            <a:pt x="705" y="161"/>
                          </a:cubicBezTo>
                          <a:cubicBezTo>
                            <a:pt x="749" y="17"/>
                            <a:pt x="1012" y="24"/>
                            <a:pt x="1065" y="169"/>
                          </a:cubicBezTo>
                          <a:cubicBezTo>
                            <a:pt x="1118" y="314"/>
                            <a:pt x="958" y="890"/>
                            <a:pt x="1025" y="1033"/>
                          </a:cubicBezTo>
                          <a:cubicBezTo>
                            <a:pt x="1092" y="1176"/>
                            <a:pt x="1412" y="1165"/>
                            <a:pt x="1465" y="1025"/>
                          </a:cubicBezTo>
                          <a:cubicBezTo>
                            <a:pt x="1518" y="885"/>
                            <a:pt x="1310" y="340"/>
                            <a:pt x="1345" y="193"/>
                          </a:cubicBezTo>
                          <a:cubicBezTo>
                            <a:pt x="1380" y="46"/>
                            <a:pt x="1614" y="0"/>
                            <a:pt x="1673" y="145"/>
                          </a:cubicBezTo>
                          <a:cubicBezTo>
                            <a:pt x="1732" y="290"/>
                            <a:pt x="1649" y="934"/>
                            <a:pt x="1697" y="1065"/>
                          </a:cubicBezTo>
                          <a:cubicBezTo>
                            <a:pt x="1745" y="1196"/>
                            <a:pt x="1917" y="952"/>
                            <a:pt x="1961" y="929"/>
                          </a:cubicBezTo>
                        </a:path>
                      </a:pathLst>
                    </a:custGeom>
                    <a:noFill/>
                    <a:ln w="76200" cmpd="sng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6" name="Freeform 1084"/>
                    <p:cNvSpPr>
                      <a:spLocks/>
                    </p:cNvSpPr>
                    <p:nvPr/>
                  </p:nvSpPr>
                  <p:spPr bwMode="auto">
                    <a:xfrm>
                      <a:off x="2636" y="1031"/>
                      <a:ext cx="2256" cy="1242"/>
                    </a:xfrm>
                    <a:custGeom>
                      <a:avLst/>
                      <a:gdLst>
                        <a:gd name="T0" fmla="*/ 241 w 1961"/>
                        <a:gd name="T1" fmla="*/ 1113 h 1196"/>
                        <a:gd name="T2" fmla="*/ 17 w 1961"/>
                        <a:gd name="T3" fmla="*/ 673 h 1196"/>
                        <a:gd name="T4" fmla="*/ 137 w 1961"/>
                        <a:gd name="T5" fmla="*/ 113 h 1196"/>
                        <a:gd name="T6" fmla="*/ 465 w 1961"/>
                        <a:gd name="T7" fmla="*/ 265 h 1196"/>
                        <a:gd name="T8" fmla="*/ 425 w 1961"/>
                        <a:gd name="T9" fmla="*/ 1033 h 1196"/>
                        <a:gd name="T10" fmla="*/ 801 w 1961"/>
                        <a:gd name="T11" fmla="*/ 1033 h 1196"/>
                        <a:gd name="T12" fmla="*/ 705 w 1961"/>
                        <a:gd name="T13" fmla="*/ 161 h 1196"/>
                        <a:gd name="T14" fmla="*/ 1065 w 1961"/>
                        <a:gd name="T15" fmla="*/ 169 h 1196"/>
                        <a:gd name="T16" fmla="*/ 1025 w 1961"/>
                        <a:gd name="T17" fmla="*/ 1033 h 1196"/>
                        <a:gd name="T18" fmla="*/ 1465 w 1961"/>
                        <a:gd name="T19" fmla="*/ 1025 h 1196"/>
                        <a:gd name="T20" fmla="*/ 1345 w 1961"/>
                        <a:gd name="T21" fmla="*/ 193 h 1196"/>
                        <a:gd name="T22" fmla="*/ 1673 w 1961"/>
                        <a:gd name="T23" fmla="*/ 145 h 1196"/>
                        <a:gd name="T24" fmla="*/ 1697 w 1961"/>
                        <a:gd name="T25" fmla="*/ 1065 h 1196"/>
                        <a:gd name="T26" fmla="*/ 1961 w 1961"/>
                        <a:gd name="T27" fmla="*/ 929 h 11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961" h="1196">
                          <a:moveTo>
                            <a:pt x="241" y="1113"/>
                          </a:moveTo>
                          <a:cubicBezTo>
                            <a:pt x="137" y="976"/>
                            <a:pt x="34" y="840"/>
                            <a:pt x="17" y="673"/>
                          </a:cubicBezTo>
                          <a:cubicBezTo>
                            <a:pt x="0" y="506"/>
                            <a:pt x="62" y="181"/>
                            <a:pt x="137" y="113"/>
                          </a:cubicBezTo>
                          <a:cubicBezTo>
                            <a:pt x="212" y="45"/>
                            <a:pt x="417" y="112"/>
                            <a:pt x="465" y="265"/>
                          </a:cubicBezTo>
                          <a:cubicBezTo>
                            <a:pt x="513" y="418"/>
                            <a:pt x="369" y="905"/>
                            <a:pt x="425" y="1033"/>
                          </a:cubicBezTo>
                          <a:cubicBezTo>
                            <a:pt x="481" y="1161"/>
                            <a:pt x="754" y="1178"/>
                            <a:pt x="801" y="1033"/>
                          </a:cubicBezTo>
                          <a:cubicBezTo>
                            <a:pt x="848" y="888"/>
                            <a:pt x="661" y="305"/>
                            <a:pt x="705" y="161"/>
                          </a:cubicBezTo>
                          <a:cubicBezTo>
                            <a:pt x="749" y="17"/>
                            <a:pt x="1012" y="24"/>
                            <a:pt x="1065" y="169"/>
                          </a:cubicBezTo>
                          <a:cubicBezTo>
                            <a:pt x="1118" y="314"/>
                            <a:pt x="958" y="890"/>
                            <a:pt x="1025" y="1033"/>
                          </a:cubicBezTo>
                          <a:cubicBezTo>
                            <a:pt x="1092" y="1176"/>
                            <a:pt x="1412" y="1165"/>
                            <a:pt x="1465" y="1025"/>
                          </a:cubicBezTo>
                          <a:cubicBezTo>
                            <a:pt x="1518" y="885"/>
                            <a:pt x="1310" y="340"/>
                            <a:pt x="1345" y="193"/>
                          </a:cubicBezTo>
                          <a:cubicBezTo>
                            <a:pt x="1380" y="46"/>
                            <a:pt x="1614" y="0"/>
                            <a:pt x="1673" y="145"/>
                          </a:cubicBezTo>
                          <a:cubicBezTo>
                            <a:pt x="1732" y="290"/>
                            <a:pt x="1649" y="934"/>
                            <a:pt x="1697" y="1065"/>
                          </a:cubicBezTo>
                          <a:cubicBezTo>
                            <a:pt x="1745" y="1196"/>
                            <a:pt x="1917" y="952"/>
                            <a:pt x="1961" y="929"/>
                          </a:cubicBezTo>
                        </a:path>
                      </a:pathLst>
                    </a:custGeom>
                    <a:noFill/>
                    <a:ln w="76200" cmpd="sng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7" name="Freeform 1085"/>
                    <p:cNvSpPr>
                      <a:spLocks/>
                    </p:cNvSpPr>
                    <p:nvPr/>
                  </p:nvSpPr>
                  <p:spPr bwMode="auto">
                    <a:xfrm>
                      <a:off x="3368" y="1112"/>
                      <a:ext cx="571" cy="1062"/>
                    </a:xfrm>
                    <a:custGeom>
                      <a:avLst/>
                      <a:gdLst>
                        <a:gd name="T0" fmla="*/ 148 w 548"/>
                        <a:gd name="T1" fmla="*/ 1034 h 1064"/>
                        <a:gd name="T2" fmla="*/ 90 w 548"/>
                        <a:gd name="T3" fmla="*/ 602 h 1064"/>
                        <a:gd name="T4" fmla="*/ 10 w 548"/>
                        <a:gd name="T5" fmla="*/ 186 h 1064"/>
                        <a:gd name="T6" fmla="*/ 148 w 548"/>
                        <a:gd name="T7" fmla="*/ 31 h 1064"/>
                        <a:gd name="T8" fmla="*/ 394 w 548"/>
                        <a:gd name="T9" fmla="*/ 21 h 1064"/>
                        <a:gd name="T10" fmla="*/ 516 w 548"/>
                        <a:gd name="T11" fmla="*/ 159 h 1064"/>
                        <a:gd name="T12" fmla="*/ 538 w 548"/>
                        <a:gd name="T13" fmla="*/ 410 h 1064"/>
                        <a:gd name="T14" fmla="*/ 458 w 548"/>
                        <a:gd name="T15" fmla="*/ 965 h 1064"/>
                        <a:gd name="T16" fmla="*/ 458 w 548"/>
                        <a:gd name="T17" fmla="*/ 1002 h 10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48" h="1064">
                          <a:moveTo>
                            <a:pt x="148" y="1034"/>
                          </a:moveTo>
                          <a:cubicBezTo>
                            <a:pt x="130" y="888"/>
                            <a:pt x="113" y="743"/>
                            <a:pt x="90" y="602"/>
                          </a:cubicBezTo>
                          <a:cubicBezTo>
                            <a:pt x="67" y="461"/>
                            <a:pt x="0" y="281"/>
                            <a:pt x="10" y="186"/>
                          </a:cubicBezTo>
                          <a:cubicBezTo>
                            <a:pt x="20" y="91"/>
                            <a:pt x="84" y="58"/>
                            <a:pt x="148" y="31"/>
                          </a:cubicBezTo>
                          <a:cubicBezTo>
                            <a:pt x="212" y="4"/>
                            <a:pt x="333" y="0"/>
                            <a:pt x="394" y="21"/>
                          </a:cubicBezTo>
                          <a:cubicBezTo>
                            <a:pt x="455" y="42"/>
                            <a:pt x="492" y="94"/>
                            <a:pt x="516" y="159"/>
                          </a:cubicBezTo>
                          <a:cubicBezTo>
                            <a:pt x="540" y="224"/>
                            <a:pt x="548" y="276"/>
                            <a:pt x="538" y="410"/>
                          </a:cubicBezTo>
                          <a:cubicBezTo>
                            <a:pt x="528" y="544"/>
                            <a:pt x="471" y="866"/>
                            <a:pt x="458" y="965"/>
                          </a:cubicBezTo>
                          <a:cubicBezTo>
                            <a:pt x="445" y="1064"/>
                            <a:pt x="458" y="996"/>
                            <a:pt x="458" y="1002"/>
                          </a:cubicBezTo>
                        </a:path>
                      </a:pathLst>
                    </a:custGeom>
                    <a:noFill/>
                    <a:ln w="76200" cmpd="sng">
                      <a:solidFill>
                        <a:srgbClr val="99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  <p:sp>
              <p:nvSpPr>
                <p:cNvPr id="20" name="Rectangle 1086"/>
                <p:cNvSpPr>
                  <a:spLocks noChangeArrowheads="1"/>
                </p:cNvSpPr>
                <p:nvPr/>
              </p:nvSpPr>
              <p:spPr bwMode="auto">
                <a:xfrm rot="-2362013">
                  <a:off x="4775" y="2016"/>
                  <a:ext cx="117" cy="40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Rectangle 1087"/>
                <p:cNvSpPr>
                  <a:spLocks noChangeArrowheads="1"/>
                </p:cNvSpPr>
                <p:nvPr/>
              </p:nvSpPr>
              <p:spPr bwMode="auto">
                <a:xfrm rot="-7740694">
                  <a:off x="2887" y="2247"/>
                  <a:ext cx="117" cy="40"/>
                </a:xfrm>
                <a:prstGeom prst="rect">
                  <a:avLst/>
                </a:prstGeom>
                <a:solidFill>
                  <a:srgbClr val="99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Rectangle 1088"/>
              <p:cNvSpPr>
                <a:spLocks noChangeArrowheads="1"/>
              </p:cNvSpPr>
              <p:nvPr/>
            </p:nvSpPr>
            <p:spPr bwMode="auto">
              <a:xfrm>
                <a:off x="588" y="4128"/>
                <a:ext cx="2340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089"/>
              <p:cNvSpPr>
                <a:spLocks noChangeArrowheads="1"/>
              </p:cNvSpPr>
              <p:nvPr/>
            </p:nvSpPr>
            <p:spPr bwMode="auto">
              <a:xfrm>
                <a:off x="901" y="2592"/>
                <a:ext cx="1931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1090"/>
            <p:cNvSpPr txBox="1">
              <a:spLocks noChangeArrowheads="1"/>
            </p:cNvSpPr>
            <p:nvPr/>
          </p:nvSpPr>
          <p:spPr bwMode="auto">
            <a:xfrm>
              <a:off x="2540" y="2352"/>
              <a:ext cx="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contact</a:t>
              </a:r>
            </a:p>
          </p:txBody>
        </p:sp>
        <p:sp>
          <p:nvSpPr>
            <p:cNvPr id="8" name="Text Box 1091"/>
            <p:cNvSpPr txBox="1">
              <a:spLocks noChangeArrowheads="1"/>
            </p:cNvSpPr>
            <p:nvPr/>
          </p:nvSpPr>
          <p:spPr bwMode="auto">
            <a:xfrm>
              <a:off x="2575" y="861"/>
              <a:ext cx="5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contact</a:t>
              </a:r>
            </a:p>
          </p:txBody>
        </p:sp>
        <p:sp>
          <p:nvSpPr>
            <p:cNvPr id="9" name="Text Box 1092"/>
            <p:cNvSpPr txBox="1">
              <a:spLocks noChangeArrowheads="1"/>
            </p:cNvSpPr>
            <p:nvPr/>
          </p:nvSpPr>
          <p:spPr bwMode="auto">
            <a:xfrm>
              <a:off x="1470" y="2630"/>
              <a:ext cx="28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/>
                <a:t>electron </a:t>
              </a:r>
              <a:r>
                <a:rPr lang="en-US" sz="1800" dirty="0" smtClean="0"/>
                <a:t>conductor               </a:t>
              </a:r>
              <a:r>
                <a:rPr lang="en-US" sz="1800" dirty="0"/>
                <a:t>hole conductor</a:t>
              </a:r>
              <a:r>
                <a:rPr lang="en-US" sz="2000" dirty="0"/>
                <a:t> </a:t>
              </a:r>
            </a:p>
          </p:txBody>
        </p:sp>
        <p:sp>
          <p:nvSpPr>
            <p:cNvPr id="10" name="Line 1093"/>
            <p:cNvSpPr>
              <a:spLocks noChangeShapeType="1"/>
            </p:cNvSpPr>
            <p:nvPr/>
          </p:nvSpPr>
          <p:spPr bwMode="auto">
            <a:xfrm rot="20858633" flipV="1">
              <a:off x="2077" y="1964"/>
              <a:ext cx="275" cy="7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94"/>
            <p:cNvSpPr>
              <a:spLocks noChangeShapeType="1"/>
            </p:cNvSpPr>
            <p:nvPr/>
          </p:nvSpPr>
          <p:spPr bwMode="auto">
            <a:xfrm flipV="1">
              <a:off x="3643" y="1792"/>
              <a:ext cx="158" cy="8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095"/>
            <p:cNvSpPr txBox="1">
              <a:spLocks noChangeArrowheads="1"/>
            </p:cNvSpPr>
            <p:nvPr/>
          </p:nvSpPr>
          <p:spPr bwMode="auto">
            <a:xfrm>
              <a:off x="1440" y="2389"/>
              <a:ext cx="6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absorber</a:t>
              </a:r>
            </a:p>
          </p:txBody>
        </p:sp>
        <p:sp>
          <p:nvSpPr>
            <p:cNvPr id="13" name="Line 1096"/>
            <p:cNvSpPr>
              <a:spLocks noChangeShapeType="1"/>
            </p:cNvSpPr>
            <p:nvPr/>
          </p:nvSpPr>
          <p:spPr bwMode="auto">
            <a:xfrm flipV="1">
              <a:off x="1755" y="1989"/>
              <a:ext cx="315" cy="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1098"/>
          <p:cNvSpPr>
            <a:spLocks noChangeAspect="1" noChangeArrowheads="1"/>
          </p:cNvSpPr>
          <p:nvPr/>
        </p:nvSpPr>
        <p:spPr bwMode="auto">
          <a:xfrm>
            <a:off x="3048000" y="2514600"/>
            <a:ext cx="2835275" cy="403225"/>
          </a:xfrm>
          <a:prstGeom prst="rightArrow">
            <a:avLst>
              <a:gd name="adj1" fmla="val 50000"/>
              <a:gd name="adj2" fmla="val 175787"/>
            </a:avLst>
          </a:prstGeom>
          <a:gradFill rotWithShape="0">
            <a:gsLst>
              <a:gs pos="0">
                <a:srgbClr val="FF6600"/>
              </a:gs>
              <a:gs pos="100000">
                <a:srgbClr val="FF6600">
                  <a:gamma/>
                  <a:shade val="94118"/>
                  <a:invGamma/>
                  <a:alpha val="2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3" name="Group 1139"/>
          <p:cNvGrpSpPr>
            <a:grpSpLocks/>
          </p:cNvGrpSpPr>
          <p:nvPr/>
        </p:nvGrpSpPr>
        <p:grpSpPr bwMode="auto">
          <a:xfrm>
            <a:off x="381000" y="1219200"/>
            <a:ext cx="1963738" cy="3170238"/>
            <a:chOff x="240" y="768"/>
            <a:chExt cx="1237" cy="1997"/>
          </a:xfrm>
        </p:grpSpPr>
        <p:grpSp>
          <p:nvGrpSpPr>
            <p:cNvPr id="34" name="Group 1101"/>
            <p:cNvGrpSpPr>
              <a:grpSpLocks/>
            </p:cNvGrpSpPr>
            <p:nvPr/>
          </p:nvGrpSpPr>
          <p:grpSpPr bwMode="auto">
            <a:xfrm>
              <a:off x="384" y="768"/>
              <a:ext cx="1093" cy="1613"/>
              <a:chOff x="1166" y="835"/>
              <a:chExt cx="1026" cy="1613"/>
            </a:xfrm>
          </p:grpSpPr>
          <p:sp>
            <p:nvSpPr>
              <p:cNvPr id="37" name="Rectangle 1102"/>
              <p:cNvSpPr>
                <a:spLocks noChangeArrowheads="1"/>
              </p:cNvSpPr>
              <p:nvPr/>
            </p:nvSpPr>
            <p:spPr bwMode="auto">
              <a:xfrm>
                <a:off x="1240" y="1368"/>
                <a:ext cx="840" cy="1080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Text Box 1103"/>
              <p:cNvSpPr txBox="1">
                <a:spLocks noChangeArrowheads="1"/>
              </p:cNvSpPr>
              <p:nvPr/>
            </p:nvSpPr>
            <p:spPr bwMode="auto">
              <a:xfrm>
                <a:off x="1166" y="835"/>
                <a:ext cx="102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>
                    <a:cs typeface="Arial" charset="0"/>
                  </a:rPr>
                  <a:t>light absorption</a:t>
                </a:r>
              </a:p>
              <a:p>
                <a:pPr eaLnBrk="1" hangingPunct="1">
                  <a:defRPr/>
                </a:pPr>
                <a:r>
                  <a:rPr lang="en-US" sz="1800">
                    <a:cs typeface="Arial" charset="0"/>
                  </a:rPr>
                  <a:t>       depth</a:t>
                </a:r>
              </a:p>
            </p:txBody>
          </p:sp>
          <p:sp>
            <p:nvSpPr>
              <p:cNvPr id="39" name="Line 1104"/>
              <p:cNvSpPr>
                <a:spLocks noChangeShapeType="1"/>
              </p:cNvSpPr>
              <p:nvPr/>
            </p:nvSpPr>
            <p:spPr bwMode="auto">
              <a:xfrm>
                <a:off x="1248" y="1280"/>
                <a:ext cx="8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Text Box 1105"/>
              <p:cNvSpPr txBox="1">
                <a:spLocks noChangeArrowheads="1"/>
              </p:cNvSpPr>
              <p:nvPr/>
            </p:nvSpPr>
            <p:spPr bwMode="auto">
              <a:xfrm>
                <a:off x="1518" y="1659"/>
                <a:ext cx="214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>
                    <a:cs typeface="Arial" charset="0"/>
                  </a:rPr>
                  <a:t>e</a:t>
                </a:r>
                <a:r>
                  <a:rPr lang="en-US" sz="1800" baseline="30000">
                    <a:cs typeface="Arial" charset="0"/>
                  </a:rPr>
                  <a:t>-</a:t>
                </a:r>
                <a:endParaRPr lang="en-US" sz="1800">
                  <a:cs typeface="Arial" charset="0"/>
                </a:endParaRPr>
              </a:p>
            </p:txBody>
          </p:sp>
          <p:sp>
            <p:nvSpPr>
              <p:cNvPr id="41" name="Text Box 1106"/>
              <p:cNvSpPr txBox="1">
                <a:spLocks noChangeArrowheads="1"/>
              </p:cNvSpPr>
              <p:nvPr/>
            </p:nvSpPr>
            <p:spPr bwMode="auto">
              <a:xfrm>
                <a:off x="1526" y="2107"/>
                <a:ext cx="237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>
                    <a:cs typeface="Arial" charset="0"/>
                  </a:rPr>
                  <a:t>h</a:t>
                </a:r>
                <a:r>
                  <a:rPr lang="en-US" sz="1800" baseline="30000">
                    <a:cs typeface="Arial" charset="0"/>
                  </a:rPr>
                  <a:t>+</a:t>
                </a:r>
                <a:endParaRPr lang="en-US" sz="1800">
                  <a:cs typeface="Arial" charset="0"/>
                </a:endParaRPr>
              </a:p>
            </p:txBody>
          </p:sp>
          <p:sp>
            <p:nvSpPr>
              <p:cNvPr id="42" name="Line 1107"/>
              <p:cNvSpPr>
                <a:spLocks noChangeShapeType="1"/>
              </p:cNvSpPr>
              <p:nvPr/>
            </p:nvSpPr>
            <p:spPr bwMode="auto">
              <a:xfrm>
                <a:off x="1800" y="1768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Line 1108"/>
              <p:cNvSpPr>
                <a:spLocks noChangeShapeType="1"/>
              </p:cNvSpPr>
              <p:nvPr/>
            </p:nvSpPr>
            <p:spPr bwMode="auto">
              <a:xfrm flipH="1">
                <a:off x="1224" y="2208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" name="Text Box 1109"/>
            <p:cNvSpPr txBox="1">
              <a:spLocks noChangeArrowheads="1"/>
            </p:cNvSpPr>
            <p:nvPr/>
          </p:nvSpPr>
          <p:spPr bwMode="auto">
            <a:xfrm>
              <a:off x="477" y="2397"/>
              <a:ext cx="10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baseline="30000" dirty="0">
                  <a:cs typeface="Arial" charset="0"/>
                </a:rPr>
                <a:t>light-absorbing</a:t>
              </a:r>
            </a:p>
            <a:p>
              <a:pPr eaLnBrk="1" hangingPunct="1">
                <a:defRPr/>
              </a:pPr>
              <a:r>
                <a:rPr lang="en-US" sz="2400" baseline="30000" dirty="0">
                  <a:cs typeface="Arial" charset="0"/>
                </a:rPr>
                <a:t>semiconductor </a:t>
              </a:r>
            </a:p>
          </p:txBody>
        </p:sp>
        <p:sp>
          <p:nvSpPr>
            <p:cNvPr id="36" name="AutoShape 1110"/>
            <p:cNvSpPr>
              <a:spLocks noChangeArrowheads="1"/>
            </p:cNvSpPr>
            <p:nvPr/>
          </p:nvSpPr>
          <p:spPr bwMode="auto">
            <a:xfrm>
              <a:off x="240" y="1791"/>
              <a:ext cx="1047" cy="283"/>
            </a:xfrm>
            <a:prstGeom prst="rightArrow">
              <a:avLst>
                <a:gd name="adj1" fmla="val 50000"/>
                <a:gd name="adj2" fmla="val 7112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4" name="Group 1138"/>
          <p:cNvGrpSpPr>
            <a:grpSpLocks/>
          </p:cNvGrpSpPr>
          <p:nvPr/>
        </p:nvGrpSpPr>
        <p:grpSpPr bwMode="auto">
          <a:xfrm>
            <a:off x="5389563" y="1716088"/>
            <a:ext cx="493712" cy="2046287"/>
            <a:chOff x="3395" y="1081"/>
            <a:chExt cx="311" cy="1289"/>
          </a:xfrm>
        </p:grpSpPr>
        <p:sp>
          <p:nvSpPr>
            <p:cNvPr id="45" name="Text Box 1113"/>
            <p:cNvSpPr txBox="1">
              <a:spLocks noChangeArrowheads="1"/>
            </p:cNvSpPr>
            <p:nvPr/>
          </p:nvSpPr>
          <p:spPr bwMode="auto">
            <a:xfrm>
              <a:off x="3447" y="1702"/>
              <a:ext cx="2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e</a:t>
              </a:r>
              <a:r>
                <a:rPr lang="en-US" sz="1600" baseline="30000">
                  <a:solidFill>
                    <a:schemeClr val="bg1"/>
                  </a:solidFill>
                  <a:cs typeface="Arial" charset="0"/>
                </a:rPr>
                <a:t>-</a:t>
              </a:r>
              <a:endParaRPr lang="en-US" sz="16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6" name="Text Box 1114"/>
            <p:cNvSpPr txBox="1">
              <a:spLocks noChangeArrowheads="1"/>
            </p:cNvSpPr>
            <p:nvPr/>
          </p:nvSpPr>
          <p:spPr bwMode="auto">
            <a:xfrm>
              <a:off x="3458" y="1578"/>
              <a:ext cx="2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h</a:t>
              </a:r>
              <a:r>
                <a:rPr lang="en-US" sz="1600" baseline="30000">
                  <a:solidFill>
                    <a:schemeClr val="bg1"/>
                  </a:solidFill>
                  <a:cs typeface="Arial" charset="0"/>
                </a:rPr>
                <a:t>+</a:t>
              </a:r>
              <a:endParaRPr lang="en-US" sz="160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7" name="Line 1115"/>
            <p:cNvSpPr>
              <a:spLocks noChangeShapeType="1"/>
            </p:cNvSpPr>
            <p:nvPr/>
          </p:nvSpPr>
          <p:spPr bwMode="auto">
            <a:xfrm flipH="1">
              <a:off x="3395" y="1819"/>
              <a:ext cx="109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1116"/>
            <p:cNvSpPr>
              <a:spLocks noChangeShapeType="1"/>
            </p:cNvSpPr>
            <p:nvPr/>
          </p:nvSpPr>
          <p:spPr bwMode="auto">
            <a:xfrm flipV="1">
              <a:off x="3560" y="1344"/>
              <a:ext cx="101" cy="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117"/>
            <p:cNvSpPr>
              <a:spLocks noChangeShapeType="1"/>
            </p:cNvSpPr>
            <p:nvPr/>
          </p:nvSpPr>
          <p:spPr bwMode="auto">
            <a:xfrm>
              <a:off x="3436" y="1887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118"/>
            <p:cNvSpPr>
              <a:spLocks noChangeShapeType="1"/>
            </p:cNvSpPr>
            <p:nvPr/>
          </p:nvSpPr>
          <p:spPr bwMode="auto">
            <a:xfrm flipV="1">
              <a:off x="3658" y="1081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Rectangle 1119"/>
          <p:cNvSpPr>
            <a:spLocks noChangeArrowheads="1"/>
          </p:cNvSpPr>
          <p:nvPr/>
        </p:nvSpPr>
        <p:spPr bwMode="auto">
          <a:xfrm>
            <a:off x="304800" y="5617808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000" b="1" dirty="0">
                <a:solidFill>
                  <a:schemeClr val="accent2"/>
                </a:solidFill>
              </a:rPr>
              <a:t>Advantage of high surface </a:t>
            </a:r>
            <a:r>
              <a:rPr lang="en-US" sz="2000" b="1" dirty="0" smtClean="0">
                <a:solidFill>
                  <a:schemeClr val="accent2"/>
                </a:solidFill>
              </a:rPr>
              <a:t>area:</a:t>
            </a:r>
            <a:r>
              <a:rPr lang="en-US" sz="2000" b="1" dirty="0">
                <a:solidFill>
                  <a:schemeClr val="accent2"/>
                </a:solidFill>
              </a:rPr>
              <a:t/>
            </a:r>
            <a:br>
              <a:rPr lang="en-US" sz="2000" b="1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Allows the use </a:t>
            </a:r>
            <a:r>
              <a:rPr lang="en-US" sz="2000" dirty="0" smtClean="0">
                <a:solidFill>
                  <a:schemeClr val="accent2"/>
                </a:solidFill>
              </a:rPr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locally thin </a:t>
            </a:r>
            <a:r>
              <a:rPr lang="en-US" sz="2000" dirty="0" smtClean="0">
                <a:solidFill>
                  <a:schemeClr val="accent2"/>
                </a:solidFill>
              </a:rPr>
              <a:t>absorber and therefore </a:t>
            </a:r>
            <a:r>
              <a:rPr lang="en-US" sz="2000" b="1" dirty="0">
                <a:solidFill>
                  <a:srgbClr val="FF0000"/>
                </a:solidFill>
              </a:rPr>
              <a:t>poor quality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>
                <a:solidFill>
                  <a:schemeClr val="accent2"/>
                </a:solidFill>
              </a:rPr>
              <a:t>wider range of) </a:t>
            </a:r>
            <a:r>
              <a:rPr lang="en-US" sz="2000" dirty="0" smtClean="0">
                <a:solidFill>
                  <a:schemeClr val="accent2"/>
                </a:solidFill>
              </a:rPr>
              <a:t>absorbers</a:t>
            </a:r>
            <a:r>
              <a:rPr lang="en-US" b="1" dirty="0" smtClean="0">
                <a:solidFill>
                  <a:srgbClr val="CC0000"/>
                </a:solidFill>
              </a:rPr>
              <a:t> </a:t>
            </a:r>
            <a:endParaRPr lang="en-US" b="1" dirty="0">
              <a:solidFill>
                <a:srgbClr val="CC0000"/>
              </a:solidFill>
            </a:endParaRPr>
          </a:p>
        </p:txBody>
      </p:sp>
      <p:grpSp>
        <p:nvGrpSpPr>
          <p:cNvPr id="52" name="Group 1120"/>
          <p:cNvGrpSpPr>
            <a:grpSpLocks/>
          </p:cNvGrpSpPr>
          <p:nvPr/>
        </p:nvGrpSpPr>
        <p:grpSpPr bwMode="auto">
          <a:xfrm>
            <a:off x="6569080" y="1550988"/>
            <a:ext cx="2595564" cy="2411412"/>
            <a:chOff x="4120" y="812"/>
            <a:chExt cx="1635" cy="1519"/>
          </a:xfrm>
        </p:grpSpPr>
        <p:grpSp>
          <p:nvGrpSpPr>
            <p:cNvPr id="53" name="Group 1121"/>
            <p:cNvGrpSpPr>
              <a:grpSpLocks/>
            </p:cNvGrpSpPr>
            <p:nvPr/>
          </p:nvGrpSpPr>
          <p:grpSpPr bwMode="auto">
            <a:xfrm>
              <a:off x="4120" y="890"/>
              <a:ext cx="1635" cy="1441"/>
              <a:chOff x="4120" y="890"/>
              <a:chExt cx="1635" cy="1441"/>
            </a:xfrm>
          </p:grpSpPr>
          <p:sp>
            <p:nvSpPr>
              <p:cNvPr id="56" name="Text Box 1122"/>
              <p:cNvSpPr txBox="1">
                <a:spLocks noChangeArrowheads="1"/>
              </p:cNvSpPr>
              <p:nvPr/>
            </p:nvSpPr>
            <p:spPr bwMode="auto">
              <a:xfrm>
                <a:off x="4870" y="1090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>
                    <a:solidFill>
                      <a:schemeClr val="accent2"/>
                    </a:solidFill>
                    <a:cs typeface="Arial" charset="0"/>
                  </a:rPr>
                  <a:t>e</a:t>
                </a:r>
                <a:r>
                  <a:rPr lang="en-US" sz="1800" b="1" baseline="30000">
                    <a:solidFill>
                      <a:schemeClr val="accent2"/>
                    </a:solidFill>
                    <a:cs typeface="Arial" charset="0"/>
                  </a:rPr>
                  <a:t>-</a:t>
                </a:r>
                <a:endParaRPr lang="en-US" sz="1800" b="1">
                  <a:solidFill>
                    <a:schemeClr val="accent2"/>
                  </a:solidFill>
                  <a:cs typeface="Arial" charset="0"/>
                </a:endParaRPr>
              </a:p>
            </p:txBody>
          </p:sp>
          <p:sp>
            <p:nvSpPr>
              <p:cNvPr id="57" name="Text Box 1123"/>
              <p:cNvSpPr txBox="1">
                <a:spLocks noChangeArrowheads="1"/>
              </p:cNvSpPr>
              <p:nvPr/>
            </p:nvSpPr>
            <p:spPr bwMode="auto">
              <a:xfrm>
                <a:off x="4847" y="1753"/>
                <a:ext cx="2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800" b="1">
                    <a:solidFill>
                      <a:srgbClr val="FF0000"/>
                    </a:solidFill>
                    <a:cs typeface="Arial" charset="0"/>
                  </a:rPr>
                  <a:t>h</a:t>
                </a:r>
                <a:r>
                  <a:rPr lang="en-US" sz="1800" b="1" baseline="30000">
                    <a:solidFill>
                      <a:srgbClr val="FF0000"/>
                    </a:solidFill>
                    <a:cs typeface="Arial" charset="0"/>
                  </a:rPr>
                  <a:t>+</a:t>
                </a:r>
                <a:endParaRPr lang="en-US" sz="1800" b="1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58" name="Line 1124"/>
              <p:cNvSpPr>
                <a:spLocks noChangeShapeType="1"/>
              </p:cNvSpPr>
              <p:nvPr/>
            </p:nvSpPr>
            <p:spPr bwMode="auto">
              <a:xfrm>
                <a:off x="5056" y="1251"/>
                <a:ext cx="203" cy="9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Line 1125"/>
              <p:cNvSpPr>
                <a:spLocks noChangeShapeType="1"/>
              </p:cNvSpPr>
              <p:nvPr/>
            </p:nvSpPr>
            <p:spPr bwMode="auto">
              <a:xfrm flipH="1" flipV="1">
                <a:off x="4583" y="1672"/>
                <a:ext cx="291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0" name="Group 1126"/>
              <p:cNvGrpSpPr>
                <a:grpSpLocks/>
              </p:cNvGrpSpPr>
              <p:nvPr/>
            </p:nvGrpSpPr>
            <p:grpSpPr bwMode="auto">
              <a:xfrm>
                <a:off x="4448" y="890"/>
                <a:ext cx="996" cy="1441"/>
                <a:chOff x="4448" y="890"/>
                <a:chExt cx="996" cy="1441"/>
              </a:xfrm>
            </p:grpSpPr>
            <p:sp>
              <p:nvSpPr>
                <p:cNvPr id="63" name="Line 1127"/>
                <p:cNvSpPr>
                  <a:spLocks noChangeShapeType="1"/>
                </p:cNvSpPr>
                <p:nvPr/>
              </p:nvSpPr>
              <p:spPr bwMode="auto">
                <a:xfrm flipH="1">
                  <a:off x="5116" y="1403"/>
                  <a:ext cx="3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1128"/>
                <p:cNvSpPr>
                  <a:spLocks noChangeShapeType="1"/>
                </p:cNvSpPr>
                <p:nvPr/>
              </p:nvSpPr>
              <p:spPr bwMode="auto">
                <a:xfrm flipH="1">
                  <a:off x="5104" y="2152"/>
                  <a:ext cx="3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1129"/>
                <p:cNvSpPr>
                  <a:spLocks noChangeShapeType="1"/>
                </p:cNvSpPr>
                <p:nvPr/>
              </p:nvSpPr>
              <p:spPr bwMode="auto">
                <a:xfrm flipH="1">
                  <a:off x="5106" y="1256"/>
                  <a:ext cx="8" cy="10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1130"/>
                <p:cNvSpPr>
                  <a:spLocks noChangeShapeType="1"/>
                </p:cNvSpPr>
                <p:nvPr/>
              </p:nvSpPr>
              <p:spPr bwMode="auto">
                <a:xfrm flipH="1">
                  <a:off x="4775" y="890"/>
                  <a:ext cx="8" cy="10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1131"/>
                <p:cNvSpPr>
                  <a:spLocks noChangeShapeType="1"/>
                </p:cNvSpPr>
                <p:nvPr/>
              </p:nvSpPr>
              <p:spPr bwMode="auto">
                <a:xfrm flipH="1">
                  <a:off x="4448" y="1717"/>
                  <a:ext cx="3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1132"/>
                <p:cNvSpPr>
                  <a:spLocks noChangeShapeType="1"/>
                </p:cNvSpPr>
                <p:nvPr/>
              </p:nvSpPr>
              <p:spPr bwMode="auto">
                <a:xfrm flipH="1">
                  <a:off x="4458" y="944"/>
                  <a:ext cx="3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Rectangle 1133"/>
                <p:cNvSpPr>
                  <a:spLocks noChangeArrowheads="1"/>
                </p:cNvSpPr>
                <p:nvPr/>
              </p:nvSpPr>
              <p:spPr bwMode="auto">
                <a:xfrm>
                  <a:off x="4779" y="1309"/>
                  <a:ext cx="336" cy="473"/>
                </a:xfrm>
                <a:prstGeom prst="rect">
                  <a:avLst/>
                </a:prstGeom>
                <a:solidFill>
                  <a:srgbClr val="FF0000">
                    <a:alpha val="37000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61" name="Text Box 1134"/>
              <p:cNvSpPr txBox="1">
                <a:spLocks noChangeArrowheads="1"/>
              </p:cNvSpPr>
              <p:nvPr/>
            </p:nvSpPr>
            <p:spPr bwMode="auto">
              <a:xfrm>
                <a:off x="4120" y="1060"/>
                <a:ext cx="632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charset="0"/>
                  </a:rPr>
                  <a:t>h</a:t>
                </a:r>
                <a:r>
                  <a:rPr lang="en-US" sz="1800" dirty="0" smtClean="0">
                    <a:cs typeface="Arial" charset="0"/>
                  </a:rPr>
                  <a:t>ole</a:t>
                </a:r>
              </a:p>
              <a:p>
                <a:pPr eaLnBrk="1" hangingPunct="1">
                  <a:defRPr/>
                </a:pPr>
                <a:r>
                  <a:rPr lang="en-US" dirty="0">
                    <a:cs typeface="Arial" charset="0"/>
                  </a:rPr>
                  <a:t>s</a:t>
                </a:r>
                <a:r>
                  <a:rPr lang="en-US" dirty="0" smtClean="0">
                    <a:cs typeface="Arial" charset="0"/>
                  </a:rPr>
                  <a:t>elective</a:t>
                </a:r>
              </a:p>
              <a:p>
                <a:pPr eaLnBrk="1" hangingPunct="1">
                  <a:defRPr/>
                </a:pPr>
                <a:r>
                  <a:rPr lang="en-US" sz="1800" dirty="0" smtClean="0">
                    <a:cs typeface="Arial" charset="0"/>
                  </a:rPr>
                  <a:t>contact </a:t>
                </a:r>
                <a:endParaRPr lang="en-US" sz="1800" dirty="0">
                  <a:cs typeface="Arial" charset="0"/>
                </a:endParaRPr>
              </a:p>
            </p:txBody>
          </p:sp>
          <p:sp>
            <p:nvSpPr>
              <p:cNvPr id="62" name="Text Box 1135"/>
              <p:cNvSpPr txBox="1">
                <a:spLocks noChangeArrowheads="1"/>
              </p:cNvSpPr>
              <p:nvPr/>
            </p:nvSpPr>
            <p:spPr bwMode="auto">
              <a:xfrm>
                <a:off x="5123" y="1510"/>
                <a:ext cx="632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charset="0"/>
                  </a:rPr>
                  <a:t>e</a:t>
                </a:r>
                <a:r>
                  <a:rPr lang="en-US" dirty="0" smtClean="0">
                    <a:cs typeface="Arial" charset="0"/>
                  </a:rPr>
                  <a:t>lectron</a:t>
                </a:r>
              </a:p>
              <a:p>
                <a:pPr eaLnBrk="1" hangingPunct="1">
                  <a:defRPr/>
                </a:pPr>
                <a:r>
                  <a:rPr lang="en-US" dirty="0">
                    <a:cs typeface="Arial" charset="0"/>
                  </a:rPr>
                  <a:t>s</a:t>
                </a:r>
                <a:r>
                  <a:rPr lang="en-US" dirty="0" smtClean="0">
                    <a:cs typeface="Arial" charset="0"/>
                  </a:rPr>
                  <a:t>elective</a:t>
                </a:r>
              </a:p>
              <a:p>
                <a:pPr eaLnBrk="1" hangingPunct="1">
                  <a:defRPr/>
                </a:pPr>
                <a:r>
                  <a:rPr lang="en-US" sz="1800" dirty="0" smtClean="0">
                    <a:cs typeface="Arial" charset="0"/>
                  </a:rPr>
                  <a:t>contact</a:t>
                </a:r>
                <a:endParaRPr lang="en-US" sz="1800" dirty="0">
                  <a:cs typeface="Arial" charset="0"/>
                </a:endParaRPr>
              </a:p>
            </p:txBody>
          </p:sp>
        </p:grpSp>
        <p:sp>
          <p:nvSpPr>
            <p:cNvPr id="54" name="Text Box 1136"/>
            <p:cNvSpPr txBox="1">
              <a:spLocks noChangeArrowheads="1"/>
            </p:cNvSpPr>
            <p:nvPr/>
          </p:nvSpPr>
          <p:spPr bwMode="auto">
            <a:xfrm>
              <a:off x="4158" y="812"/>
              <a:ext cx="2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cs typeface="Arial" charset="0"/>
                </a:rPr>
                <a:t>E</a:t>
              </a:r>
              <a:r>
                <a:rPr lang="en-US" sz="2000" baseline="-25000">
                  <a:cs typeface="Arial" charset="0"/>
                </a:rPr>
                <a:t>C</a:t>
              </a:r>
              <a:endParaRPr lang="en-US" sz="2000" baseline="30000">
                <a:cs typeface="Arial" charset="0"/>
              </a:endParaRPr>
            </a:p>
          </p:txBody>
        </p:sp>
        <p:sp>
          <p:nvSpPr>
            <p:cNvPr id="55" name="Text Box 1137"/>
            <p:cNvSpPr txBox="1">
              <a:spLocks noChangeArrowheads="1"/>
            </p:cNvSpPr>
            <p:nvPr/>
          </p:nvSpPr>
          <p:spPr bwMode="auto">
            <a:xfrm>
              <a:off x="4182" y="1596"/>
              <a:ext cx="2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cs typeface="Arial" charset="0"/>
                </a:rPr>
                <a:t>E</a:t>
              </a:r>
              <a:r>
                <a:rPr lang="en-US" sz="2000" baseline="-25000">
                  <a:cs typeface="Arial" charset="0"/>
                </a:rPr>
                <a:t>V</a:t>
              </a:r>
              <a:endParaRPr lang="en-US" sz="2000" baseline="30000">
                <a:cs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175462" y="4933247"/>
            <a:ext cx="6751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</a:rPr>
              <a:t>lectron (hole) selective contact; conductor; transport medium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2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1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8484" y="74988"/>
            <a:ext cx="6297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Comic Sans MS"/>
                <a:cs typeface="Comic Sans MS"/>
              </a:rPr>
              <a:t>Organic photovoltaic cells   OPV</a:t>
            </a:r>
            <a:endParaRPr lang="en-US" sz="32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88924" y="3092500"/>
            <a:ext cx="3904956" cy="2859235"/>
            <a:chOff x="2904122" y="1784075"/>
            <a:chExt cx="2994217" cy="1673524"/>
          </a:xfrm>
        </p:grpSpPr>
        <p:sp>
          <p:nvSpPr>
            <p:cNvPr id="6" name="Rectangle 5"/>
            <p:cNvSpPr/>
            <p:nvPr/>
          </p:nvSpPr>
          <p:spPr>
            <a:xfrm>
              <a:off x="2907189" y="1962802"/>
              <a:ext cx="2991150" cy="132253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050641" y="1958715"/>
              <a:ext cx="2835255" cy="1351070"/>
              <a:chOff x="3050641" y="1958715"/>
              <a:chExt cx="2835255" cy="1351070"/>
            </a:xfrm>
          </p:grpSpPr>
          <p:sp>
            <p:nvSpPr>
              <p:cNvPr id="10" name="Freeform 9"/>
              <p:cNvSpPr/>
              <p:nvPr/>
            </p:nvSpPr>
            <p:spPr>
              <a:xfrm rot="19300311">
                <a:off x="4849162" y="2101574"/>
                <a:ext cx="1036734" cy="574970"/>
              </a:xfrm>
              <a:custGeom>
                <a:avLst/>
                <a:gdLst>
                  <a:gd name="connsiteX0" fmla="*/ 720530 w 1036734"/>
                  <a:gd name="connsiteY0" fmla="*/ 20735 h 725714"/>
                  <a:gd name="connsiteX1" fmla="*/ 746449 w 1036734"/>
                  <a:gd name="connsiteY1" fmla="*/ 25918 h 725714"/>
                  <a:gd name="connsiteX2" fmla="*/ 891592 w 1036734"/>
                  <a:gd name="connsiteY2" fmla="*/ 31102 h 725714"/>
                  <a:gd name="connsiteX3" fmla="*/ 912326 w 1036734"/>
                  <a:gd name="connsiteY3" fmla="*/ 46653 h 725714"/>
                  <a:gd name="connsiteX4" fmla="*/ 933061 w 1036734"/>
                  <a:gd name="connsiteY4" fmla="*/ 51837 h 725714"/>
                  <a:gd name="connsiteX5" fmla="*/ 958979 w 1036734"/>
                  <a:gd name="connsiteY5" fmla="*/ 72571 h 725714"/>
                  <a:gd name="connsiteX6" fmla="*/ 1005632 w 1036734"/>
                  <a:gd name="connsiteY6" fmla="*/ 129592 h 725714"/>
                  <a:gd name="connsiteX7" fmla="*/ 1016000 w 1036734"/>
                  <a:gd name="connsiteY7" fmla="*/ 139959 h 725714"/>
                  <a:gd name="connsiteX8" fmla="*/ 1026367 w 1036734"/>
                  <a:gd name="connsiteY8" fmla="*/ 155510 h 725714"/>
                  <a:gd name="connsiteX9" fmla="*/ 1036734 w 1036734"/>
                  <a:gd name="connsiteY9" fmla="*/ 186612 h 725714"/>
                  <a:gd name="connsiteX10" fmla="*/ 1031551 w 1036734"/>
                  <a:gd name="connsiteY10" fmla="*/ 212530 h 725714"/>
                  <a:gd name="connsiteX11" fmla="*/ 1021183 w 1036734"/>
                  <a:gd name="connsiteY11" fmla="*/ 222898 h 725714"/>
                  <a:gd name="connsiteX12" fmla="*/ 990081 w 1036734"/>
                  <a:gd name="connsiteY12" fmla="*/ 254000 h 725714"/>
                  <a:gd name="connsiteX13" fmla="*/ 979714 w 1036734"/>
                  <a:gd name="connsiteY13" fmla="*/ 269551 h 725714"/>
                  <a:gd name="connsiteX14" fmla="*/ 974530 w 1036734"/>
                  <a:gd name="connsiteY14" fmla="*/ 285102 h 725714"/>
                  <a:gd name="connsiteX15" fmla="*/ 958979 w 1036734"/>
                  <a:gd name="connsiteY15" fmla="*/ 290286 h 725714"/>
                  <a:gd name="connsiteX16" fmla="*/ 927877 w 1036734"/>
                  <a:gd name="connsiteY16" fmla="*/ 321388 h 725714"/>
                  <a:gd name="connsiteX17" fmla="*/ 943428 w 1036734"/>
                  <a:gd name="connsiteY17" fmla="*/ 378408 h 725714"/>
                  <a:gd name="connsiteX18" fmla="*/ 953796 w 1036734"/>
                  <a:gd name="connsiteY18" fmla="*/ 414694 h 725714"/>
                  <a:gd name="connsiteX19" fmla="*/ 948612 w 1036734"/>
                  <a:gd name="connsiteY19" fmla="*/ 450979 h 725714"/>
                  <a:gd name="connsiteX20" fmla="*/ 933061 w 1036734"/>
                  <a:gd name="connsiteY20" fmla="*/ 461347 h 725714"/>
                  <a:gd name="connsiteX21" fmla="*/ 922694 w 1036734"/>
                  <a:gd name="connsiteY21" fmla="*/ 476898 h 725714"/>
                  <a:gd name="connsiteX22" fmla="*/ 917510 w 1036734"/>
                  <a:gd name="connsiteY22" fmla="*/ 492449 h 725714"/>
                  <a:gd name="connsiteX23" fmla="*/ 876041 w 1036734"/>
                  <a:gd name="connsiteY23" fmla="*/ 523551 h 725714"/>
                  <a:gd name="connsiteX24" fmla="*/ 860490 w 1036734"/>
                  <a:gd name="connsiteY24" fmla="*/ 528735 h 725714"/>
                  <a:gd name="connsiteX25" fmla="*/ 829387 w 1036734"/>
                  <a:gd name="connsiteY25" fmla="*/ 554653 h 725714"/>
                  <a:gd name="connsiteX26" fmla="*/ 798285 w 1036734"/>
                  <a:gd name="connsiteY26" fmla="*/ 575388 h 725714"/>
                  <a:gd name="connsiteX27" fmla="*/ 777551 w 1036734"/>
                  <a:gd name="connsiteY27" fmla="*/ 585755 h 725714"/>
                  <a:gd name="connsiteX28" fmla="*/ 736081 w 1036734"/>
                  <a:gd name="connsiteY28" fmla="*/ 632408 h 725714"/>
                  <a:gd name="connsiteX29" fmla="*/ 710163 w 1036734"/>
                  <a:gd name="connsiteY29" fmla="*/ 653143 h 725714"/>
                  <a:gd name="connsiteX30" fmla="*/ 694612 w 1036734"/>
                  <a:gd name="connsiteY30" fmla="*/ 663510 h 725714"/>
                  <a:gd name="connsiteX31" fmla="*/ 679061 w 1036734"/>
                  <a:gd name="connsiteY31" fmla="*/ 679061 h 725714"/>
                  <a:gd name="connsiteX32" fmla="*/ 673877 w 1036734"/>
                  <a:gd name="connsiteY32" fmla="*/ 694612 h 725714"/>
                  <a:gd name="connsiteX33" fmla="*/ 653143 w 1036734"/>
                  <a:gd name="connsiteY33" fmla="*/ 689428 h 725714"/>
                  <a:gd name="connsiteX34" fmla="*/ 616857 w 1036734"/>
                  <a:gd name="connsiteY34" fmla="*/ 673877 h 725714"/>
                  <a:gd name="connsiteX35" fmla="*/ 611673 w 1036734"/>
                  <a:gd name="connsiteY35" fmla="*/ 570204 h 725714"/>
                  <a:gd name="connsiteX36" fmla="*/ 622041 w 1036734"/>
                  <a:gd name="connsiteY36" fmla="*/ 554653 h 725714"/>
                  <a:gd name="connsiteX37" fmla="*/ 653143 w 1036734"/>
                  <a:gd name="connsiteY37" fmla="*/ 508000 h 725714"/>
                  <a:gd name="connsiteX38" fmla="*/ 658326 w 1036734"/>
                  <a:gd name="connsiteY38" fmla="*/ 492449 h 725714"/>
                  <a:gd name="connsiteX39" fmla="*/ 668694 w 1036734"/>
                  <a:gd name="connsiteY39" fmla="*/ 471714 h 725714"/>
                  <a:gd name="connsiteX40" fmla="*/ 647959 w 1036734"/>
                  <a:gd name="connsiteY40" fmla="*/ 425061 h 725714"/>
                  <a:gd name="connsiteX41" fmla="*/ 627224 w 1036734"/>
                  <a:gd name="connsiteY41" fmla="*/ 414694 h 725714"/>
                  <a:gd name="connsiteX42" fmla="*/ 533918 w 1036734"/>
                  <a:gd name="connsiteY42" fmla="*/ 425061 h 725714"/>
                  <a:gd name="connsiteX43" fmla="*/ 518367 w 1036734"/>
                  <a:gd name="connsiteY43" fmla="*/ 430245 h 725714"/>
                  <a:gd name="connsiteX44" fmla="*/ 487265 w 1036734"/>
                  <a:gd name="connsiteY44" fmla="*/ 450979 h 725714"/>
                  <a:gd name="connsiteX45" fmla="*/ 425061 w 1036734"/>
                  <a:gd name="connsiteY45" fmla="*/ 518367 h 725714"/>
                  <a:gd name="connsiteX46" fmla="*/ 409510 w 1036734"/>
                  <a:gd name="connsiteY46" fmla="*/ 533918 h 725714"/>
                  <a:gd name="connsiteX47" fmla="*/ 378408 w 1036734"/>
                  <a:gd name="connsiteY47" fmla="*/ 544286 h 725714"/>
                  <a:gd name="connsiteX48" fmla="*/ 243632 w 1036734"/>
                  <a:gd name="connsiteY48" fmla="*/ 554653 h 725714"/>
                  <a:gd name="connsiteX49" fmla="*/ 181428 w 1036734"/>
                  <a:gd name="connsiteY49" fmla="*/ 570204 h 725714"/>
                  <a:gd name="connsiteX50" fmla="*/ 150326 w 1036734"/>
                  <a:gd name="connsiteY50" fmla="*/ 596122 h 725714"/>
                  <a:gd name="connsiteX51" fmla="*/ 134775 w 1036734"/>
                  <a:gd name="connsiteY51" fmla="*/ 606490 h 725714"/>
                  <a:gd name="connsiteX52" fmla="*/ 114041 w 1036734"/>
                  <a:gd name="connsiteY52" fmla="*/ 622041 h 725714"/>
                  <a:gd name="connsiteX53" fmla="*/ 103673 w 1036734"/>
                  <a:gd name="connsiteY53" fmla="*/ 642775 h 725714"/>
                  <a:gd name="connsiteX54" fmla="*/ 93306 w 1036734"/>
                  <a:gd name="connsiteY54" fmla="*/ 668694 h 725714"/>
                  <a:gd name="connsiteX55" fmla="*/ 72571 w 1036734"/>
                  <a:gd name="connsiteY55" fmla="*/ 704979 h 725714"/>
                  <a:gd name="connsiteX56" fmla="*/ 62204 w 1036734"/>
                  <a:gd name="connsiteY56" fmla="*/ 715347 h 725714"/>
                  <a:gd name="connsiteX57" fmla="*/ 31102 w 1036734"/>
                  <a:gd name="connsiteY57" fmla="*/ 725714 h 725714"/>
                  <a:gd name="connsiteX58" fmla="*/ 15551 w 1036734"/>
                  <a:gd name="connsiteY58" fmla="*/ 715347 h 725714"/>
                  <a:gd name="connsiteX59" fmla="*/ 0 w 1036734"/>
                  <a:gd name="connsiteY59" fmla="*/ 668694 h 725714"/>
                  <a:gd name="connsiteX60" fmla="*/ 5183 w 1036734"/>
                  <a:gd name="connsiteY60" fmla="*/ 653143 h 725714"/>
                  <a:gd name="connsiteX61" fmla="*/ 10367 w 1036734"/>
                  <a:gd name="connsiteY61" fmla="*/ 632408 h 725714"/>
                  <a:gd name="connsiteX62" fmla="*/ 20734 w 1036734"/>
                  <a:gd name="connsiteY62" fmla="*/ 611673 h 725714"/>
                  <a:gd name="connsiteX63" fmla="*/ 31102 w 1036734"/>
                  <a:gd name="connsiteY63" fmla="*/ 565020 h 725714"/>
                  <a:gd name="connsiteX64" fmla="*/ 62204 w 1036734"/>
                  <a:gd name="connsiteY64" fmla="*/ 523551 h 725714"/>
                  <a:gd name="connsiteX65" fmla="*/ 72571 w 1036734"/>
                  <a:gd name="connsiteY65" fmla="*/ 502816 h 725714"/>
                  <a:gd name="connsiteX66" fmla="*/ 77755 w 1036734"/>
                  <a:gd name="connsiteY66" fmla="*/ 487265 h 725714"/>
                  <a:gd name="connsiteX67" fmla="*/ 129592 w 1036734"/>
                  <a:gd name="connsiteY67" fmla="*/ 440612 h 725714"/>
                  <a:gd name="connsiteX68" fmla="*/ 145143 w 1036734"/>
                  <a:gd name="connsiteY68" fmla="*/ 435428 h 725714"/>
                  <a:gd name="connsiteX69" fmla="*/ 155510 w 1036734"/>
                  <a:gd name="connsiteY69" fmla="*/ 414694 h 725714"/>
                  <a:gd name="connsiteX70" fmla="*/ 181428 w 1036734"/>
                  <a:gd name="connsiteY70" fmla="*/ 399143 h 725714"/>
                  <a:gd name="connsiteX71" fmla="*/ 202163 w 1036734"/>
                  <a:gd name="connsiteY71" fmla="*/ 388775 h 725714"/>
                  <a:gd name="connsiteX72" fmla="*/ 217714 w 1036734"/>
                  <a:gd name="connsiteY72" fmla="*/ 378408 h 725714"/>
                  <a:gd name="connsiteX73" fmla="*/ 233265 w 1036734"/>
                  <a:gd name="connsiteY73" fmla="*/ 373224 h 725714"/>
                  <a:gd name="connsiteX74" fmla="*/ 248816 w 1036734"/>
                  <a:gd name="connsiteY74" fmla="*/ 362857 h 725714"/>
                  <a:gd name="connsiteX75" fmla="*/ 311020 w 1036734"/>
                  <a:gd name="connsiteY75" fmla="*/ 342122 h 725714"/>
                  <a:gd name="connsiteX76" fmla="*/ 393959 w 1036734"/>
                  <a:gd name="connsiteY76" fmla="*/ 316204 h 725714"/>
                  <a:gd name="connsiteX77" fmla="*/ 419877 w 1036734"/>
                  <a:gd name="connsiteY77" fmla="*/ 311020 h 725714"/>
                  <a:gd name="connsiteX78" fmla="*/ 466530 w 1036734"/>
                  <a:gd name="connsiteY78" fmla="*/ 290286 h 725714"/>
                  <a:gd name="connsiteX79" fmla="*/ 497632 w 1036734"/>
                  <a:gd name="connsiteY79" fmla="*/ 279918 h 725714"/>
                  <a:gd name="connsiteX80" fmla="*/ 508000 w 1036734"/>
                  <a:gd name="connsiteY80" fmla="*/ 269551 h 725714"/>
                  <a:gd name="connsiteX81" fmla="*/ 533918 w 1036734"/>
                  <a:gd name="connsiteY81" fmla="*/ 248816 h 725714"/>
                  <a:gd name="connsiteX82" fmla="*/ 523551 w 1036734"/>
                  <a:gd name="connsiteY82" fmla="*/ 186612 h 725714"/>
                  <a:gd name="connsiteX83" fmla="*/ 513183 w 1036734"/>
                  <a:gd name="connsiteY83" fmla="*/ 171061 h 725714"/>
                  <a:gd name="connsiteX84" fmla="*/ 508000 w 1036734"/>
                  <a:gd name="connsiteY84" fmla="*/ 155510 h 725714"/>
                  <a:gd name="connsiteX85" fmla="*/ 487265 w 1036734"/>
                  <a:gd name="connsiteY85" fmla="*/ 124408 h 725714"/>
                  <a:gd name="connsiteX86" fmla="*/ 492449 w 1036734"/>
                  <a:gd name="connsiteY86" fmla="*/ 36286 h 725714"/>
                  <a:gd name="connsiteX87" fmla="*/ 497632 w 1036734"/>
                  <a:gd name="connsiteY87" fmla="*/ 10367 h 725714"/>
                  <a:gd name="connsiteX88" fmla="*/ 518367 w 1036734"/>
                  <a:gd name="connsiteY88" fmla="*/ 0 h 725714"/>
                  <a:gd name="connsiteX89" fmla="*/ 533918 w 1036734"/>
                  <a:gd name="connsiteY89" fmla="*/ 15551 h 725714"/>
                  <a:gd name="connsiteX90" fmla="*/ 559836 w 1036734"/>
                  <a:gd name="connsiteY90" fmla="*/ 51837 h 725714"/>
                  <a:gd name="connsiteX91" fmla="*/ 627224 w 1036734"/>
                  <a:gd name="connsiteY91" fmla="*/ 41469 h 725714"/>
                  <a:gd name="connsiteX92" fmla="*/ 653143 w 1036734"/>
                  <a:gd name="connsiteY92" fmla="*/ 36286 h 725714"/>
                  <a:gd name="connsiteX93" fmla="*/ 720530 w 1036734"/>
                  <a:gd name="connsiteY93" fmla="*/ 20735 h 72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1036734" h="725714">
                    <a:moveTo>
                      <a:pt x="720530" y="20735"/>
                    </a:moveTo>
                    <a:cubicBezTo>
                      <a:pt x="736081" y="19007"/>
                      <a:pt x="737654" y="25385"/>
                      <a:pt x="746449" y="25918"/>
                    </a:cubicBezTo>
                    <a:cubicBezTo>
                      <a:pt x="794772" y="28847"/>
                      <a:pt x="843554" y="25097"/>
                      <a:pt x="891592" y="31102"/>
                    </a:cubicBezTo>
                    <a:cubicBezTo>
                      <a:pt x="900165" y="32174"/>
                      <a:pt x="904599" y="42789"/>
                      <a:pt x="912326" y="46653"/>
                    </a:cubicBezTo>
                    <a:cubicBezTo>
                      <a:pt x="918698" y="49839"/>
                      <a:pt x="926149" y="50109"/>
                      <a:pt x="933061" y="51837"/>
                    </a:cubicBezTo>
                    <a:cubicBezTo>
                      <a:pt x="960053" y="92326"/>
                      <a:pt x="925595" y="47533"/>
                      <a:pt x="958979" y="72571"/>
                    </a:cubicBezTo>
                    <a:cubicBezTo>
                      <a:pt x="1012956" y="113053"/>
                      <a:pt x="958493" y="82458"/>
                      <a:pt x="1005632" y="129592"/>
                    </a:cubicBezTo>
                    <a:cubicBezTo>
                      <a:pt x="1009088" y="133048"/>
                      <a:pt x="1012947" y="136143"/>
                      <a:pt x="1016000" y="139959"/>
                    </a:cubicBezTo>
                    <a:cubicBezTo>
                      <a:pt x="1019892" y="144824"/>
                      <a:pt x="1023837" y="149817"/>
                      <a:pt x="1026367" y="155510"/>
                    </a:cubicBezTo>
                    <a:cubicBezTo>
                      <a:pt x="1030805" y="165496"/>
                      <a:pt x="1036734" y="186612"/>
                      <a:pt x="1036734" y="186612"/>
                    </a:cubicBezTo>
                    <a:cubicBezTo>
                      <a:pt x="1035006" y="195251"/>
                      <a:pt x="1035022" y="204432"/>
                      <a:pt x="1031551" y="212530"/>
                    </a:cubicBezTo>
                    <a:cubicBezTo>
                      <a:pt x="1029626" y="217022"/>
                      <a:pt x="1024312" y="219143"/>
                      <a:pt x="1021183" y="222898"/>
                    </a:cubicBezTo>
                    <a:cubicBezTo>
                      <a:pt x="997072" y="251832"/>
                      <a:pt x="1016298" y="236523"/>
                      <a:pt x="990081" y="254000"/>
                    </a:cubicBezTo>
                    <a:cubicBezTo>
                      <a:pt x="986625" y="259184"/>
                      <a:pt x="982500" y="263979"/>
                      <a:pt x="979714" y="269551"/>
                    </a:cubicBezTo>
                    <a:cubicBezTo>
                      <a:pt x="977270" y="274438"/>
                      <a:pt x="978394" y="281238"/>
                      <a:pt x="974530" y="285102"/>
                    </a:cubicBezTo>
                    <a:cubicBezTo>
                      <a:pt x="970666" y="288966"/>
                      <a:pt x="964163" y="288558"/>
                      <a:pt x="958979" y="290286"/>
                    </a:cubicBezTo>
                    <a:cubicBezTo>
                      <a:pt x="952746" y="294961"/>
                      <a:pt x="928986" y="309188"/>
                      <a:pt x="927877" y="321388"/>
                    </a:cubicBezTo>
                    <a:cubicBezTo>
                      <a:pt x="923572" y="368743"/>
                      <a:pt x="929923" y="351398"/>
                      <a:pt x="943428" y="378408"/>
                    </a:cubicBezTo>
                    <a:cubicBezTo>
                      <a:pt x="947147" y="385846"/>
                      <a:pt x="952135" y="408049"/>
                      <a:pt x="953796" y="414694"/>
                    </a:cubicBezTo>
                    <a:cubicBezTo>
                      <a:pt x="952068" y="426789"/>
                      <a:pt x="953574" y="439814"/>
                      <a:pt x="948612" y="450979"/>
                    </a:cubicBezTo>
                    <a:cubicBezTo>
                      <a:pt x="946082" y="456672"/>
                      <a:pt x="937466" y="456942"/>
                      <a:pt x="933061" y="461347"/>
                    </a:cubicBezTo>
                    <a:cubicBezTo>
                      <a:pt x="928656" y="465752"/>
                      <a:pt x="925480" y="471326"/>
                      <a:pt x="922694" y="476898"/>
                    </a:cubicBezTo>
                    <a:cubicBezTo>
                      <a:pt x="920250" y="481785"/>
                      <a:pt x="921066" y="488300"/>
                      <a:pt x="917510" y="492449"/>
                    </a:cubicBezTo>
                    <a:cubicBezTo>
                      <a:pt x="914647" y="495789"/>
                      <a:pt x="885077" y="519033"/>
                      <a:pt x="876041" y="523551"/>
                    </a:cubicBezTo>
                    <a:cubicBezTo>
                      <a:pt x="871154" y="525995"/>
                      <a:pt x="865674" y="527007"/>
                      <a:pt x="860490" y="528735"/>
                    </a:cubicBezTo>
                    <a:cubicBezTo>
                      <a:pt x="846336" y="542887"/>
                      <a:pt x="849924" y="540277"/>
                      <a:pt x="829387" y="554653"/>
                    </a:cubicBezTo>
                    <a:cubicBezTo>
                      <a:pt x="819179" y="561798"/>
                      <a:pt x="809430" y="569816"/>
                      <a:pt x="798285" y="575388"/>
                    </a:cubicBezTo>
                    <a:lnTo>
                      <a:pt x="777551" y="585755"/>
                    </a:lnTo>
                    <a:cubicBezTo>
                      <a:pt x="765077" y="601347"/>
                      <a:pt x="751947" y="619715"/>
                      <a:pt x="736081" y="632408"/>
                    </a:cubicBezTo>
                    <a:cubicBezTo>
                      <a:pt x="727442" y="639320"/>
                      <a:pt x="719014" y="646505"/>
                      <a:pt x="710163" y="653143"/>
                    </a:cubicBezTo>
                    <a:cubicBezTo>
                      <a:pt x="705179" y="656881"/>
                      <a:pt x="699398" y="659522"/>
                      <a:pt x="694612" y="663510"/>
                    </a:cubicBezTo>
                    <a:cubicBezTo>
                      <a:pt x="688980" y="668203"/>
                      <a:pt x="684245" y="673877"/>
                      <a:pt x="679061" y="679061"/>
                    </a:cubicBezTo>
                    <a:cubicBezTo>
                      <a:pt x="677333" y="684245"/>
                      <a:pt x="678950" y="692583"/>
                      <a:pt x="673877" y="694612"/>
                    </a:cubicBezTo>
                    <a:cubicBezTo>
                      <a:pt x="667262" y="697258"/>
                      <a:pt x="659993" y="691385"/>
                      <a:pt x="653143" y="689428"/>
                    </a:cubicBezTo>
                    <a:cubicBezTo>
                      <a:pt x="635341" y="684342"/>
                      <a:pt x="635294" y="683096"/>
                      <a:pt x="616857" y="673877"/>
                    </a:cubicBezTo>
                    <a:cubicBezTo>
                      <a:pt x="601405" y="627518"/>
                      <a:pt x="599978" y="636475"/>
                      <a:pt x="611673" y="570204"/>
                    </a:cubicBezTo>
                    <a:cubicBezTo>
                      <a:pt x="612756" y="564069"/>
                      <a:pt x="618950" y="560062"/>
                      <a:pt x="622041" y="554653"/>
                    </a:cubicBezTo>
                    <a:cubicBezTo>
                      <a:pt x="645016" y="514447"/>
                      <a:pt x="616613" y="553661"/>
                      <a:pt x="653143" y="508000"/>
                    </a:cubicBezTo>
                    <a:cubicBezTo>
                      <a:pt x="654871" y="502816"/>
                      <a:pt x="656174" y="497471"/>
                      <a:pt x="658326" y="492449"/>
                    </a:cubicBezTo>
                    <a:cubicBezTo>
                      <a:pt x="661370" y="485346"/>
                      <a:pt x="668694" y="479442"/>
                      <a:pt x="668694" y="471714"/>
                    </a:cubicBezTo>
                    <a:cubicBezTo>
                      <a:pt x="668694" y="469355"/>
                      <a:pt x="651493" y="428595"/>
                      <a:pt x="647959" y="425061"/>
                    </a:cubicBezTo>
                    <a:cubicBezTo>
                      <a:pt x="642495" y="419597"/>
                      <a:pt x="634136" y="418150"/>
                      <a:pt x="627224" y="414694"/>
                    </a:cubicBezTo>
                    <a:cubicBezTo>
                      <a:pt x="572659" y="418591"/>
                      <a:pt x="570804" y="414522"/>
                      <a:pt x="533918" y="425061"/>
                    </a:cubicBezTo>
                    <a:cubicBezTo>
                      <a:pt x="528664" y="426562"/>
                      <a:pt x="523143" y="427591"/>
                      <a:pt x="518367" y="430245"/>
                    </a:cubicBezTo>
                    <a:cubicBezTo>
                      <a:pt x="507475" y="436296"/>
                      <a:pt x="495049" y="441249"/>
                      <a:pt x="487265" y="450979"/>
                    </a:cubicBezTo>
                    <a:cubicBezTo>
                      <a:pt x="454318" y="492163"/>
                      <a:pt x="474354" y="469074"/>
                      <a:pt x="425061" y="518367"/>
                    </a:cubicBezTo>
                    <a:cubicBezTo>
                      <a:pt x="419877" y="523551"/>
                      <a:pt x="416465" y="531600"/>
                      <a:pt x="409510" y="533918"/>
                    </a:cubicBezTo>
                    <a:lnTo>
                      <a:pt x="378408" y="544286"/>
                    </a:lnTo>
                    <a:cubicBezTo>
                      <a:pt x="325127" y="562046"/>
                      <a:pt x="368258" y="549234"/>
                      <a:pt x="243632" y="554653"/>
                    </a:cubicBezTo>
                    <a:cubicBezTo>
                      <a:pt x="225454" y="557683"/>
                      <a:pt x="197856" y="560621"/>
                      <a:pt x="181428" y="570204"/>
                    </a:cubicBezTo>
                    <a:cubicBezTo>
                      <a:pt x="169771" y="577004"/>
                      <a:pt x="160978" y="587837"/>
                      <a:pt x="150326" y="596122"/>
                    </a:cubicBezTo>
                    <a:cubicBezTo>
                      <a:pt x="145408" y="599947"/>
                      <a:pt x="139845" y="602869"/>
                      <a:pt x="134775" y="606490"/>
                    </a:cubicBezTo>
                    <a:cubicBezTo>
                      <a:pt x="127745" y="611512"/>
                      <a:pt x="120952" y="616857"/>
                      <a:pt x="114041" y="622041"/>
                    </a:cubicBezTo>
                    <a:cubicBezTo>
                      <a:pt x="110585" y="628952"/>
                      <a:pt x="106811" y="635714"/>
                      <a:pt x="103673" y="642775"/>
                    </a:cubicBezTo>
                    <a:cubicBezTo>
                      <a:pt x="99894" y="651278"/>
                      <a:pt x="97085" y="660191"/>
                      <a:pt x="93306" y="668694"/>
                    </a:cubicBezTo>
                    <a:cubicBezTo>
                      <a:pt x="87984" y="680670"/>
                      <a:pt x="80912" y="694553"/>
                      <a:pt x="72571" y="704979"/>
                    </a:cubicBezTo>
                    <a:cubicBezTo>
                      <a:pt x="69518" y="708795"/>
                      <a:pt x="66575" y="713161"/>
                      <a:pt x="62204" y="715347"/>
                    </a:cubicBezTo>
                    <a:cubicBezTo>
                      <a:pt x="52430" y="720234"/>
                      <a:pt x="31102" y="725714"/>
                      <a:pt x="31102" y="725714"/>
                    </a:cubicBezTo>
                    <a:cubicBezTo>
                      <a:pt x="25918" y="722258"/>
                      <a:pt x="19172" y="720416"/>
                      <a:pt x="15551" y="715347"/>
                    </a:cubicBezTo>
                    <a:cubicBezTo>
                      <a:pt x="8042" y="704834"/>
                      <a:pt x="3225" y="681597"/>
                      <a:pt x="0" y="668694"/>
                    </a:cubicBezTo>
                    <a:cubicBezTo>
                      <a:pt x="1728" y="663510"/>
                      <a:pt x="3682" y="658397"/>
                      <a:pt x="5183" y="653143"/>
                    </a:cubicBezTo>
                    <a:cubicBezTo>
                      <a:pt x="7140" y="646293"/>
                      <a:pt x="7865" y="639079"/>
                      <a:pt x="10367" y="632408"/>
                    </a:cubicBezTo>
                    <a:cubicBezTo>
                      <a:pt x="13080" y="625173"/>
                      <a:pt x="17278" y="618585"/>
                      <a:pt x="20734" y="611673"/>
                    </a:cubicBezTo>
                    <a:cubicBezTo>
                      <a:pt x="21279" y="608946"/>
                      <a:pt x="28662" y="569900"/>
                      <a:pt x="31102" y="565020"/>
                    </a:cubicBezTo>
                    <a:cubicBezTo>
                      <a:pt x="42826" y="541571"/>
                      <a:pt x="47622" y="538131"/>
                      <a:pt x="62204" y="523551"/>
                    </a:cubicBezTo>
                    <a:cubicBezTo>
                      <a:pt x="65660" y="516639"/>
                      <a:pt x="69527" y="509919"/>
                      <a:pt x="72571" y="502816"/>
                    </a:cubicBezTo>
                    <a:cubicBezTo>
                      <a:pt x="74723" y="497794"/>
                      <a:pt x="74400" y="491578"/>
                      <a:pt x="77755" y="487265"/>
                    </a:cubicBezTo>
                    <a:cubicBezTo>
                      <a:pt x="86310" y="476266"/>
                      <a:pt x="114014" y="449514"/>
                      <a:pt x="129592" y="440612"/>
                    </a:cubicBezTo>
                    <a:cubicBezTo>
                      <a:pt x="134336" y="437901"/>
                      <a:pt x="139959" y="437156"/>
                      <a:pt x="145143" y="435428"/>
                    </a:cubicBezTo>
                    <a:cubicBezTo>
                      <a:pt x="148599" y="428517"/>
                      <a:pt x="150046" y="420158"/>
                      <a:pt x="155510" y="414694"/>
                    </a:cubicBezTo>
                    <a:cubicBezTo>
                      <a:pt x="162634" y="407570"/>
                      <a:pt x="172621" y="404036"/>
                      <a:pt x="181428" y="399143"/>
                    </a:cubicBezTo>
                    <a:cubicBezTo>
                      <a:pt x="188183" y="395390"/>
                      <a:pt x="195454" y="392609"/>
                      <a:pt x="202163" y="388775"/>
                    </a:cubicBezTo>
                    <a:cubicBezTo>
                      <a:pt x="207572" y="385684"/>
                      <a:pt x="212142" y="381194"/>
                      <a:pt x="217714" y="378408"/>
                    </a:cubicBezTo>
                    <a:cubicBezTo>
                      <a:pt x="222601" y="375964"/>
                      <a:pt x="228378" y="375668"/>
                      <a:pt x="233265" y="373224"/>
                    </a:cubicBezTo>
                    <a:cubicBezTo>
                      <a:pt x="238837" y="370438"/>
                      <a:pt x="243032" y="365171"/>
                      <a:pt x="248816" y="362857"/>
                    </a:cubicBezTo>
                    <a:cubicBezTo>
                      <a:pt x="269109" y="354740"/>
                      <a:pt x="290285" y="349034"/>
                      <a:pt x="311020" y="342122"/>
                    </a:cubicBezTo>
                    <a:cubicBezTo>
                      <a:pt x="338533" y="332951"/>
                      <a:pt x="365787" y="323247"/>
                      <a:pt x="393959" y="316204"/>
                    </a:cubicBezTo>
                    <a:cubicBezTo>
                      <a:pt x="402506" y="314067"/>
                      <a:pt x="411238" y="312748"/>
                      <a:pt x="419877" y="311020"/>
                    </a:cubicBezTo>
                    <a:cubicBezTo>
                      <a:pt x="435428" y="304109"/>
                      <a:pt x="450730" y="296606"/>
                      <a:pt x="466530" y="290286"/>
                    </a:cubicBezTo>
                    <a:cubicBezTo>
                      <a:pt x="476677" y="286227"/>
                      <a:pt x="487858" y="284805"/>
                      <a:pt x="497632" y="279918"/>
                    </a:cubicBezTo>
                    <a:cubicBezTo>
                      <a:pt x="502003" y="277732"/>
                      <a:pt x="504184" y="272604"/>
                      <a:pt x="508000" y="269551"/>
                    </a:cubicBezTo>
                    <a:cubicBezTo>
                      <a:pt x="540684" y="243405"/>
                      <a:pt x="508895" y="273841"/>
                      <a:pt x="533918" y="248816"/>
                    </a:cubicBezTo>
                    <a:cubicBezTo>
                      <a:pt x="530462" y="228081"/>
                      <a:pt x="528967" y="206923"/>
                      <a:pt x="523551" y="186612"/>
                    </a:cubicBezTo>
                    <a:cubicBezTo>
                      <a:pt x="521946" y="180592"/>
                      <a:pt x="515969" y="176633"/>
                      <a:pt x="513183" y="171061"/>
                    </a:cubicBezTo>
                    <a:cubicBezTo>
                      <a:pt x="510739" y="166174"/>
                      <a:pt x="510654" y="160286"/>
                      <a:pt x="508000" y="155510"/>
                    </a:cubicBezTo>
                    <a:cubicBezTo>
                      <a:pt x="501949" y="144618"/>
                      <a:pt x="487265" y="124408"/>
                      <a:pt x="487265" y="124408"/>
                    </a:cubicBezTo>
                    <a:cubicBezTo>
                      <a:pt x="488993" y="95034"/>
                      <a:pt x="489785" y="65590"/>
                      <a:pt x="492449" y="36286"/>
                    </a:cubicBezTo>
                    <a:cubicBezTo>
                      <a:pt x="493247" y="27511"/>
                      <a:pt x="492511" y="17537"/>
                      <a:pt x="497632" y="10367"/>
                    </a:cubicBezTo>
                    <a:cubicBezTo>
                      <a:pt x="502123" y="4079"/>
                      <a:pt x="511455" y="3456"/>
                      <a:pt x="518367" y="0"/>
                    </a:cubicBezTo>
                    <a:cubicBezTo>
                      <a:pt x="523551" y="5184"/>
                      <a:pt x="529147" y="9985"/>
                      <a:pt x="533918" y="15551"/>
                    </a:cubicBezTo>
                    <a:cubicBezTo>
                      <a:pt x="543563" y="26804"/>
                      <a:pt x="551631" y="39529"/>
                      <a:pt x="559836" y="51837"/>
                    </a:cubicBezTo>
                    <a:lnTo>
                      <a:pt x="627224" y="41469"/>
                    </a:lnTo>
                    <a:cubicBezTo>
                      <a:pt x="635915" y="40021"/>
                      <a:pt x="644349" y="36836"/>
                      <a:pt x="653143" y="36286"/>
                    </a:cubicBezTo>
                    <a:cubicBezTo>
                      <a:pt x="672113" y="35101"/>
                      <a:pt x="704979" y="22463"/>
                      <a:pt x="720530" y="207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20162298">
                <a:off x="3050641" y="2297566"/>
                <a:ext cx="497731" cy="721050"/>
              </a:xfrm>
              <a:custGeom>
                <a:avLst/>
                <a:gdLst>
                  <a:gd name="connsiteX0" fmla="*/ 699796 w 710163"/>
                  <a:gd name="connsiteY0" fmla="*/ 77755 h 1031551"/>
                  <a:gd name="connsiteX1" fmla="*/ 673878 w 710163"/>
                  <a:gd name="connsiteY1" fmla="*/ 67388 h 1031551"/>
                  <a:gd name="connsiteX2" fmla="*/ 653143 w 710163"/>
                  <a:gd name="connsiteY2" fmla="*/ 57020 h 1031551"/>
                  <a:gd name="connsiteX3" fmla="*/ 632408 w 710163"/>
                  <a:gd name="connsiteY3" fmla="*/ 51837 h 1031551"/>
                  <a:gd name="connsiteX4" fmla="*/ 590939 w 710163"/>
                  <a:gd name="connsiteY4" fmla="*/ 36286 h 1031551"/>
                  <a:gd name="connsiteX5" fmla="*/ 549469 w 710163"/>
                  <a:gd name="connsiteY5" fmla="*/ 10367 h 1031551"/>
                  <a:gd name="connsiteX6" fmla="*/ 528735 w 710163"/>
                  <a:gd name="connsiteY6" fmla="*/ 0 h 1031551"/>
                  <a:gd name="connsiteX7" fmla="*/ 450980 w 710163"/>
                  <a:gd name="connsiteY7" fmla="*/ 10367 h 1031551"/>
                  <a:gd name="connsiteX8" fmla="*/ 388775 w 710163"/>
                  <a:gd name="connsiteY8" fmla="*/ 20735 h 1031551"/>
                  <a:gd name="connsiteX9" fmla="*/ 378408 w 710163"/>
                  <a:gd name="connsiteY9" fmla="*/ 36286 h 1031551"/>
                  <a:gd name="connsiteX10" fmla="*/ 352490 w 710163"/>
                  <a:gd name="connsiteY10" fmla="*/ 82939 h 1031551"/>
                  <a:gd name="connsiteX11" fmla="*/ 331755 w 710163"/>
                  <a:gd name="connsiteY11" fmla="*/ 98490 h 1031551"/>
                  <a:gd name="connsiteX12" fmla="*/ 316204 w 710163"/>
                  <a:gd name="connsiteY12" fmla="*/ 114041 h 1031551"/>
                  <a:gd name="connsiteX13" fmla="*/ 300653 w 710163"/>
                  <a:gd name="connsiteY13" fmla="*/ 119225 h 1031551"/>
                  <a:gd name="connsiteX14" fmla="*/ 254000 w 710163"/>
                  <a:gd name="connsiteY14" fmla="*/ 134776 h 1031551"/>
                  <a:gd name="connsiteX15" fmla="*/ 212531 w 710163"/>
                  <a:gd name="connsiteY15" fmla="*/ 150327 h 1031551"/>
                  <a:gd name="connsiteX16" fmla="*/ 191796 w 710163"/>
                  <a:gd name="connsiteY16" fmla="*/ 155510 h 1031551"/>
                  <a:gd name="connsiteX17" fmla="*/ 176245 w 710163"/>
                  <a:gd name="connsiteY17" fmla="*/ 165878 h 1031551"/>
                  <a:gd name="connsiteX18" fmla="*/ 134775 w 710163"/>
                  <a:gd name="connsiteY18" fmla="*/ 181429 h 1031551"/>
                  <a:gd name="connsiteX19" fmla="*/ 98490 w 710163"/>
                  <a:gd name="connsiteY19" fmla="*/ 202163 h 1031551"/>
                  <a:gd name="connsiteX20" fmla="*/ 88122 w 710163"/>
                  <a:gd name="connsiteY20" fmla="*/ 212531 h 1031551"/>
                  <a:gd name="connsiteX21" fmla="*/ 77755 w 710163"/>
                  <a:gd name="connsiteY21" fmla="*/ 228082 h 1031551"/>
                  <a:gd name="connsiteX22" fmla="*/ 62204 w 710163"/>
                  <a:gd name="connsiteY22" fmla="*/ 233265 h 1031551"/>
                  <a:gd name="connsiteX23" fmla="*/ 36286 w 710163"/>
                  <a:gd name="connsiteY23" fmla="*/ 264367 h 1031551"/>
                  <a:gd name="connsiteX24" fmla="*/ 20735 w 710163"/>
                  <a:gd name="connsiteY24" fmla="*/ 279918 h 1031551"/>
                  <a:gd name="connsiteX25" fmla="*/ 15551 w 710163"/>
                  <a:gd name="connsiteY25" fmla="*/ 295469 h 1031551"/>
                  <a:gd name="connsiteX26" fmla="*/ 5184 w 710163"/>
                  <a:gd name="connsiteY26" fmla="*/ 305837 h 1031551"/>
                  <a:gd name="connsiteX27" fmla="*/ 0 w 710163"/>
                  <a:gd name="connsiteY27" fmla="*/ 326571 h 1031551"/>
                  <a:gd name="connsiteX28" fmla="*/ 5184 w 710163"/>
                  <a:gd name="connsiteY28" fmla="*/ 482082 h 1031551"/>
                  <a:gd name="connsiteX29" fmla="*/ 20735 w 710163"/>
                  <a:gd name="connsiteY29" fmla="*/ 502816 h 1031551"/>
                  <a:gd name="connsiteX30" fmla="*/ 51837 w 710163"/>
                  <a:gd name="connsiteY30" fmla="*/ 539102 h 1031551"/>
                  <a:gd name="connsiteX31" fmla="*/ 82939 w 710163"/>
                  <a:gd name="connsiteY31" fmla="*/ 570204 h 1031551"/>
                  <a:gd name="connsiteX32" fmla="*/ 114041 w 710163"/>
                  <a:gd name="connsiteY32" fmla="*/ 606490 h 1031551"/>
                  <a:gd name="connsiteX33" fmla="*/ 145143 w 710163"/>
                  <a:gd name="connsiteY33" fmla="*/ 637592 h 1031551"/>
                  <a:gd name="connsiteX34" fmla="*/ 150326 w 710163"/>
                  <a:gd name="connsiteY34" fmla="*/ 653143 h 1031551"/>
                  <a:gd name="connsiteX35" fmla="*/ 160694 w 710163"/>
                  <a:gd name="connsiteY35" fmla="*/ 668694 h 1031551"/>
                  <a:gd name="connsiteX36" fmla="*/ 165878 w 710163"/>
                  <a:gd name="connsiteY36" fmla="*/ 710163 h 1031551"/>
                  <a:gd name="connsiteX37" fmla="*/ 176245 w 710163"/>
                  <a:gd name="connsiteY37" fmla="*/ 762000 h 1031551"/>
                  <a:gd name="connsiteX38" fmla="*/ 171061 w 710163"/>
                  <a:gd name="connsiteY38" fmla="*/ 839755 h 1031551"/>
                  <a:gd name="connsiteX39" fmla="*/ 160694 w 710163"/>
                  <a:gd name="connsiteY39" fmla="*/ 850123 h 1031551"/>
                  <a:gd name="connsiteX40" fmla="*/ 150326 w 710163"/>
                  <a:gd name="connsiteY40" fmla="*/ 886408 h 1031551"/>
                  <a:gd name="connsiteX41" fmla="*/ 139959 w 710163"/>
                  <a:gd name="connsiteY41" fmla="*/ 901959 h 1031551"/>
                  <a:gd name="connsiteX42" fmla="*/ 145143 w 710163"/>
                  <a:gd name="connsiteY42" fmla="*/ 938245 h 1031551"/>
                  <a:gd name="connsiteX43" fmla="*/ 160694 w 710163"/>
                  <a:gd name="connsiteY43" fmla="*/ 943429 h 1031551"/>
                  <a:gd name="connsiteX44" fmla="*/ 171061 w 710163"/>
                  <a:gd name="connsiteY44" fmla="*/ 958980 h 1031551"/>
                  <a:gd name="connsiteX45" fmla="*/ 207347 w 710163"/>
                  <a:gd name="connsiteY45" fmla="*/ 995265 h 1031551"/>
                  <a:gd name="connsiteX46" fmla="*/ 222898 w 710163"/>
                  <a:gd name="connsiteY46" fmla="*/ 1010816 h 1031551"/>
                  <a:gd name="connsiteX47" fmla="*/ 233265 w 710163"/>
                  <a:gd name="connsiteY47" fmla="*/ 1021184 h 1031551"/>
                  <a:gd name="connsiteX48" fmla="*/ 248816 w 710163"/>
                  <a:gd name="connsiteY48" fmla="*/ 1031551 h 1031551"/>
                  <a:gd name="connsiteX49" fmla="*/ 321388 w 710163"/>
                  <a:gd name="connsiteY49" fmla="*/ 990082 h 1031551"/>
                  <a:gd name="connsiteX50" fmla="*/ 342122 w 710163"/>
                  <a:gd name="connsiteY50" fmla="*/ 974531 h 1031551"/>
                  <a:gd name="connsiteX51" fmla="*/ 362857 w 710163"/>
                  <a:gd name="connsiteY51" fmla="*/ 964163 h 1031551"/>
                  <a:gd name="connsiteX52" fmla="*/ 378408 w 710163"/>
                  <a:gd name="connsiteY52" fmla="*/ 953796 h 1031551"/>
                  <a:gd name="connsiteX53" fmla="*/ 373224 w 710163"/>
                  <a:gd name="connsiteY53" fmla="*/ 933061 h 1031551"/>
                  <a:gd name="connsiteX54" fmla="*/ 362857 w 710163"/>
                  <a:gd name="connsiteY54" fmla="*/ 901959 h 1031551"/>
                  <a:gd name="connsiteX55" fmla="*/ 357673 w 710163"/>
                  <a:gd name="connsiteY55" fmla="*/ 876041 h 1031551"/>
                  <a:gd name="connsiteX56" fmla="*/ 352490 w 710163"/>
                  <a:gd name="connsiteY56" fmla="*/ 855306 h 1031551"/>
                  <a:gd name="connsiteX57" fmla="*/ 347306 w 710163"/>
                  <a:gd name="connsiteY57" fmla="*/ 819020 h 1031551"/>
                  <a:gd name="connsiteX58" fmla="*/ 336939 w 710163"/>
                  <a:gd name="connsiteY58" fmla="*/ 787918 h 1031551"/>
                  <a:gd name="connsiteX59" fmla="*/ 331755 w 710163"/>
                  <a:gd name="connsiteY59" fmla="*/ 762000 h 1031551"/>
                  <a:gd name="connsiteX60" fmla="*/ 326571 w 710163"/>
                  <a:gd name="connsiteY60" fmla="*/ 689429 h 1031551"/>
                  <a:gd name="connsiteX61" fmla="*/ 331755 w 710163"/>
                  <a:gd name="connsiteY61" fmla="*/ 642776 h 1031551"/>
                  <a:gd name="connsiteX62" fmla="*/ 321388 w 710163"/>
                  <a:gd name="connsiteY62" fmla="*/ 596123 h 1031551"/>
                  <a:gd name="connsiteX63" fmla="*/ 326571 w 710163"/>
                  <a:gd name="connsiteY63" fmla="*/ 575388 h 1031551"/>
                  <a:gd name="connsiteX64" fmla="*/ 331755 w 710163"/>
                  <a:gd name="connsiteY64" fmla="*/ 559837 h 1031551"/>
                  <a:gd name="connsiteX65" fmla="*/ 321388 w 710163"/>
                  <a:gd name="connsiteY65" fmla="*/ 492449 h 1031551"/>
                  <a:gd name="connsiteX66" fmla="*/ 316204 w 710163"/>
                  <a:gd name="connsiteY66" fmla="*/ 466531 h 1031551"/>
                  <a:gd name="connsiteX67" fmla="*/ 305837 w 710163"/>
                  <a:gd name="connsiteY67" fmla="*/ 430245 h 1031551"/>
                  <a:gd name="connsiteX68" fmla="*/ 300653 w 710163"/>
                  <a:gd name="connsiteY68" fmla="*/ 352490 h 1031551"/>
                  <a:gd name="connsiteX69" fmla="*/ 295469 w 710163"/>
                  <a:gd name="connsiteY69" fmla="*/ 336939 h 1031551"/>
                  <a:gd name="connsiteX70" fmla="*/ 311020 w 710163"/>
                  <a:gd name="connsiteY70" fmla="*/ 305837 h 1031551"/>
                  <a:gd name="connsiteX71" fmla="*/ 316204 w 710163"/>
                  <a:gd name="connsiteY71" fmla="*/ 279918 h 1031551"/>
                  <a:gd name="connsiteX72" fmla="*/ 393959 w 710163"/>
                  <a:gd name="connsiteY72" fmla="*/ 269551 h 1031551"/>
                  <a:gd name="connsiteX73" fmla="*/ 430245 w 710163"/>
                  <a:gd name="connsiteY73" fmla="*/ 295469 h 1031551"/>
                  <a:gd name="connsiteX74" fmla="*/ 440612 w 710163"/>
                  <a:gd name="connsiteY74" fmla="*/ 311020 h 1031551"/>
                  <a:gd name="connsiteX75" fmla="*/ 450980 w 710163"/>
                  <a:gd name="connsiteY75" fmla="*/ 321388 h 1031551"/>
                  <a:gd name="connsiteX76" fmla="*/ 461347 w 710163"/>
                  <a:gd name="connsiteY76" fmla="*/ 336939 h 1031551"/>
                  <a:gd name="connsiteX77" fmla="*/ 487265 w 710163"/>
                  <a:gd name="connsiteY77" fmla="*/ 342123 h 1031551"/>
                  <a:gd name="connsiteX78" fmla="*/ 492449 w 710163"/>
                  <a:gd name="connsiteY78" fmla="*/ 357674 h 1031551"/>
                  <a:gd name="connsiteX79" fmla="*/ 513184 w 710163"/>
                  <a:gd name="connsiteY79" fmla="*/ 383592 h 1031551"/>
                  <a:gd name="connsiteX80" fmla="*/ 518367 w 710163"/>
                  <a:gd name="connsiteY80" fmla="*/ 404327 h 1031551"/>
                  <a:gd name="connsiteX81" fmla="*/ 523551 w 710163"/>
                  <a:gd name="connsiteY81" fmla="*/ 419878 h 1031551"/>
                  <a:gd name="connsiteX82" fmla="*/ 533918 w 710163"/>
                  <a:gd name="connsiteY82" fmla="*/ 461347 h 1031551"/>
                  <a:gd name="connsiteX83" fmla="*/ 539102 w 710163"/>
                  <a:gd name="connsiteY83" fmla="*/ 482082 h 1031551"/>
                  <a:gd name="connsiteX84" fmla="*/ 559837 w 710163"/>
                  <a:gd name="connsiteY84" fmla="*/ 518367 h 1031551"/>
                  <a:gd name="connsiteX85" fmla="*/ 565020 w 710163"/>
                  <a:gd name="connsiteY85" fmla="*/ 533918 h 1031551"/>
                  <a:gd name="connsiteX86" fmla="*/ 575388 w 710163"/>
                  <a:gd name="connsiteY86" fmla="*/ 544286 h 1031551"/>
                  <a:gd name="connsiteX87" fmla="*/ 585755 w 710163"/>
                  <a:gd name="connsiteY87" fmla="*/ 559837 h 1031551"/>
                  <a:gd name="connsiteX88" fmla="*/ 590939 w 710163"/>
                  <a:gd name="connsiteY88" fmla="*/ 476898 h 1031551"/>
                  <a:gd name="connsiteX89" fmla="*/ 601306 w 710163"/>
                  <a:gd name="connsiteY89" fmla="*/ 456163 h 1031551"/>
                  <a:gd name="connsiteX90" fmla="*/ 611673 w 710163"/>
                  <a:gd name="connsiteY90" fmla="*/ 414694 h 1031551"/>
                  <a:gd name="connsiteX91" fmla="*/ 616857 w 710163"/>
                  <a:gd name="connsiteY91" fmla="*/ 393959 h 1031551"/>
                  <a:gd name="connsiteX92" fmla="*/ 622041 w 710163"/>
                  <a:gd name="connsiteY92" fmla="*/ 347306 h 1031551"/>
                  <a:gd name="connsiteX93" fmla="*/ 627224 w 710163"/>
                  <a:gd name="connsiteY93" fmla="*/ 326571 h 1031551"/>
                  <a:gd name="connsiteX94" fmla="*/ 632408 w 710163"/>
                  <a:gd name="connsiteY94" fmla="*/ 290286 h 1031551"/>
                  <a:gd name="connsiteX95" fmla="*/ 637592 w 710163"/>
                  <a:gd name="connsiteY95" fmla="*/ 269551 h 1031551"/>
                  <a:gd name="connsiteX96" fmla="*/ 647959 w 710163"/>
                  <a:gd name="connsiteY96" fmla="*/ 186612 h 1031551"/>
                  <a:gd name="connsiteX97" fmla="*/ 653143 w 710163"/>
                  <a:gd name="connsiteY97" fmla="*/ 171061 h 1031551"/>
                  <a:gd name="connsiteX98" fmla="*/ 673878 w 710163"/>
                  <a:gd name="connsiteY98" fmla="*/ 134776 h 1031551"/>
                  <a:gd name="connsiteX99" fmla="*/ 684245 w 710163"/>
                  <a:gd name="connsiteY99" fmla="*/ 124408 h 1031551"/>
                  <a:gd name="connsiteX100" fmla="*/ 704980 w 710163"/>
                  <a:gd name="connsiteY100" fmla="*/ 98490 h 1031551"/>
                  <a:gd name="connsiteX101" fmla="*/ 710163 w 710163"/>
                  <a:gd name="connsiteY101" fmla="*/ 82939 h 1031551"/>
                  <a:gd name="connsiteX102" fmla="*/ 699796 w 710163"/>
                  <a:gd name="connsiteY102" fmla="*/ 77755 h 10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710163" h="1031551">
                    <a:moveTo>
                      <a:pt x="699796" y="77755"/>
                    </a:moveTo>
                    <a:cubicBezTo>
                      <a:pt x="693748" y="75163"/>
                      <a:pt x="682381" y="71167"/>
                      <a:pt x="673878" y="67388"/>
                    </a:cubicBezTo>
                    <a:cubicBezTo>
                      <a:pt x="666816" y="64250"/>
                      <a:pt x="660379" y="59733"/>
                      <a:pt x="653143" y="57020"/>
                    </a:cubicBezTo>
                    <a:cubicBezTo>
                      <a:pt x="646472" y="54519"/>
                      <a:pt x="639320" y="53565"/>
                      <a:pt x="632408" y="51837"/>
                    </a:cubicBezTo>
                    <a:cubicBezTo>
                      <a:pt x="600467" y="30542"/>
                      <a:pt x="635778" y="51232"/>
                      <a:pt x="590939" y="36286"/>
                    </a:cubicBezTo>
                    <a:cubicBezTo>
                      <a:pt x="568426" y="28782"/>
                      <a:pt x="569735" y="23033"/>
                      <a:pt x="549469" y="10367"/>
                    </a:cubicBezTo>
                    <a:cubicBezTo>
                      <a:pt x="542916" y="6272"/>
                      <a:pt x="535646" y="3456"/>
                      <a:pt x="528735" y="0"/>
                    </a:cubicBezTo>
                    <a:lnTo>
                      <a:pt x="450980" y="10367"/>
                    </a:lnTo>
                    <a:cubicBezTo>
                      <a:pt x="430186" y="13448"/>
                      <a:pt x="388775" y="20735"/>
                      <a:pt x="388775" y="20735"/>
                    </a:cubicBezTo>
                    <a:cubicBezTo>
                      <a:pt x="385319" y="25919"/>
                      <a:pt x="381194" y="30714"/>
                      <a:pt x="378408" y="36286"/>
                    </a:cubicBezTo>
                    <a:cubicBezTo>
                      <a:pt x="368239" y="56624"/>
                      <a:pt x="378637" y="63329"/>
                      <a:pt x="352490" y="82939"/>
                    </a:cubicBezTo>
                    <a:cubicBezTo>
                      <a:pt x="345578" y="88123"/>
                      <a:pt x="338315" y="92867"/>
                      <a:pt x="331755" y="98490"/>
                    </a:cubicBezTo>
                    <a:cubicBezTo>
                      <a:pt x="326189" y="103261"/>
                      <a:pt x="322304" y="109975"/>
                      <a:pt x="316204" y="114041"/>
                    </a:cubicBezTo>
                    <a:cubicBezTo>
                      <a:pt x="311658" y="117072"/>
                      <a:pt x="305675" y="117073"/>
                      <a:pt x="300653" y="119225"/>
                    </a:cubicBezTo>
                    <a:cubicBezTo>
                      <a:pt x="252373" y="139916"/>
                      <a:pt x="309916" y="120797"/>
                      <a:pt x="254000" y="134776"/>
                    </a:cubicBezTo>
                    <a:cubicBezTo>
                      <a:pt x="239423" y="138420"/>
                      <a:pt x="226830" y="145561"/>
                      <a:pt x="212531" y="150327"/>
                    </a:cubicBezTo>
                    <a:cubicBezTo>
                      <a:pt x="205772" y="152580"/>
                      <a:pt x="198708" y="153782"/>
                      <a:pt x="191796" y="155510"/>
                    </a:cubicBezTo>
                    <a:cubicBezTo>
                      <a:pt x="186612" y="158966"/>
                      <a:pt x="181971" y="163424"/>
                      <a:pt x="176245" y="165878"/>
                    </a:cubicBezTo>
                    <a:cubicBezTo>
                      <a:pt x="149107" y="177508"/>
                      <a:pt x="160695" y="162914"/>
                      <a:pt x="134775" y="181429"/>
                    </a:cubicBezTo>
                    <a:cubicBezTo>
                      <a:pt x="101518" y="205184"/>
                      <a:pt x="138647" y="192125"/>
                      <a:pt x="98490" y="202163"/>
                    </a:cubicBezTo>
                    <a:cubicBezTo>
                      <a:pt x="95034" y="205619"/>
                      <a:pt x="91175" y="208714"/>
                      <a:pt x="88122" y="212531"/>
                    </a:cubicBezTo>
                    <a:cubicBezTo>
                      <a:pt x="84230" y="217396"/>
                      <a:pt x="82620" y="224190"/>
                      <a:pt x="77755" y="228082"/>
                    </a:cubicBezTo>
                    <a:cubicBezTo>
                      <a:pt x="73488" y="231495"/>
                      <a:pt x="67388" y="231537"/>
                      <a:pt x="62204" y="233265"/>
                    </a:cubicBezTo>
                    <a:cubicBezTo>
                      <a:pt x="35266" y="260205"/>
                      <a:pt x="73264" y="221227"/>
                      <a:pt x="36286" y="264367"/>
                    </a:cubicBezTo>
                    <a:cubicBezTo>
                      <a:pt x="31515" y="269933"/>
                      <a:pt x="25919" y="274734"/>
                      <a:pt x="20735" y="279918"/>
                    </a:cubicBezTo>
                    <a:cubicBezTo>
                      <a:pt x="19007" y="285102"/>
                      <a:pt x="18362" y="290784"/>
                      <a:pt x="15551" y="295469"/>
                    </a:cubicBezTo>
                    <a:cubicBezTo>
                      <a:pt x="13037" y="299660"/>
                      <a:pt x="7370" y="301466"/>
                      <a:pt x="5184" y="305837"/>
                    </a:cubicBezTo>
                    <a:cubicBezTo>
                      <a:pt x="1998" y="312209"/>
                      <a:pt x="1728" y="319660"/>
                      <a:pt x="0" y="326571"/>
                    </a:cubicBezTo>
                    <a:cubicBezTo>
                      <a:pt x="1728" y="378408"/>
                      <a:pt x="-876" y="430571"/>
                      <a:pt x="5184" y="482082"/>
                    </a:cubicBezTo>
                    <a:cubicBezTo>
                      <a:pt x="6193" y="490662"/>
                      <a:pt x="15204" y="496179"/>
                      <a:pt x="20735" y="502816"/>
                    </a:cubicBezTo>
                    <a:cubicBezTo>
                      <a:pt x="46627" y="533886"/>
                      <a:pt x="10614" y="480213"/>
                      <a:pt x="51837" y="539102"/>
                    </a:cubicBezTo>
                    <a:cubicBezTo>
                      <a:pt x="74191" y="571036"/>
                      <a:pt x="55665" y="561112"/>
                      <a:pt x="82939" y="570204"/>
                    </a:cubicBezTo>
                    <a:cubicBezTo>
                      <a:pt x="141674" y="614256"/>
                      <a:pt x="71349" y="556682"/>
                      <a:pt x="114041" y="606490"/>
                    </a:cubicBezTo>
                    <a:cubicBezTo>
                      <a:pt x="171916" y="674011"/>
                      <a:pt x="106793" y="580071"/>
                      <a:pt x="145143" y="637592"/>
                    </a:cubicBezTo>
                    <a:cubicBezTo>
                      <a:pt x="146871" y="642776"/>
                      <a:pt x="147882" y="648256"/>
                      <a:pt x="150326" y="653143"/>
                    </a:cubicBezTo>
                    <a:cubicBezTo>
                      <a:pt x="153112" y="658715"/>
                      <a:pt x="159055" y="662683"/>
                      <a:pt x="160694" y="668694"/>
                    </a:cubicBezTo>
                    <a:cubicBezTo>
                      <a:pt x="164360" y="682134"/>
                      <a:pt x="163908" y="696372"/>
                      <a:pt x="165878" y="710163"/>
                    </a:cubicBezTo>
                    <a:cubicBezTo>
                      <a:pt x="170116" y="739827"/>
                      <a:pt x="169946" y="736807"/>
                      <a:pt x="176245" y="762000"/>
                    </a:cubicBezTo>
                    <a:cubicBezTo>
                      <a:pt x="174517" y="787918"/>
                      <a:pt x="175575" y="814174"/>
                      <a:pt x="171061" y="839755"/>
                    </a:cubicBezTo>
                    <a:cubicBezTo>
                      <a:pt x="170212" y="844568"/>
                      <a:pt x="163208" y="845932"/>
                      <a:pt x="160694" y="850123"/>
                    </a:cubicBezTo>
                    <a:cubicBezTo>
                      <a:pt x="155650" y="858530"/>
                      <a:pt x="153716" y="878498"/>
                      <a:pt x="150326" y="886408"/>
                    </a:cubicBezTo>
                    <a:cubicBezTo>
                      <a:pt x="147872" y="892134"/>
                      <a:pt x="143415" y="896775"/>
                      <a:pt x="139959" y="901959"/>
                    </a:cubicBezTo>
                    <a:cubicBezTo>
                      <a:pt x="141687" y="914054"/>
                      <a:pt x="139679" y="927317"/>
                      <a:pt x="145143" y="938245"/>
                    </a:cubicBezTo>
                    <a:cubicBezTo>
                      <a:pt x="147587" y="943132"/>
                      <a:pt x="156427" y="940016"/>
                      <a:pt x="160694" y="943429"/>
                    </a:cubicBezTo>
                    <a:cubicBezTo>
                      <a:pt x="165559" y="947321"/>
                      <a:pt x="166893" y="954349"/>
                      <a:pt x="171061" y="958980"/>
                    </a:cubicBezTo>
                    <a:cubicBezTo>
                      <a:pt x="182504" y="971694"/>
                      <a:pt x="195252" y="983170"/>
                      <a:pt x="207347" y="995265"/>
                    </a:cubicBezTo>
                    <a:lnTo>
                      <a:pt x="222898" y="1010816"/>
                    </a:lnTo>
                    <a:cubicBezTo>
                      <a:pt x="226354" y="1014272"/>
                      <a:pt x="229198" y="1018473"/>
                      <a:pt x="233265" y="1021184"/>
                    </a:cubicBezTo>
                    <a:lnTo>
                      <a:pt x="248816" y="1031551"/>
                    </a:lnTo>
                    <a:cubicBezTo>
                      <a:pt x="335192" y="973966"/>
                      <a:pt x="216164" y="1051462"/>
                      <a:pt x="321388" y="990082"/>
                    </a:cubicBezTo>
                    <a:cubicBezTo>
                      <a:pt x="328850" y="985729"/>
                      <a:pt x="334796" y="979110"/>
                      <a:pt x="342122" y="974531"/>
                    </a:cubicBezTo>
                    <a:cubicBezTo>
                      <a:pt x="348675" y="970435"/>
                      <a:pt x="356148" y="967997"/>
                      <a:pt x="362857" y="964163"/>
                    </a:cubicBezTo>
                    <a:cubicBezTo>
                      <a:pt x="368266" y="961072"/>
                      <a:pt x="373224" y="957252"/>
                      <a:pt x="378408" y="953796"/>
                    </a:cubicBezTo>
                    <a:cubicBezTo>
                      <a:pt x="376680" y="946884"/>
                      <a:pt x="375271" y="939885"/>
                      <a:pt x="373224" y="933061"/>
                    </a:cubicBezTo>
                    <a:cubicBezTo>
                      <a:pt x="370084" y="922594"/>
                      <a:pt x="365000" y="912675"/>
                      <a:pt x="362857" y="901959"/>
                    </a:cubicBezTo>
                    <a:cubicBezTo>
                      <a:pt x="361129" y="893320"/>
                      <a:pt x="359584" y="884642"/>
                      <a:pt x="357673" y="876041"/>
                    </a:cubicBezTo>
                    <a:cubicBezTo>
                      <a:pt x="356128" y="869086"/>
                      <a:pt x="353764" y="862315"/>
                      <a:pt x="352490" y="855306"/>
                    </a:cubicBezTo>
                    <a:cubicBezTo>
                      <a:pt x="350304" y="843285"/>
                      <a:pt x="350053" y="830925"/>
                      <a:pt x="347306" y="819020"/>
                    </a:cubicBezTo>
                    <a:cubicBezTo>
                      <a:pt x="344849" y="808372"/>
                      <a:pt x="339082" y="798634"/>
                      <a:pt x="336939" y="787918"/>
                    </a:cubicBezTo>
                    <a:lnTo>
                      <a:pt x="331755" y="762000"/>
                    </a:lnTo>
                    <a:cubicBezTo>
                      <a:pt x="330027" y="737810"/>
                      <a:pt x="326571" y="713681"/>
                      <a:pt x="326571" y="689429"/>
                    </a:cubicBezTo>
                    <a:cubicBezTo>
                      <a:pt x="326571" y="673782"/>
                      <a:pt x="331755" y="658423"/>
                      <a:pt x="331755" y="642776"/>
                    </a:cubicBezTo>
                    <a:cubicBezTo>
                      <a:pt x="331755" y="624534"/>
                      <a:pt x="326732" y="612158"/>
                      <a:pt x="321388" y="596123"/>
                    </a:cubicBezTo>
                    <a:cubicBezTo>
                      <a:pt x="323116" y="589211"/>
                      <a:pt x="324614" y="582238"/>
                      <a:pt x="326571" y="575388"/>
                    </a:cubicBezTo>
                    <a:cubicBezTo>
                      <a:pt x="328072" y="570134"/>
                      <a:pt x="331755" y="565301"/>
                      <a:pt x="331755" y="559837"/>
                    </a:cubicBezTo>
                    <a:cubicBezTo>
                      <a:pt x="331755" y="491562"/>
                      <a:pt x="330259" y="527936"/>
                      <a:pt x="321388" y="492449"/>
                    </a:cubicBezTo>
                    <a:cubicBezTo>
                      <a:pt x="319251" y="483902"/>
                      <a:pt x="318115" y="475132"/>
                      <a:pt x="316204" y="466531"/>
                    </a:cubicBezTo>
                    <a:cubicBezTo>
                      <a:pt x="311865" y="447007"/>
                      <a:pt x="311608" y="447561"/>
                      <a:pt x="305837" y="430245"/>
                    </a:cubicBezTo>
                    <a:cubicBezTo>
                      <a:pt x="304109" y="404327"/>
                      <a:pt x="303522" y="378307"/>
                      <a:pt x="300653" y="352490"/>
                    </a:cubicBezTo>
                    <a:cubicBezTo>
                      <a:pt x="300050" y="347059"/>
                      <a:pt x="295469" y="342403"/>
                      <a:pt x="295469" y="336939"/>
                    </a:cubicBezTo>
                    <a:cubicBezTo>
                      <a:pt x="295469" y="326209"/>
                      <a:pt x="305779" y="313699"/>
                      <a:pt x="311020" y="305837"/>
                    </a:cubicBezTo>
                    <a:cubicBezTo>
                      <a:pt x="312748" y="297197"/>
                      <a:pt x="314067" y="288466"/>
                      <a:pt x="316204" y="279918"/>
                    </a:cubicBezTo>
                    <a:cubicBezTo>
                      <a:pt x="325900" y="241134"/>
                      <a:pt x="329951" y="264979"/>
                      <a:pt x="393959" y="269551"/>
                    </a:cubicBezTo>
                    <a:cubicBezTo>
                      <a:pt x="414922" y="280032"/>
                      <a:pt x="415234" y="277456"/>
                      <a:pt x="430245" y="295469"/>
                    </a:cubicBezTo>
                    <a:cubicBezTo>
                      <a:pt x="434233" y="300255"/>
                      <a:pt x="436720" y="306155"/>
                      <a:pt x="440612" y="311020"/>
                    </a:cubicBezTo>
                    <a:cubicBezTo>
                      <a:pt x="443665" y="314837"/>
                      <a:pt x="447927" y="317571"/>
                      <a:pt x="450980" y="321388"/>
                    </a:cubicBezTo>
                    <a:cubicBezTo>
                      <a:pt x="454872" y="326253"/>
                      <a:pt x="455938" y="333848"/>
                      <a:pt x="461347" y="336939"/>
                    </a:cubicBezTo>
                    <a:cubicBezTo>
                      <a:pt x="468997" y="341310"/>
                      <a:pt x="478626" y="340395"/>
                      <a:pt x="487265" y="342123"/>
                    </a:cubicBezTo>
                    <a:cubicBezTo>
                      <a:pt x="488993" y="347307"/>
                      <a:pt x="490005" y="352787"/>
                      <a:pt x="492449" y="357674"/>
                    </a:cubicBezTo>
                    <a:cubicBezTo>
                      <a:pt x="498989" y="370754"/>
                      <a:pt x="503539" y="373948"/>
                      <a:pt x="513184" y="383592"/>
                    </a:cubicBezTo>
                    <a:cubicBezTo>
                      <a:pt x="514912" y="390504"/>
                      <a:pt x="516410" y="397477"/>
                      <a:pt x="518367" y="404327"/>
                    </a:cubicBezTo>
                    <a:cubicBezTo>
                      <a:pt x="519868" y="409581"/>
                      <a:pt x="522113" y="414606"/>
                      <a:pt x="523551" y="419878"/>
                    </a:cubicBezTo>
                    <a:cubicBezTo>
                      <a:pt x="527300" y="433624"/>
                      <a:pt x="530462" y="447524"/>
                      <a:pt x="533918" y="461347"/>
                    </a:cubicBezTo>
                    <a:cubicBezTo>
                      <a:pt x="535646" y="468259"/>
                      <a:pt x="535916" y="475710"/>
                      <a:pt x="539102" y="482082"/>
                    </a:cubicBezTo>
                    <a:cubicBezTo>
                      <a:pt x="552255" y="508388"/>
                      <a:pt x="545183" y="496387"/>
                      <a:pt x="559837" y="518367"/>
                    </a:cubicBezTo>
                    <a:cubicBezTo>
                      <a:pt x="561565" y="523551"/>
                      <a:pt x="562209" y="529233"/>
                      <a:pt x="565020" y="533918"/>
                    </a:cubicBezTo>
                    <a:cubicBezTo>
                      <a:pt x="567535" y="538109"/>
                      <a:pt x="572335" y="540469"/>
                      <a:pt x="575388" y="544286"/>
                    </a:cubicBezTo>
                    <a:cubicBezTo>
                      <a:pt x="579280" y="549151"/>
                      <a:pt x="582299" y="554653"/>
                      <a:pt x="585755" y="559837"/>
                    </a:cubicBezTo>
                    <a:cubicBezTo>
                      <a:pt x="587483" y="532191"/>
                      <a:pt x="586830" y="504292"/>
                      <a:pt x="590939" y="476898"/>
                    </a:cubicBezTo>
                    <a:cubicBezTo>
                      <a:pt x="592085" y="469256"/>
                      <a:pt x="598262" y="463266"/>
                      <a:pt x="601306" y="456163"/>
                    </a:cubicBezTo>
                    <a:cubicBezTo>
                      <a:pt x="607721" y="441195"/>
                      <a:pt x="607927" y="431553"/>
                      <a:pt x="611673" y="414694"/>
                    </a:cubicBezTo>
                    <a:cubicBezTo>
                      <a:pt x="613218" y="407739"/>
                      <a:pt x="615129" y="400871"/>
                      <a:pt x="616857" y="393959"/>
                    </a:cubicBezTo>
                    <a:cubicBezTo>
                      <a:pt x="618585" y="378408"/>
                      <a:pt x="619662" y="362771"/>
                      <a:pt x="622041" y="347306"/>
                    </a:cubicBezTo>
                    <a:cubicBezTo>
                      <a:pt x="623124" y="340265"/>
                      <a:pt x="625950" y="333580"/>
                      <a:pt x="627224" y="326571"/>
                    </a:cubicBezTo>
                    <a:cubicBezTo>
                      <a:pt x="629410" y="314550"/>
                      <a:pt x="630222" y="302307"/>
                      <a:pt x="632408" y="290286"/>
                    </a:cubicBezTo>
                    <a:cubicBezTo>
                      <a:pt x="633683" y="283277"/>
                      <a:pt x="636318" y="276560"/>
                      <a:pt x="637592" y="269551"/>
                    </a:cubicBezTo>
                    <a:cubicBezTo>
                      <a:pt x="653409" y="182552"/>
                      <a:pt x="630641" y="290516"/>
                      <a:pt x="647959" y="186612"/>
                    </a:cubicBezTo>
                    <a:cubicBezTo>
                      <a:pt x="648857" y="181222"/>
                      <a:pt x="650991" y="176083"/>
                      <a:pt x="653143" y="171061"/>
                    </a:cubicBezTo>
                    <a:cubicBezTo>
                      <a:pt x="658057" y="159596"/>
                      <a:pt x="665867" y="144790"/>
                      <a:pt x="673878" y="134776"/>
                    </a:cubicBezTo>
                    <a:cubicBezTo>
                      <a:pt x="676931" y="130960"/>
                      <a:pt x="680789" y="127864"/>
                      <a:pt x="684245" y="124408"/>
                    </a:cubicBezTo>
                    <a:cubicBezTo>
                      <a:pt x="697276" y="85317"/>
                      <a:pt x="678182" y="131988"/>
                      <a:pt x="704980" y="98490"/>
                    </a:cubicBezTo>
                    <a:cubicBezTo>
                      <a:pt x="708393" y="94223"/>
                      <a:pt x="708435" y="88123"/>
                      <a:pt x="710163" y="82939"/>
                    </a:cubicBezTo>
                    <a:cubicBezTo>
                      <a:pt x="690947" y="76533"/>
                      <a:pt x="705844" y="80347"/>
                      <a:pt x="699796" y="777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 rot="20912271">
                <a:off x="3682320" y="2340969"/>
                <a:ext cx="360146" cy="968816"/>
              </a:xfrm>
              <a:custGeom>
                <a:avLst/>
                <a:gdLst>
                  <a:gd name="connsiteX0" fmla="*/ 866132 w 954254"/>
                  <a:gd name="connsiteY0" fmla="*/ 798286 h 802907"/>
                  <a:gd name="connsiteX1" fmla="*/ 845397 w 954254"/>
                  <a:gd name="connsiteY1" fmla="*/ 762000 h 802907"/>
                  <a:gd name="connsiteX2" fmla="*/ 824662 w 954254"/>
                  <a:gd name="connsiteY2" fmla="*/ 730898 h 802907"/>
                  <a:gd name="connsiteX3" fmla="*/ 809111 w 954254"/>
                  <a:gd name="connsiteY3" fmla="*/ 699796 h 802907"/>
                  <a:gd name="connsiteX4" fmla="*/ 803928 w 954254"/>
                  <a:gd name="connsiteY4" fmla="*/ 684245 h 802907"/>
                  <a:gd name="connsiteX5" fmla="*/ 793560 w 954254"/>
                  <a:gd name="connsiteY5" fmla="*/ 637592 h 802907"/>
                  <a:gd name="connsiteX6" fmla="*/ 788377 w 954254"/>
                  <a:gd name="connsiteY6" fmla="*/ 622041 h 802907"/>
                  <a:gd name="connsiteX7" fmla="*/ 783193 w 954254"/>
                  <a:gd name="connsiteY7" fmla="*/ 601306 h 802907"/>
                  <a:gd name="connsiteX8" fmla="*/ 788377 w 954254"/>
                  <a:gd name="connsiteY8" fmla="*/ 539102 h 802907"/>
                  <a:gd name="connsiteX9" fmla="*/ 803928 w 954254"/>
                  <a:gd name="connsiteY9" fmla="*/ 533918 h 802907"/>
                  <a:gd name="connsiteX10" fmla="*/ 855764 w 954254"/>
                  <a:gd name="connsiteY10" fmla="*/ 513184 h 802907"/>
                  <a:gd name="connsiteX11" fmla="*/ 876499 w 954254"/>
                  <a:gd name="connsiteY11" fmla="*/ 497633 h 802907"/>
                  <a:gd name="connsiteX12" fmla="*/ 917968 w 954254"/>
                  <a:gd name="connsiteY12" fmla="*/ 487265 h 802907"/>
                  <a:gd name="connsiteX13" fmla="*/ 933519 w 954254"/>
                  <a:gd name="connsiteY13" fmla="*/ 482082 h 802907"/>
                  <a:gd name="connsiteX14" fmla="*/ 949070 w 954254"/>
                  <a:gd name="connsiteY14" fmla="*/ 471714 h 802907"/>
                  <a:gd name="connsiteX15" fmla="*/ 954254 w 954254"/>
                  <a:gd name="connsiteY15" fmla="*/ 456163 h 802907"/>
                  <a:gd name="connsiteX16" fmla="*/ 949070 w 954254"/>
                  <a:gd name="connsiteY16" fmla="*/ 419877 h 802907"/>
                  <a:gd name="connsiteX17" fmla="*/ 933519 w 954254"/>
                  <a:gd name="connsiteY17" fmla="*/ 388775 h 802907"/>
                  <a:gd name="connsiteX18" fmla="*/ 917968 w 954254"/>
                  <a:gd name="connsiteY18" fmla="*/ 378408 h 802907"/>
                  <a:gd name="connsiteX19" fmla="*/ 881683 w 954254"/>
                  <a:gd name="connsiteY19" fmla="*/ 373224 h 802907"/>
                  <a:gd name="connsiteX20" fmla="*/ 819479 w 954254"/>
                  <a:gd name="connsiteY20" fmla="*/ 362857 h 802907"/>
                  <a:gd name="connsiteX21" fmla="*/ 803928 w 954254"/>
                  <a:gd name="connsiteY21" fmla="*/ 357673 h 802907"/>
                  <a:gd name="connsiteX22" fmla="*/ 726172 w 954254"/>
                  <a:gd name="connsiteY22" fmla="*/ 347306 h 802907"/>
                  <a:gd name="connsiteX23" fmla="*/ 674336 w 954254"/>
                  <a:gd name="connsiteY23" fmla="*/ 357673 h 802907"/>
                  <a:gd name="connsiteX24" fmla="*/ 617315 w 954254"/>
                  <a:gd name="connsiteY24" fmla="*/ 368041 h 802907"/>
                  <a:gd name="connsiteX25" fmla="*/ 565479 w 954254"/>
                  <a:gd name="connsiteY25" fmla="*/ 362857 h 802907"/>
                  <a:gd name="connsiteX26" fmla="*/ 503274 w 954254"/>
                  <a:gd name="connsiteY26" fmla="*/ 357673 h 802907"/>
                  <a:gd name="connsiteX27" fmla="*/ 477356 w 954254"/>
                  <a:gd name="connsiteY27" fmla="*/ 347306 h 802907"/>
                  <a:gd name="connsiteX28" fmla="*/ 461805 w 954254"/>
                  <a:gd name="connsiteY28" fmla="*/ 342122 h 802907"/>
                  <a:gd name="connsiteX29" fmla="*/ 425519 w 954254"/>
                  <a:gd name="connsiteY29" fmla="*/ 347306 h 802907"/>
                  <a:gd name="connsiteX30" fmla="*/ 394417 w 954254"/>
                  <a:gd name="connsiteY30" fmla="*/ 331755 h 802907"/>
                  <a:gd name="connsiteX31" fmla="*/ 358132 w 954254"/>
                  <a:gd name="connsiteY31" fmla="*/ 316204 h 802907"/>
                  <a:gd name="connsiteX32" fmla="*/ 327030 w 954254"/>
                  <a:gd name="connsiteY32" fmla="*/ 295469 h 802907"/>
                  <a:gd name="connsiteX33" fmla="*/ 311479 w 954254"/>
                  <a:gd name="connsiteY33" fmla="*/ 285102 h 802907"/>
                  <a:gd name="connsiteX34" fmla="*/ 290744 w 954254"/>
                  <a:gd name="connsiteY34" fmla="*/ 279918 h 802907"/>
                  <a:gd name="connsiteX35" fmla="*/ 285560 w 954254"/>
                  <a:gd name="connsiteY35" fmla="*/ 254000 h 802907"/>
                  <a:gd name="connsiteX36" fmla="*/ 264825 w 954254"/>
                  <a:gd name="connsiteY36" fmla="*/ 212531 h 802907"/>
                  <a:gd name="connsiteX37" fmla="*/ 270009 w 954254"/>
                  <a:gd name="connsiteY37" fmla="*/ 93306 h 802907"/>
                  <a:gd name="connsiteX38" fmla="*/ 275193 w 954254"/>
                  <a:gd name="connsiteY38" fmla="*/ 72571 h 802907"/>
                  <a:gd name="connsiteX39" fmla="*/ 285560 w 954254"/>
                  <a:gd name="connsiteY39" fmla="*/ 31102 h 802907"/>
                  <a:gd name="connsiteX40" fmla="*/ 280377 w 954254"/>
                  <a:gd name="connsiteY40" fmla="*/ 15551 h 802907"/>
                  <a:gd name="connsiteX41" fmla="*/ 254458 w 954254"/>
                  <a:gd name="connsiteY41" fmla="*/ 0 h 802907"/>
                  <a:gd name="connsiteX42" fmla="*/ 238907 w 954254"/>
                  <a:gd name="connsiteY42" fmla="*/ 10367 h 802907"/>
                  <a:gd name="connsiteX43" fmla="*/ 207805 w 954254"/>
                  <a:gd name="connsiteY43" fmla="*/ 15551 h 802907"/>
                  <a:gd name="connsiteX44" fmla="*/ 187070 w 954254"/>
                  <a:gd name="connsiteY44" fmla="*/ 20735 h 802907"/>
                  <a:gd name="connsiteX45" fmla="*/ 171519 w 954254"/>
                  <a:gd name="connsiteY45" fmla="*/ 31102 h 802907"/>
                  <a:gd name="connsiteX46" fmla="*/ 124866 w 954254"/>
                  <a:gd name="connsiteY46" fmla="*/ 82939 h 802907"/>
                  <a:gd name="connsiteX47" fmla="*/ 119683 w 954254"/>
                  <a:gd name="connsiteY47" fmla="*/ 98490 h 802907"/>
                  <a:gd name="connsiteX48" fmla="*/ 109315 w 954254"/>
                  <a:gd name="connsiteY48" fmla="*/ 108857 h 802907"/>
                  <a:gd name="connsiteX49" fmla="*/ 88581 w 954254"/>
                  <a:gd name="connsiteY49" fmla="*/ 145143 h 802907"/>
                  <a:gd name="connsiteX50" fmla="*/ 78213 w 954254"/>
                  <a:gd name="connsiteY50" fmla="*/ 186612 h 802907"/>
                  <a:gd name="connsiteX51" fmla="*/ 73030 w 954254"/>
                  <a:gd name="connsiteY51" fmla="*/ 207347 h 802907"/>
                  <a:gd name="connsiteX52" fmla="*/ 62662 w 954254"/>
                  <a:gd name="connsiteY52" fmla="*/ 217714 h 802907"/>
                  <a:gd name="connsiteX53" fmla="*/ 41928 w 954254"/>
                  <a:gd name="connsiteY53" fmla="*/ 248816 h 802907"/>
                  <a:gd name="connsiteX54" fmla="*/ 21193 w 954254"/>
                  <a:gd name="connsiteY54" fmla="*/ 274735 h 802907"/>
                  <a:gd name="connsiteX55" fmla="*/ 10825 w 954254"/>
                  <a:gd name="connsiteY55" fmla="*/ 285102 h 802907"/>
                  <a:gd name="connsiteX56" fmla="*/ 458 w 954254"/>
                  <a:gd name="connsiteY56" fmla="*/ 316204 h 802907"/>
                  <a:gd name="connsiteX57" fmla="*/ 5642 w 954254"/>
                  <a:gd name="connsiteY57" fmla="*/ 336939 h 802907"/>
                  <a:gd name="connsiteX58" fmla="*/ 21193 w 954254"/>
                  <a:gd name="connsiteY58" fmla="*/ 347306 h 802907"/>
                  <a:gd name="connsiteX59" fmla="*/ 52295 w 954254"/>
                  <a:gd name="connsiteY59" fmla="*/ 373224 h 802907"/>
                  <a:gd name="connsiteX60" fmla="*/ 73030 w 954254"/>
                  <a:gd name="connsiteY60" fmla="*/ 378408 h 802907"/>
                  <a:gd name="connsiteX61" fmla="*/ 114499 w 954254"/>
                  <a:gd name="connsiteY61" fmla="*/ 393959 h 802907"/>
                  <a:gd name="connsiteX62" fmla="*/ 145601 w 954254"/>
                  <a:gd name="connsiteY62" fmla="*/ 414694 h 802907"/>
                  <a:gd name="connsiteX63" fmla="*/ 238907 w 954254"/>
                  <a:gd name="connsiteY63" fmla="*/ 425061 h 802907"/>
                  <a:gd name="connsiteX64" fmla="*/ 259642 w 954254"/>
                  <a:gd name="connsiteY64" fmla="*/ 430245 h 802907"/>
                  <a:gd name="connsiteX65" fmla="*/ 290744 w 954254"/>
                  <a:gd name="connsiteY65" fmla="*/ 435428 h 802907"/>
                  <a:gd name="connsiteX66" fmla="*/ 316662 w 954254"/>
                  <a:gd name="connsiteY66" fmla="*/ 440612 h 802907"/>
                  <a:gd name="connsiteX67" fmla="*/ 378866 w 954254"/>
                  <a:gd name="connsiteY67" fmla="*/ 445796 h 802907"/>
                  <a:gd name="connsiteX68" fmla="*/ 430703 w 954254"/>
                  <a:gd name="connsiteY68" fmla="*/ 466531 h 802907"/>
                  <a:gd name="connsiteX69" fmla="*/ 461805 w 954254"/>
                  <a:gd name="connsiteY69" fmla="*/ 471714 h 802907"/>
                  <a:gd name="connsiteX70" fmla="*/ 482540 w 954254"/>
                  <a:gd name="connsiteY70" fmla="*/ 476898 h 802907"/>
                  <a:gd name="connsiteX71" fmla="*/ 508458 w 954254"/>
                  <a:gd name="connsiteY71" fmla="*/ 482082 h 802907"/>
                  <a:gd name="connsiteX72" fmla="*/ 534377 w 954254"/>
                  <a:gd name="connsiteY72" fmla="*/ 502816 h 802907"/>
                  <a:gd name="connsiteX73" fmla="*/ 549928 w 954254"/>
                  <a:gd name="connsiteY73" fmla="*/ 508000 h 802907"/>
                  <a:gd name="connsiteX74" fmla="*/ 529193 w 954254"/>
                  <a:gd name="connsiteY74" fmla="*/ 601306 h 802907"/>
                  <a:gd name="connsiteX75" fmla="*/ 513642 w 954254"/>
                  <a:gd name="connsiteY75" fmla="*/ 616857 h 802907"/>
                  <a:gd name="connsiteX76" fmla="*/ 508458 w 954254"/>
                  <a:gd name="connsiteY76" fmla="*/ 632408 h 802907"/>
                  <a:gd name="connsiteX77" fmla="*/ 492907 w 954254"/>
                  <a:gd name="connsiteY77" fmla="*/ 647959 h 802907"/>
                  <a:gd name="connsiteX78" fmla="*/ 456621 w 954254"/>
                  <a:gd name="connsiteY78" fmla="*/ 673877 h 802907"/>
                  <a:gd name="connsiteX79" fmla="*/ 451438 w 954254"/>
                  <a:gd name="connsiteY79" fmla="*/ 689428 h 802907"/>
                  <a:gd name="connsiteX80" fmla="*/ 441070 w 954254"/>
                  <a:gd name="connsiteY80" fmla="*/ 699796 h 802907"/>
                  <a:gd name="connsiteX81" fmla="*/ 425519 w 954254"/>
                  <a:gd name="connsiteY81" fmla="*/ 751633 h 802907"/>
                  <a:gd name="connsiteX82" fmla="*/ 420336 w 954254"/>
                  <a:gd name="connsiteY82" fmla="*/ 767184 h 802907"/>
                  <a:gd name="connsiteX83" fmla="*/ 435887 w 954254"/>
                  <a:gd name="connsiteY83" fmla="*/ 777551 h 802907"/>
                  <a:gd name="connsiteX84" fmla="*/ 498091 w 954254"/>
                  <a:gd name="connsiteY84" fmla="*/ 762000 h 802907"/>
                  <a:gd name="connsiteX85" fmla="*/ 534377 w 954254"/>
                  <a:gd name="connsiteY85" fmla="*/ 756816 h 802907"/>
                  <a:gd name="connsiteX86" fmla="*/ 549928 w 954254"/>
                  <a:gd name="connsiteY86" fmla="*/ 751633 h 802907"/>
                  <a:gd name="connsiteX87" fmla="*/ 565479 w 954254"/>
                  <a:gd name="connsiteY87" fmla="*/ 756816 h 802907"/>
                  <a:gd name="connsiteX88" fmla="*/ 617315 w 954254"/>
                  <a:gd name="connsiteY88" fmla="*/ 777551 h 802907"/>
                  <a:gd name="connsiteX89" fmla="*/ 803928 w 954254"/>
                  <a:gd name="connsiteY89" fmla="*/ 782735 h 802907"/>
                  <a:gd name="connsiteX90" fmla="*/ 845397 w 954254"/>
                  <a:gd name="connsiteY90" fmla="*/ 798286 h 802907"/>
                  <a:gd name="connsiteX91" fmla="*/ 866132 w 954254"/>
                  <a:gd name="connsiteY91" fmla="*/ 798286 h 80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954254" h="802907">
                    <a:moveTo>
                      <a:pt x="866132" y="798286"/>
                    </a:moveTo>
                    <a:cubicBezTo>
                      <a:pt x="866132" y="792238"/>
                      <a:pt x="852698" y="773864"/>
                      <a:pt x="845397" y="762000"/>
                    </a:cubicBezTo>
                    <a:cubicBezTo>
                      <a:pt x="838867" y="751388"/>
                      <a:pt x="824662" y="730898"/>
                      <a:pt x="824662" y="730898"/>
                    </a:cubicBezTo>
                    <a:cubicBezTo>
                      <a:pt x="811635" y="691811"/>
                      <a:pt x="829208" y="739990"/>
                      <a:pt x="809111" y="699796"/>
                    </a:cubicBezTo>
                    <a:cubicBezTo>
                      <a:pt x="806667" y="694909"/>
                      <a:pt x="805429" y="689499"/>
                      <a:pt x="803928" y="684245"/>
                    </a:cubicBezTo>
                    <a:cubicBezTo>
                      <a:pt x="793284" y="646990"/>
                      <a:pt x="804251" y="680355"/>
                      <a:pt x="793560" y="637592"/>
                    </a:cubicBezTo>
                    <a:cubicBezTo>
                      <a:pt x="792235" y="632291"/>
                      <a:pt x="789878" y="627295"/>
                      <a:pt x="788377" y="622041"/>
                    </a:cubicBezTo>
                    <a:cubicBezTo>
                      <a:pt x="786420" y="615191"/>
                      <a:pt x="784921" y="608218"/>
                      <a:pt x="783193" y="601306"/>
                    </a:cubicBezTo>
                    <a:cubicBezTo>
                      <a:pt x="784921" y="580571"/>
                      <a:pt x="782258" y="558988"/>
                      <a:pt x="788377" y="539102"/>
                    </a:cubicBezTo>
                    <a:cubicBezTo>
                      <a:pt x="789984" y="533880"/>
                      <a:pt x="799041" y="536362"/>
                      <a:pt x="803928" y="533918"/>
                    </a:cubicBezTo>
                    <a:cubicBezTo>
                      <a:pt x="848557" y="511603"/>
                      <a:pt x="810211" y="522294"/>
                      <a:pt x="855764" y="513184"/>
                    </a:cubicBezTo>
                    <a:cubicBezTo>
                      <a:pt x="862676" y="508000"/>
                      <a:pt x="868998" y="501919"/>
                      <a:pt x="876499" y="497633"/>
                    </a:cubicBezTo>
                    <a:cubicBezTo>
                      <a:pt x="885715" y="492366"/>
                      <a:pt x="910383" y="489161"/>
                      <a:pt x="917968" y="487265"/>
                    </a:cubicBezTo>
                    <a:cubicBezTo>
                      <a:pt x="923269" y="485940"/>
                      <a:pt x="928335" y="483810"/>
                      <a:pt x="933519" y="482082"/>
                    </a:cubicBezTo>
                    <a:cubicBezTo>
                      <a:pt x="938703" y="478626"/>
                      <a:pt x="945178" y="476579"/>
                      <a:pt x="949070" y="471714"/>
                    </a:cubicBezTo>
                    <a:cubicBezTo>
                      <a:pt x="952483" y="467447"/>
                      <a:pt x="954254" y="461627"/>
                      <a:pt x="954254" y="456163"/>
                    </a:cubicBezTo>
                    <a:cubicBezTo>
                      <a:pt x="954254" y="443945"/>
                      <a:pt x="951466" y="431858"/>
                      <a:pt x="949070" y="419877"/>
                    </a:cubicBezTo>
                    <a:cubicBezTo>
                      <a:pt x="946962" y="409335"/>
                      <a:pt x="941166" y="396422"/>
                      <a:pt x="933519" y="388775"/>
                    </a:cubicBezTo>
                    <a:cubicBezTo>
                      <a:pt x="929114" y="384370"/>
                      <a:pt x="923935" y="380198"/>
                      <a:pt x="917968" y="378408"/>
                    </a:cubicBezTo>
                    <a:cubicBezTo>
                      <a:pt x="906265" y="374897"/>
                      <a:pt x="893751" y="375130"/>
                      <a:pt x="881683" y="373224"/>
                    </a:cubicBezTo>
                    <a:cubicBezTo>
                      <a:pt x="860920" y="369946"/>
                      <a:pt x="839421" y="369505"/>
                      <a:pt x="819479" y="362857"/>
                    </a:cubicBezTo>
                    <a:cubicBezTo>
                      <a:pt x="814295" y="361129"/>
                      <a:pt x="809262" y="358858"/>
                      <a:pt x="803928" y="357673"/>
                    </a:cubicBezTo>
                    <a:cubicBezTo>
                      <a:pt x="780670" y="352505"/>
                      <a:pt x="748617" y="349800"/>
                      <a:pt x="726172" y="347306"/>
                    </a:cubicBezTo>
                    <a:cubicBezTo>
                      <a:pt x="665233" y="357463"/>
                      <a:pt x="720727" y="347364"/>
                      <a:pt x="674336" y="357673"/>
                    </a:cubicBezTo>
                    <a:cubicBezTo>
                      <a:pt x="652596" y="362504"/>
                      <a:pt x="639829" y="364288"/>
                      <a:pt x="617315" y="368041"/>
                    </a:cubicBezTo>
                    <a:lnTo>
                      <a:pt x="565479" y="362857"/>
                    </a:lnTo>
                    <a:cubicBezTo>
                      <a:pt x="544758" y="360973"/>
                      <a:pt x="523764" y="361289"/>
                      <a:pt x="503274" y="357673"/>
                    </a:cubicBezTo>
                    <a:cubicBezTo>
                      <a:pt x="494111" y="356056"/>
                      <a:pt x="486068" y="350573"/>
                      <a:pt x="477356" y="347306"/>
                    </a:cubicBezTo>
                    <a:cubicBezTo>
                      <a:pt x="472240" y="345387"/>
                      <a:pt x="466989" y="343850"/>
                      <a:pt x="461805" y="342122"/>
                    </a:cubicBezTo>
                    <a:cubicBezTo>
                      <a:pt x="449710" y="343850"/>
                      <a:pt x="437737" y="347306"/>
                      <a:pt x="425519" y="347306"/>
                    </a:cubicBezTo>
                    <a:cubicBezTo>
                      <a:pt x="412491" y="347306"/>
                      <a:pt x="404899" y="336996"/>
                      <a:pt x="394417" y="331755"/>
                    </a:cubicBezTo>
                    <a:cubicBezTo>
                      <a:pt x="351525" y="310309"/>
                      <a:pt x="412051" y="348556"/>
                      <a:pt x="358132" y="316204"/>
                    </a:cubicBezTo>
                    <a:cubicBezTo>
                      <a:pt x="347448" y="309793"/>
                      <a:pt x="337397" y="302381"/>
                      <a:pt x="327030" y="295469"/>
                    </a:cubicBezTo>
                    <a:cubicBezTo>
                      <a:pt x="321846" y="292013"/>
                      <a:pt x="317523" y="286613"/>
                      <a:pt x="311479" y="285102"/>
                    </a:cubicBezTo>
                    <a:lnTo>
                      <a:pt x="290744" y="279918"/>
                    </a:lnTo>
                    <a:cubicBezTo>
                      <a:pt x="289016" y="271279"/>
                      <a:pt x="288723" y="262223"/>
                      <a:pt x="285560" y="254000"/>
                    </a:cubicBezTo>
                    <a:cubicBezTo>
                      <a:pt x="280012" y="239576"/>
                      <a:pt x="264825" y="212531"/>
                      <a:pt x="264825" y="212531"/>
                    </a:cubicBezTo>
                    <a:cubicBezTo>
                      <a:pt x="266553" y="172789"/>
                      <a:pt x="267070" y="132977"/>
                      <a:pt x="270009" y="93306"/>
                    </a:cubicBezTo>
                    <a:cubicBezTo>
                      <a:pt x="270535" y="86201"/>
                      <a:pt x="273647" y="79526"/>
                      <a:pt x="275193" y="72571"/>
                    </a:cubicBezTo>
                    <a:cubicBezTo>
                      <a:pt x="283534" y="35037"/>
                      <a:pt x="276298" y="58893"/>
                      <a:pt x="285560" y="31102"/>
                    </a:cubicBezTo>
                    <a:cubicBezTo>
                      <a:pt x="283832" y="25918"/>
                      <a:pt x="283188" y="20236"/>
                      <a:pt x="280377" y="15551"/>
                    </a:cubicBezTo>
                    <a:cubicBezTo>
                      <a:pt x="273262" y="3693"/>
                      <a:pt x="266689" y="4077"/>
                      <a:pt x="254458" y="0"/>
                    </a:cubicBezTo>
                    <a:cubicBezTo>
                      <a:pt x="249274" y="3456"/>
                      <a:pt x="244817" y="8397"/>
                      <a:pt x="238907" y="10367"/>
                    </a:cubicBezTo>
                    <a:cubicBezTo>
                      <a:pt x="228936" y="13691"/>
                      <a:pt x="218111" y="13490"/>
                      <a:pt x="207805" y="15551"/>
                    </a:cubicBezTo>
                    <a:cubicBezTo>
                      <a:pt x="200819" y="16948"/>
                      <a:pt x="193982" y="19007"/>
                      <a:pt x="187070" y="20735"/>
                    </a:cubicBezTo>
                    <a:cubicBezTo>
                      <a:pt x="181886" y="24191"/>
                      <a:pt x="176150" y="26934"/>
                      <a:pt x="171519" y="31102"/>
                    </a:cubicBezTo>
                    <a:cubicBezTo>
                      <a:pt x="137613" y="61618"/>
                      <a:pt x="142252" y="56862"/>
                      <a:pt x="124866" y="82939"/>
                    </a:cubicBezTo>
                    <a:cubicBezTo>
                      <a:pt x="123138" y="88123"/>
                      <a:pt x="122494" y="93805"/>
                      <a:pt x="119683" y="98490"/>
                    </a:cubicBezTo>
                    <a:cubicBezTo>
                      <a:pt x="117168" y="102681"/>
                      <a:pt x="112368" y="105041"/>
                      <a:pt x="109315" y="108857"/>
                    </a:cubicBezTo>
                    <a:cubicBezTo>
                      <a:pt x="102814" y="116982"/>
                      <a:pt x="91622" y="136021"/>
                      <a:pt x="88581" y="145143"/>
                    </a:cubicBezTo>
                    <a:cubicBezTo>
                      <a:pt x="84075" y="158660"/>
                      <a:pt x="81669" y="172789"/>
                      <a:pt x="78213" y="186612"/>
                    </a:cubicBezTo>
                    <a:cubicBezTo>
                      <a:pt x="76485" y="193524"/>
                      <a:pt x="78068" y="202310"/>
                      <a:pt x="73030" y="207347"/>
                    </a:cubicBezTo>
                    <a:cubicBezTo>
                      <a:pt x="69574" y="210803"/>
                      <a:pt x="65594" y="213804"/>
                      <a:pt x="62662" y="217714"/>
                    </a:cubicBezTo>
                    <a:cubicBezTo>
                      <a:pt x="55186" y="227682"/>
                      <a:pt x="50738" y="240006"/>
                      <a:pt x="41928" y="248816"/>
                    </a:cubicBezTo>
                    <a:cubicBezTo>
                      <a:pt x="16890" y="273854"/>
                      <a:pt x="47355" y="242033"/>
                      <a:pt x="21193" y="274735"/>
                    </a:cubicBezTo>
                    <a:cubicBezTo>
                      <a:pt x="18140" y="278551"/>
                      <a:pt x="14281" y="281646"/>
                      <a:pt x="10825" y="285102"/>
                    </a:cubicBezTo>
                    <a:cubicBezTo>
                      <a:pt x="7369" y="295469"/>
                      <a:pt x="-2193" y="305602"/>
                      <a:pt x="458" y="316204"/>
                    </a:cubicBezTo>
                    <a:cubicBezTo>
                      <a:pt x="2186" y="323116"/>
                      <a:pt x="1690" y="331011"/>
                      <a:pt x="5642" y="336939"/>
                    </a:cubicBezTo>
                    <a:cubicBezTo>
                      <a:pt x="9098" y="342123"/>
                      <a:pt x="16407" y="343318"/>
                      <a:pt x="21193" y="347306"/>
                    </a:cubicBezTo>
                    <a:cubicBezTo>
                      <a:pt x="34382" y="358297"/>
                      <a:pt x="36395" y="366410"/>
                      <a:pt x="52295" y="373224"/>
                    </a:cubicBezTo>
                    <a:cubicBezTo>
                      <a:pt x="58843" y="376030"/>
                      <a:pt x="66359" y="375906"/>
                      <a:pt x="73030" y="378408"/>
                    </a:cubicBezTo>
                    <a:cubicBezTo>
                      <a:pt x="127244" y="398738"/>
                      <a:pt x="61274" y="380652"/>
                      <a:pt x="114499" y="393959"/>
                    </a:cubicBezTo>
                    <a:cubicBezTo>
                      <a:pt x="124866" y="400871"/>
                      <a:pt x="133192" y="413566"/>
                      <a:pt x="145601" y="414694"/>
                    </a:cubicBezTo>
                    <a:cubicBezTo>
                      <a:pt x="177857" y="417626"/>
                      <a:pt x="207372" y="419327"/>
                      <a:pt x="238907" y="425061"/>
                    </a:cubicBezTo>
                    <a:cubicBezTo>
                      <a:pt x="245916" y="426336"/>
                      <a:pt x="252656" y="428848"/>
                      <a:pt x="259642" y="430245"/>
                    </a:cubicBezTo>
                    <a:cubicBezTo>
                      <a:pt x="269948" y="432306"/>
                      <a:pt x="280403" y="433548"/>
                      <a:pt x="290744" y="435428"/>
                    </a:cubicBezTo>
                    <a:cubicBezTo>
                      <a:pt x="299412" y="437004"/>
                      <a:pt x="307912" y="439583"/>
                      <a:pt x="316662" y="440612"/>
                    </a:cubicBezTo>
                    <a:cubicBezTo>
                      <a:pt x="337326" y="443043"/>
                      <a:pt x="358131" y="444068"/>
                      <a:pt x="378866" y="445796"/>
                    </a:cubicBezTo>
                    <a:cubicBezTo>
                      <a:pt x="456943" y="461409"/>
                      <a:pt x="348884" y="436778"/>
                      <a:pt x="430703" y="466531"/>
                    </a:cubicBezTo>
                    <a:cubicBezTo>
                      <a:pt x="440580" y="470123"/>
                      <a:pt x="451499" y="469653"/>
                      <a:pt x="461805" y="471714"/>
                    </a:cubicBezTo>
                    <a:cubicBezTo>
                      <a:pt x="468791" y="473111"/>
                      <a:pt x="475585" y="475352"/>
                      <a:pt x="482540" y="476898"/>
                    </a:cubicBezTo>
                    <a:cubicBezTo>
                      <a:pt x="491141" y="478809"/>
                      <a:pt x="499819" y="480354"/>
                      <a:pt x="508458" y="482082"/>
                    </a:cubicBezTo>
                    <a:cubicBezTo>
                      <a:pt x="517098" y="488993"/>
                      <a:pt x="524995" y="496952"/>
                      <a:pt x="534377" y="502816"/>
                    </a:cubicBezTo>
                    <a:cubicBezTo>
                      <a:pt x="539011" y="505712"/>
                      <a:pt x="549155" y="502591"/>
                      <a:pt x="549928" y="508000"/>
                    </a:cubicBezTo>
                    <a:cubicBezTo>
                      <a:pt x="555839" y="549379"/>
                      <a:pt x="551028" y="572193"/>
                      <a:pt x="529193" y="601306"/>
                    </a:cubicBezTo>
                    <a:cubicBezTo>
                      <a:pt x="524794" y="607171"/>
                      <a:pt x="518826" y="611673"/>
                      <a:pt x="513642" y="616857"/>
                    </a:cubicBezTo>
                    <a:cubicBezTo>
                      <a:pt x="511914" y="622041"/>
                      <a:pt x="511489" y="627862"/>
                      <a:pt x="508458" y="632408"/>
                    </a:cubicBezTo>
                    <a:cubicBezTo>
                      <a:pt x="504392" y="638508"/>
                      <a:pt x="498473" y="643188"/>
                      <a:pt x="492907" y="647959"/>
                    </a:cubicBezTo>
                    <a:cubicBezTo>
                      <a:pt x="481654" y="657604"/>
                      <a:pt x="468929" y="665672"/>
                      <a:pt x="456621" y="673877"/>
                    </a:cubicBezTo>
                    <a:cubicBezTo>
                      <a:pt x="454893" y="679061"/>
                      <a:pt x="454249" y="684743"/>
                      <a:pt x="451438" y="689428"/>
                    </a:cubicBezTo>
                    <a:cubicBezTo>
                      <a:pt x="448923" y="693619"/>
                      <a:pt x="443256" y="695424"/>
                      <a:pt x="441070" y="699796"/>
                    </a:cubicBezTo>
                    <a:cubicBezTo>
                      <a:pt x="432861" y="716215"/>
                      <a:pt x="430478" y="734275"/>
                      <a:pt x="425519" y="751633"/>
                    </a:cubicBezTo>
                    <a:cubicBezTo>
                      <a:pt x="424018" y="756887"/>
                      <a:pt x="422064" y="762000"/>
                      <a:pt x="420336" y="767184"/>
                    </a:cubicBezTo>
                    <a:cubicBezTo>
                      <a:pt x="425520" y="770640"/>
                      <a:pt x="429657" y="777551"/>
                      <a:pt x="435887" y="777551"/>
                    </a:cubicBezTo>
                    <a:cubicBezTo>
                      <a:pt x="489716" y="777551"/>
                      <a:pt x="466795" y="768259"/>
                      <a:pt x="498091" y="762000"/>
                    </a:cubicBezTo>
                    <a:cubicBezTo>
                      <a:pt x="510072" y="759604"/>
                      <a:pt x="522282" y="758544"/>
                      <a:pt x="534377" y="756816"/>
                    </a:cubicBezTo>
                    <a:cubicBezTo>
                      <a:pt x="539561" y="755088"/>
                      <a:pt x="544464" y="751633"/>
                      <a:pt x="549928" y="751633"/>
                    </a:cubicBezTo>
                    <a:cubicBezTo>
                      <a:pt x="555392" y="751633"/>
                      <a:pt x="560457" y="754664"/>
                      <a:pt x="565479" y="756816"/>
                    </a:cubicBezTo>
                    <a:cubicBezTo>
                      <a:pt x="580710" y="763344"/>
                      <a:pt x="600487" y="777084"/>
                      <a:pt x="617315" y="777551"/>
                    </a:cubicBezTo>
                    <a:lnTo>
                      <a:pt x="803928" y="782735"/>
                    </a:lnTo>
                    <a:cubicBezTo>
                      <a:pt x="836134" y="798838"/>
                      <a:pt x="812464" y="788877"/>
                      <a:pt x="845397" y="798286"/>
                    </a:cubicBezTo>
                    <a:cubicBezTo>
                      <a:pt x="867363" y="804562"/>
                      <a:pt x="866132" y="804334"/>
                      <a:pt x="866132" y="7982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709448" y="1963173"/>
                <a:ext cx="450027" cy="716530"/>
              </a:xfrm>
              <a:custGeom>
                <a:avLst/>
                <a:gdLst>
                  <a:gd name="connsiteX0" fmla="*/ 7282 w 450027"/>
                  <a:gd name="connsiteY0" fmla="*/ 5826 h 716530"/>
                  <a:gd name="connsiteX1" fmla="*/ 1456 w 450027"/>
                  <a:gd name="connsiteY1" fmla="*/ 40779 h 716530"/>
                  <a:gd name="connsiteX2" fmla="*/ 13107 w 450027"/>
                  <a:gd name="connsiteY2" fmla="*/ 93208 h 716530"/>
                  <a:gd name="connsiteX3" fmla="*/ 42235 w 450027"/>
                  <a:gd name="connsiteY3" fmla="*/ 128160 h 716530"/>
                  <a:gd name="connsiteX4" fmla="*/ 59712 w 450027"/>
                  <a:gd name="connsiteY4" fmla="*/ 151462 h 716530"/>
                  <a:gd name="connsiteX5" fmla="*/ 71363 w 450027"/>
                  <a:gd name="connsiteY5" fmla="*/ 168938 h 716530"/>
                  <a:gd name="connsiteX6" fmla="*/ 88840 w 450027"/>
                  <a:gd name="connsiteY6" fmla="*/ 192240 h 716530"/>
                  <a:gd name="connsiteX7" fmla="*/ 112143 w 450027"/>
                  <a:gd name="connsiteY7" fmla="*/ 221367 h 716530"/>
                  <a:gd name="connsiteX8" fmla="*/ 147096 w 450027"/>
                  <a:gd name="connsiteY8" fmla="*/ 262145 h 716530"/>
                  <a:gd name="connsiteX9" fmla="*/ 170398 w 450027"/>
                  <a:gd name="connsiteY9" fmla="*/ 297098 h 716530"/>
                  <a:gd name="connsiteX10" fmla="*/ 182050 w 450027"/>
                  <a:gd name="connsiteY10" fmla="*/ 314574 h 716530"/>
                  <a:gd name="connsiteX11" fmla="*/ 222829 w 450027"/>
                  <a:gd name="connsiteY11" fmla="*/ 367003 h 716530"/>
                  <a:gd name="connsiteX12" fmla="*/ 234480 w 450027"/>
                  <a:gd name="connsiteY12" fmla="*/ 413607 h 716530"/>
                  <a:gd name="connsiteX13" fmla="*/ 240306 w 450027"/>
                  <a:gd name="connsiteY13" fmla="*/ 436909 h 716530"/>
                  <a:gd name="connsiteX14" fmla="*/ 251957 w 450027"/>
                  <a:gd name="connsiteY14" fmla="*/ 466036 h 716530"/>
                  <a:gd name="connsiteX15" fmla="*/ 263608 w 450027"/>
                  <a:gd name="connsiteY15" fmla="*/ 500988 h 716530"/>
                  <a:gd name="connsiteX16" fmla="*/ 281085 w 450027"/>
                  <a:gd name="connsiteY16" fmla="*/ 535941 h 716530"/>
                  <a:gd name="connsiteX17" fmla="*/ 292736 w 450027"/>
                  <a:gd name="connsiteY17" fmla="*/ 570894 h 716530"/>
                  <a:gd name="connsiteX18" fmla="*/ 339341 w 450027"/>
                  <a:gd name="connsiteY18" fmla="*/ 634974 h 716530"/>
                  <a:gd name="connsiteX19" fmla="*/ 350992 w 450027"/>
                  <a:gd name="connsiteY19" fmla="*/ 669926 h 716530"/>
                  <a:gd name="connsiteX20" fmla="*/ 380120 w 450027"/>
                  <a:gd name="connsiteY20" fmla="*/ 716530 h 716530"/>
                  <a:gd name="connsiteX21" fmla="*/ 397597 w 450027"/>
                  <a:gd name="connsiteY21" fmla="*/ 704879 h 716530"/>
                  <a:gd name="connsiteX22" fmla="*/ 403422 w 450027"/>
                  <a:gd name="connsiteY22" fmla="*/ 687402 h 716530"/>
                  <a:gd name="connsiteX23" fmla="*/ 415073 w 450027"/>
                  <a:gd name="connsiteY23" fmla="*/ 664101 h 716530"/>
                  <a:gd name="connsiteX24" fmla="*/ 426725 w 450027"/>
                  <a:gd name="connsiteY24" fmla="*/ 629148 h 716530"/>
                  <a:gd name="connsiteX25" fmla="*/ 444201 w 450027"/>
                  <a:gd name="connsiteY25" fmla="*/ 611672 h 716530"/>
                  <a:gd name="connsiteX26" fmla="*/ 450027 w 450027"/>
                  <a:gd name="connsiteY26" fmla="*/ 594195 h 716530"/>
                  <a:gd name="connsiteX27" fmla="*/ 444201 w 450027"/>
                  <a:gd name="connsiteY27" fmla="*/ 553417 h 716530"/>
                  <a:gd name="connsiteX28" fmla="*/ 432550 w 450027"/>
                  <a:gd name="connsiteY28" fmla="*/ 535941 h 716530"/>
                  <a:gd name="connsiteX29" fmla="*/ 420899 w 450027"/>
                  <a:gd name="connsiteY29" fmla="*/ 512639 h 716530"/>
                  <a:gd name="connsiteX30" fmla="*/ 403422 w 450027"/>
                  <a:gd name="connsiteY30" fmla="*/ 483512 h 716530"/>
                  <a:gd name="connsiteX31" fmla="*/ 391771 w 450027"/>
                  <a:gd name="connsiteY31" fmla="*/ 431083 h 716530"/>
                  <a:gd name="connsiteX32" fmla="*/ 380120 w 450027"/>
                  <a:gd name="connsiteY32" fmla="*/ 413607 h 716530"/>
                  <a:gd name="connsiteX33" fmla="*/ 356818 w 450027"/>
                  <a:gd name="connsiteY33" fmla="*/ 372829 h 716530"/>
                  <a:gd name="connsiteX34" fmla="*/ 345166 w 450027"/>
                  <a:gd name="connsiteY34" fmla="*/ 297098 h 716530"/>
                  <a:gd name="connsiteX35" fmla="*/ 350992 w 450027"/>
                  <a:gd name="connsiteY35" fmla="*/ 238844 h 716530"/>
                  <a:gd name="connsiteX36" fmla="*/ 362643 w 450027"/>
                  <a:gd name="connsiteY36" fmla="*/ 221367 h 716530"/>
                  <a:gd name="connsiteX37" fmla="*/ 374294 w 450027"/>
                  <a:gd name="connsiteY37" fmla="*/ 198065 h 716530"/>
                  <a:gd name="connsiteX38" fmla="*/ 391771 w 450027"/>
                  <a:gd name="connsiteY38" fmla="*/ 163113 h 716530"/>
                  <a:gd name="connsiteX39" fmla="*/ 385945 w 450027"/>
                  <a:gd name="connsiteY39" fmla="*/ 133986 h 716530"/>
                  <a:gd name="connsiteX40" fmla="*/ 339341 w 450027"/>
                  <a:gd name="connsiteY40" fmla="*/ 110684 h 716530"/>
                  <a:gd name="connsiteX41" fmla="*/ 281085 w 450027"/>
                  <a:gd name="connsiteY41" fmla="*/ 87382 h 716530"/>
                  <a:gd name="connsiteX42" fmla="*/ 199526 w 450027"/>
                  <a:gd name="connsiteY42" fmla="*/ 69906 h 716530"/>
                  <a:gd name="connsiteX43" fmla="*/ 176224 w 450027"/>
                  <a:gd name="connsiteY43" fmla="*/ 58255 h 716530"/>
                  <a:gd name="connsiteX44" fmla="*/ 158747 w 450027"/>
                  <a:gd name="connsiteY44" fmla="*/ 46604 h 716530"/>
                  <a:gd name="connsiteX45" fmla="*/ 141270 w 450027"/>
                  <a:gd name="connsiteY45" fmla="*/ 40779 h 716530"/>
                  <a:gd name="connsiteX46" fmla="*/ 123794 w 450027"/>
                  <a:gd name="connsiteY46" fmla="*/ 29128 h 716530"/>
                  <a:gd name="connsiteX47" fmla="*/ 106317 w 450027"/>
                  <a:gd name="connsiteY47" fmla="*/ 23302 h 716530"/>
                  <a:gd name="connsiteX48" fmla="*/ 71363 w 450027"/>
                  <a:gd name="connsiteY48" fmla="*/ 0 h 716530"/>
                  <a:gd name="connsiteX49" fmla="*/ 7282 w 450027"/>
                  <a:gd name="connsiteY49" fmla="*/ 5826 h 716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0027" h="716530">
                    <a:moveTo>
                      <a:pt x="7282" y="5826"/>
                    </a:moveTo>
                    <a:cubicBezTo>
                      <a:pt x="-4369" y="12622"/>
                      <a:pt x="1456" y="28967"/>
                      <a:pt x="1456" y="40779"/>
                    </a:cubicBezTo>
                    <a:cubicBezTo>
                      <a:pt x="1456" y="43540"/>
                      <a:pt x="10862" y="87969"/>
                      <a:pt x="13107" y="93208"/>
                    </a:cubicBezTo>
                    <a:cubicBezTo>
                      <a:pt x="20463" y="110371"/>
                      <a:pt x="30241" y="114167"/>
                      <a:pt x="42235" y="128160"/>
                    </a:cubicBezTo>
                    <a:cubicBezTo>
                      <a:pt x="48554" y="135532"/>
                      <a:pt x="54068" y="143561"/>
                      <a:pt x="59712" y="151462"/>
                    </a:cubicBezTo>
                    <a:cubicBezTo>
                      <a:pt x="63781" y="157159"/>
                      <a:pt x="67294" y="163241"/>
                      <a:pt x="71363" y="168938"/>
                    </a:cubicBezTo>
                    <a:cubicBezTo>
                      <a:pt x="77007" y="176839"/>
                      <a:pt x="83196" y="184339"/>
                      <a:pt x="88840" y="192240"/>
                    </a:cubicBezTo>
                    <a:cubicBezTo>
                      <a:pt x="107212" y="217960"/>
                      <a:pt x="92658" y="201884"/>
                      <a:pt x="112143" y="221367"/>
                    </a:cubicBezTo>
                    <a:cubicBezTo>
                      <a:pt x="139732" y="276544"/>
                      <a:pt x="103882" y="213530"/>
                      <a:pt x="147096" y="262145"/>
                    </a:cubicBezTo>
                    <a:cubicBezTo>
                      <a:pt x="156399" y="272611"/>
                      <a:pt x="162630" y="285447"/>
                      <a:pt x="170398" y="297098"/>
                    </a:cubicBezTo>
                    <a:cubicBezTo>
                      <a:pt x="174282" y="302923"/>
                      <a:pt x="177099" y="309623"/>
                      <a:pt x="182050" y="314574"/>
                    </a:cubicBezTo>
                    <a:cubicBezTo>
                      <a:pt x="213358" y="345882"/>
                      <a:pt x="199700" y="328457"/>
                      <a:pt x="222829" y="367003"/>
                    </a:cubicBezTo>
                    <a:lnTo>
                      <a:pt x="234480" y="413607"/>
                    </a:lnTo>
                    <a:cubicBezTo>
                      <a:pt x="236422" y="421374"/>
                      <a:pt x="237332" y="429475"/>
                      <a:pt x="240306" y="436909"/>
                    </a:cubicBezTo>
                    <a:cubicBezTo>
                      <a:pt x="244190" y="446618"/>
                      <a:pt x="248383" y="456209"/>
                      <a:pt x="251957" y="466036"/>
                    </a:cubicBezTo>
                    <a:cubicBezTo>
                      <a:pt x="256154" y="477577"/>
                      <a:pt x="258884" y="489652"/>
                      <a:pt x="263608" y="500988"/>
                    </a:cubicBezTo>
                    <a:cubicBezTo>
                      <a:pt x="268618" y="513012"/>
                      <a:pt x="276075" y="523917"/>
                      <a:pt x="281085" y="535941"/>
                    </a:cubicBezTo>
                    <a:cubicBezTo>
                      <a:pt x="285809" y="547277"/>
                      <a:pt x="287244" y="559909"/>
                      <a:pt x="292736" y="570894"/>
                    </a:cubicBezTo>
                    <a:cubicBezTo>
                      <a:pt x="302802" y="591026"/>
                      <a:pt x="325169" y="617259"/>
                      <a:pt x="339341" y="634974"/>
                    </a:cubicBezTo>
                    <a:cubicBezTo>
                      <a:pt x="343225" y="646625"/>
                      <a:pt x="345500" y="658942"/>
                      <a:pt x="350992" y="669926"/>
                    </a:cubicBezTo>
                    <a:cubicBezTo>
                      <a:pt x="359185" y="686311"/>
                      <a:pt x="380120" y="716530"/>
                      <a:pt x="380120" y="716530"/>
                    </a:cubicBezTo>
                    <a:cubicBezTo>
                      <a:pt x="385946" y="712646"/>
                      <a:pt x="393223" y="710346"/>
                      <a:pt x="397597" y="704879"/>
                    </a:cubicBezTo>
                    <a:cubicBezTo>
                      <a:pt x="401433" y="700084"/>
                      <a:pt x="401003" y="693046"/>
                      <a:pt x="403422" y="687402"/>
                    </a:cubicBezTo>
                    <a:cubicBezTo>
                      <a:pt x="406843" y="679420"/>
                      <a:pt x="411848" y="672164"/>
                      <a:pt x="415073" y="664101"/>
                    </a:cubicBezTo>
                    <a:cubicBezTo>
                      <a:pt x="419634" y="652698"/>
                      <a:pt x="420761" y="639884"/>
                      <a:pt x="426725" y="629148"/>
                    </a:cubicBezTo>
                    <a:cubicBezTo>
                      <a:pt x="430726" y="621947"/>
                      <a:pt x="438376" y="617497"/>
                      <a:pt x="444201" y="611672"/>
                    </a:cubicBezTo>
                    <a:cubicBezTo>
                      <a:pt x="446143" y="605846"/>
                      <a:pt x="450027" y="600336"/>
                      <a:pt x="450027" y="594195"/>
                    </a:cubicBezTo>
                    <a:cubicBezTo>
                      <a:pt x="450027" y="580464"/>
                      <a:pt x="448147" y="566569"/>
                      <a:pt x="444201" y="553417"/>
                    </a:cubicBezTo>
                    <a:cubicBezTo>
                      <a:pt x="442189" y="546711"/>
                      <a:pt x="436024" y="542020"/>
                      <a:pt x="432550" y="535941"/>
                    </a:cubicBezTo>
                    <a:cubicBezTo>
                      <a:pt x="428241" y="528401"/>
                      <a:pt x="425116" y="520230"/>
                      <a:pt x="420899" y="512639"/>
                    </a:cubicBezTo>
                    <a:cubicBezTo>
                      <a:pt x="415400" y="502741"/>
                      <a:pt x="409248" y="493221"/>
                      <a:pt x="403422" y="483512"/>
                    </a:cubicBezTo>
                    <a:cubicBezTo>
                      <a:pt x="402384" y="478322"/>
                      <a:pt x="394858" y="438286"/>
                      <a:pt x="391771" y="431083"/>
                    </a:cubicBezTo>
                    <a:cubicBezTo>
                      <a:pt x="389013" y="424648"/>
                      <a:pt x="383594" y="419686"/>
                      <a:pt x="380120" y="413607"/>
                    </a:cubicBezTo>
                    <a:cubicBezTo>
                      <a:pt x="350556" y="361870"/>
                      <a:pt x="385204" y="415406"/>
                      <a:pt x="356818" y="372829"/>
                    </a:cubicBezTo>
                    <a:cubicBezTo>
                      <a:pt x="355183" y="363022"/>
                      <a:pt x="345166" y="304593"/>
                      <a:pt x="345166" y="297098"/>
                    </a:cubicBezTo>
                    <a:cubicBezTo>
                      <a:pt x="345166" y="277583"/>
                      <a:pt x="346604" y="257859"/>
                      <a:pt x="350992" y="238844"/>
                    </a:cubicBezTo>
                    <a:cubicBezTo>
                      <a:pt x="352566" y="232022"/>
                      <a:pt x="359169" y="227446"/>
                      <a:pt x="362643" y="221367"/>
                    </a:cubicBezTo>
                    <a:cubicBezTo>
                      <a:pt x="366952" y="213827"/>
                      <a:pt x="369985" y="205605"/>
                      <a:pt x="374294" y="198065"/>
                    </a:cubicBezTo>
                    <a:cubicBezTo>
                      <a:pt x="392364" y="166443"/>
                      <a:pt x="381089" y="195156"/>
                      <a:pt x="391771" y="163113"/>
                    </a:cubicBezTo>
                    <a:cubicBezTo>
                      <a:pt x="389829" y="153404"/>
                      <a:pt x="390857" y="142583"/>
                      <a:pt x="385945" y="133986"/>
                    </a:cubicBezTo>
                    <a:cubicBezTo>
                      <a:pt x="380677" y="124767"/>
                      <a:pt x="343740" y="112639"/>
                      <a:pt x="339341" y="110684"/>
                    </a:cubicBezTo>
                    <a:cubicBezTo>
                      <a:pt x="313922" y="99387"/>
                      <a:pt x="311735" y="93512"/>
                      <a:pt x="281085" y="87382"/>
                    </a:cubicBezTo>
                    <a:cubicBezTo>
                      <a:pt x="214978" y="74161"/>
                      <a:pt x="242041" y="80533"/>
                      <a:pt x="199526" y="69906"/>
                    </a:cubicBezTo>
                    <a:cubicBezTo>
                      <a:pt x="191759" y="66022"/>
                      <a:pt x="183764" y="62564"/>
                      <a:pt x="176224" y="58255"/>
                    </a:cubicBezTo>
                    <a:cubicBezTo>
                      <a:pt x="170145" y="54781"/>
                      <a:pt x="165009" y="49735"/>
                      <a:pt x="158747" y="46604"/>
                    </a:cubicBezTo>
                    <a:cubicBezTo>
                      <a:pt x="153255" y="43858"/>
                      <a:pt x="147096" y="42721"/>
                      <a:pt x="141270" y="40779"/>
                    </a:cubicBezTo>
                    <a:cubicBezTo>
                      <a:pt x="135445" y="36895"/>
                      <a:pt x="130056" y="32259"/>
                      <a:pt x="123794" y="29128"/>
                    </a:cubicBezTo>
                    <a:cubicBezTo>
                      <a:pt x="118302" y="26382"/>
                      <a:pt x="111685" y="26284"/>
                      <a:pt x="106317" y="23302"/>
                    </a:cubicBezTo>
                    <a:cubicBezTo>
                      <a:pt x="94076" y="16502"/>
                      <a:pt x="71363" y="0"/>
                      <a:pt x="71363" y="0"/>
                    </a:cubicBezTo>
                    <a:cubicBezTo>
                      <a:pt x="9243" y="6212"/>
                      <a:pt x="18933" y="-970"/>
                      <a:pt x="7282" y="58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353722" y="2697089"/>
                <a:ext cx="425269" cy="588774"/>
              </a:xfrm>
              <a:custGeom>
                <a:avLst/>
                <a:gdLst>
                  <a:gd name="connsiteX0" fmla="*/ 198070 w 425269"/>
                  <a:gd name="connsiteY0" fmla="*/ 576809 h 588774"/>
                  <a:gd name="connsiteX1" fmla="*/ 186419 w 425269"/>
                  <a:gd name="connsiteY1" fmla="*/ 466125 h 588774"/>
                  <a:gd name="connsiteX2" fmla="*/ 192245 w 425269"/>
                  <a:gd name="connsiteY2" fmla="*/ 413696 h 588774"/>
                  <a:gd name="connsiteX3" fmla="*/ 198070 w 425269"/>
                  <a:gd name="connsiteY3" fmla="*/ 396220 h 588774"/>
                  <a:gd name="connsiteX4" fmla="*/ 221373 w 425269"/>
                  <a:gd name="connsiteY4" fmla="*/ 349616 h 588774"/>
                  <a:gd name="connsiteX5" fmla="*/ 262152 w 425269"/>
                  <a:gd name="connsiteY5" fmla="*/ 326315 h 588774"/>
                  <a:gd name="connsiteX6" fmla="*/ 279629 w 425269"/>
                  <a:gd name="connsiteY6" fmla="*/ 314664 h 588774"/>
                  <a:gd name="connsiteX7" fmla="*/ 361187 w 425269"/>
                  <a:gd name="connsiteY7" fmla="*/ 303013 h 588774"/>
                  <a:gd name="connsiteX8" fmla="*/ 378664 w 425269"/>
                  <a:gd name="connsiteY8" fmla="*/ 297187 h 588774"/>
                  <a:gd name="connsiteX9" fmla="*/ 396141 w 425269"/>
                  <a:gd name="connsiteY9" fmla="*/ 262235 h 588774"/>
                  <a:gd name="connsiteX10" fmla="*/ 401966 w 425269"/>
                  <a:gd name="connsiteY10" fmla="*/ 180679 h 588774"/>
                  <a:gd name="connsiteX11" fmla="*/ 419443 w 425269"/>
                  <a:gd name="connsiteY11" fmla="*/ 99123 h 588774"/>
                  <a:gd name="connsiteX12" fmla="*/ 425269 w 425269"/>
                  <a:gd name="connsiteY12" fmla="*/ 64170 h 588774"/>
                  <a:gd name="connsiteX13" fmla="*/ 390315 w 425269"/>
                  <a:gd name="connsiteY13" fmla="*/ 5915 h 588774"/>
                  <a:gd name="connsiteX14" fmla="*/ 372838 w 425269"/>
                  <a:gd name="connsiteY14" fmla="*/ 11741 h 588774"/>
                  <a:gd name="connsiteX15" fmla="*/ 343710 w 425269"/>
                  <a:gd name="connsiteY15" fmla="*/ 69995 h 588774"/>
                  <a:gd name="connsiteX16" fmla="*/ 337885 w 425269"/>
                  <a:gd name="connsiteY16" fmla="*/ 87472 h 588774"/>
                  <a:gd name="connsiteX17" fmla="*/ 285454 w 425269"/>
                  <a:gd name="connsiteY17" fmla="*/ 122424 h 588774"/>
                  <a:gd name="connsiteX18" fmla="*/ 192245 w 425269"/>
                  <a:gd name="connsiteY18" fmla="*/ 116599 h 588774"/>
                  <a:gd name="connsiteX19" fmla="*/ 157291 w 425269"/>
                  <a:gd name="connsiteY19" fmla="*/ 104948 h 588774"/>
                  <a:gd name="connsiteX20" fmla="*/ 139814 w 425269"/>
                  <a:gd name="connsiteY20" fmla="*/ 87472 h 588774"/>
                  <a:gd name="connsiteX21" fmla="*/ 99035 w 425269"/>
                  <a:gd name="connsiteY21" fmla="*/ 64170 h 588774"/>
                  <a:gd name="connsiteX22" fmla="*/ 64082 w 425269"/>
                  <a:gd name="connsiteY22" fmla="*/ 46694 h 588774"/>
                  <a:gd name="connsiteX23" fmla="*/ 69907 w 425269"/>
                  <a:gd name="connsiteY23" fmla="*/ 87472 h 588774"/>
                  <a:gd name="connsiteX24" fmla="*/ 81558 w 425269"/>
                  <a:gd name="connsiteY24" fmla="*/ 104948 h 588774"/>
                  <a:gd name="connsiteX25" fmla="*/ 116512 w 425269"/>
                  <a:gd name="connsiteY25" fmla="*/ 134075 h 588774"/>
                  <a:gd name="connsiteX26" fmla="*/ 139814 w 425269"/>
                  <a:gd name="connsiteY26" fmla="*/ 174853 h 588774"/>
                  <a:gd name="connsiteX27" fmla="*/ 145640 w 425269"/>
                  <a:gd name="connsiteY27" fmla="*/ 198155 h 588774"/>
                  <a:gd name="connsiteX28" fmla="*/ 151466 w 425269"/>
                  <a:gd name="connsiteY28" fmla="*/ 215631 h 588774"/>
                  <a:gd name="connsiteX29" fmla="*/ 133989 w 425269"/>
                  <a:gd name="connsiteY29" fmla="*/ 279711 h 588774"/>
                  <a:gd name="connsiteX30" fmla="*/ 122338 w 425269"/>
                  <a:gd name="connsiteY30" fmla="*/ 308838 h 588774"/>
                  <a:gd name="connsiteX31" fmla="*/ 116512 w 425269"/>
                  <a:gd name="connsiteY31" fmla="*/ 332140 h 588774"/>
                  <a:gd name="connsiteX32" fmla="*/ 110686 w 425269"/>
                  <a:gd name="connsiteY32" fmla="*/ 349616 h 588774"/>
                  <a:gd name="connsiteX33" fmla="*/ 99035 w 425269"/>
                  <a:gd name="connsiteY33" fmla="*/ 390395 h 588774"/>
                  <a:gd name="connsiteX34" fmla="*/ 75733 w 425269"/>
                  <a:gd name="connsiteY34" fmla="*/ 436998 h 588774"/>
                  <a:gd name="connsiteX35" fmla="*/ 52430 w 425269"/>
                  <a:gd name="connsiteY35" fmla="*/ 483602 h 588774"/>
                  <a:gd name="connsiteX36" fmla="*/ 40779 w 425269"/>
                  <a:gd name="connsiteY36" fmla="*/ 501078 h 588774"/>
                  <a:gd name="connsiteX37" fmla="*/ 23302 w 425269"/>
                  <a:gd name="connsiteY37" fmla="*/ 512729 h 588774"/>
                  <a:gd name="connsiteX38" fmla="*/ 11651 w 425269"/>
                  <a:gd name="connsiteY38" fmla="*/ 530205 h 588774"/>
                  <a:gd name="connsiteX39" fmla="*/ 0 w 425269"/>
                  <a:gd name="connsiteY39" fmla="*/ 565158 h 588774"/>
                  <a:gd name="connsiteX40" fmla="*/ 11651 w 425269"/>
                  <a:gd name="connsiteY40" fmla="*/ 582634 h 588774"/>
                  <a:gd name="connsiteX41" fmla="*/ 93210 w 425269"/>
                  <a:gd name="connsiteY41" fmla="*/ 576809 h 588774"/>
                  <a:gd name="connsiteX42" fmla="*/ 168942 w 425269"/>
                  <a:gd name="connsiteY42" fmla="*/ 582634 h 588774"/>
                  <a:gd name="connsiteX43" fmla="*/ 198070 w 425269"/>
                  <a:gd name="connsiteY43" fmla="*/ 576809 h 58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25269" h="588774">
                    <a:moveTo>
                      <a:pt x="198070" y="576809"/>
                    </a:moveTo>
                    <a:cubicBezTo>
                      <a:pt x="200983" y="557391"/>
                      <a:pt x="186419" y="524896"/>
                      <a:pt x="186419" y="466125"/>
                    </a:cubicBezTo>
                    <a:cubicBezTo>
                      <a:pt x="186419" y="448541"/>
                      <a:pt x="189354" y="431041"/>
                      <a:pt x="192245" y="413696"/>
                    </a:cubicBezTo>
                    <a:cubicBezTo>
                      <a:pt x="193254" y="407639"/>
                      <a:pt x="196383" y="402124"/>
                      <a:pt x="198070" y="396220"/>
                    </a:cubicBezTo>
                    <a:cubicBezTo>
                      <a:pt x="204136" y="374990"/>
                      <a:pt x="201657" y="365388"/>
                      <a:pt x="221373" y="349616"/>
                    </a:cubicBezTo>
                    <a:cubicBezTo>
                      <a:pt x="233598" y="339836"/>
                      <a:pt x="248727" y="334369"/>
                      <a:pt x="262152" y="326315"/>
                    </a:cubicBezTo>
                    <a:cubicBezTo>
                      <a:pt x="268156" y="322713"/>
                      <a:pt x="273367" y="317795"/>
                      <a:pt x="279629" y="314664"/>
                    </a:cubicBezTo>
                    <a:cubicBezTo>
                      <a:pt x="302046" y="303455"/>
                      <a:pt x="344805" y="304502"/>
                      <a:pt x="361187" y="303013"/>
                    </a:cubicBezTo>
                    <a:cubicBezTo>
                      <a:pt x="367013" y="301071"/>
                      <a:pt x="373869" y="301023"/>
                      <a:pt x="378664" y="297187"/>
                    </a:cubicBezTo>
                    <a:cubicBezTo>
                      <a:pt x="388930" y="288975"/>
                      <a:pt x="392303" y="273747"/>
                      <a:pt x="396141" y="262235"/>
                    </a:cubicBezTo>
                    <a:cubicBezTo>
                      <a:pt x="398083" y="235050"/>
                      <a:pt x="399254" y="207798"/>
                      <a:pt x="401966" y="180679"/>
                    </a:cubicBezTo>
                    <a:cubicBezTo>
                      <a:pt x="407318" y="127158"/>
                      <a:pt x="409138" y="160945"/>
                      <a:pt x="419443" y="99123"/>
                    </a:cubicBezTo>
                    <a:lnTo>
                      <a:pt x="425269" y="64170"/>
                    </a:lnTo>
                    <a:cubicBezTo>
                      <a:pt x="419030" y="-4457"/>
                      <a:pt x="440252" y="-6569"/>
                      <a:pt x="390315" y="5915"/>
                    </a:cubicBezTo>
                    <a:cubicBezTo>
                      <a:pt x="384358" y="7404"/>
                      <a:pt x="378664" y="9799"/>
                      <a:pt x="372838" y="11741"/>
                    </a:cubicBezTo>
                    <a:cubicBezTo>
                      <a:pt x="358117" y="55905"/>
                      <a:pt x="368556" y="36869"/>
                      <a:pt x="343710" y="69995"/>
                    </a:cubicBezTo>
                    <a:cubicBezTo>
                      <a:pt x="341768" y="75821"/>
                      <a:pt x="341569" y="82559"/>
                      <a:pt x="337885" y="87472"/>
                    </a:cubicBezTo>
                    <a:cubicBezTo>
                      <a:pt x="313801" y="119584"/>
                      <a:pt x="315836" y="114830"/>
                      <a:pt x="285454" y="122424"/>
                    </a:cubicBezTo>
                    <a:cubicBezTo>
                      <a:pt x="254384" y="120482"/>
                      <a:pt x="223090" y="120805"/>
                      <a:pt x="192245" y="116599"/>
                    </a:cubicBezTo>
                    <a:cubicBezTo>
                      <a:pt x="180076" y="114940"/>
                      <a:pt x="157291" y="104948"/>
                      <a:pt x="157291" y="104948"/>
                    </a:cubicBezTo>
                    <a:cubicBezTo>
                      <a:pt x="151465" y="99123"/>
                      <a:pt x="146143" y="92746"/>
                      <a:pt x="139814" y="87472"/>
                    </a:cubicBezTo>
                    <a:cubicBezTo>
                      <a:pt x="124328" y="74567"/>
                      <a:pt x="117169" y="74532"/>
                      <a:pt x="99035" y="64170"/>
                    </a:cubicBezTo>
                    <a:cubicBezTo>
                      <a:pt x="67414" y="46102"/>
                      <a:pt x="96124" y="57374"/>
                      <a:pt x="64082" y="46694"/>
                    </a:cubicBezTo>
                    <a:cubicBezTo>
                      <a:pt x="66024" y="60287"/>
                      <a:pt x="65962" y="74320"/>
                      <a:pt x="69907" y="87472"/>
                    </a:cubicBezTo>
                    <a:cubicBezTo>
                      <a:pt x="71919" y="94178"/>
                      <a:pt x="77076" y="99570"/>
                      <a:pt x="81558" y="104948"/>
                    </a:cubicBezTo>
                    <a:cubicBezTo>
                      <a:pt x="95575" y="121767"/>
                      <a:pt x="99328" y="122620"/>
                      <a:pt x="116512" y="134075"/>
                    </a:cubicBezTo>
                    <a:cubicBezTo>
                      <a:pt x="126171" y="148563"/>
                      <a:pt x="133478" y="157958"/>
                      <a:pt x="139814" y="174853"/>
                    </a:cubicBezTo>
                    <a:cubicBezTo>
                      <a:pt x="142625" y="182350"/>
                      <a:pt x="143440" y="190457"/>
                      <a:pt x="145640" y="198155"/>
                    </a:cubicBezTo>
                    <a:cubicBezTo>
                      <a:pt x="147327" y="204059"/>
                      <a:pt x="149524" y="209806"/>
                      <a:pt x="151466" y="215631"/>
                    </a:cubicBezTo>
                    <a:cubicBezTo>
                      <a:pt x="145428" y="239779"/>
                      <a:pt x="142153" y="257939"/>
                      <a:pt x="133989" y="279711"/>
                    </a:cubicBezTo>
                    <a:cubicBezTo>
                      <a:pt x="130317" y="289502"/>
                      <a:pt x="125645" y="298918"/>
                      <a:pt x="122338" y="308838"/>
                    </a:cubicBezTo>
                    <a:cubicBezTo>
                      <a:pt x="119806" y="316434"/>
                      <a:pt x="118712" y="324442"/>
                      <a:pt x="116512" y="332140"/>
                    </a:cubicBezTo>
                    <a:cubicBezTo>
                      <a:pt x="114825" y="338044"/>
                      <a:pt x="112373" y="343712"/>
                      <a:pt x="110686" y="349616"/>
                    </a:cubicBezTo>
                    <a:cubicBezTo>
                      <a:pt x="107261" y="361602"/>
                      <a:pt x="104410" y="378571"/>
                      <a:pt x="99035" y="390395"/>
                    </a:cubicBezTo>
                    <a:cubicBezTo>
                      <a:pt x="91848" y="406206"/>
                      <a:pt x="81226" y="420521"/>
                      <a:pt x="75733" y="436998"/>
                    </a:cubicBezTo>
                    <a:cubicBezTo>
                      <a:pt x="66859" y="463617"/>
                      <a:pt x="72083" y="452157"/>
                      <a:pt x="52430" y="483602"/>
                    </a:cubicBezTo>
                    <a:cubicBezTo>
                      <a:pt x="48719" y="489539"/>
                      <a:pt x="45730" y="496127"/>
                      <a:pt x="40779" y="501078"/>
                    </a:cubicBezTo>
                    <a:cubicBezTo>
                      <a:pt x="35828" y="506029"/>
                      <a:pt x="29128" y="508845"/>
                      <a:pt x="23302" y="512729"/>
                    </a:cubicBezTo>
                    <a:cubicBezTo>
                      <a:pt x="19418" y="518554"/>
                      <a:pt x="14494" y="523807"/>
                      <a:pt x="11651" y="530205"/>
                    </a:cubicBezTo>
                    <a:cubicBezTo>
                      <a:pt x="6663" y="541428"/>
                      <a:pt x="0" y="565158"/>
                      <a:pt x="0" y="565158"/>
                    </a:cubicBezTo>
                    <a:cubicBezTo>
                      <a:pt x="3884" y="570983"/>
                      <a:pt x="4704" y="581766"/>
                      <a:pt x="11651" y="582634"/>
                    </a:cubicBezTo>
                    <a:cubicBezTo>
                      <a:pt x="38696" y="586015"/>
                      <a:pt x="65954" y="576809"/>
                      <a:pt x="93210" y="576809"/>
                    </a:cubicBezTo>
                    <a:cubicBezTo>
                      <a:pt x="118529" y="576809"/>
                      <a:pt x="143737" y="580234"/>
                      <a:pt x="168942" y="582634"/>
                    </a:cubicBezTo>
                    <a:cubicBezTo>
                      <a:pt x="217474" y="587256"/>
                      <a:pt x="195157" y="596227"/>
                      <a:pt x="198070" y="5768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4589009" y="1968999"/>
                <a:ext cx="566644" cy="699216"/>
              </a:xfrm>
              <a:custGeom>
                <a:avLst/>
                <a:gdLst>
                  <a:gd name="connsiteX0" fmla="*/ 566644 w 566644"/>
                  <a:gd name="connsiteY0" fmla="*/ 611671 h 699216"/>
                  <a:gd name="connsiteX1" fmla="*/ 520039 w 566644"/>
                  <a:gd name="connsiteY1" fmla="*/ 535940 h 699216"/>
                  <a:gd name="connsiteX2" fmla="*/ 473435 w 566644"/>
                  <a:gd name="connsiteY2" fmla="*/ 471861 h 699216"/>
                  <a:gd name="connsiteX3" fmla="*/ 450132 w 566644"/>
                  <a:gd name="connsiteY3" fmla="*/ 460210 h 699216"/>
                  <a:gd name="connsiteX4" fmla="*/ 432655 w 566644"/>
                  <a:gd name="connsiteY4" fmla="*/ 436908 h 699216"/>
                  <a:gd name="connsiteX5" fmla="*/ 386051 w 566644"/>
                  <a:gd name="connsiteY5" fmla="*/ 419432 h 699216"/>
                  <a:gd name="connsiteX6" fmla="*/ 287015 w 566644"/>
                  <a:gd name="connsiteY6" fmla="*/ 407781 h 699216"/>
                  <a:gd name="connsiteX7" fmla="*/ 234585 w 566644"/>
                  <a:gd name="connsiteY7" fmla="*/ 401955 h 699216"/>
                  <a:gd name="connsiteX8" fmla="*/ 217108 w 566644"/>
                  <a:gd name="connsiteY8" fmla="*/ 396130 h 699216"/>
                  <a:gd name="connsiteX9" fmla="*/ 187980 w 566644"/>
                  <a:gd name="connsiteY9" fmla="*/ 390304 h 699216"/>
                  <a:gd name="connsiteX10" fmla="*/ 158852 w 566644"/>
                  <a:gd name="connsiteY10" fmla="*/ 367003 h 699216"/>
                  <a:gd name="connsiteX11" fmla="*/ 147201 w 566644"/>
                  <a:gd name="connsiteY11" fmla="*/ 332050 h 699216"/>
                  <a:gd name="connsiteX12" fmla="*/ 141376 w 566644"/>
                  <a:gd name="connsiteY12" fmla="*/ 314574 h 699216"/>
                  <a:gd name="connsiteX13" fmla="*/ 135550 w 566644"/>
                  <a:gd name="connsiteY13" fmla="*/ 273796 h 699216"/>
                  <a:gd name="connsiteX14" fmla="*/ 153027 w 566644"/>
                  <a:gd name="connsiteY14" fmla="*/ 174763 h 699216"/>
                  <a:gd name="connsiteX15" fmla="*/ 164678 w 566644"/>
                  <a:gd name="connsiteY15" fmla="*/ 139811 h 699216"/>
                  <a:gd name="connsiteX16" fmla="*/ 182155 w 566644"/>
                  <a:gd name="connsiteY16" fmla="*/ 128160 h 699216"/>
                  <a:gd name="connsiteX17" fmla="*/ 182155 w 566644"/>
                  <a:gd name="connsiteY17" fmla="*/ 11651 h 699216"/>
                  <a:gd name="connsiteX18" fmla="*/ 147201 w 566644"/>
                  <a:gd name="connsiteY18" fmla="*/ 0 h 699216"/>
                  <a:gd name="connsiteX19" fmla="*/ 77294 w 566644"/>
                  <a:gd name="connsiteY19" fmla="*/ 5825 h 699216"/>
                  <a:gd name="connsiteX20" fmla="*/ 30689 w 566644"/>
                  <a:gd name="connsiteY20" fmla="*/ 11651 h 699216"/>
                  <a:gd name="connsiteX21" fmla="*/ 7387 w 566644"/>
                  <a:gd name="connsiteY21" fmla="*/ 46603 h 699216"/>
                  <a:gd name="connsiteX22" fmla="*/ 7387 w 566644"/>
                  <a:gd name="connsiteY22" fmla="*/ 163112 h 699216"/>
                  <a:gd name="connsiteX23" fmla="*/ 19038 w 566644"/>
                  <a:gd name="connsiteY23" fmla="*/ 203890 h 699216"/>
                  <a:gd name="connsiteX24" fmla="*/ 36515 w 566644"/>
                  <a:gd name="connsiteY24" fmla="*/ 227192 h 699216"/>
                  <a:gd name="connsiteX25" fmla="*/ 59817 w 566644"/>
                  <a:gd name="connsiteY25" fmla="*/ 279621 h 699216"/>
                  <a:gd name="connsiteX26" fmla="*/ 71468 w 566644"/>
                  <a:gd name="connsiteY26" fmla="*/ 320399 h 699216"/>
                  <a:gd name="connsiteX27" fmla="*/ 77294 w 566644"/>
                  <a:gd name="connsiteY27" fmla="*/ 343701 h 699216"/>
                  <a:gd name="connsiteX28" fmla="*/ 83120 w 566644"/>
                  <a:gd name="connsiteY28" fmla="*/ 460210 h 699216"/>
                  <a:gd name="connsiteX29" fmla="*/ 135550 w 566644"/>
                  <a:gd name="connsiteY29" fmla="*/ 500988 h 699216"/>
                  <a:gd name="connsiteX30" fmla="*/ 153027 w 566644"/>
                  <a:gd name="connsiteY30" fmla="*/ 518464 h 699216"/>
                  <a:gd name="connsiteX31" fmla="*/ 170504 w 566644"/>
                  <a:gd name="connsiteY31" fmla="*/ 524290 h 699216"/>
                  <a:gd name="connsiteX32" fmla="*/ 187980 w 566644"/>
                  <a:gd name="connsiteY32" fmla="*/ 541766 h 699216"/>
                  <a:gd name="connsiteX33" fmla="*/ 205457 w 566644"/>
                  <a:gd name="connsiteY33" fmla="*/ 547591 h 699216"/>
                  <a:gd name="connsiteX34" fmla="*/ 222934 w 566644"/>
                  <a:gd name="connsiteY34" fmla="*/ 559242 h 699216"/>
                  <a:gd name="connsiteX35" fmla="*/ 240411 w 566644"/>
                  <a:gd name="connsiteY35" fmla="*/ 565068 h 699216"/>
                  <a:gd name="connsiteX36" fmla="*/ 287015 w 566644"/>
                  <a:gd name="connsiteY36" fmla="*/ 582544 h 699216"/>
                  <a:gd name="connsiteX37" fmla="*/ 362748 w 566644"/>
                  <a:gd name="connsiteY37" fmla="*/ 588369 h 699216"/>
                  <a:gd name="connsiteX38" fmla="*/ 415179 w 566644"/>
                  <a:gd name="connsiteY38" fmla="*/ 600020 h 699216"/>
                  <a:gd name="connsiteX39" fmla="*/ 450132 w 566644"/>
                  <a:gd name="connsiteY39" fmla="*/ 629148 h 699216"/>
                  <a:gd name="connsiteX40" fmla="*/ 473435 w 566644"/>
                  <a:gd name="connsiteY40" fmla="*/ 652449 h 699216"/>
                  <a:gd name="connsiteX41" fmla="*/ 479260 w 566644"/>
                  <a:gd name="connsiteY41" fmla="*/ 669926 h 699216"/>
                  <a:gd name="connsiteX42" fmla="*/ 496737 w 566644"/>
                  <a:gd name="connsiteY42" fmla="*/ 681576 h 699216"/>
                  <a:gd name="connsiteX43" fmla="*/ 508388 w 566644"/>
                  <a:gd name="connsiteY43" fmla="*/ 699053 h 699216"/>
                  <a:gd name="connsiteX44" fmla="*/ 525865 w 566644"/>
                  <a:gd name="connsiteY44" fmla="*/ 687402 h 699216"/>
                  <a:gd name="connsiteX45" fmla="*/ 537516 w 566644"/>
                  <a:gd name="connsiteY45" fmla="*/ 646624 h 699216"/>
                  <a:gd name="connsiteX46" fmla="*/ 560818 w 566644"/>
                  <a:gd name="connsiteY46" fmla="*/ 611671 h 699216"/>
                  <a:gd name="connsiteX47" fmla="*/ 566644 w 566644"/>
                  <a:gd name="connsiteY47" fmla="*/ 611671 h 69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66644" h="699216">
                    <a:moveTo>
                      <a:pt x="566644" y="611671"/>
                    </a:moveTo>
                    <a:cubicBezTo>
                      <a:pt x="526179" y="540858"/>
                      <a:pt x="561164" y="599909"/>
                      <a:pt x="520039" y="535940"/>
                    </a:cubicBezTo>
                    <a:cubicBezTo>
                      <a:pt x="507758" y="516837"/>
                      <a:pt x="494325" y="486782"/>
                      <a:pt x="473435" y="471861"/>
                    </a:cubicBezTo>
                    <a:cubicBezTo>
                      <a:pt x="466368" y="466813"/>
                      <a:pt x="457900" y="464094"/>
                      <a:pt x="450132" y="460210"/>
                    </a:cubicBezTo>
                    <a:cubicBezTo>
                      <a:pt x="444306" y="452443"/>
                      <a:pt x="440027" y="443227"/>
                      <a:pt x="432655" y="436908"/>
                    </a:cubicBezTo>
                    <a:cubicBezTo>
                      <a:pt x="419079" y="425272"/>
                      <a:pt x="402209" y="424048"/>
                      <a:pt x="386051" y="419432"/>
                    </a:cubicBezTo>
                    <a:cubicBezTo>
                      <a:pt x="330786" y="403642"/>
                      <a:pt x="427655" y="420010"/>
                      <a:pt x="287015" y="407781"/>
                    </a:cubicBezTo>
                    <a:cubicBezTo>
                      <a:pt x="269497" y="406258"/>
                      <a:pt x="252062" y="403897"/>
                      <a:pt x="234585" y="401955"/>
                    </a:cubicBezTo>
                    <a:cubicBezTo>
                      <a:pt x="228759" y="400013"/>
                      <a:pt x="223065" y="397619"/>
                      <a:pt x="217108" y="396130"/>
                    </a:cubicBezTo>
                    <a:cubicBezTo>
                      <a:pt x="207502" y="393729"/>
                      <a:pt x="197251" y="393781"/>
                      <a:pt x="187980" y="390304"/>
                    </a:cubicBezTo>
                    <a:cubicBezTo>
                      <a:pt x="176222" y="385895"/>
                      <a:pt x="167383" y="375533"/>
                      <a:pt x="158852" y="367003"/>
                    </a:cubicBezTo>
                    <a:lnTo>
                      <a:pt x="147201" y="332050"/>
                    </a:lnTo>
                    <a:lnTo>
                      <a:pt x="141376" y="314574"/>
                    </a:lnTo>
                    <a:cubicBezTo>
                      <a:pt x="139434" y="300981"/>
                      <a:pt x="135550" y="287527"/>
                      <a:pt x="135550" y="273796"/>
                    </a:cubicBezTo>
                    <a:cubicBezTo>
                      <a:pt x="135550" y="218298"/>
                      <a:pt x="138566" y="218146"/>
                      <a:pt x="153027" y="174763"/>
                    </a:cubicBezTo>
                    <a:cubicBezTo>
                      <a:pt x="153028" y="174761"/>
                      <a:pt x="164676" y="139812"/>
                      <a:pt x="164678" y="139811"/>
                    </a:cubicBezTo>
                    <a:lnTo>
                      <a:pt x="182155" y="128160"/>
                    </a:lnTo>
                    <a:cubicBezTo>
                      <a:pt x="184428" y="105429"/>
                      <a:pt x="195415" y="34382"/>
                      <a:pt x="182155" y="11651"/>
                    </a:cubicBezTo>
                    <a:cubicBezTo>
                      <a:pt x="175967" y="1043"/>
                      <a:pt x="147201" y="0"/>
                      <a:pt x="147201" y="0"/>
                    </a:cubicBezTo>
                    <a:lnTo>
                      <a:pt x="77294" y="5825"/>
                    </a:lnTo>
                    <a:cubicBezTo>
                      <a:pt x="61716" y="7383"/>
                      <a:pt x="44212" y="3763"/>
                      <a:pt x="30689" y="11651"/>
                    </a:cubicBezTo>
                    <a:cubicBezTo>
                      <a:pt x="18594" y="18706"/>
                      <a:pt x="7387" y="46603"/>
                      <a:pt x="7387" y="46603"/>
                    </a:cubicBezTo>
                    <a:cubicBezTo>
                      <a:pt x="-3330" y="100185"/>
                      <a:pt x="-1557" y="78146"/>
                      <a:pt x="7387" y="163112"/>
                    </a:cubicBezTo>
                    <a:cubicBezTo>
                      <a:pt x="7754" y="166594"/>
                      <a:pt x="16008" y="198589"/>
                      <a:pt x="19038" y="203890"/>
                    </a:cubicBezTo>
                    <a:cubicBezTo>
                      <a:pt x="23855" y="212320"/>
                      <a:pt x="30689" y="219425"/>
                      <a:pt x="36515" y="227192"/>
                    </a:cubicBezTo>
                    <a:cubicBezTo>
                      <a:pt x="50380" y="268787"/>
                      <a:pt x="41353" y="251926"/>
                      <a:pt x="59817" y="279621"/>
                    </a:cubicBezTo>
                    <a:cubicBezTo>
                      <a:pt x="78031" y="352469"/>
                      <a:pt x="54753" y="261898"/>
                      <a:pt x="71468" y="320399"/>
                    </a:cubicBezTo>
                    <a:cubicBezTo>
                      <a:pt x="73668" y="328097"/>
                      <a:pt x="75352" y="335934"/>
                      <a:pt x="77294" y="343701"/>
                    </a:cubicBezTo>
                    <a:cubicBezTo>
                      <a:pt x="79236" y="382537"/>
                      <a:pt x="69614" y="423746"/>
                      <a:pt x="83120" y="460210"/>
                    </a:cubicBezTo>
                    <a:cubicBezTo>
                      <a:pt x="90810" y="480972"/>
                      <a:pt x="119894" y="485333"/>
                      <a:pt x="135550" y="500988"/>
                    </a:cubicBezTo>
                    <a:cubicBezTo>
                      <a:pt x="141376" y="506813"/>
                      <a:pt x="146172" y="513894"/>
                      <a:pt x="153027" y="518464"/>
                    </a:cubicBezTo>
                    <a:cubicBezTo>
                      <a:pt x="158137" y="521870"/>
                      <a:pt x="164678" y="522348"/>
                      <a:pt x="170504" y="524290"/>
                    </a:cubicBezTo>
                    <a:cubicBezTo>
                      <a:pt x="176329" y="530115"/>
                      <a:pt x="181125" y="537196"/>
                      <a:pt x="187980" y="541766"/>
                    </a:cubicBezTo>
                    <a:cubicBezTo>
                      <a:pt x="193089" y="545172"/>
                      <a:pt x="199965" y="544845"/>
                      <a:pt x="205457" y="547591"/>
                    </a:cubicBezTo>
                    <a:cubicBezTo>
                      <a:pt x="211719" y="550722"/>
                      <a:pt x="216672" y="556111"/>
                      <a:pt x="222934" y="559242"/>
                    </a:cubicBezTo>
                    <a:cubicBezTo>
                      <a:pt x="228427" y="561988"/>
                      <a:pt x="234767" y="562649"/>
                      <a:pt x="240411" y="565068"/>
                    </a:cubicBezTo>
                    <a:cubicBezTo>
                      <a:pt x="263225" y="574845"/>
                      <a:pt x="262341" y="579641"/>
                      <a:pt x="287015" y="582544"/>
                    </a:cubicBezTo>
                    <a:cubicBezTo>
                      <a:pt x="312161" y="585502"/>
                      <a:pt x="337504" y="586427"/>
                      <a:pt x="362748" y="588369"/>
                    </a:cubicBezTo>
                    <a:cubicBezTo>
                      <a:pt x="362983" y="588416"/>
                      <a:pt x="411982" y="597737"/>
                      <a:pt x="415179" y="600020"/>
                    </a:cubicBezTo>
                    <a:cubicBezTo>
                      <a:pt x="470732" y="639700"/>
                      <a:pt x="401691" y="613000"/>
                      <a:pt x="450132" y="629148"/>
                    </a:cubicBezTo>
                    <a:cubicBezTo>
                      <a:pt x="465669" y="675754"/>
                      <a:pt x="442363" y="621377"/>
                      <a:pt x="473435" y="652449"/>
                    </a:cubicBezTo>
                    <a:cubicBezTo>
                      <a:pt x="477777" y="656791"/>
                      <a:pt x="475424" y="665131"/>
                      <a:pt x="479260" y="669926"/>
                    </a:cubicBezTo>
                    <a:cubicBezTo>
                      <a:pt x="483634" y="675393"/>
                      <a:pt x="490911" y="677693"/>
                      <a:pt x="496737" y="681576"/>
                    </a:cubicBezTo>
                    <a:cubicBezTo>
                      <a:pt x="500621" y="687402"/>
                      <a:pt x="501522" y="697680"/>
                      <a:pt x="508388" y="699053"/>
                    </a:cubicBezTo>
                    <a:cubicBezTo>
                      <a:pt x="515254" y="700426"/>
                      <a:pt x="521491" y="692869"/>
                      <a:pt x="525865" y="687402"/>
                    </a:cubicBezTo>
                    <a:cubicBezTo>
                      <a:pt x="529679" y="682634"/>
                      <a:pt x="536123" y="649409"/>
                      <a:pt x="537516" y="646624"/>
                    </a:cubicBezTo>
                    <a:cubicBezTo>
                      <a:pt x="543778" y="634100"/>
                      <a:pt x="550916" y="621572"/>
                      <a:pt x="560818" y="611671"/>
                    </a:cubicBezTo>
                    <a:lnTo>
                      <a:pt x="566644" y="61167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340068" y="1958715"/>
                <a:ext cx="594841" cy="1332659"/>
              </a:xfrm>
              <a:custGeom>
                <a:avLst/>
                <a:gdLst>
                  <a:gd name="connsiteX0" fmla="*/ 58256 w 594841"/>
                  <a:gd name="connsiteY0" fmla="*/ 10284 h 1332659"/>
                  <a:gd name="connsiteX1" fmla="*/ 64082 w 594841"/>
                  <a:gd name="connsiteY1" fmla="*/ 132618 h 1332659"/>
                  <a:gd name="connsiteX2" fmla="*/ 75733 w 594841"/>
                  <a:gd name="connsiteY2" fmla="*/ 167571 h 1332659"/>
                  <a:gd name="connsiteX3" fmla="*/ 93210 w 594841"/>
                  <a:gd name="connsiteY3" fmla="*/ 179222 h 1332659"/>
                  <a:gd name="connsiteX4" fmla="*/ 116512 w 594841"/>
                  <a:gd name="connsiteY4" fmla="*/ 196698 h 1332659"/>
                  <a:gd name="connsiteX5" fmla="*/ 139815 w 594841"/>
                  <a:gd name="connsiteY5" fmla="*/ 208349 h 1332659"/>
                  <a:gd name="connsiteX6" fmla="*/ 198071 w 594841"/>
                  <a:gd name="connsiteY6" fmla="*/ 243302 h 1332659"/>
                  <a:gd name="connsiteX7" fmla="*/ 209722 w 594841"/>
                  <a:gd name="connsiteY7" fmla="*/ 260778 h 1332659"/>
                  <a:gd name="connsiteX8" fmla="*/ 209722 w 594841"/>
                  <a:gd name="connsiteY8" fmla="*/ 359810 h 1332659"/>
                  <a:gd name="connsiteX9" fmla="*/ 203896 w 594841"/>
                  <a:gd name="connsiteY9" fmla="*/ 383112 h 1332659"/>
                  <a:gd name="connsiteX10" fmla="*/ 180594 w 594841"/>
                  <a:gd name="connsiteY10" fmla="*/ 423890 h 1332659"/>
                  <a:gd name="connsiteX11" fmla="*/ 174768 w 594841"/>
                  <a:gd name="connsiteY11" fmla="*/ 458843 h 1332659"/>
                  <a:gd name="connsiteX12" fmla="*/ 163117 w 594841"/>
                  <a:gd name="connsiteY12" fmla="*/ 499621 h 1332659"/>
                  <a:gd name="connsiteX13" fmla="*/ 157292 w 594841"/>
                  <a:gd name="connsiteY13" fmla="*/ 522923 h 1332659"/>
                  <a:gd name="connsiteX14" fmla="*/ 145640 w 594841"/>
                  <a:gd name="connsiteY14" fmla="*/ 546224 h 1332659"/>
                  <a:gd name="connsiteX15" fmla="*/ 139815 w 594841"/>
                  <a:gd name="connsiteY15" fmla="*/ 569526 h 1332659"/>
                  <a:gd name="connsiteX16" fmla="*/ 163117 w 594841"/>
                  <a:gd name="connsiteY16" fmla="*/ 610304 h 1332659"/>
                  <a:gd name="connsiteX17" fmla="*/ 198071 w 594841"/>
                  <a:gd name="connsiteY17" fmla="*/ 633606 h 1332659"/>
                  <a:gd name="connsiteX18" fmla="*/ 209722 w 594841"/>
                  <a:gd name="connsiteY18" fmla="*/ 656908 h 1332659"/>
                  <a:gd name="connsiteX19" fmla="*/ 227199 w 594841"/>
                  <a:gd name="connsiteY19" fmla="*/ 668559 h 1332659"/>
                  <a:gd name="connsiteX20" fmla="*/ 262152 w 594841"/>
                  <a:gd name="connsiteY20" fmla="*/ 697686 h 1332659"/>
                  <a:gd name="connsiteX21" fmla="*/ 279629 w 594841"/>
                  <a:gd name="connsiteY21" fmla="*/ 732639 h 1332659"/>
                  <a:gd name="connsiteX22" fmla="*/ 308757 w 594841"/>
                  <a:gd name="connsiteY22" fmla="*/ 767591 h 1332659"/>
                  <a:gd name="connsiteX23" fmla="*/ 320408 w 594841"/>
                  <a:gd name="connsiteY23" fmla="*/ 790893 h 1332659"/>
                  <a:gd name="connsiteX24" fmla="*/ 355362 w 594841"/>
                  <a:gd name="connsiteY24" fmla="*/ 820020 h 1332659"/>
                  <a:gd name="connsiteX25" fmla="*/ 372839 w 594841"/>
                  <a:gd name="connsiteY25" fmla="*/ 837497 h 1332659"/>
                  <a:gd name="connsiteX26" fmla="*/ 390315 w 594841"/>
                  <a:gd name="connsiteY26" fmla="*/ 849147 h 1332659"/>
                  <a:gd name="connsiteX27" fmla="*/ 401967 w 594841"/>
                  <a:gd name="connsiteY27" fmla="*/ 860798 h 1332659"/>
                  <a:gd name="connsiteX28" fmla="*/ 436920 w 594841"/>
                  <a:gd name="connsiteY28" fmla="*/ 872449 h 1332659"/>
                  <a:gd name="connsiteX29" fmla="*/ 454397 w 594841"/>
                  <a:gd name="connsiteY29" fmla="*/ 884100 h 1332659"/>
                  <a:gd name="connsiteX30" fmla="*/ 477699 w 594841"/>
                  <a:gd name="connsiteY30" fmla="*/ 901576 h 1332659"/>
                  <a:gd name="connsiteX31" fmla="*/ 524304 w 594841"/>
                  <a:gd name="connsiteY31" fmla="*/ 913227 h 1332659"/>
                  <a:gd name="connsiteX32" fmla="*/ 565083 w 594841"/>
                  <a:gd name="connsiteY32" fmla="*/ 924878 h 1332659"/>
                  <a:gd name="connsiteX33" fmla="*/ 576734 w 594841"/>
                  <a:gd name="connsiteY33" fmla="*/ 942354 h 1332659"/>
                  <a:gd name="connsiteX34" fmla="*/ 594211 w 594841"/>
                  <a:gd name="connsiteY34" fmla="*/ 954005 h 1332659"/>
                  <a:gd name="connsiteX35" fmla="*/ 576734 w 594841"/>
                  <a:gd name="connsiteY35" fmla="*/ 983133 h 1332659"/>
                  <a:gd name="connsiteX36" fmla="*/ 559258 w 594841"/>
                  <a:gd name="connsiteY36" fmla="*/ 994783 h 1332659"/>
                  <a:gd name="connsiteX37" fmla="*/ 495176 w 594841"/>
                  <a:gd name="connsiteY37" fmla="*/ 1012260 h 1332659"/>
                  <a:gd name="connsiteX38" fmla="*/ 477699 w 594841"/>
                  <a:gd name="connsiteY38" fmla="*/ 1018085 h 1332659"/>
                  <a:gd name="connsiteX39" fmla="*/ 448571 w 594841"/>
                  <a:gd name="connsiteY39" fmla="*/ 1012260 h 1332659"/>
                  <a:gd name="connsiteX40" fmla="*/ 436920 w 594841"/>
                  <a:gd name="connsiteY40" fmla="*/ 994783 h 1332659"/>
                  <a:gd name="connsiteX41" fmla="*/ 413618 w 594841"/>
                  <a:gd name="connsiteY41" fmla="*/ 983133 h 1332659"/>
                  <a:gd name="connsiteX42" fmla="*/ 361187 w 594841"/>
                  <a:gd name="connsiteY42" fmla="*/ 954005 h 1332659"/>
                  <a:gd name="connsiteX43" fmla="*/ 343711 w 594841"/>
                  <a:gd name="connsiteY43" fmla="*/ 965656 h 1332659"/>
                  <a:gd name="connsiteX44" fmla="*/ 337885 w 594841"/>
                  <a:gd name="connsiteY44" fmla="*/ 983133 h 1332659"/>
                  <a:gd name="connsiteX45" fmla="*/ 326234 w 594841"/>
                  <a:gd name="connsiteY45" fmla="*/ 1041387 h 1332659"/>
                  <a:gd name="connsiteX46" fmla="*/ 320408 w 594841"/>
                  <a:gd name="connsiteY46" fmla="*/ 1064689 h 1332659"/>
                  <a:gd name="connsiteX47" fmla="*/ 314583 w 594841"/>
                  <a:gd name="connsiteY47" fmla="*/ 1146245 h 1332659"/>
                  <a:gd name="connsiteX48" fmla="*/ 308757 w 594841"/>
                  <a:gd name="connsiteY48" fmla="*/ 1315183 h 1332659"/>
                  <a:gd name="connsiteX49" fmla="*/ 291280 w 594841"/>
                  <a:gd name="connsiteY49" fmla="*/ 1326834 h 1332659"/>
                  <a:gd name="connsiteX50" fmla="*/ 244675 w 594841"/>
                  <a:gd name="connsiteY50" fmla="*/ 1332659 h 1332659"/>
                  <a:gd name="connsiteX51" fmla="*/ 180594 w 594841"/>
                  <a:gd name="connsiteY51" fmla="*/ 1315183 h 1332659"/>
                  <a:gd name="connsiteX52" fmla="*/ 168943 w 594841"/>
                  <a:gd name="connsiteY52" fmla="*/ 1297706 h 1332659"/>
                  <a:gd name="connsiteX53" fmla="*/ 151466 w 594841"/>
                  <a:gd name="connsiteY53" fmla="*/ 1280230 h 1332659"/>
                  <a:gd name="connsiteX54" fmla="*/ 139815 w 594841"/>
                  <a:gd name="connsiteY54" fmla="*/ 1262754 h 1332659"/>
                  <a:gd name="connsiteX55" fmla="*/ 122338 w 594841"/>
                  <a:gd name="connsiteY55" fmla="*/ 1256928 h 1332659"/>
                  <a:gd name="connsiteX56" fmla="*/ 110687 w 594841"/>
                  <a:gd name="connsiteY56" fmla="*/ 1239452 h 1332659"/>
                  <a:gd name="connsiteX57" fmla="*/ 75733 w 594841"/>
                  <a:gd name="connsiteY57" fmla="*/ 1216150 h 1332659"/>
                  <a:gd name="connsiteX58" fmla="*/ 81559 w 594841"/>
                  <a:gd name="connsiteY58" fmla="*/ 1169547 h 1332659"/>
                  <a:gd name="connsiteX59" fmla="*/ 99036 w 594841"/>
                  <a:gd name="connsiteY59" fmla="*/ 1140419 h 1332659"/>
                  <a:gd name="connsiteX60" fmla="*/ 104861 w 594841"/>
                  <a:gd name="connsiteY60" fmla="*/ 1122943 h 1332659"/>
                  <a:gd name="connsiteX61" fmla="*/ 116512 w 594841"/>
                  <a:gd name="connsiteY61" fmla="*/ 1099641 h 1332659"/>
                  <a:gd name="connsiteX62" fmla="*/ 133989 w 594841"/>
                  <a:gd name="connsiteY62" fmla="*/ 1058863 h 1332659"/>
                  <a:gd name="connsiteX63" fmla="*/ 145640 w 594841"/>
                  <a:gd name="connsiteY63" fmla="*/ 889925 h 1332659"/>
                  <a:gd name="connsiteX64" fmla="*/ 139815 w 594841"/>
                  <a:gd name="connsiteY64" fmla="*/ 779242 h 1332659"/>
                  <a:gd name="connsiteX65" fmla="*/ 133989 w 594841"/>
                  <a:gd name="connsiteY65" fmla="*/ 761766 h 1332659"/>
                  <a:gd name="connsiteX66" fmla="*/ 116512 w 594841"/>
                  <a:gd name="connsiteY66" fmla="*/ 755940 h 1332659"/>
                  <a:gd name="connsiteX67" fmla="*/ 81559 w 594841"/>
                  <a:gd name="connsiteY67" fmla="*/ 621955 h 1332659"/>
                  <a:gd name="connsiteX68" fmla="*/ 87384 w 594841"/>
                  <a:gd name="connsiteY68" fmla="*/ 581177 h 1332659"/>
                  <a:gd name="connsiteX69" fmla="*/ 93210 w 594841"/>
                  <a:gd name="connsiteY69" fmla="*/ 563701 h 1332659"/>
                  <a:gd name="connsiteX70" fmla="*/ 99036 w 594841"/>
                  <a:gd name="connsiteY70" fmla="*/ 511272 h 1332659"/>
                  <a:gd name="connsiteX71" fmla="*/ 104861 w 594841"/>
                  <a:gd name="connsiteY71" fmla="*/ 487970 h 1332659"/>
                  <a:gd name="connsiteX72" fmla="*/ 116512 w 594841"/>
                  <a:gd name="connsiteY72" fmla="*/ 441367 h 1332659"/>
                  <a:gd name="connsiteX73" fmla="*/ 116512 w 594841"/>
                  <a:gd name="connsiteY73" fmla="*/ 342334 h 1332659"/>
                  <a:gd name="connsiteX74" fmla="*/ 104861 w 594841"/>
                  <a:gd name="connsiteY74" fmla="*/ 295731 h 1332659"/>
                  <a:gd name="connsiteX75" fmla="*/ 93210 w 594841"/>
                  <a:gd name="connsiteY75" fmla="*/ 278254 h 1332659"/>
                  <a:gd name="connsiteX76" fmla="*/ 69908 w 594841"/>
                  <a:gd name="connsiteY76" fmla="*/ 237476 h 1332659"/>
                  <a:gd name="connsiteX77" fmla="*/ 58256 w 594841"/>
                  <a:gd name="connsiteY77" fmla="*/ 225825 h 1332659"/>
                  <a:gd name="connsiteX78" fmla="*/ 34954 w 594841"/>
                  <a:gd name="connsiteY78" fmla="*/ 190873 h 1332659"/>
                  <a:gd name="connsiteX79" fmla="*/ 5826 w 594841"/>
                  <a:gd name="connsiteY79" fmla="*/ 155920 h 1332659"/>
                  <a:gd name="connsiteX80" fmla="*/ 0 w 594841"/>
                  <a:gd name="connsiteY80" fmla="*/ 138444 h 1332659"/>
                  <a:gd name="connsiteX81" fmla="*/ 5826 w 594841"/>
                  <a:gd name="connsiteY81" fmla="*/ 27760 h 1332659"/>
                  <a:gd name="connsiteX82" fmla="*/ 11652 w 594841"/>
                  <a:gd name="connsiteY82" fmla="*/ 10284 h 1332659"/>
                  <a:gd name="connsiteX83" fmla="*/ 58256 w 594841"/>
                  <a:gd name="connsiteY83" fmla="*/ 10284 h 133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4841" h="1332659">
                    <a:moveTo>
                      <a:pt x="58256" y="10284"/>
                    </a:moveTo>
                    <a:cubicBezTo>
                      <a:pt x="66994" y="30673"/>
                      <a:pt x="59574" y="92043"/>
                      <a:pt x="64082" y="132618"/>
                    </a:cubicBezTo>
                    <a:cubicBezTo>
                      <a:pt x="65438" y="144824"/>
                      <a:pt x="65514" y="160759"/>
                      <a:pt x="75733" y="167571"/>
                    </a:cubicBezTo>
                    <a:cubicBezTo>
                      <a:pt x="81559" y="171455"/>
                      <a:pt x="87513" y="175153"/>
                      <a:pt x="93210" y="179222"/>
                    </a:cubicBezTo>
                    <a:cubicBezTo>
                      <a:pt x="101111" y="184865"/>
                      <a:pt x="108279" y="191552"/>
                      <a:pt x="116512" y="196698"/>
                    </a:cubicBezTo>
                    <a:cubicBezTo>
                      <a:pt x="123876" y="201301"/>
                      <a:pt x="132368" y="203881"/>
                      <a:pt x="139815" y="208349"/>
                    </a:cubicBezTo>
                    <a:cubicBezTo>
                      <a:pt x="210114" y="250528"/>
                      <a:pt x="144803" y="216669"/>
                      <a:pt x="198071" y="243302"/>
                    </a:cubicBezTo>
                    <a:cubicBezTo>
                      <a:pt x="201955" y="249127"/>
                      <a:pt x="207264" y="254223"/>
                      <a:pt x="209722" y="260778"/>
                    </a:cubicBezTo>
                    <a:cubicBezTo>
                      <a:pt x="221356" y="291800"/>
                      <a:pt x="213485" y="329709"/>
                      <a:pt x="209722" y="359810"/>
                    </a:cubicBezTo>
                    <a:cubicBezTo>
                      <a:pt x="208729" y="367755"/>
                      <a:pt x="206707" y="375615"/>
                      <a:pt x="203896" y="383112"/>
                    </a:cubicBezTo>
                    <a:cubicBezTo>
                      <a:pt x="197560" y="400007"/>
                      <a:pt x="190253" y="409402"/>
                      <a:pt x="180594" y="423890"/>
                    </a:cubicBezTo>
                    <a:cubicBezTo>
                      <a:pt x="178652" y="435541"/>
                      <a:pt x="177084" y="447261"/>
                      <a:pt x="174768" y="458843"/>
                    </a:cubicBezTo>
                    <a:cubicBezTo>
                      <a:pt x="168693" y="489216"/>
                      <a:pt x="170524" y="473696"/>
                      <a:pt x="163117" y="499621"/>
                    </a:cubicBezTo>
                    <a:cubicBezTo>
                      <a:pt x="160917" y="507319"/>
                      <a:pt x="160103" y="515426"/>
                      <a:pt x="157292" y="522923"/>
                    </a:cubicBezTo>
                    <a:cubicBezTo>
                      <a:pt x="154243" y="531054"/>
                      <a:pt x="149524" y="538457"/>
                      <a:pt x="145640" y="546224"/>
                    </a:cubicBezTo>
                    <a:cubicBezTo>
                      <a:pt x="143698" y="553991"/>
                      <a:pt x="138822" y="561581"/>
                      <a:pt x="139815" y="569526"/>
                    </a:cubicBezTo>
                    <a:cubicBezTo>
                      <a:pt x="140357" y="573864"/>
                      <a:pt x="158129" y="605940"/>
                      <a:pt x="163117" y="610304"/>
                    </a:cubicBezTo>
                    <a:cubicBezTo>
                      <a:pt x="173656" y="619525"/>
                      <a:pt x="198071" y="633606"/>
                      <a:pt x="198071" y="633606"/>
                    </a:cubicBezTo>
                    <a:cubicBezTo>
                      <a:pt x="201955" y="641373"/>
                      <a:pt x="204162" y="650237"/>
                      <a:pt x="209722" y="656908"/>
                    </a:cubicBezTo>
                    <a:cubicBezTo>
                      <a:pt x="214204" y="662287"/>
                      <a:pt x="223315" y="662733"/>
                      <a:pt x="227199" y="668559"/>
                    </a:cubicBezTo>
                    <a:cubicBezTo>
                      <a:pt x="251247" y="704631"/>
                      <a:pt x="205605" y="686376"/>
                      <a:pt x="262152" y="697686"/>
                    </a:cubicBezTo>
                    <a:cubicBezTo>
                      <a:pt x="295541" y="747768"/>
                      <a:pt x="255510" y="684403"/>
                      <a:pt x="279629" y="732639"/>
                    </a:cubicBezTo>
                    <a:cubicBezTo>
                      <a:pt x="287740" y="748860"/>
                      <a:pt x="295873" y="754707"/>
                      <a:pt x="308757" y="767591"/>
                    </a:cubicBezTo>
                    <a:cubicBezTo>
                      <a:pt x="312641" y="775358"/>
                      <a:pt x="315360" y="783826"/>
                      <a:pt x="320408" y="790893"/>
                    </a:cubicBezTo>
                    <a:cubicBezTo>
                      <a:pt x="335425" y="811916"/>
                      <a:pt x="337329" y="804992"/>
                      <a:pt x="355362" y="820020"/>
                    </a:cubicBezTo>
                    <a:cubicBezTo>
                      <a:pt x="361691" y="825294"/>
                      <a:pt x="366510" y="832223"/>
                      <a:pt x="372839" y="837497"/>
                    </a:cubicBezTo>
                    <a:cubicBezTo>
                      <a:pt x="378217" y="841979"/>
                      <a:pt x="384848" y="844774"/>
                      <a:pt x="390315" y="849147"/>
                    </a:cubicBezTo>
                    <a:cubicBezTo>
                      <a:pt x="394604" y="852578"/>
                      <a:pt x="397054" y="858342"/>
                      <a:pt x="401967" y="860798"/>
                    </a:cubicBezTo>
                    <a:cubicBezTo>
                      <a:pt x="412952" y="866290"/>
                      <a:pt x="436920" y="872449"/>
                      <a:pt x="436920" y="872449"/>
                    </a:cubicBezTo>
                    <a:cubicBezTo>
                      <a:pt x="442746" y="876333"/>
                      <a:pt x="448700" y="880031"/>
                      <a:pt x="454397" y="884100"/>
                    </a:cubicBezTo>
                    <a:cubicBezTo>
                      <a:pt x="462298" y="889743"/>
                      <a:pt x="469269" y="896759"/>
                      <a:pt x="477699" y="901576"/>
                    </a:cubicBezTo>
                    <a:cubicBezTo>
                      <a:pt x="487639" y="907256"/>
                      <a:pt x="516454" y="911482"/>
                      <a:pt x="524304" y="913227"/>
                    </a:cubicBezTo>
                    <a:cubicBezTo>
                      <a:pt x="546240" y="918102"/>
                      <a:pt x="545627" y="918393"/>
                      <a:pt x="565083" y="924878"/>
                    </a:cubicBezTo>
                    <a:cubicBezTo>
                      <a:pt x="568967" y="930703"/>
                      <a:pt x="571783" y="937403"/>
                      <a:pt x="576734" y="942354"/>
                    </a:cubicBezTo>
                    <a:cubicBezTo>
                      <a:pt x="581685" y="947305"/>
                      <a:pt x="591611" y="947504"/>
                      <a:pt x="594211" y="954005"/>
                    </a:cubicBezTo>
                    <a:cubicBezTo>
                      <a:pt x="598170" y="963901"/>
                      <a:pt x="582424" y="978581"/>
                      <a:pt x="576734" y="983133"/>
                    </a:cubicBezTo>
                    <a:cubicBezTo>
                      <a:pt x="571267" y="987506"/>
                      <a:pt x="565656" y="991940"/>
                      <a:pt x="559258" y="994783"/>
                    </a:cubicBezTo>
                    <a:cubicBezTo>
                      <a:pt x="527123" y="1009064"/>
                      <a:pt x="526501" y="1004429"/>
                      <a:pt x="495176" y="1012260"/>
                    </a:cubicBezTo>
                    <a:cubicBezTo>
                      <a:pt x="489219" y="1013749"/>
                      <a:pt x="483525" y="1016143"/>
                      <a:pt x="477699" y="1018085"/>
                    </a:cubicBezTo>
                    <a:cubicBezTo>
                      <a:pt x="467990" y="1016143"/>
                      <a:pt x="457168" y="1017173"/>
                      <a:pt x="448571" y="1012260"/>
                    </a:cubicBezTo>
                    <a:cubicBezTo>
                      <a:pt x="442492" y="1008786"/>
                      <a:pt x="442299" y="999265"/>
                      <a:pt x="436920" y="994783"/>
                    </a:cubicBezTo>
                    <a:cubicBezTo>
                      <a:pt x="430249" y="989224"/>
                      <a:pt x="421065" y="987601"/>
                      <a:pt x="413618" y="983133"/>
                    </a:cubicBezTo>
                    <a:cubicBezTo>
                      <a:pt x="363536" y="953085"/>
                      <a:pt x="396342" y="965724"/>
                      <a:pt x="361187" y="954005"/>
                    </a:cubicBezTo>
                    <a:cubicBezTo>
                      <a:pt x="355362" y="957889"/>
                      <a:pt x="348085" y="960189"/>
                      <a:pt x="343711" y="965656"/>
                    </a:cubicBezTo>
                    <a:cubicBezTo>
                      <a:pt x="339875" y="970451"/>
                      <a:pt x="339266" y="977149"/>
                      <a:pt x="337885" y="983133"/>
                    </a:cubicBezTo>
                    <a:cubicBezTo>
                      <a:pt x="333432" y="1002428"/>
                      <a:pt x="331037" y="1022176"/>
                      <a:pt x="326234" y="1041387"/>
                    </a:cubicBezTo>
                    <a:lnTo>
                      <a:pt x="320408" y="1064689"/>
                    </a:lnTo>
                    <a:cubicBezTo>
                      <a:pt x="318466" y="1091874"/>
                      <a:pt x="315849" y="1119020"/>
                      <a:pt x="314583" y="1146245"/>
                    </a:cubicBezTo>
                    <a:cubicBezTo>
                      <a:pt x="311965" y="1202530"/>
                      <a:pt x="315968" y="1259300"/>
                      <a:pt x="308757" y="1315183"/>
                    </a:cubicBezTo>
                    <a:cubicBezTo>
                      <a:pt x="307861" y="1322127"/>
                      <a:pt x="298035" y="1324992"/>
                      <a:pt x="291280" y="1326834"/>
                    </a:cubicBezTo>
                    <a:cubicBezTo>
                      <a:pt x="276176" y="1330953"/>
                      <a:pt x="260210" y="1330717"/>
                      <a:pt x="244675" y="1332659"/>
                    </a:cubicBezTo>
                    <a:cubicBezTo>
                      <a:pt x="222461" y="1329486"/>
                      <a:pt x="198999" y="1330521"/>
                      <a:pt x="180594" y="1315183"/>
                    </a:cubicBezTo>
                    <a:cubicBezTo>
                      <a:pt x="175215" y="1310701"/>
                      <a:pt x="173425" y="1303085"/>
                      <a:pt x="168943" y="1297706"/>
                    </a:cubicBezTo>
                    <a:cubicBezTo>
                      <a:pt x="163669" y="1291377"/>
                      <a:pt x="156740" y="1286559"/>
                      <a:pt x="151466" y="1280230"/>
                    </a:cubicBezTo>
                    <a:cubicBezTo>
                      <a:pt x="146984" y="1274852"/>
                      <a:pt x="145282" y="1267128"/>
                      <a:pt x="139815" y="1262754"/>
                    </a:cubicBezTo>
                    <a:cubicBezTo>
                      <a:pt x="135020" y="1258918"/>
                      <a:pt x="128164" y="1258870"/>
                      <a:pt x="122338" y="1256928"/>
                    </a:cubicBezTo>
                    <a:cubicBezTo>
                      <a:pt x="118454" y="1251103"/>
                      <a:pt x="115956" y="1244062"/>
                      <a:pt x="110687" y="1239452"/>
                    </a:cubicBezTo>
                    <a:cubicBezTo>
                      <a:pt x="100148" y="1230231"/>
                      <a:pt x="75733" y="1216150"/>
                      <a:pt x="75733" y="1216150"/>
                    </a:cubicBezTo>
                    <a:cubicBezTo>
                      <a:pt x="77675" y="1200616"/>
                      <a:pt x="76955" y="1184510"/>
                      <a:pt x="81559" y="1169547"/>
                    </a:cubicBezTo>
                    <a:cubicBezTo>
                      <a:pt x="84889" y="1158725"/>
                      <a:pt x="93972" y="1150547"/>
                      <a:pt x="99036" y="1140419"/>
                    </a:cubicBezTo>
                    <a:cubicBezTo>
                      <a:pt x="101782" y="1134927"/>
                      <a:pt x="102442" y="1128587"/>
                      <a:pt x="104861" y="1122943"/>
                    </a:cubicBezTo>
                    <a:cubicBezTo>
                      <a:pt x="108282" y="1114961"/>
                      <a:pt x="113091" y="1107623"/>
                      <a:pt x="116512" y="1099641"/>
                    </a:cubicBezTo>
                    <a:cubicBezTo>
                      <a:pt x="142228" y="1039640"/>
                      <a:pt x="95347" y="1136147"/>
                      <a:pt x="133989" y="1058863"/>
                    </a:cubicBezTo>
                    <a:cubicBezTo>
                      <a:pt x="143793" y="990243"/>
                      <a:pt x="145640" y="986667"/>
                      <a:pt x="145640" y="889925"/>
                    </a:cubicBezTo>
                    <a:cubicBezTo>
                      <a:pt x="145640" y="852980"/>
                      <a:pt x="143160" y="816036"/>
                      <a:pt x="139815" y="779242"/>
                    </a:cubicBezTo>
                    <a:cubicBezTo>
                      <a:pt x="139259" y="773127"/>
                      <a:pt x="138331" y="766108"/>
                      <a:pt x="133989" y="761766"/>
                    </a:cubicBezTo>
                    <a:cubicBezTo>
                      <a:pt x="129647" y="757424"/>
                      <a:pt x="122338" y="757882"/>
                      <a:pt x="116512" y="755940"/>
                    </a:cubicBezTo>
                    <a:cubicBezTo>
                      <a:pt x="62630" y="702060"/>
                      <a:pt x="88146" y="740523"/>
                      <a:pt x="81559" y="621955"/>
                    </a:cubicBezTo>
                    <a:cubicBezTo>
                      <a:pt x="83501" y="608362"/>
                      <a:pt x="84691" y="594641"/>
                      <a:pt x="87384" y="581177"/>
                    </a:cubicBezTo>
                    <a:cubicBezTo>
                      <a:pt x="88588" y="575156"/>
                      <a:pt x="92200" y="569758"/>
                      <a:pt x="93210" y="563701"/>
                    </a:cubicBezTo>
                    <a:cubicBezTo>
                      <a:pt x="96101" y="546356"/>
                      <a:pt x="96362" y="528651"/>
                      <a:pt x="99036" y="511272"/>
                    </a:cubicBezTo>
                    <a:cubicBezTo>
                      <a:pt x="100253" y="503359"/>
                      <a:pt x="103124" y="495786"/>
                      <a:pt x="104861" y="487970"/>
                    </a:cubicBezTo>
                    <a:cubicBezTo>
                      <a:pt x="114233" y="445797"/>
                      <a:pt x="106104" y="472593"/>
                      <a:pt x="116512" y="441367"/>
                    </a:cubicBezTo>
                    <a:cubicBezTo>
                      <a:pt x="124226" y="387375"/>
                      <a:pt x="124944" y="405574"/>
                      <a:pt x="116512" y="342334"/>
                    </a:cubicBezTo>
                    <a:cubicBezTo>
                      <a:pt x="115303" y="333264"/>
                      <a:pt x="110209" y="306427"/>
                      <a:pt x="104861" y="295731"/>
                    </a:cubicBezTo>
                    <a:cubicBezTo>
                      <a:pt x="101730" y="289469"/>
                      <a:pt x="96684" y="284333"/>
                      <a:pt x="93210" y="278254"/>
                    </a:cubicBezTo>
                    <a:cubicBezTo>
                      <a:pt x="81252" y="257327"/>
                      <a:pt x="84100" y="255215"/>
                      <a:pt x="69908" y="237476"/>
                    </a:cubicBezTo>
                    <a:cubicBezTo>
                      <a:pt x="66477" y="233187"/>
                      <a:pt x="61552" y="230219"/>
                      <a:pt x="58256" y="225825"/>
                    </a:cubicBezTo>
                    <a:cubicBezTo>
                      <a:pt x="49854" y="214623"/>
                      <a:pt x="44855" y="200774"/>
                      <a:pt x="34954" y="190873"/>
                    </a:cubicBezTo>
                    <a:cubicBezTo>
                      <a:pt x="22070" y="177989"/>
                      <a:pt x="13937" y="172141"/>
                      <a:pt x="5826" y="155920"/>
                    </a:cubicBezTo>
                    <a:cubicBezTo>
                      <a:pt x="3080" y="150428"/>
                      <a:pt x="1942" y="144269"/>
                      <a:pt x="0" y="138444"/>
                    </a:cubicBezTo>
                    <a:cubicBezTo>
                      <a:pt x="1942" y="101549"/>
                      <a:pt x="2481" y="64554"/>
                      <a:pt x="5826" y="27760"/>
                    </a:cubicBezTo>
                    <a:cubicBezTo>
                      <a:pt x="6382" y="21645"/>
                      <a:pt x="5770" y="12048"/>
                      <a:pt x="11652" y="10284"/>
                    </a:cubicBezTo>
                    <a:cubicBezTo>
                      <a:pt x="28392" y="5262"/>
                      <a:pt x="49518" y="-10105"/>
                      <a:pt x="58256" y="1028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904122" y="3284615"/>
              <a:ext cx="2991150" cy="1729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906833" y="1784075"/>
              <a:ext cx="2991150" cy="172984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8614" y="843490"/>
            <a:ext cx="5327099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srgbClr val="660066"/>
                </a:solidFill>
              </a:rPr>
              <a:t>Two problems of OPV: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000" dirty="0" smtClean="0"/>
              <a:t>Low diffusion lengths of electron/hole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2.    Low dielectric constant – high binding energy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4891468" y="4057010"/>
            <a:ext cx="482464" cy="632451"/>
            <a:chOff x="5089305" y="3532952"/>
            <a:chExt cx="402836" cy="573743"/>
          </a:xfrm>
        </p:grpSpPr>
        <p:sp>
          <p:nvSpPr>
            <p:cNvPr id="29" name="TextBox 28"/>
            <p:cNvSpPr txBox="1"/>
            <p:nvPr/>
          </p:nvSpPr>
          <p:spPr>
            <a:xfrm>
              <a:off x="5145509" y="3737363"/>
              <a:ext cx="346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r>
                <a:rPr lang="en-US" b="1" baseline="30000" dirty="0"/>
                <a:t>-</a:t>
              </a:r>
              <a:endParaRPr lang="en-US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89305" y="3532952"/>
              <a:ext cx="38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h</a:t>
              </a:r>
              <a:r>
                <a:rPr lang="en-US" b="1" baseline="30000" dirty="0" smtClean="0">
                  <a:solidFill>
                    <a:schemeClr val="accent6">
                      <a:lumMod val="50000"/>
                    </a:schemeClr>
                  </a:solidFill>
                </a:rPr>
                <a:t>+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17173" y="4524167"/>
            <a:ext cx="216579" cy="777395"/>
            <a:chOff x="6932692" y="2505567"/>
            <a:chExt cx="180834" cy="705230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6932692" y="2505567"/>
              <a:ext cx="148255" cy="1287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113526" y="2667443"/>
              <a:ext cx="0" cy="5433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/>
          <p:cNvCxnSpPr/>
          <p:nvPr/>
        </p:nvCxnSpPr>
        <p:spPr>
          <a:xfrm flipV="1">
            <a:off x="5048075" y="3408444"/>
            <a:ext cx="0" cy="6907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88614" y="2302980"/>
            <a:ext cx="5327099" cy="56863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436056" y="1245212"/>
            <a:ext cx="1742099" cy="1618774"/>
            <a:chOff x="2914271" y="1638899"/>
            <a:chExt cx="1742099" cy="15307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046910" y="1638899"/>
              <a:ext cx="1427596" cy="98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071325" y="3159754"/>
              <a:ext cx="1427596" cy="98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14271" y="1648744"/>
              <a:ext cx="132639" cy="748220"/>
            </a:xfrm>
            <a:prstGeom prst="line">
              <a:avLst/>
            </a:prstGeom>
            <a:ln>
              <a:solidFill>
                <a:srgbClr val="DDDDDD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523731" y="2411534"/>
              <a:ext cx="132639" cy="748220"/>
            </a:xfrm>
            <a:prstGeom prst="line">
              <a:avLst/>
            </a:prstGeom>
            <a:ln>
              <a:solidFill>
                <a:srgbClr val="DDDDDD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14271" y="2421774"/>
              <a:ext cx="147209" cy="737980"/>
            </a:xfrm>
            <a:prstGeom prst="line">
              <a:avLst/>
            </a:prstGeom>
            <a:ln>
              <a:solidFill>
                <a:srgbClr val="DDDDDD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04005" y="1638899"/>
              <a:ext cx="147209" cy="737980"/>
            </a:xfrm>
            <a:prstGeom prst="line">
              <a:avLst/>
            </a:prstGeom>
            <a:ln>
              <a:solidFill>
                <a:srgbClr val="DDDDDD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490909" y="285488"/>
            <a:ext cx="4871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From energy levels to bands</a:t>
            </a:r>
            <a:endParaRPr lang="en-US" sz="28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485605" y="1255623"/>
            <a:ext cx="12451" cy="4547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61095" y="846744"/>
            <a:ext cx="309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40715" y="4680645"/>
            <a:ext cx="2352226" cy="707886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660066"/>
                </a:solidFill>
                <a:cs typeface="Comic Sans MS"/>
              </a:rPr>
              <a:t>If </a:t>
            </a:r>
            <a:r>
              <a:rPr lang="en-US" sz="2000" dirty="0" smtClean="0">
                <a:cs typeface="Comic Sans MS"/>
              </a:rPr>
              <a:t>E</a:t>
            </a:r>
            <a:r>
              <a:rPr lang="en-US" sz="2000" baseline="-25000" dirty="0" smtClean="0">
                <a:cs typeface="Comic Sans MS"/>
              </a:rPr>
              <a:t>G</a:t>
            </a:r>
            <a:r>
              <a:rPr lang="en-US" sz="2000" dirty="0" smtClean="0">
                <a:solidFill>
                  <a:srgbClr val="660066"/>
                </a:solidFill>
                <a:cs typeface="Comic Sans MS"/>
              </a:rPr>
              <a:t> &lt; ~100-150x </a:t>
            </a:r>
            <a:r>
              <a:rPr lang="en-US" sz="2000" dirty="0" err="1" smtClean="0">
                <a:solidFill>
                  <a:srgbClr val="660066"/>
                </a:solidFill>
                <a:cs typeface="Comic Sans MS"/>
              </a:rPr>
              <a:t>kT</a:t>
            </a:r>
            <a:r>
              <a:rPr lang="en-US" sz="2000" baseline="-25000" dirty="0" err="1" smtClean="0">
                <a:solidFill>
                  <a:srgbClr val="660066"/>
                </a:solidFill>
                <a:cs typeface="Comic Sans MS"/>
              </a:rPr>
              <a:t>B</a:t>
            </a:r>
            <a:r>
              <a:rPr lang="en-US" sz="2000" dirty="0" smtClean="0">
                <a:solidFill>
                  <a:srgbClr val="660066"/>
                </a:solidFill>
                <a:cs typeface="Comic Sans MS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660066"/>
                </a:solidFill>
                <a:cs typeface="Comic Sans MS"/>
                <a:sym typeface="Wingdings"/>
              </a:rPr>
              <a:t> semiconductor</a:t>
            </a:r>
            <a:endParaRPr lang="en-US" sz="2000" dirty="0">
              <a:solidFill>
                <a:srgbClr val="660066"/>
              </a:solidFill>
              <a:cs typeface="Comic Sans MS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-117917" y="3162908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e</a:t>
            </a:r>
            <a:r>
              <a:rPr lang="en-US" baseline="30000" dirty="0" smtClean="0"/>
              <a:t>-</a:t>
            </a:r>
            <a:r>
              <a:rPr lang="en-US" dirty="0" smtClean="0"/>
              <a:t> energy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84051" y="4962516"/>
            <a:ext cx="6953184" cy="1192701"/>
            <a:chOff x="884051" y="4962516"/>
            <a:chExt cx="6953184" cy="1192701"/>
          </a:xfrm>
        </p:grpSpPr>
        <p:grpSp>
          <p:nvGrpSpPr>
            <p:cNvPr id="3" name="Group 2"/>
            <p:cNvGrpSpPr/>
            <p:nvPr/>
          </p:nvGrpSpPr>
          <p:grpSpPr>
            <a:xfrm>
              <a:off x="884051" y="5005749"/>
              <a:ext cx="6953184" cy="1121758"/>
              <a:chOff x="884051" y="5005749"/>
              <a:chExt cx="6953184" cy="899522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884051" y="5429121"/>
                <a:ext cx="2542542" cy="37356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5294693" y="5450775"/>
                <a:ext cx="2542542" cy="37356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Group 79"/>
              <p:cNvGrpSpPr/>
              <p:nvPr/>
            </p:nvGrpSpPr>
            <p:grpSpPr>
              <a:xfrm>
                <a:off x="3324610" y="5005749"/>
                <a:ext cx="1985522" cy="899522"/>
                <a:chOff x="3324610" y="5005749"/>
                <a:chExt cx="1985522" cy="899522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3568695" y="5005749"/>
                  <a:ext cx="1492260" cy="26149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3571683" y="5643777"/>
                  <a:ext cx="1492260" cy="26149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5063943" y="5267243"/>
                  <a:ext cx="230750" cy="161878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 flipV="1">
                  <a:off x="3361144" y="5469451"/>
                  <a:ext cx="230750" cy="161878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5036038" y="5454023"/>
                  <a:ext cx="274094" cy="220888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3324610" y="5267243"/>
                  <a:ext cx="274094" cy="220888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/>
          </p:nvGrpSpPr>
          <p:grpSpPr>
            <a:xfrm>
              <a:off x="4183672" y="5098922"/>
              <a:ext cx="749123" cy="941383"/>
              <a:chOff x="4183672" y="5028969"/>
              <a:chExt cx="749123" cy="78670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183672" y="5242339"/>
                <a:ext cx="4177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r>
                  <a:rPr lang="en-US" sz="2000" baseline="-25000" dirty="0"/>
                  <a:t>G</a:t>
                </a:r>
                <a:endParaRPr lang="en-US" sz="20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27934" y="5446343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V</a:t>
                </a:r>
                <a:endParaRPr lang="en-US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53364" y="5028969"/>
                <a:ext cx="3794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/>
                  <a:t>C</a:t>
                </a:r>
                <a:endParaRPr lang="en-US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866215" y="49625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CB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086788" y="578588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VB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4402" y="2049474"/>
            <a:ext cx="7252441" cy="2523590"/>
            <a:chOff x="684402" y="2049474"/>
            <a:chExt cx="7252441" cy="252359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008460" y="2064439"/>
              <a:ext cx="1427596" cy="98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173550" y="2049474"/>
              <a:ext cx="1427596" cy="98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684402" y="3116359"/>
              <a:ext cx="7252441" cy="1456705"/>
              <a:chOff x="684402" y="3116359"/>
              <a:chExt cx="7252441" cy="1456705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3451495" y="3116359"/>
                <a:ext cx="1742099" cy="1456705"/>
                <a:chOff x="3451495" y="3116359"/>
                <a:chExt cx="1742099" cy="1456705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3451495" y="3347574"/>
                  <a:ext cx="132639" cy="566064"/>
                </a:xfrm>
                <a:prstGeom prst="line">
                  <a:avLst/>
                </a:prstGeom>
                <a:ln>
                  <a:solidFill>
                    <a:srgbClr val="DDDDDD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5060955" y="3924661"/>
                  <a:ext cx="132639" cy="566064"/>
                </a:xfrm>
                <a:prstGeom prst="line">
                  <a:avLst/>
                </a:prstGeom>
                <a:ln>
                  <a:solidFill>
                    <a:srgbClr val="DDDDDD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451495" y="3932408"/>
                  <a:ext cx="147209" cy="558317"/>
                </a:xfrm>
                <a:prstGeom prst="line">
                  <a:avLst/>
                </a:prstGeom>
                <a:ln>
                  <a:solidFill>
                    <a:srgbClr val="DDDDDD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5041229" y="3340126"/>
                  <a:ext cx="147209" cy="558317"/>
                </a:xfrm>
                <a:prstGeom prst="line">
                  <a:avLst/>
                </a:prstGeom>
                <a:ln>
                  <a:solidFill>
                    <a:srgbClr val="DDDDDD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33"/>
                <p:cNvGrpSpPr/>
                <p:nvPr/>
              </p:nvGrpSpPr>
              <p:grpSpPr>
                <a:xfrm>
                  <a:off x="3570811" y="3116359"/>
                  <a:ext cx="1446023" cy="370405"/>
                  <a:chOff x="2023899" y="3960119"/>
                  <a:chExt cx="1446023" cy="370405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>
                  <a:xfrm flipV="1">
                    <a:off x="2023899" y="3960119"/>
                    <a:ext cx="1427596" cy="9845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flipV="1">
                    <a:off x="2039338" y="4050259"/>
                    <a:ext cx="1427596" cy="9845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flipV="1">
                    <a:off x="2042326" y="4140399"/>
                    <a:ext cx="1427596" cy="9845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flipV="1">
                    <a:off x="2032863" y="4230539"/>
                    <a:ext cx="1427596" cy="9845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V="1">
                    <a:off x="2035851" y="4320679"/>
                    <a:ext cx="1427596" cy="9845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3573799" y="4202659"/>
                  <a:ext cx="1446023" cy="370405"/>
                  <a:chOff x="2023899" y="3960119"/>
                  <a:chExt cx="1446023" cy="370405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 flipV="1">
                    <a:off x="2023899" y="3960119"/>
                    <a:ext cx="1427596" cy="9845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2039338" y="4050259"/>
                    <a:ext cx="1427596" cy="9845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flipV="1">
                    <a:off x="2042326" y="4140399"/>
                    <a:ext cx="1427596" cy="9845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flipV="1">
                    <a:off x="2032863" y="4230539"/>
                    <a:ext cx="1427596" cy="9845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flipV="1">
                    <a:off x="2035851" y="4320679"/>
                    <a:ext cx="1427596" cy="9845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" name="Group 56"/>
              <p:cNvGrpSpPr/>
              <p:nvPr/>
            </p:nvGrpSpPr>
            <p:grpSpPr>
              <a:xfrm>
                <a:off x="684402" y="3863110"/>
                <a:ext cx="2742191" cy="21750"/>
                <a:chOff x="684402" y="3863110"/>
                <a:chExt cx="2742191" cy="2175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963434" y="3863110"/>
                  <a:ext cx="463159" cy="984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393676" y="3866086"/>
                  <a:ext cx="463159" cy="984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823918" y="3869062"/>
                  <a:ext cx="463159" cy="984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254160" y="3872038"/>
                  <a:ext cx="463159" cy="984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84402" y="3875014"/>
                  <a:ext cx="463159" cy="984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5194652" y="3866086"/>
                <a:ext cx="2742191" cy="21750"/>
                <a:chOff x="684402" y="3863110"/>
                <a:chExt cx="2742191" cy="21750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2963434" y="3863110"/>
                  <a:ext cx="463159" cy="984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393676" y="3866086"/>
                  <a:ext cx="463159" cy="984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823918" y="3869062"/>
                  <a:ext cx="463159" cy="984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254160" y="3872038"/>
                  <a:ext cx="463159" cy="984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84402" y="3875014"/>
                  <a:ext cx="463159" cy="984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TextBox 70"/>
            <p:cNvSpPr txBox="1"/>
            <p:nvPr/>
          </p:nvSpPr>
          <p:spPr>
            <a:xfrm>
              <a:off x="4035279" y="3965692"/>
              <a:ext cx="83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HOMO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086788" y="3327716"/>
              <a:ext cx="78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LUMO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536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04471" y="2213740"/>
            <a:ext cx="1458876" cy="1043238"/>
            <a:chOff x="1204471" y="4042801"/>
            <a:chExt cx="1458876" cy="1043238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213197" y="4042801"/>
              <a:ext cx="1450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204471" y="5086039"/>
              <a:ext cx="14501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167311" y="2156122"/>
            <a:ext cx="1468354" cy="1146714"/>
            <a:chOff x="1167311" y="2156122"/>
            <a:chExt cx="1468354" cy="1146714"/>
          </a:xfrm>
        </p:grpSpPr>
        <p:grpSp>
          <p:nvGrpSpPr>
            <p:cNvPr id="7" name="Group 6"/>
            <p:cNvGrpSpPr/>
            <p:nvPr/>
          </p:nvGrpSpPr>
          <p:grpSpPr>
            <a:xfrm>
              <a:off x="1167311" y="2366140"/>
              <a:ext cx="1468354" cy="749451"/>
              <a:chOff x="1167311" y="4195201"/>
              <a:chExt cx="1468354" cy="749451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1185515" y="4195201"/>
                <a:ext cx="145015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167311" y="4944652"/>
                <a:ext cx="145015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1894145" y="2156122"/>
              <a:ext cx="383339" cy="1146714"/>
              <a:chOff x="1593111" y="3308347"/>
              <a:chExt cx="383339" cy="114671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593111" y="3308347"/>
                <a:ext cx="383339" cy="1128260"/>
                <a:chOff x="1593111" y="3308347"/>
                <a:chExt cx="383339" cy="1128260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593111" y="3308347"/>
                  <a:ext cx="3466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e</a:t>
                  </a:r>
                  <a:r>
                    <a:rPr lang="en-US" b="1" baseline="30000" dirty="0"/>
                    <a:t>-</a:t>
                  </a:r>
                  <a:endParaRPr lang="en-US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593863" y="4067275"/>
                  <a:ext cx="382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</a:t>
                  </a:r>
                  <a:r>
                    <a:rPr lang="en-US" b="1" baseline="300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+</a:t>
                  </a:r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1593863" y="3345484"/>
                <a:ext cx="345880" cy="11095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682424" y="5771596"/>
            <a:ext cx="592381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Wannier</a:t>
            </a:r>
            <a:r>
              <a:rPr lang="en-US" dirty="0" smtClean="0"/>
              <a:t>-Mott </a:t>
            </a:r>
            <a:r>
              <a:rPr lang="en-US" dirty="0" err="1" smtClean="0"/>
              <a:t>excitons</a:t>
            </a:r>
            <a:r>
              <a:rPr lang="en-US" dirty="0" smtClean="0"/>
              <a:t> – extended; low BE   few/tens </a:t>
            </a:r>
            <a:r>
              <a:rPr lang="en-US" dirty="0" err="1" smtClean="0"/>
              <a:t>meV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Frenkel</a:t>
            </a:r>
            <a:r>
              <a:rPr lang="en-US" dirty="0" smtClean="0"/>
              <a:t> </a:t>
            </a:r>
            <a:r>
              <a:rPr lang="en-US" dirty="0" err="1" smtClean="0"/>
              <a:t>excitons</a:t>
            </a:r>
            <a:r>
              <a:rPr lang="en-US" dirty="0" smtClean="0"/>
              <a:t> – localized;               high BE   hundreds </a:t>
            </a:r>
            <a:r>
              <a:rPr lang="en-US" dirty="0" err="1" smtClean="0"/>
              <a:t>meV</a:t>
            </a:r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88614" y="4008874"/>
            <a:ext cx="4509099" cy="749951"/>
            <a:chOff x="388614" y="4008874"/>
            <a:chExt cx="4509099" cy="749951"/>
          </a:xfrm>
        </p:grpSpPr>
        <p:sp>
          <p:nvSpPr>
            <p:cNvPr id="17" name="TextBox 16"/>
            <p:cNvSpPr txBox="1"/>
            <p:nvPr/>
          </p:nvSpPr>
          <p:spPr>
            <a:xfrm>
              <a:off x="388614" y="4008874"/>
              <a:ext cx="27391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dirty="0" smtClean="0"/>
                <a:t>Binding energy of H atom = 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156212" y="4105362"/>
              <a:ext cx="694281" cy="653463"/>
              <a:chOff x="3393162" y="4636074"/>
              <a:chExt cx="694281" cy="65346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40552" y="4636074"/>
                <a:ext cx="561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me</a:t>
                </a:r>
                <a:r>
                  <a:rPr lang="en-US" baseline="30000" dirty="0" smtClean="0"/>
                  <a:t>4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02640" y="4920205"/>
                <a:ext cx="68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2h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ε</a:t>
                </a:r>
                <a:r>
                  <a:rPr lang="en-US" baseline="30000" dirty="0" smtClean="0"/>
                  <a:t>2</a:t>
                </a:r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3393162" y="4975581"/>
                <a:ext cx="64451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3838634" y="4246299"/>
              <a:ext cx="1059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 13.6 </a:t>
              </a:r>
              <a:r>
                <a:rPr lang="en-US" dirty="0" err="1" smtClean="0"/>
                <a:t>eV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40827" y="4019890"/>
            <a:ext cx="3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/>
              <a:t>-</a:t>
            </a:r>
            <a:endParaRPr lang="en-US" b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6313862" y="4019122"/>
            <a:ext cx="1192736" cy="1146714"/>
            <a:chOff x="6313862" y="4019122"/>
            <a:chExt cx="1192736" cy="1146714"/>
          </a:xfrm>
        </p:grpSpPr>
        <p:grpSp>
          <p:nvGrpSpPr>
            <p:cNvPr id="25" name="Group 24"/>
            <p:cNvGrpSpPr/>
            <p:nvPr/>
          </p:nvGrpSpPr>
          <p:grpSpPr>
            <a:xfrm>
              <a:off x="6929225" y="4019122"/>
              <a:ext cx="383339" cy="1146714"/>
              <a:chOff x="1593111" y="3308347"/>
              <a:chExt cx="383339" cy="114671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593111" y="3308347"/>
                <a:ext cx="383339" cy="1128260"/>
                <a:chOff x="1593111" y="3308347"/>
                <a:chExt cx="383339" cy="112826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593111" y="3308347"/>
                  <a:ext cx="3466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e</a:t>
                  </a:r>
                  <a:r>
                    <a:rPr lang="en-US" b="1" baseline="30000" dirty="0"/>
                    <a:t>-</a:t>
                  </a:r>
                  <a:endParaRPr lang="en-US" b="1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593863" y="4067275"/>
                  <a:ext cx="3825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</a:t>
                  </a:r>
                  <a:r>
                    <a:rPr lang="en-US" b="1" baseline="300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+</a:t>
                  </a:r>
                  <a:endParaRPr lang="en-US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>
                <a:off x="1593863" y="3345484"/>
                <a:ext cx="345880" cy="1109577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313862" y="4084690"/>
              <a:ext cx="1192736" cy="968951"/>
              <a:chOff x="977748" y="3392869"/>
              <a:chExt cx="1192736" cy="968951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986474" y="3392869"/>
                <a:ext cx="1184010" cy="200546"/>
              </a:xfrm>
              <a:prstGeom prst="line">
                <a:avLst/>
              </a:prstGeom>
              <a:ln w="127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977748" y="4161274"/>
                <a:ext cx="1184010" cy="200546"/>
              </a:xfrm>
              <a:prstGeom prst="line">
                <a:avLst/>
              </a:prstGeom>
              <a:ln w="12700" cmpd="sng"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6513697" y="5006266"/>
            <a:ext cx="3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h</a:t>
            </a:r>
            <a:r>
              <a:rPr lang="en-US" b="1" baseline="300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43503" y="3774256"/>
            <a:ext cx="3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/>
              <a:t>-</a:t>
            </a:r>
            <a:endParaRPr lang="en-US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6929977" y="3540520"/>
            <a:ext cx="383339" cy="2300050"/>
            <a:chOff x="1593111" y="3308347"/>
            <a:chExt cx="383339" cy="1146714"/>
          </a:xfrm>
        </p:grpSpPr>
        <p:grpSp>
          <p:nvGrpSpPr>
            <p:cNvPr id="35" name="Group 34"/>
            <p:cNvGrpSpPr/>
            <p:nvPr/>
          </p:nvGrpSpPr>
          <p:grpSpPr>
            <a:xfrm>
              <a:off x="1593111" y="3308347"/>
              <a:ext cx="383339" cy="1128260"/>
              <a:chOff x="1593111" y="3308347"/>
              <a:chExt cx="383339" cy="112826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593111" y="3308347"/>
                <a:ext cx="3466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</a:t>
                </a:r>
                <a:r>
                  <a:rPr lang="en-US" b="1" baseline="30000" dirty="0"/>
                  <a:t>-</a:t>
                </a:r>
                <a:endParaRPr lang="en-US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93863" y="4067275"/>
                <a:ext cx="382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h</a:t>
                </a:r>
                <a:r>
                  <a:rPr lang="en-US" b="1" baseline="30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+</a:t>
                </a:r>
                <a:endParaRPr lang="en-US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1593863" y="3345484"/>
              <a:ext cx="345880" cy="11095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7509340" y="4018035"/>
            <a:ext cx="197833" cy="21495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1"/>
          </p:cNvCxnSpPr>
          <p:nvPr/>
        </p:nvCxnSpPr>
        <p:spPr>
          <a:xfrm flipH="1" flipV="1">
            <a:off x="6218331" y="5099998"/>
            <a:ext cx="295366" cy="90934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237286" y="3885666"/>
            <a:ext cx="2588260" cy="1831415"/>
            <a:chOff x="882216" y="3203322"/>
            <a:chExt cx="2588260" cy="1831415"/>
          </a:xfrm>
        </p:grpSpPr>
        <p:cxnSp>
          <p:nvCxnSpPr>
            <p:cNvPr id="42" name="Straight Connector 41"/>
            <p:cNvCxnSpPr/>
            <p:nvPr/>
          </p:nvCxnSpPr>
          <p:spPr>
            <a:xfrm flipH="1" flipV="1">
              <a:off x="900420" y="3203322"/>
              <a:ext cx="1289022" cy="2085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882216" y="4312899"/>
              <a:ext cx="1289022" cy="2085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2181454" y="3612369"/>
              <a:ext cx="1289022" cy="2085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172713" y="4826236"/>
              <a:ext cx="1289022" cy="2085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162498" y="3269663"/>
              <a:ext cx="26944" cy="17650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41499" y="302321"/>
            <a:ext cx="8016701" cy="163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800000"/>
                </a:solidFill>
                <a:latin typeface="Comic Sans MS"/>
                <a:cs typeface="Comic Sans MS"/>
              </a:rPr>
              <a:t>Two problems of OPV:</a:t>
            </a:r>
          </a:p>
          <a:p>
            <a:pPr>
              <a:lnSpc>
                <a:spcPct val="120000"/>
              </a:lnSpc>
            </a:pPr>
            <a:endParaRPr lang="en-US" sz="900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2000" dirty="0" smtClean="0"/>
              <a:t>Low </a:t>
            </a:r>
            <a:r>
              <a:rPr lang="en-US" sz="2000" dirty="0"/>
              <a:t>diffusion lengths of electron/hole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2.  </a:t>
            </a:r>
            <a:r>
              <a:rPr lang="en-US" sz="2000" dirty="0" smtClean="0"/>
              <a:t> Low </a:t>
            </a:r>
            <a:r>
              <a:rPr lang="en-US" sz="2000" dirty="0"/>
              <a:t>dielectric </a:t>
            </a:r>
            <a:r>
              <a:rPr lang="en-US" sz="2000" dirty="0" smtClean="0"/>
              <a:t>constant and high effective mass </a:t>
            </a:r>
            <a:r>
              <a:rPr lang="en-US" sz="2000" dirty="0"/>
              <a:t>– high binding energy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7563" y="4806978"/>
            <a:ext cx="272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Binding energy of </a:t>
            </a:r>
            <a:r>
              <a:rPr lang="en-US" dirty="0" err="1">
                <a:solidFill>
                  <a:srgbClr val="FF0000"/>
                </a:solidFill>
              </a:rPr>
              <a:t>exciton</a:t>
            </a:r>
            <a:r>
              <a:rPr lang="en-US" dirty="0">
                <a:solidFill>
                  <a:srgbClr val="FF0000"/>
                </a:solidFill>
              </a:rPr>
              <a:t> ?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326816" y="3216974"/>
            <a:ext cx="2204197" cy="2424600"/>
            <a:chOff x="3326816" y="3216974"/>
            <a:chExt cx="2204197" cy="2424600"/>
          </a:xfrm>
        </p:grpSpPr>
        <p:sp>
          <p:nvSpPr>
            <p:cNvPr id="49" name="TextBox 48"/>
            <p:cNvSpPr txBox="1"/>
            <p:nvPr/>
          </p:nvSpPr>
          <p:spPr>
            <a:xfrm>
              <a:off x="3326816" y="3216974"/>
              <a:ext cx="2018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  <a:r>
                <a:rPr lang="en-US" dirty="0" smtClean="0">
                  <a:solidFill>
                    <a:srgbClr val="FF0000"/>
                  </a:solidFill>
                </a:rPr>
                <a:t>ffective mass of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  <a:r>
                <a:rPr lang="en-US" dirty="0" smtClean="0">
                  <a:solidFill>
                    <a:srgbClr val="FF0000"/>
                  </a:solidFill>
                </a:rPr>
                <a:t>lectrons and holes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13864" y="4995243"/>
              <a:ext cx="1917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</a:t>
              </a:r>
              <a:r>
                <a:rPr lang="en-US" dirty="0" smtClean="0">
                  <a:solidFill>
                    <a:srgbClr val="FF0000"/>
                  </a:solidFill>
                </a:rPr>
                <a:t>ielectric constant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       of material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3421595" y="3806443"/>
              <a:ext cx="192269" cy="4180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3715416" y="4672493"/>
              <a:ext cx="464427" cy="3796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602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4" grpId="0"/>
      <p:bldP spid="33" grpId="0"/>
      <p:bldP spid="33" grpId="1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8588" y="587592"/>
            <a:ext cx="7410239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Notwithstanding these problems, OPV is now at  ~ 11% conversion efficiency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Stability still not good enough for practical use, but improving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rgbClr val="660066"/>
                </a:solidFill>
              </a:rPr>
              <a:t>Advantages:  </a:t>
            </a:r>
            <a:r>
              <a:rPr lang="en-US" dirty="0" smtClean="0"/>
              <a:t>   Cheap (in capital and in energy)</a:t>
            </a:r>
          </a:p>
          <a:p>
            <a:pPr>
              <a:lnSpc>
                <a:spcPct val="200000"/>
              </a:lnSpc>
            </a:pPr>
            <a:r>
              <a:rPr lang="en-US" dirty="0"/>
              <a:t>	</a:t>
            </a:r>
            <a:r>
              <a:rPr lang="en-US" dirty="0" smtClean="0"/>
              <a:t>		Roll-to-roll manufacturing (large scale possible)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8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28938" y="228600"/>
            <a:ext cx="6895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800000"/>
                </a:solidFill>
                <a:latin typeface="Comic Sans MS"/>
                <a:cs typeface="Comic Sans MS"/>
              </a:rPr>
              <a:t>Dye sensitized solar cell (</a:t>
            </a:r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DSC or DSSC)</a:t>
            </a:r>
            <a:endParaRPr lang="en-US" sz="28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660525" y="1447800"/>
            <a:ext cx="1463675" cy="1304925"/>
            <a:chOff x="422" y="705"/>
            <a:chExt cx="922" cy="822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960" y="1392"/>
              <a:ext cx="38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960" y="816"/>
              <a:ext cx="38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32" y="1296"/>
              <a:ext cx="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CC0000"/>
                  </a:solidFill>
                  <a:cs typeface="+mn-cs"/>
                </a:rPr>
                <a:t>HOMO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422" y="705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CC0000"/>
                  </a:solidFill>
                  <a:cs typeface="+mn-cs"/>
                </a:rPr>
                <a:t>LUMO</a:t>
              </a:r>
            </a:p>
          </p:txBody>
        </p:sp>
      </p:grp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343400" y="1447800"/>
            <a:ext cx="35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chemeClr val="accent2"/>
                </a:solidFill>
                <a:cs typeface="+mn-cs"/>
              </a:rPr>
              <a:t>e</a:t>
            </a:r>
            <a:r>
              <a:rPr lang="en-US" sz="2000" baseline="30000">
                <a:solidFill>
                  <a:schemeClr val="accent2"/>
                </a:solidFill>
                <a:cs typeface="+mn-cs"/>
              </a:rPr>
              <a:t>-</a:t>
            </a:r>
            <a:endParaRPr lang="en-US" sz="2000">
              <a:solidFill>
                <a:schemeClr val="accent2"/>
              </a:solidFill>
              <a:cs typeface="+mn-cs"/>
            </a:endParaRPr>
          </a:p>
        </p:txBody>
      </p: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81000" y="1195388"/>
            <a:ext cx="2690813" cy="1665287"/>
            <a:chOff x="240" y="753"/>
            <a:chExt cx="1695" cy="1049"/>
          </a:xfrm>
        </p:grpSpPr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240" y="816"/>
              <a:ext cx="1695" cy="986"/>
              <a:chOff x="240" y="816"/>
              <a:chExt cx="1695" cy="986"/>
            </a:xfrm>
          </p:grpSpPr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240" y="976"/>
                <a:ext cx="1152" cy="368"/>
              </a:xfrm>
              <a:custGeom>
                <a:avLst/>
                <a:gdLst>
                  <a:gd name="T0" fmla="*/ 0 w 1152"/>
                  <a:gd name="T1" fmla="*/ 32 h 368"/>
                  <a:gd name="T2" fmla="*/ 192 w 1152"/>
                  <a:gd name="T3" fmla="*/ 32 h 368"/>
                  <a:gd name="T4" fmla="*/ 480 w 1152"/>
                  <a:gd name="T5" fmla="*/ 224 h 368"/>
                  <a:gd name="T6" fmla="*/ 768 w 1152"/>
                  <a:gd name="T7" fmla="*/ 224 h 368"/>
                  <a:gd name="T8" fmla="*/ 1152 w 1152"/>
                  <a:gd name="T9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368">
                    <a:moveTo>
                      <a:pt x="0" y="32"/>
                    </a:moveTo>
                    <a:cubicBezTo>
                      <a:pt x="56" y="16"/>
                      <a:pt x="112" y="0"/>
                      <a:pt x="192" y="32"/>
                    </a:cubicBezTo>
                    <a:cubicBezTo>
                      <a:pt x="272" y="64"/>
                      <a:pt x="384" y="192"/>
                      <a:pt x="480" y="224"/>
                    </a:cubicBezTo>
                    <a:cubicBezTo>
                      <a:pt x="576" y="256"/>
                      <a:pt x="656" y="200"/>
                      <a:pt x="768" y="224"/>
                    </a:cubicBezTo>
                    <a:cubicBezTo>
                      <a:pt x="880" y="248"/>
                      <a:pt x="1088" y="344"/>
                      <a:pt x="1152" y="368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1680" y="816"/>
                <a:ext cx="22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solidFill>
                      <a:schemeClr val="accent2"/>
                    </a:solidFill>
                    <a:cs typeface="+mn-cs"/>
                  </a:rPr>
                  <a:t>e</a:t>
                </a:r>
                <a:r>
                  <a:rPr lang="en-US" sz="2000" baseline="30000">
                    <a:solidFill>
                      <a:schemeClr val="accent2"/>
                    </a:solidFill>
                    <a:cs typeface="+mn-cs"/>
                  </a:rPr>
                  <a:t>-</a:t>
                </a:r>
                <a:endParaRPr lang="en-US" sz="2000">
                  <a:solidFill>
                    <a:schemeClr val="accent2"/>
                  </a:solidFill>
                  <a:cs typeface="+mn-cs"/>
                </a:endParaRP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1680" y="1552"/>
                <a:ext cx="25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solidFill>
                      <a:schemeClr val="accent2"/>
                    </a:solidFill>
                    <a:cs typeface="+mn-cs"/>
                  </a:rPr>
                  <a:t>h</a:t>
                </a:r>
                <a:r>
                  <a:rPr lang="en-US" sz="2000" baseline="30000">
                    <a:solidFill>
                      <a:schemeClr val="accent2"/>
                    </a:solidFill>
                    <a:cs typeface="+mn-cs"/>
                  </a:rPr>
                  <a:t>+</a:t>
                </a:r>
                <a:endParaRPr lang="en-US" sz="2000">
                  <a:solidFill>
                    <a:schemeClr val="accent2"/>
                  </a:solidFill>
                  <a:cs typeface="+mn-cs"/>
                </a:endParaRPr>
              </a:p>
            </p:txBody>
          </p:sp>
        </p:grp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278" y="753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chemeClr val="accent2"/>
                  </a:solidFill>
                  <a:cs typeface="+mn-cs"/>
                </a:rPr>
                <a:t>light</a:t>
              </a:r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2971800" y="1431925"/>
            <a:ext cx="762000" cy="396875"/>
            <a:chOff x="1872" y="902"/>
            <a:chExt cx="480" cy="250"/>
          </a:xfrm>
        </p:grpSpPr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2130" y="902"/>
              <a:ext cx="2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chemeClr val="accent2"/>
                  </a:solidFill>
                  <a:cs typeface="+mn-cs"/>
                </a:rPr>
                <a:t>e</a:t>
              </a:r>
              <a:r>
                <a:rPr lang="en-US" sz="2000" baseline="30000">
                  <a:solidFill>
                    <a:schemeClr val="accent2"/>
                  </a:solidFill>
                  <a:cs typeface="+mn-cs"/>
                </a:rPr>
                <a:t>-</a:t>
              </a:r>
              <a:endParaRPr lang="en-US" sz="2000">
                <a:solidFill>
                  <a:schemeClr val="accent2"/>
                </a:solidFill>
                <a:cs typeface="+mn-cs"/>
              </a:endParaRPr>
            </a:p>
          </p:txBody>
        </p:sp>
        <p:cxnSp>
          <p:nvCxnSpPr>
            <p:cNvPr id="24" name="AutoShape 23"/>
            <p:cNvCxnSpPr>
              <a:cxnSpLocks noChangeShapeType="1"/>
            </p:cNvCxnSpPr>
            <p:nvPr/>
          </p:nvCxnSpPr>
          <p:spPr bwMode="auto">
            <a:xfrm>
              <a:off x="1872" y="960"/>
              <a:ext cx="288" cy="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657600" y="167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26" name="AutoShape 27"/>
          <p:cNvCxnSpPr>
            <a:cxnSpLocks noChangeShapeType="1"/>
          </p:cNvCxnSpPr>
          <p:nvPr/>
        </p:nvCxnSpPr>
        <p:spPr bwMode="auto">
          <a:xfrm>
            <a:off x="4572000" y="1646238"/>
            <a:ext cx="333375" cy="258762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 rot="10800000">
            <a:off x="2019300" y="2273300"/>
            <a:ext cx="685800" cy="325438"/>
          </a:xfrm>
          <a:prstGeom prst="curvedConnector3">
            <a:avLst>
              <a:gd name="adj1" fmla="val 3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622300" y="2071688"/>
            <a:ext cx="1282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I</a:t>
            </a:r>
            <a:r>
              <a:rPr lang="en-US" sz="1800" baseline="30000">
                <a:cs typeface="+mn-cs"/>
              </a:rPr>
              <a:t>-</a:t>
            </a:r>
            <a:r>
              <a:rPr lang="en-US" sz="1800">
                <a:cs typeface="+mn-cs"/>
              </a:rPr>
              <a:t> + h</a:t>
            </a:r>
            <a:r>
              <a:rPr lang="en-US" sz="1800" baseline="30000">
                <a:cs typeface="+mn-cs"/>
              </a:rPr>
              <a:t>+ </a:t>
            </a:r>
            <a:r>
              <a:rPr lang="en-US" sz="1800">
                <a:cs typeface="+mn-cs"/>
              </a:rPr>
              <a:t>---&gt; I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974725" y="3633788"/>
            <a:ext cx="3108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2I + I</a:t>
            </a:r>
            <a:r>
              <a:rPr lang="en-US" sz="1800" baseline="30000">
                <a:cs typeface="+mn-cs"/>
              </a:rPr>
              <a:t>-</a:t>
            </a:r>
            <a:r>
              <a:rPr lang="en-US" sz="1800">
                <a:cs typeface="+mn-cs"/>
              </a:rPr>
              <a:t> ---&gt; I</a:t>
            </a:r>
            <a:r>
              <a:rPr lang="en-US" sz="1800" baseline="-25000">
                <a:cs typeface="+mn-cs"/>
              </a:rPr>
              <a:t>3</a:t>
            </a:r>
            <a:r>
              <a:rPr lang="en-US" sz="1800" baseline="30000">
                <a:cs typeface="+mn-cs"/>
              </a:rPr>
              <a:t>-</a:t>
            </a:r>
            <a:r>
              <a:rPr lang="en-US" sz="1800">
                <a:cs typeface="+mn-cs"/>
              </a:rPr>
              <a:t>  (I is soluble in I</a:t>
            </a:r>
            <a:r>
              <a:rPr lang="en-US" sz="1800" baseline="30000">
                <a:cs typeface="+mn-cs"/>
              </a:rPr>
              <a:t>-</a:t>
            </a:r>
            <a:r>
              <a:rPr lang="en-US" sz="1800">
                <a:cs typeface="+mn-cs"/>
              </a:rPr>
              <a:t>)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1050925" y="4090988"/>
            <a:ext cx="4138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At counter electrode, I is reduced back to I</a:t>
            </a:r>
            <a:r>
              <a:rPr lang="en-US" sz="1800" baseline="30000">
                <a:cs typeface="+mn-cs"/>
              </a:rPr>
              <a:t>-</a:t>
            </a:r>
            <a:endParaRPr lang="en-US" sz="1800">
              <a:cs typeface="+mn-cs"/>
            </a:endParaRP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195591" y="4929188"/>
            <a:ext cx="87528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cs typeface="+mn-cs"/>
              </a:rPr>
              <a:t>Important difference between this cell and </a:t>
            </a:r>
            <a:r>
              <a:rPr lang="ja-JP" altLang="en-US" sz="1800" dirty="0">
                <a:solidFill>
                  <a:schemeClr val="accent2"/>
                </a:solidFill>
                <a:latin typeface="Arial"/>
                <a:cs typeface="+mn-cs"/>
              </a:rPr>
              <a:t>“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standard</a:t>
            </a:r>
            <a:r>
              <a:rPr lang="ja-JP" altLang="en-US" sz="1800" dirty="0">
                <a:solidFill>
                  <a:schemeClr val="accent2"/>
                </a:solidFill>
                <a:latin typeface="Arial"/>
                <a:cs typeface="+mn-cs"/>
              </a:rPr>
              <a:t>’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 photovoltaic cells</a:t>
            </a:r>
          </a:p>
          <a:p>
            <a:pPr algn="ctr">
              <a:defRPr/>
            </a:pPr>
            <a:r>
              <a:rPr lang="en-US" sz="1800" dirty="0">
                <a:solidFill>
                  <a:schemeClr val="accent2"/>
                </a:solidFill>
                <a:cs typeface="+mn-cs"/>
              </a:rPr>
              <a:t>or previous </a:t>
            </a:r>
            <a:r>
              <a:rPr lang="en-US" sz="1800" dirty="0" err="1">
                <a:solidFill>
                  <a:schemeClr val="accent2"/>
                </a:solidFill>
                <a:cs typeface="+mn-cs"/>
              </a:rPr>
              <a:t>nanocrystalline</a:t>
            </a:r>
            <a:r>
              <a:rPr lang="en-US" sz="1800" dirty="0">
                <a:solidFill>
                  <a:schemeClr val="accent2"/>
                </a:solidFill>
                <a:cs typeface="+mn-cs"/>
              </a:rPr>
              <a:t> cell: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A41BCC"/>
                </a:solidFill>
                <a:cs typeface="+mn-cs"/>
              </a:rPr>
              <a:t>Charge generation and charge separation occur in different phases: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A41BCC"/>
                </a:solidFill>
                <a:cs typeface="+mn-cs"/>
              </a:rPr>
              <a:t>recombination is inherently low.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202782" y="1379300"/>
            <a:ext cx="1948988" cy="1997313"/>
            <a:chOff x="6202782" y="1379300"/>
            <a:chExt cx="1948988" cy="1997313"/>
          </a:xfrm>
        </p:grpSpPr>
        <p:grpSp>
          <p:nvGrpSpPr>
            <p:cNvPr id="32" name="Group 13"/>
            <p:cNvGrpSpPr>
              <a:grpSpLocks/>
            </p:cNvGrpSpPr>
            <p:nvPr/>
          </p:nvGrpSpPr>
          <p:grpSpPr bwMode="auto">
            <a:xfrm>
              <a:off x="6399170" y="1624013"/>
              <a:ext cx="1752600" cy="1752600"/>
              <a:chOff x="1152" y="480"/>
              <a:chExt cx="1104" cy="1104"/>
            </a:xfrm>
          </p:grpSpPr>
          <p:sp>
            <p:nvSpPr>
              <p:cNvPr id="33" name="Rectangle 2"/>
              <p:cNvSpPr>
                <a:spLocks noChangeArrowheads="1"/>
              </p:cNvSpPr>
              <p:nvPr/>
            </p:nvSpPr>
            <p:spPr bwMode="auto">
              <a:xfrm>
                <a:off x="1344" y="480"/>
                <a:ext cx="864" cy="11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1152" y="768"/>
                <a:ext cx="192" cy="19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1152" y="960"/>
                <a:ext cx="192" cy="19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Oval 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192" cy="19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Oval 6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192" cy="19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1152" y="576"/>
                <a:ext cx="192" cy="192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Text Box 12"/>
              <p:cNvSpPr txBox="1">
                <a:spLocks noChangeArrowheads="1"/>
              </p:cNvSpPr>
              <p:nvPr/>
            </p:nvSpPr>
            <p:spPr bwMode="auto">
              <a:xfrm>
                <a:off x="1344" y="719"/>
                <a:ext cx="91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semiconductor 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202782" y="1379300"/>
              <a:ext cx="525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dye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09947" y="237329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TiO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24200" y="1524000"/>
            <a:ext cx="1905000" cy="1828800"/>
            <a:chOff x="3124200" y="1524000"/>
            <a:chExt cx="1905000" cy="1828800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124200" y="1524000"/>
              <a:ext cx="1905000" cy="1828800"/>
              <a:chOff x="1968" y="960"/>
              <a:chExt cx="1200" cy="1152"/>
            </a:xfrm>
          </p:grpSpPr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2928" y="1008"/>
                <a:ext cx="240" cy="110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 flipH="1">
                <a:off x="1968" y="110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flipH="1">
                <a:off x="1968" y="1968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1968" y="960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3821458" y="1672280"/>
              <a:ext cx="3794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C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73858" y="27659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/>
                <a:t>V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00839" y="2169081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TiO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285770" y="3640215"/>
            <a:ext cx="2457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Need single monolayer</a:t>
            </a:r>
          </a:p>
          <a:p>
            <a:r>
              <a:rPr lang="en-US" dirty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ye on TiO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But then low absorption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9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546100" y="-7937"/>
            <a:ext cx="80549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800000"/>
                </a:solidFill>
                <a:latin typeface="Comic Sans MS"/>
                <a:cs typeface="Comic Sans MS"/>
              </a:rPr>
              <a:t>Solution - use high surface area semiconductor </a:t>
            </a:r>
          </a:p>
        </p:txBody>
      </p:sp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76200" y="639763"/>
            <a:ext cx="8999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Early attempts increased surface area by roughening electrode - several times increase </a:t>
            </a: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304800" y="1600200"/>
            <a:ext cx="4778375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accent2"/>
                </a:solidFill>
                <a:cs typeface="+mn-cs"/>
              </a:rPr>
              <a:t>Breakthrough:</a:t>
            </a:r>
            <a:r>
              <a:rPr lang="en-US" sz="1800">
                <a:solidFill>
                  <a:schemeClr val="accent2"/>
                </a:solidFill>
                <a:cs typeface="+mn-cs"/>
              </a:rPr>
              <a:t> porous, nanocrystalline TiO</a:t>
            </a:r>
            <a:r>
              <a:rPr lang="en-US" sz="1800" baseline="-25000">
                <a:solidFill>
                  <a:schemeClr val="accent2"/>
                </a:solidFill>
                <a:cs typeface="+mn-cs"/>
              </a:rPr>
              <a:t>2</a:t>
            </a:r>
            <a:endParaRPr lang="en-US" sz="1800">
              <a:solidFill>
                <a:schemeClr val="accent2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accent2"/>
                </a:solidFill>
                <a:cs typeface="+mn-cs"/>
              </a:rPr>
              <a:t>Made by sintering a colloid or suspension of TiO</a:t>
            </a:r>
            <a:r>
              <a:rPr lang="en-US" sz="1800" baseline="-25000">
                <a:solidFill>
                  <a:schemeClr val="accent2"/>
                </a:solidFill>
                <a:cs typeface="+mn-cs"/>
              </a:rPr>
              <a:t>2</a:t>
            </a:r>
            <a:endParaRPr lang="en-US">
              <a:solidFill>
                <a:schemeClr val="accent2"/>
              </a:solidFill>
              <a:latin typeface="Times-Roman" charset="0"/>
              <a:cs typeface="+mn-cs"/>
            </a:endParaRPr>
          </a:p>
          <a:p>
            <a:pPr>
              <a:defRPr/>
            </a:pPr>
            <a:r>
              <a:rPr lang="en-US">
                <a:latin typeface="Times-Roman" charset="0"/>
                <a:cs typeface="+mn-cs"/>
              </a:rPr>
              <a:t> </a:t>
            </a:r>
            <a:r>
              <a:rPr lang="en-US" sz="1600">
                <a:solidFill>
                  <a:srgbClr val="CC0000"/>
                </a:solidFill>
                <a:latin typeface="Times-Roman" charset="0"/>
                <a:cs typeface="+mn-cs"/>
              </a:rPr>
              <a:t>O</a:t>
            </a:r>
            <a:r>
              <a:rPr lang="ja-JP" altLang="en-US" sz="1600">
                <a:solidFill>
                  <a:srgbClr val="CC0000"/>
                </a:solidFill>
                <a:latin typeface="Arial"/>
                <a:cs typeface="+mn-cs"/>
              </a:rPr>
              <a:t>’</a:t>
            </a:r>
            <a:r>
              <a:rPr lang="en-US" sz="1600">
                <a:solidFill>
                  <a:srgbClr val="CC0000"/>
                </a:solidFill>
                <a:latin typeface="Times-Roman" charset="0"/>
                <a:cs typeface="+mn-cs"/>
              </a:rPr>
              <a:t>Regan, B.; Grätzel, M. </a:t>
            </a:r>
            <a:r>
              <a:rPr lang="en-US" sz="1600" i="1">
                <a:solidFill>
                  <a:srgbClr val="CC0000"/>
                </a:solidFill>
                <a:latin typeface="Times-Roman" charset="0"/>
                <a:cs typeface="+mn-cs"/>
              </a:rPr>
              <a:t>Nature </a:t>
            </a:r>
            <a:r>
              <a:rPr lang="en-US" sz="1600" b="1">
                <a:solidFill>
                  <a:srgbClr val="CC0000"/>
                </a:solidFill>
                <a:latin typeface="Times-Roman" charset="0"/>
                <a:cs typeface="+mn-cs"/>
              </a:rPr>
              <a:t>1991</a:t>
            </a:r>
            <a:r>
              <a:rPr lang="en-US" sz="1600">
                <a:solidFill>
                  <a:srgbClr val="CC0000"/>
                </a:solidFill>
                <a:latin typeface="Times-Roman" charset="0"/>
                <a:cs typeface="+mn-cs"/>
              </a:rPr>
              <a:t>, </a:t>
            </a:r>
            <a:r>
              <a:rPr lang="en-US" sz="1600" i="1">
                <a:solidFill>
                  <a:srgbClr val="CC0000"/>
                </a:solidFill>
                <a:latin typeface="Times-Roman" charset="0"/>
                <a:cs typeface="+mn-cs"/>
              </a:rPr>
              <a:t>353</a:t>
            </a:r>
            <a:r>
              <a:rPr lang="en-US" sz="1600">
                <a:solidFill>
                  <a:srgbClr val="CC0000"/>
                </a:solidFill>
                <a:latin typeface="Times-Roman" charset="0"/>
                <a:cs typeface="+mn-cs"/>
              </a:rPr>
              <a:t>, 737.</a:t>
            </a:r>
          </a:p>
        </p:txBody>
      </p:sp>
      <p:grpSp>
        <p:nvGrpSpPr>
          <p:cNvPr id="7" name="Group 1147"/>
          <p:cNvGrpSpPr>
            <a:grpSpLocks/>
          </p:cNvGrpSpPr>
          <p:nvPr/>
        </p:nvGrpSpPr>
        <p:grpSpPr bwMode="auto">
          <a:xfrm>
            <a:off x="5411788" y="1600200"/>
            <a:ext cx="2589212" cy="1727200"/>
            <a:chOff x="2784" y="1632"/>
            <a:chExt cx="1631" cy="1088"/>
          </a:xfrm>
        </p:grpSpPr>
        <p:grpSp>
          <p:nvGrpSpPr>
            <p:cNvPr id="8" name="Group 1031"/>
            <p:cNvGrpSpPr>
              <a:grpSpLocks/>
            </p:cNvGrpSpPr>
            <p:nvPr/>
          </p:nvGrpSpPr>
          <p:grpSpPr bwMode="auto">
            <a:xfrm>
              <a:off x="2784" y="1668"/>
              <a:ext cx="1559" cy="1052"/>
              <a:chOff x="1248" y="528"/>
              <a:chExt cx="2160" cy="1488"/>
            </a:xfrm>
          </p:grpSpPr>
          <p:grpSp>
            <p:nvGrpSpPr>
              <p:cNvPr id="10" name="Group 1032"/>
              <p:cNvGrpSpPr>
                <a:grpSpLocks/>
              </p:cNvGrpSpPr>
              <p:nvPr/>
            </p:nvGrpSpPr>
            <p:grpSpPr bwMode="auto">
              <a:xfrm>
                <a:off x="2112" y="528"/>
                <a:ext cx="1296" cy="1464"/>
                <a:chOff x="3216" y="456"/>
                <a:chExt cx="1296" cy="1464"/>
              </a:xfrm>
            </p:grpSpPr>
            <p:grpSp>
              <p:nvGrpSpPr>
                <p:cNvPr id="65" name="Group 1033"/>
                <p:cNvGrpSpPr>
                  <a:grpSpLocks/>
                </p:cNvGrpSpPr>
                <p:nvPr/>
              </p:nvGrpSpPr>
              <p:grpSpPr bwMode="auto">
                <a:xfrm>
                  <a:off x="3616" y="1200"/>
                  <a:ext cx="192" cy="384"/>
                  <a:chOff x="3552" y="720"/>
                  <a:chExt cx="192" cy="384"/>
                </a:xfrm>
              </p:grpSpPr>
              <p:sp>
                <p:nvSpPr>
                  <p:cNvPr id="120" name="Oval 1034"/>
                  <p:cNvSpPr>
                    <a:spLocks noChangeArrowheads="1"/>
                  </p:cNvSpPr>
                  <p:nvPr/>
                </p:nvSpPr>
                <p:spPr bwMode="auto">
                  <a:xfrm>
                    <a:off x="3553" y="720"/>
                    <a:ext cx="191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1" name="Oval 1035"/>
                  <p:cNvSpPr>
                    <a:spLocks noChangeArrowheads="1"/>
                  </p:cNvSpPr>
                  <p:nvPr/>
                </p:nvSpPr>
                <p:spPr bwMode="auto">
                  <a:xfrm>
                    <a:off x="3553" y="912"/>
                    <a:ext cx="191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66" name="Group 1036"/>
                <p:cNvGrpSpPr>
                  <a:grpSpLocks/>
                </p:cNvGrpSpPr>
                <p:nvPr/>
              </p:nvGrpSpPr>
              <p:grpSpPr bwMode="auto">
                <a:xfrm>
                  <a:off x="3216" y="456"/>
                  <a:ext cx="1296" cy="1464"/>
                  <a:chOff x="3216" y="432"/>
                  <a:chExt cx="1296" cy="1464"/>
                </a:xfrm>
              </p:grpSpPr>
              <p:sp>
                <p:nvSpPr>
                  <p:cNvPr id="69" name="Rectangle 1037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432"/>
                    <a:ext cx="240" cy="1440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70" name="Group 1038"/>
                  <p:cNvGrpSpPr>
                    <a:grpSpLocks/>
                  </p:cNvGrpSpPr>
                  <p:nvPr/>
                </p:nvGrpSpPr>
                <p:grpSpPr bwMode="auto">
                  <a:xfrm>
                    <a:off x="4080" y="432"/>
                    <a:ext cx="192" cy="384"/>
                    <a:chOff x="3552" y="720"/>
                    <a:chExt cx="192" cy="384"/>
                  </a:xfrm>
                </p:grpSpPr>
                <p:sp>
                  <p:nvSpPr>
                    <p:cNvPr id="118" name="Oval 1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720"/>
                      <a:ext cx="193" cy="192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19" name="Oval 1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912"/>
                      <a:ext cx="193" cy="191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71" name="Oval 104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152"/>
                    <a:ext cx="193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72" name="Group 1042"/>
                  <p:cNvGrpSpPr>
                    <a:grpSpLocks/>
                  </p:cNvGrpSpPr>
                  <p:nvPr/>
                </p:nvGrpSpPr>
                <p:grpSpPr bwMode="auto">
                  <a:xfrm rot="-487549">
                    <a:off x="3720" y="864"/>
                    <a:ext cx="552" cy="384"/>
                    <a:chOff x="3192" y="1248"/>
                    <a:chExt cx="552" cy="384"/>
                  </a:xfrm>
                </p:grpSpPr>
                <p:grpSp>
                  <p:nvGrpSpPr>
                    <p:cNvPr id="110" name="Group 10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1248"/>
                      <a:ext cx="384" cy="384"/>
                      <a:chOff x="3360" y="1248"/>
                      <a:chExt cx="384" cy="384"/>
                    </a:xfrm>
                  </p:grpSpPr>
                  <p:grpSp>
                    <p:nvGrpSpPr>
                      <p:cNvPr id="114" name="Group 10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2" y="1248"/>
                        <a:ext cx="192" cy="384"/>
                        <a:chOff x="3552" y="720"/>
                        <a:chExt cx="192" cy="384"/>
                      </a:xfrm>
                    </p:grpSpPr>
                    <p:sp>
                      <p:nvSpPr>
                        <p:cNvPr id="116" name="Oval 10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2" y="717"/>
                          <a:ext cx="191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7" name="Oval 10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2" y="910"/>
                          <a:ext cx="191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15" name="Oval 10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9" y="1295"/>
                        <a:ext cx="193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11" name="Group 1048"/>
                    <p:cNvGrpSpPr>
                      <a:grpSpLocks/>
                    </p:cNvGrpSpPr>
                    <p:nvPr/>
                  </p:nvGrpSpPr>
                  <p:grpSpPr bwMode="auto">
                    <a:xfrm rot="-856106">
                      <a:off x="3192" y="1248"/>
                      <a:ext cx="192" cy="384"/>
                      <a:chOff x="3552" y="720"/>
                      <a:chExt cx="192" cy="384"/>
                    </a:xfrm>
                  </p:grpSpPr>
                  <p:sp>
                    <p:nvSpPr>
                      <p:cNvPr id="112" name="Oval 10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3" y="719"/>
                        <a:ext cx="191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113" name="Oval 10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2" y="910"/>
                        <a:ext cx="191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73" name="Group 1051"/>
                  <p:cNvGrpSpPr>
                    <a:grpSpLocks/>
                  </p:cNvGrpSpPr>
                  <p:nvPr/>
                </p:nvGrpSpPr>
                <p:grpSpPr bwMode="auto">
                  <a:xfrm rot="4389457">
                    <a:off x="3756" y="1332"/>
                    <a:ext cx="552" cy="384"/>
                    <a:chOff x="3192" y="1248"/>
                    <a:chExt cx="552" cy="384"/>
                  </a:xfrm>
                </p:grpSpPr>
                <p:grpSp>
                  <p:nvGrpSpPr>
                    <p:cNvPr id="102" name="Group 10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1248"/>
                      <a:ext cx="384" cy="384"/>
                      <a:chOff x="3360" y="1248"/>
                      <a:chExt cx="384" cy="384"/>
                    </a:xfrm>
                  </p:grpSpPr>
                  <p:grpSp>
                    <p:nvGrpSpPr>
                      <p:cNvPr id="106" name="Group 10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2" y="1248"/>
                        <a:ext cx="192" cy="384"/>
                        <a:chOff x="3552" y="720"/>
                        <a:chExt cx="192" cy="384"/>
                      </a:xfrm>
                    </p:grpSpPr>
                    <p:sp>
                      <p:nvSpPr>
                        <p:cNvPr id="108" name="Oval 10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2" y="721"/>
                          <a:ext cx="191" cy="193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Oval 10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0" y="913"/>
                          <a:ext cx="191" cy="191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7" name="Oval 10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9" y="1296"/>
                        <a:ext cx="192" cy="19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03" name="Group 1057"/>
                    <p:cNvGrpSpPr>
                      <a:grpSpLocks/>
                    </p:cNvGrpSpPr>
                    <p:nvPr/>
                  </p:nvGrpSpPr>
                  <p:grpSpPr bwMode="auto">
                    <a:xfrm rot="-856106">
                      <a:off x="3192" y="1248"/>
                      <a:ext cx="192" cy="384"/>
                      <a:chOff x="3552" y="720"/>
                      <a:chExt cx="192" cy="384"/>
                    </a:xfrm>
                  </p:grpSpPr>
                  <p:sp>
                    <p:nvSpPr>
                      <p:cNvPr id="104" name="Oval 10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1" y="720"/>
                        <a:ext cx="192" cy="19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105" name="Oval 10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0" y="912"/>
                        <a:ext cx="192" cy="19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74" name="Group 1060"/>
                  <p:cNvGrpSpPr>
                    <a:grpSpLocks/>
                  </p:cNvGrpSpPr>
                  <p:nvPr/>
                </p:nvGrpSpPr>
                <p:grpSpPr bwMode="auto">
                  <a:xfrm rot="909150">
                    <a:off x="3536" y="480"/>
                    <a:ext cx="552" cy="384"/>
                    <a:chOff x="3192" y="1248"/>
                    <a:chExt cx="552" cy="384"/>
                  </a:xfrm>
                </p:grpSpPr>
                <p:grpSp>
                  <p:nvGrpSpPr>
                    <p:cNvPr id="94" name="Group 10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1248"/>
                      <a:ext cx="384" cy="384"/>
                      <a:chOff x="3360" y="1248"/>
                      <a:chExt cx="384" cy="384"/>
                    </a:xfrm>
                  </p:grpSpPr>
                  <p:grpSp>
                    <p:nvGrpSpPr>
                      <p:cNvPr id="98" name="Group 10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2" y="1248"/>
                        <a:ext cx="192" cy="384"/>
                        <a:chOff x="3552" y="720"/>
                        <a:chExt cx="192" cy="384"/>
                      </a:xfrm>
                    </p:grpSpPr>
                    <p:sp>
                      <p:nvSpPr>
                        <p:cNvPr id="100" name="Oval 10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49" y="719"/>
                          <a:ext cx="191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1" name="Oval 10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0" y="911"/>
                          <a:ext cx="191" cy="191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9" name="Oval 10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8" y="1295"/>
                        <a:ext cx="193" cy="19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95" name="Group 1066"/>
                    <p:cNvGrpSpPr>
                      <a:grpSpLocks/>
                    </p:cNvGrpSpPr>
                    <p:nvPr/>
                  </p:nvGrpSpPr>
                  <p:grpSpPr bwMode="auto">
                    <a:xfrm rot="-856106">
                      <a:off x="3192" y="1248"/>
                      <a:ext cx="192" cy="384"/>
                      <a:chOff x="3552" y="720"/>
                      <a:chExt cx="192" cy="384"/>
                    </a:xfrm>
                  </p:grpSpPr>
                  <p:sp>
                    <p:nvSpPr>
                      <p:cNvPr id="96" name="Oval 10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2" y="720"/>
                        <a:ext cx="191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97" name="Oval 10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1" y="911"/>
                        <a:ext cx="191" cy="19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75" name="Group 1069"/>
                  <p:cNvGrpSpPr>
                    <a:grpSpLocks/>
                  </p:cNvGrpSpPr>
                  <p:nvPr/>
                </p:nvGrpSpPr>
                <p:grpSpPr bwMode="auto">
                  <a:xfrm rot="4934860">
                    <a:off x="3132" y="652"/>
                    <a:ext cx="552" cy="384"/>
                    <a:chOff x="3192" y="1248"/>
                    <a:chExt cx="552" cy="384"/>
                  </a:xfrm>
                </p:grpSpPr>
                <p:grpSp>
                  <p:nvGrpSpPr>
                    <p:cNvPr id="86" name="Group 10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1248"/>
                      <a:ext cx="384" cy="384"/>
                      <a:chOff x="3360" y="1248"/>
                      <a:chExt cx="384" cy="384"/>
                    </a:xfrm>
                  </p:grpSpPr>
                  <p:grpSp>
                    <p:nvGrpSpPr>
                      <p:cNvPr id="90" name="Group 10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2" y="1248"/>
                        <a:ext cx="192" cy="384"/>
                        <a:chOff x="3552" y="720"/>
                        <a:chExt cx="192" cy="384"/>
                      </a:xfrm>
                    </p:grpSpPr>
                    <p:sp>
                      <p:nvSpPr>
                        <p:cNvPr id="92" name="Oval 10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0" y="720"/>
                          <a:ext cx="191" cy="193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Oval 10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1" y="912"/>
                          <a:ext cx="191" cy="191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1" name="Oval 10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8" y="1295"/>
                        <a:ext cx="192" cy="19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87" name="Group 1075"/>
                    <p:cNvGrpSpPr>
                      <a:grpSpLocks/>
                    </p:cNvGrpSpPr>
                    <p:nvPr/>
                  </p:nvGrpSpPr>
                  <p:grpSpPr bwMode="auto">
                    <a:xfrm rot="-856106">
                      <a:off x="3192" y="1248"/>
                      <a:ext cx="192" cy="384"/>
                      <a:chOff x="3552" y="720"/>
                      <a:chExt cx="192" cy="384"/>
                    </a:xfrm>
                  </p:grpSpPr>
                  <p:sp>
                    <p:nvSpPr>
                      <p:cNvPr id="88" name="Oval 10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1" y="722"/>
                        <a:ext cx="192" cy="19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89" name="Oval 10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0" y="912"/>
                        <a:ext cx="192" cy="19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76" name="Group 1078"/>
                  <p:cNvGrpSpPr>
                    <a:grpSpLocks/>
                  </p:cNvGrpSpPr>
                  <p:nvPr/>
                </p:nvGrpSpPr>
                <p:grpSpPr bwMode="auto">
                  <a:xfrm rot="4389457">
                    <a:off x="3228" y="1428"/>
                    <a:ext cx="552" cy="384"/>
                    <a:chOff x="3192" y="1248"/>
                    <a:chExt cx="552" cy="384"/>
                  </a:xfrm>
                </p:grpSpPr>
                <p:grpSp>
                  <p:nvGrpSpPr>
                    <p:cNvPr id="78" name="Group 10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1248"/>
                      <a:ext cx="384" cy="384"/>
                      <a:chOff x="3360" y="1248"/>
                      <a:chExt cx="384" cy="384"/>
                    </a:xfrm>
                  </p:grpSpPr>
                  <p:grpSp>
                    <p:nvGrpSpPr>
                      <p:cNvPr id="82" name="Group 10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2" y="1248"/>
                        <a:ext cx="192" cy="384"/>
                        <a:chOff x="3552" y="720"/>
                        <a:chExt cx="192" cy="384"/>
                      </a:xfrm>
                    </p:grpSpPr>
                    <p:sp>
                      <p:nvSpPr>
                        <p:cNvPr id="84" name="Oval 10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2" y="721"/>
                          <a:ext cx="191" cy="193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Oval 10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0" y="913"/>
                          <a:ext cx="191" cy="191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83" name="Oval 10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9" y="1296"/>
                        <a:ext cx="192" cy="19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79" name="Group 1084"/>
                    <p:cNvGrpSpPr>
                      <a:grpSpLocks/>
                    </p:cNvGrpSpPr>
                    <p:nvPr/>
                  </p:nvGrpSpPr>
                  <p:grpSpPr bwMode="auto">
                    <a:xfrm rot="-856106">
                      <a:off x="3192" y="1248"/>
                      <a:ext cx="192" cy="384"/>
                      <a:chOff x="3552" y="720"/>
                      <a:chExt cx="192" cy="384"/>
                    </a:xfrm>
                  </p:grpSpPr>
                  <p:sp>
                    <p:nvSpPr>
                      <p:cNvPr id="80" name="Oval 10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1" y="720"/>
                        <a:ext cx="192" cy="19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Oval 10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1" y="912"/>
                        <a:ext cx="192" cy="191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77" name="Oval 1087"/>
                  <p:cNvSpPr>
                    <a:spLocks noChangeArrowheads="1"/>
                  </p:cNvSpPr>
                  <p:nvPr/>
                </p:nvSpPr>
                <p:spPr bwMode="auto">
                  <a:xfrm>
                    <a:off x="3744" y="1583"/>
                    <a:ext cx="191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67" name="Oval 1088"/>
                <p:cNvSpPr>
                  <a:spLocks noChangeArrowheads="1"/>
                </p:cNvSpPr>
                <p:nvPr/>
              </p:nvSpPr>
              <p:spPr bwMode="auto">
                <a:xfrm>
                  <a:off x="3649" y="769"/>
                  <a:ext cx="191" cy="191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A6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8" name="Oval 1089"/>
                <p:cNvSpPr>
                  <a:spLocks noChangeArrowheads="1"/>
                </p:cNvSpPr>
                <p:nvPr/>
              </p:nvSpPr>
              <p:spPr bwMode="auto">
                <a:xfrm>
                  <a:off x="3552" y="1056"/>
                  <a:ext cx="193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A6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1" name="Oval 1090"/>
              <p:cNvSpPr>
                <a:spLocks noChangeArrowheads="1"/>
              </p:cNvSpPr>
              <p:nvPr/>
            </p:nvSpPr>
            <p:spPr bwMode="auto">
              <a:xfrm>
                <a:off x="2976" y="1344"/>
                <a:ext cx="193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A6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" name="Group 1091"/>
              <p:cNvGrpSpPr>
                <a:grpSpLocks/>
              </p:cNvGrpSpPr>
              <p:nvPr/>
            </p:nvGrpSpPr>
            <p:grpSpPr bwMode="auto">
              <a:xfrm>
                <a:off x="2016" y="1248"/>
                <a:ext cx="192" cy="384"/>
                <a:chOff x="3552" y="720"/>
                <a:chExt cx="192" cy="384"/>
              </a:xfrm>
            </p:grpSpPr>
            <p:sp>
              <p:nvSpPr>
                <p:cNvPr id="63" name="Oval 1092"/>
                <p:cNvSpPr>
                  <a:spLocks noChangeArrowheads="1"/>
                </p:cNvSpPr>
                <p:nvPr/>
              </p:nvSpPr>
              <p:spPr bwMode="auto">
                <a:xfrm>
                  <a:off x="3552" y="720"/>
                  <a:ext cx="193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A6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" name="Oval 1093"/>
                <p:cNvSpPr>
                  <a:spLocks noChangeArrowheads="1"/>
                </p:cNvSpPr>
                <p:nvPr/>
              </p:nvSpPr>
              <p:spPr bwMode="auto">
                <a:xfrm>
                  <a:off x="3552" y="912"/>
                  <a:ext cx="193" cy="19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A6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3" name="Oval 1094"/>
              <p:cNvSpPr>
                <a:spLocks noChangeArrowheads="1"/>
              </p:cNvSpPr>
              <p:nvPr/>
            </p:nvSpPr>
            <p:spPr bwMode="auto">
              <a:xfrm>
                <a:off x="1265" y="1824"/>
                <a:ext cx="191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A6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4" name="Group 1095"/>
              <p:cNvGrpSpPr>
                <a:grpSpLocks/>
              </p:cNvGrpSpPr>
              <p:nvPr/>
            </p:nvGrpSpPr>
            <p:grpSpPr bwMode="auto">
              <a:xfrm rot="-487549">
                <a:off x="1656" y="1632"/>
                <a:ext cx="552" cy="384"/>
                <a:chOff x="3192" y="1248"/>
                <a:chExt cx="552" cy="384"/>
              </a:xfrm>
            </p:grpSpPr>
            <p:grpSp>
              <p:nvGrpSpPr>
                <p:cNvPr id="55" name="Group 1096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384" cy="384"/>
                  <a:chOff x="3360" y="1248"/>
                  <a:chExt cx="384" cy="384"/>
                </a:xfrm>
              </p:grpSpPr>
              <p:grpSp>
                <p:nvGrpSpPr>
                  <p:cNvPr id="59" name="Group 1097"/>
                  <p:cNvGrpSpPr>
                    <a:grpSpLocks/>
                  </p:cNvGrpSpPr>
                  <p:nvPr/>
                </p:nvGrpSpPr>
                <p:grpSpPr bwMode="auto">
                  <a:xfrm>
                    <a:off x="3552" y="1248"/>
                    <a:ext cx="192" cy="384"/>
                    <a:chOff x="3552" y="720"/>
                    <a:chExt cx="192" cy="384"/>
                  </a:xfrm>
                </p:grpSpPr>
                <p:sp>
                  <p:nvSpPr>
                    <p:cNvPr id="61" name="Oval 10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0" y="719"/>
                      <a:ext cx="193" cy="192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62" name="Oval 10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0" y="911"/>
                      <a:ext cx="193" cy="191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60" name="Oval 1100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1296"/>
                    <a:ext cx="193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56" name="Group 1101"/>
                <p:cNvGrpSpPr>
                  <a:grpSpLocks/>
                </p:cNvGrpSpPr>
                <p:nvPr/>
              </p:nvGrpSpPr>
              <p:grpSpPr bwMode="auto">
                <a:xfrm rot="-856106">
                  <a:off x="3192" y="1248"/>
                  <a:ext cx="192" cy="384"/>
                  <a:chOff x="3552" y="720"/>
                  <a:chExt cx="192" cy="384"/>
                </a:xfrm>
              </p:grpSpPr>
              <p:sp>
                <p:nvSpPr>
                  <p:cNvPr id="57" name="Oval 1102"/>
                  <p:cNvSpPr>
                    <a:spLocks noChangeArrowheads="1"/>
                  </p:cNvSpPr>
                  <p:nvPr/>
                </p:nvSpPr>
                <p:spPr bwMode="auto">
                  <a:xfrm>
                    <a:off x="3551" y="720"/>
                    <a:ext cx="193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8" name="Oval 1103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911"/>
                    <a:ext cx="193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5" name="Group 1104"/>
              <p:cNvGrpSpPr>
                <a:grpSpLocks/>
              </p:cNvGrpSpPr>
              <p:nvPr/>
            </p:nvGrpSpPr>
            <p:grpSpPr bwMode="auto">
              <a:xfrm rot="4389457">
                <a:off x="1500" y="1164"/>
                <a:ext cx="552" cy="384"/>
                <a:chOff x="3192" y="1248"/>
                <a:chExt cx="552" cy="384"/>
              </a:xfrm>
            </p:grpSpPr>
            <p:grpSp>
              <p:nvGrpSpPr>
                <p:cNvPr id="47" name="Group 1105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384" cy="384"/>
                  <a:chOff x="3360" y="1248"/>
                  <a:chExt cx="384" cy="384"/>
                </a:xfrm>
              </p:grpSpPr>
              <p:grpSp>
                <p:nvGrpSpPr>
                  <p:cNvPr id="51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3552" y="1248"/>
                    <a:ext cx="192" cy="384"/>
                    <a:chOff x="3552" y="720"/>
                    <a:chExt cx="192" cy="384"/>
                  </a:xfrm>
                </p:grpSpPr>
                <p:sp>
                  <p:nvSpPr>
                    <p:cNvPr id="53" name="Oval 1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1" y="721"/>
                      <a:ext cx="192" cy="19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4" name="Oval 1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0" y="913"/>
                      <a:ext cx="192" cy="191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52" name="Oval 1109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1296"/>
                    <a:ext cx="192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48" name="Group 1110"/>
                <p:cNvGrpSpPr>
                  <a:grpSpLocks/>
                </p:cNvGrpSpPr>
                <p:nvPr/>
              </p:nvGrpSpPr>
              <p:grpSpPr bwMode="auto">
                <a:xfrm rot="-856106">
                  <a:off x="3192" y="1248"/>
                  <a:ext cx="192" cy="384"/>
                  <a:chOff x="3552" y="720"/>
                  <a:chExt cx="192" cy="384"/>
                </a:xfrm>
              </p:grpSpPr>
              <p:sp>
                <p:nvSpPr>
                  <p:cNvPr id="49" name="Oval 1111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720"/>
                    <a:ext cx="192" cy="19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" name="Oval 1112"/>
                  <p:cNvSpPr>
                    <a:spLocks noChangeArrowheads="1"/>
                  </p:cNvSpPr>
                  <p:nvPr/>
                </p:nvSpPr>
                <p:spPr bwMode="auto">
                  <a:xfrm>
                    <a:off x="3549" y="912"/>
                    <a:ext cx="192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" name="Group 1113"/>
              <p:cNvGrpSpPr>
                <a:grpSpLocks/>
              </p:cNvGrpSpPr>
              <p:nvPr/>
            </p:nvGrpSpPr>
            <p:grpSpPr bwMode="auto">
              <a:xfrm rot="909150">
                <a:off x="1560" y="528"/>
                <a:ext cx="552" cy="384"/>
                <a:chOff x="3192" y="1248"/>
                <a:chExt cx="552" cy="384"/>
              </a:xfrm>
            </p:grpSpPr>
            <p:grpSp>
              <p:nvGrpSpPr>
                <p:cNvPr id="39" name="Group 1114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384" cy="384"/>
                  <a:chOff x="3360" y="1248"/>
                  <a:chExt cx="384" cy="384"/>
                </a:xfrm>
              </p:grpSpPr>
              <p:grpSp>
                <p:nvGrpSpPr>
                  <p:cNvPr id="43" name="Group 1115"/>
                  <p:cNvGrpSpPr>
                    <a:grpSpLocks/>
                  </p:cNvGrpSpPr>
                  <p:nvPr/>
                </p:nvGrpSpPr>
                <p:grpSpPr bwMode="auto">
                  <a:xfrm>
                    <a:off x="3552" y="1248"/>
                    <a:ext cx="192" cy="384"/>
                    <a:chOff x="3552" y="720"/>
                    <a:chExt cx="192" cy="384"/>
                  </a:xfrm>
                </p:grpSpPr>
                <p:sp>
                  <p:nvSpPr>
                    <p:cNvPr id="45" name="Oval 1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9" y="719"/>
                      <a:ext cx="193" cy="192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6" name="Oval 1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9" y="911"/>
                      <a:ext cx="193" cy="191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44" name="Oval 1118"/>
                  <p:cNvSpPr>
                    <a:spLocks noChangeArrowheads="1"/>
                  </p:cNvSpPr>
                  <p:nvPr/>
                </p:nvSpPr>
                <p:spPr bwMode="auto">
                  <a:xfrm>
                    <a:off x="3357" y="1295"/>
                    <a:ext cx="193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40" name="Group 1119"/>
                <p:cNvGrpSpPr>
                  <a:grpSpLocks/>
                </p:cNvGrpSpPr>
                <p:nvPr/>
              </p:nvGrpSpPr>
              <p:grpSpPr bwMode="auto">
                <a:xfrm rot="-856106">
                  <a:off x="3192" y="1248"/>
                  <a:ext cx="192" cy="384"/>
                  <a:chOff x="3552" y="720"/>
                  <a:chExt cx="192" cy="384"/>
                </a:xfrm>
              </p:grpSpPr>
              <p:sp>
                <p:nvSpPr>
                  <p:cNvPr id="41" name="Oval 1120"/>
                  <p:cNvSpPr>
                    <a:spLocks noChangeArrowheads="1"/>
                  </p:cNvSpPr>
                  <p:nvPr/>
                </p:nvSpPr>
                <p:spPr bwMode="auto">
                  <a:xfrm>
                    <a:off x="3551" y="720"/>
                    <a:ext cx="193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2" name="Oval 1121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911"/>
                    <a:ext cx="193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" name="Group 1122"/>
              <p:cNvGrpSpPr>
                <a:grpSpLocks/>
              </p:cNvGrpSpPr>
              <p:nvPr/>
            </p:nvGrpSpPr>
            <p:grpSpPr bwMode="auto">
              <a:xfrm rot="4934860">
                <a:off x="1164" y="708"/>
                <a:ext cx="552" cy="384"/>
                <a:chOff x="3192" y="1248"/>
                <a:chExt cx="552" cy="384"/>
              </a:xfrm>
            </p:grpSpPr>
            <p:grpSp>
              <p:nvGrpSpPr>
                <p:cNvPr id="31" name="Group 1123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384" cy="384"/>
                  <a:chOff x="3360" y="1248"/>
                  <a:chExt cx="384" cy="384"/>
                </a:xfrm>
              </p:grpSpPr>
              <p:grpSp>
                <p:nvGrpSpPr>
                  <p:cNvPr id="35" name="Group 1124"/>
                  <p:cNvGrpSpPr>
                    <a:grpSpLocks/>
                  </p:cNvGrpSpPr>
                  <p:nvPr/>
                </p:nvGrpSpPr>
                <p:grpSpPr bwMode="auto">
                  <a:xfrm>
                    <a:off x="3552" y="1248"/>
                    <a:ext cx="192" cy="384"/>
                    <a:chOff x="3552" y="720"/>
                    <a:chExt cx="192" cy="384"/>
                  </a:xfrm>
                </p:grpSpPr>
                <p:sp>
                  <p:nvSpPr>
                    <p:cNvPr id="37" name="Oval 1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1" y="721"/>
                      <a:ext cx="191" cy="19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8" name="Oval 1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1" y="912"/>
                      <a:ext cx="191" cy="191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36" name="Oval 1127"/>
                  <p:cNvSpPr>
                    <a:spLocks noChangeArrowheads="1"/>
                  </p:cNvSpPr>
                  <p:nvPr/>
                </p:nvSpPr>
                <p:spPr bwMode="auto">
                  <a:xfrm>
                    <a:off x="3359" y="1296"/>
                    <a:ext cx="192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32" name="Group 1128"/>
                <p:cNvGrpSpPr>
                  <a:grpSpLocks/>
                </p:cNvGrpSpPr>
                <p:nvPr/>
              </p:nvGrpSpPr>
              <p:grpSpPr bwMode="auto">
                <a:xfrm rot="-856106">
                  <a:off x="3192" y="1248"/>
                  <a:ext cx="192" cy="384"/>
                  <a:chOff x="3552" y="720"/>
                  <a:chExt cx="192" cy="384"/>
                </a:xfrm>
              </p:grpSpPr>
              <p:sp>
                <p:nvSpPr>
                  <p:cNvPr id="33" name="Oval 1129"/>
                  <p:cNvSpPr>
                    <a:spLocks noChangeArrowheads="1"/>
                  </p:cNvSpPr>
                  <p:nvPr/>
                </p:nvSpPr>
                <p:spPr bwMode="auto">
                  <a:xfrm>
                    <a:off x="3551" y="723"/>
                    <a:ext cx="192" cy="19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4" name="Oval 1130"/>
                  <p:cNvSpPr>
                    <a:spLocks noChangeArrowheads="1"/>
                  </p:cNvSpPr>
                  <p:nvPr/>
                </p:nvSpPr>
                <p:spPr bwMode="auto">
                  <a:xfrm>
                    <a:off x="3551" y="912"/>
                    <a:ext cx="192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" name="Group 1131"/>
              <p:cNvGrpSpPr>
                <a:grpSpLocks/>
              </p:cNvGrpSpPr>
              <p:nvPr/>
            </p:nvGrpSpPr>
            <p:grpSpPr bwMode="auto">
              <a:xfrm rot="4389457">
                <a:off x="1164" y="1308"/>
                <a:ext cx="552" cy="384"/>
                <a:chOff x="3192" y="1248"/>
                <a:chExt cx="552" cy="384"/>
              </a:xfrm>
            </p:grpSpPr>
            <p:grpSp>
              <p:nvGrpSpPr>
                <p:cNvPr id="23" name="Group 1132"/>
                <p:cNvGrpSpPr>
                  <a:grpSpLocks/>
                </p:cNvGrpSpPr>
                <p:nvPr/>
              </p:nvGrpSpPr>
              <p:grpSpPr bwMode="auto">
                <a:xfrm>
                  <a:off x="3360" y="1248"/>
                  <a:ext cx="384" cy="384"/>
                  <a:chOff x="3360" y="1248"/>
                  <a:chExt cx="384" cy="384"/>
                </a:xfrm>
              </p:grpSpPr>
              <p:grpSp>
                <p:nvGrpSpPr>
                  <p:cNvPr id="27" name="Group 1133"/>
                  <p:cNvGrpSpPr>
                    <a:grpSpLocks/>
                  </p:cNvGrpSpPr>
                  <p:nvPr/>
                </p:nvGrpSpPr>
                <p:grpSpPr bwMode="auto">
                  <a:xfrm>
                    <a:off x="3552" y="1248"/>
                    <a:ext cx="192" cy="384"/>
                    <a:chOff x="3552" y="720"/>
                    <a:chExt cx="192" cy="384"/>
                  </a:xfrm>
                </p:grpSpPr>
                <p:sp>
                  <p:nvSpPr>
                    <p:cNvPr id="29" name="Oval 1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1" y="721"/>
                      <a:ext cx="191" cy="193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0" name="Oval 1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0" y="913"/>
                      <a:ext cx="191" cy="191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CA6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28" name="Oval 1136"/>
                  <p:cNvSpPr>
                    <a:spLocks noChangeArrowheads="1"/>
                  </p:cNvSpPr>
                  <p:nvPr/>
                </p:nvSpPr>
                <p:spPr bwMode="auto">
                  <a:xfrm>
                    <a:off x="3358" y="1296"/>
                    <a:ext cx="192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24" name="Group 1137"/>
                <p:cNvGrpSpPr>
                  <a:grpSpLocks/>
                </p:cNvGrpSpPr>
                <p:nvPr/>
              </p:nvGrpSpPr>
              <p:grpSpPr bwMode="auto">
                <a:xfrm rot="-856106">
                  <a:off x="3192" y="1248"/>
                  <a:ext cx="192" cy="384"/>
                  <a:chOff x="3552" y="720"/>
                  <a:chExt cx="192" cy="384"/>
                </a:xfrm>
              </p:grpSpPr>
              <p:sp>
                <p:nvSpPr>
                  <p:cNvPr id="25" name="Oval 1138"/>
                  <p:cNvSpPr>
                    <a:spLocks noChangeArrowheads="1"/>
                  </p:cNvSpPr>
                  <p:nvPr/>
                </p:nvSpPr>
                <p:spPr bwMode="auto">
                  <a:xfrm>
                    <a:off x="3551" y="720"/>
                    <a:ext cx="192" cy="193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" name="Oval 1139"/>
                  <p:cNvSpPr>
                    <a:spLocks noChangeArrowheads="1"/>
                  </p:cNvSpPr>
                  <p:nvPr/>
                </p:nvSpPr>
                <p:spPr bwMode="auto">
                  <a:xfrm>
                    <a:off x="3550" y="912"/>
                    <a:ext cx="192" cy="1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19" name="Oval 1140"/>
              <p:cNvSpPr>
                <a:spLocks noChangeArrowheads="1"/>
              </p:cNvSpPr>
              <p:nvPr/>
            </p:nvSpPr>
            <p:spPr bwMode="auto">
              <a:xfrm>
                <a:off x="1456" y="1776"/>
                <a:ext cx="193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A6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Oval 1141"/>
              <p:cNvSpPr>
                <a:spLocks noChangeArrowheads="1"/>
              </p:cNvSpPr>
              <p:nvPr/>
            </p:nvSpPr>
            <p:spPr bwMode="auto">
              <a:xfrm>
                <a:off x="1920" y="959"/>
                <a:ext cx="193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A6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Oval 1142"/>
              <p:cNvSpPr>
                <a:spLocks noChangeArrowheads="1"/>
              </p:cNvSpPr>
              <p:nvPr/>
            </p:nvSpPr>
            <p:spPr bwMode="auto">
              <a:xfrm>
                <a:off x="1871" y="1200"/>
                <a:ext cx="193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A6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Oval 1143"/>
              <p:cNvSpPr>
                <a:spLocks noChangeArrowheads="1"/>
              </p:cNvSpPr>
              <p:nvPr/>
            </p:nvSpPr>
            <p:spPr bwMode="auto">
              <a:xfrm>
                <a:off x="1727" y="817"/>
                <a:ext cx="193" cy="1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A6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Rectangle 1144"/>
            <p:cNvSpPr>
              <a:spLocks noChangeArrowheads="1"/>
            </p:cNvSpPr>
            <p:nvPr/>
          </p:nvSpPr>
          <p:spPr bwMode="auto">
            <a:xfrm>
              <a:off x="4161" y="1632"/>
              <a:ext cx="254" cy="10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22" name="Group 1355"/>
          <p:cNvGrpSpPr>
            <a:grpSpLocks/>
          </p:cNvGrpSpPr>
          <p:nvPr/>
        </p:nvGrpSpPr>
        <p:grpSpPr bwMode="auto">
          <a:xfrm>
            <a:off x="6345238" y="3810000"/>
            <a:ext cx="1655762" cy="2336800"/>
            <a:chOff x="3997" y="2400"/>
            <a:chExt cx="1043" cy="1472"/>
          </a:xfrm>
        </p:grpSpPr>
        <p:sp>
          <p:nvSpPr>
            <p:cNvPr id="123" name="Oval 1290"/>
            <p:cNvSpPr>
              <a:spLocks noChangeAspect="1" noChangeArrowheads="1"/>
            </p:cNvSpPr>
            <p:nvPr/>
          </p:nvSpPr>
          <p:spPr bwMode="auto">
            <a:xfrm>
              <a:off x="4006" y="2784"/>
              <a:ext cx="58" cy="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4" name="Group 1354"/>
            <p:cNvGrpSpPr>
              <a:grpSpLocks/>
            </p:cNvGrpSpPr>
            <p:nvPr/>
          </p:nvGrpSpPr>
          <p:grpSpPr bwMode="auto">
            <a:xfrm>
              <a:off x="3997" y="2400"/>
              <a:ext cx="1043" cy="1472"/>
              <a:chOff x="2140" y="2400"/>
              <a:chExt cx="1043" cy="1472"/>
            </a:xfrm>
          </p:grpSpPr>
          <p:grpSp>
            <p:nvGrpSpPr>
              <p:cNvPr id="125" name="Group 1302"/>
              <p:cNvGrpSpPr>
                <a:grpSpLocks/>
              </p:cNvGrpSpPr>
              <p:nvPr/>
            </p:nvGrpSpPr>
            <p:grpSpPr bwMode="auto">
              <a:xfrm rot="655104">
                <a:off x="2352" y="2448"/>
                <a:ext cx="596" cy="722"/>
                <a:chOff x="2318" y="2104"/>
                <a:chExt cx="596" cy="722"/>
              </a:xfrm>
            </p:grpSpPr>
            <p:grpSp>
              <p:nvGrpSpPr>
                <p:cNvPr id="195" name="Group 1300"/>
                <p:cNvGrpSpPr>
                  <a:grpSpLocks/>
                </p:cNvGrpSpPr>
                <p:nvPr/>
              </p:nvGrpSpPr>
              <p:grpSpPr bwMode="auto">
                <a:xfrm>
                  <a:off x="2318" y="2112"/>
                  <a:ext cx="596" cy="714"/>
                  <a:chOff x="2318" y="2870"/>
                  <a:chExt cx="596" cy="714"/>
                </a:xfrm>
              </p:grpSpPr>
              <p:sp>
                <p:nvSpPr>
                  <p:cNvPr id="213" name="Oval 12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3078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14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35" y="2868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15" name="Oval 12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7" y="2917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16" name="Oval 12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013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17" name="Oval 12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7" y="3108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18" name="Oval 1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3" y="3263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19" name="Oval 12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7" y="3349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0" name="Oval 12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471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1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39" y="3470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2" name="Oval 1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9" y="352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3" name="Oval 12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71" y="3502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4" name="Oval 1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21" y="340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5" name="Oval 1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5" y="3215"/>
                    <a:ext cx="84" cy="8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6" name="Oval 1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91" y="2972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7" name="Oval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3" y="3165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96" name="Group 1301"/>
                <p:cNvGrpSpPr>
                  <a:grpSpLocks/>
                </p:cNvGrpSpPr>
                <p:nvPr/>
              </p:nvGrpSpPr>
              <p:grpSpPr bwMode="auto">
                <a:xfrm>
                  <a:off x="2417" y="2104"/>
                  <a:ext cx="465" cy="644"/>
                  <a:chOff x="2417" y="2864"/>
                  <a:chExt cx="465" cy="644"/>
                </a:xfrm>
              </p:grpSpPr>
              <p:grpSp>
                <p:nvGrpSpPr>
                  <p:cNvPr id="197" name="Group 1249"/>
                  <p:cNvGrpSpPr>
                    <a:grpSpLocks noChangeAspect="1"/>
                  </p:cNvGrpSpPr>
                  <p:nvPr/>
                </p:nvGrpSpPr>
                <p:grpSpPr bwMode="auto">
                  <a:xfrm rot="4389457">
                    <a:off x="2337" y="3035"/>
                    <a:ext cx="553" cy="393"/>
                    <a:chOff x="3192" y="1248"/>
                    <a:chExt cx="552" cy="384"/>
                  </a:xfrm>
                </p:grpSpPr>
                <p:grpSp>
                  <p:nvGrpSpPr>
                    <p:cNvPr id="205" name="Group 12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1248"/>
                      <a:ext cx="384" cy="384"/>
                      <a:chOff x="3360" y="1248"/>
                      <a:chExt cx="384" cy="384"/>
                    </a:xfrm>
                  </p:grpSpPr>
                  <p:grpSp>
                    <p:nvGrpSpPr>
                      <p:cNvPr id="209" name="Group 12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2" y="1248"/>
                        <a:ext cx="192" cy="384"/>
                        <a:chOff x="3552" y="720"/>
                        <a:chExt cx="192" cy="384"/>
                      </a:xfrm>
                    </p:grpSpPr>
                    <p:sp>
                      <p:nvSpPr>
                        <p:cNvPr id="211" name="Oval 12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0" y="72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2" name="Oval 12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0" y="915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10" name="Oval 1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8" y="1299"/>
                        <a:ext cx="193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06" name="Group 1255"/>
                    <p:cNvGrpSpPr>
                      <a:grpSpLocks/>
                    </p:cNvGrpSpPr>
                    <p:nvPr/>
                  </p:nvGrpSpPr>
                  <p:grpSpPr bwMode="auto">
                    <a:xfrm rot="-856106">
                      <a:off x="3192" y="1248"/>
                      <a:ext cx="192" cy="384"/>
                      <a:chOff x="3552" y="720"/>
                      <a:chExt cx="192" cy="384"/>
                    </a:xfrm>
                  </p:grpSpPr>
                  <p:sp>
                    <p:nvSpPr>
                      <p:cNvPr id="207" name="Oval 1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49" y="722"/>
                        <a:ext cx="192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208" name="Oval 1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49" y="913"/>
                        <a:ext cx="192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98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37" y="320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99" name="Oval 12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5" y="3205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00" name="Oval 12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3" y="343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01" name="Oval 1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5" y="3311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02" name="Oval 1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95" y="2965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03" name="Oval 1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81" y="329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04" name="Oval 1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45" y="286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6" name="Group 1299"/>
              <p:cNvGrpSpPr>
                <a:grpSpLocks/>
              </p:cNvGrpSpPr>
              <p:nvPr/>
            </p:nvGrpSpPr>
            <p:grpSpPr bwMode="auto">
              <a:xfrm>
                <a:off x="2140" y="2628"/>
                <a:ext cx="308" cy="492"/>
                <a:chOff x="1948" y="3446"/>
                <a:chExt cx="308" cy="492"/>
              </a:xfrm>
            </p:grpSpPr>
            <p:grpSp>
              <p:nvGrpSpPr>
                <p:cNvPr id="179" name="Group 1209"/>
                <p:cNvGrpSpPr>
                  <a:grpSpLocks noChangeAspect="1"/>
                </p:cNvGrpSpPr>
                <p:nvPr/>
              </p:nvGrpSpPr>
              <p:grpSpPr bwMode="auto">
                <a:xfrm>
                  <a:off x="2016" y="3504"/>
                  <a:ext cx="198" cy="386"/>
                  <a:chOff x="3552" y="720"/>
                  <a:chExt cx="192" cy="384"/>
                </a:xfrm>
              </p:grpSpPr>
              <p:sp>
                <p:nvSpPr>
                  <p:cNvPr id="193" name="Oval 1210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720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94" name="Oval 1211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912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180" name="Oval 1289"/>
                <p:cNvSpPr>
                  <a:spLocks noChangeAspect="1" noChangeArrowheads="1"/>
                </p:cNvSpPr>
                <p:nvPr/>
              </p:nvSpPr>
              <p:spPr bwMode="auto">
                <a:xfrm>
                  <a:off x="2006" y="3686"/>
                  <a:ext cx="58" cy="58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1" name="Oval 1293"/>
                <p:cNvSpPr>
                  <a:spLocks noChangeAspect="1" noChangeArrowheads="1"/>
                </p:cNvSpPr>
                <p:nvPr/>
              </p:nvSpPr>
              <p:spPr bwMode="auto">
                <a:xfrm>
                  <a:off x="2134" y="3446"/>
                  <a:ext cx="58" cy="58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82" name="Group 1298"/>
                <p:cNvGrpSpPr>
                  <a:grpSpLocks/>
                </p:cNvGrpSpPr>
                <p:nvPr/>
              </p:nvGrpSpPr>
              <p:grpSpPr bwMode="auto">
                <a:xfrm>
                  <a:off x="1948" y="3446"/>
                  <a:ext cx="308" cy="492"/>
                  <a:chOff x="1958" y="3446"/>
                  <a:chExt cx="308" cy="492"/>
                </a:xfrm>
              </p:grpSpPr>
              <p:sp>
                <p:nvSpPr>
                  <p:cNvPr id="183" name="Oval 12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8" y="3782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" name="Oval 12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6" y="388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" name="Oval 12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6" y="384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" name="Oval 1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8" y="374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7" name="Oval 1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4" y="351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8" name="Oval 1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4" y="344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9" name="Oval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349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90" name="Oval 1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8" y="359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91" name="Oval 1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2" y="368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92" name="Oval 1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80" y="3848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27" name="Group 1303"/>
              <p:cNvGrpSpPr>
                <a:grpSpLocks/>
              </p:cNvGrpSpPr>
              <p:nvPr/>
            </p:nvGrpSpPr>
            <p:grpSpPr bwMode="auto">
              <a:xfrm rot="-10271611">
                <a:off x="2352" y="3072"/>
                <a:ext cx="596" cy="722"/>
                <a:chOff x="2318" y="2104"/>
                <a:chExt cx="596" cy="722"/>
              </a:xfrm>
            </p:grpSpPr>
            <p:grpSp>
              <p:nvGrpSpPr>
                <p:cNvPr id="146" name="Group 1304"/>
                <p:cNvGrpSpPr>
                  <a:grpSpLocks/>
                </p:cNvGrpSpPr>
                <p:nvPr/>
              </p:nvGrpSpPr>
              <p:grpSpPr bwMode="auto">
                <a:xfrm>
                  <a:off x="2318" y="2112"/>
                  <a:ext cx="596" cy="714"/>
                  <a:chOff x="2318" y="2870"/>
                  <a:chExt cx="596" cy="714"/>
                </a:xfrm>
              </p:grpSpPr>
              <p:sp>
                <p:nvSpPr>
                  <p:cNvPr id="164" name="Oval 1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9" y="3080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5" name="Oval 1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38" y="2870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6" name="Oval 1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9" y="2918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7" name="Oval 13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9" y="3015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8" name="Oval 1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0" y="3110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69" name="Oval 1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5" y="3265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0" name="Oval 1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9" y="3350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1" name="Oval 1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9" y="3472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2" name="Oval 1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41" y="3472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3" name="Oval 1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1" y="352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4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73" y="350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5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23" y="3409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6" name="Oval 1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7" y="3217"/>
                    <a:ext cx="84" cy="8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7" name="Oval 1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93" y="2975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78" name="Oval 1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6" y="3167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47" name="Group 1320"/>
                <p:cNvGrpSpPr>
                  <a:grpSpLocks/>
                </p:cNvGrpSpPr>
                <p:nvPr/>
              </p:nvGrpSpPr>
              <p:grpSpPr bwMode="auto">
                <a:xfrm>
                  <a:off x="2417" y="2104"/>
                  <a:ext cx="465" cy="644"/>
                  <a:chOff x="2417" y="2864"/>
                  <a:chExt cx="465" cy="644"/>
                </a:xfrm>
              </p:grpSpPr>
              <p:grpSp>
                <p:nvGrpSpPr>
                  <p:cNvPr id="148" name="Group 1321"/>
                  <p:cNvGrpSpPr>
                    <a:grpSpLocks noChangeAspect="1"/>
                  </p:cNvGrpSpPr>
                  <p:nvPr/>
                </p:nvGrpSpPr>
                <p:grpSpPr bwMode="auto">
                  <a:xfrm rot="4389457">
                    <a:off x="2337" y="3035"/>
                    <a:ext cx="553" cy="393"/>
                    <a:chOff x="3192" y="1248"/>
                    <a:chExt cx="552" cy="384"/>
                  </a:xfrm>
                </p:grpSpPr>
                <p:grpSp>
                  <p:nvGrpSpPr>
                    <p:cNvPr id="156" name="Group 13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1248"/>
                      <a:ext cx="384" cy="384"/>
                      <a:chOff x="3360" y="1248"/>
                      <a:chExt cx="384" cy="384"/>
                    </a:xfrm>
                  </p:grpSpPr>
                  <p:grpSp>
                    <p:nvGrpSpPr>
                      <p:cNvPr id="160" name="Group 13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2" y="1248"/>
                        <a:ext cx="192" cy="384"/>
                        <a:chOff x="3552" y="720"/>
                        <a:chExt cx="192" cy="384"/>
                      </a:xfrm>
                    </p:grpSpPr>
                    <p:sp>
                      <p:nvSpPr>
                        <p:cNvPr id="162" name="Oval 13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6" y="717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63" name="Oval 13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5" y="910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61" name="Oval 13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3" y="1293"/>
                        <a:ext cx="193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57" name="Group 1327"/>
                    <p:cNvGrpSpPr>
                      <a:grpSpLocks/>
                    </p:cNvGrpSpPr>
                    <p:nvPr/>
                  </p:nvGrpSpPr>
                  <p:grpSpPr bwMode="auto">
                    <a:xfrm rot="-856106">
                      <a:off x="3192" y="1248"/>
                      <a:ext cx="192" cy="384"/>
                      <a:chOff x="3552" y="720"/>
                      <a:chExt cx="192" cy="384"/>
                    </a:xfrm>
                  </p:grpSpPr>
                  <p:sp>
                    <p:nvSpPr>
                      <p:cNvPr id="158" name="Oval 13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4" y="718"/>
                        <a:ext cx="192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159" name="Oval 13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4" y="910"/>
                        <a:ext cx="192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49" name="Oval 1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39" y="3207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0" name="Oval 1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7" y="3207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1" name="Oval 1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5" y="343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2" name="Oval 1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7" y="3313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3" name="Oval 1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97" y="2967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4" name="Oval 1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83" y="3297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5" name="Oval 1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47" y="2865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Rectangle 1262"/>
              <p:cNvSpPr>
                <a:spLocks noChangeArrowheads="1"/>
              </p:cNvSpPr>
              <p:nvPr/>
            </p:nvSpPr>
            <p:spPr bwMode="auto">
              <a:xfrm>
                <a:off x="2832" y="2400"/>
                <a:ext cx="351" cy="147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9" name="Group 1337"/>
              <p:cNvGrpSpPr>
                <a:grpSpLocks/>
              </p:cNvGrpSpPr>
              <p:nvPr/>
            </p:nvGrpSpPr>
            <p:grpSpPr bwMode="auto">
              <a:xfrm>
                <a:off x="2160" y="3168"/>
                <a:ext cx="308" cy="492"/>
                <a:chOff x="1948" y="3446"/>
                <a:chExt cx="308" cy="492"/>
              </a:xfrm>
            </p:grpSpPr>
            <p:grpSp>
              <p:nvGrpSpPr>
                <p:cNvPr id="130" name="Group 1338"/>
                <p:cNvGrpSpPr>
                  <a:grpSpLocks noChangeAspect="1"/>
                </p:cNvGrpSpPr>
                <p:nvPr/>
              </p:nvGrpSpPr>
              <p:grpSpPr bwMode="auto">
                <a:xfrm>
                  <a:off x="2016" y="3504"/>
                  <a:ext cx="198" cy="386"/>
                  <a:chOff x="3552" y="720"/>
                  <a:chExt cx="192" cy="384"/>
                </a:xfrm>
              </p:grpSpPr>
              <p:sp>
                <p:nvSpPr>
                  <p:cNvPr id="144" name="Oval 1339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720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45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912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131" name="Oval 1341"/>
                <p:cNvSpPr>
                  <a:spLocks noChangeAspect="1" noChangeArrowheads="1"/>
                </p:cNvSpPr>
                <p:nvPr/>
              </p:nvSpPr>
              <p:spPr bwMode="auto">
                <a:xfrm>
                  <a:off x="2006" y="3686"/>
                  <a:ext cx="58" cy="58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2" name="Oval 1342"/>
                <p:cNvSpPr>
                  <a:spLocks noChangeAspect="1" noChangeArrowheads="1"/>
                </p:cNvSpPr>
                <p:nvPr/>
              </p:nvSpPr>
              <p:spPr bwMode="auto">
                <a:xfrm>
                  <a:off x="2134" y="3446"/>
                  <a:ext cx="58" cy="58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33" name="Group 1343"/>
                <p:cNvGrpSpPr>
                  <a:grpSpLocks/>
                </p:cNvGrpSpPr>
                <p:nvPr/>
              </p:nvGrpSpPr>
              <p:grpSpPr bwMode="auto">
                <a:xfrm>
                  <a:off x="1948" y="3446"/>
                  <a:ext cx="308" cy="492"/>
                  <a:chOff x="1958" y="3446"/>
                  <a:chExt cx="308" cy="492"/>
                </a:xfrm>
              </p:grpSpPr>
              <p:sp>
                <p:nvSpPr>
                  <p:cNvPr id="134" name="Oval 13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8" y="3782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35" name="Oval 1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6" y="388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36" name="Oval 13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6" y="384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37" name="Oval 13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8" y="374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38" name="Oval 1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4" y="351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39" name="Oval 13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4" y="344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40" name="Oval 1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349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41" name="Oval 1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8" y="359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42" name="Oval 1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2" y="368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43" name="Oval 13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80" y="3848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228" name="Text Box 1356"/>
          <p:cNvSpPr txBox="1">
            <a:spLocks noChangeArrowheads="1"/>
          </p:cNvSpPr>
          <p:nvPr/>
        </p:nvSpPr>
        <p:spPr bwMode="auto">
          <a:xfrm>
            <a:off x="974725" y="4319588"/>
            <a:ext cx="4456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Dye molecule bonded to TiO</a:t>
            </a:r>
            <a:r>
              <a:rPr lang="en-US" sz="1800" baseline="-25000" dirty="0">
                <a:cs typeface="+mn-cs"/>
              </a:rPr>
              <a:t>2</a:t>
            </a:r>
            <a:endParaRPr lang="en-US" sz="1800" dirty="0">
              <a:cs typeface="+mn-cs"/>
            </a:endParaRPr>
          </a:p>
          <a:p>
            <a:pPr>
              <a:defRPr/>
            </a:pPr>
            <a:r>
              <a:rPr lang="en-US" sz="1800" dirty="0">
                <a:cs typeface="+mn-cs"/>
              </a:rPr>
              <a:t>Only a monolayer of dye at most on each TiO</a:t>
            </a:r>
            <a:r>
              <a:rPr lang="en-US" sz="1800" baseline="-25000" dirty="0">
                <a:cs typeface="+mn-cs"/>
              </a:rPr>
              <a:t>2</a:t>
            </a:r>
            <a:endParaRPr lang="en-US" sz="18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44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9013"/>
            <a:ext cx="2522538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236663" y="152400"/>
            <a:ext cx="6230937" cy="685800"/>
            <a:chOff x="779" y="96"/>
            <a:chExt cx="3925" cy="432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816" y="96"/>
              <a:ext cx="38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The most common dye:  Ru(dcbpyH</a:t>
              </a:r>
              <a:r>
                <a:rPr lang="en-US" sz="1800" baseline="-25000">
                  <a:cs typeface="+mn-cs"/>
                </a:rPr>
                <a:t>2</a:t>
              </a:r>
              <a:r>
                <a:rPr lang="en-US" sz="1800">
                  <a:cs typeface="+mn-cs"/>
                </a:rPr>
                <a:t>)</a:t>
              </a:r>
              <a:r>
                <a:rPr lang="en-US" sz="1800" baseline="-25000">
                  <a:cs typeface="+mn-cs"/>
                </a:rPr>
                <a:t>2</a:t>
              </a:r>
              <a:r>
                <a:rPr lang="en-US" sz="1800">
                  <a:cs typeface="+mn-cs"/>
                </a:rPr>
                <a:t>(NCS)</a:t>
              </a:r>
              <a:r>
                <a:rPr lang="en-US" sz="1800" baseline="-25000">
                  <a:cs typeface="+mn-cs"/>
                </a:rPr>
                <a:t>2</a:t>
              </a:r>
              <a:r>
                <a:rPr lang="en-US" sz="1800">
                  <a:cs typeface="+mn-cs"/>
                </a:rPr>
                <a:t> or RuL</a:t>
              </a:r>
              <a:r>
                <a:rPr lang="en-US" sz="1800" baseline="-25000">
                  <a:cs typeface="+mn-cs"/>
                </a:rPr>
                <a:t>2</a:t>
              </a:r>
              <a:r>
                <a:rPr lang="en-US" sz="1800">
                  <a:cs typeface="+mn-cs"/>
                </a:rPr>
                <a:t>(NCS)</a:t>
              </a:r>
              <a:r>
                <a:rPr lang="en-US" sz="1800" baseline="-25000">
                  <a:cs typeface="+mn-cs"/>
                </a:rPr>
                <a:t>2</a:t>
              </a:r>
            </a:p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79" y="316"/>
              <a:ext cx="38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i="1">
                  <a:solidFill>
                    <a:srgbClr val="000000"/>
                  </a:solidFill>
                  <a:cs typeface="+mn-cs"/>
                </a:rPr>
                <a:t>cis</a:t>
              </a:r>
              <a:r>
                <a:rPr lang="en-US" sz="1600">
                  <a:solidFill>
                    <a:srgbClr val="000000"/>
                  </a:solidFill>
                  <a:cs typeface="+mn-cs"/>
                </a:rPr>
                <a:t>-bis(4,4</a:t>
              </a:r>
              <a:r>
                <a:rPr lang="ja-JP" altLang="en-US" sz="1600">
                  <a:solidFill>
                    <a:srgbClr val="000000"/>
                  </a:solidFill>
                  <a:latin typeface="Arial"/>
                  <a:cs typeface="+mn-cs"/>
                </a:rPr>
                <a:t>’</a:t>
              </a:r>
              <a:r>
                <a:rPr lang="en-US" sz="1600">
                  <a:solidFill>
                    <a:srgbClr val="000000"/>
                  </a:solidFill>
                  <a:cs typeface="+mn-cs"/>
                </a:rPr>
                <a:t>-dicarboxy-2,2</a:t>
              </a:r>
              <a:r>
                <a:rPr lang="ja-JP" altLang="en-US" sz="1600">
                  <a:solidFill>
                    <a:srgbClr val="000000"/>
                  </a:solidFill>
                  <a:latin typeface="Arial"/>
                  <a:cs typeface="+mn-cs"/>
                </a:rPr>
                <a:t>’</a:t>
              </a:r>
              <a:r>
                <a:rPr lang="en-US" sz="1600">
                  <a:solidFill>
                    <a:srgbClr val="000000"/>
                  </a:solidFill>
                  <a:cs typeface="+mn-cs"/>
                </a:rPr>
                <a:t>-bipyridine)-bis(isothiocyanato)ruthenium(II)</a:t>
              </a:r>
            </a:p>
          </p:txBody>
        </p:sp>
      </p:grp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953000" y="1295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876800" y="2178050"/>
            <a:ext cx="36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Ti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5394325" y="1447800"/>
            <a:ext cx="1692275" cy="1435100"/>
            <a:chOff x="3648" y="1184"/>
            <a:chExt cx="1066" cy="904"/>
          </a:xfrm>
        </p:grpSpPr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4056" y="1662"/>
              <a:ext cx="312" cy="306"/>
              <a:chOff x="4042" y="1427"/>
              <a:chExt cx="312" cy="306"/>
            </a:xfrm>
          </p:grpSpPr>
          <p:sp>
            <p:nvSpPr>
              <p:cNvPr id="47" name="Text Box 28"/>
              <p:cNvSpPr txBox="1">
                <a:spLocks noChangeArrowheads="1"/>
              </p:cNvSpPr>
              <p:nvPr/>
            </p:nvSpPr>
            <p:spPr bwMode="auto">
              <a:xfrm>
                <a:off x="4238" y="1483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>
                    <a:cs typeface="+mn-cs"/>
                  </a:rPr>
                  <a:t>N</a:t>
                </a:r>
              </a:p>
            </p:txBody>
          </p:sp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 rot="-2598918" flipH="1" flipV="1">
                <a:off x="4160" y="1427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" name="Line 30"/>
              <p:cNvSpPr>
                <a:spLocks noChangeShapeType="1"/>
              </p:cNvSpPr>
              <p:nvPr/>
            </p:nvSpPr>
            <p:spPr bwMode="auto">
              <a:xfrm rot="4932476" flipH="1" flipV="1">
                <a:off x="4042" y="1483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H="1" flipV="1">
                <a:off x="4047" y="1589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1" name="Line 32"/>
              <p:cNvSpPr>
                <a:spLocks noChangeAspect="1" noChangeShapeType="1"/>
              </p:cNvSpPr>
              <p:nvPr/>
            </p:nvSpPr>
            <p:spPr bwMode="auto">
              <a:xfrm flipV="1">
                <a:off x="4280" y="1648"/>
                <a:ext cx="4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2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280" y="1480"/>
                <a:ext cx="40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3" name="Line 34"/>
              <p:cNvSpPr>
                <a:spLocks noChangeShapeType="1"/>
              </p:cNvSpPr>
              <p:nvPr/>
            </p:nvSpPr>
            <p:spPr bwMode="auto">
              <a:xfrm rot="-2598918" flipH="1" flipV="1">
                <a:off x="4171" y="1637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4" name="Oval 35"/>
              <p:cNvSpPr>
                <a:spLocks noChangeAspect="1" noChangeArrowheads="1"/>
              </p:cNvSpPr>
              <p:nvPr/>
            </p:nvSpPr>
            <p:spPr bwMode="auto">
              <a:xfrm>
                <a:off x="4104" y="1488"/>
                <a:ext cx="179" cy="17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3648" y="1184"/>
              <a:ext cx="1066" cy="904"/>
              <a:chOff x="3638" y="1180"/>
              <a:chExt cx="1066" cy="904"/>
            </a:xfrm>
          </p:grpSpPr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4396" y="145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Text Box 38"/>
              <p:cNvSpPr txBox="1">
                <a:spLocks noChangeArrowheads="1"/>
              </p:cNvSpPr>
              <p:nvPr/>
            </p:nvSpPr>
            <p:spPr bwMode="auto">
              <a:xfrm>
                <a:off x="4432" y="1536"/>
                <a:ext cx="26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Ru</a:t>
                </a:r>
              </a:p>
            </p:txBody>
          </p:sp>
          <p:sp>
            <p:nvSpPr>
              <p:cNvPr id="15" name="Line 39"/>
              <p:cNvSpPr>
                <a:spLocks noChangeShapeType="1"/>
              </p:cNvSpPr>
              <p:nvPr/>
            </p:nvSpPr>
            <p:spPr bwMode="auto">
              <a:xfrm flipH="1">
                <a:off x="4416" y="17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Line 40"/>
              <p:cNvSpPr>
                <a:spLocks noChangeShapeType="1"/>
              </p:cNvSpPr>
              <p:nvPr/>
            </p:nvSpPr>
            <p:spPr bwMode="auto">
              <a:xfrm flipV="1">
                <a:off x="4604" y="1468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Line 41"/>
              <p:cNvSpPr>
                <a:spLocks noChangeShapeType="1"/>
              </p:cNvSpPr>
              <p:nvPr/>
            </p:nvSpPr>
            <p:spPr bwMode="auto">
              <a:xfrm>
                <a:off x="4608" y="172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8" name="Group 60"/>
              <p:cNvGrpSpPr>
                <a:grpSpLocks/>
              </p:cNvGrpSpPr>
              <p:nvPr/>
            </p:nvGrpSpPr>
            <p:grpSpPr bwMode="auto">
              <a:xfrm>
                <a:off x="3638" y="1180"/>
                <a:ext cx="704" cy="500"/>
                <a:chOff x="3650" y="1268"/>
                <a:chExt cx="704" cy="500"/>
              </a:xfrm>
            </p:grpSpPr>
            <p:grpSp>
              <p:nvGrpSpPr>
                <p:cNvPr id="29" name="Group 26"/>
                <p:cNvGrpSpPr>
                  <a:grpSpLocks/>
                </p:cNvGrpSpPr>
                <p:nvPr/>
              </p:nvGrpSpPr>
              <p:grpSpPr bwMode="auto">
                <a:xfrm>
                  <a:off x="4042" y="1344"/>
                  <a:ext cx="312" cy="306"/>
                  <a:chOff x="4042" y="1427"/>
                  <a:chExt cx="312" cy="306"/>
                </a:xfrm>
              </p:grpSpPr>
              <p:sp>
                <p:nvSpPr>
                  <p:cNvPr id="39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38" y="1483"/>
                    <a:ext cx="11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  <a:defRPr/>
                    </a:pPr>
                    <a:r>
                      <a:rPr lang="en-US" sz="1600">
                        <a:cs typeface="+mn-cs"/>
                      </a:rPr>
                      <a:t>N</a:t>
                    </a:r>
                  </a:p>
                </p:txBody>
              </p:sp>
              <p:sp>
                <p:nvSpPr>
                  <p:cNvPr id="40" name="Line 17"/>
                  <p:cNvSpPr>
                    <a:spLocks noChangeShapeType="1"/>
                  </p:cNvSpPr>
                  <p:nvPr/>
                </p:nvSpPr>
                <p:spPr bwMode="auto">
                  <a:xfrm rot="-2598918" flipH="1" flipV="1">
                    <a:off x="4160" y="1427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1" name="Line 19"/>
                  <p:cNvSpPr>
                    <a:spLocks noChangeShapeType="1"/>
                  </p:cNvSpPr>
                  <p:nvPr/>
                </p:nvSpPr>
                <p:spPr bwMode="auto">
                  <a:xfrm rot="4932476" flipH="1" flipV="1">
                    <a:off x="4042" y="1483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2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47" y="1589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3" name="Line 2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280" y="1648"/>
                    <a:ext cx="40" cy="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4" name="Line 2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80" y="1480"/>
                    <a:ext cx="40" cy="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5" name="Line 24"/>
                  <p:cNvSpPr>
                    <a:spLocks noChangeShapeType="1"/>
                  </p:cNvSpPr>
                  <p:nvPr/>
                </p:nvSpPr>
                <p:spPr bwMode="auto">
                  <a:xfrm rot="-2598918" flipH="1" flipV="1">
                    <a:off x="4171" y="1637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6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4" y="1488"/>
                    <a:ext cx="179" cy="179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30" name="Group 50"/>
                <p:cNvGrpSpPr>
                  <a:grpSpLocks/>
                </p:cNvGrpSpPr>
                <p:nvPr/>
              </p:nvGrpSpPr>
              <p:grpSpPr bwMode="auto">
                <a:xfrm>
                  <a:off x="3650" y="1268"/>
                  <a:ext cx="394" cy="500"/>
                  <a:chOff x="3590" y="1247"/>
                  <a:chExt cx="394" cy="500"/>
                </a:xfrm>
              </p:grpSpPr>
              <p:sp>
                <p:nvSpPr>
                  <p:cNvPr id="31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8" y="148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2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34" y="1388"/>
                    <a:ext cx="20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>
                        <a:cs typeface="+mn-cs"/>
                      </a:rPr>
                      <a:t>C</a:t>
                    </a:r>
                  </a:p>
                </p:txBody>
              </p:sp>
              <p:sp>
                <p:nvSpPr>
                  <p:cNvPr id="33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44" y="153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4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1" y="1535"/>
                    <a:ext cx="23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 baseline="30000">
                        <a:cs typeface="+mn-cs"/>
                      </a:rPr>
                      <a:t>-</a:t>
                    </a:r>
                    <a:r>
                      <a:rPr lang="en-US" sz="1600">
                        <a:cs typeface="+mn-cs"/>
                      </a:rPr>
                      <a:t>O</a:t>
                    </a:r>
                    <a:endParaRPr lang="en-US" sz="1600" baseline="30000">
                      <a:cs typeface="+mn-cs"/>
                    </a:endParaRPr>
                  </a:p>
                </p:txBody>
              </p:sp>
              <p:grpSp>
                <p:nvGrpSpPr>
                  <p:cNvPr id="35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724" y="1392"/>
                    <a:ext cx="68" cy="60"/>
                    <a:chOff x="3724" y="1296"/>
                    <a:chExt cx="68" cy="60"/>
                  </a:xfrm>
                </p:grpSpPr>
                <p:sp>
                  <p:nvSpPr>
                    <p:cNvPr id="37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4" y="1296"/>
                      <a:ext cx="4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8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24" y="1308"/>
                      <a:ext cx="48" cy="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36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90" y="1247"/>
                    <a:ext cx="20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600">
                        <a:cs typeface="+mn-cs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19" name="Group 51"/>
              <p:cNvGrpSpPr>
                <a:grpSpLocks/>
              </p:cNvGrpSpPr>
              <p:nvPr/>
            </p:nvGrpSpPr>
            <p:grpSpPr bwMode="auto">
              <a:xfrm>
                <a:off x="3658" y="1584"/>
                <a:ext cx="394" cy="500"/>
                <a:chOff x="3590" y="1247"/>
                <a:chExt cx="394" cy="500"/>
              </a:xfrm>
            </p:grpSpPr>
            <p:sp>
              <p:nvSpPr>
                <p:cNvPr id="21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888" y="148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734" y="1388"/>
                  <a:ext cx="201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744" y="1536"/>
                  <a:ext cx="48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4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591" y="1535"/>
                  <a:ext cx="23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baseline="30000">
                      <a:cs typeface="+mn-cs"/>
                    </a:rPr>
                    <a:t>-</a:t>
                  </a:r>
                  <a:r>
                    <a:rPr lang="en-US" sz="1600">
                      <a:cs typeface="+mn-cs"/>
                    </a:rPr>
                    <a:t>O</a:t>
                  </a:r>
                  <a:endParaRPr lang="en-US" sz="1600" baseline="30000">
                    <a:cs typeface="+mn-cs"/>
                  </a:endParaRPr>
                </a:p>
              </p:txBody>
            </p:sp>
            <p:grpSp>
              <p:nvGrpSpPr>
                <p:cNvPr id="25" name="Group 56"/>
                <p:cNvGrpSpPr>
                  <a:grpSpLocks/>
                </p:cNvGrpSpPr>
                <p:nvPr/>
              </p:nvGrpSpPr>
              <p:grpSpPr bwMode="auto">
                <a:xfrm>
                  <a:off x="3724" y="1392"/>
                  <a:ext cx="68" cy="60"/>
                  <a:chOff x="3724" y="1296"/>
                  <a:chExt cx="68" cy="60"/>
                </a:xfrm>
              </p:grpSpPr>
              <p:sp>
                <p:nvSpPr>
                  <p:cNvPr id="2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296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3724" y="1308"/>
                    <a:ext cx="48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2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590" y="1247"/>
                  <a:ext cx="20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O</a:t>
                  </a:r>
                </a:p>
              </p:txBody>
            </p:sp>
          </p:grpSp>
          <p:sp>
            <p:nvSpPr>
              <p:cNvPr id="20" name="Line 61"/>
              <p:cNvSpPr>
                <a:spLocks noChangeShapeType="1"/>
              </p:cNvSpPr>
              <p:nvPr/>
            </p:nvSpPr>
            <p:spPr bwMode="auto">
              <a:xfrm>
                <a:off x="4280" y="151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55" name="Line 64"/>
          <p:cNvSpPr>
            <a:spLocks noChangeShapeType="1"/>
          </p:cNvSpPr>
          <p:nvPr/>
        </p:nvSpPr>
        <p:spPr bwMode="auto">
          <a:xfrm flipH="1">
            <a:off x="5181600" y="2057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6" name="Line 65"/>
          <p:cNvSpPr>
            <a:spLocks noChangeShapeType="1"/>
          </p:cNvSpPr>
          <p:nvPr/>
        </p:nvSpPr>
        <p:spPr bwMode="auto">
          <a:xfrm flipH="1" flipV="1">
            <a:off x="5257800" y="2438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7" name="Group 69"/>
          <p:cNvGrpSpPr>
            <a:grpSpLocks/>
          </p:cNvGrpSpPr>
          <p:nvPr/>
        </p:nvGrpSpPr>
        <p:grpSpPr bwMode="auto">
          <a:xfrm>
            <a:off x="5029200" y="1371600"/>
            <a:ext cx="2089150" cy="838200"/>
            <a:chOff x="3168" y="864"/>
            <a:chExt cx="1316" cy="528"/>
          </a:xfrm>
        </p:grpSpPr>
        <p:sp>
          <p:nvSpPr>
            <p:cNvPr id="58" name="Text Box 66"/>
            <p:cNvSpPr txBox="1">
              <a:spLocks noChangeArrowheads="1"/>
            </p:cNvSpPr>
            <p:nvPr/>
          </p:nvSpPr>
          <p:spPr bwMode="auto">
            <a:xfrm>
              <a:off x="4272" y="86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CC0000"/>
                  </a:solidFill>
                  <a:cs typeface="+mn-cs"/>
                </a:rPr>
                <a:t>e</a:t>
              </a:r>
              <a:r>
                <a:rPr lang="en-US" sz="1800" baseline="30000">
                  <a:solidFill>
                    <a:srgbClr val="CC0000"/>
                  </a:solidFill>
                  <a:cs typeface="+mn-cs"/>
                </a:rPr>
                <a:t>-</a:t>
              </a:r>
              <a:endParaRPr lang="en-US" sz="1800">
                <a:cs typeface="+mn-cs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3936" y="944"/>
              <a:ext cx="384" cy="352"/>
            </a:xfrm>
            <a:custGeom>
              <a:avLst/>
              <a:gdLst>
                <a:gd name="T0" fmla="*/ 384 w 384"/>
                <a:gd name="T1" fmla="*/ 352 h 352"/>
                <a:gd name="T2" fmla="*/ 336 w 384"/>
                <a:gd name="T3" fmla="*/ 64 h 352"/>
                <a:gd name="T4" fmla="*/ 144 w 384"/>
                <a:gd name="T5" fmla="*/ 16 h 352"/>
                <a:gd name="T6" fmla="*/ 0 w 384"/>
                <a:gd name="T7" fmla="*/ 16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" h="352">
                  <a:moveTo>
                    <a:pt x="384" y="352"/>
                  </a:moveTo>
                  <a:cubicBezTo>
                    <a:pt x="380" y="236"/>
                    <a:pt x="376" y="120"/>
                    <a:pt x="336" y="64"/>
                  </a:cubicBezTo>
                  <a:cubicBezTo>
                    <a:pt x="296" y="8"/>
                    <a:pt x="200" y="0"/>
                    <a:pt x="144" y="16"/>
                  </a:cubicBezTo>
                  <a:cubicBezTo>
                    <a:pt x="88" y="32"/>
                    <a:pt x="24" y="136"/>
                    <a:pt x="0" y="160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3168" y="904"/>
              <a:ext cx="720" cy="488"/>
            </a:xfrm>
            <a:custGeom>
              <a:avLst/>
              <a:gdLst>
                <a:gd name="T0" fmla="*/ 720 w 720"/>
                <a:gd name="T1" fmla="*/ 200 h 488"/>
                <a:gd name="T2" fmla="*/ 576 w 720"/>
                <a:gd name="T3" fmla="*/ 56 h 488"/>
                <a:gd name="T4" fmla="*/ 240 w 720"/>
                <a:gd name="T5" fmla="*/ 8 h 488"/>
                <a:gd name="T6" fmla="*/ 48 w 720"/>
                <a:gd name="T7" fmla="*/ 104 h 488"/>
                <a:gd name="T8" fmla="*/ 0 w 720"/>
                <a:gd name="T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488">
                  <a:moveTo>
                    <a:pt x="720" y="200"/>
                  </a:moveTo>
                  <a:cubicBezTo>
                    <a:pt x="688" y="144"/>
                    <a:pt x="656" y="88"/>
                    <a:pt x="576" y="56"/>
                  </a:cubicBezTo>
                  <a:cubicBezTo>
                    <a:pt x="496" y="24"/>
                    <a:pt x="328" y="0"/>
                    <a:pt x="240" y="8"/>
                  </a:cubicBezTo>
                  <a:cubicBezTo>
                    <a:pt x="152" y="16"/>
                    <a:pt x="88" y="24"/>
                    <a:pt x="48" y="104"/>
                  </a:cubicBezTo>
                  <a:cubicBezTo>
                    <a:pt x="8" y="184"/>
                    <a:pt x="8" y="424"/>
                    <a:pt x="0" y="488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1" name="Text Box 70"/>
          <p:cNvSpPr txBox="1">
            <a:spLocks noChangeArrowheads="1"/>
          </p:cNvSpPr>
          <p:nvPr/>
        </p:nvSpPr>
        <p:spPr bwMode="auto">
          <a:xfrm>
            <a:off x="5165725" y="3481388"/>
            <a:ext cx="3592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accent2"/>
                </a:solidFill>
                <a:cs typeface="+mn-cs"/>
              </a:rPr>
              <a:t>Excitation of dye is a metal-to-ligand</a:t>
            </a:r>
          </a:p>
          <a:p>
            <a:pPr>
              <a:defRPr/>
            </a:pPr>
            <a:r>
              <a:rPr lang="en-US" sz="1800">
                <a:solidFill>
                  <a:schemeClr val="accent2"/>
                </a:solidFill>
                <a:cs typeface="+mn-cs"/>
              </a:rPr>
              <a:t>charge transfer </a:t>
            </a:r>
          </a:p>
        </p:txBody>
      </p:sp>
      <p:grpSp>
        <p:nvGrpSpPr>
          <p:cNvPr id="62" name="Group 83"/>
          <p:cNvGrpSpPr>
            <a:grpSpLocks/>
          </p:cNvGrpSpPr>
          <p:nvPr/>
        </p:nvGrpSpPr>
        <p:grpSpPr bwMode="auto">
          <a:xfrm>
            <a:off x="3870325" y="4267200"/>
            <a:ext cx="4144963" cy="1905000"/>
            <a:chOff x="2438" y="2688"/>
            <a:chExt cx="2611" cy="1200"/>
          </a:xfrm>
        </p:grpSpPr>
        <p:sp>
          <p:nvSpPr>
            <p:cNvPr id="63" name="Line 71"/>
            <p:cNvSpPr>
              <a:spLocks noChangeShapeType="1"/>
            </p:cNvSpPr>
            <p:nvPr/>
          </p:nvSpPr>
          <p:spPr bwMode="auto">
            <a:xfrm>
              <a:off x="3120" y="268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4" name="Group 75"/>
            <p:cNvGrpSpPr>
              <a:grpSpLocks/>
            </p:cNvGrpSpPr>
            <p:nvPr/>
          </p:nvGrpSpPr>
          <p:grpSpPr bwMode="auto">
            <a:xfrm>
              <a:off x="3216" y="3408"/>
              <a:ext cx="768" cy="96"/>
              <a:chOff x="3216" y="3408"/>
              <a:chExt cx="768" cy="96"/>
            </a:xfrm>
          </p:grpSpPr>
          <p:sp>
            <p:nvSpPr>
              <p:cNvPr id="72" name="Line 72"/>
              <p:cNvSpPr>
                <a:spLocks noChangeShapeType="1"/>
              </p:cNvSpPr>
              <p:nvPr/>
            </p:nvSpPr>
            <p:spPr bwMode="auto">
              <a:xfrm flipH="1">
                <a:off x="3216" y="3408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3" name="Line 73"/>
              <p:cNvSpPr>
                <a:spLocks noChangeShapeType="1"/>
              </p:cNvSpPr>
              <p:nvPr/>
            </p:nvSpPr>
            <p:spPr bwMode="auto">
              <a:xfrm flipH="1">
                <a:off x="3216" y="3456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" name="Line 74"/>
              <p:cNvSpPr>
                <a:spLocks noChangeShapeType="1"/>
              </p:cNvSpPr>
              <p:nvPr/>
            </p:nvSpPr>
            <p:spPr bwMode="auto">
              <a:xfrm flipH="1">
                <a:off x="3216" y="350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5" name="Line 76"/>
            <p:cNvSpPr>
              <a:spLocks noChangeShapeType="1"/>
            </p:cNvSpPr>
            <p:nvPr/>
          </p:nvSpPr>
          <p:spPr bwMode="auto">
            <a:xfrm flipH="1">
              <a:off x="3216" y="283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" name="Line 77"/>
            <p:cNvSpPr>
              <a:spLocks noChangeShapeType="1"/>
            </p:cNvSpPr>
            <p:nvPr/>
          </p:nvSpPr>
          <p:spPr bwMode="auto">
            <a:xfrm flipH="1">
              <a:off x="2592" y="29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" name="Text Box 78"/>
            <p:cNvSpPr txBox="1">
              <a:spLocks noChangeArrowheads="1"/>
            </p:cNvSpPr>
            <p:nvPr/>
          </p:nvSpPr>
          <p:spPr bwMode="auto">
            <a:xfrm>
              <a:off x="4118" y="3312"/>
              <a:ext cx="8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Ru d-orbitals</a:t>
              </a:r>
            </a:p>
          </p:txBody>
        </p:sp>
        <p:sp>
          <p:nvSpPr>
            <p:cNvPr id="68" name="Text Box 79"/>
            <p:cNvSpPr txBox="1">
              <a:spLocks noChangeArrowheads="1"/>
            </p:cNvSpPr>
            <p:nvPr/>
          </p:nvSpPr>
          <p:spPr bwMode="auto">
            <a:xfrm>
              <a:off x="3974" y="2727"/>
              <a:ext cx="10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ligand </a:t>
              </a:r>
              <a:r>
                <a:rPr lang="en-US" sz="1800">
                  <a:latin typeface="Symbol" charset="0"/>
                  <a:cs typeface="+mn-cs"/>
                </a:rPr>
                <a:t>p</a:t>
              </a:r>
              <a:r>
                <a:rPr lang="en-US" sz="1800">
                  <a:cs typeface="+mn-cs"/>
                </a:rPr>
                <a:t>* orbital</a:t>
              </a:r>
            </a:p>
          </p:txBody>
        </p:sp>
        <p:sp>
          <p:nvSpPr>
            <p:cNvPr id="69" name="Text Box 80"/>
            <p:cNvSpPr txBox="1">
              <a:spLocks noChangeArrowheads="1"/>
            </p:cNvSpPr>
            <p:nvPr/>
          </p:nvSpPr>
          <p:spPr bwMode="auto">
            <a:xfrm>
              <a:off x="2438" y="2769"/>
              <a:ext cx="4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Ti</a:t>
              </a:r>
              <a:r>
                <a:rPr lang="en-US" sz="1800" baseline="30000">
                  <a:cs typeface="+mn-cs"/>
                </a:rPr>
                <a:t>4+/3+</a:t>
              </a:r>
              <a:endParaRPr lang="en-US" sz="1800">
                <a:cs typeface="+mn-cs"/>
              </a:endParaRPr>
            </a:p>
          </p:txBody>
        </p:sp>
        <p:sp>
          <p:nvSpPr>
            <p:cNvPr id="70" name="Line 81"/>
            <p:cNvSpPr>
              <a:spLocks noChangeShapeType="1"/>
            </p:cNvSpPr>
            <p:nvPr/>
          </p:nvSpPr>
          <p:spPr bwMode="auto">
            <a:xfrm flipV="1">
              <a:off x="3648" y="2832"/>
              <a:ext cx="0" cy="57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" name="Text Box 82"/>
            <p:cNvSpPr txBox="1">
              <a:spLocks noChangeArrowheads="1"/>
            </p:cNvSpPr>
            <p:nvPr/>
          </p:nvSpPr>
          <p:spPr bwMode="auto">
            <a:xfrm>
              <a:off x="3782" y="3009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CC0000"/>
                  </a:solidFill>
                  <a:cs typeface="+mn-cs"/>
                </a:rPr>
                <a:t>ca. 1.7 eV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997680" y="1689545"/>
            <a:ext cx="725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N=C=S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7048020" y="2284205"/>
            <a:ext cx="725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N=C=S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7116060" y="1983000"/>
            <a:ext cx="3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</a:t>
            </a:r>
            <a:r>
              <a:rPr lang="en-US" b="1" baseline="30000" dirty="0" smtClean="0">
                <a:solidFill>
                  <a:srgbClr val="0000FF"/>
                </a:solidFill>
              </a:rPr>
              <a:t>+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7118350" y="2028099"/>
            <a:ext cx="380297" cy="36743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1400" y="283516"/>
            <a:ext cx="7731103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Change the dye in a DSC to a semiconductor </a:t>
            </a: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660066"/>
                </a:solidFill>
                <a:cs typeface="Comic Sans MS"/>
              </a:rPr>
              <a:t>Semiconductor-sensitized solar cells (quantum dot cells)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660066"/>
                </a:solidFill>
                <a:cs typeface="Comic Sans MS"/>
              </a:rPr>
              <a:t>ETA (extremely thin absorber) solar cells</a:t>
            </a:r>
            <a:endParaRPr lang="en-US" sz="2200" dirty="0">
              <a:solidFill>
                <a:srgbClr val="660066"/>
              </a:solidFill>
              <a:cs typeface="Comic Sans MS"/>
            </a:endParaRPr>
          </a:p>
        </p:txBody>
      </p:sp>
      <p:grpSp>
        <p:nvGrpSpPr>
          <p:cNvPr id="5" name="Group 1355"/>
          <p:cNvGrpSpPr>
            <a:grpSpLocks/>
          </p:cNvGrpSpPr>
          <p:nvPr/>
        </p:nvGrpSpPr>
        <p:grpSpPr bwMode="auto">
          <a:xfrm>
            <a:off x="1557010" y="2057509"/>
            <a:ext cx="1655762" cy="2336800"/>
            <a:chOff x="3997" y="2379"/>
            <a:chExt cx="1043" cy="1472"/>
          </a:xfrm>
        </p:grpSpPr>
        <p:sp>
          <p:nvSpPr>
            <p:cNvPr id="6" name="Oval 1290"/>
            <p:cNvSpPr>
              <a:spLocks noChangeAspect="1" noChangeArrowheads="1"/>
            </p:cNvSpPr>
            <p:nvPr/>
          </p:nvSpPr>
          <p:spPr bwMode="auto">
            <a:xfrm>
              <a:off x="4006" y="2784"/>
              <a:ext cx="58" cy="5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7" name="Group 1354"/>
            <p:cNvGrpSpPr>
              <a:grpSpLocks/>
            </p:cNvGrpSpPr>
            <p:nvPr/>
          </p:nvGrpSpPr>
          <p:grpSpPr bwMode="auto">
            <a:xfrm>
              <a:off x="3997" y="2379"/>
              <a:ext cx="1043" cy="1472"/>
              <a:chOff x="2140" y="2379"/>
              <a:chExt cx="1043" cy="1472"/>
            </a:xfrm>
          </p:grpSpPr>
          <p:grpSp>
            <p:nvGrpSpPr>
              <p:cNvPr id="8" name="Group 1302"/>
              <p:cNvGrpSpPr>
                <a:grpSpLocks/>
              </p:cNvGrpSpPr>
              <p:nvPr/>
            </p:nvGrpSpPr>
            <p:grpSpPr bwMode="auto">
              <a:xfrm rot="655104">
                <a:off x="2352" y="2448"/>
                <a:ext cx="596" cy="722"/>
                <a:chOff x="2318" y="2104"/>
                <a:chExt cx="596" cy="722"/>
              </a:xfrm>
            </p:grpSpPr>
            <p:grpSp>
              <p:nvGrpSpPr>
                <p:cNvPr id="78" name="Group 1300"/>
                <p:cNvGrpSpPr>
                  <a:grpSpLocks/>
                </p:cNvGrpSpPr>
                <p:nvPr/>
              </p:nvGrpSpPr>
              <p:grpSpPr bwMode="auto">
                <a:xfrm>
                  <a:off x="2318" y="2112"/>
                  <a:ext cx="596" cy="714"/>
                  <a:chOff x="2318" y="2870"/>
                  <a:chExt cx="596" cy="714"/>
                </a:xfrm>
              </p:grpSpPr>
              <p:sp>
                <p:nvSpPr>
                  <p:cNvPr id="96" name="Oval 12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7" y="3078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7" name="Oval 12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35" y="2868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8" name="Oval 12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7" y="2917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9" name="Oval 12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013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0" name="Oval 12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37" y="3108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1" name="Oval 1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3" y="3263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2" name="Oval 12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7" y="3349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3" name="Oval 12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7" y="3471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4" name="Oval 12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39" y="3470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5" name="Oval 1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9" y="352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6" name="Oval 12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71" y="3502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7" name="Oval 1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21" y="340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8" name="Oval 1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5" y="3215"/>
                    <a:ext cx="84" cy="8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09" name="Oval 12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91" y="2972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10" name="Oval 1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3" y="3165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79" name="Group 1301"/>
                <p:cNvGrpSpPr>
                  <a:grpSpLocks/>
                </p:cNvGrpSpPr>
                <p:nvPr/>
              </p:nvGrpSpPr>
              <p:grpSpPr bwMode="auto">
                <a:xfrm>
                  <a:off x="2417" y="2104"/>
                  <a:ext cx="465" cy="644"/>
                  <a:chOff x="2417" y="2864"/>
                  <a:chExt cx="465" cy="644"/>
                </a:xfrm>
              </p:grpSpPr>
              <p:grpSp>
                <p:nvGrpSpPr>
                  <p:cNvPr id="80" name="Group 1249"/>
                  <p:cNvGrpSpPr>
                    <a:grpSpLocks noChangeAspect="1"/>
                  </p:cNvGrpSpPr>
                  <p:nvPr/>
                </p:nvGrpSpPr>
                <p:grpSpPr bwMode="auto">
                  <a:xfrm rot="4389457">
                    <a:off x="2337" y="3035"/>
                    <a:ext cx="553" cy="393"/>
                    <a:chOff x="3192" y="1248"/>
                    <a:chExt cx="552" cy="384"/>
                  </a:xfrm>
                </p:grpSpPr>
                <p:grpSp>
                  <p:nvGrpSpPr>
                    <p:cNvPr id="88" name="Group 12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1248"/>
                      <a:ext cx="384" cy="384"/>
                      <a:chOff x="3360" y="1248"/>
                      <a:chExt cx="384" cy="384"/>
                    </a:xfrm>
                  </p:grpSpPr>
                  <p:grpSp>
                    <p:nvGrpSpPr>
                      <p:cNvPr id="92" name="Group 12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2" y="1248"/>
                        <a:ext cx="192" cy="384"/>
                        <a:chOff x="3552" y="720"/>
                        <a:chExt cx="192" cy="384"/>
                      </a:xfrm>
                    </p:grpSpPr>
                    <p:sp>
                      <p:nvSpPr>
                        <p:cNvPr id="94" name="Oval 12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0" y="724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5" name="Oval 12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0" y="915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3" name="Oval 1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58" y="1299"/>
                        <a:ext cx="193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89" name="Group 1255"/>
                    <p:cNvGrpSpPr>
                      <a:grpSpLocks/>
                    </p:cNvGrpSpPr>
                    <p:nvPr/>
                  </p:nvGrpSpPr>
                  <p:grpSpPr bwMode="auto">
                    <a:xfrm rot="-856106">
                      <a:off x="3192" y="1248"/>
                      <a:ext cx="192" cy="384"/>
                      <a:chOff x="3552" y="720"/>
                      <a:chExt cx="192" cy="384"/>
                    </a:xfrm>
                  </p:grpSpPr>
                  <p:sp>
                    <p:nvSpPr>
                      <p:cNvPr id="90" name="Oval 1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49" y="722"/>
                        <a:ext cx="192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91" name="Oval 1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49" y="913"/>
                        <a:ext cx="192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1" name="Oval 12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37" y="320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2" name="Oval 12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5" y="3205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3" name="Oval 12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3" y="343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4" name="Oval 12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5" y="3311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5" name="Oval 12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95" y="2965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6" name="Oval 1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81" y="329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87" name="Oval 1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45" y="286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9" name="Group 1299"/>
              <p:cNvGrpSpPr>
                <a:grpSpLocks/>
              </p:cNvGrpSpPr>
              <p:nvPr/>
            </p:nvGrpSpPr>
            <p:grpSpPr bwMode="auto">
              <a:xfrm>
                <a:off x="2140" y="2628"/>
                <a:ext cx="308" cy="492"/>
                <a:chOff x="1948" y="3446"/>
                <a:chExt cx="308" cy="492"/>
              </a:xfrm>
            </p:grpSpPr>
            <p:grpSp>
              <p:nvGrpSpPr>
                <p:cNvPr id="62" name="Group 1209"/>
                <p:cNvGrpSpPr>
                  <a:grpSpLocks noChangeAspect="1"/>
                </p:cNvGrpSpPr>
                <p:nvPr/>
              </p:nvGrpSpPr>
              <p:grpSpPr bwMode="auto">
                <a:xfrm>
                  <a:off x="2016" y="3504"/>
                  <a:ext cx="198" cy="386"/>
                  <a:chOff x="3552" y="720"/>
                  <a:chExt cx="192" cy="384"/>
                </a:xfrm>
              </p:grpSpPr>
              <p:sp>
                <p:nvSpPr>
                  <p:cNvPr id="76" name="Oval 1210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720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7" name="Oval 1211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912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63" name="Oval 1289"/>
                <p:cNvSpPr>
                  <a:spLocks noChangeAspect="1" noChangeArrowheads="1"/>
                </p:cNvSpPr>
                <p:nvPr/>
              </p:nvSpPr>
              <p:spPr bwMode="auto">
                <a:xfrm>
                  <a:off x="2006" y="3686"/>
                  <a:ext cx="58" cy="58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" name="Oval 1293"/>
                <p:cNvSpPr>
                  <a:spLocks noChangeAspect="1" noChangeArrowheads="1"/>
                </p:cNvSpPr>
                <p:nvPr/>
              </p:nvSpPr>
              <p:spPr bwMode="auto">
                <a:xfrm>
                  <a:off x="2134" y="3446"/>
                  <a:ext cx="58" cy="58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65" name="Group 1298"/>
                <p:cNvGrpSpPr>
                  <a:grpSpLocks/>
                </p:cNvGrpSpPr>
                <p:nvPr/>
              </p:nvGrpSpPr>
              <p:grpSpPr bwMode="auto">
                <a:xfrm>
                  <a:off x="1948" y="3446"/>
                  <a:ext cx="308" cy="492"/>
                  <a:chOff x="1958" y="3446"/>
                  <a:chExt cx="308" cy="492"/>
                </a:xfrm>
              </p:grpSpPr>
              <p:sp>
                <p:nvSpPr>
                  <p:cNvPr id="66" name="Oval 12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8" y="3782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7" name="Oval 12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6" y="388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8" name="Oval 12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6" y="384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9" name="Oval 12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8" y="374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0" name="Oval 12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4" y="351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1" name="Oval 12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4" y="344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2" name="Oval 12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349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3" name="Oval 1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8" y="359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4" name="Oval 1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2" y="368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5" name="Oval 1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80" y="3848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Group 1303"/>
              <p:cNvGrpSpPr>
                <a:grpSpLocks/>
              </p:cNvGrpSpPr>
              <p:nvPr/>
            </p:nvGrpSpPr>
            <p:grpSpPr bwMode="auto">
              <a:xfrm rot="-10271611">
                <a:off x="2352" y="3072"/>
                <a:ext cx="596" cy="722"/>
                <a:chOff x="2318" y="2104"/>
                <a:chExt cx="596" cy="722"/>
              </a:xfrm>
            </p:grpSpPr>
            <p:grpSp>
              <p:nvGrpSpPr>
                <p:cNvPr id="29" name="Group 1304"/>
                <p:cNvGrpSpPr>
                  <a:grpSpLocks/>
                </p:cNvGrpSpPr>
                <p:nvPr/>
              </p:nvGrpSpPr>
              <p:grpSpPr bwMode="auto">
                <a:xfrm>
                  <a:off x="2318" y="2112"/>
                  <a:ext cx="596" cy="714"/>
                  <a:chOff x="2318" y="2870"/>
                  <a:chExt cx="596" cy="714"/>
                </a:xfrm>
              </p:grpSpPr>
              <p:sp>
                <p:nvSpPr>
                  <p:cNvPr id="47" name="Oval 1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9" y="3080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8" name="Oval 1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38" y="2870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9" name="Oval 1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9" y="2918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0" name="Oval 13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9" y="3015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1" name="Oval 1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0" y="3110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2" name="Oval 1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5" y="3265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3" name="Oval 1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9" y="3350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4" name="Oval 1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29" y="3472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" name="Oval 1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41" y="3472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6" name="Oval 1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61" y="352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7" name="Oval 13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73" y="350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8" name="Oval 1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23" y="3409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9" name="Oval 1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7" y="3217"/>
                    <a:ext cx="84" cy="84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0" name="Oval 1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93" y="2975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61" name="Oval 1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36" y="3167"/>
                    <a:ext cx="66" cy="66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30" name="Group 1320"/>
                <p:cNvGrpSpPr>
                  <a:grpSpLocks/>
                </p:cNvGrpSpPr>
                <p:nvPr/>
              </p:nvGrpSpPr>
              <p:grpSpPr bwMode="auto">
                <a:xfrm>
                  <a:off x="2417" y="2104"/>
                  <a:ext cx="465" cy="644"/>
                  <a:chOff x="2417" y="2864"/>
                  <a:chExt cx="465" cy="644"/>
                </a:xfrm>
              </p:grpSpPr>
              <p:grpSp>
                <p:nvGrpSpPr>
                  <p:cNvPr id="31" name="Group 1321"/>
                  <p:cNvGrpSpPr>
                    <a:grpSpLocks noChangeAspect="1"/>
                  </p:cNvGrpSpPr>
                  <p:nvPr/>
                </p:nvGrpSpPr>
                <p:grpSpPr bwMode="auto">
                  <a:xfrm rot="4389457">
                    <a:off x="2337" y="3035"/>
                    <a:ext cx="553" cy="393"/>
                    <a:chOff x="3192" y="1248"/>
                    <a:chExt cx="552" cy="384"/>
                  </a:xfrm>
                </p:grpSpPr>
                <p:grpSp>
                  <p:nvGrpSpPr>
                    <p:cNvPr id="39" name="Group 13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0" y="1248"/>
                      <a:ext cx="384" cy="384"/>
                      <a:chOff x="3360" y="1248"/>
                      <a:chExt cx="384" cy="384"/>
                    </a:xfrm>
                  </p:grpSpPr>
                  <p:grpSp>
                    <p:nvGrpSpPr>
                      <p:cNvPr id="43" name="Group 13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2" y="1248"/>
                        <a:ext cx="192" cy="384"/>
                        <a:chOff x="3552" y="720"/>
                        <a:chExt cx="192" cy="384"/>
                      </a:xfrm>
                    </p:grpSpPr>
                    <p:sp>
                      <p:nvSpPr>
                        <p:cNvPr id="45" name="Oval 13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6" y="717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6" name="Oval 13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55" y="910"/>
                          <a:ext cx="192" cy="192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A6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44" name="Oval 13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3" y="1293"/>
                        <a:ext cx="193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0" name="Group 1327"/>
                    <p:cNvGrpSpPr>
                      <a:grpSpLocks/>
                    </p:cNvGrpSpPr>
                    <p:nvPr/>
                  </p:nvGrpSpPr>
                  <p:grpSpPr bwMode="auto">
                    <a:xfrm rot="-856106">
                      <a:off x="3192" y="1248"/>
                      <a:ext cx="192" cy="384"/>
                      <a:chOff x="3552" y="720"/>
                      <a:chExt cx="192" cy="384"/>
                    </a:xfrm>
                  </p:grpSpPr>
                  <p:sp>
                    <p:nvSpPr>
                      <p:cNvPr id="41" name="Oval 13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4" y="718"/>
                        <a:ext cx="192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42" name="Oval 13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54" y="910"/>
                        <a:ext cx="192" cy="192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A6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32" name="Oval 1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39" y="3207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3" name="Oval 1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7" y="3207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4" name="Oval 1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5" y="343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5" name="Oval 1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7" y="3313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6" name="Oval 1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97" y="2967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" name="Oval 1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83" y="3297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8" name="Oval 13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47" y="2865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11" name="Rectangle 1262"/>
              <p:cNvSpPr>
                <a:spLocks noChangeArrowheads="1"/>
              </p:cNvSpPr>
              <p:nvPr/>
            </p:nvSpPr>
            <p:spPr bwMode="auto">
              <a:xfrm>
                <a:off x="2832" y="2379"/>
                <a:ext cx="351" cy="1472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" name="Group 1337"/>
              <p:cNvGrpSpPr>
                <a:grpSpLocks/>
              </p:cNvGrpSpPr>
              <p:nvPr/>
            </p:nvGrpSpPr>
            <p:grpSpPr bwMode="auto">
              <a:xfrm>
                <a:off x="2160" y="3168"/>
                <a:ext cx="308" cy="492"/>
                <a:chOff x="1948" y="3446"/>
                <a:chExt cx="308" cy="492"/>
              </a:xfrm>
            </p:grpSpPr>
            <p:grpSp>
              <p:nvGrpSpPr>
                <p:cNvPr id="13" name="Group 1338"/>
                <p:cNvGrpSpPr>
                  <a:grpSpLocks noChangeAspect="1"/>
                </p:cNvGrpSpPr>
                <p:nvPr/>
              </p:nvGrpSpPr>
              <p:grpSpPr bwMode="auto">
                <a:xfrm>
                  <a:off x="2016" y="3504"/>
                  <a:ext cx="198" cy="386"/>
                  <a:chOff x="3552" y="720"/>
                  <a:chExt cx="192" cy="384"/>
                </a:xfrm>
              </p:grpSpPr>
              <p:sp>
                <p:nvSpPr>
                  <p:cNvPr id="27" name="Oval 1339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720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8" name="Oval 1340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912"/>
                    <a:ext cx="192" cy="19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CA6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14" name="Oval 1341"/>
                <p:cNvSpPr>
                  <a:spLocks noChangeAspect="1" noChangeArrowheads="1"/>
                </p:cNvSpPr>
                <p:nvPr/>
              </p:nvSpPr>
              <p:spPr bwMode="auto">
                <a:xfrm>
                  <a:off x="2006" y="3686"/>
                  <a:ext cx="58" cy="58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5" name="Oval 1342"/>
                <p:cNvSpPr>
                  <a:spLocks noChangeAspect="1" noChangeArrowheads="1"/>
                </p:cNvSpPr>
                <p:nvPr/>
              </p:nvSpPr>
              <p:spPr bwMode="auto">
                <a:xfrm>
                  <a:off x="2134" y="3446"/>
                  <a:ext cx="58" cy="58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6" name="Group 1343"/>
                <p:cNvGrpSpPr>
                  <a:grpSpLocks/>
                </p:cNvGrpSpPr>
                <p:nvPr/>
              </p:nvGrpSpPr>
              <p:grpSpPr bwMode="auto">
                <a:xfrm>
                  <a:off x="1948" y="3446"/>
                  <a:ext cx="308" cy="492"/>
                  <a:chOff x="1958" y="3446"/>
                  <a:chExt cx="308" cy="492"/>
                </a:xfrm>
              </p:grpSpPr>
              <p:sp>
                <p:nvSpPr>
                  <p:cNvPr id="17" name="Oval 13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8" y="3782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" name="Oval 13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86" y="388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9" name="Oval 13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6" y="384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0" name="Oval 13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8" y="374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1" name="Oval 13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4" y="351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2" name="Oval 13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4" y="344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3" name="Oval 13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3494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4" name="Oval 1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8" y="3590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5" name="Oval 1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2" y="3686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" name="Oval 13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80" y="3848"/>
                    <a:ext cx="58" cy="5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111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026" y="2202256"/>
            <a:ext cx="2831589" cy="2012428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247314" y="5046399"/>
            <a:ext cx="1446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</a:rPr>
              <a:t>Variations:  </a:t>
            </a:r>
            <a:endParaRPr lang="en-US" sz="2000" b="1" dirty="0">
              <a:solidFill>
                <a:srgbClr val="660066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51474" y="5488671"/>
            <a:ext cx="709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Hole conductor – liquid or solid (if solid, commonly called ETA cell)</a:t>
            </a:r>
            <a:endParaRPr lang="en-US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500310" y="6050793"/>
            <a:ext cx="7272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Semiconductor may be in the form of quantum dots – increase in </a:t>
            </a:r>
            <a:r>
              <a:rPr lang="en-US" sz="2000" dirty="0" err="1" smtClean="0"/>
              <a:t>Eg</a:t>
            </a:r>
            <a:endParaRPr lang="en-US" sz="2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213440" y="4592795"/>
            <a:ext cx="874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Semiconductor does not have to be a single monolayer – typically few nm to few tens nm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269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543" y="299061"/>
            <a:ext cx="653769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Hybrid Organic-Inorganic Perovskites</a:t>
            </a:r>
          </a:p>
          <a:p>
            <a:pPr algn="ctr"/>
            <a:endParaRPr lang="en-US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cs typeface="Comic Sans MS"/>
              </a:rPr>
              <a:t>most common one- CH</a:t>
            </a:r>
            <a:r>
              <a:rPr lang="en-US" sz="2000" baseline="-25000" dirty="0" smtClean="0">
                <a:solidFill>
                  <a:srgbClr val="FF0000"/>
                </a:solidFill>
                <a:cs typeface="Comic Sans MS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cs typeface="Comic Sans MS"/>
              </a:rPr>
              <a:t>NH</a:t>
            </a:r>
            <a:r>
              <a:rPr lang="en-US" sz="2000" baseline="-25000" dirty="0" smtClean="0">
                <a:solidFill>
                  <a:srgbClr val="FF0000"/>
                </a:solidFill>
                <a:cs typeface="Comic Sans MS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cs typeface="Comic Sans MS"/>
              </a:rPr>
              <a:t>PbI</a:t>
            </a:r>
            <a:r>
              <a:rPr lang="en-US" sz="2000" baseline="-25000" dirty="0" smtClean="0">
                <a:solidFill>
                  <a:srgbClr val="FF0000"/>
                </a:solidFill>
                <a:cs typeface="Comic Sans MS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cs typeface="Comic Sans MS"/>
              </a:rPr>
              <a:t> </a:t>
            </a:r>
            <a:endParaRPr lang="en-US" sz="2000" dirty="0">
              <a:solidFill>
                <a:srgbClr val="FF0000"/>
              </a:solidFill>
              <a:cs typeface="Comic Sans M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25585" y="1710897"/>
            <a:ext cx="5593977" cy="3224334"/>
            <a:chOff x="2025585" y="1710897"/>
            <a:chExt cx="5593977" cy="3224334"/>
          </a:xfrm>
        </p:grpSpPr>
        <p:sp>
          <p:nvSpPr>
            <p:cNvPr id="5" name="TextBox 4"/>
            <p:cNvSpPr txBox="1"/>
            <p:nvPr/>
          </p:nvSpPr>
          <p:spPr>
            <a:xfrm>
              <a:off x="2025585" y="1710897"/>
              <a:ext cx="559397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</a:rPr>
                <a:t>Preparation</a:t>
              </a:r>
            </a:p>
            <a:p>
              <a:endParaRPr lang="en-US" dirty="0" smtClean="0"/>
            </a:p>
            <a:p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NH</a:t>
              </a:r>
              <a:r>
                <a:rPr lang="en-US" baseline="-25000" dirty="0" smtClean="0"/>
                <a:t>2</a:t>
              </a:r>
              <a:r>
                <a:rPr lang="en-US" dirty="0"/>
                <a:t>+</a:t>
              </a:r>
              <a:r>
                <a:rPr lang="en-US" dirty="0" smtClean="0"/>
                <a:t>HI </a:t>
              </a:r>
              <a:r>
                <a:rPr lang="en-US" dirty="0">
                  <a:sym typeface="Wingdings" pitchFamily="2" charset="2"/>
                </a:rPr>
                <a:t> </a:t>
              </a:r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NH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I</a:t>
              </a:r>
              <a:r>
                <a:rPr lang="en-US" baseline="-25000" dirty="0" smtClean="0"/>
                <a:t>(</a:t>
              </a:r>
              <a:r>
                <a:rPr lang="en-US" baseline="-25000" dirty="0"/>
                <a:t>solid)</a:t>
              </a:r>
              <a:r>
                <a:rPr lang="en-US" dirty="0">
                  <a:sym typeface="Wingdings" pitchFamily="2" charset="2"/>
                </a:rPr>
                <a:t>      in methanol, at 0</a:t>
              </a:r>
              <a:r>
                <a:rPr lang="en-US" dirty="0">
                  <a:cs typeface="Calibri"/>
                  <a:sym typeface="Wingdings" pitchFamily="2" charset="2"/>
                </a:rPr>
                <a:t>˚</a:t>
              </a:r>
              <a:r>
                <a:rPr lang="en-US" dirty="0" smtClean="0">
                  <a:sym typeface="Wingdings" pitchFamily="2" charset="2"/>
                </a:rPr>
                <a:t>C</a:t>
              </a:r>
            </a:p>
            <a:p>
              <a:endParaRPr lang="en-US" dirty="0" smtClean="0">
                <a:sym typeface="Wingdings" pitchFamily="2" charset="2"/>
              </a:endParaRPr>
            </a:p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  <a:r>
                <a:rPr lang="en-US" dirty="0"/>
                <a:t>NH</a:t>
              </a:r>
              <a:r>
                <a:rPr lang="en-US" baseline="-25000" dirty="0"/>
                <a:t>3</a:t>
              </a:r>
              <a:r>
                <a:rPr lang="en-US" dirty="0"/>
                <a:t>X + </a:t>
              </a:r>
              <a:r>
                <a:rPr lang="en-US" dirty="0" smtClean="0"/>
                <a:t>PbI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</a:t>
              </a:r>
              <a:r>
                <a:rPr lang="en-US" dirty="0">
                  <a:sym typeface="Wingdings" pitchFamily="2" charset="2"/>
                </a:rPr>
                <a:t> </a:t>
              </a:r>
              <a:r>
                <a:rPr lang="en-US" dirty="0" smtClean="0"/>
                <a:t>CH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NH</a:t>
              </a:r>
              <a:r>
                <a:rPr lang="en-US" baseline="-25000" dirty="0" smtClean="0"/>
                <a:t>3</a:t>
              </a:r>
              <a:r>
                <a:rPr lang="en-US" dirty="0" smtClean="0"/>
                <a:t>PbI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   in organic solvent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25018" y="3158598"/>
              <a:ext cx="5111612" cy="1181101"/>
              <a:chOff x="304800" y="5047880"/>
              <a:chExt cx="5111612" cy="1181101"/>
            </a:xfrm>
          </p:grpSpPr>
          <p:pic>
            <p:nvPicPr>
              <p:cNvPr id="7" name="Picture 6" descr="https://encrypted-tbn3.gstatic.com/images?q=tbn:ANd9GcRBwuBNJ9P_9LWbSp80B9RGWkansBKUfINDM5tgZsbyKIAOxVC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5047880"/>
                <a:ext cx="1524000" cy="1181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17700" y="5485984"/>
                <a:ext cx="34987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Solution </a:t>
                </a:r>
                <a:r>
                  <a:rPr lang="en-US" b="1" dirty="0" err="1" smtClean="0"/>
                  <a:t>processable</a:t>
                </a:r>
                <a:r>
                  <a:rPr lang="en-US" b="1" dirty="0" smtClean="0"/>
                  <a:t>, easy to scale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578892" y="4565899"/>
              <a:ext cx="18136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Heat at ca. 100ºC 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7145" y="5730963"/>
            <a:ext cx="754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Another  +:   very high V</a:t>
            </a:r>
            <a:r>
              <a:rPr lang="en-US" sz="2000" baseline="-25000" dirty="0" smtClean="0">
                <a:solidFill>
                  <a:srgbClr val="FF0000"/>
                </a:solidFill>
              </a:rPr>
              <a:t>OC</a:t>
            </a:r>
            <a:r>
              <a:rPr lang="en-US" sz="2000" dirty="0" smtClean="0">
                <a:solidFill>
                  <a:srgbClr val="FF0000"/>
                </a:solidFill>
              </a:rPr>
              <a:t>  for CH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NH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PbI</a:t>
            </a:r>
            <a:r>
              <a:rPr lang="en-US" sz="2000" baseline="-25000" dirty="0" smtClean="0">
                <a:solidFill>
                  <a:srgbClr val="FF0000"/>
                </a:solidFill>
              </a:rPr>
              <a:t>3 </a:t>
            </a:r>
            <a:r>
              <a:rPr lang="en-US" sz="2000" dirty="0" smtClean="0">
                <a:solidFill>
                  <a:srgbClr val="FF0000"/>
                </a:solidFill>
              </a:rPr>
              <a:t> E</a:t>
            </a:r>
            <a:r>
              <a:rPr lang="en-US" sz="2000" baseline="-250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 = 1.55 </a:t>
            </a:r>
            <a:r>
              <a:rPr lang="en-US" sz="2000" dirty="0" err="1" smtClean="0">
                <a:solidFill>
                  <a:srgbClr val="FF0000"/>
                </a:solidFill>
              </a:rPr>
              <a:t>eV</a:t>
            </a:r>
            <a:r>
              <a:rPr lang="en-US" sz="2000" dirty="0" smtClean="0">
                <a:solidFill>
                  <a:srgbClr val="FF0000"/>
                </a:solidFill>
              </a:rPr>
              <a:t>, V</a:t>
            </a:r>
            <a:r>
              <a:rPr lang="en-US" sz="2000" baseline="-25000" dirty="0" smtClean="0">
                <a:solidFill>
                  <a:srgbClr val="FF0000"/>
                </a:solidFill>
              </a:rPr>
              <a:t>OC </a:t>
            </a:r>
            <a:r>
              <a:rPr lang="en-US" sz="2000" dirty="0" smtClean="0">
                <a:solidFill>
                  <a:srgbClr val="FF0000"/>
                </a:solidFill>
              </a:rPr>
              <a:t>up to 1.2 V </a:t>
            </a:r>
            <a:r>
              <a:rPr lang="en-US" sz="2000" baseline="-25000" dirty="0" smtClean="0">
                <a:solidFill>
                  <a:srgbClr val="FF0000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886" y="41460"/>
            <a:ext cx="68174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  <a:latin typeface="Comic Sans MS"/>
                <a:cs typeface="Comic Sans MS"/>
              </a:rPr>
              <a:t>Evolution of hybrid I-O perovskite </a:t>
            </a:r>
          </a:p>
          <a:p>
            <a:pPr algn="ctr"/>
            <a:r>
              <a:rPr lang="en-US" sz="3200" dirty="0" smtClean="0">
                <a:solidFill>
                  <a:srgbClr val="800000"/>
                </a:solidFill>
                <a:latin typeface="Comic Sans MS"/>
                <a:cs typeface="Comic Sans MS"/>
              </a:rPr>
              <a:t>solar cells</a:t>
            </a:r>
            <a:endParaRPr lang="en-US" sz="32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18704"/>
            <a:ext cx="6972300" cy="5273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00" y="2461704"/>
            <a:ext cx="152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239000" y="-33868"/>
            <a:ext cx="609600" cy="1809772"/>
            <a:chOff x="7239000" y="-285772"/>
            <a:chExt cx="609600" cy="1809772"/>
          </a:xfrm>
        </p:grpSpPr>
        <p:grpSp>
          <p:nvGrpSpPr>
            <p:cNvPr id="2" name="Group 1"/>
            <p:cNvGrpSpPr/>
            <p:nvPr/>
          </p:nvGrpSpPr>
          <p:grpSpPr>
            <a:xfrm>
              <a:off x="7239000" y="-285772"/>
              <a:ext cx="609600" cy="1809772"/>
              <a:chOff x="7239000" y="-285772"/>
              <a:chExt cx="609600" cy="180977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399864" y="-285772"/>
                <a:ext cx="448736" cy="1665840"/>
                <a:chOff x="6324600" y="44428"/>
                <a:chExt cx="448736" cy="1665840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6324600" y="1524000"/>
                  <a:ext cx="76200" cy="152400"/>
                </a:xfrm>
                <a:prstGeom prst="line">
                  <a:avLst/>
                </a:prstGeom>
                <a:ln w="76200" cmpd="sng"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6392336" y="1557868"/>
                  <a:ext cx="76200" cy="152400"/>
                </a:xfrm>
                <a:prstGeom prst="line">
                  <a:avLst/>
                </a:prstGeom>
                <a:ln w="76200" cmpd="sng"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H="1">
                  <a:off x="6356841" y="939800"/>
                  <a:ext cx="76200" cy="152400"/>
                </a:xfrm>
                <a:prstGeom prst="line">
                  <a:avLst/>
                </a:prstGeom>
                <a:ln w="76200" cmpd="sng"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6424577" y="973668"/>
                  <a:ext cx="76200" cy="152400"/>
                </a:xfrm>
                <a:prstGeom prst="line">
                  <a:avLst/>
                </a:prstGeom>
                <a:ln w="76200" cmpd="sng"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6629400" y="44428"/>
                  <a:ext cx="76200" cy="152400"/>
                </a:xfrm>
                <a:prstGeom prst="line">
                  <a:avLst/>
                </a:prstGeom>
                <a:ln w="76200" cmpd="sng"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6697136" y="78296"/>
                  <a:ext cx="76200" cy="152400"/>
                </a:xfrm>
                <a:prstGeom prst="line">
                  <a:avLst/>
                </a:prstGeom>
                <a:ln w="76200" cmpd="sng"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/>
              <p:cNvSpPr/>
              <p:nvPr/>
            </p:nvSpPr>
            <p:spPr>
              <a:xfrm>
                <a:off x="7239000" y="457200"/>
                <a:ext cx="533400" cy="1066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V="1">
              <a:off x="7531100" y="-133372"/>
              <a:ext cx="215900" cy="806472"/>
            </a:xfrm>
            <a:prstGeom prst="straightConnector1">
              <a:avLst/>
            </a:prstGeom>
            <a:ln w="38100" cmpd="sng">
              <a:solidFill>
                <a:srgbClr val="660066">
                  <a:alpha val="57000"/>
                </a:srgb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75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45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Screen Shot 2012-09-06 at 19.14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4" y="755611"/>
            <a:ext cx="8044343" cy="647068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048625" y="3092450"/>
            <a:ext cx="685800" cy="2540000"/>
            <a:chOff x="8048625" y="2724150"/>
            <a:chExt cx="685800" cy="25400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8467725" y="4549775"/>
              <a:ext cx="266700" cy="330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048625" y="2724150"/>
              <a:ext cx="508000" cy="425450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25847" y="5105400"/>
              <a:ext cx="164128" cy="15875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7912100" y="6527800"/>
            <a:ext cx="800100" cy="444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6489700"/>
            <a:ext cx="8039100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8866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The three important parameters for commercial cells</a:t>
            </a:r>
            <a:endParaRPr lang="en-US" sz="2600" b="1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9210" y="616459"/>
            <a:ext cx="183896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  <a:cs typeface="Comic Sans MS"/>
              </a:rPr>
              <a:t>1.   Efficiency</a:t>
            </a:r>
            <a:endParaRPr lang="en-US" sz="2400" b="1" dirty="0">
              <a:solidFill>
                <a:srgbClr val="660066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3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-17463" y="-88900"/>
            <a:ext cx="8534401" cy="698500"/>
          </a:xfrm>
        </p:spPr>
        <p:txBody>
          <a:bodyPr anchor="t"/>
          <a:lstStyle/>
          <a:p>
            <a:pPr eaLnBrk="1" hangingPunct="1"/>
            <a:r>
              <a:rPr lang="en-US" sz="3000" b="1" i="0" dirty="0" smtClean="0">
                <a:solidFill>
                  <a:srgbClr val="A3011C"/>
                </a:solidFill>
                <a:latin typeface="Comic Sans MS"/>
                <a:ea typeface="ＭＳ Ｐゴシック" charset="-128"/>
                <a:cs typeface="Comic Sans MS"/>
                <a:sym typeface="Wingdings" charset="2"/>
              </a:rPr>
              <a:t> Shockley-</a:t>
            </a:r>
            <a:r>
              <a:rPr lang="en-US" sz="3000" b="1" i="0" dirty="0" err="1" smtClean="0">
                <a:solidFill>
                  <a:srgbClr val="A3011C"/>
                </a:solidFill>
                <a:latin typeface="Comic Sans MS"/>
                <a:ea typeface="ＭＳ Ｐゴシック" charset="-128"/>
                <a:cs typeface="Comic Sans MS"/>
                <a:sym typeface="Wingdings" charset="2"/>
              </a:rPr>
              <a:t>Queisser</a:t>
            </a:r>
            <a:r>
              <a:rPr lang="en-US" sz="3000" b="1" i="0" dirty="0" smtClean="0">
                <a:solidFill>
                  <a:srgbClr val="A3011C"/>
                </a:solidFill>
                <a:latin typeface="Comic Sans MS"/>
                <a:ea typeface="ＭＳ Ｐゴシック" charset="-128"/>
                <a:cs typeface="Comic Sans MS"/>
                <a:sym typeface="Wingdings" charset="2"/>
              </a:rPr>
              <a:t>* (SQ) Limit</a:t>
            </a:r>
            <a:endParaRPr lang="en-US" sz="3000" b="1" i="0" dirty="0" smtClean="0">
              <a:solidFill>
                <a:srgbClr val="A3011C"/>
              </a:solidFill>
              <a:latin typeface="Comic Sans MS"/>
              <a:ea typeface="ＭＳ Ｐゴシック" charset="-128"/>
              <a:cs typeface="Comic Sans MS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743200" y="1189570"/>
            <a:ext cx="1117600" cy="1252538"/>
            <a:chOff x="3352800" y="-838200"/>
            <a:chExt cx="1117920" cy="1252843"/>
          </a:xfrm>
        </p:grpSpPr>
        <p:sp>
          <p:nvSpPr>
            <p:cNvPr id="36877" name="Oval 9"/>
            <p:cNvSpPr>
              <a:spLocks noChangeArrowheads="1"/>
            </p:cNvSpPr>
            <p:nvPr/>
          </p:nvSpPr>
          <p:spPr bwMode="auto">
            <a:xfrm>
              <a:off x="4216768" y="-363094"/>
              <a:ext cx="253952" cy="777737"/>
            </a:xfrm>
            <a:prstGeom prst="ellipse">
              <a:avLst/>
            </a:prstGeom>
            <a:noFill/>
            <a:ln w="57150">
              <a:solidFill>
                <a:srgbClr val="058E07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he-IL">
                <a:latin typeface="Comic Sans MS"/>
                <a:cs typeface="Comic Sans MS"/>
              </a:endParaRPr>
            </a:p>
          </p:txBody>
        </p:sp>
        <p:cxnSp>
          <p:nvCxnSpPr>
            <p:cNvPr id="36878" name="Straight Arrow Connector 11"/>
            <p:cNvCxnSpPr>
              <a:cxnSpLocks noChangeShapeType="1"/>
            </p:cNvCxnSpPr>
            <p:nvPr/>
          </p:nvCxnSpPr>
          <p:spPr bwMode="auto">
            <a:xfrm>
              <a:off x="3352800" y="-838200"/>
              <a:ext cx="897298" cy="575631"/>
            </a:xfrm>
            <a:prstGeom prst="straightConnector1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3437467" y="715436"/>
            <a:ext cx="1117600" cy="1252538"/>
            <a:chOff x="3352800" y="-838200"/>
            <a:chExt cx="1117920" cy="1252843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216768" y="-363094"/>
              <a:ext cx="253952" cy="777737"/>
            </a:xfrm>
            <a:prstGeom prst="ellipse">
              <a:avLst/>
            </a:prstGeom>
            <a:noFill/>
            <a:ln w="57150">
              <a:solidFill>
                <a:srgbClr val="058E07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he-IL">
                <a:latin typeface="Comic Sans MS"/>
                <a:cs typeface="Comic Sans MS"/>
              </a:endParaRPr>
            </a:p>
          </p:txBody>
        </p:sp>
        <p:cxnSp>
          <p:nvCxnSpPr>
            <p:cNvPr id="14" name="Straight Arrow Connector 11"/>
            <p:cNvCxnSpPr>
              <a:cxnSpLocks noChangeShapeType="1"/>
            </p:cNvCxnSpPr>
            <p:nvPr/>
          </p:nvCxnSpPr>
          <p:spPr bwMode="auto">
            <a:xfrm>
              <a:off x="3352800" y="-838200"/>
              <a:ext cx="897298" cy="575631"/>
            </a:xfrm>
            <a:prstGeom prst="straightConnector1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7266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488281"/>
              </p:ext>
            </p:extLst>
          </p:nvPr>
        </p:nvGraphicFramePr>
        <p:xfrm>
          <a:off x="1009650" y="850900"/>
          <a:ext cx="6932613" cy="492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Graph" r:id="rId4" imgW="4276800" imgH="3024000" progId="Origin50.Graph">
                  <p:embed/>
                </p:oleObj>
              </mc:Choice>
              <mc:Fallback>
                <p:oleObj name="Graph" r:id="rId4" imgW="4276800" imgH="30240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850900"/>
                        <a:ext cx="6932613" cy="492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3365500" y="3595997"/>
            <a:ext cx="2222500" cy="132842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794000" y="1854200"/>
            <a:ext cx="3251200" cy="3073400"/>
            <a:chOff x="2794000" y="1803400"/>
            <a:chExt cx="3251200" cy="3073400"/>
          </a:xfrm>
        </p:grpSpPr>
        <p:grpSp>
          <p:nvGrpSpPr>
            <p:cNvPr id="10" name="Group 9"/>
            <p:cNvGrpSpPr/>
            <p:nvPr/>
          </p:nvGrpSpPr>
          <p:grpSpPr>
            <a:xfrm>
              <a:off x="2794000" y="1803400"/>
              <a:ext cx="3251200" cy="3073400"/>
              <a:chOff x="2794000" y="1803400"/>
              <a:chExt cx="3251200" cy="3073400"/>
            </a:xfrm>
            <a:solidFill>
              <a:schemeClr val="bg1"/>
            </a:solidFill>
            <a:effectLst/>
          </p:grpSpPr>
          <p:grpSp>
            <p:nvGrpSpPr>
              <p:cNvPr id="7" name="Group 6"/>
              <p:cNvGrpSpPr/>
              <p:nvPr/>
            </p:nvGrpSpPr>
            <p:grpSpPr>
              <a:xfrm>
                <a:off x="2794000" y="2343150"/>
                <a:ext cx="3251200" cy="2533650"/>
                <a:chOff x="2794000" y="2343150"/>
                <a:chExt cx="3251200" cy="2533650"/>
              </a:xfrm>
              <a:grpFill/>
            </p:grpSpPr>
            <p:sp>
              <p:nvSpPr>
                <p:cNvPr id="2" name="Trapezoid 1"/>
                <p:cNvSpPr/>
                <p:nvPr/>
              </p:nvSpPr>
              <p:spPr>
                <a:xfrm>
                  <a:off x="2794000" y="2654300"/>
                  <a:ext cx="3251200" cy="2222500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3282950" y="2343150"/>
                  <a:ext cx="2082800" cy="355600"/>
                </a:xfrm>
                <a:prstGeom prst="trapezoid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Cloud 7"/>
              <p:cNvSpPr/>
              <p:nvPr/>
            </p:nvSpPr>
            <p:spPr>
              <a:xfrm>
                <a:off x="3556000" y="1962150"/>
                <a:ext cx="1555750" cy="488950"/>
              </a:xfrm>
              <a:prstGeom prst="cloud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05300" y="1803400"/>
                <a:ext cx="234950" cy="25400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418666" y="2937933"/>
              <a:ext cx="270934" cy="22013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3340100" y="2616200"/>
            <a:ext cx="2222500" cy="8636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9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7153" y="296869"/>
            <a:ext cx="459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Comic Sans MS"/>
                <a:cs typeface="Comic Sans MS"/>
              </a:rPr>
              <a:t>Doping of </a:t>
            </a:r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semiconductors</a:t>
            </a:r>
            <a:endParaRPr lang="en-US" sz="28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457200" y="1557440"/>
            <a:ext cx="1865313" cy="1281113"/>
            <a:chOff x="2329" y="969"/>
            <a:chExt cx="1175" cy="807"/>
          </a:xfrm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329" y="969"/>
              <a:ext cx="1031" cy="231"/>
              <a:chOff x="2329" y="969"/>
              <a:chExt cx="1031" cy="231"/>
            </a:xfrm>
          </p:grpSpPr>
          <p:grpSp>
            <p:nvGrpSpPr>
              <p:cNvPr id="46" name="Group 44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56" name="Oval 8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47" name="Group 45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54" name="Oval 4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48" name="Group 48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52" name="Oval 4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49" name="Group 51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50" name="Oval 52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</p:grp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2473" y="1161"/>
              <a:ext cx="1031" cy="231"/>
              <a:chOff x="2329" y="969"/>
              <a:chExt cx="1031" cy="231"/>
            </a:xfrm>
          </p:grpSpPr>
          <p:grpSp>
            <p:nvGrpSpPr>
              <p:cNvPr id="34" name="Group 56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44" name="Oval 57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35" name="Group 59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42" name="Oval 60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36" name="Group 62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40" name="Oval 63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37" name="Group 65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38" name="Oval 6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</p:grpSp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2352" y="1353"/>
              <a:ext cx="1031" cy="231"/>
              <a:chOff x="2329" y="969"/>
              <a:chExt cx="1031" cy="231"/>
            </a:xfrm>
          </p:grpSpPr>
          <p:grpSp>
            <p:nvGrpSpPr>
              <p:cNvPr id="22" name="Group 69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32" name="Oval 70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23" name="Group 72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30" name="Oval 73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24" name="Group 75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28" name="Oval 7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solidFill>
                        <a:schemeClr val="accent2"/>
                      </a:solidFill>
                    </a:rPr>
                    <a:t>Si</a:t>
                  </a:r>
                  <a:endParaRPr lang="en-US" sz="1800" dirty="0"/>
                </a:p>
              </p:txBody>
            </p:sp>
          </p:grpSp>
          <p:grpSp>
            <p:nvGrpSpPr>
              <p:cNvPr id="25" name="Group 78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26" name="Oval 7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</p:grpSp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2473" y="1545"/>
              <a:ext cx="1031" cy="231"/>
              <a:chOff x="2329" y="969"/>
              <a:chExt cx="1031" cy="231"/>
            </a:xfrm>
          </p:grpSpPr>
          <p:grpSp>
            <p:nvGrpSpPr>
              <p:cNvPr id="10" name="Group 82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20" name="Oval 83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11" name="Group 85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18" name="Oval 8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16" name="Oval 8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13" name="Group 91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14" name="Oval 92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</p:grpSp>
      </p:grpSp>
      <p:grpSp>
        <p:nvGrpSpPr>
          <p:cNvPr id="58" name="Group 150"/>
          <p:cNvGrpSpPr>
            <a:grpSpLocks/>
          </p:cNvGrpSpPr>
          <p:nvPr/>
        </p:nvGrpSpPr>
        <p:grpSpPr bwMode="auto">
          <a:xfrm>
            <a:off x="3011488" y="1571380"/>
            <a:ext cx="1865312" cy="1281113"/>
            <a:chOff x="2400" y="1977"/>
            <a:chExt cx="1175" cy="807"/>
          </a:xfrm>
        </p:grpSpPr>
        <p:grpSp>
          <p:nvGrpSpPr>
            <p:cNvPr id="59" name="Group 94"/>
            <p:cNvGrpSpPr>
              <a:grpSpLocks/>
            </p:cNvGrpSpPr>
            <p:nvPr/>
          </p:nvGrpSpPr>
          <p:grpSpPr bwMode="auto">
            <a:xfrm>
              <a:off x="2400" y="1977"/>
              <a:ext cx="1031" cy="231"/>
              <a:chOff x="2329" y="969"/>
              <a:chExt cx="1031" cy="231"/>
            </a:xfrm>
          </p:grpSpPr>
          <p:grpSp>
            <p:nvGrpSpPr>
              <p:cNvPr id="98" name="Group 95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108" name="Oval 9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99" name="Group 98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106" name="Oval 9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100" name="Group 101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104" name="Oval 102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101" name="Group 104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102" name="Oval 105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</p:grpSp>
        <p:grpSp>
          <p:nvGrpSpPr>
            <p:cNvPr id="60" name="Group 108"/>
            <p:cNvGrpSpPr>
              <a:grpSpLocks/>
            </p:cNvGrpSpPr>
            <p:nvPr/>
          </p:nvGrpSpPr>
          <p:grpSpPr bwMode="auto">
            <a:xfrm>
              <a:off x="2544" y="2169"/>
              <a:ext cx="236" cy="231"/>
              <a:chOff x="2333" y="984"/>
              <a:chExt cx="236" cy="231"/>
            </a:xfrm>
          </p:grpSpPr>
          <p:sp>
            <p:nvSpPr>
              <p:cNvPr id="96" name="Oval 109"/>
              <p:cNvSpPr>
                <a:spLocks noChangeArrowheads="1"/>
              </p:cNvSpPr>
              <p:nvPr/>
            </p:nvSpPr>
            <p:spPr bwMode="auto">
              <a:xfrm>
                <a:off x="2352" y="100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Text Box 110"/>
              <p:cNvSpPr txBox="1">
                <a:spLocks noChangeArrowheads="1"/>
              </p:cNvSpPr>
              <p:nvPr/>
            </p:nvSpPr>
            <p:spPr bwMode="auto">
              <a:xfrm>
                <a:off x="2333" y="984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Si</a:t>
                </a:r>
                <a:endParaRPr lang="en-US" sz="1800"/>
              </a:p>
            </p:txBody>
          </p:sp>
        </p:grpSp>
        <p:grpSp>
          <p:nvGrpSpPr>
            <p:cNvPr id="61" name="Group 114"/>
            <p:cNvGrpSpPr>
              <a:grpSpLocks/>
            </p:cNvGrpSpPr>
            <p:nvPr/>
          </p:nvGrpSpPr>
          <p:grpSpPr bwMode="auto">
            <a:xfrm>
              <a:off x="3077" y="2169"/>
              <a:ext cx="236" cy="231"/>
              <a:chOff x="2333" y="984"/>
              <a:chExt cx="236" cy="231"/>
            </a:xfrm>
          </p:grpSpPr>
          <p:sp>
            <p:nvSpPr>
              <p:cNvPr id="94" name="Oval 115"/>
              <p:cNvSpPr>
                <a:spLocks noChangeArrowheads="1"/>
              </p:cNvSpPr>
              <p:nvPr/>
            </p:nvSpPr>
            <p:spPr bwMode="auto">
              <a:xfrm>
                <a:off x="2352" y="100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Text Box 116"/>
              <p:cNvSpPr txBox="1">
                <a:spLocks noChangeArrowheads="1"/>
              </p:cNvSpPr>
              <p:nvPr/>
            </p:nvSpPr>
            <p:spPr bwMode="auto">
              <a:xfrm>
                <a:off x="2333" y="984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Si</a:t>
                </a:r>
                <a:endParaRPr lang="en-US" sz="1800"/>
              </a:p>
            </p:txBody>
          </p:sp>
        </p:grpSp>
        <p:grpSp>
          <p:nvGrpSpPr>
            <p:cNvPr id="62" name="Group 117"/>
            <p:cNvGrpSpPr>
              <a:grpSpLocks/>
            </p:cNvGrpSpPr>
            <p:nvPr/>
          </p:nvGrpSpPr>
          <p:grpSpPr bwMode="auto">
            <a:xfrm>
              <a:off x="3339" y="2169"/>
              <a:ext cx="236" cy="231"/>
              <a:chOff x="2333" y="984"/>
              <a:chExt cx="236" cy="231"/>
            </a:xfrm>
          </p:grpSpPr>
          <p:sp>
            <p:nvSpPr>
              <p:cNvPr id="92" name="Oval 118"/>
              <p:cNvSpPr>
                <a:spLocks noChangeArrowheads="1"/>
              </p:cNvSpPr>
              <p:nvPr/>
            </p:nvSpPr>
            <p:spPr bwMode="auto">
              <a:xfrm>
                <a:off x="2352" y="100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Text Box 119"/>
              <p:cNvSpPr txBox="1">
                <a:spLocks noChangeArrowheads="1"/>
              </p:cNvSpPr>
              <p:nvPr/>
            </p:nvSpPr>
            <p:spPr bwMode="auto">
              <a:xfrm>
                <a:off x="2333" y="984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accent2"/>
                    </a:solidFill>
                  </a:rPr>
                  <a:t>Si</a:t>
                </a:r>
                <a:endParaRPr lang="en-US" sz="1800"/>
              </a:p>
            </p:txBody>
          </p:sp>
        </p:grpSp>
        <p:grpSp>
          <p:nvGrpSpPr>
            <p:cNvPr id="63" name="Group 120"/>
            <p:cNvGrpSpPr>
              <a:grpSpLocks/>
            </p:cNvGrpSpPr>
            <p:nvPr/>
          </p:nvGrpSpPr>
          <p:grpSpPr bwMode="auto">
            <a:xfrm>
              <a:off x="2423" y="2361"/>
              <a:ext cx="1031" cy="231"/>
              <a:chOff x="2329" y="969"/>
              <a:chExt cx="1031" cy="231"/>
            </a:xfrm>
          </p:grpSpPr>
          <p:grpSp>
            <p:nvGrpSpPr>
              <p:cNvPr id="80" name="Group 121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90" name="Oval 122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81" name="Group 124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88" name="Oval 125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82" name="Group 127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86" name="Oval 128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solidFill>
                        <a:schemeClr val="accent2"/>
                      </a:solidFill>
                    </a:rPr>
                    <a:t>Si</a:t>
                  </a:r>
                  <a:endParaRPr lang="en-US" sz="1800" dirty="0"/>
                </a:p>
              </p:txBody>
            </p:sp>
          </p:grpSp>
          <p:grpSp>
            <p:nvGrpSpPr>
              <p:cNvPr id="83" name="Group 130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84" name="Oval 131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</p:grpSp>
        <p:grpSp>
          <p:nvGrpSpPr>
            <p:cNvPr id="64" name="Group 133"/>
            <p:cNvGrpSpPr>
              <a:grpSpLocks/>
            </p:cNvGrpSpPr>
            <p:nvPr/>
          </p:nvGrpSpPr>
          <p:grpSpPr bwMode="auto">
            <a:xfrm>
              <a:off x="2544" y="2553"/>
              <a:ext cx="1031" cy="231"/>
              <a:chOff x="2329" y="969"/>
              <a:chExt cx="1031" cy="231"/>
            </a:xfrm>
          </p:grpSpPr>
          <p:grpSp>
            <p:nvGrpSpPr>
              <p:cNvPr id="68" name="Group 134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78" name="Oval 135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69" name="Group 137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76" name="Oval 138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70" name="Group 140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74" name="Oval 141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71" name="Group 143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72" name="Oval 144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</p:grpSp>
        <p:grpSp>
          <p:nvGrpSpPr>
            <p:cNvPr id="65" name="Group 148"/>
            <p:cNvGrpSpPr>
              <a:grpSpLocks/>
            </p:cNvGrpSpPr>
            <p:nvPr/>
          </p:nvGrpSpPr>
          <p:grpSpPr bwMode="auto">
            <a:xfrm>
              <a:off x="2796" y="2178"/>
              <a:ext cx="276" cy="231"/>
              <a:chOff x="2787" y="2160"/>
              <a:chExt cx="276" cy="231"/>
            </a:xfrm>
          </p:grpSpPr>
          <p:sp>
            <p:nvSpPr>
              <p:cNvPr id="66" name="Oval 147"/>
              <p:cNvSpPr>
                <a:spLocks noChangeArrowheads="1"/>
              </p:cNvSpPr>
              <p:nvPr/>
            </p:nvSpPr>
            <p:spPr bwMode="auto">
              <a:xfrm>
                <a:off x="2823" y="2181"/>
                <a:ext cx="192" cy="192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146"/>
              <p:cNvSpPr txBox="1">
                <a:spLocks noChangeArrowheads="1"/>
              </p:cNvSpPr>
              <p:nvPr/>
            </p:nvSpPr>
            <p:spPr bwMode="auto">
              <a:xfrm>
                <a:off x="2787" y="2160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1"/>
                  <a:t>As</a:t>
                </a:r>
                <a:endParaRPr lang="en-US" sz="1800"/>
              </a:p>
            </p:txBody>
          </p:sp>
        </p:grpSp>
      </p:grpSp>
      <p:grpSp>
        <p:nvGrpSpPr>
          <p:cNvPr id="141" name="Group 243"/>
          <p:cNvGrpSpPr>
            <a:grpSpLocks/>
          </p:cNvGrpSpPr>
          <p:nvPr/>
        </p:nvGrpSpPr>
        <p:grpSpPr bwMode="auto">
          <a:xfrm>
            <a:off x="5867400" y="1174952"/>
            <a:ext cx="1389063" cy="1600200"/>
            <a:chOff x="4176" y="336"/>
            <a:chExt cx="875" cy="1008"/>
          </a:xfrm>
        </p:grpSpPr>
        <p:grpSp>
          <p:nvGrpSpPr>
            <p:cNvPr id="142" name="Group 240"/>
            <p:cNvGrpSpPr>
              <a:grpSpLocks/>
            </p:cNvGrpSpPr>
            <p:nvPr/>
          </p:nvGrpSpPr>
          <p:grpSpPr bwMode="auto">
            <a:xfrm>
              <a:off x="4176" y="624"/>
              <a:ext cx="816" cy="720"/>
              <a:chOff x="4176" y="624"/>
              <a:chExt cx="816" cy="720"/>
            </a:xfrm>
          </p:grpSpPr>
          <p:sp>
            <p:nvSpPr>
              <p:cNvPr id="146" name="Rectangle 234"/>
              <p:cNvSpPr>
                <a:spLocks noChangeArrowheads="1"/>
              </p:cNvSpPr>
              <p:nvPr/>
            </p:nvSpPr>
            <p:spPr bwMode="auto">
              <a:xfrm>
                <a:off x="4176" y="624"/>
                <a:ext cx="816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235"/>
              <p:cNvSpPr>
                <a:spLocks noChangeShapeType="1"/>
              </p:cNvSpPr>
              <p:nvPr/>
            </p:nvSpPr>
            <p:spPr bwMode="auto">
              <a:xfrm flipH="1">
                <a:off x="4176" y="86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236"/>
              <p:cNvSpPr>
                <a:spLocks noChangeShapeType="1"/>
              </p:cNvSpPr>
              <p:nvPr/>
            </p:nvSpPr>
            <p:spPr bwMode="auto">
              <a:xfrm flipH="1">
                <a:off x="4176" y="110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237"/>
              <p:cNvSpPr>
                <a:spLocks noChangeShapeType="1"/>
              </p:cNvSpPr>
              <p:nvPr/>
            </p:nvSpPr>
            <p:spPr bwMode="auto">
              <a:xfrm>
                <a:off x="4464" y="62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Line 238"/>
              <p:cNvSpPr>
                <a:spLocks noChangeShapeType="1"/>
              </p:cNvSpPr>
              <p:nvPr/>
            </p:nvSpPr>
            <p:spPr bwMode="auto">
              <a:xfrm>
                <a:off x="4752" y="62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" name="Text Box 239"/>
            <p:cNvSpPr txBox="1">
              <a:spLocks noChangeArrowheads="1"/>
            </p:cNvSpPr>
            <p:nvPr/>
          </p:nvSpPr>
          <p:spPr bwMode="auto">
            <a:xfrm>
              <a:off x="4224" y="336"/>
              <a:ext cx="827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80000"/>
                </a:lnSpc>
              </a:pPr>
              <a:r>
                <a:rPr lang="en-US" sz="2000" dirty="0">
                  <a:solidFill>
                    <a:srgbClr val="CC0000"/>
                  </a:solidFill>
                </a:rPr>
                <a:t>B</a:t>
              </a:r>
              <a:r>
                <a:rPr lang="en-US" sz="2000" dirty="0"/>
                <a:t>    C  </a:t>
              </a:r>
              <a:r>
                <a:rPr lang="en-US" sz="2000" dirty="0" smtClean="0"/>
                <a:t>   </a:t>
              </a:r>
              <a:r>
                <a:rPr lang="en-US" sz="2000" dirty="0"/>
                <a:t>N</a:t>
              </a:r>
            </a:p>
          </p:txBody>
        </p:sp>
        <p:sp>
          <p:nvSpPr>
            <p:cNvPr id="144" name="Text Box 241"/>
            <p:cNvSpPr txBox="1">
              <a:spLocks noChangeArrowheads="1"/>
            </p:cNvSpPr>
            <p:nvPr/>
          </p:nvSpPr>
          <p:spPr bwMode="auto">
            <a:xfrm>
              <a:off x="4203" y="845"/>
              <a:ext cx="7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Al    </a:t>
              </a:r>
              <a:r>
                <a:rPr lang="en-US" sz="2000" b="1" dirty="0">
                  <a:solidFill>
                    <a:srgbClr val="A41BCC"/>
                  </a:solidFill>
                </a:rPr>
                <a:t>Si </a:t>
              </a:r>
              <a:r>
                <a:rPr lang="en-US" sz="2000" dirty="0"/>
                <a:t>   P</a:t>
              </a:r>
            </a:p>
          </p:txBody>
        </p:sp>
        <p:sp>
          <p:nvSpPr>
            <p:cNvPr id="145" name="Text Box 242"/>
            <p:cNvSpPr txBox="1">
              <a:spLocks noChangeArrowheads="1"/>
            </p:cNvSpPr>
            <p:nvPr/>
          </p:nvSpPr>
          <p:spPr bwMode="auto">
            <a:xfrm>
              <a:off x="4176" y="1094"/>
              <a:ext cx="8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err="1"/>
                <a:t>Ga</a:t>
              </a:r>
              <a:r>
                <a:rPr lang="en-US" sz="2000" dirty="0"/>
                <a:t>   </a:t>
              </a:r>
              <a:r>
                <a:rPr lang="en-US" sz="2000" dirty="0" err="1"/>
                <a:t>Ge</a:t>
              </a:r>
              <a:r>
                <a:rPr lang="en-US" sz="2000" dirty="0"/>
                <a:t>  </a:t>
              </a:r>
              <a:r>
                <a:rPr lang="en-US" sz="2000" dirty="0">
                  <a:solidFill>
                    <a:schemeClr val="accent2"/>
                  </a:solidFill>
                </a:rPr>
                <a:t>As</a:t>
              </a:r>
              <a:endParaRPr lang="en-US" sz="2000" dirty="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593725" y="3190103"/>
            <a:ext cx="7881571" cy="2791244"/>
            <a:chOff x="593725" y="3202802"/>
            <a:chExt cx="7881571" cy="2791244"/>
          </a:xfrm>
        </p:grpSpPr>
        <p:sp>
          <p:nvSpPr>
            <p:cNvPr id="128" name="Text Box 158"/>
            <p:cNvSpPr txBox="1">
              <a:spLocks noChangeArrowheads="1"/>
            </p:cNvSpPr>
            <p:nvPr/>
          </p:nvSpPr>
          <p:spPr bwMode="auto">
            <a:xfrm>
              <a:off x="3870325" y="3681029"/>
              <a:ext cx="449263" cy="477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E</a:t>
              </a:r>
              <a:r>
                <a:rPr lang="en-US" sz="2000" baseline="-25000" dirty="0"/>
                <a:t>C</a:t>
              </a:r>
              <a:endParaRPr lang="en-US" sz="2000" dirty="0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593725" y="3202802"/>
              <a:ext cx="7881571" cy="2791244"/>
              <a:chOff x="593725" y="3235578"/>
              <a:chExt cx="7881571" cy="2791244"/>
            </a:xfrm>
          </p:grpSpPr>
          <p:sp>
            <p:nvSpPr>
              <p:cNvPr id="125" name="Line 152"/>
              <p:cNvSpPr>
                <a:spLocks noChangeShapeType="1"/>
              </p:cNvSpPr>
              <p:nvPr/>
            </p:nvSpPr>
            <p:spPr bwMode="auto">
              <a:xfrm flipH="1">
                <a:off x="1736725" y="3939124"/>
                <a:ext cx="20605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593725" y="3235578"/>
                <a:ext cx="7881571" cy="2791244"/>
                <a:chOff x="593725" y="3235578"/>
                <a:chExt cx="7881571" cy="2791244"/>
              </a:xfrm>
            </p:grpSpPr>
            <p:sp>
              <p:nvSpPr>
                <p:cNvPr id="121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1443038" y="3681029"/>
                  <a:ext cx="0" cy="22272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Text Box 156"/>
                <p:cNvSpPr txBox="1">
                  <a:spLocks noChangeArrowheads="1"/>
                </p:cNvSpPr>
                <p:nvPr/>
              </p:nvSpPr>
              <p:spPr bwMode="auto">
                <a:xfrm>
                  <a:off x="1295400" y="3235578"/>
                  <a:ext cx="339725" cy="4779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E</a:t>
                  </a:r>
                </a:p>
              </p:txBody>
            </p:sp>
            <p:sp>
              <p:nvSpPr>
                <p:cNvPr id="126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1736725" y="5824170"/>
                  <a:ext cx="20605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Text Box 157"/>
                <p:cNvSpPr txBox="1">
                  <a:spLocks noChangeArrowheads="1"/>
                </p:cNvSpPr>
                <p:nvPr/>
              </p:nvSpPr>
              <p:spPr bwMode="auto">
                <a:xfrm>
                  <a:off x="3870325" y="5548869"/>
                  <a:ext cx="458788" cy="4779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/>
                    <a:t>E</a:t>
                  </a:r>
                  <a:r>
                    <a:rPr lang="en-US" sz="2000" baseline="-25000" dirty="0"/>
                    <a:t>V</a:t>
                  </a:r>
                  <a:endParaRPr lang="en-US" sz="2000" dirty="0"/>
                </a:p>
              </p:txBody>
            </p:sp>
            <p:sp>
              <p:nvSpPr>
                <p:cNvPr id="129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693988" y="3939124"/>
                  <a:ext cx="0" cy="5983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Line 160"/>
                <p:cNvSpPr>
                  <a:spLocks noChangeShapeType="1"/>
                </p:cNvSpPr>
                <p:nvPr/>
              </p:nvSpPr>
              <p:spPr bwMode="auto">
                <a:xfrm>
                  <a:off x="2693988" y="5137829"/>
                  <a:ext cx="0" cy="6863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Text Box 161"/>
                <p:cNvSpPr txBox="1">
                  <a:spLocks noChangeArrowheads="1"/>
                </p:cNvSpPr>
                <p:nvPr/>
              </p:nvSpPr>
              <p:spPr bwMode="auto">
                <a:xfrm>
                  <a:off x="2178050" y="4606346"/>
                  <a:ext cx="1133644" cy="400110"/>
                </a:xfrm>
                <a:prstGeom prst="rect">
                  <a:avLst/>
                </a:prstGeom>
                <a:noFill/>
                <a:ln w="9525">
                  <a:solidFill>
                    <a:srgbClr val="A41B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A41BCC"/>
                      </a:solidFill>
                    </a:rPr>
                    <a:t>E</a:t>
                  </a:r>
                  <a:r>
                    <a:rPr lang="en-US" sz="2000" baseline="-25000" dirty="0" smtClean="0">
                      <a:solidFill>
                        <a:srgbClr val="A41BCC"/>
                      </a:solidFill>
                    </a:rPr>
                    <a:t>G</a:t>
                  </a:r>
                  <a:r>
                    <a:rPr lang="en-US" sz="2000" dirty="0" smtClean="0">
                      <a:solidFill>
                        <a:srgbClr val="A41BCC"/>
                      </a:solidFill>
                    </a:rPr>
                    <a:t> </a:t>
                  </a:r>
                  <a:r>
                    <a:rPr lang="en-US" sz="2000" dirty="0">
                      <a:solidFill>
                        <a:srgbClr val="A41BCC"/>
                      </a:solidFill>
                    </a:rPr>
                    <a:t>1.1 </a:t>
                  </a:r>
                  <a:r>
                    <a:rPr lang="en-US" sz="2000" dirty="0" err="1">
                      <a:solidFill>
                        <a:srgbClr val="A41BCC"/>
                      </a:solidFill>
                    </a:rPr>
                    <a:t>eV</a:t>
                  </a:r>
                  <a:endParaRPr lang="en-US" sz="2000" dirty="0">
                    <a:solidFill>
                      <a:srgbClr val="A41BCC"/>
                    </a:solidFill>
                  </a:endParaRPr>
                </a:p>
              </p:txBody>
            </p:sp>
            <p:sp>
              <p:nvSpPr>
                <p:cNvPr id="13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663700" y="4061480"/>
                  <a:ext cx="2206625" cy="0"/>
                </a:xfrm>
                <a:prstGeom prst="line">
                  <a:avLst/>
                </a:prstGeom>
                <a:noFill/>
                <a:ln w="12700" cmpd="sng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593725" y="4929443"/>
                  <a:ext cx="833438" cy="4779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/>
                    <a:t>n-type</a:t>
                  </a:r>
                </a:p>
              </p:txBody>
            </p:sp>
            <p:grpSp>
              <p:nvGrpSpPr>
                <p:cNvPr id="140" name="Group 139"/>
                <p:cNvGrpSpPr/>
                <p:nvPr/>
              </p:nvGrpSpPr>
              <p:grpSpPr>
                <a:xfrm>
                  <a:off x="3405057" y="4249997"/>
                  <a:ext cx="3097343" cy="923295"/>
                  <a:chOff x="3405057" y="4249997"/>
                  <a:chExt cx="3097343" cy="923295"/>
                </a:xfrm>
              </p:grpSpPr>
              <p:sp>
                <p:nvSpPr>
                  <p:cNvPr id="135" name="Text Box 1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0590" y="4465406"/>
                    <a:ext cx="1801810" cy="707886"/>
                  </a:xfrm>
                  <a:prstGeom prst="rect">
                    <a:avLst/>
                  </a:prstGeom>
                  <a:noFill/>
                  <a:ln w="9525">
                    <a:solidFill>
                      <a:srgbClr val="CC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FF0000"/>
                        </a:solidFill>
                      </a:rPr>
                      <a:t>As</a:t>
                    </a:r>
                    <a:r>
                      <a:rPr lang="en-US" sz="2000" baseline="30000" dirty="0">
                        <a:solidFill>
                          <a:srgbClr val="FF0000"/>
                        </a:solidFill>
                      </a:rPr>
                      <a:t>5+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 ---&gt; 4e</a:t>
                    </a:r>
                    <a:r>
                      <a:rPr lang="en-US" sz="2000" baseline="30000" dirty="0">
                        <a:solidFill>
                          <a:srgbClr val="FF0000"/>
                        </a:solidFill>
                      </a:rPr>
                      <a:t>-</a:t>
                    </a:r>
                    <a:r>
                      <a:rPr lang="en-US" sz="2000" dirty="0">
                        <a:solidFill>
                          <a:srgbClr val="FF0000"/>
                        </a:solidFill>
                      </a:rPr>
                      <a:t>+ e</a:t>
                    </a:r>
                    <a:r>
                      <a:rPr lang="en-US" sz="2000" baseline="30000" dirty="0" smtClean="0">
                        <a:solidFill>
                          <a:srgbClr val="FF0000"/>
                        </a:solidFill>
                      </a:rPr>
                      <a:t>-   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donors (N</a:t>
                    </a:r>
                    <a:r>
                      <a:rPr lang="en-US" sz="2000" baseline="-25000" dirty="0" smtClean="0">
                        <a:solidFill>
                          <a:srgbClr val="FF0000"/>
                        </a:solidFill>
                      </a:rPr>
                      <a:t>D</a:t>
                    </a:r>
                    <a:r>
                      <a:rPr lang="en-US" sz="2000" dirty="0" smtClean="0">
                        <a:solidFill>
                          <a:srgbClr val="FF0000"/>
                        </a:solidFill>
                      </a:rPr>
                      <a:t>)</a:t>
                    </a:r>
                    <a:endParaRPr lang="en-US" sz="2000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6" name="Line 165"/>
                  <p:cNvSpPr>
                    <a:spLocks noChangeShapeType="1"/>
                  </p:cNvSpPr>
                  <p:nvPr/>
                </p:nvSpPr>
                <p:spPr bwMode="auto">
                  <a:xfrm rot="185049" flipH="1" flipV="1">
                    <a:off x="3405057" y="4249997"/>
                    <a:ext cx="1305126" cy="321472"/>
                  </a:xfrm>
                  <a:prstGeom prst="line">
                    <a:avLst/>
                  </a:prstGeom>
                  <a:noFill/>
                  <a:ln w="9525">
                    <a:solidFill>
                      <a:srgbClr val="CC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7" name="Group 136"/>
                <p:cNvGrpSpPr/>
                <p:nvPr/>
              </p:nvGrpSpPr>
              <p:grpSpPr>
                <a:xfrm>
                  <a:off x="3386138" y="3694016"/>
                  <a:ext cx="5089158" cy="707886"/>
                  <a:chOff x="3386138" y="2448816"/>
                  <a:chExt cx="5089158" cy="707886"/>
                </a:xfrm>
              </p:grpSpPr>
              <p:sp>
                <p:nvSpPr>
                  <p:cNvPr id="13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3386138" y="2821840"/>
                    <a:ext cx="1298574" cy="670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Text Box 1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9950" y="2448816"/>
                    <a:ext cx="3795346" cy="707886"/>
                  </a:xfrm>
                  <a:prstGeom prst="rect">
                    <a:avLst/>
                  </a:prstGeom>
                  <a:noFill/>
                  <a:ln w="9525">
                    <a:solidFill>
                      <a:srgbClr val="0000FF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2000" b="1" dirty="0">
                        <a:solidFill>
                          <a:srgbClr val="0000FF"/>
                        </a:solidFill>
                      </a:rPr>
                      <a:t>E</a:t>
                    </a:r>
                    <a:r>
                      <a:rPr lang="en-US" sz="2000" b="1" baseline="-25000" dirty="0">
                        <a:solidFill>
                          <a:srgbClr val="0000FF"/>
                        </a:solidFill>
                      </a:rPr>
                      <a:t>F</a:t>
                    </a:r>
                    <a:r>
                      <a:rPr lang="en-US" sz="2000" baseline="-25000" dirty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z="2000" dirty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rgbClr val="0000FF"/>
                        </a:solidFill>
                      </a:rPr>
                      <a:t>=  </a:t>
                    </a:r>
                    <a:r>
                      <a:rPr lang="en-US" sz="2000" dirty="0">
                        <a:solidFill>
                          <a:srgbClr val="0000FF"/>
                        </a:solidFill>
                      </a:rPr>
                      <a:t>Fermi </a:t>
                    </a:r>
                    <a:r>
                      <a:rPr lang="en-US" sz="2000" dirty="0" smtClean="0">
                        <a:solidFill>
                          <a:srgbClr val="0000FF"/>
                        </a:solidFill>
                      </a:rPr>
                      <a:t>level (~electrochemical </a:t>
                    </a:r>
                  </a:p>
                  <a:p>
                    <a:pPr algn="ctr"/>
                    <a:r>
                      <a:rPr lang="en-US" sz="2000" dirty="0" smtClean="0">
                        <a:solidFill>
                          <a:srgbClr val="0000FF"/>
                        </a:solidFill>
                      </a:rPr>
                      <a:t>potential </a:t>
                    </a:r>
                    <a:r>
                      <a:rPr lang="en-US" sz="2000" dirty="0">
                        <a:solidFill>
                          <a:srgbClr val="0000FF"/>
                        </a:solidFill>
                      </a:rPr>
                      <a:t>of electrons </a:t>
                    </a:r>
                  </a:p>
                </p:txBody>
              </p:sp>
            </p:grpSp>
            <p:sp>
              <p:nvSpPr>
                <p:cNvPr id="151" name="TextBox 150"/>
                <p:cNvSpPr txBox="1"/>
                <p:nvPr/>
              </p:nvSpPr>
              <p:spPr>
                <a:xfrm>
                  <a:off x="1759269" y="3982720"/>
                  <a:ext cx="22568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+ + + + + + + + + + + + 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1734113" y="3754824"/>
                  <a:ext cx="217113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>
                      <a:solidFill>
                        <a:srgbClr val="660066"/>
                      </a:solidFill>
                      <a:latin typeface="Wingdings"/>
                      <a:ea typeface="Wingdings"/>
                      <a:cs typeface="Wingdings"/>
                      <a:sym typeface="Wingdings"/>
                    </a:rPr>
                    <a:t>          </a:t>
                  </a:r>
                  <a:endParaRPr lang="en-US" sz="1000" dirty="0">
                    <a:solidFill>
                      <a:srgbClr val="660066"/>
                    </a:solidFill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1769226" y="3491591"/>
                  <a:ext cx="21339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660066"/>
                      </a:solidFill>
                    </a:rPr>
                    <a:t>Free electrons in CB</a:t>
                  </a:r>
                  <a:endParaRPr lang="en-US" dirty="0">
                    <a:solidFill>
                      <a:srgbClr val="660066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8108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652" y="59449"/>
            <a:ext cx="6986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2. Stability 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Long term stability of PV modules/systems 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5" y="5092314"/>
            <a:ext cx="7333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Jordan </a:t>
            </a:r>
            <a:r>
              <a:rPr lang="en-US" sz="1600" dirty="0"/>
              <a:t>&amp; </a:t>
            </a:r>
            <a:r>
              <a:rPr lang="en-US" sz="1600" dirty="0" smtClean="0"/>
              <a:t>Kurtz</a:t>
            </a:r>
            <a:r>
              <a:rPr lang="en-US" sz="1600" dirty="0"/>
              <a:t>,</a:t>
            </a:r>
            <a:r>
              <a:rPr lang="en-US" sz="1600" dirty="0" smtClean="0"/>
              <a:t> </a:t>
            </a:r>
            <a:r>
              <a:rPr lang="en-US" sz="1600" dirty="0"/>
              <a:t>2011 (August), National Renewable Energy </a:t>
            </a:r>
            <a:endParaRPr lang="en-US" sz="1600" dirty="0" smtClean="0"/>
          </a:p>
          <a:p>
            <a:r>
              <a:rPr lang="en-US" sz="1600" dirty="0" smtClean="0"/>
              <a:t>Laboratory </a:t>
            </a:r>
            <a:r>
              <a:rPr lang="en-US" sz="1600" dirty="0"/>
              <a:t>(NREL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Photovoltaic </a:t>
            </a:r>
            <a:r>
              <a:rPr lang="en-US" sz="1600" dirty="0"/>
              <a:t>degradation rates – An analytical </a:t>
            </a:r>
            <a:r>
              <a:rPr lang="en-US" sz="1600" dirty="0" smtClean="0"/>
              <a:t>review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84959"/>
            <a:ext cx="6692900" cy="4305300"/>
            <a:chOff x="1219200" y="1270000"/>
            <a:chExt cx="6692900" cy="4305300"/>
          </a:xfrm>
        </p:grpSpPr>
        <p:grpSp>
          <p:nvGrpSpPr>
            <p:cNvPr id="7" name="Group 6"/>
            <p:cNvGrpSpPr/>
            <p:nvPr/>
          </p:nvGrpSpPr>
          <p:grpSpPr>
            <a:xfrm>
              <a:off x="1219200" y="1270000"/>
              <a:ext cx="6692900" cy="4305300"/>
              <a:chOff x="1219200" y="1270000"/>
              <a:chExt cx="6692900" cy="43053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200" y="1270000"/>
                <a:ext cx="6692900" cy="430530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038809" y="4522798"/>
                <a:ext cx="5570514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&lt;2000 &gt;2000  &lt;2000   &gt;2000   &lt;2000  &gt;2000   &lt;2000    &gt;2000  &lt;2000  &gt;2000  </a:t>
                </a:r>
                <a:endParaRPr lang="en-US" sz="1400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871693" y="5180053"/>
              <a:ext cx="2952373" cy="300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>
            <a:off x="6528763" y="3217103"/>
            <a:ext cx="475826" cy="81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04589" y="3032437"/>
            <a:ext cx="72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image0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81" y="4369883"/>
            <a:ext cx="4075684" cy="24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4192" y="252149"/>
            <a:ext cx="3627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Comic Sans MS"/>
                <a:cs typeface="Comic Sans MS"/>
              </a:rPr>
              <a:t>3</a:t>
            </a:r>
            <a:r>
              <a:rPr lang="en-US" sz="20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. Cost (money and energy)</a:t>
            </a:r>
            <a:endParaRPr lang="en-US" sz="2000" b="1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51363" y="598219"/>
            <a:ext cx="476265" cy="677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56460" y="606356"/>
            <a:ext cx="657699" cy="6690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6552" y="1275432"/>
            <a:ext cx="67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$/W</a:t>
            </a:r>
            <a:r>
              <a:rPr lang="en-US" baseline="-25000" dirty="0" smtClean="0"/>
              <a:t>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5588" y="1275432"/>
            <a:ext cx="213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payback time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09" y="1634710"/>
            <a:ext cx="5157439" cy="51473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727200" y="1980099"/>
            <a:ext cx="7103141" cy="3695700"/>
            <a:chOff x="1727200" y="1980099"/>
            <a:chExt cx="7103141" cy="36957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200" y="1980099"/>
              <a:ext cx="5689600" cy="369570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5124017" y="2818905"/>
              <a:ext cx="0" cy="22426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29082" y="2687913"/>
              <a:ext cx="0" cy="22426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115809" y="4261485"/>
              <a:ext cx="1714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$0.6/W</a:t>
              </a:r>
              <a:r>
                <a:rPr lang="en-US" baseline="-25000" dirty="0" smtClean="0">
                  <a:solidFill>
                    <a:schemeClr val="accent6">
                      <a:lumMod val="50000"/>
                    </a:schemeClr>
                  </a:solidFill>
                </a:rPr>
                <a:t>P</a:t>
              </a:r>
              <a:r>
                <a:rPr lang="en-US" dirty="0" smtClean="0">
                  <a:solidFill>
                    <a:schemeClr val="accent6">
                      <a:lumMod val="50000"/>
                    </a:schemeClr>
                  </a:solidFill>
                </a:rPr>
                <a:t> in 2030</a:t>
              </a:r>
              <a:endParaRPr 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53188" y="3211858"/>
              <a:ext cx="1523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Predicted cost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3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337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7778" y="10502"/>
            <a:ext cx="57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9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S US Germany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516493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7100" y="1028700"/>
            <a:ext cx="4525059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Solar PV Costs in the USA and Germany (2013)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800" y="-44450"/>
            <a:ext cx="5215415" cy="646331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A    C O L D    S H O W E R       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3800" y="612775"/>
            <a:ext cx="4191000" cy="4032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9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BT-CdTe bi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783"/>
            <a:ext cx="4419600" cy="3286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1100" y="939800"/>
            <a:ext cx="998516" cy="64633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  <a:cs typeface="Comic Sans MS"/>
              </a:rPr>
              <a:t>from </a:t>
            </a:r>
          </a:p>
          <a:p>
            <a:r>
              <a:rPr lang="en-US" sz="1200" b="1" dirty="0" smtClean="0">
                <a:latin typeface="Comic Sans MS"/>
                <a:cs typeface="Comic Sans MS"/>
              </a:rPr>
              <a:t>First Solar </a:t>
            </a:r>
          </a:p>
          <a:p>
            <a:r>
              <a:rPr lang="en-US" sz="1200" dirty="0" smtClean="0">
                <a:latin typeface="Comic Sans MS"/>
                <a:cs typeface="Comic Sans MS"/>
              </a:rPr>
              <a:t>website…</a:t>
            </a:r>
            <a:endParaRPr lang="en-US" sz="1200" dirty="0">
              <a:latin typeface="Comic Sans MS"/>
              <a:cs typeface="Comic Sans M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05100" y="2870200"/>
            <a:ext cx="6495623" cy="3909912"/>
            <a:chOff x="2705100" y="2870200"/>
            <a:chExt cx="6495623" cy="3909912"/>
          </a:xfrm>
        </p:grpSpPr>
        <p:pic>
          <p:nvPicPr>
            <p:cNvPr id="6" name="Picture 5" descr="Energy Payback PV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0" y="3403599"/>
              <a:ext cx="6495623" cy="337651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56300" y="2870200"/>
              <a:ext cx="2229146" cy="646331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latin typeface="Comic Sans MS"/>
                  <a:cs typeface="Comic Sans MS"/>
                </a:rPr>
                <a:t>Peng</a:t>
              </a:r>
              <a:r>
                <a:rPr lang="en-US" sz="1200" dirty="0" smtClean="0">
                  <a:latin typeface="Comic Sans MS"/>
                  <a:cs typeface="Comic Sans MS"/>
                </a:rPr>
                <a:t>, Lu, Yang, </a:t>
              </a:r>
            </a:p>
            <a:p>
              <a:r>
                <a:rPr lang="en-US" sz="1200" i="1" dirty="0" smtClean="0">
                  <a:latin typeface="Comic Sans MS"/>
                  <a:cs typeface="Comic Sans MS"/>
                </a:rPr>
                <a:t>Renew. Sustain. </a:t>
              </a:r>
              <a:r>
                <a:rPr lang="en-US" sz="1200" i="1" dirty="0">
                  <a:latin typeface="Comic Sans MS"/>
                  <a:cs typeface="Comic Sans MS"/>
                </a:rPr>
                <a:t>Energy </a:t>
              </a:r>
              <a:r>
                <a:rPr lang="en-US" sz="1200" i="1" dirty="0" smtClean="0">
                  <a:latin typeface="Comic Sans MS"/>
                  <a:cs typeface="Comic Sans MS"/>
                </a:rPr>
                <a:t>Rev. 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19 </a:t>
              </a:r>
              <a:r>
                <a:rPr lang="en-US" sz="1200" dirty="0">
                  <a:latin typeface="Comic Sans MS"/>
                  <a:cs typeface="Comic Sans MS"/>
                </a:rPr>
                <a:t>(2013) 255–274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503930" y="6191250"/>
              <a:ext cx="5525770" cy="127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75028" y="-93662"/>
            <a:ext cx="8811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800000"/>
                </a:solidFill>
                <a:latin typeface="Comic Sans MS" charset="0"/>
                <a:cs typeface="Comic Sans MS" charset="0"/>
              </a:rPr>
              <a:t>Estimated Solar </a:t>
            </a:r>
            <a:r>
              <a:rPr lang="en-US" sz="2800" b="1" dirty="0" smtClean="0">
                <a:solidFill>
                  <a:srgbClr val="800000"/>
                </a:solidFill>
                <a:latin typeface="Comic Sans MS" charset="0"/>
                <a:cs typeface="Comic Sans MS" charset="0"/>
              </a:rPr>
              <a:t>Cell</a:t>
            </a:r>
            <a:r>
              <a:rPr lang="he-IL" sz="2800" b="1" dirty="0" smtClean="0">
                <a:solidFill>
                  <a:srgbClr val="800000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latin typeface="Comic Sans MS" charset="0"/>
                <a:cs typeface="Comic Sans MS" charset="0"/>
              </a:rPr>
              <a:t>Energy </a:t>
            </a:r>
            <a:r>
              <a:rPr lang="en-US" sz="2800" b="1" dirty="0">
                <a:solidFill>
                  <a:srgbClr val="800000"/>
                </a:solidFill>
                <a:latin typeface="Comic Sans MS" charset="0"/>
                <a:cs typeface="Comic Sans MS" charset="0"/>
              </a:rPr>
              <a:t>Payback </a:t>
            </a:r>
            <a:r>
              <a:rPr lang="en-US" sz="2800" b="1" dirty="0" smtClean="0">
                <a:solidFill>
                  <a:srgbClr val="800000"/>
                </a:solidFill>
                <a:latin typeface="Comic Sans MS" charset="0"/>
                <a:cs typeface="Comic Sans MS" charset="0"/>
              </a:rPr>
              <a:t>Times</a:t>
            </a:r>
            <a:r>
              <a:rPr lang="he-IL" sz="2800" b="1" dirty="0">
                <a:solidFill>
                  <a:srgbClr val="800000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2800" b="1" dirty="0" smtClean="0">
                <a:solidFill>
                  <a:srgbClr val="800000"/>
                </a:solidFill>
                <a:latin typeface="Comic Sans MS" charset="0"/>
                <a:cs typeface="Comic Sans MS" charset="0"/>
              </a:rPr>
              <a:t>201</a:t>
            </a:r>
            <a:r>
              <a:rPr lang="he-IL" sz="2800" b="1" dirty="0" smtClean="0">
                <a:solidFill>
                  <a:srgbClr val="800000"/>
                </a:solidFill>
                <a:latin typeface="Comic Sans MS" charset="0"/>
                <a:cs typeface="Comic Sans MS" charset="0"/>
              </a:rPr>
              <a:t>3</a:t>
            </a:r>
            <a:endParaRPr lang="en-US" sz="2800" b="1" dirty="0">
              <a:solidFill>
                <a:srgbClr val="800000"/>
              </a:solidFill>
              <a:latin typeface="Comic Sans MS" charset="0"/>
              <a:cs typeface="Comic Sans M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00100" y="736600"/>
            <a:ext cx="5575300" cy="2171700"/>
            <a:chOff x="800100" y="736600"/>
            <a:chExt cx="5575300" cy="21717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800100" y="2882900"/>
              <a:ext cx="3352800" cy="25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279900" y="736600"/>
              <a:ext cx="2095500" cy="21209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638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0800"/>
            <a:ext cx="9144000" cy="4207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341" y="5658771"/>
            <a:ext cx="112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925" y="598287"/>
            <a:ext cx="5814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And finally, PV production history and forecast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81245" y="2214713"/>
            <a:ext cx="15483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Cumulative PV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0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nellis-base-solar-electric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42389" y="3184525"/>
            <a:ext cx="4489934" cy="286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0" name="Picture 4" descr="solar-electric-plant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3757" y="2293938"/>
            <a:ext cx="4615336" cy="2513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104038" y="789315"/>
            <a:ext cx="5280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  <a:latin typeface="+mj-lt"/>
                <a:cs typeface="Comic Sans MS"/>
              </a:rPr>
              <a:t>World’s Largest Solar-Electric </a:t>
            </a:r>
            <a:r>
              <a:rPr lang="en-US" sz="2800" dirty="0" smtClean="0">
                <a:solidFill>
                  <a:srgbClr val="000099"/>
                </a:solidFill>
                <a:latin typeface="+mj-lt"/>
                <a:cs typeface="Comic Sans MS"/>
              </a:rPr>
              <a:t>Plant</a:t>
            </a:r>
            <a:endParaRPr lang="en-US" sz="2800" dirty="0">
              <a:solidFill>
                <a:srgbClr val="000099"/>
              </a:solidFill>
              <a:latin typeface="+mj-lt"/>
              <a:cs typeface="Comic Sans MS"/>
            </a:endParaRPr>
          </a:p>
        </p:txBody>
      </p:sp>
      <p:sp>
        <p:nvSpPr>
          <p:cNvPr id="492551" name="Text Box 7"/>
          <p:cNvSpPr txBox="1">
            <a:spLocks noChangeArrowheads="1"/>
          </p:cNvSpPr>
          <p:nvPr/>
        </p:nvSpPr>
        <p:spPr bwMode="auto">
          <a:xfrm>
            <a:off x="-50800" y="5196939"/>
            <a:ext cx="73612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 dirty="0" smtClean="0">
                <a:solidFill>
                  <a:srgbClr val="CC0000"/>
                </a:solidFill>
                <a:cs typeface="Comic Sans MS"/>
              </a:rPr>
              <a:t>30 </a:t>
            </a:r>
            <a:r>
              <a:rPr lang="en-US" sz="2800" b="0" dirty="0" err="1" smtClean="0">
                <a:solidFill>
                  <a:srgbClr val="FF0000"/>
                </a:solidFill>
                <a:cs typeface="Comic Sans MS"/>
              </a:rPr>
              <a:t>T</a:t>
            </a:r>
            <a:r>
              <a:rPr lang="en-US" sz="2800" b="0" dirty="0" err="1" smtClean="0">
                <a:solidFill>
                  <a:srgbClr val="CC0000"/>
                </a:solidFill>
                <a:cs typeface="Comic Sans MS"/>
              </a:rPr>
              <a:t>W</a:t>
            </a:r>
            <a:r>
              <a:rPr lang="en-US" sz="2800" baseline="-25000" dirty="0" err="1" smtClean="0">
                <a:solidFill>
                  <a:srgbClr val="CC0000"/>
                </a:solidFill>
                <a:cs typeface="Comic Sans MS"/>
              </a:rPr>
              <a:t>p</a:t>
            </a:r>
            <a:r>
              <a:rPr lang="en-US" sz="2800" b="0" dirty="0" smtClean="0">
                <a:solidFill>
                  <a:srgbClr val="CC0000"/>
                </a:solidFill>
                <a:cs typeface="Comic Sans MS"/>
              </a:rPr>
              <a:t> </a:t>
            </a:r>
            <a:r>
              <a:rPr lang="en-US" sz="2800" dirty="0">
                <a:solidFill>
                  <a:srgbClr val="CC0000"/>
                </a:solidFill>
                <a:cs typeface="Comic Sans MS"/>
              </a:rPr>
              <a:t>(~ </a:t>
            </a:r>
            <a:r>
              <a:rPr lang="en-US" sz="2800" dirty="0" smtClean="0">
                <a:solidFill>
                  <a:srgbClr val="CC0000"/>
                </a:solidFill>
                <a:cs typeface="Comic Sans MS"/>
              </a:rPr>
              <a:t>6 </a:t>
            </a:r>
            <a:r>
              <a:rPr lang="en-US" sz="2800" dirty="0">
                <a:solidFill>
                  <a:srgbClr val="FF0000"/>
                </a:solidFill>
                <a:cs typeface="Comic Sans MS"/>
              </a:rPr>
              <a:t>T</a:t>
            </a:r>
            <a:r>
              <a:rPr lang="en-US" sz="2800" dirty="0">
                <a:solidFill>
                  <a:srgbClr val="CC0000"/>
                </a:solidFill>
                <a:cs typeface="Comic Sans MS"/>
              </a:rPr>
              <a:t>W</a:t>
            </a:r>
            <a:r>
              <a:rPr lang="en-US" sz="2800" baseline="-25000" dirty="0">
                <a:solidFill>
                  <a:srgbClr val="CC0000"/>
                </a:solidFill>
                <a:cs typeface="Comic Sans MS"/>
              </a:rPr>
              <a:t>C</a:t>
            </a:r>
            <a:r>
              <a:rPr lang="en-US" sz="2800" dirty="0">
                <a:solidFill>
                  <a:srgbClr val="CC0000"/>
                </a:solidFill>
                <a:cs typeface="Comic Sans MS"/>
              </a:rPr>
              <a:t>)</a:t>
            </a:r>
          </a:p>
          <a:p>
            <a:r>
              <a:rPr lang="en-US" sz="2800" dirty="0">
                <a:solidFill>
                  <a:srgbClr val="CC0000"/>
                </a:solidFill>
                <a:cs typeface="Comic Sans MS"/>
              </a:rPr>
              <a:t>requires 1 such plant, </a:t>
            </a:r>
          </a:p>
          <a:p>
            <a:r>
              <a:rPr lang="en-US" sz="2800" dirty="0">
                <a:solidFill>
                  <a:srgbClr val="CC0000"/>
                </a:solidFill>
                <a:cs typeface="Comic Sans MS"/>
              </a:rPr>
              <a:t>every </a:t>
            </a:r>
            <a:r>
              <a:rPr lang="en-US" sz="2800" u="sng" dirty="0">
                <a:solidFill>
                  <a:srgbClr val="CC0000"/>
                </a:solidFill>
                <a:cs typeface="Comic Sans MS"/>
              </a:rPr>
              <a:t>HOUR</a:t>
            </a:r>
            <a:r>
              <a:rPr lang="en-US" sz="2800" dirty="0">
                <a:solidFill>
                  <a:srgbClr val="CC0000"/>
                </a:solidFill>
                <a:cs typeface="Comic Sans MS"/>
              </a:rPr>
              <a:t>, </a:t>
            </a:r>
            <a:r>
              <a:rPr lang="en-US" sz="2800" dirty="0" smtClean="0">
                <a:solidFill>
                  <a:srgbClr val="CC0000"/>
                </a:solidFill>
                <a:cs typeface="Comic Sans MS"/>
              </a:rPr>
              <a:t>for</a:t>
            </a:r>
            <a:endParaRPr lang="en-US" sz="2800" dirty="0">
              <a:solidFill>
                <a:srgbClr val="CC0000"/>
              </a:solidFill>
              <a:cs typeface="Comic Sans MS"/>
            </a:endParaRPr>
          </a:p>
        </p:txBody>
      </p:sp>
      <p:sp>
        <p:nvSpPr>
          <p:cNvPr id="492552" name="Rectangle 8"/>
          <p:cNvSpPr>
            <a:spLocks noChangeArrowheads="1"/>
          </p:cNvSpPr>
          <p:nvPr/>
        </p:nvSpPr>
        <p:spPr bwMode="auto">
          <a:xfrm>
            <a:off x="2940046" y="6020331"/>
            <a:ext cx="534035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cs typeface="Comic Sans MS"/>
              </a:rPr>
              <a:t>~ 12 years</a:t>
            </a:r>
            <a:r>
              <a:rPr lang="en-US" sz="1600" b="1" dirty="0" smtClean="0">
                <a:solidFill>
                  <a:srgbClr val="CC0000"/>
                </a:solidFill>
                <a:cs typeface="Comic Sans MS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cs typeface="Comic Sans MS"/>
              </a:rPr>
              <a:t>(+ storage…)</a:t>
            </a:r>
            <a:endParaRPr lang="en-US" sz="2000" dirty="0">
              <a:solidFill>
                <a:srgbClr val="CC0000"/>
              </a:solidFill>
              <a:cs typeface="Comic Sans MS"/>
            </a:endParaRPr>
          </a:p>
        </p:txBody>
      </p:sp>
      <p:sp>
        <p:nvSpPr>
          <p:cNvPr id="39945" name="Rectangle 7"/>
          <p:cNvSpPr>
            <a:spLocks noChangeArrowheads="1"/>
          </p:cNvSpPr>
          <p:nvPr/>
        </p:nvSpPr>
        <p:spPr bwMode="auto">
          <a:xfrm>
            <a:off x="0" y="0"/>
            <a:ext cx="9144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>
              <a:spcBef>
                <a:spcPct val="0"/>
              </a:spcBef>
            </a:pPr>
            <a:r>
              <a:rPr lang="en-US" sz="3600">
                <a:solidFill>
                  <a:srgbClr val="A50021"/>
                </a:solidFill>
                <a:latin typeface="Comic Sans MS"/>
                <a:cs typeface="Comic Sans MS"/>
              </a:rPr>
              <a:t>Solar Cell Power Stations TODAY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82900" y="1911350"/>
            <a:ext cx="4419600" cy="255454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9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cs typeface="Comic Sans MS"/>
              </a:rPr>
              <a:t>In 12/2014 Global </a:t>
            </a:r>
            <a:r>
              <a:rPr lang="en-US" sz="3200" i="1" dirty="0">
                <a:solidFill>
                  <a:srgbClr val="0000FF"/>
                </a:solidFill>
                <a:cs typeface="Comic Sans MS"/>
              </a:rPr>
              <a:t>Cumulative </a:t>
            </a:r>
            <a:r>
              <a:rPr lang="en-US" sz="3200" dirty="0">
                <a:solidFill>
                  <a:srgbClr val="0000FF"/>
                </a:solidFill>
                <a:cs typeface="Comic Sans MS"/>
              </a:rPr>
              <a:t>I</a:t>
            </a:r>
            <a:r>
              <a:rPr lang="en-US" sz="3200" dirty="0" smtClean="0">
                <a:solidFill>
                  <a:srgbClr val="0000FF"/>
                </a:solidFill>
                <a:cs typeface="Comic Sans MS"/>
              </a:rPr>
              <a:t>nstalled </a:t>
            </a:r>
            <a:r>
              <a:rPr lang="en-US" sz="3200" dirty="0">
                <a:solidFill>
                  <a:srgbClr val="0000FF"/>
                </a:solidFill>
                <a:cs typeface="Comic Sans MS"/>
              </a:rPr>
              <a:t>PV </a:t>
            </a:r>
            <a:r>
              <a:rPr lang="en-US" sz="3200" dirty="0" smtClean="0">
                <a:solidFill>
                  <a:srgbClr val="0000FF"/>
                </a:solidFill>
                <a:cs typeface="Comic Sans MS"/>
              </a:rPr>
              <a:t>Power ~ 0.15 </a:t>
            </a:r>
            <a:r>
              <a:rPr lang="en-US" sz="3200" dirty="0" err="1" smtClean="0">
                <a:solidFill>
                  <a:srgbClr val="FF0000"/>
                </a:solidFill>
                <a:cs typeface="Comic Sans MS"/>
              </a:rPr>
              <a:t>T</a:t>
            </a:r>
            <a:r>
              <a:rPr lang="en-US" sz="3200" dirty="0" err="1" smtClean="0">
                <a:solidFill>
                  <a:srgbClr val="0000FF"/>
                </a:solidFill>
                <a:cs typeface="Comic Sans MS"/>
              </a:rPr>
              <a:t>W</a:t>
            </a:r>
            <a:r>
              <a:rPr lang="en-US" sz="3200" baseline="-25000" dirty="0" err="1" smtClean="0">
                <a:solidFill>
                  <a:srgbClr val="0000FF"/>
                </a:solidFill>
                <a:cs typeface="Comic Sans MS"/>
              </a:rPr>
              <a:t>p</a:t>
            </a:r>
            <a:endParaRPr lang="en-US" sz="3200" baseline="-25000" dirty="0">
              <a:solidFill>
                <a:srgbClr val="0000FF"/>
              </a:solidFill>
              <a:cs typeface="Comic Sans MS"/>
            </a:endParaRPr>
          </a:p>
          <a:p>
            <a:pPr algn="ctr"/>
            <a:r>
              <a:rPr lang="en-US" sz="3200" dirty="0">
                <a:solidFill>
                  <a:srgbClr val="FF6600"/>
                </a:solidFill>
                <a:cs typeface="Comic Sans MS"/>
              </a:rPr>
              <a:t>PRC goal &gt;</a:t>
            </a:r>
            <a:r>
              <a:rPr lang="en-US" sz="3200" dirty="0" smtClean="0">
                <a:solidFill>
                  <a:srgbClr val="FF6600"/>
                </a:solidFill>
                <a:cs typeface="Comic Sans MS"/>
              </a:rPr>
              <a:t>2012</a:t>
            </a:r>
            <a:endParaRPr lang="en-US" sz="3200" dirty="0">
              <a:solidFill>
                <a:srgbClr val="FF6600"/>
              </a:solidFill>
              <a:cs typeface="Comic Sans MS"/>
            </a:endParaRPr>
          </a:p>
          <a:p>
            <a:pPr algn="ctr"/>
            <a:r>
              <a:rPr lang="en-US" sz="3200" dirty="0" smtClean="0">
                <a:solidFill>
                  <a:srgbClr val="FF6600"/>
                </a:solidFill>
                <a:cs typeface="Comic Sans MS"/>
              </a:rPr>
              <a:t>≥ 0.01 </a:t>
            </a:r>
            <a:r>
              <a:rPr lang="en-US" sz="3200" dirty="0" err="1" smtClean="0">
                <a:solidFill>
                  <a:srgbClr val="FF0000"/>
                </a:solidFill>
                <a:cs typeface="Comic Sans MS"/>
              </a:rPr>
              <a:t>T</a:t>
            </a:r>
            <a:r>
              <a:rPr lang="en-US" sz="3200" dirty="0" err="1" smtClean="0">
                <a:solidFill>
                  <a:srgbClr val="FF6600"/>
                </a:solidFill>
                <a:cs typeface="Comic Sans MS"/>
              </a:rPr>
              <a:t>W</a:t>
            </a:r>
            <a:r>
              <a:rPr lang="en-US" sz="3200" baseline="-25000" dirty="0" err="1" smtClean="0">
                <a:solidFill>
                  <a:srgbClr val="FF6600"/>
                </a:solidFill>
                <a:cs typeface="Comic Sans MS"/>
              </a:rPr>
              <a:t>p</a:t>
            </a:r>
            <a:r>
              <a:rPr lang="en-US" sz="3200" dirty="0">
                <a:solidFill>
                  <a:srgbClr val="FF6600"/>
                </a:solidFill>
                <a:cs typeface="Comic Sans MS"/>
              </a:rPr>
              <a:t>/yr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165100" y="1371600"/>
            <a:ext cx="949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cs typeface="Comic Sans MS"/>
              </a:rPr>
              <a:t>0.55 </a:t>
            </a:r>
            <a:r>
              <a:rPr lang="en-US" sz="2800" dirty="0" err="1">
                <a:solidFill>
                  <a:srgbClr val="FF0000"/>
                </a:solidFill>
                <a:cs typeface="Comic Sans MS"/>
              </a:rPr>
              <a:t>GW</a:t>
            </a:r>
            <a:r>
              <a:rPr lang="en-US" sz="2800" baseline="-25000" dirty="0" err="1">
                <a:solidFill>
                  <a:srgbClr val="FF0000"/>
                </a:solidFill>
                <a:cs typeface="Comic Sans MS"/>
              </a:rPr>
              <a:t>p</a:t>
            </a:r>
            <a:r>
              <a:rPr lang="en-US" sz="2800" dirty="0" smtClean="0">
                <a:solidFill>
                  <a:srgbClr val="FF0000"/>
                </a:solidFill>
                <a:cs typeface="Comic Sans MS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cs typeface="Comic Sans MS"/>
                <a:sym typeface="Wingdings"/>
              </a:rPr>
              <a:t> ~100 </a:t>
            </a:r>
            <a:r>
              <a:rPr lang="en-US" sz="2800" dirty="0" err="1" smtClean="0">
                <a:solidFill>
                  <a:srgbClr val="212121"/>
                </a:solidFill>
                <a:cs typeface="Comic Sans MS"/>
              </a:rPr>
              <a:t>M</a:t>
            </a:r>
            <a:r>
              <a:rPr lang="en-US" sz="2800" dirty="0" err="1" smtClean="0">
                <a:solidFill>
                  <a:srgbClr val="FF0000"/>
                </a:solidFill>
                <a:cs typeface="Comic Sans MS"/>
              </a:rPr>
              <a:t>W</a:t>
            </a:r>
            <a:r>
              <a:rPr lang="en-US" sz="2800" baseline="-25000" dirty="0" err="1" smtClean="0">
                <a:solidFill>
                  <a:srgbClr val="FF0000"/>
                </a:solidFill>
                <a:cs typeface="Comic Sans MS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cs typeface="Comic Sans MS"/>
                <a:sym typeface="Wingdings"/>
              </a:rPr>
              <a:t>) Topaz </a:t>
            </a:r>
            <a:r>
              <a:rPr lang="en-US" sz="2800" dirty="0" smtClean="0">
                <a:solidFill>
                  <a:srgbClr val="FF0000"/>
                </a:solidFill>
                <a:cs typeface="Comic Sans MS"/>
              </a:rPr>
              <a:t>Solar farm </a:t>
            </a:r>
            <a:r>
              <a:rPr lang="en-US" sz="2800" dirty="0" smtClean="0">
                <a:solidFill>
                  <a:srgbClr val="FF0000"/>
                </a:solidFill>
                <a:cs typeface="Comic Sans MS"/>
                <a:sym typeface="Wingdings"/>
              </a:rPr>
              <a:t>(CA, </a:t>
            </a:r>
            <a:r>
              <a:rPr lang="en-US" sz="2800" dirty="0">
                <a:solidFill>
                  <a:srgbClr val="FF0000"/>
                </a:solidFill>
                <a:cs typeface="Comic Sans MS"/>
                <a:sym typeface="Wingdings"/>
              </a:rPr>
              <a:t>USA) </a:t>
            </a:r>
            <a:endParaRPr lang="en-US" sz="2800" baseline="-25000" dirty="0">
              <a:solidFill>
                <a:srgbClr val="000099"/>
              </a:solidFill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11236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492551" grpId="0"/>
      <p:bldP spid="492552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1135350" y="1458808"/>
            <a:ext cx="1865313" cy="1281113"/>
            <a:chOff x="2329" y="969"/>
            <a:chExt cx="1175" cy="807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2329" y="969"/>
              <a:ext cx="1031" cy="231"/>
              <a:chOff x="2329" y="969"/>
              <a:chExt cx="1031" cy="231"/>
            </a:xfrm>
          </p:grpSpPr>
          <p:grpSp>
            <p:nvGrpSpPr>
              <p:cNvPr id="45" name="Group 44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55" name="Oval 8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46" name="Group 45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53" name="Oval 4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47" name="Group 48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51" name="Oval 4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48" name="Group 51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49" name="Oval 52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</p:grpSp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2473" y="1161"/>
              <a:ext cx="1031" cy="231"/>
              <a:chOff x="2329" y="969"/>
              <a:chExt cx="1031" cy="231"/>
            </a:xfrm>
          </p:grpSpPr>
          <p:grpSp>
            <p:nvGrpSpPr>
              <p:cNvPr id="33" name="Group 56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43" name="Oval 57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34" name="Group 59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41" name="Oval 60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35" name="Group 62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39" name="Oval 63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36" name="Group 65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37" name="Oval 6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solidFill>
                        <a:schemeClr val="accent2"/>
                      </a:solidFill>
                    </a:rPr>
                    <a:t>Si</a:t>
                  </a:r>
                  <a:endParaRPr lang="en-US" sz="1800" dirty="0"/>
                </a:p>
              </p:txBody>
            </p:sp>
          </p:grpSp>
        </p:grp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2352" y="1353"/>
              <a:ext cx="1031" cy="231"/>
              <a:chOff x="2329" y="969"/>
              <a:chExt cx="1031" cy="231"/>
            </a:xfrm>
          </p:grpSpPr>
          <p:grpSp>
            <p:nvGrpSpPr>
              <p:cNvPr id="21" name="Group 69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31" name="Oval 70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22" name="Group 72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29" name="Oval 73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23" name="Group 75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27" name="Oval 7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solidFill>
                        <a:schemeClr val="accent2"/>
                      </a:solidFill>
                    </a:rPr>
                    <a:t>Si</a:t>
                  </a:r>
                  <a:endParaRPr lang="en-US" sz="1800" dirty="0"/>
                </a:p>
              </p:txBody>
            </p:sp>
          </p:grpSp>
          <p:grpSp>
            <p:nvGrpSpPr>
              <p:cNvPr id="24" name="Group 78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25" name="Oval 7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</p:grpSp>
        <p:grpSp>
          <p:nvGrpSpPr>
            <p:cNvPr id="8" name="Group 81"/>
            <p:cNvGrpSpPr>
              <a:grpSpLocks/>
            </p:cNvGrpSpPr>
            <p:nvPr/>
          </p:nvGrpSpPr>
          <p:grpSpPr bwMode="auto">
            <a:xfrm>
              <a:off x="2473" y="1545"/>
              <a:ext cx="1031" cy="231"/>
              <a:chOff x="2329" y="969"/>
              <a:chExt cx="1031" cy="231"/>
            </a:xfrm>
          </p:grpSpPr>
          <p:grpSp>
            <p:nvGrpSpPr>
              <p:cNvPr id="9" name="Group 82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19" name="Oval 83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10" name="Group 85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17" name="Oval 8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11" name="Group 88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15" name="Oval 8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  <p:grpSp>
            <p:nvGrpSpPr>
              <p:cNvPr id="12" name="Group 91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13" name="Oval 92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accent2"/>
                      </a:solidFill>
                    </a:rPr>
                    <a:t>Si</a:t>
                  </a:r>
                  <a:endParaRPr lang="en-US" sz="1800"/>
                </a:p>
              </p:txBody>
            </p:sp>
          </p:grpSp>
        </p:grpSp>
      </p:grpSp>
      <p:grpSp>
        <p:nvGrpSpPr>
          <p:cNvPr id="57" name="Group 243"/>
          <p:cNvGrpSpPr>
            <a:grpSpLocks/>
          </p:cNvGrpSpPr>
          <p:nvPr/>
        </p:nvGrpSpPr>
        <p:grpSpPr bwMode="auto">
          <a:xfrm>
            <a:off x="6249630" y="1076320"/>
            <a:ext cx="1389063" cy="1600200"/>
            <a:chOff x="4176" y="336"/>
            <a:chExt cx="875" cy="1008"/>
          </a:xfrm>
        </p:grpSpPr>
        <p:grpSp>
          <p:nvGrpSpPr>
            <p:cNvPr id="58" name="Group 240"/>
            <p:cNvGrpSpPr>
              <a:grpSpLocks/>
            </p:cNvGrpSpPr>
            <p:nvPr/>
          </p:nvGrpSpPr>
          <p:grpSpPr bwMode="auto">
            <a:xfrm>
              <a:off x="4176" y="624"/>
              <a:ext cx="816" cy="720"/>
              <a:chOff x="4176" y="624"/>
              <a:chExt cx="816" cy="720"/>
            </a:xfrm>
          </p:grpSpPr>
          <p:sp>
            <p:nvSpPr>
              <p:cNvPr id="62" name="Rectangle 234"/>
              <p:cNvSpPr>
                <a:spLocks noChangeArrowheads="1"/>
              </p:cNvSpPr>
              <p:nvPr/>
            </p:nvSpPr>
            <p:spPr bwMode="auto">
              <a:xfrm>
                <a:off x="4176" y="624"/>
                <a:ext cx="816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235"/>
              <p:cNvSpPr>
                <a:spLocks noChangeShapeType="1"/>
              </p:cNvSpPr>
              <p:nvPr/>
            </p:nvSpPr>
            <p:spPr bwMode="auto">
              <a:xfrm flipH="1">
                <a:off x="4176" y="86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236"/>
              <p:cNvSpPr>
                <a:spLocks noChangeShapeType="1"/>
              </p:cNvSpPr>
              <p:nvPr/>
            </p:nvSpPr>
            <p:spPr bwMode="auto">
              <a:xfrm flipH="1">
                <a:off x="4176" y="1104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237"/>
              <p:cNvSpPr>
                <a:spLocks noChangeShapeType="1"/>
              </p:cNvSpPr>
              <p:nvPr/>
            </p:nvSpPr>
            <p:spPr bwMode="auto">
              <a:xfrm>
                <a:off x="4464" y="62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38"/>
              <p:cNvSpPr>
                <a:spLocks noChangeShapeType="1"/>
              </p:cNvSpPr>
              <p:nvPr/>
            </p:nvSpPr>
            <p:spPr bwMode="auto">
              <a:xfrm>
                <a:off x="4752" y="624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Text Box 239"/>
            <p:cNvSpPr txBox="1">
              <a:spLocks noChangeArrowheads="1"/>
            </p:cNvSpPr>
            <p:nvPr/>
          </p:nvSpPr>
          <p:spPr bwMode="auto">
            <a:xfrm>
              <a:off x="4224" y="336"/>
              <a:ext cx="827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80000"/>
                </a:lnSpc>
              </a:pPr>
              <a:r>
                <a:rPr lang="en-US" sz="2000" dirty="0">
                  <a:solidFill>
                    <a:srgbClr val="CC0000"/>
                  </a:solidFill>
                </a:rPr>
                <a:t>B</a:t>
              </a:r>
              <a:r>
                <a:rPr lang="en-US" sz="2000" dirty="0"/>
                <a:t>    C  </a:t>
              </a:r>
              <a:r>
                <a:rPr lang="en-US" sz="2000" dirty="0" smtClean="0"/>
                <a:t>   </a:t>
              </a:r>
              <a:r>
                <a:rPr lang="en-US" sz="2000" dirty="0"/>
                <a:t>N</a:t>
              </a:r>
            </a:p>
          </p:txBody>
        </p:sp>
        <p:sp>
          <p:nvSpPr>
            <p:cNvPr id="60" name="Text Box 241"/>
            <p:cNvSpPr txBox="1">
              <a:spLocks noChangeArrowheads="1"/>
            </p:cNvSpPr>
            <p:nvPr/>
          </p:nvSpPr>
          <p:spPr bwMode="auto">
            <a:xfrm>
              <a:off x="4203" y="845"/>
              <a:ext cx="7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Al    </a:t>
              </a:r>
              <a:r>
                <a:rPr lang="en-US" sz="2000" b="1" dirty="0">
                  <a:solidFill>
                    <a:srgbClr val="A41BCC"/>
                  </a:solidFill>
                </a:rPr>
                <a:t>Si </a:t>
              </a:r>
              <a:r>
                <a:rPr lang="en-US" sz="2000" dirty="0"/>
                <a:t>   P</a:t>
              </a:r>
            </a:p>
          </p:txBody>
        </p:sp>
        <p:sp>
          <p:nvSpPr>
            <p:cNvPr id="61" name="Text Box 242"/>
            <p:cNvSpPr txBox="1">
              <a:spLocks noChangeArrowheads="1"/>
            </p:cNvSpPr>
            <p:nvPr/>
          </p:nvSpPr>
          <p:spPr bwMode="auto">
            <a:xfrm>
              <a:off x="4176" y="1094"/>
              <a:ext cx="8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err="1"/>
                <a:t>Ga</a:t>
              </a:r>
              <a:r>
                <a:rPr lang="en-US" sz="2000" dirty="0"/>
                <a:t>   </a:t>
              </a:r>
              <a:r>
                <a:rPr lang="en-US" sz="2000" dirty="0" err="1"/>
                <a:t>Ge</a:t>
              </a:r>
              <a:r>
                <a:rPr lang="en-US" sz="2000" dirty="0"/>
                <a:t>  </a:t>
              </a:r>
              <a:r>
                <a:rPr lang="en-US" sz="2000" dirty="0">
                  <a:solidFill>
                    <a:schemeClr val="accent2"/>
                  </a:solidFill>
                </a:rPr>
                <a:t>As</a:t>
              </a:r>
              <a:endParaRPr lang="en-US" sz="2000" dirty="0"/>
            </a:p>
          </p:txBody>
        </p:sp>
      </p:grpSp>
      <p:grpSp>
        <p:nvGrpSpPr>
          <p:cNvPr id="67" name="Group 233"/>
          <p:cNvGrpSpPr>
            <a:grpSpLocks/>
          </p:cNvGrpSpPr>
          <p:nvPr/>
        </p:nvGrpSpPr>
        <p:grpSpPr bwMode="auto">
          <a:xfrm>
            <a:off x="3683490" y="1458242"/>
            <a:ext cx="1865313" cy="1281113"/>
            <a:chOff x="2976" y="3264"/>
            <a:chExt cx="1175" cy="807"/>
          </a:xfrm>
        </p:grpSpPr>
        <p:grpSp>
          <p:nvGrpSpPr>
            <p:cNvPr id="68" name="Group 178"/>
            <p:cNvGrpSpPr>
              <a:grpSpLocks/>
            </p:cNvGrpSpPr>
            <p:nvPr/>
          </p:nvGrpSpPr>
          <p:grpSpPr bwMode="auto">
            <a:xfrm>
              <a:off x="2976" y="3264"/>
              <a:ext cx="1031" cy="231"/>
              <a:chOff x="2329" y="969"/>
              <a:chExt cx="1031" cy="231"/>
            </a:xfrm>
          </p:grpSpPr>
          <p:grpSp>
            <p:nvGrpSpPr>
              <p:cNvPr id="106" name="Group 179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116" name="Oval 180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7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  <p:grpSp>
            <p:nvGrpSpPr>
              <p:cNvPr id="107" name="Group 182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114" name="Oval 183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5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  <p:grpSp>
            <p:nvGrpSpPr>
              <p:cNvPr id="108" name="Group 185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112" name="Oval 18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3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  <p:grpSp>
            <p:nvGrpSpPr>
              <p:cNvPr id="109" name="Group 188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110" name="Oval 18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1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</p:grpSp>
        <p:grpSp>
          <p:nvGrpSpPr>
            <p:cNvPr id="69" name="Group 204"/>
            <p:cNvGrpSpPr>
              <a:grpSpLocks/>
            </p:cNvGrpSpPr>
            <p:nvPr/>
          </p:nvGrpSpPr>
          <p:grpSpPr bwMode="auto">
            <a:xfrm>
              <a:off x="2999" y="3648"/>
              <a:ext cx="1031" cy="231"/>
              <a:chOff x="2329" y="969"/>
              <a:chExt cx="1031" cy="231"/>
            </a:xfrm>
          </p:grpSpPr>
          <p:grpSp>
            <p:nvGrpSpPr>
              <p:cNvPr id="94" name="Group 205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104" name="Oval 206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5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  <p:grpSp>
            <p:nvGrpSpPr>
              <p:cNvPr id="95" name="Group 208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102" name="Oval 20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3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dirty="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 dirty="0">
                    <a:cs typeface="+mn-cs"/>
                  </a:endParaRPr>
                </a:p>
              </p:txBody>
            </p:sp>
          </p:grpSp>
          <p:grpSp>
            <p:nvGrpSpPr>
              <p:cNvPr id="96" name="Group 211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100" name="Oval 212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01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  <p:grpSp>
            <p:nvGrpSpPr>
              <p:cNvPr id="97" name="Group 214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98" name="Oval 215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9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</p:grpSp>
        <p:grpSp>
          <p:nvGrpSpPr>
            <p:cNvPr id="70" name="Group 217"/>
            <p:cNvGrpSpPr>
              <a:grpSpLocks/>
            </p:cNvGrpSpPr>
            <p:nvPr/>
          </p:nvGrpSpPr>
          <p:grpSpPr bwMode="auto">
            <a:xfrm>
              <a:off x="3120" y="3840"/>
              <a:ext cx="1031" cy="231"/>
              <a:chOff x="2329" y="969"/>
              <a:chExt cx="1031" cy="231"/>
            </a:xfrm>
          </p:grpSpPr>
          <p:grpSp>
            <p:nvGrpSpPr>
              <p:cNvPr id="82" name="Group 218"/>
              <p:cNvGrpSpPr>
                <a:grpSpLocks/>
              </p:cNvGrpSpPr>
              <p:nvPr/>
            </p:nvGrpSpPr>
            <p:grpSpPr bwMode="auto">
              <a:xfrm>
                <a:off x="2329" y="969"/>
                <a:ext cx="236" cy="231"/>
                <a:chOff x="2333" y="984"/>
                <a:chExt cx="236" cy="231"/>
              </a:xfrm>
            </p:grpSpPr>
            <p:sp>
              <p:nvSpPr>
                <p:cNvPr id="92" name="Oval 21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  <p:grpSp>
            <p:nvGrpSpPr>
              <p:cNvPr id="83" name="Group 221"/>
              <p:cNvGrpSpPr>
                <a:grpSpLocks/>
              </p:cNvGrpSpPr>
              <p:nvPr/>
            </p:nvGrpSpPr>
            <p:grpSpPr bwMode="auto">
              <a:xfrm>
                <a:off x="2596" y="969"/>
                <a:ext cx="236" cy="231"/>
                <a:chOff x="2333" y="984"/>
                <a:chExt cx="236" cy="231"/>
              </a:xfrm>
            </p:grpSpPr>
            <p:sp>
              <p:nvSpPr>
                <p:cNvPr id="90" name="Oval 222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  <p:grpSp>
            <p:nvGrpSpPr>
              <p:cNvPr id="84" name="Group 224"/>
              <p:cNvGrpSpPr>
                <a:grpSpLocks/>
              </p:cNvGrpSpPr>
              <p:nvPr/>
            </p:nvGrpSpPr>
            <p:grpSpPr bwMode="auto">
              <a:xfrm>
                <a:off x="2862" y="969"/>
                <a:ext cx="236" cy="231"/>
                <a:chOff x="2333" y="984"/>
                <a:chExt cx="236" cy="231"/>
              </a:xfrm>
            </p:grpSpPr>
            <p:sp>
              <p:nvSpPr>
                <p:cNvPr id="88" name="Oval 225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9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  <p:grpSp>
            <p:nvGrpSpPr>
              <p:cNvPr id="85" name="Group 227"/>
              <p:cNvGrpSpPr>
                <a:grpSpLocks/>
              </p:cNvGrpSpPr>
              <p:nvPr/>
            </p:nvGrpSpPr>
            <p:grpSpPr bwMode="auto">
              <a:xfrm>
                <a:off x="3124" y="969"/>
                <a:ext cx="236" cy="231"/>
                <a:chOff x="2333" y="984"/>
                <a:chExt cx="236" cy="231"/>
              </a:xfrm>
            </p:grpSpPr>
            <p:sp>
              <p:nvSpPr>
                <p:cNvPr id="86" name="Oval 228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7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</p:grpSp>
        <p:grpSp>
          <p:nvGrpSpPr>
            <p:cNvPr id="71" name="Group 232"/>
            <p:cNvGrpSpPr>
              <a:grpSpLocks/>
            </p:cNvGrpSpPr>
            <p:nvPr/>
          </p:nvGrpSpPr>
          <p:grpSpPr bwMode="auto">
            <a:xfrm>
              <a:off x="3120" y="3456"/>
              <a:ext cx="1031" cy="231"/>
              <a:chOff x="3120" y="3456"/>
              <a:chExt cx="1031" cy="231"/>
            </a:xfrm>
          </p:grpSpPr>
          <p:grpSp>
            <p:nvGrpSpPr>
              <p:cNvPr id="72" name="Group 192"/>
              <p:cNvGrpSpPr>
                <a:grpSpLocks/>
              </p:cNvGrpSpPr>
              <p:nvPr/>
            </p:nvGrpSpPr>
            <p:grpSpPr bwMode="auto">
              <a:xfrm>
                <a:off x="3120" y="3456"/>
                <a:ext cx="236" cy="231"/>
                <a:chOff x="2333" y="984"/>
                <a:chExt cx="236" cy="231"/>
              </a:xfrm>
            </p:grpSpPr>
            <p:sp>
              <p:nvSpPr>
                <p:cNvPr id="80" name="Oval 193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1" name="Text Box 194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 dirty="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 dirty="0">
                    <a:cs typeface="+mn-cs"/>
                  </a:endParaRPr>
                </a:p>
              </p:txBody>
            </p:sp>
          </p:grpSp>
          <p:grpSp>
            <p:nvGrpSpPr>
              <p:cNvPr id="73" name="Group 198"/>
              <p:cNvGrpSpPr>
                <a:grpSpLocks/>
              </p:cNvGrpSpPr>
              <p:nvPr/>
            </p:nvGrpSpPr>
            <p:grpSpPr bwMode="auto">
              <a:xfrm>
                <a:off x="3653" y="3456"/>
                <a:ext cx="236" cy="231"/>
                <a:chOff x="2333" y="984"/>
                <a:chExt cx="236" cy="231"/>
              </a:xfrm>
            </p:grpSpPr>
            <p:sp>
              <p:nvSpPr>
                <p:cNvPr id="78" name="Oval 199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9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  <p:grpSp>
            <p:nvGrpSpPr>
              <p:cNvPr id="74" name="Group 201"/>
              <p:cNvGrpSpPr>
                <a:grpSpLocks/>
              </p:cNvGrpSpPr>
              <p:nvPr/>
            </p:nvGrpSpPr>
            <p:grpSpPr bwMode="auto">
              <a:xfrm>
                <a:off x="3915" y="3456"/>
                <a:ext cx="236" cy="231"/>
                <a:chOff x="2333" y="984"/>
                <a:chExt cx="236" cy="231"/>
              </a:xfrm>
            </p:grpSpPr>
            <p:sp>
              <p:nvSpPr>
                <p:cNvPr id="76" name="Oval 202"/>
                <p:cNvSpPr>
                  <a:spLocks noChangeArrowheads="1"/>
                </p:cNvSpPr>
                <p:nvPr/>
              </p:nvSpPr>
              <p:spPr bwMode="auto">
                <a:xfrm>
                  <a:off x="2352" y="100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7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2333" y="984"/>
                  <a:ext cx="23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800">
                      <a:solidFill>
                        <a:schemeClr val="accent2"/>
                      </a:solidFill>
                      <a:cs typeface="+mn-cs"/>
                    </a:rPr>
                    <a:t>Si</a:t>
                  </a:r>
                  <a:endParaRPr lang="en-US" sz="1800">
                    <a:cs typeface="+mn-cs"/>
                  </a:endParaRPr>
                </a:p>
              </p:txBody>
            </p:sp>
          </p:grpSp>
          <p:sp>
            <p:nvSpPr>
              <p:cNvPr id="75" name="Oval 230"/>
              <p:cNvSpPr>
                <a:spLocks noChangeArrowheads="1"/>
              </p:cNvSpPr>
              <p:nvPr/>
            </p:nvSpPr>
            <p:spPr bwMode="auto">
              <a:xfrm>
                <a:off x="3426" y="3504"/>
                <a:ext cx="144" cy="144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>
                    <a:cs typeface="+mn-cs"/>
                  </a:rPr>
                  <a:t>B</a:t>
                </a:r>
              </a:p>
            </p:txBody>
          </p:sp>
        </p:grpSp>
      </p:grpSp>
      <p:grpSp>
        <p:nvGrpSpPr>
          <p:cNvPr id="131" name="Group 268"/>
          <p:cNvGrpSpPr>
            <a:grpSpLocks/>
          </p:cNvGrpSpPr>
          <p:nvPr/>
        </p:nvGrpSpPr>
        <p:grpSpPr bwMode="auto">
          <a:xfrm>
            <a:off x="5308110" y="3518556"/>
            <a:ext cx="3276600" cy="2667000"/>
            <a:chOff x="3600" y="2496"/>
            <a:chExt cx="2064" cy="1680"/>
          </a:xfrm>
        </p:grpSpPr>
        <p:grpSp>
          <p:nvGrpSpPr>
            <p:cNvPr id="132" name="Group 265"/>
            <p:cNvGrpSpPr>
              <a:grpSpLocks/>
            </p:cNvGrpSpPr>
            <p:nvPr/>
          </p:nvGrpSpPr>
          <p:grpSpPr bwMode="auto">
            <a:xfrm>
              <a:off x="3600" y="2496"/>
              <a:ext cx="2064" cy="1680"/>
              <a:chOff x="3600" y="2496"/>
              <a:chExt cx="2064" cy="1680"/>
            </a:xfrm>
          </p:grpSpPr>
          <p:sp>
            <p:nvSpPr>
              <p:cNvPr id="135" name="Line 244"/>
              <p:cNvSpPr>
                <a:spLocks noChangeShapeType="1"/>
              </p:cNvSpPr>
              <p:nvPr/>
            </p:nvSpPr>
            <p:spPr bwMode="auto">
              <a:xfrm flipH="1">
                <a:off x="4416" y="2976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6" name="Line 245"/>
              <p:cNvSpPr>
                <a:spLocks noChangeShapeType="1"/>
              </p:cNvSpPr>
              <p:nvPr/>
            </p:nvSpPr>
            <p:spPr bwMode="auto">
              <a:xfrm flipH="1">
                <a:off x="4416" y="403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7" name="Line 246"/>
              <p:cNvSpPr>
                <a:spLocks noChangeShapeType="1"/>
              </p:cNvSpPr>
              <p:nvPr/>
            </p:nvSpPr>
            <p:spPr bwMode="auto">
              <a:xfrm flipH="1">
                <a:off x="4272" y="3008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8" name="Line 248"/>
              <p:cNvSpPr>
                <a:spLocks noChangeShapeType="1"/>
              </p:cNvSpPr>
              <p:nvPr/>
            </p:nvSpPr>
            <p:spPr bwMode="auto">
              <a:xfrm flipH="1">
                <a:off x="4272" y="3072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9" name="Line 250"/>
              <p:cNvSpPr>
                <a:spLocks noChangeShapeType="1"/>
              </p:cNvSpPr>
              <p:nvPr/>
            </p:nvSpPr>
            <p:spPr bwMode="auto">
              <a:xfrm flipH="1">
                <a:off x="4272" y="3504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A41BCC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0" name="Rectangle 252"/>
              <p:cNvSpPr>
                <a:spLocks noChangeArrowheads="1"/>
              </p:cNvSpPr>
              <p:nvPr/>
            </p:nvSpPr>
            <p:spPr bwMode="auto">
              <a:xfrm>
                <a:off x="3600" y="2496"/>
                <a:ext cx="2064" cy="1680"/>
              </a:xfrm>
              <a:prstGeom prst="rect">
                <a:avLst/>
              </a:prstGeom>
              <a:noFill/>
              <a:ln w="9525">
                <a:solidFill>
                  <a:srgbClr val="A41B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1" name="Text Box 255"/>
              <p:cNvSpPr txBox="1">
                <a:spLocks noChangeArrowheads="1"/>
              </p:cNvSpPr>
              <p:nvPr/>
            </p:nvSpPr>
            <p:spPr bwMode="auto">
              <a:xfrm>
                <a:off x="3892" y="2908"/>
                <a:ext cx="3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accent2"/>
                    </a:solidFill>
                    <a:cs typeface="+mn-cs"/>
                  </a:rPr>
                  <a:t>10</a:t>
                </a:r>
                <a:r>
                  <a:rPr lang="en-US" sz="1600" baseline="30000">
                    <a:solidFill>
                      <a:schemeClr val="accent2"/>
                    </a:solidFill>
                    <a:cs typeface="+mn-cs"/>
                  </a:rPr>
                  <a:t>18</a:t>
                </a:r>
                <a:endParaRPr lang="en-US" sz="1600">
                  <a:solidFill>
                    <a:schemeClr val="accent2"/>
                  </a:solidFill>
                  <a:cs typeface="+mn-cs"/>
                </a:endParaRPr>
              </a:p>
            </p:txBody>
          </p:sp>
          <p:sp>
            <p:nvSpPr>
              <p:cNvPr id="142" name="Text Box 256"/>
              <p:cNvSpPr txBox="1">
                <a:spLocks noChangeArrowheads="1"/>
              </p:cNvSpPr>
              <p:nvPr/>
            </p:nvSpPr>
            <p:spPr bwMode="auto">
              <a:xfrm>
                <a:off x="3988" y="3024"/>
                <a:ext cx="3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rgbClr val="CC0000"/>
                    </a:solidFill>
                    <a:cs typeface="+mn-cs"/>
                  </a:rPr>
                  <a:t>10</a:t>
                </a:r>
                <a:r>
                  <a:rPr lang="en-US" sz="1600" baseline="30000">
                    <a:solidFill>
                      <a:srgbClr val="CC0000"/>
                    </a:solidFill>
                    <a:cs typeface="+mn-cs"/>
                  </a:rPr>
                  <a:t>16</a:t>
                </a:r>
                <a:endParaRPr lang="en-US" sz="1600">
                  <a:solidFill>
                    <a:srgbClr val="CC0000"/>
                  </a:solidFill>
                  <a:cs typeface="+mn-cs"/>
                </a:endParaRPr>
              </a:p>
            </p:txBody>
          </p:sp>
          <p:sp>
            <p:nvSpPr>
              <p:cNvPr id="143" name="Text Box 259"/>
              <p:cNvSpPr txBox="1">
                <a:spLocks noChangeArrowheads="1"/>
              </p:cNvSpPr>
              <p:nvPr/>
            </p:nvSpPr>
            <p:spPr bwMode="auto">
              <a:xfrm>
                <a:off x="3974" y="2535"/>
                <a:ext cx="119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latin typeface="Symbol" charset="0"/>
                    <a:cs typeface="+mn-cs"/>
                  </a:rPr>
                  <a:t>D</a:t>
                </a:r>
                <a:r>
                  <a:rPr lang="en-US" sz="1800" dirty="0">
                    <a:cs typeface="+mn-cs"/>
                  </a:rPr>
                  <a:t>E = </a:t>
                </a:r>
                <a:r>
                  <a:rPr lang="en-US" sz="1800" dirty="0" err="1">
                    <a:cs typeface="+mn-cs"/>
                  </a:rPr>
                  <a:t>kTln</a:t>
                </a:r>
                <a:r>
                  <a:rPr lang="en-US" sz="1800" dirty="0">
                    <a:cs typeface="+mn-cs"/>
                  </a:rPr>
                  <a:t>(N</a:t>
                </a:r>
                <a:r>
                  <a:rPr lang="en-US" sz="1800" baseline="-25000" dirty="0">
                    <a:cs typeface="+mn-cs"/>
                  </a:rPr>
                  <a:t>D</a:t>
                </a:r>
                <a:r>
                  <a:rPr lang="en-US" sz="1800" dirty="0">
                    <a:cs typeface="+mn-cs"/>
                  </a:rPr>
                  <a:t>/N</a:t>
                </a:r>
                <a:r>
                  <a:rPr lang="en-US" sz="1800" baseline="-25000" dirty="0">
                    <a:cs typeface="+mn-cs"/>
                  </a:rPr>
                  <a:t>C</a:t>
                </a:r>
                <a:r>
                  <a:rPr lang="en-US" sz="1800" dirty="0">
                    <a:cs typeface="+mn-cs"/>
                  </a:rPr>
                  <a:t>)</a:t>
                </a:r>
              </a:p>
            </p:txBody>
          </p:sp>
          <p:sp>
            <p:nvSpPr>
              <p:cNvPr id="144" name="Line 261"/>
              <p:cNvSpPr>
                <a:spLocks noChangeShapeType="1"/>
              </p:cNvSpPr>
              <p:nvPr/>
            </p:nvSpPr>
            <p:spPr bwMode="auto">
              <a:xfrm flipH="1">
                <a:off x="4128" y="2736"/>
                <a:ext cx="62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5" name="Text Box 262"/>
              <p:cNvSpPr txBox="1">
                <a:spLocks noChangeArrowheads="1"/>
              </p:cNvSpPr>
              <p:nvPr/>
            </p:nvSpPr>
            <p:spPr bwMode="auto">
              <a:xfrm>
                <a:off x="3878" y="3383"/>
                <a:ext cx="501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en-US" sz="1600">
                    <a:solidFill>
                      <a:srgbClr val="A41BCC"/>
                    </a:solidFill>
                    <a:cs typeface="+mn-cs"/>
                  </a:rPr>
                  <a:t>0 or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600">
                    <a:solidFill>
                      <a:srgbClr val="A41BCC"/>
                    </a:solidFill>
                    <a:cs typeface="+mn-cs"/>
                  </a:rPr>
                  <a:t>N</a:t>
                </a:r>
                <a:r>
                  <a:rPr lang="en-US" sz="1600" baseline="-25000">
                    <a:solidFill>
                      <a:srgbClr val="A41BCC"/>
                    </a:solidFill>
                    <a:cs typeface="+mn-cs"/>
                  </a:rPr>
                  <a:t>D</a:t>
                </a:r>
                <a:r>
                  <a:rPr lang="en-US" sz="1600">
                    <a:solidFill>
                      <a:srgbClr val="A41BCC"/>
                    </a:solidFill>
                    <a:cs typeface="+mn-cs"/>
                  </a:rPr>
                  <a:t>=N</a:t>
                </a:r>
                <a:r>
                  <a:rPr lang="en-US" sz="1600" baseline="-25000">
                    <a:solidFill>
                      <a:srgbClr val="A41BCC"/>
                    </a:solidFill>
                    <a:cs typeface="+mn-cs"/>
                  </a:rPr>
                  <a:t>A</a:t>
                </a:r>
                <a:endParaRPr lang="en-US" sz="1600">
                  <a:solidFill>
                    <a:srgbClr val="A41BCC"/>
                  </a:solidFill>
                  <a:cs typeface="+mn-cs"/>
                </a:endParaRPr>
              </a:p>
            </p:txBody>
          </p:sp>
          <p:sp>
            <p:nvSpPr>
              <p:cNvPr id="146" name="Line 263"/>
              <p:cNvSpPr>
                <a:spLocks noChangeShapeType="1"/>
              </p:cNvSpPr>
              <p:nvPr/>
            </p:nvSpPr>
            <p:spPr bwMode="auto">
              <a:xfrm flipH="1">
                <a:off x="4224" y="3216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7" name="Text Box 264"/>
              <p:cNvSpPr txBox="1">
                <a:spLocks noChangeArrowheads="1"/>
              </p:cNvSpPr>
              <p:nvPr/>
            </p:nvSpPr>
            <p:spPr bwMode="auto">
              <a:xfrm>
                <a:off x="3844" y="3148"/>
                <a:ext cx="3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accent1"/>
                    </a:solidFill>
                    <a:cs typeface="+mn-cs"/>
                  </a:rPr>
                  <a:t>10</a:t>
                </a:r>
                <a:r>
                  <a:rPr lang="en-US" sz="1600" baseline="30000">
                    <a:solidFill>
                      <a:schemeClr val="accent1"/>
                    </a:solidFill>
                    <a:cs typeface="+mn-cs"/>
                  </a:rPr>
                  <a:t>10</a:t>
                </a:r>
                <a:endParaRPr lang="en-US" sz="1600">
                  <a:solidFill>
                    <a:schemeClr val="accent1"/>
                  </a:solidFill>
                  <a:cs typeface="+mn-cs"/>
                </a:endParaRPr>
              </a:p>
            </p:txBody>
          </p:sp>
        </p:grpSp>
        <p:sp>
          <p:nvSpPr>
            <p:cNvPr id="133" name="Line 266"/>
            <p:cNvSpPr>
              <a:spLocks noChangeShapeType="1"/>
            </p:cNvSpPr>
            <p:nvPr/>
          </p:nvSpPr>
          <p:spPr bwMode="auto">
            <a:xfrm>
              <a:off x="4176" y="2736"/>
              <a:ext cx="91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" name="Line 267"/>
            <p:cNvSpPr>
              <a:spLocks noChangeShapeType="1"/>
            </p:cNvSpPr>
            <p:nvPr/>
          </p:nvSpPr>
          <p:spPr bwMode="auto">
            <a:xfrm>
              <a:off x="5120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cxnSp>
        <p:nvCxnSpPr>
          <p:cNvPr id="148" name="Straight Connector 147"/>
          <p:cNvCxnSpPr/>
          <p:nvPr/>
        </p:nvCxnSpPr>
        <p:spPr>
          <a:xfrm flipH="1" flipV="1">
            <a:off x="336723" y="3568613"/>
            <a:ext cx="20990" cy="2616943"/>
          </a:xfrm>
          <a:prstGeom prst="line">
            <a:avLst/>
          </a:prstGeom>
          <a:ln w="63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 rot="16200000">
            <a:off x="-287406" y="4560985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e</a:t>
            </a:r>
            <a:r>
              <a:rPr lang="en-US" baseline="30000" dirty="0" smtClean="0"/>
              <a:t>-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2237153" y="296869"/>
            <a:ext cx="4965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Comic Sans MS"/>
                <a:cs typeface="Comic Sans MS"/>
              </a:rPr>
              <a:t>Doping of </a:t>
            </a:r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semiconductors -2</a:t>
            </a:r>
            <a:endParaRPr lang="en-US" sz="28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9268" y="3522835"/>
            <a:ext cx="3371226" cy="3102794"/>
            <a:chOff x="709268" y="3522835"/>
            <a:chExt cx="3371226" cy="3102794"/>
          </a:xfrm>
        </p:grpSpPr>
        <p:grpSp>
          <p:nvGrpSpPr>
            <p:cNvPr id="130" name="Group 129"/>
            <p:cNvGrpSpPr/>
            <p:nvPr/>
          </p:nvGrpSpPr>
          <p:grpSpPr>
            <a:xfrm>
              <a:off x="709268" y="3522835"/>
              <a:ext cx="3371226" cy="3102794"/>
              <a:chOff x="635288" y="3522835"/>
              <a:chExt cx="3371226" cy="3102794"/>
            </a:xfrm>
          </p:grpSpPr>
          <p:grpSp>
            <p:nvGrpSpPr>
              <p:cNvPr id="119" name="Group 258"/>
              <p:cNvGrpSpPr>
                <a:grpSpLocks/>
              </p:cNvGrpSpPr>
              <p:nvPr/>
            </p:nvGrpSpPr>
            <p:grpSpPr bwMode="auto">
              <a:xfrm>
                <a:off x="925740" y="3732428"/>
                <a:ext cx="2630488" cy="1926577"/>
                <a:chOff x="483" y="3264"/>
                <a:chExt cx="1657" cy="816"/>
              </a:xfrm>
            </p:grpSpPr>
            <p:sp>
              <p:nvSpPr>
                <p:cNvPr id="122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778" y="3264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3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778" y="4080"/>
                  <a:ext cx="13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4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730" y="4023"/>
                  <a:ext cx="1392" cy="0"/>
                </a:xfrm>
                <a:prstGeom prst="line">
                  <a:avLst/>
                </a:prstGeom>
                <a:noFill/>
                <a:ln w="12700" cmpd="sng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5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700" y="3966"/>
                  <a:ext cx="1440" cy="0"/>
                </a:xfrm>
                <a:prstGeom prst="line">
                  <a:avLst/>
                </a:prstGeom>
                <a:noFill/>
                <a:ln w="22225">
                  <a:solidFill>
                    <a:srgbClr val="CC00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6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483" y="3523"/>
                  <a:ext cx="52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000">
                      <a:cs typeface="+mn-cs"/>
                    </a:rPr>
                    <a:t>p-type</a:t>
                  </a:r>
                </a:p>
              </p:txBody>
            </p:sp>
          </p:grpSp>
          <p:sp>
            <p:nvSpPr>
              <p:cNvPr id="120" name="Text Box 270"/>
              <p:cNvSpPr txBox="1">
                <a:spLocks noChangeArrowheads="1"/>
              </p:cNvSpPr>
              <p:nvPr/>
            </p:nvSpPr>
            <p:spPr bwMode="auto">
              <a:xfrm>
                <a:off x="635288" y="5917743"/>
                <a:ext cx="1701257" cy="707886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rgbClr val="FF0000"/>
                    </a:solidFill>
                    <a:cs typeface="+mn-cs"/>
                  </a:rPr>
                  <a:t>B</a:t>
                </a:r>
                <a:r>
                  <a:rPr lang="en-US" sz="2000" baseline="30000" dirty="0">
                    <a:solidFill>
                      <a:srgbClr val="FF0000"/>
                    </a:solidFill>
                    <a:cs typeface="+mn-cs"/>
                  </a:rPr>
                  <a:t>3+ </a:t>
                </a:r>
                <a:r>
                  <a:rPr lang="en-US" sz="2000" dirty="0">
                    <a:solidFill>
                      <a:srgbClr val="FF0000"/>
                    </a:solidFill>
                    <a:cs typeface="+mn-cs"/>
                  </a:rPr>
                  <a:t>---&gt; 3e</a:t>
                </a:r>
                <a:r>
                  <a:rPr lang="en-US" sz="2000" baseline="30000" dirty="0">
                    <a:solidFill>
                      <a:srgbClr val="FF0000"/>
                    </a:solidFill>
                    <a:cs typeface="+mn-cs"/>
                  </a:rPr>
                  <a:t>- </a:t>
                </a:r>
                <a:r>
                  <a:rPr lang="en-US" sz="2000" dirty="0">
                    <a:solidFill>
                      <a:srgbClr val="FF0000"/>
                    </a:solidFill>
                    <a:cs typeface="+mn-cs"/>
                  </a:rPr>
                  <a:t>- e</a:t>
                </a:r>
                <a:r>
                  <a:rPr lang="en-US" sz="2000" baseline="30000" dirty="0">
                    <a:solidFill>
                      <a:srgbClr val="FF0000"/>
                    </a:solidFill>
                    <a:cs typeface="+mn-cs"/>
                  </a:rPr>
                  <a:t>-</a:t>
                </a:r>
                <a:r>
                  <a:rPr lang="en-US" sz="2000" dirty="0">
                    <a:solidFill>
                      <a:srgbClr val="FF0000"/>
                    </a:solidFill>
                    <a:cs typeface="+mn-cs"/>
                  </a:rPr>
                  <a:t> </a:t>
                </a:r>
                <a:endParaRPr lang="en-US" sz="2000" dirty="0" smtClean="0">
                  <a:solidFill>
                    <a:srgbClr val="FF0000"/>
                  </a:solidFill>
                  <a:cs typeface="+mn-cs"/>
                </a:endParaRPr>
              </a:p>
              <a:p>
                <a:pPr>
                  <a:defRPr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Acceptors (N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Line 271"/>
              <p:cNvSpPr>
                <a:spLocks noChangeShapeType="1"/>
              </p:cNvSpPr>
              <p:nvPr/>
            </p:nvSpPr>
            <p:spPr bwMode="auto">
              <a:xfrm flipV="1">
                <a:off x="1698913" y="5393247"/>
                <a:ext cx="319037" cy="524496"/>
              </a:xfrm>
              <a:prstGeom prst="line">
                <a:avLst/>
              </a:prstGeom>
              <a:noFill/>
              <a:ln w="12700" cmpd="sng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603840" y="3522835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r>
                  <a:rPr lang="en-US" sz="2000" baseline="-25000" dirty="0" smtClean="0"/>
                  <a:t>C</a:t>
                </a:r>
                <a:endParaRPr lang="en-US" sz="20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571290" y="5573901"/>
                <a:ext cx="4154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</a:t>
                </a:r>
                <a:r>
                  <a:rPr lang="en-US" sz="2000" baseline="-25000" dirty="0"/>
                  <a:t>V</a:t>
                </a:r>
                <a:endParaRPr lang="en-US" sz="2000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551070" y="5307115"/>
                <a:ext cx="3884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E</a:t>
                </a:r>
                <a:r>
                  <a:rPr lang="en-US" sz="2000" baseline="-25000" dirty="0" smtClean="0">
                    <a:solidFill>
                      <a:srgbClr val="0000FF"/>
                    </a:solidFill>
                  </a:rPr>
                  <a:t>F</a:t>
                </a:r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378403" y="5584114"/>
              <a:ext cx="2371763" cy="717757"/>
              <a:chOff x="1378403" y="5584114"/>
              <a:chExt cx="2371763" cy="717757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1378403" y="5584114"/>
                <a:ext cx="237176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srgbClr val="660066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  </a:t>
                </a:r>
                <a:r>
                  <a:rPr lang="en-US" sz="1000" dirty="0" smtClean="0">
                    <a:solidFill>
                      <a:srgbClr val="660066"/>
                    </a:solidFill>
                    <a:sym typeface="Wingdings"/>
                  </a:rPr>
                  <a:t>    </a:t>
                </a:r>
                <a:r>
                  <a:rPr lang="en-US" sz="1000" dirty="0" smtClean="0">
                    <a:solidFill>
                      <a:srgbClr val="660066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 </a:t>
                </a:r>
                <a:r>
                  <a:rPr lang="en-US" sz="1000" dirty="0" smtClean="0">
                    <a:solidFill>
                      <a:srgbClr val="660066"/>
                    </a:solidFill>
                    <a:sym typeface="Wingdings"/>
                  </a:rPr>
                  <a:t> </a:t>
                </a:r>
                <a:r>
                  <a:rPr lang="en-US" sz="1000" dirty="0" smtClean="0">
                    <a:solidFill>
                      <a:srgbClr val="660066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 </a:t>
                </a:r>
                <a:r>
                  <a:rPr lang="en-US" sz="1000" dirty="0" smtClean="0">
                    <a:solidFill>
                      <a:srgbClr val="660066"/>
                    </a:solidFill>
                    <a:sym typeface="Wingdings"/>
                  </a:rPr>
                  <a:t> </a:t>
                </a:r>
                <a:r>
                  <a:rPr lang="en-US" sz="1000" dirty="0" smtClean="0">
                    <a:solidFill>
                      <a:srgbClr val="660066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 </a:t>
                </a:r>
                <a:r>
                  <a:rPr lang="en-US" sz="1000" dirty="0" smtClean="0">
                    <a:solidFill>
                      <a:srgbClr val="660066"/>
                    </a:solidFill>
                    <a:sym typeface="Wingdings"/>
                  </a:rPr>
                  <a:t> </a:t>
                </a:r>
                <a:r>
                  <a:rPr lang="en-US" sz="1000" dirty="0" smtClean="0">
                    <a:solidFill>
                      <a:srgbClr val="660066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 </a:t>
                </a:r>
                <a:r>
                  <a:rPr lang="en-US" sz="1000" dirty="0" smtClean="0">
                    <a:solidFill>
                      <a:srgbClr val="660066"/>
                    </a:solidFill>
                    <a:sym typeface="Wingdings"/>
                  </a:rPr>
                  <a:t> </a:t>
                </a:r>
                <a:r>
                  <a:rPr lang="en-US" sz="1000" dirty="0" smtClean="0">
                    <a:solidFill>
                      <a:srgbClr val="660066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 </a:t>
                </a:r>
                <a:r>
                  <a:rPr lang="en-US" sz="1000" dirty="0" smtClean="0">
                    <a:solidFill>
                      <a:srgbClr val="660066"/>
                    </a:solidFill>
                    <a:sym typeface="Wingdings"/>
                  </a:rPr>
                  <a:t> </a:t>
                </a:r>
                <a:r>
                  <a:rPr lang="en-US" sz="1000" dirty="0" smtClean="0">
                    <a:solidFill>
                      <a:srgbClr val="660066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</a:t>
                </a:r>
                <a:r>
                  <a:rPr lang="en-US" sz="1000" dirty="0">
                    <a:solidFill>
                      <a:srgbClr val="660066"/>
                    </a:solidFill>
                    <a:sym typeface="Wingdings"/>
                  </a:rPr>
                  <a:t> </a:t>
                </a:r>
                <a:r>
                  <a:rPr lang="en-US" sz="1000" dirty="0" smtClean="0">
                    <a:solidFill>
                      <a:srgbClr val="660066"/>
                    </a:solidFill>
                    <a:sym typeface="Wingdings"/>
                  </a:rPr>
                  <a:t> </a:t>
                </a:r>
                <a:endParaRPr lang="en-US" sz="1000" dirty="0">
                  <a:solidFill>
                    <a:srgbClr val="660066"/>
                  </a:solidFill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2392651" y="5655540"/>
                <a:ext cx="11592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660066"/>
                    </a:solidFill>
                  </a:rPr>
                  <a:t>Free holes </a:t>
                </a:r>
              </a:p>
              <a:p>
                <a:r>
                  <a:rPr lang="en-US" dirty="0" smtClean="0">
                    <a:solidFill>
                      <a:srgbClr val="660066"/>
                    </a:solidFill>
                  </a:rPr>
                  <a:t>in </a:t>
                </a:r>
                <a:r>
                  <a:rPr lang="en-US" dirty="0">
                    <a:solidFill>
                      <a:srgbClr val="660066"/>
                    </a:solidFill>
                  </a:rPr>
                  <a:t>V</a:t>
                </a:r>
                <a:r>
                  <a:rPr lang="en-US" dirty="0" smtClean="0">
                    <a:solidFill>
                      <a:srgbClr val="660066"/>
                    </a:solidFill>
                  </a:rPr>
                  <a:t>B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802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25" y="34285"/>
            <a:ext cx="8579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Comic Sans MS"/>
                <a:cs typeface="Comic Sans MS"/>
              </a:rPr>
              <a:t>Energy band alignments between different </a:t>
            </a:r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phases</a:t>
            </a:r>
            <a:endParaRPr lang="en-US" sz="2800" dirty="0">
              <a:solidFill>
                <a:srgbClr val="800000"/>
              </a:solidFill>
              <a:latin typeface="Comic Sans MS"/>
              <a:cs typeface="Comic Sans MS"/>
            </a:endParaRPr>
          </a:p>
        </p:txBody>
      </p:sp>
      <p:grpSp>
        <p:nvGrpSpPr>
          <p:cNvPr id="37" name="Group 1130"/>
          <p:cNvGrpSpPr>
            <a:grpSpLocks/>
          </p:cNvGrpSpPr>
          <p:nvPr/>
        </p:nvGrpSpPr>
        <p:grpSpPr bwMode="auto">
          <a:xfrm>
            <a:off x="645600" y="801385"/>
            <a:ext cx="4105275" cy="2679700"/>
            <a:chOff x="96" y="0"/>
            <a:chExt cx="2586" cy="1688"/>
          </a:xfrm>
        </p:grpSpPr>
        <p:sp>
          <p:nvSpPr>
            <p:cNvPr id="38" name="Text Box 1074"/>
            <p:cNvSpPr txBox="1">
              <a:spLocks noChangeArrowheads="1"/>
            </p:cNvSpPr>
            <p:nvPr/>
          </p:nvSpPr>
          <p:spPr bwMode="auto">
            <a:xfrm>
              <a:off x="1584" y="950"/>
              <a:ext cx="109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n-type</a:t>
              </a:r>
            </a:p>
            <a:p>
              <a:pPr>
                <a:defRPr/>
              </a:pPr>
              <a:r>
                <a:rPr lang="en-US" sz="2000">
                  <a:cs typeface="+mn-cs"/>
                </a:rPr>
                <a:t>semiconductor </a:t>
              </a:r>
            </a:p>
          </p:txBody>
        </p:sp>
        <p:grpSp>
          <p:nvGrpSpPr>
            <p:cNvPr id="39" name="Group 1129"/>
            <p:cNvGrpSpPr>
              <a:grpSpLocks/>
            </p:cNvGrpSpPr>
            <p:nvPr/>
          </p:nvGrpSpPr>
          <p:grpSpPr bwMode="auto">
            <a:xfrm>
              <a:off x="96" y="0"/>
              <a:ext cx="2496" cy="1688"/>
              <a:chOff x="96" y="0"/>
              <a:chExt cx="2496" cy="1688"/>
            </a:xfrm>
          </p:grpSpPr>
          <p:grpSp>
            <p:nvGrpSpPr>
              <p:cNvPr id="40" name="Group 1077"/>
              <p:cNvGrpSpPr>
                <a:grpSpLocks/>
              </p:cNvGrpSpPr>
              <p:nvPr/>
            </p:nvGrpSpPr>
            <p:grpSpPr bwMode="auto">
              <a:xfrm>
                <a:off x="1424" y="720"/>
                <a:ext cx="1000" cy="768"/>
                <a:chOff x="432" y="960"/>
                <a:chExt cx="1200" cy="768"/>
              </a:xfrm>
            </p:grpSpPr>
            <p:sp>
              <p:nvSpPr>
                <p:cNvPr id="55" name="Line 1078"/>
                <p:cNvSpPr>
                  <a:spLocks noChangeShapeType="1"/>
                </p:cNvSpPr>
                <p:nvPr/>
              </p:nvSpPr>
              <p:spPr bwMode="auto">
                <a:xfrm flipH="1">
                  <a:off x="432" y="960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6" name="Line 1079"/>
                <p:cNvSpPr>
                  <a:spLocks noChangeShapeType="1"/>
                </p:cNvSpPr>
                <p:nvPr/>
              </p:nvSpPr>
              <p:spPr bwMode="auto">
                <a:xfrm flipH="1">
                  <a:off x="432" y="1728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7" name="Line 1080"/>
                <p:cNvSpPr>
                  <a:spLocks noChangeShapeType="1"/>
                </p:cNvSpPr>
                <p:nvPr/>
              </p:nvSpPr>
              <p:spPr bwMode="auto">
                <a:xfrm flipH="1">
                  <a:off x="432" y="1020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41" name="Line 1107"/>
              <p:cNvSpPr>
                <a:spLocks noChangeShapeType="1"/>
              </p:cNvSpPr>
              <p:nvPr/>
            </p:nvSpPr>
            <p:spPr bwMode="auto">
              <a:xfrm flipH="1">
                <a:off x="480" y="105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" name="Line 1108"/>
              <p:cNvSpPr>
                <a:spLocks noChangeShapeType="1"/>
              </p:cNvSpPr>
              <p:nvPr/>
            </p:nvSpPr>
            <p:spPr bwMode="auto">
              <a:xfrm flipH="1">
                <a:off x="384" y="144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" name="Text Box 1114"/>
              <p:cNvSpPr txBox="1">
                <a:spLocks noChangeArrowheads="1"/>
              </p:cNvSpPr>
              <p:nvPr/>
            </p:nvSpPr>
            <p:spPr bwMode="auto">
              <a:xfrm>
                <a:off x="96" y="0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dirty="0" err="1" smtClean="0">
                    <a:cs typeface="+mn-cs"/>
                  </a:rPr>
                  <a:t>E</a:t>
                </a:r>
                <a:r>
                  <a:rPr lang="en-US" sz="2000" baseline="-25000" dirty="0" err="1" smtClean="0">
                    <a:cs typeface="+mn-cs"/>
                  </a:rPr>
                  <a:t>vac</a:t>
                </a:r>
                <a:endParaRPr lang="en-US" sz="2000" dirty="0">
                  <a:cs typeface="+mn-cs"/>
                </a:endParaRPr>
              </a:p>
            </p:txBody>
          </p:sp>
          <p:sp>
            <p:nvSpPr>
              <p:cNvPr id="44" name="Line 1116"/>
              <p:cNvSpPr>
                <a:spLocks noChangeShapeType="1"/>
              </p:cNvSpPr>
              <p:nvPr/>
            </p:nvSpPr>
            <p:spPr bwMode="auto">
              <a:xfrm>
                <a:off x="1424" y="488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" name="Line 1117"/>
              <p:cNvSpPr>
                <a:spLocks noChangeShapeType="1"/>
              </p:cNvSpPr>
              <p:nvPr/>
            </p:nvSpPr>
            <p:spPr bwMode="auto">
              <a:xfrm>
                <a:off x="1200" y="584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6" name="Text Box 1118"/>
              <p:cNvSpPr txBox="1">
                <a:spLocks noChangeArrowheads="1"/>
              </p:cNvSpPr>
              <p:nvPr/>
            </p:nvSpPr>
            <p:spPr bwMode="auto">
              <a:xfrm>
                <a:off x="566" y="1171"/>
                <a:ext cx="47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cs typeface="+mn-cs"/>
                  </a:rPr>
                  <a:t>metal</a:t>
                </a:r>
              </a:p>
            </p:txBody>
          </p:sp>
          <p:sp>
            <p:nvSpPr>
              <p:cNvPr id="47" name="Text Box 1119"/>
              <p:cNvSpPr txBox="1">
                <a:spLocks noChangeArrowheads="1"/>
              </p:cNvSpPr>
              <p:nvPr/>
            </p:nvSpPr>
            <p:spPr bwMode="auto">
              <a:xfrm>
                <a:off x="182" y="950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solidFill>
                      <a:schemeClr val="accent2"/>
                    </a:solidFill>
                    <a:cs typeface="+mn-cs"/>
                  </a:rPr>
                  <a:t>E</a:t>
                </a:r>
                <a:r>
                  <a:rPr lang="en-US" sz="2000" baseline="-25000">
                    <a:solidFill>
                      <a:schemeClr val="accent2"/>
                    </a:solidFill>
                    <a:cs typeface="+mn-cs"/>
                  </a:rPr>
                  <a:t>F</a:t>
                </a:r>
                <a:endParaRPr lang="en-US" sz="2000">
                  <a:solidFill>
                    <a:schemeClr val="accent2"/>
                  </a:solidFill>
                  <a:cs typeface="+mn-cs"/>
                </a:endParaRPr>
              </a:p>
            </p:txBody>
          </p:sp>
          <p:grpSp>
            <p:nvGrpSpPr>
              <p:cNvPr id="48" name="Group 1128"/>
              <p:cNvGrpSpPr>
                <a:grpSpLocks/>
              </p:cNvGrpSpPr>
              <p:nvPr/>
            </p:nvGrpSpPr>
            <p:grpSpPr bwMode="auto">
              <a:xfrm>
                <a:off x="288" y="192"/>
                <a:ext cx="2185" cy="816"/>
                <a:chOff x="288" y="192"/>
                <a:chExt cx="2185" cy="816"/>
              </a:xfrm>
            </p:grpSpPr>
            <p:sp>
              <p:nvSpPr>
                <p:cNvPr id="49" name="Text Box 1122"/>
                <p:cNvSpPr txBox="1">
                  <a:spLocks noChangeArrowheads="1"/>
                </p:cNvSpPr>
                <p:nvPr/>
              </p:nvSpPr>
              <p:spPr bwMode="auto">
                <a:xfrm>
                  <a:off x="288" y="479"/>
                  <a:ext cx="83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work function</a:t>
                  </a:r>
                </a:p>
              </p:txBody>
            </p:sp>
            <p:sp>
              <p:nvSpPr>
                <p:cNvPr id="50" name="Line 1123"/>
                <p:cNvSpPr>
                  <a:spLocks noChangeShapeType="1"/>
                </p:cNvSpPr>
                <p:nvPr/>
              </p:nvSpPr>
              <p:spPr bwMode="auto">
                <a:xfrm flipV="1">
                  <a:off x="768" y="19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1" name="Line 1124"/>
                <p:cNvSpPr>
                  <a:spLocks noChangeShapeType="1"/>
                </p:cNvSpPr>
                <p:nvPr/>
              </p:nvSpPr>
              <p:spPr bwMode="auto">
                <a:xfrm>
                  <a:off x="768" y="67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2" name="Text Box 1125"/>
                <p:cNvSpPr txBox="1">
                  <a:spLocks noChangeArrowheads="1"/>
                </p:cNvSpPr>
                <p:nvPr/>
              </p:nvSpPr>
              <p:spPr bwMode="auto">
                <a:xfrm>
                  <a:off x="1536" y="335"/>
                  <a:ext cx="93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cs typeface="+mn-cs"/>
                    </a:rPr>
                    <a:t>electron affinity</a:t>
                  </a:r>
                </a:p>
              </p:txBody>
            </p:sp>
            <p:sp>
              <p:nvSpPr>
                <p:cNvPr id="53" name="Line 1126"/>
                <p:cNvSpPr>
                  <a:spLocks noChangeShapeType="1"/>
                </p:cNvSpPr>
                <p:nvPr/>
              </p:nvSpPr>
              <p:spPr bwMode="auto">
                <a:xfrm flipV="1">
                  <a:off x="1968" y="19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4" name="Line 1127"/>
                <p:cNvSpPr>
                  <a:spLocks noChangeShapeType="1"/>
                </p:cNvSpPr>
                <p:nvPr/>
              </p:nvSpPr>
              <p:spPr bwMode="auto">
                <a:xfrm>
                  <a:off x="1968" y="52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2122500" y="1603651"/>
            <a:ext cx="997690" cy="717282"/>
            <a:chOff x="2122500" y="1603651"/>
            <a:chExt cx="997690" cy="717282"/>
          </a:xfrm>
        </p:grpSpPr>
        <p:sp>
          <p:nvSpPr>
            <p:cNvPr id="58" name="Arc 1134"/>
            <p:cNvSpPr>
              <a:spLocks/>
            </p:cNvSpPr>
            <p:nvPr/>
          </p:nvSpPr>
          <p:spPr bwMode="auto">
            <a:xfrm flipH="1">
              <a:off x="2122500" y="1863733"/>
              <a:ext cx="685800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" name="Text Box 1133"/>
            <p:cNvSpPr txBox="1">
              <a:spLocks noChangeArrowheads="1"/>
            </p:cNvSpPr>
            <p:nvPr/>
          </p:nvSpPr>
          <p:spPr bwMode="auto">
            <a:xfrm>
              <a:off x="2767765" y="1603651"/>
              <a:ext cx="3524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CC0000"/>
                  </a:solidFill>
                  <a:cs typeface="+mn-cs"/>
                </a:rPr>
                <a:t>e</a:t>
              </a:r>
              <a:r>
                <a:rPr lang="en-US" sz="2000" baseline="30000" dirty="0">
                  <a:cs typeface="+mn-cs"/>
                </a:rPr>
                <a:t>-</a:t>
              </a:r>
              <a:endParaRPr lang="en-US" sz="2000" dirty="0">
                <a:cs typeface="+mn-cs"/>
              </a:endParaRPr>
            </a:p>
          </p:txBody>
        </p:sp>
      </p:grpSp>
      <p:grpSp>
        <p:nvGrpSpPr>
          <p:cNvPr id="60" name="Group 1136"/>
          <p:cNvGrpSpPr>
            <a:grpSpLocks/>
          </p:cNvGrpSpPr>
          <p:nvPr/>
        </p:nvGrpSpPr>
        <p:grpSpPr bwMode="auto">
          <a:xfrm>
            <a:off x="4876800" y="878327"/>
            <a:ext cx="3124200" cy="2809875"/>
            <a:chOff x="3072" y="64"/>
            <a:chExt cx="1968" cy="1770"/>
          </a:xfrm>
        </p:grpSpPr>
        <p:sp>
          <p:nvSpPr>
            <p:cNvPr id="61" name="Arc 1093"/>
            <p:cNvSpPr>
              <a:spLocks/>
            </p:cNvSpPr>
            <p:nvPr/>
          </p:nvSpPr>
          <p:spPr bwMode="auto">
            <a:xfrm rot="10543331">
              <a:off x="3787" y="1423"/>
              <a:ext cx="624" cy="41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333"/>
                <a:gd name="T1" fmla="*/ 0 h 21600"/>
                <a:gd name="T2" fmla="*/ 21333 w 21333"/>
                <a:gd name="T3" fmla="*/ 18217 h 21600"/>
                <a:gd name="T4" fmla="*/ 0 w 2133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33" h="21600" fill="none" extrusionOk="0">
                  <a:moveTo>
                    <a:pt x="0" y="-1"/>
                  </a:moveTo>
                  <a:cubicBezTo>
                    <a:pt x="10623" y="-1"/>
                    <a:pt x="19669" y="7724"/>
                    <a:pt x="21333" y="18216"/>
                  </a:cubicBezTo>
                </a:path>
                <a:path w="21333" h="21600" stroke="0" extrusionOk="0">
                  <a:moveTo>
                    <a:pt x="0" y="-1"/>
                  </a:moveTo>
                  <a:cubicBezTo>
                    <a:pt x="10623" y="-1"/>
                    <a:pt x="19669" y="7724"/>
                    <a:pt x="21333" y="1821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2" name="Group 1132"/>
            <p:cNvGrpSpPr>
              <a:grpSpLocks/>
            </p:cNvGrpSpPr>
            <p:nvPr/>
          </p:nvGrpSpPr>
          <p:grpSpPr bwMode="auto">
            <a:xfrm>
              <a:off x="3072" y="64"/>
              <a:ext cx="1968" cy="1760"/>
              <a:chOff x="3072" y="56"/>
              <a:chExt cx="1968" cy="1760"/>
            </a:xfrm>
          </p:grpSpPr>
          <p:grpSp>
            <p:nvGrpSpPr>
              <p:cNvPr id="63" name="Group 1131"/>
              <p:cNvGrpSpPr>
                <a:grpSpLocks/>
              </p:cNvGrpSpPr>
              <p:nvPr/>
            </p:nvGrpSpPr>
            <p:grpSpPr bwMode="auto">
              <a:xfrm>
                <a:off x="3168" y="645"/>
                <a:ext cx="1872" cy="1171"/>
                <a:chOff x="3168" y="645"/>
                <a:chExt cx="1872" cy="1171"/>
              </a:xfrm>
            </p:grpSpPr>
            <p:sp>
              <p:nvSpPr>
                <p:cNvPr id="68" name="Line 1095"/>
                <p:cNvSpPr>
                  <a:spLocks noChangeShapeType="1"/>
                </p:cNvSpPr>
                <p:nvPr/>
              </p:nvSpPr>
              <p:spPr bwMode="auto">
                <a:xfrm flipH="1">
                  <a:off x="4408" y="180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69" name="Group 1110"/>
                <p:cNvGrpSpPr>
                  <a:grpSpLocks/>
                </p:cNvGrpSpPr>
                <p:nvPr/>
              </p:nvGrpSpPr>
              <p:grpSpPr bwMode="auto">
                <a:xfrm>
                  <a:off x="3787" y="645"/>
                  <a:ext cx="909" cy="411"/>
                  <a:chOff x="3787" y="645"/>
                  <a:chExt cx="909" cy="411"/>
                </a:xfrm>
              </p:grpSpPr>
              <p:sp>
                <p:nvSpPr>
                  <p:cNvPr id="74" name="Arc 1099"/>
                  <p:cNvSpPr>
                    <a:spLocks/>
                  </p:cNvSpPr>
                  <p:nvPr/>
                </p:nvSpPr>
                <p:spPr bwMode="auto">
                  <a:xfrm rot="10543331">
                    <a:off x="3787" y="645"/>
                    <a:ext cx="624" cy="4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333"/>
                      <a:gd name="T1" fmla="*/ 0 h 21600"/>
                      <a:gd name="T2" fmla="*/ 21333 w 21333"/>
                      <a:gd name="T3" fmla="*/ 18217 h 21600"/>
                      <a:gd name="T4" fmla="*/ 0 w 21333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333" h="21600" fill="none" extrusionOk="0">
                        <a:moveTo>
                          <a:pt x="0" y="-1"/>
                        </a:moveTo>
                        <a:cubicBezTo>
                          <a:pt x="10623" y="-1"/>
                          <a:pt x="19669" y="7724"/>
                          <a:pt x="21333" y="18216"/>
                        </a:cubicBezTo>
                      </a:path>
                      <a:path w="21333" h="21600" stroke="0" extrusionOk="0">
                        <a:moveTo>
                          <a:pt x="0" y="-1"/>
                        </a:moveTo>
                        <a:cubicBezTo>
                          <a:pt x="10623" y="-1"/>
                          <a:pt x="19669" y="7724"/>
                          <a:pt x="21333" y="1821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75" name="Line 1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8" y="1032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70" name="Line 1102"/>
                <p:cNvSpPr>
                  <a:spLocks noChangeShapeType="1"/>
                </p:cNvSpPr>
                <p:nvPr/>
              </p:nvSpPr>
              <p:spPr bwMode="auto">
                <a:xfrm flipH="1">
                  <a:off x="3168" y="1096"/>
                  <a:ext cx="1872" cy="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1" name="Line 1103"/>
                <p:cNvSpPr>
                  <a:spLocks noChangeShapeType="1"/>
                </p:cNvSpPr>
                <p:nvPr/>
              </p:nvSpPr>
              <p:spPr bwMode="auto">
                <a:xfrm>
                  <a:off x="3776" y="672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2" name="Line 1104"/>
                <p:cNvSpPr>
                  <a:spLocks noChangeShapeType="1"/>
                </p:cNvSpPr>
                <p:nvPr/>
              </p:nvSpPr>
              <p:spPr bwMode="auto">
                <a:xfrm>
                  <a:off x="4696" y="1000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73" name="Text Box 1105"/>
                <p:cNvSpPr txBox="1">
                  <a:spLocks noChangeArrowheads="1"/>
                </p:cNvSpPr>
                <p:nvPr/>
              </p:nvSpPr>
              <p:spPr bwMode="auto">
                <a:xfrm>
                  <a:off x="3835" y="1223"/>
                  <a:ext cx="773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 dirty="0">
                      <a:cs typeface="+mn-cs"/>
                    </a:rPr>
                    <a:t>space charge</a:t>
                  </a:r>
                </a:p>
                <a:p>
                  <a:pPr>
                    <a:defRPr/>
                  </a:pPr>
                  <a:r>
                    <a:rPr lang="en-US" sz="1600" dirty="0">
                      <a:cs typeface="+mn-cs"/>
                    </a:rPr>
                    <a:t> layer</a:t>
                  </a:r>
                  <a:r>
                    <a:rPr lang="en-US" sz="1800" dirty="0">
                      <a:cs typeface="+mn-cs"/>
                    </a:rPr>
                    <a:t> </a:t>
                  </a:r>
                </a:p>
              </p:txBody>
            </p:sp>
          </p:grpSp>
          <p:sp>
            <p:nvSpPr>
              <p:cNvPr id="64" name="Line 1109"/>
              <p:cNvSpPr>
                <a:spLocks noChangeShapeType="1"/>
              </p:cNvSpPr>
              <p:nvPr/>
            </p:nvSpPr>
            <p:spPr bwMode="auto">
              <a:xfrm flipH="1">
                <a:off x="3072" y="144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65" name="Group 1111"/>
              <p:cNvGrpSpPr>
                <a:grpSpLocks/>
              </p:cNvGrpSpPr>
              <p:nvPr/>
            </p:nvGrpSpPr>
            <p:grpSpPr bwMode="auto">
              <a:xfrm>
                <a:off x="3760" y="56"/>
                <a:ext cx="909" cy="411"/>
                <a:chOff x="3787" y="645"/>
                <a:chExt cx="909" cy="411"/>
              </a:xfrm>
            </p:grpSpPr>
            <p:sp>
              <p:nvSpPr>
                <p:cNvPr id="66" name="Arc 1112"/>
                <p:cNvSpPr>
                  <a:spLocks/>
                </p:cNvSpPr>
                <p:nvPr/>
              </p:nvSpPr>
              <p:spPr bwMode="auto">
                <a:xfrm rot="10543331">
                  <a:off x="3787" y="645"/>
                  <a:ext cx="624" cy="4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333"/>
                    <a:gd name="T1" fmla="*/ 0 h 21600"/>
                    <a:gd name="T2" fmla="*/ 21333 w 21333"/>
                    <a:gd name="T3" fmla="*/ 18217 h 21600"/>
                    <a:gd name="T4" fmla="*/ 0 w 2133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333" h="21600" fill="none" extrusionOk="0">
                      <a:moveTo>
                        <a:pt x="0" y="-1"/>
                      </a:moveTo>
                      <a:cubicBezTo>
                        <a:pt x="10623" y="-1"/>
                        <a:pt x="19669" y="7724"/>
                        <a:pt x="21333" y="18216"/>
                      </a:cubicBezTo>
                    </a:path>
                    <a:path w="21333" h="21600" stroke="0" extrusionOk="0">
                      <a:moveTo>
                        <a:pt x="0" y="-1"/>
                      </a:moveTo>
                      <a:cubicBezTo>
                        <a:pt x="10623" y="-1"/>
                        <a:pt x="19669" y="7724"/>
                        <a:pt x="21333" y="1821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7" name="Line 1113"/>
                <p:cNvSpPr>
                  <a:spLocks noChangeShapeType="1"/>
                </p:cNvSpPr>
                <p:nvPr/>
              </p:nvSpPr>
              <p:spPr bwMode="auto">
                <a:xfrm flipH="1">
                  <a:off x="4408" y="10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76" name="Text Box 1120"/>
          <p:cNvSpPr txBox="1">
            <a:spLocks noChangeArrowheads="1"/>
          </p:cNvSpPr>
          <p:nvPr/>
        </p:nvSpPr>
        <p:spPr bwMode="auto">
          <a:xfrm>
            <a:off x="2502961" y="3716851"/>
            <a:ext cx="5444075" cy="400110"/>
          </a:xfrm>
          <a:prstGeom prst="rect">
            <a:avLst/>
          </a:prstGeom>
          <a:noFill/>
          <a:ln w="9525">
            <a:solidFill>
              <a:srgbClr val="A41B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à"/>
              <a:defRPr/>
            </a:pPr>
            <a:r>
              <a:rPr lang="en-US" sz="2000" dirty="0" smtClean="0">
                <a:solidFill>
                  <a:srgbClr val="A41BCC"/>
                </a:solidFill>
                <a:cs typeface="+mn-cs"/>
              </a:rPr>
              <a:t>Formation</a:t>
            </a:r>
            <a:r>
              <a:rPr lang="en-US" sz="2000" dirty="0" smtClean="0">
                <a:cs typeface="+mn-cs"/>
              </a:rPr>
              <a:t> </a:t>
            </a:r>
            <a:r>
              <a:rPr lang="en-US" sz="2000" dirty="0">
                <a:solidFill>
                  <a:srgbClr val="A41BCC"/>
                </a:solidFill>
                <a:cs typeface="+mn-cs"/>
              </a:rPr>
              <a:t>of a metal </a:t>
            </a:r>
            <a:r>
              <a:rPr lang="en-US" sz="2000" dirty="0" smtClean="0">
                <a:solidFill>
                  <a:srgbClr val="A41BCC"/>
                </a:solidFill>
                <a:cs typeface="+mn-cs"/>
              </a:rPr>
              <a:t>- </a:t>
            </a:r>
            <a:r>
              <a:rPr lang="en-US" sz="2000" dirty="0">
                <a:solidFill>
                  <a:srgbClr val="A41BCC"/>
                </a:solidFill>
                <a:cs typeface="+mn-cs"/>
              </a:rPr>
              <a:t>semiconductor junction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04800" y="4039102"/>
            <a:ext cx="8686800" cy="2667000"/>
            <a:chOff x="304800" y="4112574"/>
            <a:chExt cx="8686800" cy="2667000"/>
          </a:xfrm>
        </p:grpSpPr>
        <p:grpSp>
          <p:nvGrpSpPr>
            <p:cNvPr id="3" name="Group 1072"/>
            <p:cNvGrpSpPr>
              <a:grpSpLocks/>
            </p:cNvGrpSpPr>
            <p:nvPr/>
          </p:nvGrpSpPr>
          <p:grpSpPr bwMode="auto">
            <a:xfrm>
              <a:off x="304800" y="4112574"/>
              <a:ext cx="8686800" cy="2667000"/>
              <a:chOff x="192" y="2208"/>
              <a:chExt cx="5472" cy="1680"/>
            </a:xfrm>
          </p:grpSpPr>
          <p:sp>
            <p:nvSpPr>
              <p:cNvPr id="5" name="Text Box 1064"/>
              <p:cNvSpPr txBox="1">
                <a:spLocks noChangeArrowheads="1"/>
              </p:cNvSpPr>
              <p:nvPr/>
            </p:nvSpPr>
            <p:spPr bwMode="auto">
              <a:xfrm>
                <a:off x="710" y="2918"/>
                <a:ext cx="5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cs typeface="+mn-cs"/>
                  </a:rPr>
                  <a:t>n-type</a:t>
                </a:r>
              </a:p>
            </p:txBody>
          </p:sp>
          <p:sp>
            <p:nvSpPr>
              <p:cNvPr id="6" name="Text Box 1065"/>
              <p:cNvSpPr txBox="1">
                <a:spLocks noChangeArrowheads="1"/>
              </p:cNvSpPr>
              <p:nvPr/>
            </p:nvSpPr>
            <p:spPr bwMode="auto">
              <a:xfrm>
                <a:off x="2304" y="2880"/>
                <a:ext cx="52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cs typeface="+mn-cs"/>
                  </a:rPr>
                  <a:t>p-type</a:t>
                </a:r>
              </a:p>
            </p:txBody>
          </p:sp>
          <p:grpSp>
            <p:nvGrpSpPr>
              <p:cNvPr id="7" name="Group 1071"/>
              <p:cNvGrpSpPr>
                <a:grpSpLocks/>
              </p:cNvGrpSpPr>
              <p:nvPr/>
            </p:nvGrpSpPr>
            <p:grpSpPr bwMode="auto">
              <a:xfrm>
                <a:off x="192" y="2208"/>
                <a:ext cx="5472" cy="1680"/>
                <a:chOff x="192" y="480"/>
                <a:chExt cx="5472" cy="1680"/>
              </a:xfrm>
            </p:grpSpPr>
            <p:grpSp>
              <p:nvGrpSpPr>
                <p:cNvPr id="8" name="Group 1062"/>
                <p:cNvGrpSpPr>
                  <a:grpSpLocks/>
                </p:cNvGrpSpPr>
                <p:nvPr/>
              </p:nvGrpSpPr>
              <p:grpSpPr bwMode="auto">
                <a:xfrm>
                  <a:off x="192" y="960"/>
                  <a:ext cx="1440" cy="768"/>
                  <a:chOff x="336" y="960"/>
                  <a:chExt cx="1440" cy="768"/>
                </a:xfrm>
              </p:grpSpPr>
              <p:sp>
                <p:nvSpPr>
                  <p:cNvPr id="34" name="Line 10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" y="960"/>
                    <a:ext cx="12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5" name="Line 10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" y="1728"/>
                    <a:ext cx="12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6" name="Line 10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" y="1020"/>
                    <a:ext cx="14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9" name="Group 1063"/>
                <p:cNvGrpSpPr>
                  <a:grpSpLocks/>
                </p:cNvGrpSpPr>
                <p:nvPr/>
              </p:nvGrpSpPr>
              <p:grpSpPr bwMode="auto">
                <a:xfrm>
                  <a:off x="1776" y="960"/>
                  <a:ext cx="1440" cy="768"/>
                  <a:chOff x="2256" y="960"/>
                  <a:chExt cx="1440" cy="768"/>
                </a:xfrm>
              </p:grpSpPr>
              <p:sp>
                <p:nvSpPr>
                  <p:cNvPr id="31" name="Line 10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8" y="960"/>
                    <a:ext cx="12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2" name="Line 10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48" y="1728"/>
                    <a:ext cx="12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3" name="Line 10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56" y="1632"/>
                    <a:ext cx="14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0" name="Group 1070"/>
                <p:cNvGrpSpPr>
                  <a:grpSpLocks/>
                </p:cNvGrpSpPr>
                <p:nvPr/>
              </p:nvGrpSpPr>
              <p:grpSpPr bwMode="auto">
                <a:xfrm>
                  <a:off x="3312" y="480"/>
                  <a:ext cx="2352" cy="1680"/>
                  <a:chOff x="240" y="2400"/>
                  <a:chExt cx="2352" cy="1680"/>
                </a:xfrm>
              </p:grpSpPr>
              <p:sp>
                <p:nvSpPr>
                  <p:cNvPr id="11" name="Line 1066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496"/>
                    <a:ext cx="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" name="Line 1067"/>
                  <p:cNvSpPr>
                    <a:spLocks noChangeShapeType="1"/>
                  </p:cNvSpPr>
                  <p:nvPr/>
                </p:nvSpPr>
                <p:spPr bwMode="auto">
                  <a:xfrm>
                    <a:off x="1968" y="3024"/>
                    <a:ext cx="0" cy="105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13" name="Group 1069"/>
                  <p:cNvGrpSpPr>
                    <a:grpSpLocks/>
                  </p:cNvGrpSpPr>
                  <p:nvPr/>
                </p:nvGrpSpPr>
                <p:grpSpPr bwMode="auto">
                  <a:xfrm>
                    <a:off x="240" y="2400"/>
                    <a:ext cx="2352" cy="1584"/>
                    <a:chOff x="192" y="2400"/>
                    <a:chExt cx="2352" cy="1584"/>
                  </a:xfrm>
                </p:grpSpPr>
                <p:grpSp>
                  <p:nvGrpSpPr>
                    <p:cNvPr id="14" name="Group 10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" y="2568"/>
                      <a:ext cx="2352" cy="1416"/>
                      <a:chOff x="192" y="2616"/>
                      <a:chExt cx="2352" cy="1416"/>
                    </a:xfrm>
                  </p:grpSpPr>
                  <p:grpSp>
                    <p:nvGrpSpPr>
                      <p:cNvPr id="16" name="Group 105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6" y="3408"/>
                        <a:ext cx="1816" cy="624"/>
                        <a:chOff x="624" y="2304"/>
                        <a:chExt cx="1816" cy="624"/>
                      </a:xfrm>
                    </p:grpSpPr>
                    <p:grpSp>
                      <p:nvGrpSpPr>
                        <p:cNvPr id="26" name="Group 10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2305"/>
                          <a:ext cx="1243" cy="623"/>
                          <a:chOff x="1440" y="2209"/>
                          <a:chExt cx="1243" cy="435"/>
                        </a:xfrm>
                      </p:grpSpPr>
                      <p:sp>
                        <p:nvSpPr>
                          <p:cNvPr id="29" name="Arc 10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40" y="2209"/>
                            <a:ext cx="624" cy="287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333"/>
                              <a:gd name="T1" fmla="*/ 0 h 21600"/>
                              <a:gd name="T2" fmla="*/ 21333 w 21333"/>
                              <a:gd name="T3" fmla="*/ 18217 h 21600"/>
                              <a:gd name="T4" fmla="*/ 0 w 2133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333" h="21600" fill="none" extrusionOk="0">
                                <a:moveTo>
                                  <a:pt x="0" y="-1"/>
                                </a:moveTo>
                                <a:cubicBezTo>
                                  <a:pt x="10623" y="-1"/>
                                  <a:pt x="19669" y="7724"/>
                                  <a:pt x="21333" y="18216"/>
                                </a:cubicBezTo>
                              </a:path>
                              <a:path w="21333" h="21600" stroke="0" extrusionOk="0">
                                <a:moveTo>
                                  <a:pt x="0" y="-1"/>
                                </a:moveTo>
                                <a:cubicBezTo>
                                  <a:pt x="10623" y="-1"/>
                                  <a:pt x="19669" y="7724"/>
                                  <a:pt x="21333" y="18216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0" name="Arc 1053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0543331">
                            <a:off x="2059" y="2357"/>
                            <a:ext cx="624" cy="287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333"/>
                              <a:gd name="T1" fmla="*/ 0 h 21600"/>
                              <a:gd name="T2" fmla="*/ 21333 w 21333"/>
                              <a:gd name="T3" fmla="*/ 18217 h 21600"/>
                              <a:gd name="T4" fmla="*/ 0 w 2133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333" h="21600" fill="none" extrusionOk="0">
                                <a:moveTo>
                                  <a:pt x="0" y="-1"/>
                                </a:moveTo>
                                <a:cubicBezTo>
                                  <a:pt x="10623" y="-1"/>
                                  <a:pt x="19669" y="7724"/>
                                  <a:pt x="21333" y="18216"/>
                                </a:cubicBezTo>
                              </a:path>
                              <a:path w="21333" h="21600" stroke="0" extrusionOk="0">
                                <a:moveTo>
                                  <a:pt x="0" y="-1"/>
                                </a:moveTo>
                                <a:cubicBezTo>
                                  <a:pt x="10623" y="-1"/>
                                  <a:pt x="19669" y="7724"/>
                                  <a:pt x="21333" y="18216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27" name="Line 10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Line 10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52" y="29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7" name="Group 10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76" y="2640"/>
                        <a:ext cx="1816" cy="624"/>
                        <a:chOff x="624" y="2304"/>
                        <a:chExt cx="1816" cy="624"/>
                      </a:xfrm>
                    </p:grpSpPr>
                    <p:grpSp>
                      <p:nvGrpSpPr>
                        <p:cNvPr id="21" name="Group 10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2" y="2305"/>
                          <a:ext cx="1243" cy="623"/>
                          <a:chOff x="1440" y="2209"/>
                          <a:chExt cx="1243" cy="435"/>
                        </a:xfrm>
                      </p:grpSpPr>
                      <p:sp>
                        <p:nvSpPr>
                          <p:cNvPr id="24" name="Arc 10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40" y="2209"/>
                            <a:ext cx="624" cy="287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333"/>
                              <a:gd name="T1" fmla="*/ 0 h 21600"/>
                              <a:gd name="T2" fmla="*/ 21333 w 21333"/>
                              <a:gd name="T3" fmla="*/ 18217 h 21600"/>
                              <a:gd name="T4" fmla="*/ 0 w 2133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333" h="21600" fill="none" extrusionOk="0">
                                <a:moveTo>
                                  <a:pt x="0" y="-1"/>
                                </a:moveTo>
                                <a:cubicBezTo>
                                  <a:pt x="10623" y="-1"/>
                                  <a:pt x="19669" y="7724"/>
                                  <a:pt x="21333" y="18216"/>
                                </a:cubicBezTo>
                              </a:path>
                              <a:path w="21333" h="21600" stroke="0" extrusionOk="0">
                                <a:moveTo>
                                  <a:pt x="0" y="-1"/>
                                </a:moveTo>
                                <a:cubicBezTo>
                                  <a:pt x="10623" y="-1"/>
                                  <a:pt x="19669" y="7724"/>
                                  <a:pt x="21333" y="18216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5" name="Arc 1045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0543331">
                            <a:off x="2059" y="2357"/>
                            <a:ext cx="624" cy="287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333"/>
                              <a:gd name="T1" fmla="*/ 0 h 21600"/>
                              <a:gd name="T2" fmla="*/ 21333 w 21333"/>
                              <a:gd name="T3" fmla="*/ 18217 h 21600"/>
                              <a:gd name="T4" fmla="*/ 0 w 21333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333" h="21600" fill="none" extrusionOk="0">
                                <a:moveTo>
                                  <a:pt x="0" y="-1"/>
                                </a:moveTo>
                                <a:cubicBezTo>
                                  <a:pt x="10623" y="-1"/>
                                  <a:pt x="19669" y="7724"/>
                                  <a:pt x="21333" y="18216"/>
                                </a:cubicBezTo>
                              </a:path>
                              <a:path w="21333" h="21600" stroke="0" extrusionOk="0">
                                <a:moveTo>
                                  <a:pt x="0" y="-1"/>
                                </a:moveTo>
                                <a:cubicBezTo>
                                  <a:pt x="10623" y="-1"/>
                                  <a:pt x="19669" y="7724"/>
                                  <a:pt x="21333" y="18216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22" name="Line 10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24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" name="Line 10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152" y="29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en-US"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8" name="Line 105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2" y="3304"/>
                        <a:ext cx="235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19" name="Line 10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" y="2616"/>
                        <a:ext cx="0" cy="81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20" name="Line 10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92" y="3208"/>
                        <a:ext cx="0" cy="81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5" name="Text Box 10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20" y="2400"/>
                      <a:ext cx="1337" cy="2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2000" dirty="0">
                          <a:cs typeface="+mn-cs"/>
                        </a:rPr>
                        <a:t>space charge layer </a:t>
                      </a:r>
                    </a:p>
                  </p:txBody>
                </p:sp>
              </p:grpSp>
            </p:grpSp>
          </p:grpSp>
        </p:grpSp>
        <p:sp>
          <p:nvSpPr>
            <p:cNvPr id="77" name="Text Box 1121"/>
            <p:cNvSpPr txBox="1">
              <a:spLocks noChangeArrowheads="1"/>
            </p:cNvSpPr>
            <p:nvPr/>
          </p:nvSpPr>
          <p:spPr bwMode="auto">
            <a:xfrm>
              <a:off x="2525713" y="6164432"/>
              <a:ext cx="3955730" cy="40011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 smtClean="0">
                  <a:solidFill>
                    <a:schemeClr val="accent2"/>
                  </a:solidFill>
                  <a:cs typeface="+mn-cs"/>
                  <a:sym typeface="Wingdings"/>
                </a:rPr>
                <a:t> </a:t>
              </a:r>
              <a:r>
                <a:rPr lang="en-US" sz="2000" dirty="0" smtClean="0">
                  <a:solidFill>
                    <a:schemeClr val="accent2"/>
                  </a:solidFill>
                  <a:cs typeface="+mn-cs"/>
                </a:rPr>
                <a:t>Formation </a:t>
              </a:r>
              <a:r>
                <a:rPr lang="en-US" sz="2000" dirty="0">
                  <a:solidFill>
                    <a:schemeClr val="accent2"/>
                  </a:solidFill>
                  <a:cs typeface="+mn-cs"/>
                </a:rPr>
                <a:t>of a p-n </a:t>
              </a:r>
              <a:r>
                <a:rPr lang="en-US" sz="2000" dirty="0" err="1">
                  <a:solidFill>
                    <a:schemeClr val="accent2"/>
                  </a:solidFill>
                  <a:cs typeface="+mn-cs"/>
                </a:rPr>
                <a:t>homojunction</a:t>
              </a:r>
              <a:endParaRPr lang="en-US" sz="2000" dirty="0">
                <a:solidFill>
                  <a:schemeClr val="accent2"/>
                </a:solidFill>
                <a:cs typeface="+mn-cs"/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 flipH="1" flipV="1">
            <a:off x="294305" y="956513"/>
            <a:ext cx="20990" cy="2616943"/>
          </a:xfrm>
          <a:prstGeom prst="line">
            <a:avLst/>
          </a:prstGeom>
          <a:ln w="63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6200000">
            <a:off x="-329824" y="1948885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e</a:t>
            </a:r>
            <a:r>
              <a:rPr lang="en-US" baseline="30000" dirty="0" smtClean="0"/>
              <a:t>-</a:t>
            </a:r>
            <a:r>
              <a:rPr lang="en-US" dirty="0" smtClean="0"/>
              <a:t> energy</a:t>
            </a:r>
            <a:endParaRPr lang="en-US" dirty="0"/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221479" y="4264974"/>
            <a:ext cx="0" cy="2025709"/>
          </a:xfrm>
          <a:prstGeom prst="line">
            <a:avLst/>
          </a:prstGeom>
          <a:ln w="63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16200000">
            <a:off x="-423640" y="5120168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e</a:t>
            </a:r>
            <a:r>
              <a:rPr lang="en-US" baseline="30000" dirty="0" smtClean="0"/>
              <a:t>-</a:t>
            </a:r>
            <a:r>
              <a:rPr lang="en-US" dirty="0" smtClean="0"/>
              <a:t> energy</a:t>
            </a:r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>
            <a:off x="5672592" y="6707171"/>
            <a:ext cx="3058107" cy="0"/>
          </a:xfrm>
          <a:prstGeom prst="line">
            <a:avLst/>
          </a:prstGeom>
          <a:ln w="63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475075" y="6522505"/>
            <a:ext cx="18070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space coordinate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2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2"/>
          <p:cNvSpPr txBox="1">
            <a:spLocks noChangeArrowheads="1"/>
          </p:cNvSpPr>
          <p:nvPr/>
        </p:nvSpPr>
        <p:spPr bwMode="auto">
          <a:xfrm>
            <a:off x="2727325" y="182563"/>
            <a:ext cx="3585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800000"/>
                </a:solidFill>
                <a:latin typeface="Comic Sans MS"/>
                <a:cs typeface="Comic Sans MS"/>
              </a:rPr>
              <a:t>Space Charge </a:t>
            </a:r>
            <a:r>
              <a:rPr lang="en-US" sz="2800" dirty="0">
                <a:solidFill>
                  <a:srgbClr val="800000"/>
                </a:solidFill>
                <a:latin typeface="Comic Sans MS"/>
                <a:cs typeface="Comic Sans MS"/>
              </a:rPr>
              <a:t>layers 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3505200" y="1339850"/>
            <a:ext cx="4830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cs typeface="+mn-cs"/>
              </a:rPr>
              <a:t>Width of space charge layer inversely proportional</a:t>
            </a:r>
          </a:p>
          <a:p>
            <a:pPr>
              <a:defRPr/>
            </a:pPr>
            <a:r>
              <a:rPr lang="en-US" sz="1800">
                <a:cs typeface="+mn-cs"/>
              </a:rPr>
              <a:t>to [doping density]</a:t>
            </a:r>
            <a:r>
              <a:rPr lang="en-US" sz="1800" baseline="30000">
                <a:cs typeface="+mn-cs"/>
              </a:rPr>
              <a:t>1/2</a:t>
            </a:r>
            <a:endParaRPr lang="en-US" sz="1800">
              <a:cs typeface="+mn-cs"/>
            </a:endParaRPr>
          </a:p>
        </p:txBody>
      </p:sp>
      <p:grpSp>
        <p:nvGrpSpPr>
          <p:cNvPr id="6" name="Group 1049"/>
          <p:cNvGrpSpPr>
            <a:grpSpLocks/>
          </p:cNvGrpSpPr>
          <p:nvPr/>
        </p:nvGrpSpPr>
        <p:grpSpPr bwMode="auto">
          <a:xfrm>
            <a:off x="1211263" y="1143000"/>
            <a:ext cx="1912937" cy="977900"/>
            <a:chOff x="763" y="720"/>
            <a:chExt cx="1205" cy="616"/>
          </a:xfrm>
        </p:grpSpPr>
        <p:grpSp>
          <p:nvGrpSpPr>
            <p:cNvPr id="7" name="Group 1047"/>
            <p:cNvGrpSpPr>
              <a:grpSpLocks/>
            </p:cNvGrpSpPr>
            <p:nvPr/>
          </p:nvGrpSpPr>
          <p:grpSpPr bwMode="auto">
            <a:xfrm>
              <a:off x="1181" y="720"/>
              <a:ext cx="787" cy="616"/>
              <a:chOff x="576" y="1640"/>
              <a:chExt cx="787" cy="616"/>
            </a:xfrm>
          </p:grpSpPr>
          <p:sp>
            <p:nvSpPr>
              <p:cNvPr id="9" name="Text Box 1035"/>
              <p:cNvSpPr txBox="1">
                <a:spLocks noChangeArrowheads="1"/>
              </p:cNvSpPr>
              <p:nvPr/>
            </p:nvSpPr>
            <p:spPr bwMode="auto">
              <a:xfrm>
                <a:off x="590" y="1723"/>
                <a:ext cx="5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>
                    <a:cs typeface="+mn-cs"/>
                  </a:rPr>
                  <a:t>2</a:t>
                </a:r>
                <a:r>
                  <a:rPr lang="en-US" sz="2000">
                    <a:latin typeface="Symbol" charset="0"/>
                    <a:cs typeface="+mn-cs"/>
                  </a:rPr>
                  <a:t>ee</a:t>
                </a:r>
                <a:r>
                  <a:rPr lang="en-US" sz="2000" baseline="-25000">
                    <a:latin typeface="Symbol" charset="0"/>
                    <a:cs typeface="+mn-cs"/>
                  </a:rPr>
                  <a:t>0</a:t>
                </a:r>
                <a:r>
                  <a:rPr lang="en-US" sz="2000">
                    <a:cs typeface="+mn-cs"/>
                  </a:rPr>
                  <a:t>V</a:t>
                </a:r>
              </a:p>
            </p:txBody>
          </p:sp>
          <p:sp>
            <p:nvSpPr>
              <p:cNvPr id="10" name="Text Box 1036"/>
              <p:cNvSpPr txBox="1">
                <a:spLocks noChangeArrowheads="1"/>
              </p:cNvSpPr>
              <p:nvPr/>
            </p:nvSpPr>
            <p:spPr bwMode="auto">
              <a:xfrm>
                <a:off x="620" y="1968"/>
                <a:ext cx="5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cs typeface="+mn-cs"/>
                  </a:rPr>
                  <a:t>qN</a:t>
                </a:r>
                <a:r>
                  <a:rPr lang="en-US" sz="2000" baseline="-25000">
                    <a:cs typeface="+mn-cs"/>
                  </a:rPr>
                  <a:t>D(A)</a:t>
                </a:r>
                <a:endParaRPr lang="en-US" sz="2000">
                  <a:cs typeface="+mn-cs"/>
                </a:endParaRPr>
              </a:p>
            </p:txBody>
          </p:sp>
          <p:sp>
            <p:nvSpPr>
              <p:cNvPr id="11" name="Line 1037"/>
              <p:cNvSpPr>
                <a:spLocks noChangeShapeType="1"/>
              </p:cNvSpPr>
              <p:nvPr/>
            </p:nvSpPr>
            <p:spPr bwMode="auto">
              <a:xfrm flipH="1">
                <a:off x="624" y="1968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2" name="Group 1041"/>
              <p:cNvGrpSpPr>
                <a:grpSpLocks/>
              </p:cNvGrpSpPr>
              <p:nvPr/>
            </p:nvGrpSpPr>
            <p:grpSpPr bwMode="auto">
              <a:xfrm>
                <a:off x="576" y="1728"/>
                <a:ext cx="48" cy="528"/>
                <a:chOff x="576" y="1728"/>
                <a:chExt cx="48" cy="528"/>
              </a:xfrm>
            </p:grpSpPr>
            <p:sp>
              <p:nvSpPr>
                <p:cNvPr id="18" name="Line 1038"/>
                <p:cNvSpPr>
                  <a:spLocks noChangeShapeType="1"/>
                </p:cNvSpPr>
                <p:nvPr/>
              </p:nvSpPr>
              <p:spPr bwMode="auto">
                <a:xfrm>
                  <a:off x="576" y="172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" name="Line 1039"/>
                <p:cNvSpPr>
                  <a:spLocks noChangeShapeType="1"/>
                </p:cNvSpPr>
                <p:nvPr/>
              </p:nvSpPr>
              <p:spPr bwMode="auto">
                <a:xfrm>
                  <a:off x="576" y="172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" name="Line 1040"/>
                <p:cNvSpPr>
                  <a:spLocks noChangeShapeType="1"/>
                </p:cNvSpPr>
                <p:nvPr/>
              </p:nvSpPr>
              <p:spPr bwMode="auto">
                <a:xfrm>
                  <a:off x="576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3" name="Group 1042"/>
              <p:cNvGrpSpPr>
                <a:grpSpLocks/>
              </p:cNvGrpSpPr>
              <p:nvPr/>
            </p:nvGrpSpPr>
            <p:grpSpPr bwMode="auto">
              <a:xfrm flipH="1">
                <a:off x="1056" y="1728"/>
                <a:ext cx="48" cy="528"/>
                <a:chOff x="576" y="1728"/>
                <a:chExt cx="48" cy="528"/>
              </a:xfrm>
            </p:grpSpPr>
            <p:sp>
              <p:nvSpPr>
                <p:cNvPr id="15" name="Line 1043"/>
                <p:cNvSpPr>
                  <a:spLocks noChangeShapeType="1"/>
                </p:cNvSpPr>
                <p:nvPr/>
              </p:nvSpPr>
              <p:spPr bwMode="auto">
                <a:xfrm>
                  <a:off x="576" y="172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6" name="Line 1044"/>
                <p:cNvSpPr>
                  <a:spLocks noChangeShapeType="1"/>
                </p:cNvSpPr>
                <p:nvPr/>
              </p:nvSpPr>
              <p:spPr bwMode="auto">
                <a:xfrm>
                  <a:off x="576" y="1728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" name="Line 1045"/>
                <p:cNvSpPr>
                  <a:spLocks noChangeShapeType="1"/>
                </p:cNvSpPr>
                <p:nvPr/>
              </p:nvSpPr>
              <p:spPr bwMode="auto">
                <a:xfrm>
                  <a:off x="576" y="225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4" name="Text Box 1046"/>
              <p:cNvSpPr txBox="1">
                <a:spLocks noChangeArrowheads="1"/>
              </p:cNvSpPr>
              <p:nvPr/>
            </p:nvSpPr>
            <p:spPr bwMode="auto">
              <a:xfrm>
                <a:off x="1083" y="1640"/>
                <a:ext cx="2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cs typeface="+mn-cs"/>
                  </a:rPr>
                  <a:t>1/2</a:t>
                </a:r>
              </a:p>
            </p:txBody>
          </p:sp>
        </p:grpSp>
        <p:sp>
          <p:nvSpPr>
            <p:cNvPr id="8" name="Text Box 1048"/>
            <p:cNvSpPr txBox="1">
              <a:spLocks noChangeArrowheads="1"/>
            </p:cNvSpPr>
            <p:nvPr/>
          </p:nvSpPr>
          <p:spPr bwMode="auto">
            <a:xfrm>
              <a:off x="763" y="931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cs typeface="+mn-cs"/>
                </a:rPr>
                <a:t>W = </a:t>
              </a:r>
            </a:p>
          </p:txBody>
        </p:sp>
      </p:grpSp>
      <p:sp>
        <p:nvSpPr>
          <p:cNvPr id="21" name="Text Box 1050"/>
          <p:cNvSpPr txBox="1">
            <a:spLocks noChangeArrowheads="1"/>
          </p:cNvSpPr>
          <p:nvPr/>
        </p:nvSpPr>
        <p:spPr bwMode="auto">
          <a:xfrm>
            <a:off x="1328318" y="2392363"/>
            <a:ext cx="4049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  <a:cs typeface="+mn-cs"/>
              </a:rPr>
              <a:t>Typical widths of space charge layer: </a:t>
            </a:r>
          </a:p>
        </p:txBody>
      </p:sp>
      <p:sp>
        <p:nvSpPr>
          <p:cNvPr id="22" name="Text Box 1051"/>
          <p:cNvSpPr txBox="1">
            <a:spLocks noChangeArrowheads="1"/>
          </p:cNvSpPr>
          <p:nvPr/>
        </p:nvSpPr>
        <p:spPr bwMode="auto">
          <a:xfrm>
            <a:off x="361530" y="2955925"/>
            <a:ext cx="6097617" cy="154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N  = 10</a:t>
            </a:r>
            <a:r>
              <a:rPr lang="en-US" sz="2000" baseline="30000" dirty="0">
                <a:cs typeface="+mn-cs"/>
              </a:rPr>
              <a:t>22</a:t>
            </a:r>
            <a:r>
              <a:rPr lang="en-US" sz="2000" dirty="0">
                <a:cs typeface="+mn-cs"/>
              </a:rPr>
              <a:t>/cc (metallic)  </a:t>
            </a:r>
            <a:r>
              <a:rPr lang="en-US" sz="2000" dirty="0" err="1">
                <a:cs typeface="+mn-cs"/>
              </a:rPr>
              <a:t>Ångstroms</a:t>
            </a: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(~ 1-2 atomic layers)</a:t>
            </a:r>
            <a:endParaRPr lang="en-US" sz="2000" dirty="0">
              <a:cs typeface="+mn-cs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 N = 10</a:t>
            </a:r>
            <a:r>
              <a:rPr lang="en-US" sz="2000" baseline="30000" dirty="0">
                <a:cs typeface="+mn-cs"/>
              </a:rPr>
              <a:t>18</a:t>
            </a:r>
            <a:r>
              <a:rPr lang="en-US" sz="2000" dirty="0">
                <a:cs typeface="+mn-cs"/>
              </a:rPr>
              <a:t>/cc   (heavily doped semiconductor)  </a:t>
            </a:r>
            <a:r>
              <a:rPr lang="en-US" sz="2000" dirty="0" smtClean="0">
                <a:cs typeface="+mn-cs"/>
              </a:rPr>
              <a:t>10s of nm</a:t>
            </a:r>
            <a:endParaRPr lang="en-US" sz="2000" dirty="0">
              <a:cs typeface="+mn-cs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660066"/>
                </a:solidFill>
                <a:cs typeface="+mn-cs"/>
              </a:rPr>
              <a:t>N = 10</a:t>
            </a:r>
            <a:r>
              <a:rPr lang="en-US" sz="2000" baseline="30000" dirty="0">
                <a:solidFill>
                  <a:srgbClr val="660066"/>
                </a:solidFill>
                <a:cs typeface="+mn-cs"/>
              </a:rPr>
              <a:t>16</a:t>
            </a:r>
            <a:r>
              <a:rPr lang="en-US" sz="2000" dirty="0">
                <a:solidFill>
                  <a:srgbClr val="660066"/>
                </a:solidFill>
                <a:cs typeface="+mn-cs"/>
              </a:rPr>
              <a:t>/cc   (medium doped semiconductor)  </a:t>
            </a:r>
            <a:r>
              <a:rPr lang="en-US" sz="2000" dirty="0" smtClean="0">
                <a:solidFill>
                  <a:srgbClr val="660066"/>
                </a:solidFill>
                <a:cs typeface="+mn-cs"/>
              </a:rPr>
              <a:t>100s of nm</a:t>
            </a:r>
            <a:endParaRPr lang="en-US" sz="2000" dirty="0">
              <a:solidFill>
                <a:srgbClr val="660066"/>
              </a:solidFill>
              <a:cs typeface="+mn-cs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dirty="0">
                <a:cs typeface="+mn-cs"/>
              </a:rPr>
              <a:t>N = 10</a:t>
            </a:r>
            <a:r>
              <a:rPr lang="en-US" sz="2000" baseline="30000" dirty="0">
                <a:cs typeface="+mn-cs"/>
              </a:rPr>
              <a:t>14</a:t>
            </a:r>
            <a:r>
              <a:rPr lang="en-US" sz="2000" dirty="0">
                <a:cs typeface="+mn-cs"/>
              </a:rPr>
              <a:t>/cc   (low doped semiconductor)          few µm</a:t>
            </a:r>
          </a:p>
        </p:txBody>
      </p:sp>
      <p:sp>
        <p:nvSpPr>
          <p:cNvPr id="23" name="Text Box 1052"/>
          <p:cNvSpPr txBox="1">
            <a:spLocks noChangeArrowheads="1"/>
          </p:cNvSpPr>
          <p:nvPr/>
        </p:nvSpPr>
        <p:spPr bwMode="auto">
          <a:xfrm>
            <a:off x="657367" y="5081588"/>
            <a:ext cx="7778466" cy="646331"/>
          </a:xfrm>
          <a:prstGeom prst="rect">
            <a:avLst/>
          </a:prstGeom>
          <a:noFill/>
          <a:ln w="9525">
            <a:solidFill>
              <a:srgbClr val="A41B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>
                <a:cs typeface="+mn-cs"/>
              </a:rPr>
              <a:t>In a photovoltaic cell, the width of the space charge layer should be wide enough</a:t>
            </a:r>
          </a:p>
          <a:p>
            <a:pPr algn="ctr">
              <a:defRPr/>
            </a:pPr>
            <a:r>
              <a:rPr lang="en-US" dirty="0" smtClean="0"/>
              <a:t>to a</a:t>
            </a:r>
            <a:r>
              <a:rPr lang="en-US" sz="1800" dirty="0" smtClean="0">
                <a:cs typeface="+mn-cs"/>
              </a:rPr>
              <a:t>bsorb most of the light in </a:t>
            </a:r>
            <a:r>
              <a:rPr lang="en-US" sz="1800" dirty="0">
                <a:cs typeface="+mn-cs"/>
              </a:rPr>
              <a:t>the </a:t>
            </a:r>
            <a:r>
              <a:rPr lang="en-US" sz="1800" dirty="0" smtClean="0">
                <a:cs typeface="+mn-cs"/>
              </a:rPr>
              <a:t>E-field </a:t>
            </a:r>
            <a:r>
              <a:rPr lang="en-US" sz="1800" dirty="0">
                <a:cs typeface="+mn-cs"/>
              </a:rPr>
              <a:t>region </a:t>
            </a:r>
            <a:r>
              <a:rPr lang="en-US" sz="1800" dirty="0" smtClean="0">
                <a:cs typeface="+mn-cs"/>
              </a:rPr>
              <a:t>–a </a:t>
            </a:r>
            <a:r>
              <a:rPr lang="en-US" sz="1800" dirty="0">
                <a:cs typeface="+mn-cs"/>
              </a:rPr>
              <a:t>few 100 </a:t>
            </a:r>
            <a:r>
              <a:rPr lang="en-US" sz="1800" dirty="0" smtClean="0">
                <a:cs typeface="+mn-cs"/>
              </a:rPr>
              <a:t>nm in a typical cell.</a:t>
            </a:r>
            <a:endParaRPr lang="en-US" sz="1800" dirty="0">
              <a:cs typeface="+mn-cs"/>
            </a:endParaRPr>
          </a:p>
        </p:txBody>
      </p:sp>
      <p:sp>
        <p:nvSpPr>
          <p:cNvPr id="24" name="Text Box 1053"/>
          <p:cNvSpPr txBox="1">
            <a:spLocks noChangeArrowheads="1"/>
          </p:cNvSpPr>
          <p:nvPr/>
        </p:nvSpPr>
        <p:spPr bwMode="auto">
          <a:xfrm>
            <a:off x="1203325" y="6049963"/>
            <a:ext cx="2938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Light absorption   I = I</a:t>
            </a:r>
            <a:r>
              <a:rPr lang="en-US" sz="2000" baseline="-25000" dirty="0">
                <a:cs typeface="+mn-cs"/>
              </a:rPr>
              <a:t>0</a:t>
            </a:r>
            <a:r>
              <a:rPr lang="en-US" sz="2000" dirty="0">
                <a:cs typeface="+mn-cs"/>
              </a:rPr>
              <a:t>e</a:t>
            </a:r>
            <a:r>
              <a:rPr lang="en-US" sz="2000" baseline="30000" dirty="0">
                <a:cs typeface="+mn-cs"/>
              </a:rPr>
              <a:t>-</a:t>
            </a:r>
            <a:r>
              <a:rPr lang="en-US" sz="2000" baseline="30000" dirty="0">
                <a:latin typeface="Symbol" charset="0"/>
                <a:cs typeface="+mn-cs"/>
              </a:rPr>
              <a:t>a</a:t>
            </a:r>
            <a:r>
              <a:rPr lang="en-US" sz="2000" baseline="30000" dirty="0">
                <a:cs typeface="+mn-cs"/>
              </a:rPr>
              <a:t>d</a:t>
            </a:r>
            <a:endParaRPr lang="en-US" sz="2000" dirty="0">
              <a:cs typeface="+mn-cs"/>
            </a:endParaRPr>
          </a:p>
        </p:txBody>
      </p:sp>
      <p:sp>
        <p:nvSpPr>
          <p:cNvPr id="25" name="Arc 1093"/>
          <p:cNvSpPr>
            <a:spLocks/>
          </p:cNvSpPr>
          <p:nvPr/>
        </p:nvSpPr>
        <p:spPr bwMode="auto">
          <a:xfrm rot="10543331">
            <a:off x="7035253" y="3504242"/>
            <a:ext cx="990600" cy="6524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33"/>
              <a:gd name="T1" fmla="*/ 0 h 21600"/>
              <a:gd name="T2" fmla="*/ 21333 w 21333"/>
              <a:gd name="T3" fmla="*/ 18217 h 21600"/>
              <a:gd name="T4" fmla="*/ 0 w 213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33" h="21600" fill="none" extrusionOk="0">
                <a:moveTo>
                  <a:pt x="0" y="-1"/>
                </a:moveTo>
                <a:cubicBezTo>
                  <a:pt x="10623" y="-1"/>
                  <a:pt x="19669" y="7724"/>
                  <a:pt x="21333" y="18216"/>
                </a:cubicBezTo>
              </a:path>
              <a:path w="21333" h="21600" stroke="0" extrusionOk="0">
                <a:moveTo>
                  <a:pt x="0" y="-1"/>
                </a:moveTo>
                <a:cubicBezTo>
                  <a:pt x="10623" y="-1"/>
                  <a:pt x="19669" y="7724"/>
                  <a:pt x="21333" y="1821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Line 1095"/>
          <p:cNvSpPr>
            <a:spLocks noChangeShapeType="1"/>
          </p:cNvSpPr>
          <p:nvPr/>
        </p:nvSpPr>
        <p:spPr bwMode="auto">
          <a:xfrm flipH="1">
            <a:off x="8021090" y="411543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" name="Arc 1099"/>
          <p:cNvSpPr>
            <a:spLocks/>
          </p:cNvSpPr>
          <p:nvPr/>
        </p:nvSpPr>
        <p:spPr bwMode="auto">
          <a:xfrm rot="10543331">
            <a:off x="7035253" y="2281867"/>
            <a:ext cx="990600" cy="6524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33"/>
              <a:gd name="T1" fmla="*/ 0 h 21600"/>
              <a:gd name="T2" fmla="*/ 21333 w 21333"/>
              <a:gd name="T3" fmla="*/ 18217 h 21600"/>
              <a:gd name="T4" fmla="*/ 0 w 213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33" h="21600" fill="none" extrusionOk="0">
                <a:moveTo>
                  <a:pt x="0" y="-1"/>
                </a:moveTo>
                <a:cubicBezTo>
                  <a:pt x="10623" y="-1"/>
                  <a:pt x="19669" y="7724"/>
                  <a:pt x="21333" y="18216"/>
                </a:cubicBezTo>
              </a:path>
              <a:path w="21333" h="21600" stroke="0" extrusionOk="0">
                <a:moveTo>
                  <a:pt x="0" y="-1"/>
                </a:moveTo>
                <a:cubicBezTo>
                  <a:pt x="10623" y="-1"/>
                  <a:pt x="19669" y="7724"/>
                  <a:pt x="21333" y="18216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" name="Line 1101"/>
          <p:cNvSpPr>
            <a:spLocks noChangeShapeType="1"/>
          </p:cNvSpPr>
          <p:nvPr/>
        </p:nvSpPr>
        <p:spPr bwMode="auto">
          <a:xfrm flipH="1">
            <a:off x="8021091" y="289623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Line 1102"/>
          <p:cNvSpPr>
            <a:spLocks noChangeShapeType="1"/>
          </p:cNvSpPr>
          <p:nvPr/>
        </p:nvSpPr>
        <p:spPr bwMode="auto">
          <a:xfrm flipH="1">
            <a:off x="6052590" y="2997830"/>
            <a:ext cx="2971800" cy="127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" name="Line 1103"/>
          <p:cNvSpPr>
            <a:spLocks noChangeShapeType="1"/>
          </p:cNvSpPr>
          <p:nvPr/>
        </p:nvSpPr>
        <p:spPr bwMode="auto">
          <a:xfrm>
            <a:off x="7017790" y="232473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" name="Line 1104"/>
          <p:cNvSpPr>
            <a:spLocks noChangeShapeType="1"/>
          </p:cNvSpPr>
          <p:nvPr/>
        </p:nvSpPr>
        <p:spPr bwMode="auto">
          <a:xfrm>
            <a:off x="8478290" y="284543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" name="Text Box 1105"/>
          <p:cNvSpPr txBox="1">
            <a:spLocks noChangeArrowheads="1"/>
          </p:cNvSpPr>
          <p:nvPr/>
        </p:nvSpPr>
        <p:spPr bwMode="auto">
          <a:xfrm>
            <a:off x="7111453" y="3199442"/>
            <a:ext cx="12271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cs typeface="+mn-cs"/>
              </a:rPr>
              <a:t>space charge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layer</a:t>
            </a:r>
            <a:r>
              <a:rPr lang="en-US" sz="1800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841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2622360" y="106363"/>
            <a:ext cx="472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800000"/>
                </a:solidFill>
                <a:latin typeface="Comic Sans MS"/>
                <a:cs typeface="Comic Sans MS"/>
              </a:rPr>
              <a:t>Basics of photovoltaic cells</a:t>
            </a:r>
          </a:p>
        </p:txBody>
      </p: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381000" y="1663700"/>
            <a:ext cx="4792663" cy="2822575"/>
            <a:chOff x="182" y="46"/>
            <a:chExt cx="3019" cy="1778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82" y="528"/>
              <a:ext cx="1450" cy="1287"/>
              <a:chOff x="86" y="710"/>
              <a:chExt cx="1450" cy="1287"/>
            </a:xfrm>
          </p:grpSpPr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144" y="1008"/>
                <a:ext cx="1392" cy="740"/>
                <a:chOff x="336" y="1008"/>
                <a:chExt cx="1392" cy="740"/>
              </a:xfrm>
            </p:grpSpPr>
            <p:sp>
              <p:nvSpPr>
                <p:cNvPr id="18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480" y="1008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9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480" y="1748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0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36" y="1694"/>
                  <a:ext cx="13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5" name="Text Box 38"/>
              <p:cNvSpPr txBox="1">
                <a:spLocks noChangeArrowheads="1"/>
              </p:cNvSpPr>
              <p:nvPr/>
            </p:nvSpPr>
            <p:spPr bwMode="auto">
              <a:xfrm>
                <a:off x="566" y="710"/>
                <a:ext cx="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cs typeface="+mn-cs"/>
                  </a:rPr>
                  <a:t>E</a:t>
                </a:r>
                <a:r>
                  <a:rPr lang="en-US" sz="2000" baseline="-25000">
                    <a:cs typeface="+mn-cs"/>
                  </a:rPr>
                  <a:t>C</a:t>
                </a:r>
                <a:endParaRPr lang="en-US">
                  <a:cs typeface="+mn-cs"/>
                </a:endParaRPr>
              </a:p>
            </p:txBody>
          </p:sp>
          <p:sp>
            <p:nvSpPr>
              <p:cNvPr id="16" name="Text Box 39"/>
              <p:cNvSpPr txBox="1">
                <a:spLocks noChangeArrowheads="1"/>
              </p:cNvSpPr>
              <p:nvPr/>
            </p:nvSpPr>
            <p:spPr bwMode="auto">
              <a:xfrm>
                <a:off x="518" y="1747"/>
                <a:ext cx="2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cs typeface="+mn-cs"/>
                  </a:rPr>
                  <a:t>E</a:t>
                </a:r>
                <a:r>
                  <a:rPr lang="en-US" sz="2000" baseline="-25000">
                    <a:cs typeface="+mn-cs"/>
                  </a:rPr>
                  <a:t>V</a:t>
                </a:r>
                <a:endParaRPr lang="en-US" sz="2000">
                  <a:cs typeface="+mn-cs"/>
                </a:endParaRPr>
              </a:p>
            </p:txBody>
          </p:sp>
          <p:sp>
            <p:nvSpPr>
              <p:cNvPr id="17" name="Text Box 40"/>
              <p:cNvSpPr txBox="1">
                <a:spLocks noChangeArrowheads="1"/>
              </p:cNvSpPr>
              <p:nvPr/>
            </p:nvSpPr>
            <p:spPr bwMode="auto">
              <a:xfrm>
                <a:off x="86" y="1411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>
                    <a:cs typeface="+mn-cs"/>
                  </a:rPr>
                  <a:t>E</a:t>
                </a:r>
                <a:r>
                  <a:rPr lang="en-US" sz="2000" baseline="-25000">
                    <a:cs typeface="+mn-cs"/>
                  </a:rPr>
                  <a:t>F</a:t>
                </a:r>
                <a:endParaRPr lang="en-US" sz="2000">
                  <a:cs typeface="+mn-cs"/>
                </a:endParaRPr>
              </a:p>
            </p:txBody>
          </p:sp>
        </p:grpSp>
        <p:grpSp>
          <p:nvGrpSpPr>
            <p:cNvPr id="7" name="Group 59"/>
            <p:cNvGrpSpPr>
              <a:grpSpLocks/>
            </p:cNvGrpSpPr>
            <p:nvPr/>
          </p:nvGrpSpPr>
          <p:grpSpPr bwMode="auto">
            <a:xfrm>
              <a:off x="192" y="46"/>
              <a:ext cx="3009" cy="1778"/>
              <a:chOff x="192" y="46"/>
              <a:chExt cx="3009" cy="1778"/>
            </a:xfrm>
          </p:grpSpPr>
          <p:sp>
            <p:nvSpPr>
              <p:cNvPr id="8" name="Text Box 41"/>
              <p:cNvSpPr txBox="1">
                <a:spLocks noChangeArrowheads="1"/>
              </p:cNvSpPr>
              <p:nvPr/>
            </p:nvSpPr>
            <p:spPr bwMode="auto">
              <a:xfrm>
                <a:off x="1190" y="614"/>
                <a:ext cx="24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CC0000"/>
                    </a:solidFill>
                    <a:cs typeface="+mn-cs"/>
                  </a:rPr>
                  <a:t>e</a:t>
                </a:r>
                <a:r>
                  <a:rPr lang="en-US" baseline="30000">
                    <a:solidFill>
                      <a:srgbClr val="CC0000"/>
                    </a:solidFill>
                    <a:cs typeface="+mn-cs"/>
                  </a:rPr>
                  <a:t>-</a:t>
                </a:r>
                <a:endParaRPr lang="en-US">
                  <a:cs typeface="+mn-cs"/>
                </a:endParaRPr>
              </a:p>
            </p:txBody>
          </p:sp>
          <p:sp>
            <p:nvSpPr>
              <p:cNvPr id="9" name="Text Box 42"/>
              <p:cNvSpPr txBox="1">
                <a:spLocks noChangeArrowheads="1"/>
              </p:cNvSpPr>
              <p:nvPr/>
            </p:nvSpPr>
            <p:spPr bwMode="auto">
              <a:xfrm>
                <a:off x="1142" y="1536"/>
                <a:ext cx="2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2"/>
                    </a:solidFill>
                    <a:cs typeface="+mn-cs"/>
                  </a:rPr>
                  <a:t>h</a:t>
                </a:r>
                <a:r>
                  <a:rPr lang="en-US" baseline="30000" dirty="0">
                    <a:solidFill>
                      <a:schemeClr val="accent2"/>
                    </a:solidFill>
                    <a:cs typeface="+mn-cs"/>
                  </a:rPr>
                  <a:t>+</a:t>
                </a:r>
                <a:endParaRPr lang="en-US" dirty="0">
                  <a:cs typeface="+mn-cs"/>
                </a:endParaRPr>
              </a:p>
            </p:txBody>
          </p: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192" y="46"/>
                <a:ext cx="960" cy="1346"/>
                <a:chOff x="192" y="46"/>
                <a:chExt cx="960" cy="1346"/>
              </a:xfrm>
            </p:grpSpPr>
            <p:sp>
              <p:nvSpPr>
                <p:cNvPr id="12" name="Freeform 43"/>
                <p:cNvSpPr>
                  <a:spLocks/>
                </p:cNvSpPr>
                <p:nvPr/>
              </p:nvSpPr>
              <p:spPr bwMode="auto">
                <a:xfrm>
                  <a:off x="192" y="144"/>
                  <a:ext cx="960" cy="1248"/>
                </a:xfrm>
                <a:custGeom>
                  <a:avLst/>
                  <a:gdLst>
                    <a:gd name="T0" fmla="*/ 0 w 960"/>
                    <a:gd name="T1" fmla="*/ 0 h 1248"/>
                    <a:gd name="T2" fmla="*/ 144 w 960"/>
                    <a:gd name="T3" fmla="*/ 192 h 1248"/>
                    <a:gd name="T4" fmla="*/ 240 w 960"/>
                    <a:gd name="T5" fmla="*/ 432 h 1248"/>
                    <a:gd name="T6" fmla="*/ 480 w 960"/>
                    <a:gd name="T7" fmla="*/ 576 h 1248"/>
                    <a:gd name="T8" fmla="*/ 624 w 960"/>
                    <a:gd name="T9" fmla="*/ 864 h 1248"/>
                    <a:gd name="T10" fmla="*/ 864 w 960"/>
                    <a:gd name="T11" fmla="*/ 1056 h 1248"/>
                    <a:gd name="T12" fmla="*/ 960 w 960"/>
                    <a:gd name="T13" fmla="*/ 1248 h 1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0" h="1248">
                      <a:moveTo>
                        <a:pt x="0" y="0"/>
                      </a:moveTo>
                      <a:cubicBezTo>
                        <a:pt x="51" y="59"/>
                        <a:pt x="103" y="119"/>
                        <a:pt x="144" y="192"/>
                      </a:cubicBezTo>
                      <a:cubicBezTo>
                        <a:pt x="184" y="264"/>
                        <a:pt x="184" y="368"/>
                        <a:pt x="240" y="432"/>
                      </a:cubicBezTo>
                      <a:cubicBezTo>
                        <a:pt x="296" y="496"/>
                        <a:pt x="415" y="503"/>
                        <a:pt x="480" y="576"/>
                      </a:cubicBezTo>
                      <a:cubicBezTo>
                        <a:pt x="544" y="648"/>
                        <a:pt x="560" y="784"/>
                        <a:pt x="624" y="864"/>
                      </a:cubicBezTo>
                      <a:cubicBezTo>
                        <a:pt x="687" y="943"/>
                        <a:pt x="808" y="992"/>
                        <a:pt x="864" y="1056"/>
                      </a:cubicBezTo>
                      <a:cubicBezTo>
                        <a:pt x="920" y="1120"/>
                        <a:pt x="944" y="1216"/>
                        <a:pt x="960" y="124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3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88" y="46"/>
                  <a:ext cx="3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cs typeface="+mn-cs"/>
                    </a:rPr>
                    <a:t>h</a:t>
                  </a:r>
                  <a:r>
                    <a:rPr lang="en-US">
                      <a:latin typeface="Symbol" charset="0"/>
                      <a:cs typeface="+mn-cs"/>
                    </a:rPr>
                    <a:t>n</a:t>
                  </a: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1" name="Text Box 57"/>
              <p:cNvSpPr txBox="1">
                <a:spLocks noChangeArrowheads="1"/>
              </p:cNvSpPr>
              <p:nvPr/>
            </p:nvSpPr>
            <p:spPr bwMode="auto">
              <a:xfrm>
                <a:off x="1200" y="979"/>
                <a:ext cx="20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cs typeface="+mn-cs"/>
                  </a:rPr>
                  <a:t>Charge separation in </a:t>
                </a:r>
                <a:r>
                  <a:rPr lang="en-US" sz="2000" b="1" i="1" dirty="0">
                    <a:cs typeface="+mn-cs"/>
                  </a:rPr>
                  <a:t>energy</a:t>
                </a:r>
              </a:p>
            </p:txBody>
          </p:sp>
        </p:grpSp>
      </p:grpSp>
      <p:grpSp>
        <p:nvGrpSpPr>
          <p:cNvPr id="21" name="Group 177"/>
          <p:cNvGrpSpPr>
            <a:grpSpLocks/>
          </p:cNvGrpSpPr>
          <p:nvPr/>
        </p:nvGrpSpPr>
        <p:grpSpPr bwMode="auto">
          <a:xfrm>
            <a:off x="5033640" y="1156007"/>
            <a:ext cx="3810000" cy="2971800"/>
            <a:chOff x="3312" y="144"/>
            <a:chExt cx="2400" cy="1872"/>
          </a:xfrm>
        </p:grpSpPr>
        <p:sp>
          <p:nvSpPr>
            <p:cNvPr id="22" name="Text Box 58"/>
            <p:cNvSpPr txBox="1">
              <a:spLocks noChangeArrowheads="1"/>
            </p:cNvSpPr>
            <p:nvPr/>
          </p:nvSpPr>
          <p:spPr bwMode="auto">
            <a:xfrm>
              <a:off x="3744" y="384"/>
              <a:ext cx="19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cs typeface="+mn-cs"/>
                </a:rPr>
                <a:t>Charge separation in </a:t>
              </a:r>
              <a:r>
                <a:rPr lang="en-US" sz="2000" b="1" i="1" dirty="0">
                  <a:cs typeface="+mn-cs"/>
                </a:rPr>
                <a:t>space</a:t>
              </a:r>
            </a:p>
          </p:txBody>
        </p:sp>
        <p:sp>
          <p:nvSpPr>
            <p:cNvPr id="23" name="Text Box 45"/>
            <p:cNvSpPr txBox="1">
              <a:spLocks noChangeArrowheads="1"/>
            </p:cNvSpPr>
            <p:nvPr/>
          </p:nvSpPr>
          <p:spPr bwMode="auto">
            <a:xfrm>
              <a:off x="4416" y="57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CC0000"/>
                  </a:solidFill>
                  <a:cs typeface="+mn-cs"/>
                </a:rPr>
                <a:t>e</a:t>
              </a:r>
              <a:r>
                <a:rPr lang="en-US" baseline="30000">
                  <a:solidFill>
                    <a:srgbClr val="CC0000"/>
                  </a:solidFill>
                  <a:cs typeface="+mn-cs"/>
                </a:rPr>
                <a:t>-</a:t>
              </a:r>
              <a:endParaRPr lang="en-US">
                <a:cs typeface="+mn-cs"/>
              </a:endParaRPr>
            </a:p>
          </p:txBody>
        </p:sp>
        <p:grpSp>
          <p:nvGrpSpPr>
            <p:cNvPr id="24" name="Group 48"/>
            <p:cNvGrpSpPr>
              <a:grpSpLocks/>
            </p:cNvGrpSpPr>
            <p:nvPr/>
          </p:nvGrpSpPr>
          <p:grpSpPr bwMode="auto">
            <a:xfrm>
              <a:off x="3408" y="144"/>
              <a:ext cx="960" cy="1250"/>
              <a:chOff x="192" y="46"/>
              <a:chExt cx="960" cy="1346"/>
            </a:xfrm>
          </p:grpSpPr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192" y="144"/>
                <a:ext cx="960" cy="1248"/>
              </a:xfrm>
              <a:custGeom>
                <a:avLst/>
                <a:gdLst>
                  <a:gd name="T0" fmla="*/ 0 w 960"/>
                  <a:gd name="T1" fmla="*/ 0 h 1248"/>
                  <a:gd name="T2" fmla="*/ 144 w 960"/>
                  <a:gd name="T3" fmla="*/ 192 h 1248"/>
                  <a:gd name="T4" fmla="*/ 240 w 960"/>
                  <a:gd name="T5" fmla="*/ 432 h 1248"/>
                  <a:gd name="T6" fmla="*/ 480 w 960"/>
                  <a:gd name="T7" fmla="*/ 576 h 1248"/>
                  <a:gd name="T8" fmla="*/ 624 w 960"/>
                  <a:gd name="T9" fmla="*/ 864 h 1248"/>
                  <a:gd name="T10" fmla="*/ 864 w 960"/>
                  <a:gd name="T11" fmla="*/ 1056 h 1248"/>
                  <a:gd name="T12" fmla="*/ 960 w 960"/>
                  <a:gd name="T13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0" h="1248">
                    <a:moveTo>
                      <a:pt x="0" y="0"/>
                    </a:moveTo>
                    <a:cubicBezTo>
                      <a:pt x="51" y="59"/>
                      <a:pt x="103" y="119"/>
                      <a:pt x="144" y="192"/>
                    </a:cubicBezTo>
                    <a:cubicBezTo>
                      <a:pt x="184" y="264"/>
                      <a:pt x="184" y="368"/>
                      <a:pt x="240" y="432"/>
                    </a:cubicBezTo>
                    <a:cubicBezTo>
                      <a:pt x="296" y="496"/>
                      <a:pt x="415" y="503"/>
                      <a:pt x="480" y="576"/>
                    </a:cubicBezTo>
                    <a:cubicBezTo>
                      <a:pt x="544" y="648"/>
                      <a:pt x="560" y="784"/>
                      <a:pt x="624" y="864"/>
                    </a:cubicBezTo>
                    <a:cubicBezTo>
                      <a:pt x="687" y="943"/>
                      <a:pt x="808" y="992"/>
                      <a:pt x="864" y="1056"/>
                    </a:cubicBezTo>
                    <a:cubicBezTo>
                      <a:pt x="920" y="1120"/>
                      <a:pt x="944" y="1216"/>
                      <a:pt x="960" y="12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7" name="Text Box 50"/>
              <p:cNvSpPr txBox="1">
                <a:spLocks noChangeArrowheads="1"/>
              </p:cNvSpPr>
              <p:nvPr/>
            </p:nvSpPr>
            <p:spPr bwMode="auto">
              <a:xfrm>
                <a:off x="288" y="46"/>
                <a:ext cx="31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h</a:t>
                </a:r>
                <a:r>
                  <a:rPr lang="en-US">
                    <a:latin typeface="Symbol" charset="0"/>
                    <a:cs typeface="+mn-cs"/>
                  </a:rPr>
                  <a:t>n</a:t>
                </a:r>
                <a:endParaRPr lang="en-US">
                  <a:cs typeface="+mn-cs"/>
                </a:endParaRPr>
              </a:p>
            </p:txBody>
          </p:sp>
        </p:grpSp>
        <p:sp>
          <p:nvSpPr>
            <p:cNvPr id="25" name="Rectangle 52"/>
            <p:cNvSpPr>
              <a:spLocks noChangeArrowheads="1"/>
            </p:cNvSpPr>
            <p:nvPr/>
          </p:nvSpPr>
          <p:spPr bwMode="auto">
            <a:xfrm>
              <a:off x="4416" y="1680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accent2"/>
                  </a:solidFill>
                  <a:cs typeface="+mn-cs"/>
                </a:rPr>
                <a:t>h</a:t>
              </a:r>
              <a:r>
                <a:rPr lang="en-US" baseline="30000">
                  <a:solidFill>
                    <a:schemeClr val="accent2"/>
                  </a:solidFill>
                  <a:cs typeface="+mn-cs"/>
                </a:rPr>
                <a:t>+</a:t>
              </a:r>
            </a:p>
          </p:txBody>
        </p:sp>
        <p:sp>
          <p:nvSpPr>
            <p:cNvPr id="26" name="Line 92"/>
            <p:cNvSpPr>
              <a:spLocks noChangeShapeType="1"/>
            </p:cNvSpPr>
            <p:nvPr/>
          </p:nvSpPr>
          <p:spPr bwMode="auto">
            <a:xfrm>
              <a:off x="4608" y="81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Line 93"/>
            <p:cNvSpPr>
              <a:spLocks noChangeShapeType="1"/>
            </p:cNvSpPr>
            <p:nvPr/>
          </p:nvSpPr>
          <p:spPr bwMode="auto">
            <a:xfrm flipH="1" flipV="1">
              <a:off x="427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8" name="Group 110"/>
            <p:cNvGrpSpPr>
              <a:grpSpLocks/>
            </p:cNvGrpSpPr>
            <p:nvPr/>
          </p:nvGrpSpPr>
          <p:grpSpPr bwMode="auto">
            <a:xfrm>
              <a:off x="3312" y="336"/>
              <a:ext cx="2352" cy="1680"/>
              <a:chOff x="192" y="2304"/>
              <a:chExt cx="2352" cy="1680"/>
            </a:xfrm>
          </p:grpSpPr>
          <p:grpSp>
            <p:nvGrpSpPr>
              <p:cNvPr id="29" name="Group 111"/>
              <p:cNvGrpSpPr>
                <a:grpSpLocks/>
              </p:cNvGrpSpPr>
              <p:nvPr/>
            </p:nvGrpSpPr>
            <p:grpSpPr bwMode="auto">
              <a:xfrm>
                <a:off x="192" y="2568"/>
                <a:ext cx="2352" cy="1416"/>
                <a:chOff x="192" y="2616"/>
                <a:chExt cx="2352" cy="1416"/>
              </a:xfrm>
            </p:grpSpPr>
            <p:grpSp>
              <p:nvGrpSpPr>
                <p:cNvPr id="31" name="Group 112"/>
                <p:cNvGrpSpPr>
                  <a:grpSpLocks/>
                </p:cNvGrpSpPr>
                <p:nvPr/>
              </p:nvGrpSpPr>
              <p:grpSpPr bwMode="auto">
                <a:xfrm>
                  <a:off x="576" y="3408"/>
                  <a:ext cx="1816" cy="624"/>
                  <a:chOff x="624" y="2304"/>
                  <a:chExt cx="1816" cy="624"/>
                </a:xfrm>
              </p:grpSpPr>
              <p:grpSp>
                <p:nvGrpSpPr>
                  <p:cNvPr id="41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912" y="2305"/>
                    <a:ext cx="1243" cy="623"/>
                    <a:chOff x="1440" y="2209"/>
                    <a:chExt cx="1243" cy="435"/>
                  </a:xfrm>
                </p:grpSpPr>
                <p:sp>
                  <p:nvSpPr>
                    <p:cNvPr id="44" name="Arc 114"/>
                    <p:cNvSpPr>
                      <a:spLocks/>
                    </p:cNvSpPr>
                    <p:nvPr/>
                  </p:nvSpPr>
                  <p:spPr bwMode="auto">
                    <a:xfrm>
                      <a:off x="1440" y="2209"/>
                      <a:ext cx="624" cy="2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33"/>
                        <a:gd name="T1" fmla="*/ 0 h 21600"/>
                        <a:gd name="T2" fmla="*/ 21333 w 21333"/>
                        <a:gd name="T3" fmla="*/ 18217 h 21600"/>
                        <a:gd name="T4" fmla="*/ 0 w 2133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33" h="21600" fill="none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</a:path>
                        <a:path w="21333" h="21600" stroke="0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5" name="Arc 115"/>
                    <p:cNvSpPr>
                      <a:spLocks/>
                    </p:cNvSpPr>
                    <p:nvPr/>
                  </p:nvSpPr>
                  <p:spPr bwMode="auto">
                    <a:xfrm rot="10543331">
                      <a:off x="2059" y="2357"/>
                      <a:ext cx="624" cy="2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33"/>
                        <a:gd name="T1" fmla="*/ 0 h 21600"/>
                        <a:gd name="T2" fmla="*/ 21333 w 21333"/>
                        <a:gd name="T3" fmla="*/ 18217 h 21600"/>
                        <a:gd name="T4" fmla="*/ 0 w 2133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33" h="21600" fill="none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</a:path>
                        <a:path w="21333" h="21600" stroke="0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42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4" y="230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3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52" y="290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32" name="Group 118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1816" cy="624"/>
                  <a:chOff x="624" y="2304"/>
                  <a:chExt cx="1816" cy="624"/>
                </a:xfrm>
              </p:grpSpPr>
              <p:grpSp>
                <p:nvGrpSpPr>
                  <p:cNvPr id="36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912" y="2305"/>
                    <a:ext cx="1243" cy="623"/>
                    <a:chOff x="1440" y="2209"/>
                    <a:chExt cx="1243" cy="435"/>
                  </a:xfrm>
                </p:grpSpPr>
                <p:sp>
                  <p:nvSpPr>
                    <p:cNvPr id="39" name="Arc 120"/>
                    <p:cNvSpPr>
                      <a:spLocks/>
                    </p:cNvSpPr>
                    <p:nvPr/>
                  </p:nvSpPr>
                  <p:spPr bwMode="auto">
                    <a:xfrm>
                      <a:off x="1440" y="2209"/>
                      <a:ext cx="624" cy="2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33"/>
                        <a:gd name="T1" fmla="*/ 0 h 21600"/>
                        <a:gd name="T2" fmla="*/ 21333 w 21333"/>
                        <a:gd name="T3" fmla="*/ 18217 h 21600"/>
                        <a:gd name="T4" fmla="*/ 0 w 2133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33" h="21600" fill="none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</a:path>
                        <a:path w="21333" h="21600" stroke="0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0" name="Arc 121"/>
                    <p:cNvSpPr>
                      <a:spLocks/>
                    </p:cNvSpPr>
                    <p:nvPr/>
                  </p:nvSpPr>
                  <p:spPr bwMode="auto">
                    <a:xfrm rot="10543331">
                      <a:off x="2059" y="2357"/>
                      <a:ext cx="624" cy="2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33"/>
                        <a:gd name="T1" fmla="*/ 0 h 21600"/>
                        <a:gd name="T2" fmla="*/ 21333 w 21333"/>
                        <a:gd name="T3" fmla="*/ 18217 h 21600"/>
                        <a:gd name="T4" fmla="*/ 0 w 2133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33" h="21600" fill="none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</a:path>
                        <a:path w="21333" h="21600" stroke="0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37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4" y="230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8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52" y="290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33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92" y="330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4" name="Line 125"/>
                <p:cNvSpPr>
                  <a:spLocks noChangeShapeType="1"/>
                </p:cNvSpPr>
                <p:nvPr/>
              </p:nvSpPr>
              <p:spPr bwMode="auto">
                <a:xfrm>
                  <a:off x="576" y="2616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" name="Line 126"/>
                <p:cNvSpPr>
                  <a:spLocks noChangeShapeType="1"/>
                </p:cNvSpPr>
                <p:nvPr/>
              </p:nvSpPr>
              <p:spPr bwMode="auto">
                <a:xfrm>
                  <a:off x="2392" y="3208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0" name="Text Box 127"/>
              <p:cNvSpPr txBox="1">
                <a:spLocks noChangeArrowheads="1"/>
              </p:cNvSpPr>
              <p:nvPr/>
            </p:nvSpPr>
            <p:spPr bwMode="auto">
              <a:xfrm>
                <a:off x="960" y="2304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000">
                  <a:cs typeface="+mn-cs"/>
                </a:endParaRPr>
              </a:p>
            </p:txBody>
          </p:sp>
        </p:grpSp>
      </p:grpSp>
      <p:cxnSp>
        <p:nvCxnSpPr>
          <p:cNvPr id="3" name="Straight Connector 2"/>
          <p:cNvCxnSpPr/>
          <p:nvPr/>
        </p:nvCxnSpPr>
        <p:spPr>
          <a:xfrm flipH="1" flipV="1">
            <a:off x="167924" y="1300486"/>
            <a:ext cx="20991" cy="3171502"/>
          </a:xfrm>
          <a:prstGeom prst="line">
            <a:avLst/>
          </a:prstGeom>
          <a:ln w="63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8855513" y="1152920"/>
            <a:ext cx="20991" cy="3171502"/>
          </a:xfrm>
          <a:prstGeom prst="line">
            <a:avLst/>
          </a:prstGeom>
          <a:ln w="63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31092" y="4846989"/>
            <a:ext cx="3058107" cy="0"/>
          </a:xfrm>
          <a:prstGeom prst="line">
            <a:avLst/>
          </a:prstGeom>
          <a:ln w="63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33575" y="4662323"/>
            <a:ext cx="18070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space coordinate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-388317" y="2711996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e</a:t>
            </a:r>
            <a:r>
              <a:rPr lang="en-US" baseline="30000" dirty="0" smtClean="0"/>
              <a:t>-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8304850" y="2575628"/>
            <a:ext cx="12362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e</a:t>
            </a:r>
            <a:r>
              <a:rPr lang="en-US" baseline="30000" dirty="0" smtClean="0"/>
              <a:t>-</a:t>
            </a:r>
            <a:r>
              <a:rPr lang="en-US" dirty="0" smtClean="0"/>
              <a:t>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7"/>
          <p:cNvGrpSpPr>
            <a:grpSpLocks/>
          </p:cNvGrpSpPr>
          <p:nvPr/>
        </p:nvGrpSpPr>
        <p:grpSpPr bwMode="auto">
          <a:xfrm>
            <a:off x="239490" y="462851"/>
            <a:ext cx="3810000" cy="2971800"/>
            <a:chOff x="3312" y="144"/>
            <a:chExt cx="2400" cy="1872"/>
          </a:xfrm>
        </p:grpSpPr>
        <p:sp>
          <p:nvSpPr>
            <p:cNvPr id="5" name="Text Box 58"/>
            <p:cNvSpPr txBox="1">
              <a:spLocks noChangeArrowheads="1"/>
            </p:cNvSpPr>
            <p:nvPr/>
          </p:nvSpPr>
          <p:spPr bwMode="auto">
            <a:xfrm>
              <a:off x="3744" y="384"/>
              <a:ext cx="19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" name="Text Box 45"/>
            <p:cNvSpPr txBox="1">
              <a:spLocks noChangeArrowheads="1"/>
            </p:cNvSpPr>
            <p:nvPr/>
          </p:nvSpPr>
          <p:spPr bwMode="auto">
            <a:xfrm>
              <a:off x="4416" y="57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CC0000"/>
                  </a:solidFill>
                  <a:cs typeface="+mn-cs"/>
                </a:rPr>
                <a:t>e</a:t>
              </a:r>
              <a:r>
                <a:rPr lang="en-US" baseline="30000">
                  <a:solidFill>
                    <a:srgbClr val="CC0000"/>
                  </a:solidFill>
                  <a:cs typeface="+mn-cs"/>
                </a:rPr>
                <a:t>-</a:t>
              </a:r>
              <a:endParaRPr lang="en-US">
                <a:cs typeface="+mn-cs"/>
              </a:endParaRPr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3394" y="144"/>
              <a:ext cx="974" cy="1250"/>
              <a:chOff x="178" y="46"/>
              <a:chExt cx="974" cy="1346"/>
            </a:xfrm>
          </p:grpSpPr>
          <p:sp>
            <p:nvSpPr>
              <p:cNvPr id="29" name="Freeform 49"/>
              <p:cNvSpPr>
                <a:spLocks/>
              </p:cNvSpPr>
              <p:nvPr/>
            </p:nvSpPr>
            <p:spPr bwMode="auto">
              <a:xfrm>
                <a:off x="192" y="144"/>
                <a:ext cx="960" cy="1248"/>
              </a:xfrm>
              <a:custGeom>
                <a:avLst/>
                <a:gdLst>
                  <a:gd name="T0" fmla="*/ 0 w 960"/>
                  <a:gd name="T1" fmla="*/ 0 h 1248"/>
                  <a:gd name="T2" fmla="*/ 144 w 960"/>
                  <a:gd name="T3" fmla="*/ 192 h 1248"/>
                  <a:gd name="T4" fmla="*/ 240 w 960"/>
                  <a:gd name="T5" fmla="*/ 432 h 1248"/>
                  <a:gd name="T6" fmla="*/ 480 w 960"/>
                  <a:gd name="T7" fmla="*/ 576 h 1248"/>
                  <a:gd name="T8" fmla="*/ 624 w 960"/>
                  <a:gd name="T9" fmla="*/ 864 h 1248"/>
                  <a:gd name="T10" fmla="*/ 864 w 960"/>
                  <a:gd name="T11" fmla="*/ 1056 h 1248"/>
                  <a:gd name="T12" fmla="*/ 960 w 960"/>
                  <a:gd name="T13" fmla="*/ 1248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0" h="1248">
                    <a:moveTo>
                      <a:pt x="0" y="0"/>
                    </a:moveTo>
                    <a:cubicBezTo>
                      <a:pt x="51" y="59"/>
                      <a:pt x="103" y="119"/>
                      <a:pt x="144" y="192"/>
                    </a:cubicBezTo>
                    <a:cubicBezTo>
                      <a:pt x="184" y="264"/>
                      <a:pt x="184" y="368"/>
                      <a:pt x="240" y="432"/>
                    </a:cubicBezTo>
                    <a:cubicBezTo>
                      <a:pt x="296" y="496"/>
                      <a:pt x="415" y="503"/>
                      <a:pt x="480" y="576"/>
                    </a:cubicBezTo>
                    <a:cubicBezTo>
                      <a:pt x="544" y="648"/>
                      <a:pt x="560" y="784"/>
                      <a:pt x="624" y="864"/>
                    </a:cubicBezTo>
                    <a:cubicBezTo>
                      <a:pt x="687" y="943"/>
                      <a:pt x="808" y="992"/>
                      <a:pt x="864" y="1056"/>
                    </a:cubicBezTo>
                    <a:cubicBezTo>
                      <a:pt x="920" y="1120"/>
                      <a:pt x="944" y="1216"/>
                      <a:pt x="960" y="12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Text Box 50"/>
              <p:cNvSpPr txBox="1">
                <a:spLocks noChangeArrowheads="1"/>
              </p:cNvSpPr>
              <p:nvPr/>
            </p:nvSpPr>
            <p:spPr bwMode="auto">
              <a:xfrm>
                <a:off x="178" y="46"/>
                <a:ext cx="268" cy="25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 err="1">
                    <a:solidFill>
                      <a:srgbClr val="660066"/>
                    </a:solidFill>
                    <a:cs typeface="+mn-cs"/>
                  </a:rPr>
                  <a:t>h</a:t>
                </a:r>
                <a:r>
                  <a:rPr lang="en-US" b="1" dirty="0" err="1">
                    <a:solidFill>
                      <a:srgbClr val="660066"/>
                    </a:solidFill>
                    <a:latin typeface="Symbol" charset="0"/>
                    <a:cs typeface="+mn-cs"/>
                  </a:rPr>
                  <a:t>n</a:t>
                </a:r>
                <a:endParaRPr lang="en-US" b="1" dirty="0">
                  <a:solidFill>
                    <a:srgbClr val="660066"/>
                  </a:solidFill>
                  <a:cs typeface="+mn-cs"/>
                </a:endParaRPr>
              </a:p>
            </p:txBody>
          </p:sp>
        </p:grpSp>
        <p:sp>
          <p:nvSpPr>
            <p:cNvPr id="8" name="Rectangle 52"/>
            <p:cNvSpPr>
              <a:spLocks noChangeArrowheads="1"/>
            </p:cNvSpPr>
            <p:nvPr/>
          </p:nvSpPr>
          <p:spPr bwMode="auto">
            <a:xfrm>
              <a:off x="4416" y="1680"/>
              <a:ext cx="2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accent2"/>
                  </a:solidFill>
                  <a:cs typeface="+mn-cs"/>
                </a:rPr>
                <a:t>h</a:t>
              </a:r>
              <a:r>
                <a:rPr lang="en-US" baseline="30000">
                  <a:solidFill>
                    <a:schemeClr val="accent2"/>
                  </a:solidFill>
                  <a:cs typeface="+mn-cs"/>
                </a:rPr>
                <a:t>+</a:t>
              </a:r>
            </a:p>
          </p:txBody>
        </p:sp>
        <p:sp>
          <p:nvSpPr>
            <p:cNvPr id="9" name="Line 92"/>
            <p:cNvSpPr>
              <a:spLocks noChangeShapeType="1"/>
            </p:cNvSpPr>
            <p:nvPr/>
          </p:nvSpPr>
          <p:spPr bwMode="auto">
            <a:xfrm>
              <a:off x="4608" y="81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Line 93"/>
            <p:cNvSpPr>
              <a:spLocks noChangeShapeType="1"/>
            </p:cNvSpPr>
            <p:nvPr/>
          </p:nvSpPr>
          <p:spPr bwMode="auto">
            <a:xfrm flipH="1" flipV="1">
              <a:off x="4272" y="158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1" name="Group 110"/>
            <p:cNvGrpSpPr>
              <a:grpSpLocks/>
            </p:cNvGrpSpPr>
            <p:nvPr/>
          </p:nvGrpSpPr>
          <p:grpSpPr bwMode="auto">
            <a:xfrm>
              <a:off x="3312" y="336"/>
              <a:ext cx="2352" cy="1680"/>
              <a:chOff x="192" y="2304"/>
              <a:chExt cx="2352" cy="1680"/>
            </a:xfrm>
          </p:grpSpPr>
          <p:grpSp>
            <p:nvGrpSpPr>
              <p:cNvPr id="12" name="Group 111"/>
              <p:cNvGrpSpPr>
                <a:grpSpLocks/>
              </p:cNvGrpSpPr>
              <p:nvPr/>
            </p:nvGrpSpPr>
            <p:grpSpPr bwMode="auto">
              <a:xfrm>
                <a:off x="192" y="2568"/>
                <a:ext cx="2352" cy="1416"/>
                <a:chOff x="192" y="2616"/>
                <a:chExt cx="2352" cy="1416"/>
              </a:xfrm>
            </p:grpSpPr>
            <p:grpSp>
              <p:nvGrpSpPr>
                <p:cNvPr id="14" name="Group 112"/>
                <p:cNvGrpSpPr>
                  <a:grpSpLocks/>
                </p:cNvGrpSpPr>
                <p:nvPr/>
              </p:nvGrpSpPr>
              <p:grpSpPr bwMode="auto">
                <a:xfrm>
                  <a:off x="576" y="3408"/>
                  <a:ext cx="1816" cy="624"/>
                  <a:chOff x="624" y="2304"/>
                  <a:chExt cx="1816" cy="624"/>
                </a:xfrm>
              </p:grpSpPr>
              <p:grpSp>
                <p:nvGrpSpPr>
                  <p:cNvPr id="24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912" y="2305"/>
                    <a:ext cx="1243" cy="623"/>
                    <a:chOff x="1440" y="2209"/>
                    <a:chExt cx="1243" cy="435"/>
                  </a:xfrm>
                </p:grpSpPr>
                <p:sp>
                  <p:nvSpPr>
                    <p:cNvPr id="27" name="Arc 114"/>
                    <p:cNvSpPr>
                      <a:spLocks/>
                    </p:cNvSpPr>
                    <p:nvPr/>
                  </p:nvSpPr>
                  <p:spPr bwMode="auto">
                    <a:xfrm>
                      <a:off x="1440" y="2209"/>
                      <a:ext cx="624" cy="2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33"/>
                        <a:gd name="T1" fmla="*/ 0 h 21600"/>
                        <a:gd name="T2" fmla="*/ 21333 w 21333"/>
                        <a:gd name="T3" fmla="*/ 18217 h 21600"/>
                        <a:gd name="T4" fmla="*/ 0 w 2133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33" h="21600" fill="none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</a:path>
                        <a:path w="21333" h="21600" stroke="0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8" name="Arc 115"/>
                    <p:cNvSpPr>
                      <a:spLocks/>
                    </p:cNvSpPr>
                    <p:nvPr/>
                  </p:nvSpPr>
                  <p:spPr bwMode="auto">
                    <a:xfrm rot="10543331">
                      <a:off x="2059" y="2357"/>
                      <a:ext cx="624" cy="2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33"/>
                        <a:gd name="T1" fmla="*/ 0 h 21600"/>
                        <a:gd name="T2" fmla="*/ 21333 w 21333"/>
                        <a:gd name="T3" fmla="*/ 18217 h 21600"/>
                        <a:gd name="T4" fmla="*/ 0 w 2133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33" h="21600" fill="none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</a:path>
                        <a:path w="21333" h="21600" stroke="0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25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4" y="230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52" y="290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5" name="Group 118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1816" cy="624"/>
                  <a:chOff x="624" y="2304"/>
                  <a:chExt cx="1816" cy="624"/>
                </a:xfrm>
              </p:grpSpPr>
              <p:grpSp>
                <p:nvGrpSpPr>
                  <p:cNvPr id="19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912" y="2305"/>
                    <a:ext cx="1243" cy="623"/>
                    <a:chOff x="1440" y="2209"/>
                    <a:chExt cx="1243" cy="435"/>
                  </a:xfrm>
                </p:grpSpPr>
                <p:sp>
                  <p:nvSpPr>
                    <p:cNvPr id="22" name="Arc 120"/>
                    <p:cNvSpPr>
                      <a:spLocks/>
                    </p:cNvSpPr>
                    <p:nvPr/>
                  </p:nvSpPr>
                  <p:spPr bwMode="auto">
                    <a:xfrm>
                      <a:off x="1440" y="2209"/>
                      <a:ext cx="624" cy="2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33"/>
                        <a:gd name="T1" fmla="*/ 0 h 21600"/>
                        <a:gd name="T2" fmla="*/ 21333 w 21333"/>
                        <a:gd name="T3" fmla="*/ 18217 h 21600"/>
                        <a:gd name="T4" fmla="*/ 0 w 2133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33" h="21600" fill="none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</a:path>
                        <a:path w="21333" h="21600" stroke="0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23" name="Arc 121"/>
                    <p:cNvSpPr>
                      <a:spLocks/>
                    </p:cNvSpPr>
                    <p:nvPr/>
                  </p:nvSpPr>
                  <p:spPr bwMode="auto">
                    <a:xfrm rot="10543331">
                      <a:off x="2059" y="2357"/>
                      <a:ext cx="624" cy="287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333"/>
                        <a:gd name="T1" fmla="*/ 0 h 21600"/>
                        <a:gd name="T2" fmla="*/ 21333 w 21333"/>
                        <a:gd name="T3" fmla="*/ 18217 h 21600"/>
                        <a:gd name="T4" fmla="*/ 0 w 21333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333" h="21600" fill="none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</a:path>
                        <a:path w="21333" h="21600" stroke="0" extrusionOk="0">
                          <a:moveTo>
                            <a:pt x="0" y="-1"/>
                          </a:moveTo>
                          <a:cubicBezTo>
                            <a:pt x="10623" y="-1"/>
                            <a:pt x="19669" y="7724"/>
                            <a:pt x="21333" y="18216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20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4" y="230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1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52" y="2904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16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92" y="330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7" name="Line 125"/>
                <p:cNvSpPr>
                  <a:spLocks noChangeShapeType="1"/>
                </p:cNvSpPr>
                <p:nvPr/>
              </p:nvSpPr>
              <p:spPr bwMode="auto">
                <a:xfrm>
                  <a:off x="576" y="2616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" name="Line 126"/>
                <p:cNvSpPr>
                  <a:spLocks noChangeShapeType="1"/>
                </p:cNvSpPr>
                <p:nvPr/>
              </p:nvSpPr>
              <p:spPr bwMode="auto">
                <a:xfrm>
                  <a:off x="2392" y="3208"/>
                  <a:ext cx="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3" name="Text Box 127"/>
              <p:cNvSpPr txBox="1">
                <a:spLocks noChangeArrowheads="1"/>
              </p:cNvSpPr>
              <p:nvPr/>
            </p:nvSpPr>
            <p:spPr bwMode="auto">
              <a:xfrm>
                <a:off x="960" y="2304"/>
                <a:ext cx="1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2000">
                  <a:cs typeface="+mn-cs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399466" y="549154"/>
            <a:ext cx="3573824" cy="3154121"/>
            <a:chOff x="399466" y="549154"/>
            <a:chExt cx="3573824" cy="3154121"/>
          </a:xfrm>
        </p:grpSpPr>
        <p:grpSp>
          <p:nvGrpSpPr>
            <p:cNvPr id="70" name="Group 69"/>
            <p:cNvGrpSpPr/>
            <p:nvPr/>
          </p:nvGrpSpPr>
          <p:grpSpPr>
            <a:xfrm>
              <a:off x="399466" y="549154"/>
              <a:ext cx="3573824" cy="1729797"/>
              <a:chOff x="399466" y="549154"/>
              <a:chExt cx="3573824" cy="1729797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3973290" y="919876"/>
                <a:ext cx="0" cy="13316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99466" y="947338"/>
                <a:ext cx="0" cy="133161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2570600" y="919876"/>
                <a:ext cx="140269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420532" y="947338"/>
                <a:ext cx="1458878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7" name="Group 66"/>
              <p:cNvGrpSpPr/>
              <p:nvPr/>
            </p:nvGrpSpPr>
            <p:grpSpPr>
              <a:xfrm>
                <a:off x="1879410" y="549154"/>
                <a:ext cx="714183" cy="685800"/>
                <a:chOff x="1990380" y="549154"/>
                <a:chExt cx="714183" cy="68580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1992090" y="549154"/>
                  <a:ext cx="683451" cy="685800"/>
                </a:xfrm>
                <a:prstGeom prst="ellipse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1990380" y="684773"/>
                  <a:ext cx="7141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Amps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04" name="TextBox 103"/>
            <p:cNvSpPr txBox="1"/>
            <p:nvPr/>
          </p:nvSpPr>
          <p:spPr>
            <a:xfrm>
              <a:off x="1604870" y="3333943"/>
              <a:ext cx="1591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@ short circuit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427458" y="578264"/>
            <a:ext cx="3581400" cy="2638430"/>
            <a:chOff x="4427458" y="578264"/>
            <a:chExt cx="3581400" cy="2638430"/>
          </a:xfrm>
        </p:grpSpPr>
        <p:grpSp>
          <p:nvGrpSpPr>
            <p:cNvPr id="102" name="Group 101"/>
            <p:cNvGrpSpPr/>
            <p:nvPr/>
          </p:nvGrpSpPr>
          <p:grpSpPr>
            <a:xfrm>
              <a:off x="4427458" y="578264"/>
              <a:ext cx="3581400" cy="2396606"/>
              <a:chOff x="4427458" y="701554"/>
              <a:chExt cx="3581400" cy="2396606"/>
            </a:xfrm>
          </p:grpSpPr>
          <p:grpSp>
            <p:nvGrpSpPr>
              <p:cNvPr id="44" name="Group 150"/>
              <p:cNvGrpSpPr>
                <a:grpSpLocks/>
              </p:cNvGrpSpPr>
              <p:nvPr/>
            </p:nvGrpSpPr>
            <p:grpSpPr bwMode="auto">
              <a:xfrm>
                <a:off x="4427458" y="1523360"/>
                <a:ext cx="3581400" cy="1574800"/>
                <a:chOff x="288" y="3280"/>
                <a:chExt cx="2256" cy="992"/>
              </a:xfrm>
            </p:grpSpPr>
            <p:grpSp>
              <p:nvGrpSpPr>
                <p:cNvPr id="45" name="Group 140"/>
                <p:cNvGrpSpPr>
                  <a:grpSpLocks/>
                </p:cNvGrpSpPr>
                <p:nvPr/>
              </p:nvGrpSpPr>
              <p:grpSpPr bwMode="auto">
                <a:xfrm>
                  <a:off x="816" y="3280"/>
                  <a:ext cx="1584" cy="992"/>
                  <a:chOff x="2736" y="3184"/>
                  <a:chExt cx="1584" cy="992"/>
                </a:xfrm>
              </p:grpSpPr>
              <p:sp>
                <p:nvSpPr>
                  <p:cNvPr id="52" name="Freeform 135"/>
                  <p:cNvSpPr>
                    <a:spLocks/>
                  </p:cNvSpPr>
                  <p:nvPr/>
                </p:nvSpPr>
                <p:spPr bwMode="auto">
                  <a:xfrm>
                    <a:off x="2736" y="3248"/>
                    <a:ext cx="1584" cy="96"/>
                  </a:xfrm>
                  <a:custGeom>
                    <a:avLst/>
                    <a:gdLst>
                      <a:gd name="T0" fmla="*/ 0 w 1392"/>
                      <a:gd name="T1" fmla="*/ 8 h 352"/>
                      <a:gd name="T2" fmla="*/ 240 w 1392"/>
                      <a:gd name="T3" fmla="*/ 8 h 352"/>
                      <a:gd name="T4" fmla="*/ 480 w 1392"/>
                      <a:gd name="T5" fmla="*/ 56 h 352"/>
                      <a:gd name="T6" fmla="*/ 624 w 1392"/>
                      <a:gd name="T7" fmla="*/ 200 h 352"/>
                      <a:gd name="T8" fmla="*/ 768 w 1392"/>
                      <a:gd name="T9" fmla="*/ 296 h 352"/>
                      <a:gd name="T10" fmla="*/ 1008 w 1392"/>
                      <a:gd name="T11" fmla="*/ 344 h 352"/>
                      <a:gd name="T12" fmla="*/ 1152 w 1392"/>
                      <a:gd name="T13" fmla="*/ 344 h 352"/>
                      <a:gd name="T14" fmla="*/ 1392 w 1392"/>
                      <a:gd name="T15" fmla="*/ 344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92" h="352">
                        <a:moveTo>
                          <a:pt x="0" y="8"/>
                        </a:moveTo>
                        <a:cubicBezTo>
                          <a:pt x="80" y="4"/>
                          <a:pt x="160" y="0"/>
                          <a:pt x="240" y="8"/>
                        </a:cubicBezTo>
                        <a:cubicBezTo>
                          <a:pt x="320" y="16"/>
                          <a:pt x="416" y="24"/>
                          <a:pt x="480" y="56"/>
                        </a:cubicBezTo>
                        <a:cubicBezTo>
                          <a:pt x="544" y="88"/>
                          <a:pt x="576" y="160"/>
                          <a:pt x="624" y="200"/>
                        </a:cubicBezTo>
                        <a:cubicBezTo>
                          <a:pt x="672" y="240"/>
                          <a:pt x="704" y="272"/>
                          <a:pt x="768" y="296"/>
                        </a:cubicBezTo>
                        <a:cubicBezTo>
                          <a:pt x="832" y="320"/>
                          <a:pt x="944" y="336"/>
                          <a:pt x="1008" y="344"/>
                        </a:cubicBezTo>
                        <a:cubicBezTo>
                          <a:pt x="1072" y="352"/>
                          <a:pt x="1088" y="344"/>
                          <a:pt x="1152" y="344"/>
                        </a:cubicBezTo>
                        <a:cubicBezTo>
                          <a:pt x="1216" y="344"/>
                          <a:pt x="1352" y="344"/>
                          <a:pt x="1392" y="3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3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184"/>
                    <a:ext cx="0" cy="8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4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4320" y="3280"/>
                    <a:ext cx="0" cy="8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" name="Freeform 139"/>
                  <p:cNvSpPr>
                    <a:spLocks/>
                  </p:cNvSpPr>
                  <p:nvPr/>
                </p:nvSpPr>
                <p:spPr bwMode="auto">
                  <a:xfrm>
                    <a:off x="2736" y="3984"/>
                    <a:ext cx="1584" cy="96"/>
                  </a:xfrm>
                  <a:custGeom>
                    <a:avLst/>
                    <a:gdLst>
                      <a:gd name="T0" fmla="*/ 0 w 1392"/>
                      <a:gd name="T1" fmla="*/ 8 h 352"/>
                      <a:gd name="T2" fmla="*/ 240 w 1392"/>
                      <a:gd name="T3" fmla="*/ 8 h 352"/>
                      <a:gd name="T4" fmla="*/ 480 w 1392"/>
                      <a:gd name="T5" fmla="*/ 56 h 352"/>
                      <a:gd name="T6" fmla="*/ 624 w 1392"/>
                      <a:gd name="T7" fmla="*/ 200 h 352"/>
                      <a:gd name="T8" fmla="*/ 768 w 1392"/>
                      <a:gd name="T9" fmla="*/ 296 h 352"/>
                      <a:gd name="T10" fmla="*/ 1008 w 1392"/>
                      <a:gd name="T11" fmla="*/ 344 h 352"/>
                      <a:gd name="T12" fmla="*/ 1152 w 1392"/>
                      <a:gd name="T13" fmla="*/ 344 h 352"/>
                      <a:gd name="T14" fmla="*/ 1392 w 1392"/>
                      <a:gd name="T15" fmla="*/ 344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92" h="352">
                        <a:moveTo>
                          <a:pt x="0" y="8"/>
                        </a:moveTo>
                        <a:cubicBezTo>
                          <a:pt x="80" y="4"/>
                          <a:pt x="160" y="0"/>
                          <a:pt x="240" y="8"/>
                        </a:cubicBezTo>
                        <a:cubicBezTo>
                          <a:pt x="320" y="16"/>
                          <a:pt x="416" y="24"/>
                          <a:pt x="480" y="56"/>
                        </a:cubicBezTo>
                        <a:cubicBezTo>
                          <a:pt x="544" y="88"/>
                          <a:pt x="576" y="160"/>
                          <a:pt x="624" y="200"/>
                        </a:cubicBezTo>
                        <a:cubicBezTo>
                          <a:pt x="672" y="240"/>
                          <a:pt x="704" y="272"/>
                          <a:pt x="768" y="296"/>
                        </a:cubicBezTo>
                        <a:cubicBezTo>
                          <a:pt x="832" y="320"/>
                          <a:pt x="944" y="336"/>
                          <a:pt x="1008" y="344"/>
                        </a:cubicBezTo>
                        <a:cubicBezTo>
                          <a:pt x="1072" y="352"/>
                          <a:pt x="1088" y="344"/>
                          <a:pt x="1152" y="344"/>
                        </a:cubicBezTo>
                        <a:cubicBezTo>
                          <a:pt x="1216" y="344"/>
                          <a:pt x="1352" y="344"/>
                          <a:pt x="1392" y="344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46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824" y="3504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7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720" y="3984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8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440" y="3504"/>
                  <a:ext cx="384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49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720" y="3504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0" name="Line 145"/>
                <p:cNvSpPr>
                  <a:spLocks noChangeShapeType="1"/>
                </p:cNvSpPr>
                <p:nvPr/>
              </p:nvSpPr>
              <p:spPr bwMode="auto">
                <a:xfrm>
                  <a:off x="672" y="3504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1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288" y="3571"/>
                  <a:ext cx="3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000">
                      <a:cs typeface="+mn-cs"/>
                    </a:rPr>
                    <a:t>V</a:t>
                  </a:r>
                  <a:r>
                    <a:rPr lang="en-US" sz="2000" baseline="-25000">
                      <a:cs typeface="+mn-cs"/>
                    </a:rPr>
                    <a:t>OC</a:t>
                  </a:r>
                  <a:endParaRPr lang="en-US" sz="2000">
                    <a:cs typeface="+mn-cs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5130028" y="701554"/>
                <a:ext cx="2878830" cy="1914732"/>
                <a:chOff x="5130028" y="701554"/>
                <a:chExt cx="2878830" cy="1914732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7997310" y="1059947"/>
                  <a:ext cx="0" cy="80668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150956" y="1075080"/>
                  <a:ext cx="0" cy="154120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6865858" y="1054105"/>
                  <a:ext cx="1143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6" name="Group 75"/>
                <p:cNvGrpSpPr/>
                <p:nvPr/>
              </p:nvGrpSpPr>
              <p:grpSpPr>
                <a:xfrm>
                  <a:off x="6174690" y="701554"/>
                  <a:ext cx="710451" cy="685800"/>
                  <a:chOff x="1990380" y="549154"/>
                  <a:chExt cx="710451" cy="685800"/>
                </a:xfrm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1992090" y="549154"/>
                    <a:ext cx="683451" cy="685800"/>
                  </a:xfrm>
                  <a:prstGeom prst="ellipse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1990380" y="684773"/>
                    <a:ext cx="7104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 Volts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5130028" y="1058557"/>
                  <a:ext cx="1046100" cy="139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5" name="TextBox 104"/>
            <p:cNvSpPr txBox="1"/>
            <p:nvPr/>
          </p:nvSpPr>
          <p:spPr>
            <a:xfrm>
              <a:off x="5770049" y="2847362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@ open-circuit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806230" y="3855672"/>
            <a:ext cx="3416300" cy="2574032"/>
            <a:chOff x="2806230" y="3855672"/>
            <a:chExt cx="3416300" cy="2574032"/>
          </a:xfrm>
        </p:grpSpPr>
        <p:grpSp>
          <p:nvGrpSpPr>
            <p:cNvPr id="103" name="Group 102"/>
            <p:cNvGrpSpPr/>
            <p:nvPr/>
          </p:nvGrpSpPr>
          <p:grpSpPr>
            <a:xfrm>
              <a:off x="2806230" y="3855672"/>
              <a:ext cx="3416300" cy="2382625"/>
              <a:chOff x="734790" y="3941975"/>
              <a:chExt cx="3416300" cy="2382625"/>
            </a:xfrm>
          </p:grpSpPr>
          <p:grpSp>
            <p:nvGrpSpPr>
              <p:cNvPr id="31" name="Group 147"/>
              <p:cNvGrpSpPr>
                <a:grpSpLocks/>
              </p:cNvGrpSpPr>
              <p:nvPr/>
            </p:nvGrpSpPr>
            <p:grpSpPr bwMode="auto">
              <a:xfrm>
                <a:off x="734790" y="4495800"/>
                <a:ext cx="3416300" cy="1828800"/>
                <a:chOff x="344" y="2928"/>
                <a:chExt cx="2152" cy="1152"/>
              </a:xfrm>
            </p:grpSpPr>
            <p:grpSp>
              <p:nvGrpSpPr>
                <p:cNvPr id="32" name="Group 78"/>
                <p:cNvGrpSpPr>
                  <a:grpSpLocks/>
                </p:cNvGrpSpPr>
                <p:nvPr/>
              </p:nvGrpSpPr>
              <p:grpSpPr bwMode="auto">
                <a:xfrm>
                  <a:off x="816" y="2928"/>
                  <a:ext cx="1584" cy="1152"/>
                  <a:chOff x="3072" y="576"/>
                  <a:chExt cx="1392" cy="864"/>
                </a:xfrm>
              </p:grpSpPr>
              <p:grpSp>
                <p:nvGrpSpPr>
                  <p:cNvPr id="39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3072" y="624"/>
                    <a:ext cx="1392" cy="752"/>
                    <a:chOff x="432" y="624"/>
                    <a:chExt cx="1392" cy="752"/>
                  </a:xfrm>
                </p:grpSpPr>
                <p:sp>
                  <p:nvSpPr>
                    <p:cNvPr id="42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432" y="624"/>
                      <a:ext cx="1392" cy="192"/>
                    </a:xfrm>
                    <a:custGeom>
                      <a:avLst/>
                      <a:gdLst>
                        <a:gd name="T0" fmla="*/ 0 w 1392"/>
                        <a:gd name="T1" fmla="*/ 8 h 352"/>
                        <a:gd name="T2" fmla="*/ 240 w 1392"/>
                        <a:gd name="T3" fmla="*/ 8 h 352"/>
                        <a:gd name="T4" fmla="*/ 480 w 1392"/>
                        <a:gd name="T5" fmla="*/ 56 h 352"/>
                        <a:gd name="T6" fmla="*/ 624 w 1392"/>
                        <a:gd name="T7" fmla="*/ 200 h 352"/>
                        <a:gd name="T8" fmla="*/ 768 w 1392"/>
                        <a:gd name="T9" fmla="*/ 296 h 352"/>
                        <a:gd name="T10" fmla="*/ 1008 w 1392"/>
                        <a:gd name="T11" fmla="*/ 344 h 352"/>
                        <a:gd name="T12" fmla="*/ 1152 w 1392"/>
                        <a:gd name="T13" fmla="*/ 344 h 352"/>
                        <a:gd name="T14" fmla="*/ 1392 w 1392"/>
                        <a:gd name="T15" fmla="*/ 344 h 3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392" h="352">
                          <a:moveTo>
                            <a:pt x="0" y="8"/>
                          </a:moveTo>
                          <a:cubicBezTo>
                            <a:pt x="80" y="4"/>
                            <a:pt x="160" y="0"/>
                            <a:pt x="240" y="8"/>
                          </a:cubicBezTo>
                          <a:cubicBezTo>
                            <a:pt x="320" y="16"/>
                            <a:pt x="416" y="24"/>
                            <a:pt x="480" y="56"/>
                          </a:cubicBezTo>
                          <a:cubicBezTo>
                            <a:pt x="544" y="88"/>
                            <a:pt x="576" y="160"/>
                            <a:pt x="624" y="200"/>
                          </a:cubicBezTo>
                          <a:cubicBezTo>
                            <a:pt x="672" y="240"/>
                            <a:pt x="704" y="272"/>
                            <a:pt x="768" y="296"/>
                          </a:cubicBezTo>
                          <a:cubicBezTo>
                            <a:pt x="832" y="320"/>
                            <a:pt x="944" y="336"/>
                            <a:pt x="1008" y="344"/>
                          </a:cubicBezTo>
                          <a:cubicBezTo>
                            <a:pt x="1072" y="352"/>
                            <a:pt x="1088" y="344"/>
                            <a:pt x="1152" y="344"/>
                          </a:cubicBezTo>
                          <a:cubicBezTo>
                            <a:pt x="1216" y="344"/>
                            <a:pt x="1352" y="344"/>
                            <a:pt x="1392" y="34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3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432" y="1184"/>
                      <a:ext cx="1392" cy="192"/>
                    </a:xfrm>
                    <a:custGeom>
                      <a:avLst/>
                      <a:gdLst>
                        <a:gd name="T0" fmla="*/ 0 w 1392"/>
                        <a:gd name="T1" fmla="*/ 8 h 352"/>
                        <a:gd name="T2" fmla="*/ 240 w 1392"/>
                        <a:gd name="T3" fmla="*/ 8 h 352"/>
                        <a:gd name="T4" fmla="*/ 480 w 1392"/>
                        <a:gd name="T5" fmla="*/ 56 h 352"/>
                        <a:gd name="T6" fmla="*/ 624 w 1392"/>
                        <a:gd name="T7" fmla="*/ 200 h 352"/>
                        <a:gd name="T8" fmla="*/ 768 w 1392"/>
                        <a:gd name="T9" fmla="*/ 296 h 352"/>
                        <a:gd name="T10" fmla="*/ 1008 w 1392"/>
                        <a:gd name="T11" fmla="*/ 344 h 352"/>
                        <a:gd name="T12" fmla="*/ 1152 w 1392"/>
                        <a:gd name="T13" fmla="*/ 344 h 352"/>
                        <a:gd name="T14" fmla="*/ 1392 w 1392"/>
                        <a:gd name="T15" fmla="*/ 344 h 3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392" h="352">
                          <a:moveTo>
                            <a:pt x="0" y="8"/>
                          </a:moveTo>
                          <a:cubicBezTo>
                            <a:pt x="80" y="4"/>
                            <a:pt x="160" y="0"/>
                            <a:pt x="240" y="8"/>
                          </a:cubicBezTo>
                          <a:cubicBezTo>
                            <a:pt x="320" y="16"/>
                            <a:pt x="416" y="24"/>
                            <a:pt x="480" y="56"/>
                          </a:cubicBezTo>
                          <a:cubicBezTo>
                            <a:pt x="544" y="88"/>
                            <a:pt x="576" y="160"/>
                            <a:pt x="624" y="200"/>
                          </a:cubicBezTo>
                          <a:cubicBezTo>
                            <a:pt x="672" y="240"/>
                            <a:pt x="704" y="272"/>
                            <a:pt x="768" y="296"/>
                          </a:cubicBezTo>
                          <a:cubicBezTo>
                            <a:pt x="832" y="320"/>
                            <a:pt x="944" y="336"/>
                            <a:pt x="1008" y="344"/>
                          </a:cubicBezTo>
                          <a:cubicBezTo>
                            <a:pt x="1072" y="352"/>
                            <a:pt x="1088" y="344"/>
                            <a:pt x="1152" y="344"/>
                          </a:cubicBezTo>
                          <a:cubicBezTo>
                            <a:pt x="1216" y="344"/>
                            <a:pt x="1352" y="344"/>
                            <a:pt x="1392" y="34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40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072" y="576"/>
                    <a:ext cx="0" cy="6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1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768"/>
                    <a:ext cx="0" cy="6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33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776" y="3312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4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624" y="3648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1344" y="3312"/>
                  <a:ext cx="43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576" y="3312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" name="Line 131"/>
                <p:cNvSpPr>
                  <a:spLocks noChangeShapeType="1"/>
                </p:cNvSpPr>
                <p:nvPr/>
              </p:nvSpPr>
              <p:spPr bwMode="auto">
                <a:xfrm>
                  <a:off x="624" y="331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8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344" y="3350"/>
                  <a:ext cx="23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000">
                      <a:cs typeface="+mn-cs"/>
                    </a:rPr>
                    <a:t>V</a:t>
                  </a: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1272260" y="3941975"/>
                <a:ext cx="2878830" cy="1696825"/>
                <a:chOff x="1272260" y="3941975"/>
                <a:chExt cx="2878830" cy="1696825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4139542" y="4300368"/>
                  <a:ext cx="0" cy="80668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293188" y="4315501"/>
                  <a:ext cx="13102" cy="13232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H="1">
                  <a:off x="3008090" y="4294526"/>
                  <a:ext cx="11430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3" name="Group 92"/>
                <p:cNvGrpSpPr/>
                <p:nvPr/>
              </p:nvGrpSpPr>
              <p:grpSpPr>
                <a:xfrm>
                  <a:off x="2316922" y="3941975"/>
                  <a:ext cx="685161" cy="685800"/>
                  <a:chOff x="1990380" y="549154"/>
                  <a:chExt cx="685161" cy="685800"/>
                </a:xfrm>
              </p:grpSpPr>
              <p:sp>
                <p:nvSpPr>
                  <p:cNvPr id="95" name="Oval 94"/>
                  <p:cNvSpPr/>
                  <p:nvPr/>
                </p:nvSpPr>
                <p:spPr>
                  <a:xfrm>
                    <a:off x="1992090" y="549154"/>
                    <a:ext cx="683451" cy="685800"/>
                  </a:xfrm>
                  <a:prstGeom prst="ellipse">
                    <a:avLst/>
                  </a:prstGeom>
                  <a:noFill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990380" y="684773"/>
                    <a:ext cx="6434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 load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1272260" y="4298978"/>
                  <a:ext cx="1046100" cy="139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6" name="TextBox 105"/>
            <p:cNvSpPr txBox="1"/>
            <p:nvPr/>
          </p:nvSpPr>
          <p:spPr>
            <a:xfrm>
              <a:off x="3991873" y="6060372"/>
              <a:ext cx="2026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@maximum power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2622360" y="106363"/>
            <a:ext cx="47214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800000"/>
                </a:solidFill>
                <a:latin typeface="Comic Sans MS"/>
                <a:cs typeface="Comic Sans MS"/>
              </a:rPr>
              <a:t>Basics of photovoltaic cells</a:t>
            </a:r>
          </a:p>
        </p:txBody>
      </p:sp>
    </p:spTree>
    <p:extLst>
      <p:ext uri="{BB962C8B-B14F-4D97-AF65-F5344CB8AC3E}">
        <p14:creationId xmlns:p14="http://schemas.microsoft.com/office/powerpoint/2010/main" val="101648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2361</Words>
  <Application>Microsoft Macintosh PowerPoint</Application>
  <PresentationFormat>On-screen Show (4:3)</PresentationFormat>
  <Paragraphs>622</Paragraphs>
  <Slides>46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Fundamental losses in single junction solar cell</vt:lpstr>
      <vt:lpstr>PowerPoint Presentation</vt:lpstr>
      <vt:lpstr> Shockley-Queisser* (SQ) Limit</vt:lpstr>
      <vt:lpstr>How to circumvent SQ and other losses?</vt:lpstr>
      <vt:lpstr>Up-conversion for a single junction</vt:lpstr>
      <vt:lpstr>Down-conversion for a single junction</vt:lpstr>
      <vt:lpstr>Other ways to beat the SQ  limit</vt:lpstr>
      <vt:lpstr>PowerPoint Presentation</vt:lpstr>
      <vt:lpstr>Other ways to beat the SQ  limit</vt:lpstr>
      <vt:lpstr>The principle of nanostructured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 Shockley-Queisser* (SQ) Limit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David Cahen</cp:lastModifiedBy>
  <cp:revision>116</cp:revision>
  <dcterms:created xsi:type="dcterms:W3CDTF">2014-07-02T12:59:20Z</dcterms:created>
  <dcterms:modified xsi:type="dcterms:W3CDTF">2015-02-25T10:29:29Z</dcterms:modified>
</cp:coreProperties>
</file>