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0" r:id="rId4"/>
    <p:sldId id="298" r:id="rId5"/>
    <p:sldId id="299" r:id="rId6"/>
    <p:sldId id="300" r:id="rId7"/>
    <p:sldId id="259" r:id="rId8"/>
    <p:sldId id="281" r:id="rId9"/>
    <p:sldId id="260" r:id="rId10"/>
    <p:sldId id="282" r:id="rId11"/>
    <p:sldId id="283" r:id="rId12"/>
    <p:sldId id="284" r:id="rId13"/>
    <p:sldId id="285" r:id="rId14"/>
    <p:sldId id="289" r:id="rId15"/>
    <p:sldId id="286" r:id="rId16"/>
    <p:sldId id="290" r:id="rId17"/>
    <p:sldId id="287" r:id="rId18"/>
    <p:sldId id="291" r:id="rId19"/>
    <p:sldId id="292" r:id="rId20"/>
    <p:sldId id="293" r:id="rId21"/>
    <p:sldId id="294" r:id="rId22"/>
    <p:sldId id="295" r:id="rId23"/>
    <p:sldId id="296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8" y="44"/>
      </p:cViewPr>
      <p:guideLst>
        <p:guide orient="horz" pos="28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D489D-DAC4-4C7E-B0BC-74C33A066FBC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82775-E000-47AD-80BE-E104AACA3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4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9EAC-ADFF-4087-9292-54A4C169A6B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jpe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4" y="595889"/>
            <a:ext cx="9697278" cy="38099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Succinct Graph Structures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and Their Applications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5400" dirty="0"/>
              <a:t>Spring 2020</a:t>
            </a:r>
            <a:br>
              <a:rPr lang="en-US" sz="5400" dirty="0"/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221" y="3879129"/>
            <a:ext cx="9439564" cy="2253817"/>
          </a:xfrm>
        </p:spPr>
        <p:txBody>
          <a:bodyPr/>
          <a:lstStyle/>
          <a:p>
            <a:endParaRPr lang="en-US" dirty="0"/>
          </a:p>
          <a:p>
            <a:r>
              <a:rPr lang="en-US" sz="3200" dirty="0"/>
              <a:t>Class </a:t>
            </a:r>
            <a:r>
              <a:rPr lang="en-US" sz="3200" dirty="0" smtClean="0"/>
              <a:t>4: Routing Schemes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62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112"/>
            <a:ext cx="10515600" cy="1325563"/>
          </a:xfrm>
        </p:spPr>
        <p:txBody>
          <a:bodyPr/>
          <a:lstStyle/>
          <a:p>
            <a:r>
              <a:rPr lang="en-US" dirty="0" smtClean="0"/>
              <a:t>Interval Routing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9483278" y="91431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50117" y="243948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430329" y="243948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10541" y="2703817"/>
            <a:ext cx="277091" cy="2770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41493" y="3219954"/>
            <a:ext cx="277091" cy="2770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11571" y="3244127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05005" y="4922711"/>
            <a:ext cx="277091" cy="277091"/>
          </a:xfrm>
          <a:prstGeom prst="ellipse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777893" y="493726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776693" y="4784166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410541" y="4759995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042073" y="4752920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1" idx="4"/>
            <a:endCxn id="12" idx="7"/>
          </p:cNvCxnSpPr>
          <p:nvPr/>
        </p:nvCxnSpPr>
        <p:spPr>
          <a:xfrm flipH="1">
            <a:off x="8686629" y="1191402"/>
            <a:ext cx="935195" cy="12886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4"/>
            <a:endCxn id="13" idx="0"/>
          </p:cNvCxnSpPr>
          <p:nvPr/>
        </p:nvCxnSpPr>
        <p:spPr>
          <a:xfrm flipH="1">
            <a:off x="9568875" y="1191402"/>
            <a:ext cx="52949" cy="12480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4"/>
            <a:endCxn id="14" idx="0"/>
          </p:cNvCxnSpPr>
          <p:nvPr/>
        </p:nvCxnSpPr>
        <p:spPr>
          <a:xfrm>
            <a:off x="9621824" y="1191402"/>
            <a:ext cx="927263" cy="15124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9" idx="0"/>
            <a:endCxn id="14" idx="4"/>
          </p:cNvCxnSpPr>
          <p:nvPr/>
        </p:nvCxnSpPr>
        <p:spPr>
          <a:xfrm flipV="1">
            <a:off x="9915239" y="2980908"/>
            <a:ext cx="633848" cy="1803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0" idx="0"/>
            <a:endCxn id="14" idx="4"/>
          </p:cNvCxnSpPr>
          <p:nvPr/>
        </p:nvCxnSpPr>
        <p:spPr>
          <a:xfrm flipV="1">
            <a:off x="10549087" y="2980908"/>
            <a:ext cx="0" cy="1779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4" idx="4"/>
          </p:cNvCxnSpPr>
          <p:nvPr/>
        </p:nvCxnSpPr>
        <p:spPr>
          <a:xfrm flipH="1" flipV="1">
            <a:off x="10549087" y="2980908"/>
            <a:ext cx="612858" cy="1779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7"/>
            <a:endCxn id="12" idx="3"/>
          </p:cNvCxnSpPr>
          <p:nvPr/>
        </p:nvCxnSpPr>
        <p:spPr>
          <a:xfrm flipV="1">
            <a:off x="7778005" y="2675993"/>
            <a:ext cx="712691" cy="5845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" idx="0"/>
            <a:endCxn id="12" idx="4"/>
          </p:cNvCxnSpPr>
          <p:nvPr/>
        </p:nvCxnSpPr>
        <p:spPr>
          <a:xfrm flipV="1">
            <a:off x="8450117" y="2716572"/>
            <a:ext cx="138546" cy="5275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7" idx="0"/>
            <a:endCxn id="15" idx="4"/>
          </p:cNvCxnSpPr>
          <p:nvPr/>
        </p:nvCxnSpPr>
        <p:spPr>
          <a:xfrm flipV="1">
            <a:off x="6943551" y="3497045"/>
            <a:ext cx="736488" cy="1425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1"/>
            <a:endCxn id="15" idx="4"/>
          </p:cNvCxnSpPr>
          <p:nvPr/>
        </p:nvCxnSpPr>
        <p:spPr>
          <a:xfrm flipH="1" flipV="1">
            <a:off x="7680039" y="3497045"/>
            <a:ext cx="138433" cy="1480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9037871" y="729245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871" y="729245"/>
                <a:ext cx="46519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8069999" y="2268099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999" y="2268099"/>
                <a:ext cx="46519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7143260" y="3040649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260" y="3040649"/>
                <a:ext cx="46519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6323148" y="4809265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148" y="4809265"/>
                <a:ext cx="46519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8025898" y="4816155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898" y="4816155"/>
                <a:ext cx="46519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8478129" y="3161309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129" y="3161309"/>
                <a:ext cx="46519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9075493" y="2387097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493" y="2387097"/>
                <a:ext cx="46519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10613231" y="2291391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3231" y="2291391"/>
                <a:ext cx="46519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9682642" y="5088091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642" y="5088091"/>
                <a:ext cx="46519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10170292" y="5088091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292" y="5088091"/>
                <a:ext cx="66396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10856342" y="5088091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342" y="5088091"/>
                <a:ext cx="66396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 flipH="1">
                <a:off x="7477992" y="3226949"/>
                <a:ext cx="9425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77992" y="3226949"/>
                <a:ext cx="94257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0355378" y="1176342"/>
            <a:ext cx="1446087" cy="923330"/>
            <a:chOff x="1439835" y="3909187"/>
            <a:chExt cx="1446087" cy="92333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439835" y="3909187"/>
                  <a:ext cx="1446087" cy="9233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b="0" dirty="0" smtClean="0"/>
                </a:p>
                <a:p>
                  <a:endParaRPr lang="en-US" dirty="0" smtClean="0"/>
                </a:p>
                <a:p>
                  <a:endParaRPr lang="en-US" dirty="0"/>
                </a:p>
              </p:txBody>
            </p:sp>
          </mc:Choice>
          <mc:Fallback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9835" y="3909187"/>
                  <a:ext cx="1446087" cy="92333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" name="Picture 2" descr="http://www.fuzzimo.com/wp-content/uploads/2011/03/fzm-Old-Air-Mail-Envelopes-%281%29-01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469" y="4269096"/>
              <a:ext cx="592818" cy="4861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 flipH="1">
                <a:off x="9781192" y="2568482"/>
                <a:ext cx="9425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81192" y="2568482"/>
                <a:ext cx="942572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-83128" y="1650126"/>
                <a:ext cx="60855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128" y="1650126"/>
                <a:ext cx="6085577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-83128" y="2242152"/>
                <a:ext cx="44618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128" y="2242152"/>
                <a:ext cx="4461862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/>
              <p:cNvSpPr txBox="1"/>
              <p:nvPr/>
            </p:nvSpPr>
            <p:spPr>
              <a:xfrm>
                <a:off x="-83128" y="2840594"/>
                <a:ext cx="34053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128" y="2840594"/>
                <a:ext cx="340535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0" y="4286045"/>
                <a:ext cx="63944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 smtClean="0"/>
                  <a:t> requires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bits</a:t>
                </a:r>
                <a:endParaRPr lang="en-US" sz="2800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86045"/>
                <a:ext cx="6394435" cy="523220"/>
              </a:xfrm>
              <a:prstGeom prst="rect">
                <a:avLst/>
              </a:prstGeom>
              <a:blipFill>
                <a:blip r:embed="rId20"/>
                <a:stretch>
                  <a:fillRect l="-190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Improved Routing Schemes for Trees [TZ’01]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709" y="1567007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Labels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bits</a:t>
                </a:r>
              </a:p>
              <a:p>
                <a:r>
                  <a:rPr lang="en-US" dirty="0" smtClean="0"/>
                  <a:t>Routing tables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bits</a:t>
                </a:r>
              </a:p>
              <a:p>
                <a:endParaRPr lang="en-US" dirty="0"/>
              </a:p>
              <a:p>
                <a:r>
                  <a:rPr lang="en-US" dirty="0" smtClean="0"/>
                  <a:t>Tool: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Heavy Light Tree Decomposition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Sleator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Tarjan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Recursive partitioning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tree</a:t>
                </a:r>
                <a:r>
                  <a:rPr lang="en-US" dirty="0" smtClean="0"/>
                  <a:t> into a collection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vertex-disjoint paths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709" y="1567007"/>
                <a:ext cx="10515600" cy="4351338"/>
              </a:xfrm>
              <a:blipFill>
                <a:blip r:embed="rId2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5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Heavy-Light Tree Decomposition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1278333"/>
                <a:ext cx="121920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Define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heavy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child of node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u </a:t>
                </a:r>
                <a:r>
                  <a:rPr lang="en-US" dirty="0" smtClean="0"/>
                  <a:t>to be the (unique) child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largest</a:t>
                </a:r>
                <a:r>
                  <a:rPr lang="en-US" dirty="0" smtClean="0"/>
                  <a:t> subtree.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remaining children are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light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Note: </a:t>
                </a:r>
                <a:r>
                  <a:rPr lang="en-US" dirty="0" smtClean="0"/>
                  <a:t>for every light-child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it holds: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d>
                            <m:dPr>
                              <m:ctrlPr>
                                <a:rPr lang="en-US" b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≤|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b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|/2</m:t>
                      </m:r>
                    </m:oMath>
                  </m:oMathPara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 smtClean="0"/>
                  <a:t>An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light</a:t>
                </a:r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heavy</a:t>
                </a:r>
                <a:r>
                  <a:rPr lang="en-US" dirty="0" smtClean="0"/>
                  <a:t>)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>
                    <a:solidFill>
                      <a:srgbClr val="00B050"/>
                    </a:solidFill>
                  </a:rPr>
                  <a:t>light</a:t>
                </a:r>
                <a:r>
                  <a:rPr lang="en-US" dirty="0"/>
                  <a:t> (</a:t>
                </a:r>
                <a:r>
                  <a:rPr lang="en-US" dirty="0">
                    <a:solidFill>
                      <a:srgbClr val="FF0000"/>
                    </a:solidFill>
                  </a:rPr>
                  <a:t>heavy</a:t>
                </a:r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278333"/>
                <a:ext cx="12192000" cy="4351338"/>
              </a:xfrm>
              <a:blipFill>
                <a:blip r:embed="rId2"/>
                <a:stretch>
                  <a:fillRect l="-1000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20650" y="227849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 eaLnBrk="0" hangingPunct="0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10457111" y="1820453"/>
                <a:ext cx="6960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7111" y="1820453"/>
                <a:ext cx="69607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 flipH="1">
            <a:off x="9906134" y="2333388"/>
            <a:ext cx="435668" cy="918606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79" idx="4"/>
            <a:endCxn id="52" idx="0"/>
          </p:cNvCxnSpPr>
          <p:nvPr/>
        </p:nvCxnSpPr>
        <p:spPr>
          <a:xfrm>
            <a:off x="10357216" y="2321078"/>
            <a:ext cx="398406" cy="87602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9791280" y="319710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10634068" y="319710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9217258" y="3404328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5"/>
          </p:cNvCxnSpPr>
          <p:nvPr/>
        </p:nvCxnSpPr>
        <p:spPr>
          <a:xfrm>
            <a:off x="9998786" y="3404607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9043516" y="417199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9698687" y="417199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10273459" y="417886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59" name="Straight Connector 58"/>
          <p:cNvCxnSpPr>
            <a:stCxn id="52" idx="5"/>
          </p:cNvCxnSpPr>
          <p:nvPr/>
        </p:nvCxnSpPr>
        <p:spPr>
          <a:xfrm>
            <a:off x="10841574" y="3404607"/>
            <a:ext cx="635282" cy="76738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0767890" y="3417647"/>
            <a:ext cx="109286" cy="75434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10783108" y="414943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11410258" y="417199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8269188" y="4377095"/>
            <a:ext cx="78387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8824885" y="4411749"/>
            <a:ext cx="300641" cy="65212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9415373" y="4372517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866013" y="4411749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8125679" y="506121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8696165" y="506121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9279670" y="505283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10122265" y="504570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9682360" y="504777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73" name="Straight Connector 72"/>
          <p:cNvCxnSpPr>
            <a:stCxn id="62" idx="4"/>
            <a:endCxn id="74" idx="0"/>
          </p:cNvCxnSpPr>
          <p:nvPr/>
        </p:nvCxnSpPr>
        <p:spPr>
          <a:xfrm flipH="1">
            <a:off x="11529743" y="4415100"/>
            <a:ext cx="2069" cy="75215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11408189" y="516725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11529743" y="5417396"/>
            <a:ext cx="0" cy="67409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9625816" y="584838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10235662" y="207797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/>
              <p:cNvSpPr txBox="1"/>
              <p:nvPr/>
            </p:nvSpPr>
            <p:spPr>
              <a:xfrm>
                <a:off x="9234591" y="3009585"/>
                <a:ext cx="6960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591" y="3009585"/>
                <a:ext cx="69607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9125525" y="3971240"/>
                <a:ext cx="6960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525" y="3971240"/>
                <a:ext cx="69607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Connector 84"/>
          <p:cNvCxnSpPr>
            <a:endCxn id="57" idx="0"/>
          </p:cNvCxnSpPr>
          <p:nvPr/>
        </p:nvCxnSpPr>
        <p:spPr>
          <a:xfrm flipH="1">
            <a:off x="9820241" y="3453368"/>
            <a:ext cx="72919" cy="71862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72" idx="0"/>
          </p:cNvCxnSpPr>
          <p:nvPr/>
        </p:nvCxnSpPr>
        <p:spPr>
          <a:xfrm flipH="1">
            <a:off x="9803914" y="4436736"/>
            <a:ext cx="2121" cy="611043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78" idx="0"/>
          </p:cNvCxnSpPr>
          <p:nvPr/>
        </p:nvCxnSpPr>
        <p:spPr>
          <a:xfrm flipH="1">
            <a:off x="9747370" y="5300760"/>
            <a:ext cx="39161" cy="54762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11408189" y="604096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4241" y="-304919"/>
            <a:ext cx="10515600" cy="1325563"/>
          </a:xfrm>
        </p:spPr>
        <p:txBody>
          <a:bodyPr/>
          <a:lstStyle/>
          <a:p>
            <a:r>
              <a:rPr lang="en-US" dirty="0" smtClean="0"/>
              <a:t>Heavy-Light Tree Decomposition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8787" y="993144"/>
            <a:ext cx="9294984" cy="2032842"/>
          </a:xfrm>
          <a:prstGeom prst="rect">
            <a:avLst/>
          </a:prstGeom>
          <a:ln w="762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43616" y="1003509"/>
                <a:ext cx="9351976" cy="2022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/>
                  <a:t>Thm</a:t>
                </a:r>
                <a:r>
                  <a:rPr lang="en-US" sz="2800" b="1" dirty="0" smtClean="0"/>
                  <a:t> 1</a:t>
                </a:r>
                <a:r>
                  <a:rPr lang="en-US" sz="2800" dirty="0" smtClean="0"/>
                  <a:t>: </a:t>
                </a:r>
                <a:r>
                  <a:rPr lang="en-US" sz="2800" dirty="0"/>
                  <a:t>There exists 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 algorithm that computes a path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 </a:t>
                </a:r>
                <a:r>
                  <a:rPr lang="en-US" sz="2800" dirty="0" smtClean="0"/>
                  <a:t>whose </a:t>
                </a:r>
                <a:r>
                  <a:rPr lang="en-US" sz="2800" dirty="0"/>
                  <a:t>removal </a:t>
                </a:r>
                <a:r>
                  <a:rPr lang="en-US" sz="2800" dirty="0" smtClean="0"/>
                  <a:t>breaks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into </a:t>
                </a:r>
                <a:r>
                  <a:rPr lang="en-US" sz="2800" dirty="0">
                    <a:solidFill>
                      <a:srgbClr val="FF0000"/>
                    </a:solidFill>
                  </a:rPr>
                  <a:t>vertex-disjoint</a:t>
                </a:r>
                <a:r>
                  <a:rPr lang="en-US" sz="2800" dirty="0"/>
                  <a:t> </a:t>
                </a:r>
                <a:endParaRPr lang="en-US" sz="2800" dirty="0" smtClean="0"/>
              </a:p>
              <a:p>
                <a:r>
                  <a:rPr lang="en-US" sz="2800" dirty="0" smtClean="0"/>
                  <a:t>sub-trees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800" dirty="0"/>
                  <a:t> s.t</a:t>
                </a:r>
                <a:r>
                  <a:rPr lang="en-US" sz="2800" dirty="0" smtClean="0"/>
                  <a:t>: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2800" dirty="0"/>
                  <a:t>a</a:t>
                </a:r>
                <a:r>
                  <a:rPr lang="en-US" sz="2800" dirty="0" smtClean="0"/>
                  <a:t>nd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 is connected via an edge to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16" y="1003509"/>
                <a:ext cx="9351976" cy="2022285"/>
              </a:xfrm>
              <a:prstGeom prst="rect">
                <a:avLst/>
              </a:prstGeom>
              <a:blipFill>
                <a:blip r:embed="rId2"/>
                <a:stretch>
                  <a:fillRect l="-1369" t="-3021" b="-3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220650" y="227849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 eaLnBrk="0" hangingPunct="0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457111" y="1820453"/>
                <a:ext cx="6960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7111" y="1820453"/>
                <a:ext cx="69607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9906134" y="2333388"/>
            <a:ext cx="435668" cy="918606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5" idx="4"/>
            <a:endCxn id="12" idx="0"/>
          </p:cNvCxnSpPr>
          <p:nvPr/>
        </p:nvCxnSpPr>
        <p:spPr>
          <a:xfrm>
            <a:off x="10357216" y="2321078"/>
            <a:ext cx="398406" cy="87602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9791280" y="319710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634068" y="319710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217258" y="3404328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5"/>
          </p:cNvCxnSpPr>
          <p:nvPr/>
        </p:nvCxnSpPr>
        <p:spPr>
          <a:xfrm>
            <a:off x="9998786" y="3404607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9043516" y="417199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9698687" y="417199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0273459" y="417886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8" name="Straight Connector 17"/>
          <p:cNvCxnSpPr>
            <a:stCxn id="12" idx="5"/>
          </p:cNvCxnSpPr>
          <p:nvPr/>
        </p:nvCxnSpPr>
        <p:spPr>
          <a:xfrm>
            <a:off x="10841574" y="3404607"/>
            <a:ext cx="635282" cy="76738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767890" y="3417647"/>
            <a:ext cx="109286" cy="75434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0783108" y="414943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1410258" y="417199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8269188" y="4377095"/>
            <a:ext cx="78387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824885" y="4411749"/>
            <a:ext cx="300641" cy="65212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415373" y="4372517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866013" y="4411749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125679" y="506121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8696165" y="506121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9279670" y="505283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10122265" y="504570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9682360" y="504777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1" name="Straight Connector 30"/>
          <p:cNvCxnSpPr>
            <a:stCxn id="21" idx="4"/>
            <a:endCxn id="32" idx="0"/>
          </p:cNvCxnSpPr>
          <p:nvPr/>
        </p:nvCxnSpPr>
        <p:spPr>
          <a:xfrm flipH="1">
            <a:off x="11529743" y="4415100"/>
            <a:ext cx="2069" cy="75215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11408189" y="516725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1529743" y="5417396"/>
            <a:ext cx="0" cy="67409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9625816" y="584838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10235662" y="207797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9893160" y="2971503"/>
                <a:ext cx="6960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3160" y="2971503"/>
                <a:ext cx="69607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9727026" y="4036795"/>
                <a:ext cx="6960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026" y="4036795"/>
                <a:ext cx="69607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endCxn id="16" idx="0"/>
          </p:cNvCxnSpPr>
          <p:nvPr/>
        </p:nvCxnSpPr>
        <p:spPr>
          <a:xfrm flipH="1">
            <a:off x="9820241" y="3453368"/>
            <a:ext cx="72919" cy="71862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0" idx="0"/>
          </p:cNvCxnSpPr>
          <p:nvPr/>
        </p:nvCxnSpPr>
        <p:spPr>
          <a:xfrm flipH="1">
            <a:off x="9803914" y="4436736"/>
            <a:ext cx="2121" cy="611043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4" idx="0"/>
          </p:cNvCxnSpPr>
          <p:nvPr/>
        </p:nvCxnSpPr>
        <p:spPr>
          <a:xfrm flipH="1">
            <a:off x="9747370" y="5300760"/>
            <a:ext cx="39161" cy="54762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1408189" y="604096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0" y="3686209"/>
            <a:ext cx="7619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Proof:  </a:t>
            </a:r>
            <a:r>
              <a:rPr lang="en-US" sz="3200" dirty="0" smtClean="0"/>
              <a:t>simply go to heavy-child on each step</a:t>
            </a:r>
            <a:endParaRPr lang="en-US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0" y="4996422"/>
            <a:ext cx="7241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HL decomposition is given by applying</a:t>
            </a:r>
          </a:p>
          <a:p>
            <a:r>
              <a:rPr lang="en-US" sz="3200" i="1" dirty="0" smtClean="0">
                <a:solidFill>
                  <a:srgbClr val="FF0000"/>
                </a:solidFill>
              </a:rPr>
              <a:t>recursively</a:t>
            </a:r>
            <a:r>
              <a:rPr lang="en-US" sz="3200" dirty="0" smtClean="0"/>
              <a:t> </a:t>
            </a:r>
            <a:r>
              <a:rPr lang="en-US" sz="3200" b="1" dirty="0" err="1" smtClean="0"/>
              <a:t>Thm</a:t>
            </a:r>
            <a:r>
              <a:rPr lang="en-US" sz="3200" b="1" dirty="0" smtClean="0"/>
              <a:t> .1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829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7215" y="-24345"/>
            <a:ext cx="10515600" cy="1325563"/>
          </a:xfrm>
        </p:spPr>
        <p:txBody>
          <a:bodyPr/>
          <a:lstStyle/>
          <a:p>
            <a:r>
              <a:rPr lang="en-US" dirty="0" smtClean="0"/>
              <a:t>Heavy-Light Tree Decomposition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9873672" y="1659661"/>
            <a:ext cx="435668" cy="918606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309340" y="1659661"/>
            <a:ext cx="382708" cy="91860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9735863" y="257826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0578651" y="257826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161841" y="2785494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4"/>
          </p:cNvCxnSpPr>
          <p:nvPr/>
        </p:nvCxnSpPr>
        <p:spPr>
          <a:xfrm flipH="1">
            <a:off x="9751818" y="2821375"/>
            <a:ext cx="105599" cy="736361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5"/>
          </p:cNvCxnSpPr>
          <p:nvPr/>
        </p:nvCxnSpPr>
        <p:spPr>
          <a:xfrm>
            <a:off x="9943369" y="2785773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988099" y="355315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9643270" y="355315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0218042" y="356003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6" name="Straight Connector 15"/>
          <p:cNvCxnSpPr>
            <a:stCxn id="9" idx="5"/>
          </p:cNvCxnSpPr>
          <p:nvPr/>
        </p:nvCxnSpPr>
        <p:spPr>
          <a:xfrm>
            <a:off x="10786157" y="2785773"/>
            <a:ext cx="635282" cy="76738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712473" y="2798813"/>
            <a:ext cx="109286" cy="75434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0727691" y="353059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1354841" y="355315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213771" y="3758261"/>
            <a:ext cx="783877" cy="686778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769468" y="3792915"/>
            <a:ext cx="300641" cy="65212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359956" y="3753683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748497" y="3800844"/>
            <a:ext cx="3321" cy="63961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810596" y="3792915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070262" y="444237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640748" y="444237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9224253" y="443400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10066848" y="442686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9626943" y="442894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0" name="Straight Connector 29"/>
          <p:cNvCxnSpPr>
            <a:stCxn id="19" idx="4"/>
            <a:endCxn id="31" idx="0"/>
          </p:cNvCxnSpPr>
          <p:nvPr/>
        </p:nvCxnSpPr>
        <p:spPr>
          <a:xfrm>
            <a:off x="11476395" y="3796266"/>
            <a:ext cx="90397" cy="706139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11445238" y="450240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11571200" y="547265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1584708" y="4773408"/>
            <a:ext cx="103638" cy="67824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4"/>
          </p:cNvCxnSpPr>
          <p:nvPr/>
        </p:nvCxnSpPr>
        <p:spPr>
          <a:xfrm flipH="1">
            <a:off x="9676684" y="4672053"/>
            <a:ext cx="71813" cy="55749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9570399" y="522955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10180245" y="145913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-37215" y="1802061"/>
                <a:ext cx="9074023" cy="353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Observation 1</a:t>
                </a:r>
                <a:r>
                  <a:rPr lang="en-US" sz="2800" dirty="0" smtClean="0"/>
                  <a:t>:  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𝐻𝐿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cover all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heavy</a:t>
                </a:r>
                <a:r>
                  <a:rPr lang="en-US" sz="2800" dirty="0" smtClean="0"/>
                  <a:t> edges</a:t>
                </a:r>
              </a:p>
              <a:p>
                <a:endParaRPr lang="en-US" sz="2800" dirty="0"/>
              </a:p>
              <a:p>
                <a:r>
                  <a:rPr lang="en-US" sz="2800" b="1" dirty="0" smtClean="0"/>
                  <a:t>Observation 2: </a:t>
                </a:r>
                <a:r>
                  <a:rPr lang="en-US" sz="2800" dirty="0" smtClean="0"/>
                  <a:t>any path from root to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 smtClean="0"/>
                  <a:t> contains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light</a:t>
                </a:r>
                <a:r>
                  <a:rPr lang="en-US" sz="2800" dirty="0" smtClean="0"/>
                  <a:t> edges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b="1" dirty="0" smtClean="0"/>
                  <a:t>Proof: </a:t>
                </a:r>
                <a:r>
                  <a:rPr lang="en-US" sz="2800" dirty="0" smtClean="0"/>
                  <a:t>the path can interacts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/>
                  <a:t> path </a:t>
                </a:r>
              </a:p>
              <a:p>
                <a:r>
                  <a:rPr lang="en-US" sz="2800" dirty="0" smtClean="0"/>
                  <a:t>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𝐻𝐿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215" y="1802061"/>
                <a:ext cx="9074023" cy="3539430"/>
              </a:xfrm>
              <a:prstGeom prst="rect">
                <a:avLst/>
              </a:prstGeom>
              <a:blipFill>
                <a:blip r:embed="rId2"/>
                <a:stretch>
                  <a:fillRect l="-1411" t="-1724" r="-403" b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7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Improved Routing Scheme for Trees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8470" y="1287692"/>
                <a:ext cx="10853361" cy="541790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Preprocessing algorithm: </a:t>
                </a:r>
                <a:endParaRPr lang="en-US" dirty="0" smtClean="0"/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DFS numbering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Heavy-light decomposition</a:t>
                </a:r>
                <a:endParaRPr lang="he-IL" dirty="0" smtClean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u="sng" dirty="0" smtClean="0">
                    <a:solidFill>
                      <a:srgbClr val="00B0F0"/>
                    </a:solidFill>
                  </a:rPr>
                  <a:t>Label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u="sng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u="sng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u="sng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1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light</a:t>
                </a:r>
                <a:r>
                  <a:rPr lang="en-US" dirty="0" smtClean="0"/>
                  <a:t>-edges on the path from root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b="0" dirty="0" smtClean="0"/>
                  <a:t>2.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𝐷𝐹𝑆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u="sng" dirty="0" smtClean="0">
                    <a:solidFill>
                      <a:srgbClr val="00B0F0"/>
                    </a:solidFill>
                  </a:rPr>
                  <a:t>Routing table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u="sng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u="sng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u="sng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[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𝐷𝐹𝑆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𝐷𝐹𝑆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2. Parent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3.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Heavy</a:t>
                </a:r>
                <a:r>
                  <a:rPr lang="en-US" dirty="0" smtClean="0"/>
                  <a:t> child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70" y="1287692"/>
                <a:ext cx="10853361" cy="5417908"/>
              </a:xfrm>
              <a:blipFill>
                <a:blip r:embed="rId2"/>
                <a:stretch>
                  <a:fillRect l="-1011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H="1">
            <a:off x="9725891" y="1299441"/>
            <a:ext cx="435668" cy="918606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161559" y="1299441"/>
            <a:ext cx="382708" cy="91860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9588082" y="221804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0430870" y="221804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014060" y="2425274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4"/>
          </p:cNvCxnSpPr>
          <p:nvPr/>
        </p:nvCxnSpPr>
        <p:spPr>
          <a:xfrm flipH="1">
            <a:off x="9604037" y="2461155"/>
            <a:ext cx="105599" cy="736361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5"/>
          </p:cNvCxnSpPr>
          <p:nvPr/>
        </p:nvCxnSpPr>
        <p:spPr>
          <a:xfrm>
            <a:off x="9795588" y="2425553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840318" y="319293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9495489" y="319293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0070261" y="319981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4" name="Straight Connector 13"/>
          <p:cNvCxnSpPr>
            <a:stCxn id="7" idx="5"/>
          </p:cNvCxnSpPr>
          <p:nvPr/>
        </p:nvCxnSpPr>
        <p:spPr>
          <a:xfrm>
            <a:off x="10638376" y="2425553"/>
            <a:ext cx="635282" cy="76738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564692" y="2438593"/>
            <a:ext cx="109286" cy="75434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0579910" y="317037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1207060" y="319293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8065990" y="3398041"/>
            <a:ext cx="783877" cy="686778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621687" y="3432695"/>
            <a:ext cx="300641" cy="65212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9212175" y="3393463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00716" y="3440624"/>
            <a:ext cx="3321" cy="63961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662815" y="3432695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922481" y="408215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492967" y="408215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9076472" y="407378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9919067" y="406664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9479162" y="406872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8" name="Straight Connector 27"/>
          <p:cNvCxnSpPr>
            <a:stCxn id="17" idx="4"/>
            <a:endCxn id="29" idx="0"/>
          </p:cNvCxnSpPr>
          <p:nvPr/>
        </p:nvCxnSpPr>
        <p:spPr>
          <a:xfrm>
            <a:off x="11328614" y="3436046"/>
            <a:ext cx="90397" cy="706139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11297457" y="414218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11423419" y="511243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1436927" y="4413188"/>
            <a:ext cx="103638" cy="67824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7" idx="4"/>
          </p:cNvCxnSpPr>
          <p:nvPr/>
        </p:nvCxnSpPr>
        <p:spPr>
          <a:xfrm flipH="1">
            <a:off x="9528903" y="4311833"/>
            <a:ext cx="71813" cy="55749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9422618" y="486933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0032464" y="109891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 flipH="1">
                <a:off x="7434715" y="3802044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34715" y="3802044"/>
                <a:ext cx="49997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 flipH="1">
            <a:off x="7919698" y="4325264"/>
            <a:ext cx="75766" cy="68411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7784688" y="502630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1" name="Straight Connector 40"/>
          <p:cNvCxnSpPr>
            <a:stCxn id="23" idx="4"/>
            <a:endCxn id="44" idx="0"/>
          </p:cNvCxnSpPr>
          <p:nvPr/>
        </p:nvCxnSpPr>
        <p:spPr>
          <a:xfrm>
            <a:off x="8044035" y="4325264"/>
            <a:ext cx="378183" cy="66385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8300664" y="498911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7838479" y="5286347"/>
            <a:ext cx="75766" cy="68411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9" idx="4"/>
            <a:endCxn id="48" idx="0"/>
          </p:cNvCxnSpPr>
          <p:nvPr/>
        </p:nvCxnSpPr>
        <p:spPr>
          <a:xfrm>
            <a:off x="7906242" y="5269417"/>
            <a:ext cx="400524" cy="60176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8185212" y="587118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7671137" y="596264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6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72" y="-12133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Improved Routing Scheme for Trees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3388"/>
                <a:ext cx="12306730" cy="541790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>
                    <a:solidFill>
                      <a:srgbClr val="00B0F0"/>
                    </a:solidFill>
                  </a:rPr>
                  <a:t>Label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light</a:t>
                </a:r>
                <a:r>
                  <a:rPr lang="en-US" dirty="0" smtClean="0"/>
                  <a:t>-edges on the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𝐷𝐹𝑆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>
                    <a:solidFill>
                      <a:srgbClr val="00B0F0"/>
                    </a:solidFill>
                  </a:rPr>
                  <a:t>Routing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𝐷𝐹𝑆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𝐷𝐹𝑆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 parent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heavy</a:t>
                </a:r>
                <a:r>
                  <a:rPr lang="en-US" dirty="0" smtClean="0"/>
                  <a:t> child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0" dirty="0" smtClean="0">
                    <a:solidFill>
                      <a:srgbClr val="00B0F0"/>
                    </a:solidFill>
                  </a:rPr>
                  <a:t>Routing Alg.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target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514350" indent="-514350">
                  <a:lnSpc>
                    <a:spcPct val="100000"/>
                  </a:lnSpc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dirty="0" smtClean="0"/>
                  <a:t> forward to parent</a:t>
                </a:r>
              </a:p>
              <a:p>
                <a:pPr marL="514350" indent="-514350">
                  <a:lnSpc>
                    <a:spcPct val="100000"/>
                  </a:lnSpc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, forward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b="0" dirty="0" smtClean="0"/>
              </a:p>
              <a:p>
                <a:pPr marL="514350" indent="-514350">
                  <a:lnSpc>
                    <a:spcPct val="100000"/>
                  </a:lnSpc>
                  <a:buAutoNum type="arabicPeriod"/>
                </a:pPr>
                <a:r>
                  <a:rPr lang="en-US" dirty="0" smtClean="0"/>
                  <a:t>Forward to heavy child</a:t>
                </a:r>
                <a:endParaRPr lang="en-US" b="0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3388"/>
                <a:ext cx="12306730" cy="5417908"/>
              </a:xfrm>
              <a:blipFill>
                <a:blip r:embed="rId2"/>
                <a:stretch>
                  <a:fillRect l="-1040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34" idx="3"/>
            <a:endCxn id="6" idx="6"/>
          </p:cNvCxnSpPr>
          <p:nvPr/>
        </p:nvCxnSpPr>
        <p:spPr>
          <a:xfrm flipH="1">
            <a:off x="8957721" y="2541595"/>
            <a:ext cx="739370" cy="30563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4" idx="5"/>
            <a:endCxn id="7" idx="0"/>
          </p:cNvCxnSpPr>
          <p:nvPr/>
        </p:nvCxnSpPr>
        <p:spPr>
          <a:xfrm>
            <a:off x="9868995" y="2541595"/>
            <a:ext cx="646483" cy="37841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714613" y="272567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0393924" y="292001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130966" y="2962929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4"/>
          </p:cNvCxnSpPr>
          <p:nvPr/>
        </p:nvCxnSpPr>
        <p:spPr>
          <a:xfrm flipH="1">
            <a:off x="8720943" y="2998810"/>
            <a:ext cx="105599" cy="736361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5"/>
          </p:cNvCxnSpPr>
          <p:nvPr/>
        </p:nvCxnSpPr>
        <p:spPr>
          <a:xfrm>
            <a:off x="8912494" y="2963208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957224" y="373059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8612395" y="373059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9187167" y="373746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4" name="Straight Connector 13"/>
          <p:cNvCxnSpPr>
            <a:stCxn id="7" idx="5"/>
          </p:cNvCxnSpPr>
          <p:nvPr/>
        </p:nvCxnSpPr>
        <p:spPr>
          <a:xfrm>
            <a:off x="10601430" y="3127519"/>
            <a:ext cx="635282" cy="76738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527746" y="3140559"/>
            <a:ext cx="109286" cy="75434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0542964" y="387234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1170114" y="389490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182896" y="3935696"/>
            <a:ext cx="783877" cy="686778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738593" y="3970350"/>
            <a:ext cx="300641" cy="65212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329081" y="3931118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17622" y="3978279"/>
            <a:ext cx="3321" cy="63961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779721" y="3970350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039387" y="461981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7609873" y="461981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193378" y="461143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9035973" y="460430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8596068" y="460638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8" name="Straight Connector 27"/>
          <p:cNvCxnSpPr>
            <a:stCxn id="17" idx="4"/>
            <a:endCxn id="29" idx="0"/>
          </p:cNvCxnSpPr>
          <p:nvPr/>
        </p:nvCxnSpPr>
        <p:spPr>
          <a:xfrm>
            <a:off x="11291668" y="4138012"/>
            <a:ext cx="90397" cy="706139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11260511" y="484415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11386473" y="581440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1399981" y="5115154"/>
            <a:ext cx="103638" cy="67824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7" idx="4"/>
          </p:cNvCxnSpPr>
          <p:nvPr/>
        </p:nvCxnSpPr>
        <p:spPr>
          <a:xfrm flipH="1">
            <a:off x="8645809" y="4849488"/>
            <a:ext cx="71813" cy="55749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8539524" y="540698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9661489" y="233408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 flipH="1">
                <a:off x="6551621" y="4339699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51621" y="4339699"/>
                <a:ext cx="49997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 flipH="1">
            <a:off x="7036604" y="4862919"/>
            <a:ext cx="75766" cy="68411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6901594" y="556396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1" name="Straight Connector 40"/>
          <p:cNvCxnSpPr>
            <a:stCxn id="23" idx="4"/>
            <a:endCxn id="44" idx="0"/>
          </p:cNvCxnSpPr>
          <p:nvPr/>
        </p:nvCxnSpPr>
        <p:spPr>
          <a:xfrm>
            <a:off x="7160941" y="4862919"/>
            <a:ext cx="378183" cy="66385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7417570" y="552677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6955385" y="5824002"/>
            <a:ext cx="75766" cy="68411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9" idx="4"/>
            <a:endCxn id="48" idx="0"/>
          </p:cNvCxnSpPr>
          <p:nvPr/>
        </p:nvCxnSpPr>
        <p:spPr>
          <a:xfrm>
            <a:off x="7023148" y="5807072"/>
            <a:ext cx="400524" cy="60176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7302118" y="640884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6788043" y="650029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 flipH="1">
                <a:off x="11534776" y="4592933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534776" y="4592933"/>
                <a:ext cx="4999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27424" y="5513119"/>
                <a:ext cx="353539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Label space: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Table space: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4" y="5513119"/>
                <a:ext cx="3535391" cy="954107"/>
              </a:xfrm>
              <a:prstGeom prst="rect">
                <a:avLst/>
              </a:prstGeom>
              <a:blipFill>
                <a:blip r:embed="rId5"/>
                <a:stretch>
                  <a:fillRect l="-3448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0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18" y="0"/>
            <a:ext cx="10515600" cy="1325563"/>
          </a:xfrm>
        </p:spPr>
        <p:txBody>
          <a:bodyPr/>
          <a:lstStyle/>
          <a:p>
            <a:r>
              <a:rPr lang="en-US" dirty="0" smtClean="0"/>
              <a:t>From Trees to General Graphs: Tree Covers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706" y="1299152"/>
                <a:ext cx="12037291" cy="4351338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Tree Covers: </a:t>
                </a:r>
                <a:r>
                  <a:rPr lang="en-US" dirty="0" smtClean="0"/>
                  <a:t>a family of trees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 </a:t>
                </a:r>
                <a:r>
                  <a:rPr lang="en-US" dirty="0" smtClean="0"/>
                  <a:t>there is a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containing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low-stretch path</a:t>
                </a:r>
                <a:r>
                  <a:rPr lang="en-US" dirty="0" smtClean="0"/>
                  <a:t> between them.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706" y="1299152"/>
                <a:ext cx="12037291" cy="4351338"/>
              </a:xfrm>
              <a:blipFill>
                <a:blip r:embed="rId2"/>
                <a:stretch>
                  <a:fillRect l="-1013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307109" y="2761078"/>
            <a:ext cx="7666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61261" y="2741784"/>
            <a:ext cx="9393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From routing on general graphs to routing on trees with stretch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0750" y="3922704"/>
                <a:ext cx="12205201" cy="1882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TZ DO implicitly defines a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tree-cover</a:t>
                </a:r>
                <a:r>
                  <a:rPr lang="en-US" sz="2800" dirty="0" smtClean="0"/>
                  <a:t> with the following properties: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Each vertex belongs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trees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Every pair of vertices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has a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0" y="3922704"/>
                <a:ext cx="12205201" cy="1882118"/>
              </a:xfrm>
              <a:prstGeom prst="rect">
                <a:avLst/>
              </a:prstGeom>
              <a:blipFill>
                <a:blip r:embed="rId3"/>
                <a:stretch>
                  <a:fillRect l="-1049" b="-6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1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636" y="-221673"/>
            <a:ext cx="10515600" cy="1325563"/>
          </a:xfrm>
        </p:spPr>
        <p:txBody>
          <a:bodyPr/>
          <a:lstStyle/>
          <a:p>
            <a:r>
              <a:rPr lang="en-US" dirty="0" smtClean="0"/>
              <a:t>Short Recut of TZ Distance Oracles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0" y="1036845"/>
                <a:ext cx="12115496" cy="5617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u="sng" dirty="0" smtClean="0">
                    <a:solidFill>
                      <a:srgbClr val="0070C0"/>
                    </a:solidFill>
                  </a:rPr>
                  <a:t>Preprocessing algorithm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⊇…⊇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−1 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−1/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0" dirty="0" smtClean="0"/>
                  <a:t>Pivot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closest vertex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Bunch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b="0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Store </a:t>
                </a:r>
                <a:r>
                  <a:rPr lang="en-US" sz="2800" dirty="0"/>
                  <a:t>in </a:t>
                </a:r>
                <a:r>
                  <a:rPr lang="en-US" sz="2800" b="1" dirty="0"/>
                  <a:t>hash-table</a:t>
                </a:r>
                <a:r>
                  <a:rPr lang="en-US" sz="2800" dirty="0"/>
                  <a:t> distances between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and </a:t>
                </a:r>
                <a:r>
                  <a:rPr lang="en-US" sz="2800" dirty="0"/>
                  <a:t>every vertex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Query algorithm:  </a:t>
                </a: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be min value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Last class: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36845"/>
                <a:ext cx="12115496" cy="5617628"/>
              </a:xfrm>
              <a:prstGeom prst="rect">
                <a:avLst/>
              </a:prstGeom>
              <a:blipFill>
                <a:blip r:embed="rId2"/>
                <a:stretch>
                  <a:fillRect l="-1007" t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BD111-9B4A-4D09-BEDE-0188D69EC7EE}" type="slidenum">
              <a:rPr lang="he-IL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2389"/>
            <a:ext cx="7772400" cy="909637"/>
          </a:xfrm>
        </p:spPr>
        <p:txBody>
          <a:bodyPr/>
          <a:lstStyle/>
          <a:p>
            <a:pPr rtl="0">
              <a:defRPr/>
            </a:pPr>
            <a:r>
              <a:rPr lang="en-US" alt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Bunches</a:t>
            </a:r>
          </a:p>
        </p:txBody>
      </p:sp>
      <p:sp>
        <p:nvSpPr>
          <p:cNvPr id="18436" name="Oval 3"/>
          <p:cNvSpPr>
            <a:spLocks noChangeAspect="1" noChangeArrowheads="1"/>
          </p:cNvSpPr>
          <p:nvPr/>
        </p:nvSpPr>
        <p:spPr bwMode="auto">
          <a:xfrm>
            <a:off x="5897563" y="3276600"/>
            <a:ext cx="165100" cy="1666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6137275" y="29352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6318250" y="32623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5919789" y="37480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6421439" y="37544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5541964" y="32829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3" name="Oval 10"/>
          <p:cNvSpPr>
            <a:spLocks noChangeArrowheads="1"/>
          </p:cNvSpPr>
          <p:nvPr/>
        </p:nvSpPr>
        <p:spPr bwMode="auto">
          <a:xfrm>
            <a:off x="5519739" y="3813176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4" name="Oval 11"/>
          <p:cNvSpPr>
            <a:spLocks noChangeArrowheads="1"/>
          </p:cNvSpPr>
          <p:nvPr/>
        </p:nvSpPr>
        <p:spPr bwMode="auto">
          <a:xfrm>
            <a:off x="6716714" y="30797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5" name="Oval 12"/>
          <p:cNvSpPr>
            <a:spLocks noChangeArrowheads="1"/>
          </p:cNvSpPr>
          <p:nvPr/>
        </p:nvSpPr>
        <p:spPr bwMode="auto">
          <a:xfrm>
            <a:off x="5853114" y="41608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6" name="Oval 13"/>
          <p:cNvSpPr>
            <a:spLocks noChangeArrowheads="1"/>
          </p:cNvSpPr>
          <p:nvPr/>
        </p:nvSpPr>
        <p:spPr bwMode="auto">
          <a:xfrm>
            <a:off x="5280025" y="28765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7" name="Oval 14"/>
          <p:cNvSpPr>
            <a:spLocks noChangeArrowheads="1"/>
          </p:cNvSpPr>
          <p:nvPr/>
        </p:nvSpPr>
        <p:spPr bwMode="auto">
          <a:xfrm>
            <a:off x="6753225" y="35083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8" name="Oval 15"/>
          <p:cNvSpPr>
            <a:spLocks noChangeArrowheads="1"/>
          </p:cNvSpPr>
          <p:nvPr/>
        </p:nvSpPr>
        <p:spPr bwMode="auto">
          <a:xfrm>
            <a:off x="6338889" y="26146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9" name="Oval 16"/>
          <p:cNvSpPr>
            <a:spLocks noChangeArrowheads="1"/>
          </p:cNvSpPr>
          <p:nvPr/>
        </p:nvSpPr>
        <p:spPr bwMode="auto">
          <a:xfrm>
            <a:off x="6623050" y="40020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0" name="Oval 17"/>
          <p:cNvSpPr>
            <a:spLocks noChangeArrowheads="1"/>
          </p:cNvSpPr>
          <p:nvPr/>
        </p:nvSpPr>
        <p:spPr bwMode="auto">
          <a:xfrm>
            <a:off x="5310189" y="39941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1" name="Oval 18"/>
          <p:cNvSpPr>
            <a:spLocks noChangeArrowheads="1"/>
          </p:cNvSpPr>
          <p:nvPr/>
        </p:nvSpPr>
        <p:spPr bwMode="auto">
          <a:xfrm>
            <a:off x="5200650" y="34639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2" name="Oval 19"/>
          <p:cNvSpPr>
            <a:spLocks noChangeArrowheads="1"/>
          </p:cNvSpPr>
          <p:nvPr/>
        </p:nvSpPr>
        <p:spPr bwMode="auto">
          <a:xfrm>
            <a:off x="6216650" y="39417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3" name="Oval 20"/>
          <p:cNvSpPr>
            <a:spLocks noChangeAspect="1" noChangeArrowheads="1"/>
          </p:cNvSpPr>
          <p:nvPr/>
        </p:nvSpPr>
        <p:spPr bwMode="auto">
          <a:xfrm>
            <a:off x="6237289" y="42656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29" name="Oval 21"/>
          <p:cNvSpPr>
            <a:spLocks noChangeAspect="1" noChangeArrowheads="1"/>
          </p:cNvSpPr>
          <p:nvPr/>
        </p:nvSpPr>
        <p:spPr bwMode="auto">
          <a:xfrm>
            <a:off x="3703639" y="1081089"/>
            <a:ext cx="4606925" cy="46132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5" name="Oval 22"/>
          <p:cNvSpPr>
            <a:spLocks noChangeArrowheads="1"/>
          </p:cNvSpPr>
          <p:nvPr/>
        </p:nvSpPr>
        <p:spPr bwMode="auto">
          <a:xfrm>
            <a:off x="6462714" y="29416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6" name="Oval 23"/>
          <p:cNvSpPr>
            <a:spLocks noChangeArrowheads="1"/>
          </p:cNvSpPr>
          <p:nvPr/>
        </p:nvSpPr>
        <p:spPr bwMode="auto">
          <a:xfrm>
            <a:off x="5829300" y="25908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 b="0">
              <a:latin typeface="Symbol" panose="05050102010706020507" pitchFamily="18" charset="2"/>
            </a:endParaRPr>
          </a:p>
        </p:txBody>
      </p:sp>
      <p:sp>
        <p:nvSpPr>
          <p:cNvPr id="18457" name="Oval 24"/>
          <p:cNvSpPr>
            <a:spLocks noChangeAspect="1" noChangeArrowheads="1"/>
          </p:cNvSpPr>
          <p:nvPr/>
        </p:nvSpPr>
        <p:spPr bwMode="auto">
          <a:xfrm>
            <a:off x="4206876" y="26416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8" name="Oval 25"/>
          <p:cNvSpPr>
            <a:spLocks noChangeAspect="1" noChangeArrowheads="1"/>
          </p:cNvSpPr>
          <p:nvPr/>
        </p:nvSpPr>
        <p:spPr bwMode="auto">
          <a:xfrm>
            <a:off x="7145339" y="272256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9" name="Oval 26"/>
          <p:cNvSpPr>
            <a:spLocks noChangeAspect="1" noChangeArrowheads="1"/>
          </p:cNvSpPr>
          <p:nvPr/>
        </p:nvSpPr>
        <p:spPr bwMode="auto">
          <a:xfrm>
            <a:off x="6992939" y="41386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60" name="Oval 27"/>
          <p:cNvSpPr>
            <a:spLocks noChangeAspect="1" noChangeArrowheads="1"/>
          </p:cNvSpPr>
          <p:nvPr/>
        </p:nvSpPr>
        <p:spPr bwMode="auto">
          <a:xfrm>
            <a:off x="4968876" y="45085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61" name="Oval 28"/>
          <p:cNvSpPr>
            <a:spLocks noChangeAspect="1" noChangeArrowheads="1"/>
          </p:cNvSpPr>
          <p:nvPr/>
        </p:nvSpPr>
        <p:spPr bwMode="auto">
          <a:xfrm>
            <a:off x="5221289" y="19764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37" name="Oval 29"/>
          <p:cNvSpPr>
            <a:spLocks noChangeArrowheads="1"/>
          </p:cNvSpPr>
          <p:nvPr/>
        </p:nvSpPr>
        <p:spPr bwMode="auto">
          <a:xfrm>
            <a:off x="7348539" y="33766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38" name="Oval 30"/>
          <p:cNvSpPr>
            <a:spLocks noChangeArrowheads="1"/>
          </p:cNvSpPr>
          <p:nvPr/>
        </p:nvSpPr>
        <p:spPr bwMode="auto">
          <a:xfrm>
            <a:off x="6688139" y="225266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39" name="Oval 31"/>
          <p:cNvSpPr>
            <a:spLocks noChangeArrowheads="1"/>
          </p:cNvSpPr>
          <p:nvPr/>
        </p:nvSpPr>
        <p:spPr bwMode="auto">
          <a:xfrm>
            <a:off x="7058025" y="38846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0" name="Oval 32"/>
          <p:cNvSpPr>
            <a:spLocks noChangeArrowheads="1"/>
          </p:cNvSpPr>
          <p:nvPr/>
        </p:nvSpPr>
        <p:spPr bwMode="auto">
          <a:xfrm>
            <a:off x="6629400" y="45307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1" name="Oval 33"/>
          <p:cNvSpPr>
            <a:spLocks noChangeArrowheads="1"/>
          </p:cNvSpPr>
          <p:nvPr/>
        </p:nvSpPr>
        <p:spPr bwMode="auto">
          <a:xfrm>
            <a:off x="6084889" y="20129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2" name="Oval 34"/>
          <p:cNvSpPr>
            <a:spLocks noChangeArrowheads="1"/>
          </p:cNvSpPr>
          <p:nvPr/>
        </p:nvSpPr>
        <p:spPr bwMode="auto">
          <a:xfrm>
            <a:off x="4975225" y="23526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3" name="Oval 35"/>
          <p:cNvSpPr>
            <a:spLocks noChangeArrowheads="1"/>
          </p:cNvSpPr>
          <p:nvPr/>
        </p:nvSpPr>
        <p:spPr bwMode="auto">
          <a:xfrm>
            <a:off x="4503739" y="32464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4" name="Oval 36"/>
          <p:cNvSpPr>
            <a:spLocks noChangeArrowheads="1"/>
          </p:cNvSpPr>
          <p:nvPr/>
        </p:nvSpPr>
        <p:spPr bwMode="auto">
          <a:xfrm>
            <a:off x="7442200" y="41973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5" name="Oval 37"/>
          <p:cNvSpPr>
            <a:spLocks noChangeArrowheads="1"/>
          </p:cNvSpPr>
          <p:nvPr/>
        </p:nvSpPr>
        <p:spPr bwMode="auto">
          <a:xfrm>
            <a:off x="5475289" y="4524376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6" name="Oval 38"/>
          <p:cNvSpPr>
            <a:spLocks noChangeArrowheads="1"/>
          </p:cNvSpPr>
          <p:nvPr/>
        </p:nvSpPr>
        <p:spPr bwMode="auto">
          <a:xfrm>
            <a:off x="4889500" y="42259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7" name="Oval 39"/>
          <p:cNvSpPr>
            <a:spLocks noChangeArrowheads="1"/>
          </p:cNvSpPr>
          <p:nvPr/>
        </p:nvSpPr>
        <p:spPr bwMode="auto">
          <a:xfrm>
            <a:off x="4489450" y="397033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3" name="Oval 40"/>
          <p:cNvSpPr>
            <a:spLocks noChangeAspect="1" noChangeArrowheads="1"/>
          </p:cNvSpPr>
          <p:nvPr/>
        </p:nvSpPr>
        <p:spPr bwMode="auto">
          <a:xfrm>
            <a:off x="3549650" y="2884488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8474" name="Group 108"/>
          <p:cNvGrpSpPr>
            <a:grpSpLocks/>
          </p:cNvGrpSpPr>
          <p:nvPr/>
        </p:nvGrpSpPr>
        <p:grpSpPr bwMode="auto">
          <a:xfrm>
            <a:off x="9048751" y="101601"/>
            <a:ext cx="1539875" cy="1579563"/>
            <a:chOff x="4731" y="64"/>
            <a:chExt cx="970" cy="995"/>
          </a:xfrm>
        </p:grpSpPr>
        <p:sp>
          <p:nvSpPr>
            <p:cNvPr id="18538" name="Oval 41"/>
            <p:cNvSpPr>
              <a:spLocks noChangeArrowheads="1"/>
            </p:cNvSpPr>
            <p:nvPr/>
          </p:nvSpPr>
          <p:spPr bwMode="auto">
            <a:xfrm>
              <a:off x="5432" y="232"/>
              <a:ext cx="57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39" name="Oval 42"/>
            <p:cNvSpPr>
              <a:spLocks noChangeAspect="1" noChangeArrowheads="1"/>
            </p:cNvSpPr>
            <p:nvPr/>
          </p:nvSpPr>
          <p:spPr bwMode="auto">
            <a:xfrm>
              <a:off x="5381" y="487"/>
              <a:ext cx="138" cy="1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40" name="Oval 43"/>
            <p:cNvSpPr>
              <a:spLocks noChangeAspect="1" noChangeArrowheads="1"/>
            </p:cNvSpPr>
            <p:nvPr/>
          </p:nvSpPr>
          <p:spPr bwMode="auto">
            <a:xfrm>
              <a:off x="5343" y="770"/>
              <a:ext cx="196" cy="19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41" name="Text Box 44"/>
            <p:cNvSpPr txBox="1">
              <a:spLocks noChangeArrowheads="1"/>
            </p:cNvSpPr>
            <p:nvPr/>
          </p:nvSpPr>
          <p:spPr bwMode="auto">
            <a:xfrm>
              <a:off x="4731" y="64"/>
              <a:ext cx="970" cy="995"/>
            </a:xfrm>
            <a:prstGeom prst="rect">
              <a:avLst/>
            </a:prstGeom>
            <a:noFill/>
            <a:ln w="2540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>
                  <a:solidFill>
                    <a:srgbClr val="CC3300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CC3300"/>
                  </a:solidFill>
                </a:rPr>
                <a:t>0</a:t>
              </a:r>
              <a: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  <a:t>=</a:t>
              </a:r>
              <a:b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</a:br>
              <a:r>
                <a:rPr lang="en-US" altLang="en-US" sz="3200">
                  <a:solidFill>
                    <a:srgbClr val="CC3300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CC3300"/>
                  </a:solidFill>
                </a:rPr>
                <a:t>1</a:t>
              </a:r>
              <a: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  <a:t>=</a:t>
              </a:r>
              <a:b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</a:br>
              <a:r>
                <a:rPr lang="en-US" altLang="en-US" sz="3200">
                  <a:solidFill>
                    <a:srgbClr val="CC3300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CC3300"/>
                  </a:solidFill>
                </a:rPr>
                <a:t>2</a:t>
              </a:r>
              <a: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  <a:t>=</a:t>
              </a:r>
            </a:p>
          </p:txBody>
        </p:sp>
      </p:grpSp>
      <p:sp>
        <p:nvSpPr>
          <p:cNvPr id="145453" name="Oval 45"/>
          <p:cNvSpPr>
            <a:spLocks noChangeArrowheads="1"/>
          </p:cNvSpPr>
          <p:nvPr/>
        </p:nvSpPr>
        <p:spPr bwMode="auto">
          <a:xfrm>
            <a:off x="4884738" y="2247901"/>
            <a:ext cx="2190750" cy="2193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6" name="Oval 46"/>
          <p:cNvSpPr>
            <a:spLocks noChangeAspect="1" noChangeArrowheads="1"/>
          </p:cNvSpPr>
          <p:nvPr/>
        </p:nvSpPr>
        <p:spPr bwMode="auto">
          <a:xfrm>
            <a:off x="8607425" y="3079751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7" name="Oval 47"/>
          <p:cNvSpPr>
            <a:spLocks noChangeAspect="1" noChangeArrowheads="1"/>
          </p:cNvSpPr>
          <p:nvPr/>
        </p:nvSpPr>
        <p:spPr bwMode="auto">
          <a:xfrm>
            <a:off x="2330451" y="1317626"/>
            <a:ext cx="284163" cy="2889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8" name="Oval 48"/>
          <p:cNvSpPr>
            <a:spLocks noChangeAspect="1" noChangeArrowheads="1"/>
          </p:cNvSpPr>
          <p:nvPr/>
        </p:nvSpPr>
        <p:spPr bwMode="auto">
          <a:xfrm>
            <a:off x="7678738" y="1222376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9" name="Oval 49"/>
          <p:cNvSpPr>
            <a:spLocks noChangeAspect="1" noChangeArrowheads="1"/>
          </p:cNvSpPr>
          <p:nvPr/>
        </p:nvSpPr>
        <p:spPr bwMode="auto">
          <a:xfrm>
            <a:off x="4100513" y="1084263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0" name="Oval 50"/>
          <p:cNvSpPr>
            <a:spLocks noChangeAspect="1" noChangeArrowheads="1"/>
          </p:cNvSpPr>
          <p:nvPr/>
        </p:nvSpPr>
        <p:spPr bwMode="auto">
          <a:xfrm>
            <a:off x="8420100" y="4589463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1" name="Oval 51"/>
          <p:cNvSpPr>
            <a:spLocks noChangeAspect="1" noChangeArrowheads="1"/>
          </p:cNvSpPr>
          <p:nvPr/>
        </p:nvSpPr>
        <p:spPr bwMode="auto">
          <a:xfrm>
            <a:off x="3403600" y="4727576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2" name="Oval 52"/>
          <p:cNvSpPr>
            <a:spLocks noChangeAspect="1" noChangeArrowheads="1"/>
          </p:cNvSpPr>
          <p:nvPr/>
        </p:nvSpPr>
        <p:spPr bwMode="auto">
          <a:xfrm>
            <a:off x="9463088" y="4124326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3" name="Oval 53"/>
          <p:cNvSpPr>
            <a:spLocks noChangeAspect="1" noChangeArrowheads="1"/>
          </p:cNvSpPr>
          <p:nvPr/>
        </p:nvSpPr>
        <p:spPr bwMode="auto">
          <a:xfrm>
            <a:off x="2270125" y="3827463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2" name="Oval 54"/>
          <p:cNvSpPr>
            <a:spLocks noChangeArrowheads="1"/>
          </p:cNvSpPr>
          <p:nvPr/>
        </p:nvSpPr>
        <p:spPr bwMode="auto">
          <a:xfrm>
            <a:off x="4772025" y="29337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3" name="Oval 55"/>
          <p:cNvSpPr>
            <a:spLocks noChangeArrowheads="1"/>
          </p:cNvSpPr>
          <p:nvPr/>
        </p:nvSpPr>
        <p:spPr bwMode="auto">
          <a:xfrm>
            <a:off x="4778375" y="20701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4" name="Oval 56"/>
          <p:cNvSpPr>
            <a:spLocks noChangeArrowheads="1"/>
          </p:cNvSpPr>
          <p:nvPr/>
        </p:nvSpPr>
        <p:spPr bwMode="auto">
          <a:xfrm>
            <a:off x="5889625" y="16271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5" name="Oval 57"/>
          <p:cNvSpPr>
            <a:spLocks noChangeArrowheads="1"/>
          </p:cNvSpPr>
          <p:nvPr/>
        </p:nvSpPr>
        <p:spPr bwMode="auto">
          <a:xfrm>
            <a:off x="6651625" y="15779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6" name="Oval 58"/>
          <p:cNvSpPr>
            <a:spLocks noChangeArrowheads="1"/>
          </p:cNvSpPr>
          <p:nvPr/>
        </p:nvSpPr>
        <p:spPr bwMode="auto">
          <a:xfrm>
            <a:off x="7224714" y="19192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7" name="Oval 59"/>
          <p:cNvSpPr>
            <a:spLocks noChangeArrowheads="1"/>
          </p:cNvSpPr>
          <p:nvPr/>
        </p:nvSpPr>
        <p:spPr bwMode="auto">
          <a:xfrm>
            <a:off x="4067175" y="36830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90" name="Oval 60"/>
          <p:cNvSpPr>
            <a:spLocks noChangeArrowheads="1"/>
          </p:cNvSpPr>
          <p:nvPr/>
        </p:nvSpPr>
        <p:spPr bwMode="auto">
          <a:xfrm>
            <a:off x="5599114" y="41973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9" name="Oval 61"/>
          <p:cNvSpPr>
            <a:spLocks noChangeArrowheads="1"/>
          </p:cNvSpPr>
          <p:nvPr/>
        </p:nvSpPr>
        <p:spPr bwMode="auto">
          <a:xfrm>
            <a:off x="5649914" y="510540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0" name="Oval 62"/>
          <p:cNvSpPr>
            <a:spLocks noChangeArrowheads="1"/>
          </p:cNvSpPr>
          <p:nvPr/>
        </p:nvSpPr>
        <p:spPr bwMode="auto">
          <a:xfrm>
            <a:off x="7297739" y="49228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1" name="Oval 63"/>
          <p:cNvSpPr>
            <a:spLocks noChangeArrowheads="1"/>
          </p:cNvSpPr>
          <p:nvPr/>
        </p:nvSpPr>
        <p:spPr bwMode="auto">
          <a:xfrm>
            <a:off x="7769225" y="36369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2" name="Oval 64"/>
          <p:cNvSpPr>
            <a:spLocks noChangeArrowheads="1"/>
          </p:cNvSpPr>
          <p:nvPr/>
        </p:nvSpPr>
        <p:spPr bwMode="auto">
          <a:xfrm>
            <a:off x="7820025" y="28463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3" name="Oval 65"/>
          <p:cNvSpPr>
            <a:spLocks noChangeArrowheads="1"/>
          </p:cNvSpPr>
          <p:nvPr/>
        </p:nvSpPr>
        <p:spPr bwMode="auto">
          <a:xfrm>
            <a:off x="5245100" y="14890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4" name="Oval 66"/>
          <p:cNvSpPr>
            <a:spLocks noChangeArrowheads="1"/>
          </p:cNvSpPr>
          <p:nvPr/>
        </p:nvSpPr>
        <p:spPr bwMode="auto">
          <a:xfrm>
            <a:off x="6456364" y="51260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5" name="Oval 67"/>
          <p:cNvSpPr>
            <a:spLocks noChangeArrowheads="1"/>
          </p:cNvSpPr>
          <p:nvPr/>
        </p:nvSpPr>
        <p:spPr bwMode="auto">
          <a:xfrm>
            <a:off x="3240089" y="37988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6" name="Oval 68"/>
          <p:cNvSpPr>
            <a:spLocks noChangeArrowheads="1"/>
          </p:cNvSpPr>
          <p:nvPr/>
        </p:nvSpPr>
        <p:spPr bwMode="auto">
          <a:xfrm>
            <a:off x="6934200" y="48355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7" name="Oval 69"/>
          <p:cNvSpPr>
            <a:spLocks noChangeArrowheads="1"/>
          </p:cNvSpPr>
          <p:nvPr/>
        </p:nvSpPr>
        <p:spPr bwMode="auto">
          <a:xfrm>
            <a:off x="8494714" y="40878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8" name="Oval 70"/>
          <p:cNvSpPr>
            <a:spLocks noChangeArrowheads="1"/>
          </p:cNvSpPr>
          <p:nvPr/>
        </p:nvSpPr>
        <p:spPr bwMode="auto">
          <a:xfrm>
            <a:off x="3248025" y="17303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9" name="Oval 71"/>
          <p:cNvSpPr>
            <a:spLocks noChangeArrowheads="1"/>
          </p:cNvSpPr>
          <p:nvPr/>
        </p:nvSpPr>
        <p:spPr bwMode="auto">
          <a:xfrm>
            <a:off x="8509000" y="37385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0" name="Oval 72"/>
          <p:cNvSpPr>
            <a:spLocks noChangeArrowheads="1"/>
          </p:cNvSpPr>
          <p:nvPr/>
        </p:nvSpPr>
        <p:spPr bwMode="auto">
          <a:xfrm>
            <a:off x="8226425" y="19621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1" name="Oval 73"/>
          <p:cNvSpPr>
            <a:spLocks noChangeArrowheads="1"/>
          </p:cNvSpPr>
          <p:nvPr/>
        </p:nvSpPr>
        <p:spPr bwMode="auto">
          <a:xfrm>
            <a:off x="8582025" y="25495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2" name="Oval 74"/>
          <p:cNvSpPr>
            <a:spLocks noChangeArrowheads="1"/>
          </p:cNvSpPr>
          <p:nvPr/>
        </p:nvSpPr>
        <p:spPr bwMode="auto">
          <a:xfrm>
            <a:off x="3394075" y="21209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505" name="Oval 75"/>
          <p:cNvSpPr>
            <a:spLocks noChangeAspect="1" noChangeArrowheads="1"/>
          </p:cNvSpPr>
          <p:nvPr/>
        </p:nvSpPr>
        <p:spPr bwMode="auto">
          <a:xfrm>
            <a:off x="5934076" y="53578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4" name="Oval 76"/>
          <p:cNvSpPr>
            <a:spLocks noChangeAspect="1" noChangeArrowheads="1"/>
          </p:cNvSpPr>
          <p:nvPr/>
        </p:nvSpPr>
        <p:spPr bwMode="auto">
          <a:xfrm>
            <a:off x="2501901" y="31130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5" name="Oval 77"/>
          <p:cNvSpPr>
            <a:spLocks noChangeAspect="1" noChangeArrowheads="1"/>
          </p:cNvSpPr>
          <p:nvPr/>
        </p:nvSpPr>
        <p:spPr bwMode="auto">
          <a:xfrm>
            <a:off x="9053514" y="26431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6" name="Oval 78"/>
          <p:cNvSpPr>
            <a:spLocks noChangeAspect="1" noChangeArrowheads="1"/>
          </p:cNvSpPr>
          <p:nvPr/>
        </p:nvSpPr>
        <p:spPr bwMode="auto">
          <a:xfrm>
            <a:off x="7639051" y="53800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7" name="Oval 79"/>
          <p:cNvSpPr>
            <a:spLocks noChangeAspect="1" noChangeArrowheads="1"/>
          </p:cNvSpPr>
          <p:nvPr/>
        </p:nvSpPr>
        <p:spPr bwMode="auto">
          <a:xfrm>
            <a:off x="9126539" y="377507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510" name="Oval 80"/>
          <p:cNvSpPr>
            <a:spLocks noChangeAspect="1" noChangeArrowheads="1"/>
          </p:cNvSpPr>
          <p:nvPr/>
        </p:nvSpPr>
        <p:spPr bwMode="auto">
          <a:xfrm>
            <a:off x="6737351" y="17780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9" name="Oval 81"/>
          <p:cNvSpPr>
            <a:spLocks noChangeAspect="1" noChangeArrowheads="1"/>
          </p:cNvSpPr>
          <p:nvPr/>
        </p:nvSpPr>
        <p:spPr bwMode="auto">
          <a:xfrm>
            <a:off x="3611564" y="8143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0" name="Oval 82"/>
          <p:cNvSpPr>
            <a:spLocks noChangeAspect="1" noChangeArrowheads="1"/>
          </p:cNvSpPr>
          <p:nvPr/>
        </p:nvSpPr>
        <p:spPr bwMode="auto">
          <a:xfrm>
            <a:off x="2878139" y="26050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1" name="Oval 83"/>
          <p:cNvSpPr>
            <a:spLocks noChangeAspect="1" noChangeArrowheads="1"/>
          </p:cNvSpPr>
          <p:nvPr/>
        </p:nvSpPr>
        <p:spPr bwMode="auto">
          <a:xfrm>
            <a:off x="3436939" y="42243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2" name="Oval 84"/>
          <p:cNvSpPr>
            <a:spLocks noChangeAspect="1" noChangeArrowheads="1"/>
          </p:cNvSpPr>
          <p:nvPr/>
        </p:nvSpPr>
        <p:spPr bwMode="auto">
          <a:xfrm>
            <a:off x="8001001" y="479742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515" name="Text Box 85"/>
          <p:cNvSpPr txBox="1">
            <a:spLocks noChangeArrowheads="1"/>
          </p:cNvSpPr>
          <p:nvPr/>
        </p:nvSpPr>
        <p:spPr bwMode="auto">
          <a:xfrm>
            <a:off x="5621339" y="2733675"/>
            <a:ext cx="376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v</a:t>
            </a:r>
          </a:p>
        </p:txBody>
      </p:sp>
      <p:sp>
        <p:nvSpPr>
          <p:cNvPr id="145494" name="Oval 86"/>
          <p:cNvSpPr>
            <a:spLocks noChangeAspect="1" noChangeArrowheads="1"/>
          </p:cNvSpPr>
          <p:nvPr/>
        </p:nvSpPr>
        <p:spPr bwMode="auto">
          <a:xfrm>
            <a:off x="2609851" y="44704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5" name="Oval 87"/>
          <p:cNvSpPr>
            <a:spLocks noChangeAspect="1" noChangeArrowheads="1"/>
          </p:cNvSpPr>
          <p:nvPr/>
        </p:nvSpPr>
        <p:spPr bwMode="auto">
          <a:xfrm>
            <a:off x="3125789" y="317182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6" name="Oval 88"/>
          <p:cNvSpPr>
            <a:spLocks noChangeAspect="1" noChangeArrowheads="1"/>
          </p:cNvSpPr>
          <p:nvPr/>
        </p:nvSpPr>
        <p:spPr bwMode="auto">
          <a:xfrm>
            <a:off x="9548814" y="301942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7" name="Oval 89"/>
          <p:cNvSpPr>
            <a:spLocks noChangeAspect="1" noChangeArrowheads="1"/>
          </p:cNvSpPr>
          <p:nvPr/>
        </p:nvSpPr>
        <p:spPr bwMode="auto">
          <a:xfrm>
            <a:off x="9309101" y="495617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8" name="Oval 90"/>
          <p:cNvSpPr>
            <a:spLocks noChangeAspect="1" noChangeArrowheads="1"/>
          </p:cNvSpPr>
          <p:nvPr/>
        </p:nvSpPr>
        <p:spPr bwMode="auto">
          <a:xfrm>
            <a:off x="2290764" y="49641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9" name="Oval 91"/>
          <p:cNvSpPr>
            <a:spLocks noChangeAspect="1" noChangeArrowheads="1"/>
          </p:cNvSpPr>
          <p:nvPr/>
        </p:nvSpPr>
        <p:spPr bwMode="auto">
          <a:xfrm>
            <a:off x="3792539" y="35194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0" name="Oval 92"/>
          <p:cNvSpPr>
            <a:spLocks noChangeAspect="1" noChangeArrowheads="1"/>
          </p:cNvSpPr>
          <p:nvPr/>
        </p:nvSpPr>
        <p:spPr bwMode="auto">
          <a:xfrm>
            <a:off x="8588376" y="20018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1" name="Oval 93"/>
          <p:cNvSpPr>
            <a:spLocks noChangeAspect="1" noChangeArrowheads="1"/>
          </p:cNvSpPr>
          <p:nvPr/>
        </p:nvSpPr>
        <p:spPr bwMode="auto">
          <a:xfrm>
            <a:off x="3697289" y="166687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2" name="Oval 94"/>
          <p:cNvSpPr>
            <a:spLocks noChangeAspect="1" noChangeArrowheads="1"/>
          </p:cNvSpPr>
          <p:nvPr/>
        </p:nvSpPr>
        <p:spPr bwMode="auto">
          <a:xfrm>
            <a:off x="4249739" y="39766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3" name="Oval 95"/>
          <p:cNvSpPr>
            <a:spLocks noChangeAspect="1" noChangeArrowheads="1"/>
          </p:cNvSpPr>
          <p:nvPr/>
        </p:nvSpPr>
        <p:spPr bwMode="auto">
          <a:xfrm>
            <a:off x="4030664" y="52435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4" name="Oval 96"/>
          <p:cNvSpPr>
            <a:spLocks noChangeArrowheads="1"/>
          </p:cNvSpPr>
          <p:nvPr/>
        </p:nvSpPr>
        <p:spPr bwMode="auto">
          <a:xfrm>
            <a:off x="3197225" y="55673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5" name="Oval 97"/>
          <p:cNvSpPr>
            <a:spLocks noChangeArrowheads="1"/>
          </p:cNvSpPr>
          <p:nvPr/>
        </p:nvSpPr>
        <p:spPr bwMode="auto">
          <a:xfrm>
            <a:off x="8502650" y="53562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6" name="Oval 98"/>
          <p:cNvSpPr>
            <a:spLocks noChangeArrowheads="1"/>
          </p:cNvSpPr>
          <p:nvPr/>
        </p:nvSpPr>
        <p:spPr bwMode="auto">
          <a:xfrm>
            <a:off x="7710489" y="23891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7" name="Oval 99"/>
          <p:cNvSpPr>
            <a:spLocks noChangeArrowheads="1"/>
          </p:cNvSpPr>
          <p:nvPr/>
        </p:nvSpPr>
        <p:spPr bwMode="auto">
          <a:xfrm>
            <a:off x="8982075" y="42100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8" name="Oval 100"/>
          <p:cNvSpPr>
            <a:spLocks noChangeArrowheads="1"/>
          </p:cNvSpPr>
          <p:nvPr/>
        </p:nvSpPr>
        <p:spPr bwMode="auto">
          <a:xfrm>
            <a:off x="2979739" y="46974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9" name="Oval 101"/>
          <p:cNvSpPr>
            <a:spLocks noChangeArrowheads="1"/>
          </p:cNvSpPr>
          <p:nvPr/>
        </p:nvSpPr>
        <p:spPr bwMode="auto">
          <a:xfrm>
            <a:off x="7340600" y="11493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0" name="Oval 102"/>
          <p:cNvSpPr>
            <a:spLocks noChangeArrowheads="1"/>
          </p:cNvSpPr>
          <p:nvPr/>
        </p:nvSpPr>
        <p:spPr bwMode="auto">
          <a:xfrm>
            <a:off x="8886825" y="39131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1" name="Oval 103"/>
          <p:cNvSpPr>
            <a:spLocks noChangeArrowheads="1"/>
          </p:cNvSpPr>
          <p:nvPr/>
        </p:nvSpPr>
        <p:spPr bwMode="auto">
          <a:xfrm>
            <a:off x="2463800" y="22082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2" name="Oval 104"/>
          <p:cNvSpPr>
            <a:spLocks noChangeArrowheads="1"/>
          </p:cNvSpPr>
          <p:nvPr/>
        </p:nvSpPr>
        <p:spPr bwMode="auto">
          <a:xfrm>
            <a:off x="9248775" y="45958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3" name="Oval 105"/>
          <p:cNvSpPr>
            <a:spLocks noChangeArrowheads="1"/>
          </p:cNvSpPr>
          <p:nvPr/>
        </p:nvSpPr>
        <p:spPr bwMode="auto">
          <a:xfrm>
            <a:off x="10010775" y="34417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4" name="Text Box 106"/>
          <p:cNvSpPr txBox="1">
            <a:spLocks noChangeArrowheads="1"/>
          </p:cNvSpPr>
          <p:nvPr/>
        </p:nvSpPr>
        <p:spPr bwMode="auto">
          <a:xfrm>
            <a:off x="5778500" y="4457700"/>
            <a:ext cx="1174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p</a:t>
            </a:r>
            <a:r>
              <a:rPr lang="en-US" altLang="en-US" sz="3200" baseline="-25000">
                <a:solidFill>
                  <a:schemeClr val="accent2"/>
                </a:solidFill>
              </a:rPr>
              <a:t>1</a:t>
            </a:r>
            <a:r>
              <a:rPr lang="en-US" altLang="en-US" sz="3200">
                <a:solidFill>
                  <a:schemeClr val="accent2"/>
                </a:solidFill>
              </a:rPr>
              <a:t>(v)</a:t>
            </a:r>
          </a:p>
        </p:txBody>
      </p:sp>
      <p:sp>
        <p:nvSpPr>
          <p:cNvPr id="145515" name="Text Box 107"/>
          <p:cNvSpPr txBox="1">
            <a:spLocks noChangeArrowheads="1"/>
          </p:cNvSpPr>
          <p:nvPr/>
        </p:nvSpPr>
        <p:spPr bwMode="auto">
          <a:xfrm>
            <a:off x="2416175" y="2724150"/>
            <a:ext cx="1174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p</a:t>
            </a:r>
            <a:r>
              <a:rPr lang="en-US" altLang="en-US" sz="3200" baseline="-25000">
                <a:solidFill>
                  <a:schemeClr val="accent2"/>
                </a:solidFill>
              </a:rPr>
              <a:t>2</a:t>
            </a:r>
            <a:r>
              <a:rPr lang="en-US" altLang="en-US" sz="3200">
                <a:solidFill>
                  <a:schemeClr val="accent2"/>
                </a:solidFill>
              </a:rPr>
              <a:t>(v)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69717" y="6194208"/>
            <a:ext cx="2342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*Slide taken from</a:t>
            </a:r>
          </a:p>
          <a:p>
            <a:r>
              <a:rPr lang="en-US" dirty="0" smtClean="0"/>
              <a:t> Uri Zwick presentation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4169" y="5951249"/>
                <a:ext cx="94955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lit/>
                        </m:rP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lit/>
                        </m:rP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69" y="5951249"/>
                <a:ext cx="949554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01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45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45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5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45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45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45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45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5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45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45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45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5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45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45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5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45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45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45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45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45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45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45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45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45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45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45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4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45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45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45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45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45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45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45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45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145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145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45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145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45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145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145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145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145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145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145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14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45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45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145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145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145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145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145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145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145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145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145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514" grpId="0"/>
      <p:bldP spid="1455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 smtClean="0"/>
              <a:t>Compact Routing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6487"/>
            <a:ext cx="12087516" cy="5684044"/>
          </a:xfrm>
        </p:spPr>
        <p:txBody>
          <a:bodyPr>
            <a:normAutofit/>
          </a:bodyPr>
          <a:lstStyle/>
          <a:p>
            <a:pPr marL="11588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dirty="0" smtClean="0"/>
              <a:t>A </a:t>
            </a:r>
            <a:r>
              <a:rPr lang="en-US" dirty="0"/>
              <a:t>distributed protocol to deliver packets from any node of a network to any other node</a:t>
            </a:r>
            <a:r>
              <a:rPr lang="en-US" dirty="0" smtClean="0"/>
              <a:t>.</a:t>
            </a:r>
          </a:p>
          <a:p>
            <a:pPr marL="11588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dirty="0"/>
          </a:p>
          <a:p>
            <a:pPr marL="11588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dirty="0" smtClean="0"/>
              <a:t>Forward a message from source to destination </a:t>
            </a:r>
          </a:p>
          <a:p>
            <a:pPr marL="11588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dirty="0" smtClean="0"/>
              <a:t>through a chain of intermediate nodes</a:t>
            </a:r>
          </a:p>
          <a:p>
            <a:pPr marL="11588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dirty="0"/>
          </a:p>
          <a:p>
            <a:pPr marL="11588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dirty="0" smtClean="0"/>
              <a:t>Each node makes a decision on the next hop</a:t>
            </a:r>
          </a:p>
          <a:p>
            <a:pPr marL="11588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dirty="0" smtClean="0"/>
              <a:t>based on the </a:t>
            </a:r>
            <a:r>
              <a:rPr lang="en-US" dirty="0" smtClean="0">
                <a:solidFill>
                  <a:srgbClr val="FF0000"/>
                </a:solidFill>
              </a:rPr>
              <a:t>header</a:t>
            </a:r>
            <a:r>
              <a:rPr lang="en-US" dirty="0" smtClean="0"/>
              <a:t> of the </a:t>
            </a:r>
            <a:r>
              <a:rPr lang="en-US" dirty="0" err="1" smtClean="0"/>
              <a:t>msg</a:t>
            </a:r>
            <a:r>
              <a:rPr lang="en-US" dirty="0" smtClean="0"/>
              <a:t> and </a:t>
            </a:r>
          </a:p>
          <a:p>
            <a:pPr marL="11588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dirty="0" smtClean="0"/>
              <a:t>its </a:t>
            </a:r>
            <a:r>
              <a:rPr lang="en-US" dirty="0" smtClean="0">
                <a:solidFill>
                  <a:srgbClr val="FF0000"/>
                </a:solidFill>
              </a:rPr>
              <a:t>routing-table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650844" y="283238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920844" y="222242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271826" y="3603624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912926" y="447775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790708" y="3955903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206181" y="3678812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910781" y="520476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789226" y="4938855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1" idx="2"/>
            <a:endCxn id="4" idx="7"/>
          </p:cNvCxnSpPr>
          <p:nvPr/>
        </p:nvCxnSpPr>
        <p:spPr>
          <a:xfrm flipH="1">
            <a:off x="9887356" y="2360974"/>
            <a:ext cx="1033488" cy="5119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3"/>
            <a:endCxn id="26" idx="0"/>
          </p:cNvCxnSpPr>
          <p:nvPr/>
        </p:nvCxnSpPr>
        <p:spPr>
          <a:xfrm flipH="1">
            <a:off x="10344727" y="2458940"/>
            <a:ext cx="616696" cy="12198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4"/>
            <a:endCxn id="24" idx="0"/>
          </p:cNvCxnSpPr>
          <p:nvPr/>
        </p:nvCxnSpPr>
        <p:spPr>
          <a:xfrm flipH="1">
            <a:off x="10051472" y="3955903"/>
            <a:ext cx="293255" cy="5218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3" idx="3"/>
            <a:endCxn id="26" idx="6"/>
          </p:cNvCxnSpPr>
          <p:nvPr/>
        </p:nvCxnSpPr>
        <p:spPr>
          <a:xfrm flipH="1" flipV="1">
            <a:off x="10483272" y="3817358"/>
            <a:ext cx="829133" cy="227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1" idx="4"/>
            <a:endCxn id="23" idx="0"/>
          </p:cNvCxnSpPr>
          <p:nvPr/>
        </p:nvCxnSpPr>
        <p:spPr>
          <a:xfrm>
            <a:off x="11059390" y="2499519"/>
            <a:ext cx="350982" cy="11041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3" idx="4"/>
            <a:endCxn id="29" idx="7"/>
          </p:cNvCxnSpPr>
          <p:nvPr/>
        </p:nvCxnSpPr>
        <p:spPr>
          <a:xfrm flipH="1">
            <a:off x="11025738" y="3880715"/>
            <a:ext cx="384634" cy="10987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4" idx="6"/>
            <a:endCxn id="23" idx="4"/>
          </p:cNvCxnSpPr>
          <p:nvPr/>
        </p:nvCxnSpPr>
        <p:spPr>
          <a:xfrm flipV="1">
            <a:off x="10190017" y="3880715"/>
            <a:ext cx="1220355" cy="7355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5" idx="0"/>
            <a:endCxn id="4" idx="3"/>
          </p:cNvCxnSpPr>
          <p:nvPr/>
        </p:nvCxnSpPr>
        <p:spPr>
          <a:xfrm flipV="1">
            <a:off x="8929254" y="3068900"/>
            <a:ext cx="762169" cy="8870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26" idx="2"/>
          </p:cNvCxnSpPr>
          <p:nvPr/>
        </p:nvCxnSpPr>
        <p:spPr>
          <a:xfrm flipV="1">
            <a:off x="9081654" y="3817358"/>
            <a:ext cx="1124527" cy="2909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4" idx="5"/>
          </p:cNvCxnSpPr>
          <p:nvPr/>
        </p:nvCxnSpPr>
        <p:spPr>
          <a:xfrm>
            <a:off x="10149438" y="4714270"/>
            <a:ext cx="632861" cy="363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8" idx="7"/>
            <a:endCxn id="24" idx="3"/>
          </p:cNvCxnSpPr>
          <p:nvPr/>
        </p:nvCxnSpPr>
        <p:spPr>
          <a:xfrm flipV="1">
            <a:off x="9147293" y="4714270"/>
            <a:ext cx="806212" cy="5310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5" idx="4"/>
            <a:endCxn id="28" idx="0"/>
          </p:cNvCxnSpPr>
          <p:nvPr/>
        </p:nvCxnSpPr>
        <p:spPr>
          <a:xfrm>
            <a:off x="8929254" y="4232994"/>
            <a:ext cx="120073" cy="9717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" descr="http://www.fuzzimo.com/wp-content/uploads/2011/03/fzm-Old-Air-Mail-Envelopes-%281%29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071" y="2996112"/>
            <a:ext cx="504978" cy="38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8248242" y="3678812"/>
                <a:ext cx="5478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242" y="3678812"/>
                <a:ext cx="54784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/>
              <p:cNvSpPr txBox="1"/>
              <p:nvPr/>
            </p:nvSpPr>
            <p:spPr>
              <a:xfrm>
                <a:off x="11550845" y="3322991"/>
                <a:ext cx="6080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845" y="3322991"/>
                <a:ext cx="60805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/>
              <p:cNvSpPr txBox="1"/>
              <p:nvPr/>
            </p:nvSpPr>
            <p:spPr>
              <a:xfrm>
                <a:off x="9604631" y="2965296"/>
                <a:ext cx="4134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631" y="2965296"/>
                <a:ext cx="41344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/>
              <p:cNvSpPr txBox="1"/>
              <p:nvPr/>
            </p:nvSpPr>
            <p:spPr>
              <a:xfrm flipH="1">
                <a:off x="8846440" y="2316799"/>
                <a:ext cx="15163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846440" y="2316799"/>
                <a:ext cx="151638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5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 smtClean="0"/>
              <a:t>Approximate Routing Schemes for General Graphs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25563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Labels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bits</a:t>
                </a:r>
              </a:p>
              <a:p>
                <a:r>
                  <a:rPr lang="en-US" dirty="0" smtClean="0"/>
                  <a:t>Tables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bits</a:t>
                </a:r>
              </a:p>
              <a:p>
                <a:r>
                  <a:rPr lang="en-US" dirty="0" smtClean="0"/>
                  <a:t>Stretch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 smtClean="0">
                    <a:solidFill>
                      <a:srgbClr val="7030A0"/>
                    </a:solidFill>
                  </a:rPr>
                  <a:t>Definition for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dirty="0" smtClean="0"/>
                  <a:t>shortest-path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Routing scheme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25563"/>
                <a:ext cx="10515600" cy="4351338"/>
              </a:xfrm>
              <a:blipFill>
                <a:blip r:embed="rId2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7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29999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Preprocessing algorithm: </a:t>
                </a:r>
              </a:p>
              <a:p>
                <a:pPr marL="0" indent="0">
                  <a:buNone/>
                </a:pPr>
                <a:r>
                  <a:rPr lang="en-US" dirty="0"/>
                  <a:t>C</a:t>
                </a:r>
                <a:r>
                  <a:rPr lang="en-US" dirty="0" smtClean="0"/>
                  <a:t>ompute the bunches and pivots of TZ oracles.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every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Label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m:rPr>
                        <m:lit/>
                      </m:rP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Routing tables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29999"/>
                <a:ext cx="10515600" cy="4351338"/>
              </a:xfrm>
              <a:blipFill>
                <a:blip r:embed="rId2"/>
                <a:stretch>
                  <a:fillRect l="-1159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7782" y="-157019"/>
            <a:ext cx="12192000" cy="1325563"/>
          </a:xfrm>
        </p:spPr>
        <p:txBody>
          <a:bodyPr/>
          <a:lstStyle/>
          <a:p>
            <a:r>
              <a:rPr lang="en-US" dirty="0" smtClean="0"/>
              <a:t>Approximate Routing Schemes for General Graphs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606325" y="2361622"/>
            <a:ext cx="382708" cy="91860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458826" y="3487455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240354" y="3487734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0515027" y="426199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6" name="Straight Connector 15"/>
          <p:cNvCxnSpPr>
            <a:stCxn id="69" idx="4"/>
          </p:cNvCxnSpPr>
          <p:nvPr/>
        </p:nvCxnSpPr>
        <p:spPr>
          <a:xfrm>
            <a:off x="11004042" y="3468229"/>
            <a:ext cx="114702" cy="78689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1024676" y="423255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0" name="Straight Connector 19"/>
          <p:cNvCxnSpPr>
            <a:stCxn id="68" idx="4"/>
          </p:cNvCxnSpPr>
          <p:nvPr/>
        </p:nvCxnSpPr>
        <p:spPr>
          <a:xfrm flipH="1">
            <a:off x="9066454" y="4458675"/>
            <a:ext cx="320238" cy="68832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656941" y="4455644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107581" y="4494876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937733" y="514433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9521238" y="513596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10363833" y="512882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 flipH="1">
                <a:off x="7879481" y="4864225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79481" y="4864225"/>
                <a:ext cx="49997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8229454" y="608849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9" name="Straight Connector 38"/>
          <p:cNvCxnSpPr>
            <a:endCxn id="40" idx="0"/>
          </p:cNvCxnSpPr>
          <p:nvPr/>
        </p:nvCxnSpPr>
        <p:spPr>
          <a:xfrm>
            <a:off x="8488801" y="5387445"/>
            <a:ext cx="378183" cy="66385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8745430" y="605129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8488801" y="4462625"/>
            <a:ext cx="831885" cy="68171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38" idx="0"/>
          </p:cNvCxnSpPr>
          <p:nvPr/>
        </p:nvCxnSpPr>
        <p:spPr>
          <a:xfrm flipH="1">
            <a:off x="8351008" y="5390849"/>
            <a:ext cx="132190" cy="69764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9860409" y="593151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9921182" y="517675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9933293" y="426671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0049103" y="329182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10497872" y="223777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10219255" y="2465904"/>
            <a:ext cx="362817" cy="84655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2" idx="0"/>
            <a:endCxn id="53" idx="4"/>
          </p:cNvCxnSpPr>
          <p:nvPr/>
        </p:nvCxnSpPr>
        <p:spPr>
          <a:xfrm flipV="1">
            <a:off x="10054847" y="3534936"/>
            <a:ext cx="115810" cy="73178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52" idx="4"/>
          </p:cNvCxnSpPr>
          <p:nvPr/>
        </p:nvCxnSpPr>
        <p:spPr>
          <a:xfrm flipV="1">
            <a:off x="10042736" y="4509827"/>
            <a:ext cx="12111" cy="66692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0" idx="0"/>
            <a:endCxn id="51" idx="4"/>
          </p:cNvCxnSpPr>
          <p:nvPr/>
        </p:nvCxnSpPr>
        <p:spPr>
          <a:xfrm flipV="1">
            <a:off x="9981963" y="5419863"/>
            <a:ext cx="60773" cy="51164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8377678" y="5120130"/>
            <a:ext cx="243108" cy="24310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9265138" y="421556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10882488" y="322512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11615775" y="4239203"/>
            <a:ext cx="243108" cy="243108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11749086" y="522028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11883690" y="608849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74" name="Straight Connector 73"/>
          <p:cNvCxnSpPr>
            <a:stCxn id="69" idx="4"/>
            <a:endCxn id="70" idx="0"/>
          </p:cNvCxnSpPr>
          <p:nvPr/>
        </p:nvCxnSpPr>
        <p:spPr>
          <a:xfrm>
            <a:off x="11004042" y="3468229"/>
            <a:ext cx="733287" cy="77097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0" idx="4"/>
            <a:endCxn id="71" idx="0"/>
          </p:cNvCxnSpPr>
          <p:nvPr/>
        </p:nvCxnSpPr>
        <p:spPr>
          <a:xfrm>
            <a:off x="11737329" y="4482311"/>
            <a:ext cx="133311" cy="73797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1" idx="4"/>
            <a:endCxn id="72" idx="0"/>
          </p:cNvCxnSpPr>
          <p:nvPr/>
        </p:nvCxnSpPr>
        <p:spPr>
          <a:xfrm>
            <a:off x="11870640" y="5463390"/>
            <a:ext cx="134604" cy="6251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 flipH="1">
                <a:off x="11830575" y="4003876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830575" y="4003876"/>
                <a:ext cx="4999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/>
              <p:cNvSpPr/>
              <p:nvPr/>
            </p:nvSpPr>
            <p:spPr>
              <a:xfrm>
                <a:off x="-10597" y="4881821"/>
                <a:ext cx="66602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be min value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97" y="4881821"/>
                <a:ext cx="6660221" cy="523220"/>
              </a:xfrm>
              <a:prstGeom prst="rect">
                <a:avLst/>
              </a:prstGeom>
              <a:blipFill>
                <a:blip r:embed="rId5"/>
                <a:stretch>
                  <a:fillRect l="-1830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9906278" y="1618662"/>
                <a:ext cx="1351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278" y="1618662"/>
                <a:ext cx="135158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/>
              <p:cNvSpPr txBox="1"/>
              <p:nvPr/>
            </p:nvSpPr>
            <p:spPr>
              <a:xfrm>
                <a:off x="7083011" y="4039571"/>
                <a:ext cx="1537775" cy="92333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011" y="4039571"/>
                <a:ext cx="1537775" cy="923330"/>
              </a:xfrm>
              <a:prstGeom prst="rect">
                <a:avLst/>
              </a:prstGeom>
              <a:blipFill>
                <a:blip r:embed="rId7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0" name="Picture 2" descr="http://www.fuzzimo.com/wp-content/uploads/2011/03/fzm-Old-Air-Mail-Envelopes-%281%29-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140" y="4418195"/>
            <a:ext cx="592818" cy="486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4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100640" y="2783176"/>
            <a:ext cx="6658141" cy="8621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79946" y="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wants to send a message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79946" y="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169" y="1469693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computes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sSup>
                              <m:sSupPr>
                                <m:ctrl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p>
                                <m: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Forms an header: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n-US" dirty="0" smtClean="0"/>
                  <a:t>Every intermediate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compute next-hop</a:t>
                </a:r>
              </a:p>
              <a:p>
                <a:pPr marL="0" indent="0">
                  <a:buNone/>
                </a:pPr>
                <a:r>
                  <a:rPr lang="en-US" dirty="0"/>
                  <a:t>b</a:t>
                </a:r>
                <a:r>
                  <a:rPr lang="en-US" dirty="0" smtClean="0"/>
                  <a:t>ased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169" y="1469693"/>
                <a:ext cx="10515600" cy="4351338"/>
              </a:xfrm>
              <a:blipFill>
                <a:blip r:embed="rId3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0440073" y="2361622"/>
            <a:ext cx="382708" cy="91860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9292574" y="3487455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074102" y="3487734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0348775" y="426199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8" name="Straight Connector 7"/>
          <p:cNvCxnSpPr>
            <a:stCxn id="33" idx="4"/>
          </p:cNvCxnSpPr>
          <p:nvPr/>
        </p:nvCxnSpPr>
        <p:spPr>
          <a:xfrm>
            <a:off x="10837790" y="3468229"/>
            <a:ext cx="114702" cy="78689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0858424" y="423255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0" name="Straight Connector 9"/>
          <p:cNvCxnSpPr>
            <a:stCxn id="32" idx="4"/>
          </p:cNvCxnSpPr>
          <p:nvPr/>
        </p:nvCxnSpPr>
        <p:spPr>
          <a:xfrm flipH="1">
            <a:off x="8900202" y="4458675"/>
            <a:ext cx="320238" cy="68832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490689" y="4455644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941329" y="4494876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771481" y="514433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9354986" y="513596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0197581" y="512882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 flipH="1">
                <a:off x="7713229" y="4864225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13229" y="4864225"/>
                <a:ext cx="4999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8063202" y="608849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8" name="Straight Connector 17"/>
          <p:cNvCxnSpPr>
            <a:endCxn id="19" idx="0"/>
          </p:cNvCxnSpPr>
          <p:nvPr/>
        </p:nvCxnSpPr>
        <p:spPr>
          <a:xfrm>
            <a:off x="8322549" y="5387445"/>
            <a:ext cx="378183" cy="66385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8579178" y="605129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322549" y="4462625"/>
            <a:ext cx="831885" cy="68171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7" idx="0"/>
          </p:cNvCxnSpPr>
          <p:nvPr/>
        </p:nvCxnSpPr>
        <p:spPr>
          <a:xfrm flipH="1">
            <a:off x="8184756" y="5390849"/>
            <a:ext cx="132190" cy="69764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9694157" y="593151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9754930" y="517675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9767041" y="426671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9882851" y="329182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0331620" y="223777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0053003" y="2465904"/>
            <a:ext cx="362817" cy="84655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0"/>
            <a:endCxn id="25" idx="4"/>
          </p:cNvCxnSpPr>
          <p:nvPr/>
        </p:nvCxnSpPr>
        <p:spPr>
          <a:xfrm flipV="1">
            <a:off x="9888595" y="3534936"/>
            <a:ext cx="115810" cy="73178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3" idx="0"/>
            <a:endCxn id="24" idx="4"/>
          </p:cNvCxnSpPr>
          <p:nvPr/>
        </p:nvCxnSpPr>
        <p:spPr>
          <a:xfrm flipV="1">
            <a:off x="9876484" y="4509827"/>
            <a:ext cx="12111" cy="66692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2" idx="0"/>
            <a:endCxn id="23" idx="4"/>
          </p:cNvCxnSpPr>
          <p:nvPr/>
        </p:nvCxnSpPr>
        <p:spPr>
          <a:xfrm flipV="1">
            <a:off x="9815711" y="5419863"/>
            <a:ext cx="60773" cy="51164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8211426" y="5120130"/>
            <a:ext cx="243108" cy="24310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9098886" y="421556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10716236" y="322512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1449523" y="4239203"/>
            <a:ext cx="243108" cy="243108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11582834" y="522028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7" name="Straight Connector 36"/>
          <p:cNvCxnSpPr>
            <a:stCxn id="33" idx="4"/>
            <a:endCxn id="34" idx="0"/>
          </p:cNvCxnSpPr>
          <p:nvPr/>
        </p:nvCxnSpPr>
        <p:spPr>
          <a:xfrm>
            <a:off x="10837790" y="3468229"/>
            <a:ext cx="733287" cy="77097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4" idx="4"/>
            <a:endCxn id="35" idx="0"/>
          </p:cNvCxnSpPr>
          <p:nvPr/>
        </p:nvCxnSpPr>
        <p:spPr>
          <a:xfrm>
            <a:off x="11571077" y="4482311"/>
            <a:ext cx="133311" cy="73797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 flipH="1">
                <a:off x="11664323" y="4003876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664323" y="4003876"/>
                <a:ext cx="49997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9440406" y="1628686"/>
                <a:ext cx="21219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0406" y="1628686"/>
                <a:ext cx="212199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6916759" y="4039571"/>
                <a:ext cx="1537775" cy="92333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759" y="4039571"/>
                <a:ext cx="1537775" cy="923330"/>
              </a:xfrm>
              <a:prstGeom prst="rect">
                <a:avLst/>
              </a:prstGeom>
              <a:blipFill>
                <a:blip r:embed="rId7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2" descr="http://www.fuzzimo.com/wp-content/uploads/2011/03/fzm-Old-Air-Mail-Envelopes-%281%29-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888" y="4418195"/>
            <a:ext cx="592818" cy="486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9460340" y="2970789"/>
                <a:ext cx="5926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340" y="2970789"/>
                <a:ext cx="59266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2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33302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Label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m:rPr>
                        <m:lit/>
                      </m:rP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Routing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33302"/>
                <a:ext cx="10515600" cy="4351338"/>
              </a:xfrm>
              <a:blipFill>
                <a:blip r:embed="rId2"/>
                <a:stretch>
                  <a:fillRect l="-115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782" y="-157019"/>
            <a:ext cx="12192000" cy="1325563"/>
          </a:xfrm>
        </p:spPr>
        <p:txBody>
          <a:bodyPr/>
          <a:lstStyle/>
          <a:p>
            <a:r>
              <a:rPr lang="en-US" dirty="0" smtClean="0"/>
              <a:t>Approximate Routing Schemes for General Graphs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138541" y="18874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268102" y="1293674"/>
                <a:ext cx="6096000" cy="140916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bits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bits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102" y="1293674"/>
                <a:ext cx="6096000" cy="1409168"/>
              </a:xfrm>
              <a:prstGeom prst="rect">
                <a:avLst/>
              </a:prstGeom>
              <a:blipFill>
                <a:blip r:embed="rId3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9506421" y="3343400"/>
            <a:ext cx="382708" cy="91860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358922" y="4469233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40450" y="4469512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9415123" y="524377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2" name="Straight Connector 11"/>
          <p:cNvCxnSpPr>
            <a:stCxn id="37" idx="4"/>
          </p:cNvCxnSpPr>
          <p:nvPr/>
        </p:nvCxnSpPr>
        <p:spPr>
          <a:xfrm>
            <a:off x="9904138" y="4450007"/>
            <a:ext cx="114702" cy="78689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9924772" y="521433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4" name="Straight Connector 13"/>
          <p:cNvCxnSpPr>
            <a:stCxn id="36" idx="4"/>
          </p:cNvCxnSpPr>
          <p:nvPr/>
        </p:nvCxnSpPr>
        <p:spPr>
          <a:xfrm flipH="1">
            <a:off x="7966550" y="5440453"/>
            <a:ext cx="320238" cy="68832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557037" y="5437422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007677" y="5476654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837829" y="612611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8421334" y="611773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9263929" y="611060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 flipH="1">
                <a:off x="6779577" y="5846003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79577" y="5846003"/>
                <a:ext cx="4999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H="1">
            <a:off x="7388897" y="5444403"/>
            <a:ext cx="831885" cy="68171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8821278" y="615853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8833389" y="524849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8949199" y="427360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9397968" y="321954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9119351" y="3447682"/>
            <a:ext cx="362817" cy="84655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8" idx="0"/>
            <a:endCxn id="29" idx="4"/>
          </p:cNvCxnSpPr>
          <p:nvPr/>
        </p:nvCxnSpPr>
        <p:spPr>
          <a:xfrm flipV="1">
            <a:off x="8954943" y="4516714"/>
            <a:ext cx="115810" cy="73178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0"/>
            <a:endCxn id="28" idx="4"/>
          </p:cNvCxnSpPr>
          <p:nvPr/>
        </p:nvCxnSpPr>
        <p:spPr>
          <a:xfrm flipV="1">
            <a:off x="8942832" y="5491605"/>
            <a:ext cx="12111" cy="66692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7277774" y="6101908"/>
            <a:ext cx="243108" cy="24310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8165234" y="519734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9782584" y="420689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10515871" y="5220981"/>
            <a:ext cx="243108" cy="243108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10649182" y="620206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0" name="Straight Connector 39"/>
          <p:cNvCxnSpPr>
            <a:stCxn id="37" idx="4"/>
            <a:endCxn id="38" idx="0"/>
          </p:cNvCxnSpPr>
          <p:nvPr/>
        </p:nvCxnSpPr>
        <p:spPr>
          <a:xfrm>
            <a:off x="9904138" y="4450007"/>
            <a:ext cx="733287" cy="77097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8" idx="4"/>
            <a:endCxn id="39" idx="0"/>
          </p:cNvCxnSpPr>
          <p:nvPr/>
        </p:nvCxnSpPr>
        <p:spPr>
          <a:xfrm>
            <a:off x="10637425" y="5464089"/>
            <a:ext cx="133311" cy="73797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 flipH="1">
                <a:off x="10730671" y="4985654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730671" y="4985654"/>
                <a:ext cx="49997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9604280" y="2977462"/>
                <a:ext cx="1351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280" y="2977462"/>
                <a:ext cx="135158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8526688" y="3952567"/>
                <a:ext cx="5926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688" y="3952567"/>
                <a:ext cx="59266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-143008" y="3107149"/>
                <a:ext cx="7911653" cy="1432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 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Stretch:</a:t>
                </a:r>
              </a:p>
              <a:p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eqAr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3008" y="3107149"/>
                <a:ext cx="7911653" cy="1432828"/>
              </a:xfrm>
              <a:prstGeom prst="rect">
                <a:avLst/>
              </a:prstGeom>
              <a:blipFill>
                <a:blip r:embed="rId8"/>
                <a:stretch>
                  <a:fillRect t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7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1742" y="298380"/>
            <a:ext cx="10631039" cy="895149"/>
          </a:xfrm>
          <a:prstGeom prst="rect">
            <a:avLst/>
          </a:prstGeom>
          <a:ln w="762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78369" y="466999"/>
                <a:ext cx="11414262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Lemma</a:t>
                </a:r>
                <a:r>
                  <a:rPr lang="en-US" sz="2800" dirty="0" smtClean="0"/>
                  <a:t>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 smtClean="0"/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9" y="466999"/>
                <a:ext cx="11414262" cy="557910"/>
              </a:xfrm>
              <a:prstGeom prst="rect">
                <a:avLst/>
              </a:prstGeom>
              <a:blipFill>
                <a:blip r:embed="rId2"/>
                <a:stretch>
                  <a:fillRect l="-1122" t="-10989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10748082" y="2361622"/>
            <a:ext cx="382708" cy="91860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600583" y="3487455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382111" y="3487734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0656784" y="426199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1" name="Straight Connector 10"/>
          <p:cNvCxnSpPr>
            <a:stCxn id="35" idx="4"/>
          </p:cNvCxnSpPr>
          <p:nvPr/>
        </p:nvCxnSpPr>
        <p:spPr>
          <a:xfrm>
            <a:off x="11145799" y="3468229"/>
            <a:ext cx="114702" cy="78689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1166433" y="423255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3" name="Straight Connector 12"/>
          <p:cNvCxnSpPr>
            <a:stCxn id="34" idx="4"/>
          </p:cNvCxnSpPr>
          <p:nvPr/>
        </p:nvCxnSpPr>
        <p:spPr>
          <a:xfrm flipH="1">
            <a:off x="9208211" y="4458675"/>
            <a:ext cx="320238" cy="68832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798698" y="4455644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249338" y="4494876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9079490" y="514433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9662995" y="513596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0505590" y="512882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8630558" y="4462625"/>
            <a:ext cx="831885" cy="68171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10002166" y="593151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10062939" y="517675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0075050" y="426671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10190860" y="329182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10639629" y="223777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0361012" y="2465904"/>
            <a:ext cx="362817" cy="84655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0"/>
            <a:endCxn id="27" idx="4"/>
          </p:cNvCxnSpPr>
          <p:nvPr/>
        </p:nvCxnSpPr>
        <p:spPr>
          <a:xfrm flipV="1">
            <a:off x="10196604" y="3534936"/>
            <a:ext cx="115810" cy="73178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5" idx="0"/>
            <a:endCxn id="26" idx="4"/>
          </p:cNvCxnSpPr>
          <p:nvPr/>
        </p:nvCxnSpPr>
        <p:spPr>
          <a:xfrm flipV="1">
            <a:off x="10184493" y="4509827"/>
            <a:ext cx="12111" cy="66692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4" idx="0"/>
            <a:endCxn id="25" idx="4"/>
          </p:cNvCxnSpPr>
          <p:nvPr/>
        </p:nvCxnSpPr>
        <p:spPr>
          <a:xfrm flipV="1">
            <a:off x="10123720" y="5419863"/>
            <a:ext cx="60773" cy="51164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8519435" y="5120130"/>
            <a:ext cx="243108" cy="24310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9406895" y="421556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11024245" y="322512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11757532" y="4239203"/>
            <a:ext cx="243108" cy="243108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8" name="Straight Connector 37"/>
          <p:cNvCxnSpPr>
            <a:stCxn id="35" idx="4"/>
            <a:endCxn id="36" idx="0"/>
          </p:cNvCxnSpPr>
          <p:nvPr/>
        </p:nvCxnSpPr>
        <p:spPr>
          <a:xfrm>
            <a:off x="11145799" y="3468229"/>
            <a:ext cx="733287" cy="77097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 flipH="1">
                <a:off x="11658380" y="4381102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658380" y="4381102"/>
                <a:ext cx="49997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9624978" y="1551560"/>
                <a:ext cx="2004331" cy="624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978" y="1551560"/>
                <a:ext cx="2004331" cy="624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9768349" y="2970789"/>
                <a:ext cx="5926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349" y="2970789"/>
                <a:ext cx="59266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8315055" y="4579740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055" y="4579740"/>
                <a:ext cx="52373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113142" y="1372098"/>
                <a:ext cx="3896901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Case 1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42" y="1372098"/>
                <a:ext cx="3896901" cy="557910"/>
              </a:xfrm>
              <a:prstGeom prst="rect">
                <a:avLst/>
              </a:prstGeom>
              <a:blipFill>
                <a:blip r:embed="rId7"/>
                <a:stretch>
                  <a:fillRect l="-3286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V="1">
            <a:off x="529390" y="2224091"/>
            <a:ext cx="3397718" cy="13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3856555" y="208465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286282" y="2140592"/>
            <a:ext cx="243108" cy="24310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3420445" y="2174256"/>
                <a:ext cx="1625060" cy="624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445" y="2174256"/>
                <a:ext cx="1625060" cy="624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3293376" y="208465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84267" y="2267911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7" y="2267911"/>
                <a:ext cx="52373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892510" y="214058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1550249" y="211591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2128478" y="210922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2734403" y="208465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1983347" y="2287305"/>
                <a:ext cx="5926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347" y="2287305"/>
                <a:ext cx="59266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62376" y="3296316"/>
                <a:ext cx="3896901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Case 2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6" y="3296316"/>
                <a:ext cx="3896901" cy="557910"/>
              </a:xfrm>
              <a:prstGeom prst="rect">
                <a:avLst/>
              </a:prstGeom>
              <a:blipFill>
                <a:blip r:embed="rId11"/>
                <a:stretch>
                  <a:fillRect l="-3130" t="-10989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47067" y="4734021"/>
                <a:ext cx="7429278" cy="1197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7" y="4734021"/>
                <a:ext cx="7429278" cy="11977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 flipH="1" flipV="1">
            <a:off x="162868" y="3028371"/>
            <a:ext cx="5832478" cy="137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72854" y="3988388"/>
                <a:ext cx="6072368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400" dirty="0" smtClean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" y="3988388"/>
                <a:ext cx="6072368" cy="645048"/>
              </a:xfrm>
              <a:prstGeom prst="rect">
                <a:avLst/>
              </a:prstGeom>
              <a:blipFill>
                <a:blip r:embed="rId13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ight Arrow 63"/>
          <p:cNvSpPr/>
          <p:nvPr/>
        </p:nvSpPr>
        <p:spPr>
          <a:xfrm>
            <a:off x="278369" y="61958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1261033" y="6195873"/>
                <a:ext cx="2037289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033" y="6195873"/>
                <a:ext cx="2037289" cy="491417"/>
              </a:xfrm>
              <a:prstGeom prst="rect">
                <a:avLst/>
              </a:prstGeom>
              <a:blipFill>
                <a:blip r:embed="rId14"/>
                <a:stretch>
                  <a:fillRect r="-29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8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39410" y="2715491"/>
            <a:ext cx="7617654" cy="16198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40529" y="1034463"/>
            <a:ext cx="7617654" cy="15297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099"/>
            <a:ext cx="10515600" cy="1325563"/>
          </a:xfrm>
        </p:spPr>
        <p:txBody>
          <a:bodyPr/>
          <a:lstStyle/>
          <a:p>
            <a:r>
              <a:rPr lang="en-US" dirty="0" smtClean="0"/>
              <a:t>Routing </a:t>
            </a:r>
            <a:r>
              <a:rPr lang="en-US" dirty="0"/>
              <a:t>Schemes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291" y="923628"/>
                <a:ext cx="12369799" cy="596020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Preprocessing phase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:  </a:t>
                </a:r>
                <a:r>
                  <a:rPr lang="en-US" dirty="0"/>
                  <a:t>c</a:t>
                </a:r>
                <a:r>
                  <a:rPr lang="en-US" dirty="0" smtClean="0"/>
                  <a:t>omputes </a:t>
                </a:r>
                <a:r>
                  <a:rPr lang="en-US" dirty="0"/>
                  <a:t>for each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2800" dirty="0"/>
                  <a:t>Label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(address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800" dirty="0"/>
                  <a:t>Routing table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 Routing phase, for every vertex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 Input: </a:t>
                </a:r>
                <a:r>
                  <a:rPr lang="en-US" dirty="0" smtClean="0"/>
                  <a:t>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eader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routing 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/>
                  <a:t>Output: </a:t>
                </a:r>
                <a:r>
                  <a:rPr lang="en-US" dirty="0" smtClean="0"/>
                  <a:t>Next-hop (port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Objective: </a:t>
                </a:r>
                <a:r>
                  <a:rPr lang="en-US" dirty="0" smtClean="0"/>
                  <a:t>small-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space</a:t>
                </a:r>
                <a:r>
                  <a:rPr lang="en-US" dirty="0" smtClean="0"/>
                  <a:t> labels and routing tables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        small-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stretch</a:t>
                </a:r>
                <a:r>
                  <a:rPr lang="en-US" dirty="0" smtClean="0"/>
                  <a:t> paths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91" y="923628"/>
                <a:ext cx="12369799" cy="5960208"/>
              </a:xfrm>
              <a:blipFill>
                <a:blip r:embed="rId2"/>
                <a:stretch>
                  <a:fillRect l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9927933" y="283238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197933" y="222242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548915" y="3603624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190015" y="447775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819849" y="4021032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416346" y="3765187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87870" y="520476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066315" y="4938855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" idx="2"/>
            <a:endCxn id="5" idx="7"/>
          </p:cNvCxnSpPr>
          <p:nvPr/>
        </p:nvCxnSpPr>
        <p:spPr>
          <a:xfrm flipH="1">
            <a:off x="10164445" y="2360974"/>
            <a:ext cx="1033488" cy="5119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3"/>
            <a:endCxn id="10" idx="0"/>
          </p:cNvCxnSpPr>
          <p:nvPr/>
        </p:nvCxnSpPr>
        <p:spPr>
          <a:xfrm flipH="1">
            <a:off x="10554892" y="2458940"/>
            <a:ext cx="683620" cy="13062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4"/>
            <a:endCxn id="8" idx="0"/>
          </p:cNvCxnSpPr>
          <p:nvPr/>
        </p:nvCxnSpPr>
        <p:spPr>
          <a:xfrm flipH="1">
            <a:off x="10328561" y="4042278"/>
            <a:ext cx="226331" cy="435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3"/>
            <a:endCxn id="10" idx="6"/>
          </p:cNvCxnSpPr>
          <p:nvPr/>
        </p:nvCxnSpPr>
        <p:spPr>
          <a:xfrm flipH="1">
            <a:off x="10693437" y="3840136"/>
            <a:ext cx="896057" cy="635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7" idx="0"/>
          </p:cNvCxnSpPr>
          <p:nvPr/>
        </p:nvCxnSpPr>
        <p:spPr>
          <a:xfrm>
            <a:off x="11336479" y="2499519"/>
            <a:ext cx="350982" cy="11041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4"/>
            <a:endCxn id="12" idx="7"/>
          </p:cNvCxnSpPr>
          <p:nvPr/>
        </p:nvCxnSpPr>
        <p:spPr>
          <a:xfrm flipH="1">
            <a:off x="11302827" y="3880715"/>
            <a:ext cx="384634" cy="10987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6"/>
            <a:endCxn id="7" idx="4"/>
          </p:cNvCxnSpPr>
          <p:nvPr/>
        </p:nvCxnSpPr>
        <p:spPr>
          <a:xfrm flipV="1">
            <a:off x="10467106" y="3880715"/>
            <a:ext cx="1220355" cy="7355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  <a:endCxn id="5" idx="3"/>
          </p:cNvCxnSpPr>
          <p:nvPr/>
        </p:nvCxnSpPr>
        <p:spPr>
          <a:xfrm flipV="1">
            <a:off x="8958395" y="3068900"/>
            <a:ext cx="1010117" cy="9521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0" idx="2"/>
          </p:cNvCxnSpPr>
          <p:nvPr/>
        </p:nvCxnSpPr>
        <p:spPr>
          <a:xfrm flipV="1">
            <a:off x="9006249" y="3903733"/>
            <a:ext cx="1410097" cy="3479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5"/>
          </p:cNvCxnSpPr>
          <p:nvPr/>
        </p:nvCxnSpPr>
        <p:spPr>
          <a:xfrm>
            <a:off x="10426527" y="4714270"/>
            <a:ext cx="632861" cy="363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  <a:endCxn id="8" idx="3"/>
          </p:cNvCxnSpPr>
          <p:nvPr/>
        </p:nvCxnSpPr>
        <p:spPr>
          <a:xfrm flipV="1">
            <a:off x="9424382" y="4714270"/>
            <a:ext cx="806212" cy="5310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4"/>
            <a:endCxn id="11" idx="0"/>
          </p:cNvCxnSpPr>
          <p:nvPr/>
        </p:nvCxnSpPr>
        <p:spPr>
          <a:xfrm>
            <a:off x="8958395" y="4298123"/>
            <a:ext cx="368021" cy="9066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8286169" y="3678811"/>
                <a:ext cx="787004" cy="726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169" y="3678811"/>
                <a:ext cx="787004" cy="7269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1711228" y="3321333"/>
                <a:ext cx="6080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1228" y="3321333"/>
                <a:ext cx="60805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0157686" y="2670865"/>
                <a:ext cx="4134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686" y="2670865"/>
                <a:ext cx="41344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 flipH="1">
                <a:off x="9123529" y="2316799"/>
                <a:ext cx="15163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123529" y="2316799"/>
                <a:ext cx="151638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>
            <a:stCxn id="5" idx="5"/>
            <a:endCxn id="10" idx="1"/>
          </p:cNvCxnSpPr>
          <p:nvPr/>
        </p:nvCxnSpPr>
        <p:spPr>
          <a:xfrm>
            <a:off x="10164445" y="3068900"/>
            <a:ext cx="292480" cy="736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8336911" y="2919353"/>
            <a:ext cx="1401848" cy="856434"/>
            <a:chOff x="4306699" y="5204761"/>
            <a:chExt cx="1683857" cy="957909"/>
          </a:xfrm>
        </p:grpSpPr>
        <p:sp>
          <p:nvSpPr>
            <p:cNvPr id="34" name="Rectangle 33"/>
            <p:cNvSpPr/>
            <p:nvPr/>
          </p:nvSpPr>
          <p:spPr>
            <a:xfrm>
              <a:off x="4306699" y="5204761"/>
              <a:ext cx="1683857" cy="9579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2" descr="http://www.fuzzimo.com/wp-content/uploads/2011/03/fzm-Old-Air-Mail-Envelopes-%281%29-0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966" y="5616274"/>
              <a:ext cx="504978" cy="385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306699" y="5214544"/>
                  <a:ext cx="14400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Header: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6699" y="5214544"/>
                  <a:ext cx="144007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4592" t="-9259" r="-20918" b="-407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939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06"/>
            <a:ext cx="10515600" cy="1325563"/>
          </a:xfrm>
        </p:spPr>
        <p:txBody>
          <a:bodyPr/>
          <a:lstStyle/>
          <a:p>
            <a:r>
              <a:rPr lang="en-US" dirty="0" smtClean="0"/>
              <a:t>Routing Schemes: Two Extreme Solutions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291" y="1200708"/>
                <a:ext cx="12369799" cy="59602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			Label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			Routing 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91" y="1200708"/>
                <a:ext cx="12369799" cy="5960208"/>
              </a:xfrm>
              <a:blipFill>
                <a:blip r:embed="rId2"/>
                <a:stretch>
                  <a:fillRect t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8700166" y="2874232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7812816" y="3156250"/>
            <a:ext cx="974267" cy="72362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9118687" y="1696169"/>
            <a:ext cx="1401848" cy="856434"/>
            <a:chOff x="4306699" y="5204761"/>
            <a:chExt cx="1683857" cy="957909"/>
          </a:xfrm>
        </p:grpSpPr>
        <p:sp>
          <p:nvSpPr>
            <p:cNvPr id="34" name="Rectangle 33"/>
            <p:cNvSpPr/>
            <p:nvPr/>
          </p:nvSpPr>
          <p:spPr>
            <a:xfrm>
              <a:off x="4306699" y="5204761"/>
              <a:ext cx="1683857" cy="9579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2" descr="http://www.fuzzimo.com/wp-content/uploads/2011/03/fzm-Old-Air-Mail-Envelopes-%281%29-0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966" y="5616274"/>
              <a:ext cx="504978" cy="385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306699" y="5214544"/>
                  <a:ext cx="14400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Header: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6699" y="5214544"/>
                  <a:ext cx="1440074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569" t="-11111" r="-20305" b="-407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2676668"/>
                  </p:ext>
                </p:extLst>
              </p:nvPr>
            </p:nvGraphicFramePr>
            <p:xfrm>
              <a:off x="2546168" y="2552603"/>
              <a:ext cx="3694546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47273">
                      <a:extLst>
                        <a:ext uri="{9D8B030D-6E8A-4147-A177-3AD203B41FA5}">
                          <a16:colId xmlns:a16="http://schemas.microsoft.com/office/drawing/2014/main" val="1068600772"/>
                        </a:ext>
                      </a:extLst>
                    </a:gridCol>
                    <a:gridCol w="1847273">
                      <a:extLst>
                        <a:ext uri="{9D8B030D-6E8A-4147-A177-3AD203B41FA5}">
                          <a16:colId xmlns:a16="http://schemas.microsoft.com/office/drawing/2014/main" val="24633883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Destination</a:t>
                          </a:r>
                          <a:r>
                            <a:rPr lang="en-US" sz="2400" baseline="0" dirty="0" smtClean="0"/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</a:t>
                          </a:r>
                          <a:r>
                            <a:rPr lang="en-US" sz="2400" dirty="0" smtClean="0"/>
                            <a:t>Next-Hop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71667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71201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5656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0351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42972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2676668"/>
                  </p:ext>
                </p:extLst>
              </p:nvPr>
            </p:nvGraphicFramePr>
            <p:xfrm>
              <a:off x="2546168" y="2552603"/>
              <a:ext cx="3694546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47273">
                      <a:extLst>
                        <a:ext uri="{9D8B030D-6E8A-4147-A177-3AD203B41FA5}">
                          <a16:colId xmlns:a16="http://schemas.microsoft.com/office/drawing/2014/main" val="1068600772"/>
                        </a:ext>
                      </a:extLst>
                    </a:gridCol>
                    <a:gridCol w="1847273">
                      <a:extLst>
                        <a:ext uri="{9D8B030D-6E8A-4147-A177-3AD203B41FA5}">
                          <a16:colId xmlns:a16="http://schemas.microsoft.com/office/drawing/2014/main" val="246338837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Destination</a:t>
                          </a:r>
                          <a:r>
                            <a:rPr lang="en-US" sz="2400" baseline="0" dirty="0" smtClean="0"/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</a:t>
                          </a:r>
                          <a:r>
                            <a:rPr lang="en-US" sz="2400" dirty="0" smtClean="0"/>
                            <a:t>Next-Hop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71667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9" t="-109333" r="-100987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60" t="-109333" r="-1320" b="-4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7120176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9" t="-129752" r="-100987" b="-150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60" t="-129752" r="-1320" b="-1504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56563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03517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9" t="-510667" r="-100987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60" t="-510667" r="-1320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42972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 rot="5400000">
                <a:off x="3042202" y="3900203"/>
                <a:ext cx="62786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042202" y="3900203"/>
                <a:ext cx="627864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 flipH="1">
            <a:off x="8838712" y="1733439"/>
            <a:ext cx="12180" cy="114079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1" idx="4"/>
          </p:cNvCxnSpPr>
          <p:nvPr/>
        </p:nvCxnSpPr>
        <p:spPr>
          <a:xfrm flipH="1">
            <a:off x="8354457" y="3151323"/>
            <a:ext cx="484255" cy="82304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1" idx="4"/>
          </p:cNvCxnSpPr>
          <p:nvPr/>
        </p:nvCxnSpPr>
        <p:spPr>
          <a:xfrm>
            <a:off x="8838712" y="3151323"/>
            <a:ext cx="208062" cy="82304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4"/>
          </p:cNvCxnSpPr>
          <p:nvPr/>
        </p:nvCxnSpPr>
        <p:spPr>
          <a:xfrm>
            <a:off x="8838712" y="3151323"/>
            <a:ext cx="1175651" cy="82304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8230035" y="2674051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035" y="2674051"/>
                <a:ext cx="48231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7508478" y="3796926"/>
                <a:ext cx="6778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478" y="3796926"/>
                <a:ext cx="67787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8109205" y="3860768"/>
                <a:ext cx="686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205" y="3860768"/>
                <a:ext cx="68615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8787083" y="3837178"/>
                <a:ext cx="686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083" y="3837178"/>
                <a:ext cx="68615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9767604" y="3814413"/>
                <a:ext cx="686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604" y="3814413"/>
                <a:ext cx="68615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ight Arrow 58"/>
          <p:cNvSpPr/>
          <p:nvPr/>
        </p:nvSpPr>
        <p:spPr>
          <a:xfrm>
            <a:off x="387927" y="56895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579418" y="5695220"/>
            <a:ext cx="2997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Tables of linear size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60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740"/>
            <a:ext cx="10515600" cy="1325563"/>
          </a:xfrm>
        </p:spPr>
        <p:txBody>
          <a:bodyPr/>
          <a:lstStyle/>
          <a:p>
            <a:r>
              <a:rPr lang="en-US" dirty="0" smtClean="0"/>
              <a:t>Routing Schemes: Two Extreme Solutions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291" y="923628"/>
                <a:ext cx="12369799" cy="59602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Header (u </a:t>
                </a:r>
                <a:r>
                  <a:rPr lang="en-US" b="1" dirty="0" smtClean="0">
                    <a:sym typeface="Wingdings" panose="05000000000000000000" pitchFamily="2" charset="2"/>
                  </a:rPr>
                  <a:t> v):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…,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			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91" y="923628"/>
                <a:ext cx="12369799" cy="5960208"/>
              </a:xfrm>
              <a:blipFill>
                <a:blip r:embed="rId2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0315208" y="139688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6859579" y="2589445"/>
            <a:ext cx="3197350" cy="856434"/>
            <a:chOff x="4306699" y="5204761"/>
            <a:chExt cx="3840559" cy="957909"/>
          </a:xfrm>
        </p:grpSpPr>
        <p:sp>
          <p:nvSpPr>
            <p:cNvPr id="34" name="Rectangle 33"/>
            <p:cNvSpPr/>
            <p:nvPr/>
          </p:nvSpPr>
          <p:spPr>
            <a:xfrm>
              <a:off x="4306699" y="5204761"/>
              <a:ext cx="3840559" cy="9579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306699" y="5214544"/>
                  <a:ext cx="3840559" cy="7229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Header: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…,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]</m:t>
                      </m:r>
                    </m:oMath>
                  </a14:m>
                  <a:endParaRPr lang="en-US" dirty="0"/>
                </a:p>
                <a:p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6699" y="5214544"/>
                  <a:ext cx="3840559" cy="722912"/>
                </a:xfrm>
                <a:prstGeom prst="rect">
                  <a:avLst/>
                </a:prstGeom>
                <a:blipFill>
                  <a:blip r:embed="rId3"/>
                  <a:stretch>
                    <a:fillRect l="-1524" t="-4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0" name="Straight Connector 39"/>
          <p:cNvCxnSpPr/>
          <p:nvPr/>
        </p:nvCxnSpPr>
        <p:spPr>
          <a:xfrm flipH="1">
            <a:off x="10441573" y="1673972"/>
            <a:ext cx="12180" cy="7114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10608584" y="1135271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584" y="1135271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ight Arrow 58"/>
          <p:cNvSpPr/>
          <p:nvPr/>
        </p:nvSpPr>
        <p:spPr>
          <a:xfrm>
            <a:off x="95486" y="19830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73894" y="1987581"/>
            <a:ext cx="3289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Headers of linear size</a:t>
            </a:r>
            <a:endParaRPr lang="en-US" sz="2800" dirty="0"/>
          </a:p>
        </p:txBody>
      </p:sp>
      <p:sp>
        <p:nvSpPr>
          <p:cNvPr id="26" name="Oval 25"/>
          <p:cNvSpPr/>
          <p:nvPr/>
        </p:nvSpPr>
        <p:spPr>
          <a:xfrm>
            <a:off x="10318259" y="2383277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289036" y="3374956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0427582" y="2657452"/>
            <a:ext cx="12180" cy="7114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415401" y="3649864"/>
            <a:ext cx="12180" cy="7114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 rot="5400000">
                <a:off x="9975104" y="4136675"/>
                <a:ext cx="62786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975104" y="4136675"/>
                <a:ext cx="627864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>
            <a:off x="10412183" y="4992636"/>
            <a:ext cx="12180" cy="7114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0273637" y="5707544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10603807" y="5556468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807" y="5556468"/>
                <a:ext cx="4823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 descr="http://www.fuzzimo.com/wp-content/uploads/2011/03/fzm-Old-Air-Mail-Envelopes-%281%29-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51" y="3029404"/>
            <a:ext cx="420405" cy="3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053" y="3131889"/>
            <a:ext cx="46391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Goal:</a:t>
            </a:r>
          </a:p>
          <a:p>
            <a:r>
              <a:rPr lang="en-US" sz="3600" dirty="0" smtClean="0"/>
              <a:t>Poly-log </a:t>
            </a:r>
            <a:r>
              <a:rPr lang="en-US" sz="3600" dirty="0" smtClean="0">
                <a:solidFill>
                  <a:srgbClr val="FF0000"/>
                </a:solidFill>
              </a:rPr>
              <a:t>header size</a:t>
            </a:r>
          </a:p>
          <a:p>
            <a:r>
              <a:rPr lang="en-US" sz="3600" dirty="0" smtClean="0"/>
              <a:t>Sublinear </a:t>
            </a:r>
            <a:r>
              <a:rPr lang="en-US" sz="3600" dirty="0" smtClean="0">
                <a:solidFill>
                  <a:srgbClr val="00B050"/>
                </a:solidFill>
              </a:rPr>
              <a:t>routing tables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155806" y="54177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187293" y="5417799"/>
            <a:ext cx="4899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Must resort to approx. distances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07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891"/>
            <a:ext cx="11935691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Best One Can Hope For*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*Under Girth Conjecture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6236" y="1936461"/>
                <a:ext cx="1151081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Routing Schemes define paths and distances between all pairs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Last Class: </a:t>
                </a:r>
                <a:r>
                  <a:rPr lang="en-US" dirty="0" err="1" smtClean="0"/>
                  <a:t>Erdos</a:t>
                </a:r>
                <a:r>
                  <a:rPr lang="en-US" dirty="0" smtClean="0"/>
                  <a:t> girth conjecture implies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space for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stretch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236" y="1936461"/>
                <a:ext cx="11510818" cy="4351338"/>
              </a:xfrm>
              <a:blipFill>
                <a:blip r:embed="rId2"/>
                <a:stretch>
                  <a:fillRect l="-1059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290114" y="39934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422400" y="3740450"/>
                <a:ext cx="6964218" cy="97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For stretch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−1,</m:t>
                    </m:r>
                  </m:oMath>
                </a14:m>
                <a:r>
                  <a:rPr lang="en-US" sz="2800" dirty="0" smtClean="0"/>
                  <a:t> there must be a </a:t>
                </a:r>
              </a:p>
              <a:p>
                <a:r>
                  <a:rPr lang="en-US" sz="2800" dirty="0" smtClean="0"/>
                  <a:t>vertex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0" y="3740450"/>
                <a:ext cx="6964218" cy="970202"/>
              </a:xfrm>
              <a:prstGeom prst="rect">
                <a:avLst/>
              </a:prstGeom>
              <a:blipFill>
                <a:blip r:embed="rId3"/>
                <a:stretch>
                  <a:fillRect l="-1750" t="-6289" b="-17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3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019" y="-294397"/>
            <a:ext cx="10515600" cy="1325563"/>
          </a:xfrm>
        </p:spPr>
        <p:txBody>
          <a:bodyPr/>
          <a:lstStyle/>
          <a:p>
            <a:r>
              <a:rPr lang="en-US" dirty="0" smtClean="0"/>
              <a:t>History of </a:t>
            </a:r>
            <a:r>
              <a:rPr lang="en-US" dirty="0" smtClean="0"/>
              <a:t>Routing Schemes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9578059"/>
                  </p:ext>
                </p:extLst>
              </p:nvPr>
            </p:nvGraphicFramePr>
            <p:xfrm>
              <a:off x="268014" y="861554"/>
              <a:ext cx="11037455" cy="5381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21017">
                      <a:extLst>
                        <a:ext uri="{9D8B030D-6E8A-4147-A177-3AD203B41FA5}">
                          <a16:colId xmlns:a16="http://schemas.microsoft.com/office/drawing/2014/main" val="3457596217"/>
                        </a:ext>
                      </a:extLst>
                    </a:gridCol>
                    <a:gridCol w="2521369">
                      <a:extLst>
                        <a:ext uri="{9D8B030D-6E8A-4147-A177-3AD203B41FA5}">
                          <a16:colId xmlns:a16="http://schemas.microsoft.com/office/drawing/2014/main" val="3376319053"/>
                        </a:ext>
                      </a:extLst>
                    </a:gridCol>
                    <a:gridCol w="4295069">
                      <a:extLst>
                        <a:ext uri="{9D8B030D-6E8A-4147-A177-3AD203B41FA5}">
                          <a16:colId xmlns:a16="http://schemas.microsoft.com/office/drawing/2014/main" val="2935598069"/>
                        </a:ext>
                      </a:extLst>
                    </a:gridCol>
                  </a:tblGrid>
                  <a:tr h="668325"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Stretch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Space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8230882"/>
                      </a:ext>
                    </a:extLst>
                  </a:tr>
                  <a:tr h="68279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Peleg, </a:t>
                          </a:r>
                          <a:r>
                            <a:rPr lang="en-US" sz="2400" dirty="0" err="1" smtClean="0"/>
                            <a:t>Upfal</a:t>
                          </a:r>
                          <a:r>
                            <a:rPr lang="en-US" sz="2400" dirty="0" smtClean="0"/>
                            <a:t> ’89 (unweighted)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Labels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Total space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dirty="0" smtClean="0"/>
                            <a:t> 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8919142"/>
                      </a:ext>
                    </a:extLst>
                  </a:tr>
                  <a:tr h="68279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Cowen,</a:t>
                          </a:r>
                          <a:r>
                            <a:rPr lang="en-US" sz="2400" baseline="0" dirty="0" smtClean="0"/>
                            <a:t> ‘99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7241366"/>
                      </a:ext>
                    </a:extLst>
                  </a:tr>
                  <a:tr h="576677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Eliam</a:t>
                          </a:r>
                          <a:r>
                            <a:rPr lang="en-US" sz="2400" dirty="0" smtClean="0"/>
                            <a:t>, </a:t>
                          </a:r>
                          <a:r>
                            <a:rPr lang="en-US" sz="2400" dirty="0" err="1" smtClean="0"/>
                            <a:t>Gavoille</a:t>
                          </a:r>
                          <a:r>
                            <a:rPr lang="en-US" sz="2400" dirty="0" smtClean="0"/>
                            <a:t>, Peleg ‘98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6766053"/>
                      </a:ext>
                    </a:extLst>
                  </a:tr>
                  <a:tr h="732629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Awerbuch</a:t>
                          </a:r>
                          <a:r>
                            <a:rPr lang="en-US" sz="2400" dirty="0" smtClean="0"/>
                            <a:t>, Peleg ‘92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5191072"/>
                      </a:ext>
                    </a:extLst>
                  </a:tr>
                  <a:tr h="874837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 smtClean="0">
                              <a:solidFill>
                                <a:srgbClr val="FF0000"/>
                              </a:solidFill>
                            </a:rPr>
                            <a:t>Thorup</a:t>
                          </a: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-Zwick ‘01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</m:acc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p>
                                </m:sSup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4845540"/>
                      </a:ext>
                    </a:extLst>
                  </a:tr>
                  <a:tr h="87483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err="1" smtClean="0">
                              <a:solidFill>
                                <a:schemeClr val="tx1"/>
                              </a:solidFill>
                            </a:rPr>
                            <a:t>Thorup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-Zwick ‘01</a:t>
                          </a:r>
                        </a:p>
                        <a:p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+ Handshaking*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</m:acc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p>
                                </m:sSup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4796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9578059"/>
                  </p:ext>
                </p:extLst>
              </p:nvPr>
            </p:nvGraphicFramePr>
            <p:xfrm>
              <a:off x="268014" y="861554"/>
              <a:ext cx="11037455" cy="5381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21017">
                      <a:extLst>
                        <a:ext uri="{9D8B030D-6E8A-4147-A177-3AD203B41FA5}">
                          <a16:colId xmlns:a16="http://schemas.microsoft.com/office/drawing/2014/main" val="3457596217"/>
                        </a:ext>
                      </a:extLst>
                    </a:gridCol>
                    <a:gridCol w="2521369">
                      <a:extLst>
                        <a:ext uri="{9D8B030D-6E8A-4147-A177-3AD203B41FA5}">
                          <a16:colId xmlns:a16="http://schemas.microsoft.com/office/drawing/2014/main" val="3376319053"/>
                        </a:ext>
                      </a:extLst>
                    </a:gridCol>
                    <a:gridCol w="4295069">
                      <a:extLst>
                        <a:ext uri="{9D8B030D-6E8A-4147-A177-3AD203B41FA5}">
                          <a16:colId xmlns:a16="http://schemas.microsoft.com/office/drawing/2014/main" val="2935598069"/>
                        </a:ext>
                      </a:extLst>
                    </a:gridCol>
                  </a:tblGrid>
                  <a:tr h="668325"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Stretch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Space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8230882"/>
                      </a:ext>
                    </a:extLst>
                  </a:tr>
                  <a:tr h="971233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Peleg, </a:t>
                          </a:r>
                          <a:r>
                            <a:rPr lang="en-US" sz="2400" dirty="0" err="1" smtClean="0"/>
                            <a:t>Upfal</a:t>
                          </a:r>
                          <a:r>
                            <a:rPr lang="en-US" sz="2400" dirty="0" smtClean="0"/>
                            <a:t> ’89 (unweighted)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7633" t="-77358" r="-171256" b="-395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163" t="-77358" r="-567" b="-3955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8919142"/>
                      </a:ext>
                    </a:extLst>
                  </a:tr>
                  <a:tr h="68279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Cowen,</a:t>
                          </a:r>
                          <a:r>
                            <a:rPr lang="en-US" sz="2400" baseline="0" dirty="0" smtClean="0"/>
                            <a:t> ‘99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163" t="-251786" r="-567" b="-461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7241366"/>
                      </a:ext>
                    </a:extLst>
                  </a:tr>
                  <a:tr h="576677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Eliam</a:t>
                          </a:r>
                          <a:r>
                            <a:rPr lang="en-US" sz="2400" dirty="0" smtClean="0"/>
                            <a:t>, </a:t>
                          </a:r>
                          <a:r>
                            <a:rPr lang="en-US" sz="2400" dirty="0" err="1" smtClean="0"/>
                            <a:t>Gavoille</a:t>
                          </a:r>
                          <a:r>
                            <a:rPr lang="en-US" sz="2400" dirty="0" smtClean="0"/>
                            <a:t>, Peleg ‘98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7633" t="-414737" r="-171256" b="-44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163" t="-414737" r="-567" b="-444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6766053"/>
                      </a:ext>
                    </a:extLst>
                  </a:tr>
                  <a:tr h="732629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Awerbuch</a:t>
                          </a:r>
                          <a:r>
                            <a:rPr lang="en-US" sz="2400" dirty="0" smtClean="0"/>
                            <a:t>, Peleg ‘92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7633" t="-404132" r="-171256" b="-2487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163" t="-404132" r="-567" b="-2487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5191072"/>
                      </a:ext>
                    </a:extLst>
                  </a:tr>
                  <a:tr h="874837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 smtClean="0">
                              <a:solidFill>
                                <a:srgbClr val="FF0000"/>
                              </a:solidFill>
                            </a:rPr>
                            <a:t>Thorup</a:t>
                          </a: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-Zwick ‘01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7633" t="-426573" r="-171256" b="-110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163" t="-426573" r="-567" b="-1104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4845540"/>
                      </a:ext>
                    </a:extLst>
                  </a:tr>
                  <a:tr h="87483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err="1" smtClean="0">
                              <a:solidFill>
                                <a:schemeClr val="tx1"/>
                              </a:solidFill>
                            </a:rPr>
                            <a:t>Thorup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-Zwick ‘01</a:t>
                          </a:r>
                        </a:p>
                        <a:p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+ Handshaking*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7633" t="-522917" r="-171256" b="-9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163" t="-522917" r="-567" b="-97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479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92363" y="6289963"/>
                <a:ext cx="5694379" cy="470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i="0" dirty="0" smtClean="0">
                    <a:latin typeface="+mj-lt"/>
                  </a:rPr>
                  <a:t>*source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</a:t>
                </a:r>
                <a:r>
                  <a:rPr lang="en-US" sz="2400" dirty="0" smtClean="0"/>
                  <a:t>nd </a:t>
                </a:r>
                <a:r>
                  <a:rPr lang="en-US" sz="2400" b="0" i="0" dirty="0" smtClean="0">
                    <a:latin typeface="+mj-lt"/>
                  </a:rPr>
                  <a:t>destination  </a:t>
                </a:r>
                <a:r>
                  <a:rPr lang="en-US" sz="2400" dirty="0" smtClean="0"/>
                  <a:t>agree 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bits </a:t>
                </a:r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3" y="6289963"/>
                <a:ext cx="5694379" cy="470706"/>
              </a:xfrm>
              <a:prstGeom prst="rect">
                <a:avLst/>
              </a:prstGeom>
              <a:blipFill>
                <a:blip r:embed="rId3"/>
                <a:stretch>
                  <a:fillRect l="-1606" t="-7792" r="-749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7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561"/>
            <a:ext cx="10515600" cy="13255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5546" y="1687080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Routing schemes for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trees</a:t>
                </a:r>
                <a:r>
                  <a:rPr lang="en-US" dirty="0" smtClean="0"/>
                  <a:t> with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func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Routing schemes for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trees</a:t>
                </a:r>
                <a:r>
                  <a:rPr lang="en-US" dirty="0" smtClean="0"/>
                  <a:t> with space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Routing schemes 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general graphs </a:t>
                </a:r>
                <a:r>
                  <a:rPr lang="en-US" dirty="0" smtClean="0"/>
                  <a:t>with: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Space (routing tables):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Stretch: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546" y="1687080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8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112"/>
            <a:ext cx="10515600" cy="1325563"/>
          </a:xfrm>
        </p:spPr>
        <p:txBody>
          <a:bodyPr/>
          <a:lstStyle/>
          <a:p>
            <a:r>
              <a:rPr lang="en-US" dirty="0" smtClean="0"/>
              <a:t>Interval Routing [Santoro, </a:t>
            </a:r>
            <a:r>
              <a:rPr lang="en-US" dirty="0" err="1" smtClean="0"/>
              <a:t>Khatib</a:t>
            </a:r>
            <a:r>
              <a:rPr lang="en-US" dirty="0" smtClean="0"/>
              <a:t> ‘85]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9918695" y="290559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004296" y="361249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984508" y="361249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964720" y="361249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95672" y="439297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865750" y="4417144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68041" y="5299217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72763" y="5306000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330872" y="441714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964720" y="4392970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596252" y="4385895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1" idx="4"/>
            <a:endCxn id="12" idx="7"/>
          </p:cNvCxnSpPr>
          <p:nvPr/>
        </p:nvCxnSpPr>
        <p:spPr>
          <a:xfrm flipH="1">
            <a:off x="9240808" y="3182682"/>
            <a:ext cx="816433" cy="470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4"/>
            <a:endCxn id="13" idx="0"/>
          </p:cNvCxnSpPr>
          <p:nvPr/>
        </p:nvCxnSpPr>
        <p:spPr>
          <a:xfrm>
            <a:off x="10057241" y="3182682"/>
            <a:ext cx="65813" cy="429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4"/>
            <a:endCxn id="14" idx="0"/>
          </p:cNvCxnSpPr>
          <p:nvPr/>
        </p:nvCxnSpPr>
        <p:spPr>
          <a:xfrm>
            <a:off x="10057241" y="3182682"/>
            <a:ext cx="1046025" cy="429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9" idx="7"/>
            <a:endCxn id="14" idx="4"/>
          </p:cNvCxnSpPr>
          <p:nvPr/>
        </p:nvCxnSpPr>
        <p:spPr>
          <a:xfrm flipV="1">
            <a:off x="10567384" y="3889589"/>
            <a:ext cx="535882" cy="5681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0" idx="0"/>
            <a:endCxn id="14" idx="4"/>
          </p:cNvCxnSpPr>
          <p:nvPr/>
        </p:nvCxnSpPr>
        <p:spPr>
          <a:xfrm flipV="1">
            <a:off x="11103266" y="3889589"/>
            <a:ext cx="0" cy="5033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1" idx="0"/>
            <a:endCxn id="14" idx="4"/>
          </p:cNvCxnSpPr>
          <p:nvPr/>
        </p:nvCxnSpPr>
        <p:spPr>
          <a:xfrm flipH="1" flipV="1">
            <a:off x="11103266" y="3889589"/>
            <a:ext cx="631532" cy="496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7"/>
            <a:endCxn id="12" idx="3"/>
          </p:cNvCxnSpPr>
          <p:nvPr/>
        </p:nvCxnSpPr>
        <p:spPr>
          <a:xfrm flipV="1">
            <a:off x="8332184" y="3849010"/>
            <a:ext cx="712691" cy="5845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" idx="0"/>
            <a:endCxn id="12" idx="4"/>
          </p:cNvCxnSpPr>
          <p:nvPr/>
        </p:nvCxnSpPr>
        <p:spPr>
          <a:xfrm flipV="1">
            <a:off x="9004296" y="3889589"/>
            <a:ext cx="138546" cy="5275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7" idx="7"/>
            <a:endCxn id="15" idx="4"/>
          </p:cNvCxnSpPr>
          <p:nvPr/>
        </p:nvCxnSpPr>
        <p:spPr>
          <a:xfrm flipV="1">
            <a:off x="7804553" y="4670062"/>
            <a:ext cx="429665" cy="6697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0"/>
            <a:endCxn id="15" idx="4"/>
          </p:cNvCxnSpPr>
          <p:nvPr/>
        </p:nvCxnSpPr>
        <p:spPr>
          <a:xfrm flipH="1" flipV="1">
            <a:off x="8234218" y="4670062"/>
            <a:ext cx="277091" cy="635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64655" y="1037059"/>
                <a:ext cx="12238181" cy="4699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DFS</a:t>
                </a:r>
                <a:r>
                  <a:rPr lang="en-US" sz="2800" dirty="0" smtClean="0"/>
                  <a:t> numbering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Label</a:t>
                </a:r>
                <a:r>
                  <a:rPr lang="en-US" sz="2800" dirty="0" smtClean="0"/>
                  <a:t> is a range of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DFS</a:t>
                </a:r>
                <a:r>
                  <a:rPr lang="en-US" sz="2800" dirty="0" smtClean="0"/>
                  <a:t> numbers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𝐷𝐹𝑆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𝐷𝐹𝑆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2800" b="0" dirty="0" smtClean="0">
                  <a:solidFill>
                    <a:srgbClr val="7030A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last visited descendant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Routing table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Example: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2, 6</m:t>
                        </m:r>
                      </m:e>
                    </m:d>
                  </m:oMath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1,11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,[6,6]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5" y="1037059"/>
                <a:ext cx="12238181" cy="4699876"/>
              </a:xfrm>
              <a:prstGeom prst="rect">
                <a:avLst/>
              </a:prstGeom>
              <a:blipFill>
                <a:blip r:embed="rId2"/>
                <a:stretch>
                  <a:fillRect l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9519317" y="2782526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317" y="2782526"/>
                <a:ext cx="46519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8624178" y="3441116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178" y="3441116"/>
                <a:ext cx="46519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7697439" y="4213666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439" y="4213666"/>
                <a:ext cx="46519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7144819" y="5176152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819" y="5176152"/>
                <a:ext cx="46519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8561535" y="5221790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535" y="5221790"/>
                <a:ext cx="46519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9032308" y="4334326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308" y="4334326"/>
                <a:ext cx="46519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9629672" y="3560114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672" y="3560114"/>
                <a:ext cx="46519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11167410" y="3464408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410" y="3464408"/>
                <a:ext cx="46519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10236821" y="4595936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6821" y="4595936"/>
                <a:ext cx="46519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10724471" y="4595936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4471" y="4595936"/>
                <a:ext cx="66396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11371119" y="4595936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19" y="4595936"/>
                <a:ext cx="66396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8885566" y="3167761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566" y="3167761"/>
                <a:ext cx="48231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7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4771</TotalTime>
  <Words>670</Words>
  <Application>Microsoft Office PowerPoint</Application>
  <PresentationFormat>Widescreen</PresentationFormat>
  <Paragraphs>297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Wingdings</vt:lpstr>
      <vt:lpstr>Office Theme</vt:lpstr>
      <vt:lpstr>Succinct Graph Structures  and Their Applications Spring 2020 </vt:lpstr>
      <vt:lpstr>Compact Routing Schemes</vt:lpstr>
      <vt:lpstr>Routing Schemes </vt:lpstr>
      <vt:lpstr>Routing Schemes: Two Extreme Solutions </vt:lpstr>
      <vt:lpstr>Routing Schemes: Two Extreme Solutions </vt:lpstr>
      <vt:lpstr>The Best One Can Hope For*  *Under Girth Conjecture</vt:lpstr>
      <vt:lpstr>History of Routing Schemes</vt:lpstr>
      <vt:lpstr>Outline</vt:lpstr>
      <vt:lpstr>Interval Routing [Santoro, Khatib ‘85]</vt:lpstr>
      <vt:lpstr>Interval Routing</vt:lpstr>
      <vt:lpstr>Improved Routing Schemes for Trees [TZ’01]</vt:lpstr>
      <vt:lpstr>Heavy-Light Tree Decomposition</vt:lpstr>
      <vt:lpstr>Heavy-Light Tree Decomposition</vt:lpstr>
      <vt:lpstr>Heavy-Light Tree Decomposition</vt:lpstr>
      <vt:lpstr>Improved Routing Scheme for Trees</vt:lpstr>
      <vt:lpstr>Improved Routing Scheme for Trees</vt:lpstr>
      <vt:lpstr>From Trees to General Graphs: Tree Covers</vt:lpstr>
      <vt:lpstr>Short Recut of TZ Distance Oracles</vt:lpstr>
      <vt:lpstr>Bunches</vt:lpstr>
      <vt:lpstr>Approximate Routing Schemes for General Graphs</vt:lpstr>
      <vt:lpstr>Approximate Routing Schemes for General Graphs</vt:lpstr>
      <vt:lpstr>u wants to send a message to v</vt:lpstr>
      <vt:lpstr>Approximate Routing Schemes for General Graphs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Graph Structures  and Their Applications</dc:title>
  <dc:creator>Meravi</dc:creator>
  <cp:lastModifiedBy>Meravi</cp:lastModifiedBy>
  <cp:revision>170</cp:revision>
  <dcterms:created xsi:type="dcterms:W3CDTF">2020-04-22T08:00:00Z</dcterms:created>
  <dcterms:modified xsi:type="dcterms:W3CDTF">2020-05-18T10:55:43Z</dcterms:modified>
</cp:coreProperties>
</file>