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282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808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4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31" Type="http://schemas.openxmlformats.org/officeDocument/2006/relationships/image" Target="../media/image12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Relationship Id="rId8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image" Target="../media/image14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10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</a:t>
            </a:r>
            <a:r>
              <a:rPr lang="en-US" sz="3200" dirty="0" smtClean="0"/>
              <a:t>5: Labeling Schemes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(Exact) Distance Labeling for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4597" y="1097000"/>
                <a:ext cx="10515600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 smtClean="0"/>
                  <a:t>Recup</a:t>
                </a:r>
                <a:r>
                  <a:rPr lang="en-US" b="1" dirty="0" smtClean="0"/>
                  <a:t>: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heavy-light tree decomposition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Heavy child </a:t>
                </a:r>
                <a:r>
                  <a:rPr lang="en-US" dirty="0" smtClean="0"/>
                  <a:t>is the child of </a:t>
                </a:r>
                <a:r>
                  <a:rPr lang="en-US" b="1" dirty="0" smtClean="0"/>
                  <a:t>largest</a:t>
                </a:r>
                <a:r>
                  <a:rPr lang="en-US" dirty="0" smtClean="0"/>
                  <a:t> subtree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Key property:  </a:t>
                </a:r>
                <a:r>
                  <a:rPr lang="en-US" dirty="0"/>
                  <a:t>any path from root to node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dirty="0" smtClean="0"/>
                  <a:t>ontains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light</a:t>
                </a:r>
                <a:r>
                  <a:rPr lang="en-US" dirty="0"/>
                  <a:t> edges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597" y="1097000"/>
                <a:ext cx="10515600" cy="4351338"/>
              </a:xfrm>
              <a:blipFill>
                <a:blip r:embed="rId4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34" idx="3"/>
            <a:endCxn id="6" idx="6"/>
          </p:cNvCxnSpPr>
          <p:nvPr/>
        </p:nvCxnSpPr>
        <p:spPr>
          <a:xfrm flipH="1">
            <a:off x="9410304" y="1627196"/>
            <a:ext cx="739370" cy="3056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5"/>
            <a:endCxn id="7" idx="0"/>
          </p:cNvCxnSpPr>
          <p:nvPr/>
        </p:nvCxnSpPr>
        <p:spPr>
          <a:xfrm>
            <a:off x="10321578" y="1627196"/>
            <a:ext cx="646483" cy="37841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167196" y="18112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846507" y="200561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583549" y="2048530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4"/>
          </p:cNvCxnSpPr>
          <p:nvPr/>
        </p:nvCxnSpPr>
        <p:spPr>
          <a:xfrm flipH="1">
            <a:off x="9173526" y="2084411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9365077" y="2048809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409807" y="281619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064978" y="281619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639750" y="28230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7" idx="5"/>
          </p:cNvCxnSpPr>
          <p:nvPr/>
        </p:nvCxnSpPr>
        <p:spPr>
          <a:xfrm>
            <a:off x="11054013" y="2213120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80329" y="2226160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622697" y="298050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635479" y="3021297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191176" y="3055951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81664" y="3016719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70205" y="3063880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232304" y="3055951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491970" y="37054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62456" y="37054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645961" y="369703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488556" y="36899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048651" y="369198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17" idx="4"/>
            <a:endCxn id="29" idx="0"/>
          </p:cNvCxnSpPr>
          <p:nvPr/>
        </p:nvCxnSpPr>
        <p:spPr>
          <a:xfrm flipH="1">
            <a:off x="11685229" y="3223613"/>
            <a:ext cx="59022" cy="7340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1563675" y="39576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1442121" y="489267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>
            <a:stCxn id="29" idx="4"/>
          </p:cNvCxnSpPr>
          <p:nvPr/>
        </p:nvCxnSpPr>
        <p:spPr>
          <a:xfrm flipH="1">
            <a:off x="11584709" y="4200755"/>
            <a:ext cx="100520" cy="66903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4"/>
          </p:cNvCxnSpPr>
          <p:nvPr/>
        </p:nvCxnSpPr>
        <p:spPr>
          <a:xfrm flipH="1">
            <a:off x="9098392" y="3935089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992107" y="449258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114072" y="14196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7489187" y="3948520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7354177" y="464956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8" name="Straight Connector 37"/>
          <p:cNvCxnSpPr>
            <a:stCxn id="23" idx="4"/>
            <a:endCxn id="39" idx="0"/>
          </p:cNvCxnSpPr>
          <p:nvPr/>
        </p:nvCxnSpPr>
        <p:spPr>
          <a:xfrm>
            <a:off x="7613524" y="3948520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870153" y="461237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7407968" y="4909603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4"/>
            <a:endCxn id="42" idx="0"/>
          </p:cNvCxnSpPr>
          <p:nvPr/>
        </p:nvCxnSpPr>
        <p:spPr>
          <a:xfrm>
            <a:off x="7475731" y="4892673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754701" y="549444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240626" y="558589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4902" y="4190151"/>
            <a:ext cx="6600157" cy="1176176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3473" y="4221771"/>
                <a:ext cx="6623180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There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-bit </a:t>
                </a:r>
              </a:p>
              <a:p>
                <a:r>
                  <a:rPr lang="en-US" sz="2800" dirty="0" smtClean="0"/>
                  <a:t>distance labeling scheme for trees.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73" y="4221771"/>
                <a:ext cx="6623180" cy="963854"/>
              </a:xfrm>
              <a:prstGeom prst="rect">
                <a:avLst/>
              </a:prstGeom>
              <a:blipFill>
                <a:blip r:embed="rId5"/>
                <a:stretch>
                  <a:fillRect l="-1934" t="-5063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8350507" y="5496757"/>
            <a:ext cx="1107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>
            <a:stCxn id="57" idx="4"/>
            <a:endCxn id="58" idx="0"/>
          </p:cNvCxnSpPr>
          <p:nvPr/>
        </p:nvCxnSpPr>
        <p:spPr>
          <a:xfrm flipH="1">
            <a:off x="10487308" y="3220455"/>
            <a:ext cx="597160" cy="737192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10962914" y="29773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0365754" y="39576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1060773" y="3218481"/>
            <a:ext cx="3032" cy="860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10932023" y="39707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084" y="190806"/>
            <a:ext cx="11726952" cy="705121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9654" y="222426"/>
                <a:ext cx="1136434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There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-bit distance labeling scheme for trees.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54" y="222426"/>
                <a:ext cx="11364345" cy="532966"/>
              </a:xfrm>
              <a:prstGeom prst="rect">
                <a:avLst/>
              </a:prstGeom>
              <a:blipFill>
                <a:blip r:embed="rId2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37" idx="3"/>
            <a:endCxn id="10" idx="6"/>
          </p:cNvCxnSpPr>
          <p:nvPr/>
        </p:nvCxnSpPr>
        <p:spPr>
          <a:xfrm flipH="1">
            <a:off x="9844407" y="1582681"/>
            <a:ext cx="540422" cy="35014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7" idx="5"/>
            <a:endCxn id="53" idx="1"/>
          </p:cNvCxnSpPr>
          <p:nvPr/>
        </p:nvCxnSpPr>
        <p:spPr>
          <a:xfrm>
            <a:off x="10556733" y="1582681"/>
            <a:ext cx="491625" cy="45853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601299" y="18112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017652" y="2048530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4"/>
          </p:cNvCxnSpPr>
          <p:nvPr/>
        </p:nvCxnSpPr>
        <p:spPr>
          <a:xfrm flipH="1">
            <a:off x="9607629" y="2084411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5"/>
          </p:cNvCxnSpPr>
          <p:nvPr/>
        </p:nvCxnSpPr>
        <p:spPr>
          <a:xfrm>
            <a:off x="9799180" y="2048809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8843910" y="281619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499081" y="281619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0073853" y="28230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8069582" y="3021297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625279" y="3055951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215767" y="3016719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04308" y="3063880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66407" y="3055951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926073" y="37054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496559" y="37054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9080064" y="369703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9922659" y="36899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482754" y="369198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5" name="Straight Connector 34"/>
          <p:cNvCxnSpPr>
            <a:stCxn id="30" idx="4"/>
          </p:cNvCxnSpPr>
          <p:nvPr/>
        </p:nvCxnSpPr>
        <p:spPr>
          <a:xfrm flipH="1">
            <a:off x="9532495" y="3935089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9426210" y="449258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349227" y="137517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923290" y="3948520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788280" y="464956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0" name="Straight Connector 39"/>
          <p:cNvCxnSpPr>
            <a:stCxn id="26" idx="4"/>
            <a:endCxn id="41" idx="0"/>
          </p:cNvCxnSpPr>
          <p:nvPr/>
        </p:nvCxnSpPr>
        <p:spPr>
          <a:xfrm>
            <a:off x="8047627" y="3948520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8304256" y="461237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842071" y="4909603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9" idx="4"/>
            <a:endCxn id="44" idx="0"/>
          </p:cNvCxnSpPr>
          <p:nvPr/>
        </p:nvCxnSpPr>
        <p:spPr>
          <a:xfrm>
            <a:off x="7909834" y="4892673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188804" y="549444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7674729" y="558589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784610" y="5496757"/>
            <a:ext cx="1107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1012756" y="200561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4" name="Straight Connector 53"/>
          <p:cNvCxnSpPr>
            <a:stCxn id="53" idx="5"/>
          </p:cNvCxnSpPr>
          <p:nvPr/>
        </p:nvCxnSpPr>
        <p:spPr>
          <a:xfrm>
            <a:off x="11220262" y="2213120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165183" y="2253653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11788946" y="298050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57" name="Straight Connector 56"/>
          <p:cNvCxnSpPr>
            <a:stCxn id="56" idx="4"/>
            <a:endCxn id="58" idx="0"/>
          </p:cNvCxnSpPr>
          <p:nvPr/>
        </p:nvCxnSpPr>
        <p:spPr>
          <a:xfrm flipH="1">
            <a:off x="11851478" y="3223613"/>
            <a:ext cx="59022" cy="7340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1729924" y="39576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1608370" y="489267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60" name="Straight Connector 59"/>
          <p:cNvCxnSpPr>
            <a:stCxn id="58" idx="4"/>
          </p:cNvCxnSpPr>
          <p:nvPr/>
        </p:nvCxnSpPr>
        <p:spPr>
          <a:xfrm flipH="1">
            <a:off x="11750958" y="4200755"/>
            <a:ext cx="100520" cy="66903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2" idx="4"/>
            <a:endCxn id="63" idx="0"/>
          </p:cNvCxnSpPr>
          <p:nvPr/>
        </p:nvCxnSpPr>
        <p:spPr>
          <a:xfrm flipH="1">
            <a:off x="10653557" y="3220455"/>
            <a:ext cx="597160" cy="737192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11129163" y="29773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10532003" y="39576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1227022" y="3218481"/>
            <a:ext cx="3032" cy="860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11098272" y="39707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91127" y="1440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358406" y="4230976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406" y="4230976"/>
                <a:ext cx="4823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-11243" y="1232795"/>
                <a:ext cx="7451592" cy="4832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b="0" dirty="0" smtClean="0"/>
                  <a:t> is a </a:t>
                </a:r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sketch</a:t>
                </a:r>
                <a:r>
                  <a:rPr lang="en-US" sz="2800" b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b="0" dirty="0" smtClean="0"/>
                  <a:t>of the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b="0" dirty="0" smtClean="0"/>
                  <a:t>: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Partition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into segments of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heavy-edges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i</a:t>
                </a:r>
                <a:r>
                  <a:rPr lang="en-US" sz="2800" b="0" dirty="0" smtClean="0"/>
                  <a:t>nterleaved with </a:t>
                </a:r>
                <a:r>
                  <a:rPr lang="en-US" sz="2800" b="0" dirty="0" smtClean="0">
                    <a:solidFill>
                      <a:srgbClr val="FF0000"/>
                    </a:solidFill>
                  </a:rPr>
                  <a:t>light-edges</a:t>
                </a:r>
                <a:r>
                  <a:rPr lang="en-US" sz="2800" b="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…∘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  <a:p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Replace every heavy-segment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 smtClean="0"/>
                  <a:t> by its length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,…,|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|</m:t>
                      </m:r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43" y="1232795"/>
                <a:ext cx="7451592" cy="4832092"/>
              </a:xfrm>
              <a:prstGeom prst="rect">
                <a:avLst/>
              </a:prstGeom>
              <a:blipFill>
                <a:blip r:embed="rId4"/>
                <a:stretch>
                  <a:fillRect l="-1635" t="-1135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517424" y="893089"/>
                <a:ext cx="445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424" y="893089"/>
                <a:ext cx="4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ight Arrow 71"/>
          <p:cNvSpPr/>
          <p:nvPr/>
        </p:nvSpPr>
        <p:spPr>
          <a:xfrm>
            <a:off x="101923" y="60306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93497" y="6011355"/>
                <a:ext cx="4037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Label size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bits</a:t>
                </a:r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97" y="6011355"/>
                <a:ext cx="4037708" cy="523220"/>
              </a:xfrm>
              <a:prstGeom prst="rect">
                <a:avLst/>
              </a:prstGeom>
              <a:blipFill>
                <a:blip r:embed="rId6"/>
                <a:stretch>
                  <a:fillRect l="-3172" t="-10465" r="-181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5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25" idx="3"/>
            <a:endCxn id="6" idx="6"/>
          </p:cNvCxnSpPr>
          <p:nvPr/>
        </p:nvCxnSpPr>
        <p:spPr>
          <a:xfrm flipH="1">
            <a:off x="9835171" y="381956"/>
            <a:ext cx="540422" cy="35014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5" idx="5"/>
            <a:endCxn id="35" idx="1"/>
          </p:cNvCxnSpPr>
          <p:nvPr/>
        </p:nvCxnSpPr>
        <p:spPr>
          <a:xfrm>
            <a:off x="10547497" y="381956"/>
            <a:ext cx="491625" cy="45853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592063" y="61055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008416" y="84780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4"/>
          </p:cNvCxnSpPr>
          <p:nvPr/>
        </p:nvCxnSpPr>
        <p:spPr>
          <a:xfrm flipH="1">
            <a:off x="9598393" y="883686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</p:cNvCxnSpPr>
          <p:nvPr/>
        </p:nvCxnSpPr>
        <p:spPr>
          <a:xfrm>
            <a:off x="9789944" y="84808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834674" y="161546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489845" y="161546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064617" y="16223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60346" y="1820572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616043" y="1855226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06531" y="181599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95072" y="1863155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57171" y="185522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916837" y="250468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487323" y="250468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9070828" y="24963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913423" y="248917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473518" y="24912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3" name="Straight Connector 22"/>
          <p:cNvCxnSpPr>
            <a:stCxn id="22" idx="4"/>
          </p:cNvCxnSpPr>
          <p:nvPr/>
        </p:nvCxnSpPr>
        <p:spPr>
          <a:xfrm flipH="1">
            <a:off x="9523259" y="2734364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416974" y="32918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0339991" y="17445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914054" y="2747795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779044" y="344884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18" idx="4"/>
            <a:endCxn id="29" idx="0"/>
          </p:cNvCxnSpPr>
          <p:nvPr/>
        </p:nvCxnSpPr>
        <p:spPr>
          <a:xfrm>
            <a:off x="8038391" y="2747795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8295020" y="341164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832835" y="3708878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4"/>
            <a:endCxn id="32" idx="0"/>
          </p:cNvCxnSpPr>
          <p:nvPr/>
        </p:nvCxnSpPr>
        <p:spPr>
          <a:xfrm>
            <a:off x="7900598" y="3691948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8179568" y="429371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665493" y="438517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75374" y="4296032"/>
            <a:ext cx="1107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1003520" y="80488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6" name="Straight Connector 35"/>
          <p:cNvCxnSpPr>
            <a:stCxn id="35" idx="5"/>
          </p:cNvCxnSpPr>
          <p:nvPr/>
        </p:nvCxnSpPr>
        <p:spPr>
          <a:xfrm>
            <a:off x="11211026" y="1012395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155947" y="1052928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1779710" y="177978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9" name="Straight Connector 38"/>
          <p:cNvCxnSpPr>
            <a:stCxn id="38" idx="4"/>
            <a:endCxn id="40" idx="0"/>
          </p:cNvCxnSpPr>
          <p:nvPr/>
        </p:nvCxnSpPr>
        <p:spPr>
          <a:xfrm flipH="1">
            <a:off x="11842242" y="2022888"/>
            <a:ext cx="59022" cy="7340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11720688" y="275692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1599134" y="369194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42" name="Straight Connector 41"/>
          <p:cNvCxnSpPr>
            <a:stCxn id="40" idx="4"/>
          </p:cNvCxnSpPr>
          <p:nvPr/>
        </p:nvCxnSpPr>
        <p:spPr>
          <a:xfrm flipH="1">
            <a:off x="11741722" y="3000030"/>
            <a:ext cx="100520" cy="66903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4" idx="4"/>
            <a:endCxn id="45" idx="0"/>
          </p:cNvCxnSpPr>
          <p:nvPr/>
        </p:nvCxnSpPr>
        <p:spPr>
          <a:xfrm flipH="1">
            <a:off x="10644321" y="2019730"/>
            <a:ext cx="597160" cy="737192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11119927" y="177662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0522767" y="275692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1217786" y="2017756"/>
            <a:ext cx="3032" cy="860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1089036" y="27700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349170" y="303025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170" y="3030251"/>
                <a:ext cx="4823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2961" y="632761"/>
                <a:ext cx="700133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,…,|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ℓ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|</m:t>
                      </m:r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𝒗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,…,|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𝝈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ℓ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1" y="632761"/>
                <a:ext cx="7001335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477701" y="3992832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701" y="3992832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793" y="2700170"/>
                <a:ext cx="7304500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Decoding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Find the first point of difference in the labels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Deduce the length of mutual segment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smtClean="0"/>
                  <a:t>(depth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𝑳𝑪𝑨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800" dirty="0" smtClean="0"/>
                  <a:t>)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Deduce the length of the remaining segments</a:t>
                </a:r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" y="2700170"/>
                <a:ext cx="7304500" cy="3108543"/>
              </a:xfrm>
              <a:prstGeom prst="rect">
                <a:avLst/>
              </a:prstGeom>
              <a:blipFill>
                <a:blip r:embed="rId6"/>
                <a:stretch>
                  <a:fillRect l="-1669" t="-1961" r="-584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1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5701" y="3489801"/>
            <a:ext cx="8034536" cy="1198831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1635" y="3571516"/>
                <a:ext cx="113643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Cor.: </a:t>
                </a:r>
                <a:r>
                  <a:rPr lang="en-US" sz="2800" dirty="0" smtClean="0"/>
                  <a:t>There exists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-bit  </a:t>
                </a:r>
                <a:r>
                  <a:rPr lang="en-US" sz="2800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SepLevel</a:t>
                </a:r>
                <a:r>
                  <a:rPr lang="en-US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smtClean="0"/>
                  <a:t>labeling </a:t>
                </a:r>
              </a:p>
              <a:p>
                <a:r>
                  <a:rPr lang="en-US" sz="2800" dirty="0" smtClean="0"/>
                  <a:t>schemes for trees.</a:t>
                </a:r>
                <a:endParaRPr 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35" y="3571516"/>
                <a:ext cx="11364345" cy="954107"/>
              </a:xfrm>
              <a:prstGeom prst="rect">
                <a:avLst/>
              </a:prstGeom>
              <a:blipFill>
                <a:blip r:embed="rId2"/>
                <a:stretch>
                  <a:fillRect l="-1073" t="-705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err="1" smtClean="0"/>
              <a:t>SepLevl</a:t>
            </a:r>
            <a:r>
              <a:rPr lang="en-US" dirty="0" smtClean="0"/>
              <a:t> Labels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906" y="1599904"/>
                <a:ext cx="9768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Separation level of trees: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𝑆𝑒𝑝𝐿𝑒𝑣𝑒𝑙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Depth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LCA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" y="1599904"/>
                <a:ext cx="9768443" cy="523220"/>
              </a:xfrm>
              <a:prstGeom prst="rect">
                <a:avLst/>
              </a:prstGeom>
              <a:blipFill>
                <a:blip r:embed="rId3"/>
                <a:stretch>
                  <a:fillRect l="-131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>
            <a:stCxn id="76" idx="3"/>
            <a:endCxn id="57" idx="6"/>
          </p:cNvCxnSpPr>
          <p:nvPr/>
        </p:nvCxnSpPr>
        <p:spPr>
          <a:xfrm flipH="1">
            <a:off x="9521138" y="2534020"/>
            <a:ext cx="540422" cy="35014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6" idx="5"/>
            <a:endCxn id="86" idx="1"/>
          </p:cNvCxnSpPr>
          <p:nvPr/>
        </p:nvCxnSpPr>
        <p:spPr>
          <a:xfrm>
            <a:off x="10233464" y="2534020"/>
            <a:ext cx="491625" cy="45853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9278030" y="27626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9" name="Straight Connector 58"/>
          <p:cNvCxnSpPr>
            <a:stCxn id="57" idx="4"/>
          </p:cNvCxnSpPr>
          <p:nvPr/>
        </p:nvCxnSpPr>
        <p:spPr>
          <a:xfrm flipH="1">
            <a:off x="9284360" y="3035750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5"/>
          </p:cNvCxnSpPr>
          <p:nvPr/>
        </p:nvCxnSpPr>
        <p:spPr>
          <a:xfrm>
            <a:off x="9475911" y="3000148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9175812" y="376753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9750584" y="377440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8892498" y="3968058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281039" y="4015219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343138" y="4007290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8756795" y="464837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9599390" y="464124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9159485" y="464332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4" name="Straight Connector 73"/>
          <p:cNvCxnSpPr>
            <a:stCxn id="73" idx="4"/>
          </p:cNvCxnSpPr>
          <p:nvPr/>
        </p:nvCxnSpPr>
        <p:spPr>
          <a:xfrm flipH="1">
            <a:off x="9209226" y="4886428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9102941" y="544392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10025958" y="232651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8867735" y="6762131"/>
            <a:ext cx="1107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0689487" y="295695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7" name="Straight Connector 86"/>
          <p:cNvCxnSpPr>
            <a:stCxn id="86" idx="5"/>
          </p:cNvCxnSpPr>
          <p:nvPr/>
        </p:nvCxnSpPr>
        <p:spPr>
          <a:xfrm>
            <a:off x="10896993" y="3164459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0841914" y="3204992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11465677" y="393184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90" name="Straight Connector 89"/>
          <p:cNvCxnSpPr>
            <a:stCxn id="89" idx="4"/>
            <a:endCxn id="91" idx="0"/>
          </p:cNvCxnSpPr>
          <p:nvPr/>
        </p:nvCxnSpPr>
        <p:spPr>
          <a:xfrm flipH="1">
            <a:off x="11528209" y="4174952"/>
            <a:ext cx="59022" cy="7340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11406655" y="490898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11285101" y="58440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93" name="Straight Connector 92"/>
          <p:cNvCxnSpPr>
            <a:stCxn id="91" idx="4"/>
          </p:cNvCxnSpPr>
          <p:nvPr/>
        </p:nvCxnSpPr>
        <p:spPr>
          <a:xfrm flipH="1">
            <a:off x="11427689" y="5152094"/>
            <a:ext cx="100520" cy="66903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5" idx="4"/>
            <a:endCxn id="96" idx="0"/>
          </p:cNvCxnSpPr>
          <p:nvPr/>
        </p:nvCxnSpPr>
        <p:spPr>
          <a:xfrm flipH="1">
            <a:off x="10330288" y="4171794"/>
            <a:ext cx="597160" cy="737192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10805894" y="392868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6" name="Oval 95"/>
          <p:cNvSpPr>
            <a:spLocks noChangeArrowheads="1"/>
          </p:cNvSpPr>
          <p:nvPr/>
        </p:nvSpPr>
        <p:spPr bwMode="auto">
          <a:xfrm>
            <a:off x="10208734" y="490898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10903753" y="4169820"/>
            <a:ext cx="3032" cy="860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10775003" y="49220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035137" y="518231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37" y="5182315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1163668" y="6144896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668" y="6144896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0440970" y="2373734"/>
                <a:ext cx="15302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970" y="2373734"/>
                <a:ext cx="1530227" cy="461665"/>
              </a:xfrm>
              <a:prstGeom prst="rect">
                <a:avLst/>
              </a:prstGeom>
              <a:blipFill>
                <a:blip r:embed="rId6"/>
                <a:stretch>
                  <a:fillRect r="-39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3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58619" y="-221673"/>
            <a:ext cx="130325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Approximate Labeling Scheme for </a:t>
            </a:r>
            <a:r>
              <a:rPr lang="en-US" sz="4000" dirty="0"/>
              <a:t>W</a:t>
            </a:r>
            <a:r>
              <a:rPr lang="en-US" sz="4000" dirty="0" smtClean="0"/>
              <a:t>eighted Graphs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034473"/>
                <a:ext cx="1197064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800" b="1" dirty="0" smtClean="0">
                    <a:solidFill>
                      <a:srgbClr val="00B0F0"/>
                    </a:solidFill>
                  </a:rPr>
                  <a:t>-approximate labeling scheme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∈[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4473"/>
                <a:ext cx="11970649" cy="578685"/>
              </a:xfrm>
              <a:prstGeom prst="rect">
                <a:avLst/>
              </a:prstGeom>
              <a:blipFill>
                <a:blip r:embed="rId3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495892"/>
                <a:ext cx="12192000" cy="270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Immediate By </a:t>
                </a:r>
                <a:r>
                  <a:rPr lang="en-US" sz="2800" b="1" dirty="0" err="1" smtClean="0"/>
                  <a:t>Thorup</a:t>
                </a:r>
                <a:r>
                  <a:rPr lang="en-US" sz="2800" b="1" dirty="0" smtClean="0"/>
                  <a:t>-Zwick oracles: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 smtClean="0"/>
                  <a:t>Bunch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vertices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pivots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/>
                  <a:t> approximate distance labels: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}〉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95892"/>
                <a:ext cx="12192000" cy="2702022"/>
              </a:xfrm>
              <a:prstGeom prst="rect">
                <a:avLst/>
              </a:prstGeom>
              <a:blipFill>
                <a:blip r:embed="rId4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100" y="4964774"/>
                <a:ext cx="5547224" cy="134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Label size: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bits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For stretch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bits [GPPR01]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0" y="4964774"/>
                <a:ext cx="5547224" cy="1341457"/>
              </a:xfrm>
              <a:prstGeom prst="rect">
                <a:avLst/>
              </a:prstGeom>
              <a:blipFill>
                <a:blip r:embed="rId5"/>
                <a:stretch>
                  <a:fillRect l="-2198" r="-1209" b="-1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0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BD111-9B4A-4D09-BEDE-0188D69EC7EE}" type="slidenum">
              <a:rPr lang="he-IL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2389"/>
            <a:ext cx="7772400" cy="909637"/>
          </a:xfrm>
        </p:spPr>
        <p:txBody>
          <a:bodyPr/>
          <a:lstStyle/>
          <a:p>
            <a:pPr rtl="0">
              <a:defRPr/>
            </a:pPr>
            <a:r>
              <a:rPr lang="en-US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Bunches</a:t>
            </a:r>
          </a:p>
        </p:txBody>
      </p:sp>
      <p:sp>
        <p:nvSpPr>
          <p:cNvPr id="18436" name="Oval 3"/>
          <p:cNvSpPr>
            <a:spLocks noChangeAspect="1" noChangeArrowheads="1"/>
          </p:cNvSpPr>
          <p:nvPr/>
        </p:nvSpPr>
        <p:spPr bwMode="auto">
          <a:xfrm>
            <a:off x="5897563" y="3276600"/>
            <a:ext cx="165100" cy="1666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137275" y="29352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6318250" y="32623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919789" y="37480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421439" y="3754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541964" y="328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5519739" y="38131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Oval 11"/>
          <p:cNvSpPr>
            <a:spLocks noChangeArrowheads="1"/>
          </p:cNvSpPr>
          <p:nvPr/>
        </p:nvSpPr>
        <p:spPr bwMode="auto">
          <a:xfrm>
            <a:off x="6716714" y="30797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Oval 12"/>
          <p:cNvSpPr>
            <a:spLocks noChangeArrowheads="1"/>
          </p:cNvSpPr>
          <p:nvPr/>
        </p:nvSpPr>
        <p:spPr bwMode="auto">
          <a:xfrm>
            <a:off x="5853114" y="4160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Oval 13"/>
          <p:cNvSpPr>
            <a:spLocks noChangeArrowheads="1"/>
          </p:cNvSpPr>
          <p:nvPr/>
        </p:nvSpPr>
        <p:spPr bwMode="auto">
          <a:xfrm>
            <a:off x="5280025" y="28765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Oval 14"/>
          <p:cNvSpPr>
            <a:spLocks noChangeArrowheads="1"/>
          </p:cNvSpPr>
          <p:nvPr/>
        </p:nvSpPr>
        <p:spPr bwMode="auto">
          <a:xfrm>
            <a:off x="6753225" y="3508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Oval 15"/>
          <p:cNvSpPr>
            <a:spLocks noChangeArrowheads="1"/>
          </p:cNvSpPr>
          <p:nvPr/>
        </p:nvSpPr>
        <p:spPr bwMode="auto">
          <a:xfrm>
            <a:off x="6338889" y="2614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9" name="Oval 16"/>
          <p:cNvSpPr>
            <a:spLocks noChangeArrowheads="1"/>
          </p:cNvSpPr>
          <p:nvPr/>
        </p:nvSpPr>
        <p:spPr bwMode="auto">
          <a:xfrm>
            <a:off x="6623050" y="40020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0" name="Oval 17"/>
          <p:cNvSpPr>
            <a:spLocks noChangeArrowheads="1"/>
          </p:cNvSpPr>
          <p:nvPr/>
        </p:nvSpPr>
        <p:spPr bwMode="auto">
          <a:xfrm>
            <a:off x="5310189" y="39941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1" name="Oval 18"/>
          <p:cNvSpPr>
            <a:spLocks noChangeArrowheads="1"/>
          </p:cNvSpPr>
          <p:nvPr/>
        </p:nvSpPr>
        <p:spPr bwMode="auto">
          <a:xfrm>
            <a:off x="5200650" y="3463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2" name="Oval 19"/>
          <p:cNvSpPr>
            <a:spLocks noChangeArrowheads="1"/>
          </p:cNvSpPr>
          <p:nvPr/>
        </p:nvSpPr>
        <p:spPr bwMode="auto">
          <a:xfrm>
            <a:off x="6216650" y="39417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3" name="Oval 20"/>
          <p:cNvSpPr>
            <a:spLocks noChangeAspect="1" noChangeArrowheads="1"/>
          </p:cNvSpPr>
          <p:nvPr/>
        </p:nvSpPr>
        <p:spPr bwMode="auto">
          <a:xfrm>
            <a:off x="6237289" y="4265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29" name="Oval 21"/>
          <p:cNvSpPr>
            <a:spLocks noChangeAspect="1" noChangeArrowheads="1"/>
          </p:cNvSpPr>
          <p:nvPr/>
        </p:nvSpPr>
        <p:spPr bwMode="auto">
          <a:xfrm>
            <a:off x="3703639" y="1081089"/>
            <a:ext cx="4606925" cy="4613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5" name="Oval 22"/>
          <p:cNvSpPr>
            <a:spLocks noChangeArrowheads="1"/>
          </p:cNvSpPr>
          <p:nvPr/>
        </p:nvSpPr>
        <p:spPr bwMode="auto">
          <a:xfrm>
            <a:off x="6462714" y="29416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Oval 23"/>
          <p:cNvSpPr>
            <a:spLocks noChangeArrowheads="1"/>
          </p:cNvSpPr>
          <p:nvPr/>
        </p:nvSpPr>
        <p:spPr bwMode="auto">
          <a:xfrm>
            <a:off x="5829300" y="25908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 b="0">
              <a:latin typeface="Symbol" panose="05050102010706020507" pitchFamily="18" charset="2"/>
            </a:endParaRPr>
          </a:p>
        </p:txBody>
      </p:sp>
      <p:sp>
        <p:nvSpPr>
          <p:cNvPr id="18457" name="Oval 24"/>
          <p:cNvSpPr>
            <a:spLocks noChangeAspect="1" noChangeArrowheads="1"/>
          </p:cNvSpPr>
          <p:nvPr/>
        </p:nvSpPr>
        <p:spPr bwMode="auto">
          <a:xfrm>
            <a:off x="4206876" y="26416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8" name="Oval 25"/>
          <p:cNvSpPr>
            <a:spLocks noChangeAspect="1" noChangeArrowheads="1"/>
          </p:cNvSpPr>
          <p:nvPr/>
        </p:nvSpPr>
        <p:spPr bwMode="auto">
          <a:xfrm>
            <a:off x="7145339" y="272256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9" name="Oval 26"/>
          <p:cNvSpPr>
            <a:spLocks noChangeAspect="1" noChangeArrowheads="1"/>
          </p:cNvSpPr>
          <p:nvPr/>
        </p:nvSpPr>
        <p:spPr bwMode="auto">
          <a:xfrm>
            <a:off x="6992939" y="4138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0" name="Oval 27"/>
          <p:cNvSpPr>
            <a:spLocks noChangeAspect="1" noChangeArrowheads="1"/>
          </p:cNvSpPr>
          <p:nvPr/>
        </p:nvSpPr>
        <p:spPr bwMode="auto">
          <a:xfrm>
            <a:off x="4968876" y="45085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1" name="Oval 28"/>
          <p:cNvSpPr>
            <a:spLocks noChangeAspect="1" noChangeArrowheads="1"/>
          </p:cNvSpPr>
          <p:nvPr/>
        </p:nvSpPr>
        <p:spPr bwMode="auto">
          <a:xfrm>
            <a:off x="5221289" y="19764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7" name="Oval 29"/>
          <p:cNvSpPr>
            <a:spLocks noChangeArrowheads="1"/>
          </p:cNvSpPr>
          <p:nvPr/>
        </p:nvSpPr>
        <p:spPr bwMode="auto">
          <a:xfrm>
            <a:off x="7348539" y="3376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6688139" y="225266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9" name="Oval 31"/>
          <p:cNvSpPr>
            <a:spLocks noChangeArrowheads="1"/>
          </p:cNvSpPr>
          <p:nvPr/>
        </p:nvSpPr>
        <p:spPr bwMode="auto">
          <a:xfrm>
            <a:off x="7058025" y="38846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0" name="Oval 32"/>
          <p:cNvSpPr>
            <a:spLocks noChangeArrowheads="1"/>
          </p:cNvSpPr>
          <p:nvPr/>
        </p:nvSpPr>
        <p:spPr bwMode="auto">
          <a:xfrm>
            <a:off x="6629400" y="45307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1" name="Oval 33"/>
          <p:cNvSpPr>
            <a:spLocks noChangeArrowheads="1"/>
          </p:cNvSpPr>
          <p:nvPr/>
        </p:nvSpPr>
        <p:spPr bwMode="auto">
          <a:xfrm>
            <a:off x="6084889" y="201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2" name="Oval 34"/>
          <p:cNvSpPr>
            <a:spLocks noChangeArrowheads="1"/>
          </p:cNvSpPr>
          <p:nvPr/>
        </p:nvSpPr>
        <p:spPr bwMode="auto">
          <a:xfrm>
            <a:off x="4975225" y="23526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3" name="Oval 35"/>
          <p:cNvSpPr>
            <a:spLocks noChangeArrowheads="1"/>
          </p:cNvSpPr>
          <p:nvPr/>
        </p:nvSpPr>
        <p:spPr bwMode="auto">
          <a:xfrm>
            <a:off x="4503739" y="3246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4" name="Oval 36"/>
          <p:cNvSpPr>
            <a:spLocks noChangeArrowheads="1"/>
          </p:cNvSpPr>
          <p:nvPr/>
        </p:nvSpPr>
        <p:spPr bwMode="auto">
          <a:xfrm>
            <a:off x="7442200" y="4197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5475289" y="45243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4889500" y="4225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7" name="Oval 39"/>
          <p:cNvSpPr>
            <a:spLocks noChangeArrowheads="1"/>
          </p:cNvSpPr>
          <p:nvPr/>
        </p:nvSpPr>
        <p:spPr bwMode="auto">
          <a:xfrm>
            <a:off x="4489450" y="397033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3" name="Oval 40"/>
          <p:cNvSpPr>
            <a:spLocks noChangeAspect="1" noChangeArrowheads="1"/>
          </p:cNvSpPr>
          <p:nvPr/>
        </p:nvSpPr>
        <p:spPr bwMode="auto">
          <a:xfrm>
            <a:off x="3549650" y="2884488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9048751" y="101601"/>
            <a:ext cx="1539875" cy="1579563"/>
            <a:chOff x="4731" y="64"/>
            <a:chExt cx="970" cy="995"/>
          </a:xfrm>
        </p:grpSpPr>
        <p:sp>
          <p:nvSpPr>
            <p:cNvPr id="18538" name="Oval 41"/>
            <p:cNvSpPr>
              <a:spLocks noChangeArrowheads="1"/>
            </p:cNvSpPr>
            <p:nvPr/>
          </p:nvSpPr>
          <p:spPr bwMode="auto">
            <a:xfrm>
              <a:off x="5432" y="232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9" name="Oval 42"/>
            <p:cNvSpPr>
              <a:spLocks noChangeAspect="1" noChangeArrowheads="1"/>
            </p:cNvSpPr>
            <p:nvPr/>
          </p:nvSpPr>
          <p:spPr bwMode="auto">
            <a:xfrm>
              <a:off x="5381" y="487"/>
              <a:ext cx="138" cy="1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0" name="Oval 43"/>
            <p:cNvSpPr>
              <a:spLocks noChangeAspect="1" noChangeArrowheads="1"/>
            </p:cNvSpPr>
            <p:nvPr/>
          </p:nvSpPr>
          <p:spPr bwMode="auto">
            <a:xfrm>
              <a:off x="5343" y="770"/>
              <a:ext cx="196" cy="1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1" name="Text Box 44"/>
            <p:cNvSpPr txBox="1">
              <a:spLocks noChangeArrowheads="1"/>
            </p:cNvSpPr>
            <p:nvPr/>
          </p:nvSpPr>
          <p:spPr bwMode="auto">
            <a:xfrm>
              <a:off x="4731" y="64"/>
              <a:ext cx="970" cy="995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0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1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2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</a:p>
          </p:txBody>
        </p:sp>
      </p:grpSp>
      <p:sp>
        <p:nvSpPr>
          <p:cNvPr id="145453" name="Oval 45"/>
          <p:cNvSpPr>
            <a:spLocks noChangeArrowheads="1"/>
          </p:cNvSpPr>
          <p:nvPr/>
        </p:nvSpPr>
        <p:spPr bwMode="auto">
          <a:xfrm>
            <a:off x="4884738" y="2247901"/>
            <a:ext cx="2190750" cy="2193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6" name="Oval 46"/>
          <p:cNvSpPr>
            <a:spLocks noChangeAspect="1" noChangeArrowheads="1"/>
          </p:cNvSpPr>
          <p:nvPr/>
        </p:nvSpPr>
        <p:spPr bwMode="auto">
          <a:xfrm>
            <a:off x="8607425" y="3079751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7" name="Oval 47"/>
          <p:cNvSpPr>
            <a:spLocks noChangeAspect="1" noChangeArrowheads="1"/>
          </p:cNvSpPr>
          <p:nvPr/>
        </p:nvSpPr>
        <p:spPr bwMode="auto">
          <a:xfrm>
            <a:off x="2330451" y="1317626"/>
            <a:ext cx="284163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8" name="Oval 48"/>
          <p:cNvSpPr>
            <a:spLocks noChangeAspect="1" noChangeArrowheads="1"/>
          </p:cNvSpPr>
          <p:nvPr/>
        </p:nvSpPr>
        <p:spPr bwMode="auto">
          <a:xfrm>
            <a:off x="7678738" y="12223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9" name="Oval 49"/>
          <p:cNvSpPr>
            <a:spLocks noChangeAspect="1" noChangeArrowheads="1"/>
          </p:cNvSpPr>
          <p:nvPr/>
        </p:nvSpPr>
        <p:spPr bwMode="auto">
          <a:xfrm>
            <a:off x="4100513" y="10842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0" name="Oval 50"/>
          <p:cNvSpPr>
            <a:spLocks noChangeAspect="1" noChangeArrowheads="1"/>
          </p:cNvSpPr>
          <p:nvPr/>
        </p:nvSpPr>
        <p:spPr bwMode="auto">
          <a:xfrm>
            <a:off x="8420100" y="4589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1" name="Oval 51"/>
          <p:cNvSpPr>
            <a:spLocks noChangeAspect="1" noChangeArrowheads="1"/>
          </p:cNvSpPr>
          <p:nvPr/>
        </p:nvSpPr>
        <p:spPr bwMode="auto">
          <a:xfrm>
            <a:off x="3403600" y="47275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2" name="Oval 52"/>
          <p:cNvSpPr>
            <a:spLocks noChangeAspect="1" noChangeArrowheads="1"/>
          </p:cNvSpPr>
          <p:nvPr/>
        </p:nvSpPr>
        <p:spPr bwMode="auto">
          <a:xfrm>
            <a:off x="9463088" y="412432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3" name="Oval 53"/>
          <p:cNvSpPr>
            <a:spLocks noChangeAspect="1" noChangeArrowheads="1"/>
          </p:cNvSpPr>
          <p:nvPr/>
        </p:nvSpPr>
        <p:spPr bwMode="auto">
          <a:xfrm>
            <a:off x="2270125" y="3827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2" name="Oval 54"/>
          <p:cNvSpPr>
            <a:spLocks noChangeArrowheads="1"/>
          </p:cNvSpPr>
          <p:nvPr/>
        </p:nvSpPr>
        <p:spPr bwMode="auto">
          <a:xfrm>
            <a:off x="4772025" y="2933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3" name="Oval 55"/>
          <p:cNvSpPr>
            <a:spLocks noChangeArrowheads="1"/>
          </p:cNvSpPr>
          <p:nvPr/>
        </p:nvSpPr>
        <p:spPr bwMode="auto">
          <a:xfrm>
            <a:off x="4778375" y="20701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4" name="Oval 56"/>
          <p:cNvSpPr>
            <a:spLocks noChangeArrowheads="1"/>
          </p:cNvSpPr>
          <p:nvPr/>
        </p:nvSpPr>
        <p:spPr bwMode="auto">
          <a:xfrm>
            <a:off x="5889625" y="1627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5" name="Oval 57"/>
          <p:cNvSpPr>
            <a:spLocks noChangeArrowheads="1"/>
          </p:cNvSpPr>
          <p:nvPr/>
        </p:nvSpPr>
        <p:spPr bwMode="auto">
          <a:xfrm>
            <a:off x="6651625" y="15779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6" name="Oval 58"/>
          <p:cNvSpPr>
            <a:spLocks noChangeArrowheads="1"/>
          </p:cNvSpPr>
          <p:nvPr/>
        </p:nvSpPr>
        <p:spPr bwMode="auto">
          <a:xfrm>
            <a:off x="7224714" y="19192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7" name="Oval 59"/>
          <p:cNvSpPr>
            <a:spLocks noChangeArrowheads="1"/>
          </p:cNvSpPr>
          <p:nvPr/>
        </p:nvSpPr>
        <p:spPr bwMode="auto">
          <a:xfrm>
            <a:off x="4067175" y="36830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90" name="Oval 60"/>
          <p:cNvSpPr>
            <a:spLocks noChangeArrowheads="1"/>
          </p:cNvSpPr>
          <p:nvPr/>
        </p:nvSpPr>
        <p:spPr bwMode="auto">
          <a:xfrm>
            <a:off x="5599114" y="41973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9" name="Oval 61"/>
          <p:cNvSpPr>
            <a:spLocks noChangeArrowheads="1"/>
          </p:cNvSpPr>
          <p:nvPr/>
        </p:nvSpPr>
        <p:spPr bwMode="auto">
          <a:xfrm>
            <a:off x="5649914" y="510540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0" name="Oval 62"/>
          <p:cNvSpPr>
            <a:spLocks noChangeArrowheads="1"/>
          </p:cNvSpPr>
          <p:nvPr/>
        </p:nvSpPr>
        <p:spPr bwMode="auto">
          <a:xfrm>
            <a:off x="7297739" y="4922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1" name="Oval 63"/>
          <p:cNvSpPr>
            <a:spLocks noChangeArrowheads="1"/>
          </p:cNvSpPr>
          <p:nvPr/>
        </p:nvSpPr>
        <p:spPr bwMode="auto">
          <a:xfrm>
            <a:off x="7769225" y="36369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2" name="Oval 64"/>
          <p:cNvSpPr>
            <a:spLocks noChangeArrowheads="1"/>
          </p:cNvSpPr>
          <p:nvPr/>
        </p:nvSpPr>
        <p:spPr bwMode="auto">
          <a:xfrm>
            <a:off x="7820025" y="28463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3" name="Oval 65"/>
          <p:cNvSpPr>
            <a:spLocks noChangeArrowheads="1"/>
          </p:cNvSpPr>
          <p:nvPr/>
        </p:nvSpPr>
        <p:spPr bwMode="auto">
          <a:xfrm>
            <a:off x="5245100" y="14890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4" name="Oval 66"/>
          <p:cNvSpPr>
            <a:spLocks noChangeArrowheads="1"/>
          </p:cNvSpPr>
          <p:nvPr/>
        </p:nvSpPr>
        <p:spPr bwMode="auto">
          <a:xfrm>
            <a:off x="6456364" y="51260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5" name="Oval 67"/>
          <p:cNvSpPr>
            <a:spLocks noChangeArrowheads="1"/>
          </p:cNvSpPr>
          <p:nvPr/>
        </p:nvSpPr>
        <p:spPr bwMode="auto">
          <a:xfrm>
            <a:off x="3240089" y="37988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6" name="Oval 68"/>
          <p:cNvSpPr>
            <a:spLocks noChangeArrowheads="1"/>
          </p:cNvSpPr>
          <p:nvPr/>
        </p:nvSpPr>
        <p:spPr bwMode="auto">
          <a:xfrm>
            <a:off x="6934200" y="4835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7" name="Oval 69"/>
          <p:cNvSpPr>
            <a:spLocks noChangeArrowheads="1"/>
          </p:cNvSpPr>
          <p:nvPr/>
        </p:nvSpPr>
        <p:spPr bwMode="auto">
          <a:xfrm>
            <a:off x="8494714" y="40878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8" name="Oval 70"/>
          <p:cNvSpPr>
            <a:spLocks noChangeArrowheads="1"/>
          </p:cNvSpPr>
          <p:nvPr/>
        </p:nvSpPr>
        <p:spPr bwMode="auto">
          <a:xfrm>
            <a:off x="3248025" y="1730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9" name="Oval 71"/>
          <p:cNvSpPr>
            <a:spLocks noChangeArrowheads="1"/>
          </p:cNvSpPr>
          <p:nvPr/>
        </p:nvSpPr>
        <p:spPr bwMode="auto">
          <a:xfrm>
            <a:off x="8509000" y="37385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0" name="Oval 72"/>
          <p:cNvSpPr>
            <a:spLocks noChangeArrowheads="1"/>
          </p:cNvSpPr>
          <p:nvPr/>
        </p:nvSpPr>
        <p:spPr bwMode="auto">
          <a:xfrm>
            <a:off x="8226425" y="19621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1" name="Oval 73"/>
          <p:cNvSpPr>
            <a:spLocks noChangeArrowheads="1"/>
          </p:cNvSpPr>
          <p:nvPr/>
        </p:nvSpPr>
        <p:spPr bwMode="auto">
          <a:xfrm>
            <a:off x="8582025" y="2549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2" name="Oval 74"/>
          <p:cNvSpPr>
            <a:spLocks noChangeArrowheads="1"/>
          </p:cNvSpPr>
          <p:nvPr/>
        </p:nvSpPr>
        <p:spPr bwMode="auto">
          <a:xfrm>
            <a:off x="3394075" y="21209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05" name="Oval 75"/>
          <p:cNvSpPr>
            <a:spLocks noChangeAspect="1" noChangeArrowheads="1"/>
          </p:cNvSpPr>
          <p:nvPr/>
        </p:nvSpPr>
        <p:spPr bwMode="auto">
          <a:xfrm>
            <a:off x="5934076" y="53578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4" name="Oval 76"/>
          <p:cNvSpPr>
            <a:spLocks noChangeAspect="1" noChangeArrowheads="1"/>
          </p:cNvSpPr>
          <p:nvPr/>
        </p:nvSpPr>
        <p:spPr bwMode="auto">
          <a:xfrm>
            <a:off x="2501901" y="3113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5" name="Oval 77"/>
          <p:cNvSpPr>
            <a:spLocks noChangeAspect="1" noChangeArrowheads="1"/>
          </p:cNvSpPr>
          <p:nvPr/>
        </p:nvSpPr>
        <p:spPr bwMode="auto">
          <a:xfrm>
            <a:off x="9053514" y="26431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6" name="Oval 78"/>
          <p:cNvSpPr>
            <a:spLocks noChangeAspect="1" noChangeArrowheads="1"/>
          </p:cNvSpPr>
          <p:nvPr/>
        </p:nvSpPr>
        <p:spPr bwMode="auto">
          <a:xfrm>
            <a:off x="7639051" y="53800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7" name="Oval 79"/>
          <p:cNvSpPr>
            <a:spLocks noChangeAspect="1" noChangeArrowheads="1"/>
          </p:cNvSpPr>
          <p:nvPr/>
        </p:nvSpPr>
        <p:spPr bwMode="auto">
          <a:xfrm>
            <a:off x="9126539" y="37750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0" name="Oval 80"/>
          <p:cNvSpPr>
            <a:spLocks noChangeAspect="1" noChangeArrowheads="1"/>
          </p:cNvSpPr>
          <p:nvPr/>
        </p:nvSpPr>
        <p:spPr bwMode="auto">
          <a:xfrm>
            <a:off x="6737351" y="17780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9" name="Oval 81"/>
          <p:cNvSpPr>
            <a:spLocks noChangeAspect="1" noChangeArrowheads="1"/>
          </p:cNvSpPr>
          <p:nvPr/>
        </p:nvSpPr>
        <p:spPr bwMode="auto">
          <a:xfrm>
            <a:off x="3611564" y="8143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0" name="Oval 82"/>
          <p:cNvSpPr>
            <a:spLocks noChangeAspect="1" noChangeArrowheads="1"/>
          </p:cNvSpPr>
          <p:nvPr/>
        </p:nvSpPr>
        <p:spPr bwMode="auto">
          <a:xfrm>
            <a:off x="2878139" y="2605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1" name="Oval 83"/>
          <p:cNvSpPr>
            <a:spLocks noChangeAspect="1" noChangeArrowheads="1"/>
          </p:cNvSpPr>
          <p:nvPr/>
        </p:nvSpPr>
        <p:spPr bwMode="auto">
          <a:xfrm>
            <a:off x="3436939" y="42243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2" name="Oval 84"/>
          <p:cNvSpPr>
            <a:spLocks noChangeAspect="1" noChangeArrowheads="1"/>
          </p:cNvSpPr>
          <p:nvPr/>
        </p:nvSpPr>
        <p:spPr bwMode="auto">
          <a:xfrm>
            <a:off x="8001001" y="4797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5" name="Text Box 85"/>
          <p:cNvSpPr txBox="1">
            <a:spLocks noChangeArrowheads="1"/>
          </p:cNvSpPr>
          <p:nvPr/>
        </p:nvSpPr>
        <p:spPr bwMode="auto">
          <a:xfrm>
            <a:off x="5621339" y="2733675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45494" name="Oval 86"/>
          <p:cNvSpPr>
            <a:spLocks noChangeAspect="1" noChangeArrowheads="1"/>
          </p:cNvSpPr>
          <p:nvPr/>
        </p:nvSpPr>
        <p:spPr bwMode="auto">
          <a:xfrm>
            <a:off x="2609851" y="44704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5" name="Oval 87"/>
          <p:cNvSpPr>
            <a:spLocks noChangeAspect="1" noChangeArrowheads="1"/>
          </p:cNvSpPr>
          <p:nvPr/>
        </p:nvSpPr>
        <p:spPr bwMode="auto">
          <a:xfrm>
            <a:off x="3125789" y="31718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6" name="Oval 88"/>
          <p:cNvSpPr>
            <a:spLocks noChangeAspect="1" noChangeArrowheads="1"/>
          </p:cNvSpPr>
          <p:nvPr/>
        </p:nvSpPr>
        <p:spPr bwMode="auto">
          <a:xfrm>
            <a:off x="9548814" y="3019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7" name="Oval 89"/>
          <p:cNvSpPr>
            <a:spLocks noChangeAspect="1" noChangeArrowheads="1"/>
          </p:cNvSpPr>
          <p:nvPr/>
        </p:nvSpPr>
        <p:spPr bwMode="auto">
          <a:xfrm>
            <a:off x="9309101" y="49561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8" name="Oval 90"/>
          <p:cNvSpPr>
            <a:spLocks noChangeAspect="1" noChangeArrowheads="1"/>
          </p:cNvSpPr>
          <p:nvPr/>
        </p:nvSpPr>
        <p:spPr bwMode="auto">
          <a:xfrm>
            <a:off x="2290764" y="49641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9" name="Oval 91"/>
          <p:cNvSpPr>
            <a:spLocks noChangeAspect="1" noChangeArrowheads="1"/>
          </p:cNvSpPr>
          <p:nvPr/>
        </p:nvSpPr>
        <p:spPr bwMode="auto">
          <a:xfrm>
            <a:off x="3792539" y="35194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0" name="Oval 92"/>
          <p:cNvSpPr>
            <a:spLocks noChangeAspect="1" noChangeArrowheads="1"/>
          </p:cNvSpPr>
          <p:nvPr/>
        </p:nvSpPr>
        <p:spPr bwMode="auto">
          <a:xfrm>
            <a:off x="8588376" y="20018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1" name="Oval 93"/>
          <p:cNvSpPr>
            <a:spLocks noChangeAspect="1" noChangeArrowheads="1"/>
          </p:cNvSpPr>
          <p:nvPr/>
        </p:nvSpPr>
        <p:spPr bwMode="auto">
          <a:xfrm>
            <a:off x="3697289" y="16668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2" name="Oval 94"/>
          <p:cNvSpPr>
            <a:spLocks noChangeAspect="1" noChangeArrowheads="1"/>
          </p:cNvSpPr>
          <p:nvPr/>
        </p:nvSpPr>
        <p:spPr bwMode="auto">
          <a:xfrm>
            <a:off x="4249739" y="39766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3" name="Oval 95"/>
          <p:cNvSpPr>
            <a:spLocks noChangeAspect="1" noChangeArrowheads="1"/>
          </p:cNvSpPr>
          <p:nvPr/>
        </p:nvSpPr>
        <p:spPr bwMode="auto">
          <a:xfrm>
            <a:off x="4030664" y="52435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4" name="Oval 96"/>
          <p:cNvSpPr>
            <a:spLocks noChangeArrowheads="1"/>
          </p:cNvSpPr>
          <p:nvPr/>
        </p:nvSpPr>
        <p:spPr bwMode="auto">
          <a:xfrm>
            <a:off x="3197225" y="55673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5" name="Oval 97"/>
          <p:cNvSpPr>
            <a:spLocks noChangeArrowheads="1"/>
          </p:cNvSpPr>
          <p:nvPr/>
        </p:nvSpPr>
        <p:spPr bwMode="auto">
          <a:xfrm>
            <a:off x="8502650" y="53562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6" name="Oval 98"/>
          <p:cNvSpPr>
            <a:spLocks noChangeArrowheads="1"/>
          </p:cNvSpPr>
          <p:nvPr/>
        </p:nvSpPr>
        <p:spPr bwMode="auto">
          <a:xfrm>
            <a:off x="7710489" y="23891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7" name="Oval 99"/>
          <p:cNvSpPr>
            <a:spLocks noChangeArrowheads="1"/>
          </p:cNvSpPr>
          <p:nvPr/>
        </p:nvSpPr>
        <p:spPr bwMode="auto">
          <a:xfrm>
            <a:off x="8982075" y="42100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8" name="Oval 100"/>
          <p:cNvSpPr>
            <a:spLocks noChangeArrowheads="1"/>
          </p:cNvSpPr>
          <p:nvPr/>
        </p:nvSpPr>
        <p:spPr bwMode="auto">
          <a:xfrm>
            <a:off x="2979739" y="46974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9" name="Oval 101"/>
          <p:cNvSpPr>
            <a:spLocks noChangeArrowheads="1"/>
          </p:cNvSpPr>
          <p:nvPr/>
        </p:nvSpPr>
        <p:spPr bwMode="auto">
          <a:xfrm>
            <a:off x="7340600" y="1149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0" name="Oval 102"/>
          <p:cNvSpPr>
            <a:spLocks noChangeArrowheads="1"/>
          </p:cNvSpPr>
          <p:nvPr/>
        </p:nvSpPr>
        <p:spPr bwMode="auto">
          <a:xfrm>
            <a:off x="8886825" y="3913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1" name="Oval 103"/>
          <p:cNvSpPr>
            <a:spLocks noChangeArrowheads="1"/>
          </p:cNvSpPr>
          <p:nvPr/>
        </p:nvSpPr>
        <p:spPr bwMode="auto">
          <a:xfrm>
            <a:off x="2463800" y="22082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2" name="Oval 104"/>
          <p:cNvSpPr>
            <a:spLocks noChangeArrowheads="1"/>
          </p:cNvSpPr>
          <p:nvPr/>
        </p:nvSpPr>
        <p:spPr bwMode="auto">
          <a:xfrm>
            <a:off x="9248775" y="45958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3" name="Oval 105"/>
          <p:cNvSpPr>
            <a:spLocks noChangeArrowheads="1"/>
          </p:cNvSpPr>
          <p:nvPr/>
        </p:nvSpPr>
        <p:spPr bwMode="auto">
          <a:xfrm>
            <a:off x="10010775" y="3441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4" name="Text Box 106"/>
          <p:cNvSpPr txBox="1">
            <a:spLocks noChangeArrowheads="1"/>
          </p:cNvSpPr>
          <p:nvPr/>
        </p:nvSpPr>
        <p:spPr bwMode="auto">
          <a:xfrm>
            <a:off x="5778500" y="445770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1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45515" name="Text Box 107"/>
          <p:cNvSpPr txBox="1">
            <a:spLocks noChangeArrowheads="1"/>
          </p:cNvSpPr>
          <p:nvPr/>
        </p:nvSpPr>
        <p:spPr bwMode="auto">
          <a:xfrm>
            <a:off x="2416175" y="272415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2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69717" y="6194208"/>
            <a:ext cx="234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*Slide taken from</a:t>
            </a:r>
          </a:p>
          <a:p>
            <a:r>
              <a:rPr lang="en-US" dirty="0" smtClean="0"/>
              <a:t> Uri Zwick 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5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5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5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5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4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4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4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4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45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45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4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4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45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4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4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4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45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4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4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4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45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4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4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4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45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45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45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45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145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45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14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4" grpId="0"/>
      <p:bldP spid="1455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86756" y="-197406"/>
            <a:ext cx="130325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Approximate Labeling Scheme for </a:t>
            </a:r>
            <a:r>
              <a:rPr lang="en-US" sz="4000" dirty="0" smtClean="0"/>
              <a:t>Weighted </a:t>
            </a:r>
            <a:r>
              <a:rPr lang="en-US" sz="4000" dirty="0" smtClean="0"/>
              <a:t>Graphs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94856" y="1193639"/>
                <a:ext cx="88692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}〉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56" y="1193639"/>
                <a:ext cx="88692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970" y="2489996"/>
                <a:ext cx="9247083" cy="1831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Decoding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 smtClean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 smtClean="0"/>
                  <a:t>Find min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such that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0" y="2489996"/>
                <a:ext cx="9247083" cy="1831079"/>
              </a:xfrm>
              <a:prstGeom prst="rect">
                <a:avLst/>
              </a:prstGeom>
              <a:blipFill>
                <a:blip r:embed="rId3"/>
                <a:stretch>
                  <a:fillRect l="-1384" t="-2990" b="-7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0122439" y="3343400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974940" y="4469233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56468" y="4469512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031141" y="524377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2" name="Straight Connector 11"/>
          <p:cNvCxnSpPr>
            <a:stCxn id="30" idx="4"/>
          </p:cNvCxnSpPr>
          <p:nvPr/>
        </p:nvCxnSpPr>
        <p:spPr>
          <a:xfrm>
            <a:off x="10520156" y="4450007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540790" y="521433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29" idx="4"/>
          </p:cNvCxnSpPr>
          <p:nvPr/>
        </p:nvCxnSpPr>
        <p:spPr>
          <a:xfrm flipH="1">
            <a:off x="8582568" y="5440453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173055" y="5437422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23695" y="5476654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453847" y="61261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037352" y="611773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879947" y="611060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004915" y="5444403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437296" y="615853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449407" y="524849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9565217" y="427360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0013986" y="321954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9735369" y="3447682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0"/>
            <a:endCxn id="23" idx="4"/>
          </p:cNvCxnSpPr>
          <p:nvPr/>
        </p:nvCxnSpPr>
        <p:spPr>
          <a:xfrm flipV="1">
            <a:off x="9570961" y="4516714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0"/>
            <a:endCxn id="22" idx="4"/>
          </p:cNvCxnSpPr>
          <p:nvPr/>
        </p:nvCxnSpPr>
        <p:spPr>
          <a:xfrm flipV="1">
            <a:off x="9558850" y="5491605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893792" y="6101908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8781252" y="51973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0398602" y="420689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11131889" y="5220981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11265200" y="620206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3" name="Straight Connector 32"/>
          <p:cNvCxnSpPr>
            <a:stCxn id="30" idx="4"/>
            <a:endCxn id="31" idx="0"/>
          </p:cNvCxnSpPr>
          <p:nvPr/>
        </p:nvCxnSpPr>
        <p:spPr>
          <a:xfrm>
            <a:off x="10520156" y="4450007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4"/>
            <a:endCxn id="32" idx="0"/>
          </p:cNvCxnSpPr>
          <p:nvPr/>
        </p:nvCxnSpPr>
        <p:spPr>
          <a:xfrm>
            <a:off x="11253443" y="5464089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flipH="1">
                <a:off x="11346689" y="4985654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46689" y="4985654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220298" y="2977462"/>
                <a:ext cx="1212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298" y="2977462"/>
                <a:ext cx="121289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flipH="1">
                <a:off x="7437092" y="5970551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37092" y="5970551"/>
                <a:ext cx="49997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0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4402"/>
            <a:ext cx="10515600" cy="1325563"/>
          </a:xfrm>
        </p:spPr>
        <p:txBody>
          <a:bodyPr/>
          <a:lstStyle/>
          <a:p>
            <a:r>
              <a:rPr lang="en-US" dirty="0" smtClean="0"/>
              <a:t>Labeling Scheme for Flow and Connectivity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5900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capacity (edge multiplicity)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𝑭𝒍𝒐𝒘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 smtClean="0"/>
                  <a:t>maximum number of edge-disjoint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paths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9007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0379534" y="2224608"/>
            <a:ext cx="526473" cy="535709"/>
            <a:chOff x="7777018" y="3223491"/>
            <a:chExt cx="526473" cy="535709"/>
          </a:xfrm>
        </p:grpSpPr>
        <p:sp>
          <p:nvSpPr>
            <p:cNvPr id="4" name="Oval 3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9743911" y="4057705"/>
            <a:ext cx="526473" cy="535709"/>
            <a:chOff x="7777018" y="3223491"/>
            <a:chExt cx="526473" cy="535709"/>
          </a:xfrm>
        </p:grpSpPr>
        <p:sp>
          <p:nvSpPr>
            <p:cNvPr id="8" name="Oval 7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0397327" y="3222187"/>
            <a:ext cx="526473" cy="535709"/>
            <a:chOff x="7777018" y="3223491"/>
            <a:chExt cx="526473" cy="535709"/>
          </a:xfrm>
        </p:grpSpPr>
        <p:sp>
          <p:nvSpPr>
            <p:cNvPr id="11" name="Oval 10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018983" y="4053088"/>
            <a:ext cx="526473" cy="535709"/>
            <a:chOff x="7777018" y="3223491"/>
            <a:chExt cx="526473" cy="535709"/>
          </a:xfrm>
        </p:grpSpPr>
        <p:sp>
          <p:nvSpPr>
            <p:cNvPr id="14" name="Oval 13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0385726" y="4772041"/>
            <a:ext cx="526473" cy="535709"/>
            <a:chOff x="7777018" y="3223491"/>
            <a:chExt cx="526473" cy="535709"/>
          </a:xfrm>
        </p:grpSpPr>
        <p:sp>
          <p:nvSpPr>
            <p:cNvPr id="17" name="Oval 16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0408928" y="5747983"/>
            <a:ext cx="526473" cy="535709"/>
            <a:chOff x="7777018" y="3223491"/>
            <a:chExt cx="526473" cy="535709"/>
          </a:xfrm>
        </p:grpSpPr>
        <p:sp>
          <p:nvSpPr>
            <p:cNvPr id="20" name="Oval 19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Connector 22"/>
          <p:cNvCxnSpPr>
            <a:stCxn id="5" idx="2"/>
            <a:endCxn id="12" idx="0"/>
          </p:cNvCxnSpPr>
          <p:nvPr/>
        </p:nvCxnSpPr>
        <p:spPr>
          <a:xfrm>
            <a:off x="10654373" y="2747828"/>
            <a:ext cx="17793" cy="4743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5" idx="0"/>
          </p:cNvCxnSpPr>
          <p:nvPr/>
        </p:nvCxnSpPr>
        <p:spPr>
          <a:xfrm>
            <a:off x="10672166" y="3745407"/>
            <a:ext cx="621656" cy="307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4"/>
            <a:endCxn id="9" idx="0"/>
          </p:cNvCxnSpPr>
          <p:nvPr/>
        </p:nvCxnSpPr>
        <p:spPr>
          <a:xfrm flipH="1">
            <a:off x="10018750" y="3757896"/>
            <a:ext cx="641814" cy="299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0"/>
            <a:endCxn id="15" idx="2"/>
          </p:cNvCxnSpPr>
          <p:nvPr/>
        </p:nvCxnSpPr>
        <p:spPr>
          <a:xfrm flipV="1">
            <a:off x="10648963" y="4576308"/>
            <a:ext cx="644859" cy="204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8" idx="0"/>
            <a:endCxn id="9" idx="2"/>
          </p:cNvCxnSpPr>
          <p:nvPr/>
        </p:nvCxnSpPr>
        <p:spPr>
          <a:xfrm flipH="1" flipV="1">
            <a:off x="10018750" y="4580925"/>
            <a:ext cx="641815" cy="1911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0"/>
            <a:endCxn id="18" idx="2"/>
          </p:cNvCxnSpPr>
          <p:nvPr/>
        </p:nvCxnSpPr>
        <p:spPr>
          <a:xfrm flipH="1" flipV="1">
            <a:off x="10660565" y="5295261"/>
            <a:ext cx="23202" cy="4527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642770" y="267671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770" y="2676716"/>
                <a:ext cx="465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881399" y="352199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399" y="3521996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994711" y="352805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711" y="3528051"/>
                <a:ext cx="46519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957530" y="461221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530" y="4612212"/>
                <a:ext cx="46519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870415" y="461221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415" y="4612212"/>
                <a:ext cx="46519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211931" y="5308564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931" y="5308564"/>
                <a:ext cx="46519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65207" y="2742841"/>
            <a:ext cx="8280026" cy="1447912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5207" y="2731868"/>
                <a:ext cx="1136434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Theorem: </a:t>
                </a:r>
                <a:r>
                  <a:rPr lang="en-US" sz="2800" dirty="0" smtClean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-vertex  graph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has an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800" dirty="0" smtClean="0"/>
                  <a:t>-bit labeling scheme for flow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</a:p>
              <a:p>
                <a:r>
                  <a:rPr lang="en-US" sz="2800" dirty="0" smtClean="0"/>
                  <a:t>the largest edge capacity.</a:t>
                </a:r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07" y="2731868"/>
                <a:ext cx="11364345" cy="1384995"/>
              </a:xfrm>
              <a:prstGeom prst="rect">
                <a:avLst/>
              </a:prstGeom>
              <a:blipFill>
                <a:blip r:embed="rId15"/>
                <a:stretch>
                  <a:fillRect l="-1127" t="-3965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39484" y="4858394"/>
                <a:ext cx="910383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Tool: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Sep-Level</a:t>
                </a:r>
                <a:r>
                  <a:rPr lang="en-US" sz="2800" dirty="0" smtClean="0"/>
                  <a:t> labeling scheme for trees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 bits</a:t>
                </a:r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4" y="4858394"/>
                <a:ext cx="9103839" cy="532966"/>
              </a:xfrm>
              <a:prstGeom prst="rect">
                <a:avLst/>
              </a:prstGeom>
              <a:blipFill>
                <a:blip r:embed="rId16"/>
                <a:stretch>
                  <a:fillRect l="-1339" t="-9195" r="-66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ular Callout 50"/>
          <p:cNvSpPr/>
          <p:nvPr/>
        </p:nvSpPr>
        <p:spPr>
          <a:xfrm>
            <a:off x="1938128" y="5923581"/>
            <a:ext cx="2523036" cy="427939"/>
          </a:xfrm>
          <a:prstGeom prst="wedgeRectCallout">
            <a:avLst>
              <a:gd name="adj1" fmla="val -54654"/>
              <a:gd name="adj2" fmla="val -18875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67246" y="5889855"/>
                <a:ext cx="3120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Depth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𝐿𝐶𝐴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46" y="5889855"/>
                <a:ext cx="3120390" cy="461665"/>
              </a:xfrm>
              <a:prstGeom prst="rect">
                <a:avLst/>
              </a:prstGeom>
              <a:blipFill>
                <a:blip r:embed="rId17"/>
                <a:stretch>
                  <a:fillRect l="-293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0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8604"/>
            <a:ext cx="11933382" cy="1447912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-124402"/>
            <a:ext cx="10515600" cy="1325563"/>
          </a:xfrm>
        </p:spPr>
        <p:txBody>
          <a:bodyPr/>
          <a:lstStyle/>
          <a:p>
            <a:r>
              <a:rPr lang="en-US" dirty="0" smtClean="0"/>
              <a:t>Labeling Scheme for Flow and Connectivity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46182" y="1038906"/>
                <a:ext cx="12385964" cy="443986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smtClean="0"/>
                  <a:t>``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admit a flow at least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” is an equivalence relation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Lemma: </a:t>
                </a:r>
                <a:r>
                  <a:rPr lang="en-US" dirty="0" smtClean="0"/>
                  <a:t>The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𝒇𝒍𝒐𝒘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m:rPr>
                        <m:lit/>
                      </m:rP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is an equivalence relation. E.g.,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then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26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defines a collection of equivalence classes on 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p>
                    </m:sSubSup>
                    <m:r>
                      <m:rPr>
                        <m:lit/>
                      </m:rP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s.t: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bSup>
                          </m:e>
                        </m:nary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/>
                      <m:sup/>
                    </m:sSubSup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6182" y="1038906"/>
                <a:ext cx="12385964" cy="4439865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29875" y="49053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16972" y="538137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710996" y="537083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2" name="Straight Connector 11"/>
          <p:cNvCxnSpPr>
            <a:stCxn id="7" idx="3"/>
          </p:cNvCxnSpPr>
          <p:nvPr/>
        </p:nvCxnSpPr>
        <p:spPr>
          <a:xfrm flipH="1">
            <a:off x="5062079" y="5112863"/>
            <a:ext cx="303398" cy="268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</p:cNvCxnSpPr>
          <p:nvPr/>
        </p:nvCxnSpPr>
        <p:spPr>
          <a:xfrm>
            <a:off x="5537381" y="5112863"/>
            <a:ext cx="264014" cy="2619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6"/>
            <a:endCxn id="10" idx="2"/>
          </p:cNvCxnSpPr>
          <p:nvPr/>
        </p:nvCxnSpPr>
        <p:spPr>
          <a:xfrm flipV="1">
            <a:off x="5160080" y="5492390"/>
            <a:ext cx="550916" cy="10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6348229" y="4817355"/>
            <a:ext cx="1060979" cy="1197582"/>
            <a:chOff x="5518908" y="5090942"/>
            <a:chExt cx="1060979" cy="1197582"/>
          </a:xfrm>
        </p:grpSpPr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920077" y="5090942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518908" y="5579661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336779" y="5590266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41" name="Straight Connector 40"/>
            <p:cNvCxnSpPr>
              <a:stCxn id="38" idx="4"/>
              <a:endCxn id="39" idx="0"/>
            </p:cNvCxnSpPr>
            <p:nvPr/>
          </p:nvCxnSpPr>
          <p:spPr>
            <a:xfrm flipH="1">
              <a:off x="5640462" y="5334050"/>
              <a:ext cx="401169" cy="2456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8" idx="4"/>
              <a:endCxn id="40" idx="0"/>
            </p:cNvCxnSpPr>
            <p:nvPr/>
          </p:nvCxnSpPr>
          <p:spPr>
            <a:xfrm>
              <a:off x="6041631" y="5334050"/>
              <a:ext cx="416702" cy="256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6"/>
              <a:endCxn id="40" idx="2"/>
            </p:cNvCxnSpPr>
            <p:nvPr/>
          </p:nvCxnSpPr>
          <p:spPr>
            <a:xfrm>
              <a:off x="5762016" y="5701215"/>
              <a:ext cx="574763" cy="106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5927843" y="6045416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45" name="Straight Connector 44"/>
            <p:cNvCxnSpPr>
              <a:stCxn id="44" idx="0"/>
              <a:endCxn id="40" idx="3"/>
            </p:cNvCxnSpPr>
            <p:nvPr/>
          </p:nvCxnSpPr>
          <p:spPr>
            <a:xfrm flipV="1">
              <a:off x="6049397" y="5797772"/>
              <a:ext cx="322984" cy="247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4" idx="0"/>
              <a:endCxn id="39" idx="4"/>
            </p:cNvCxnSpPr>
            <p:nvPr/>
          </p:nvCxnSpPr>
          <p:spPr>
            <a:xfrm flipH="1" flipV="1">
              <a:off x="5640462" y="5822769"/>
              <a:ext cx="408935" cy="2226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4" idx="0"/>
              <a:endCxn id="38" idx="4"/>
            </p:cNvCxnSpPr>
            <p:nvPr/>
          </p:nvCxnSpPr>
          <p:spPr>
            <a:xfrm flipH="1" flipV="1">
              <a:off x="6041631" y="5334050"/>
              <a:ext cx="7766" cy="711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8086818" y="52945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8897537" y="530264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644290" y="52945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10298332" y="4844432"/>
            <a:ext cx="1026162" cy="1052808"/>
            <a:chOff x="9116082" y="5241134"/>
            <a:chExt cx="1026162" cy="1052808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9530736" y="5241134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9899136" y="5587328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9116082" y="5587328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9899136" y="6050834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9116082" y="6045416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79" name="Straight Connector 78"/>
            <p:cNvCxnSpPr>
              <a:stCxn id="78" idx="6"/>
              <a:endCxn id="77" idx="2"/>
            </p:cNvCxnSpPr>
            <p:nvPr/>
          </p:nvCxnSpPr>
          <p:spPr>
            <a:xfrm>
              <a:off x="9359190" y="6166970"/>
              <a:ext cx="539946" cy="5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7"/>
              <a:endCxn id="75" idx="3"/>
            </p:cNvCxnSpPr>
            <p:nvPr/>
          </p:nvCxnSpPr>
          <p:spPr>
            <a:xfrm flipV="1">
              <a:off x="9323588" y="5794834"/>
              <a:ext cx="611150" cy="2861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6" idx="5"/>
              <a:endCxn id="77" idx="1"/>
            </p:cNvCxnSpPr>
            <p:nvPr/>
          </p:nvCxnSpPr>
          <p:spPr>
            <a:xfrm>
              <a:off x="9323588" y="5794834"/>
              <a:ext cx="611150" cy="291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5" idx="4"/>
              <a:endCxn id="77" idx="0"/>
            </p:cNvCxnSpPr>
            <p:nvPr/>
          </p:nvCxnSpPr>
          <p:spPr>
            <a:xfrm>
              <a:off x="10020690" y="5830436"/>
              <a:ext cx="0" cy="2203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9228400" y="5848371"/>
              <a:ext cx="0" cy="2203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endCxn id="75" idx="2"/>
            </p:cNvCxnSpPr>
            <p:nvPr/>
          </p:nvCxnSpPr>
          <p:spPr>
            <a:xfrm>
              <a:off x="9654338" y="5476270"/>
              <a:ext cx="244798" cy="232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76" idx="6"/>
            </p:cNvCxnSpPr>
            <p:nvPr/>
          </p:nvCxnSpPr>
          <p:spPr>
            <a:xfrm flipH="1">
              <a:off x="9359190" y="5502204"/>
              <a:ext cx="295148" cy="2066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52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-198293"/>
            <a:ext cx="10515600" cy="1325563"/>
          </a:xfrm>
        </p:spPr>
        <p:txBody>
          <a:bodyPr/>
          <a:lstStyle/>
          <a:p>
            <a:r>
              <a:rPr lang="en-US" dirty="0" smtClean="0"/>
              <a:t>Labeling Scheme for Flow and Connectivity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982" y="1006277"/>
                <a:ext cx="11794836" cy="58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 defines a collection of equivalence classes on 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p>
                    </m:sSubSup>
                    <m:r>
                      <m:rPr>
                        <m:lit/>
                      </m:rP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b="1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2" y="1006277"/>
                <a:ext cx="11794836" cy="587212"/>
              </a:xfrm>
              <a:prstGeom prst="rect">
                <a:avLst/>
              </a:prstGeom>
              <a:blipFill>
                <a:blip r:embed="rId2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960" y="1840234"/>
                <a:ext cx="8317345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 smtClean="0"/>
                  <a:t>Observation: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is a refinement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2800" b="1" dirty="0" smtClean="0"/>
              </a:p>
              <a:p>
                <a:pPr>
                  <a:lnSpc>
                    <a:spcPct val="3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3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{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endParaRPr lang="en-US" sz="2800" b="1" dirty="0" smtClean="0"/>
              </a:p>
              <a:p>
                <a:endParaRPr lang="en-US" sz="2800" b="1" dirty="0"/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60" y="1840234"/>
                <a:ext cx="8317345" cy="5693866"/>
              </a:xfrm>
              <a:prstGeom prst="rect">
                <a:avLst/>
              </a:prstGeom>
              <a:blipFill>
                <a:blip r:embed="rId3"/>
                <a:stretch>
                  <a:fillRect l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471895" y="2400097"/>
            <a:ext cx="526473" cy="535709"/>
            <a:chOff x="7777018" y="3223491"/>
            <a:chExt cx="526473" cy="535709"/>
          </a:xfrm>
        </p:grpSpPr>
        <p:sp>
          <p:nvSpPr>
            <p:cNvPr id="8" name="Oval 7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9836272" y="4233194"/>
            <a:ext cx="526473" cy="535709"/>
            <a:chOff x="7777018" y="3223491"/>
            <a:chExt cx="526473" cy="535709"/>
          </a:xfrm>
        </p:grpSpPr>
        <p:sp>
          <p:nvSpPr>
            <p:cNvPr id="11" name="Oval 10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0489688" y="3397676"/>
            <a:ext cx="526473" cy="535709"/>
            <a:chOff x="7777018" y="3223491"/>
            <a:chExt cx="526473" cy="535709"/>
          </a:xfrm>
        </p:grpSpPr>
        <p:sp>
          <p:nvSpPr>
            <p:cNvPr id="14" name="Oval 13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1111344" y="4228577"/>
            <a:ext cx="526473" cy="535709"/>
            <a:chOff x="7777018" y="3223491"/>
            <a:chExt cx="526473" cy="535709"/>
          </a:xfrm>
        </p:grpSpPr>
        <p:sp>
          <p:nvSpPr>
            <p:cNvPr id="17" name="Oval 16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0478087" y="4947530"/>
            <a:ext cx="526473" cy="535709"/>
            <a:chOff x="7777018" y="3223491"/>
            <a:chExt cx="526473" cy="535709"/>
          </a:xfrm>
        </p:grpSpPr>
        <p:sp>
          <p:nvSpPr>
            <p:cNvPr id="20" name="Oval 19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0501289" y="5923472"/>
            <a:ext cx="526473" cy="535709"/>
            <a:chOff x="7777018" y="3223491"/>
            <a:chExt cx="526473" cy="535709"/>
          </a:xfrm>
        </p:grpSpPr>
        <p:sp>
          <p:nvSpPr>
            <p:cNvPr id="23" name="Oval 22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/>
          <p:cNvCxnSpPr>
            <a:stCxn id="9" idx="2"/>
            <a:endCxn id="15" idx="0"/>
          </p:cNvCxnSpPr>
          <p:nvPr/>
        </p:nvCxnSpPr>
        <p:spPr>
          <a:xfrm>
            <a:off x="10746734" y="2923317"/>
            <a:ext cx="17793" cy="4743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2"/>
            <a:endCxn id="18" idx="0"/>
          </p:cNvCxnSpPr>
          <p:nvPr/>
        </p:nvCxnSpPr>
        <p:spPr>
          <a:xfrm>
            <a:off x="10764527" y="3920896"/>
            <a:ext cx="621656" cy="307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4"/>
            <a:endCxn id="12" idx="0"/>
          </p:cNvCxnSpPr>
          <p:nvPr/>
        </p:nvCxnSpPr>
        <p:spPr>
          <a:xfrm flipH="1">
            <a:off x="10111111" y="3933385"/>
            <a:ext cx="641814" cy="299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18" idx="2"/>
          </p:cNvCxnSpPr>
          <p:nvPr/>
        </p:nvCxnSpPr>
        <p:spPr>
          <a:xfrm flipV="1">
            <a:off x="10741324" y="4751797"/>
            <a:ext cx="644859" cy="204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0"/>
            <a:endCxn id="12" idx="2"/>
          </p:cNvCxnSpPr>
          <p:nvPr/>
        </p:nvCxnSpPr>
        <p:spPr>
          <a:xfrm flipH="1" flipV="1">
            <a:off x="10111111" y="4756414"/>
            <a:ext cx="641815" cy="1911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  <a:endCxn id="21" idx="2"/>
          </p:cNvCxnSpPr>
          <p:nvPr/>
        </p:nvCxnSpPr>
        <p:spPr>
          <a:xfrm flipH="1" flipV="1">
            <a:off x="10752926" y="5470750"/>
            <a:ext cx="23202" cy="4527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735131" y="285220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131" y="2852205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73760" y="369748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760" y="3697485"/>
                <a:ext cx="46519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087072" y="3703540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072" y="3703540"/>
                <a:ext cx="46519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049891" y="478770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891" y="4787701"/>
                <a:ext cx="46519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962776" y="478770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776" y="4787701"/>
                <a:ext cx="46519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304292" y="548405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292" y="5484053"/>
                <a:ext cx="46519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491926" y="300574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44396" y="3035535"/>
            <a:ext cx="1607694" cy="583517"/>
            <a:chOff x="4654561" y="5087610"/>
            <a:chExt cx="1607694" cy="583517"/>
          </a:xfrm>
        </p:grpSpPr>
        <p:sp>
          <p:nvSpPr>
            <p:cNvPr id="39" name="Rectangle 38"/>
            <p:cNvSpPr/>
            <p:nvPr/>
          </p:nvSpPr>
          <p:spPr>
            <a:xfrm>
              <a:off x="4673600" y="5087610"/>
              <a:ext cx="1588655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654561" y="5117758"/>
                  <a:ext cx="15327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561" y="5117758"/>
                  <a:ext cx="153272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8474056" y="417826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061902" y="4237544"/>
            <a:ext cx="1262480" cy="583517"/>
            <a:chOff x="4999775" y="5087610"/>
            <a:chExt cx="1262480" cy="583517"/>
          </a:xfrm>
        </p:grpSpPr>
        <p:sp>
          <p:nvSpPr>
            <p:cNvPr id="44" name="Rectangle 43"/>
            <p:cNvSpPr/>
            <p:nvPr/>
          </p:nvSpPr>
          <p:spPr>
            <a:xfrm>
              <a:off x="4999775" y="5087610"/>
              <a:ext cx="1262480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999775" y="5117557"/>
                  <a:ext cx="12602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1260217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379115" y="4255704"/>
            <a:ext cx="465191" cy="583517"/>
            <a:chOff x="4999775" y="5087610"/>
            <a:chExt cx="465191" cy="583517"/>
          </a:xfrm>
        </p:grpSpPr>
        <p:sp>
          <p:nvSpPr>
            <p:cNvPr id="47" name="Rectangle 46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/>
          <p:cNvSpPr txBox="1"/>
          <p:nvPr/>
        </p:nvSpPr>
        <p:spPr>
          <a:xfrm>
            <a:off x="8449317" y="5395447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5421031" y="5421774"/>
            <a:ext cx="465191" cy="583517"/>
            <a:chOff x="4999775" y="5087610"/>
            <a:chExt cx="465191" cy="583517"/>
          </a:xfrm>
        </p:grpSpPr>
        <p:sp>
          <p:nvSpPr>
            <p:cNvPr id="54" name="Rectangle 53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6323468" y="5421737"/>
            <a:ext cx="680726" cy="583517"/>
            <a:chOff x="6425377" y="5187831"/>
            <a:chExt cx="1127321" cy="583517"/>
          </a:xfrm>
        </p:grpSpPr>
        <p:sp>
          <p:nvSpPr>
            <p:cNvPr id="58" name="Rectangle 57"/>
            <p:cNvSpPr/>
            <p:nvPr/>
          </p:nvSpPr>
          <p:spPr>
            <a:xfrm>
              <a:off x="6425377" y="5187831"/>
              <a:ext cx="112732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blipFill>
                  <a:blip r:embed="rId20"/>
                  <a:stretch>
                    <a:fillRect r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370336" y="5421737"/>
            <a:ext cx="941561" cy="583517"/>
            <a:chOff x="4999775" y="5087610"/>
            <a:chExt cx="1086759" cy="583517"/>
          </a:xfrm>
        </p:grpSpPr>
        <p:sp>
          <p:nvSpPr>
            <p:cNvPr id="64" name="Rectangle 63"/>
            <p:cNvSpPr/>
            <p:nvPr/>
          </p:nvSpPr>
          <p:spPr>
            <a:xfrm>
              <a:off x="4999775" y="5087610"/>
              <a:ext cx="1086759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334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How to Represent a Graph?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73254" y="1212783"/>
                <a:ext cx="9160008" cy="1318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Conventional approach:</a:t>
                </a:r>
                <a:r>
                  <a:rPr lang="en-US" sz="2800" dirty="0" smtClean="0"/>
                  <a:t> node-IDs 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-bit identifiers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Today: </a:t>
                </a:r>
                <a:r>
                  <a:rPr lang="en-US" sz="2800" dirty="0" smtClean="0"/>
                  <a:t>meaningful identifiers </a:t>
                </a:r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4" y="1212783"/>
                <a:ext cx="9160008" cy="1318181"/>
              </a:xfrm>
              <a:prstGeom prst="rect">
                <a:avLst/>
              </a:prstGeom>
              <a:blipFill>
                <a:blip r:embed="rId8"/>
                <a:stretch>
                  <a:fillRect l="-1331" r="-2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31520" y="2935705"/>
                <a:ext cx="10383292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Problem 1: </a:t>
                </a:r>
                <a:r>
                  <a:rPr lang="en-US" sz="2800" dirty="0" smtClean="0"/>
                  <a:t>Label the vertices of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1" dirty="0" smtClean="0"/>
                  <a:t>-</a:t>
                </a:r>
                <a:r>
                  <a:rPr lang="en-US" sz="2800" dirty="0" smtClean="0"/>
                  <a:t>vertex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bits,</a:t>
                </a:r>
              </a:p>
              <a:p>
                <a:r>
                  <a:rPr lang="en-US" sz="2800" dirty="0" smtClean="0"/>
                  <a:t>such that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can determine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935705"/>
                <a:ext cx="10383292" cy="954107"/>
              </a:xfrm>
              <a:prstGeom prst="rect">
                <a:avLst/>
              </a:prstGeom>
              <a:blipFill>
                <a:blip r:embed="rId9"/>
                <a:stretch>
                  <a:fillRect l="-1174" t="-6410" r="-11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31521" y="4377890"/>
                <a:ext cx="10383292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Problem 2: </a:t>
                </a:r>
                <a:r>
                  <a:rPr lang="en-US" sz="2800" dirty="0" smtClean="0"/>
                  <a:t>Build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-vertex graph that contains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-vertex trees as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vertex-induced subgraphs</a:t>
                </a:r>
                <a:r>
                  <a:rPr lang="en-US" sz="2800" dirty="0" smtClean="0"/>
                  <a:t>*.</a:t>
                </a:r>
                <a:endParaRPr lang="en-US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1" y="4377890"/>
                <a:ext cx="10383292" cy="954107"/>
              </a:xfrm>
              <a:prstGeom prst="rect">
                <a:avLst/>
              </a:prstGeom>
              <a:blipFill>
                <a:blip r:embed="rId10"/>
                <a:stretch>
                  <a:fillRect l="-117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9500" y="6037470"/>
                <a:ext cx="10877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* A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vertex-induced subgraph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0" y="6037470"/>
                <a:ext cx="10877530" cy="461665"/>
              </a:xfrm>
              <a:prstGeom prst="rect">
                <a:avLst/>
              </a:prstGeom>
              <a:blipFill>
                <a:blip r:embed="rId11"/>
                <a:stretch>
                  <a:fillRect l="-8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5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70252"/>
                <a:ext cx="12127345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Compute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representing the flow-relations and containments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Nodes of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correspond to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p>
                    </m:sSubSup>
                    <m:r>
                      <m:rPr>
                        <m:lit/>
                      </m:rP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  <a:endParaRPr lang="en-US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Each leaf node correspond to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Number of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70252"/>
                <a:ext cx="12127345" cy="4351338"/>
              </a:xfrm>
              <a:blipFill>
                <a:blip r:embed="rId2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1327" y="-216765"/>
            <a:ext cx="10515600" cy="1325563"/>
          </a:xfrm>
        </p:spPr>
        <p:txBody>
          <a:bodyPr/>
          <a:lstStyle/>
          <a:p>
            <a:r>
              <a:rPr lang="en-US" dirty="0" smtClean="0"/>
              <a:t>Labeling Scheme for Flow and 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0986242" y="-9571"/>
            <a:ext cx="103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Level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1244208" y="5488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9330410" y="578659"/>
            <a:ext cx="1607694" cy="583517"/>
            <a:chOff x="4654561" y="5087610"/>
            <a:chExt cx="1607694" cy="583517"/>
          </a:xfrm>
        </p:grpSpPr>
        <p:sp>
          <p:nvSpPr>
            <p:cNvPr id="39" name="Rectangle 38"/>
            <p:cNvSpPr/>
            <p:nvPr/>
          </p:nvSpPr>
          <p:spPr>
            <a:xfrm>
              <a:off x="4673600" y="5087610"/>
              <a:ext cx="1588655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654561" y="5117758"/>
                  <a:ext cx="15327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561" y="5117758"/>
                  <a:ext cx="1532727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/>
          <p:cNvSpPr txBox="1"/>
          <p:nvPr/>
        </p:nvSpPr>
        <p:spPr>
          <a:xfrm>
            <a:off x="11241036" y="14980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9653904" y="1508885"/>
            <a:ext cx="1262480" cy="583517"/>
            <a:chOff x="4999775" y="5087610"/>
            <a:chExt cx="1262480" cy="583517"/>
          </a:xfrm>
        </p:grpSpPr>
        <p:sp>
          <p:nvSpPr>
            <p:cNvPr id="43" name="Rectangle 42"/>
            <p:cNvSpPr/>
            <p:nvPr/>
          </p:nvSpPr>
          <p:spPr>
            <a:xfrm>
              <a:off x="4999775" y="5087610"/>
              <a:ext cx="1262480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999775" y="5117557"/>
                  <a:ext cx="12602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1260217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7582177" y="1516743"/>
            <a:ext cx="465191" cy="583517"/>
            <a:chOff x="4999775" y="5087610"/>
            <a:chExt cx="465191" cy="583517"/>
          </a:xfrm>
        </p:grpSpPr>
        <p:sp>
          <p:nvSpPr>
            <p:cNvPr id="46" name="Rectangle 45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/>
          <p:cNvSpPr txBox="1"/>
          <p:nvPr/>
        </p:nvSpPr>
        <p:spPr>
          <a:xfrm>
            <a:off x="11250272" y="2471476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8466141" y="2456871"/>
            <a:ext cx="680726" cy="583517"/>
            <a:chOff x="6425377" y="5187831"/>
            <a:chExt cx="1127321" cy="583517"/>
          </a:xfrm>
        </p:grpSpPr>
        <p:sp>
          <p:nvSpPr>
            <p:cNvPr id="53" name="Rectangle 52"/>
            <p:cNvSpPr/>
            <p:nvPr/>
          </p:nvSpPr>
          <p:spPr>
            <a:xfrm>
              <a:off x="6425377" y="5187831"/>
              <a:ext cx="112732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blipFill>
                  <a:blip r:embed="rId5"/>
                  <a:stretch>
                    <a:fillRect r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9947114" y="2456871"/>
            <a:ext cx="941561" cy="583517"/>
            <a:chOff x="4999775" y="5087610"/>
            <a:chExt cx="1086759" cy="583517"/>
          </a:xfrm>
        </p:grpSpPr>
        <p:sp>
          <p:nvSpPr>
            <p:cNvPr id="56" name="Rectangle 55"/>
            <p:cNvSpPr/>
            <p:nvPr/>
          </p:nvSpPr>
          <p:spPr>
            <a:xfrm>
              <a:off x="4999775" y="5087610"/>
              <a:ext cx="1086759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TextBox 57"/>
          <p:cNvSpPr txBox="1"/>
          <p:nvPr/>
        </p:nvSpPr>
        <p:spPr>
          <a:xfrm>
            <a:off x="11250272" y="3286028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8489232" y="3375884"/>
            <a:ext cx="680726" cy="583517"/>
            <a:chOff x="6425377" y="5187831"/>
            <a:chExt cx="1127321" cy="583517"/>
          </a:xfrm>
        </p:grpSpPr>
        <p:sp>
          <p:nvSpPr>
            <p:cNvPr id="63" name="Rectangle 62"/>
            <p:cNvSpPr/>
            <p:nvPr/>
          </p:nvSpPr>
          <p:spPr>
            <a:xfrm>
              <a:off x="6425377" y="5187831"/>
              <a:ext cx="112732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blipFill>
                  <a:blip r:embed="rId7"/>
                  <a:stretch>
                    <a:fillRect r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9970205" y="3375884"/>
            <a:ext cx="941561" cy="583517"/>
            <a:chOff x="4999775" y="5087610"/>
            <a:chExt cx="1086759" cy="583517"/>
          </a:xfrm>
        </p:grpSpPr>
        <p:sp>
          <p:nvSpPr>
            <p:cNvPr id="66" name="Rectangle 65"/>
            <p:cNvSpPr/>
            <p:nvPr/>
          </p:nvSpPr>
          <p:spPr>
            <a:xfrm>
              <a:off x="4999775" y="5087610"/>
              <a:ext cx="1086759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8484614" y="4304137"/>
            <a:ext cx="680726" cy="583517"/>
            <a:chOff x="6425377" y="5187831"/>
            <a:chExt cx="1127321" cy="583517"/>
          </a:xfrm>
        </p:grpSpPr>
        <p:sp>
          <p:nvSpPr>
            <p:cNvPr id="72" name="Rectangle 71"/>
            <p:cNvSpPr/>
            <p:nvPr/>
          </p:nvSpPr>
          <p:spPr>
            <a:xfrm>
              <a:off x="6425377" y="5187831"/>
              <a:ext cx="112732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blipFill>
                  <a:blip r:embed="rId9"/>
                  <a:stretch>
                    <a:fillRect r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9965587" y="4304137"/>
            <a:ext cx="941561" cy="583517"/>
            <a:chOff x="4999775" y="5087610"/>
            <a:chExt cx="1086759" cy="583517"/>
          </a:xfrm>
        </p:grpSpPr>
        <p:sp>
          <p:nvSpPr>
            <p:cNvPr id="75" name="Rectangle 74"/>
            <p:cNvSpPr/>
            <p:nvPr/>
          </p:nvSpPr>
          <p:spPr>
            <a:xfrm>
              <a:off x="4999775" y="5087610"/>
              <a:ext cx="1086759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TextBox 76"/>
          <p:cNvSpPr txBox="1"/>
          <p:nvPr/>
        </p:nvSpPr>
        <p:spPr>
          <a:xfrm>
            <a:off x="11250272" y="4227828"/>
            <a:ext cx="33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</a:t>
            </a:r>
            <a:endParaRPr lang="en-US" sz="32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8502708" y="5232390"/>
            <a:ext cx="680726" cy="583517"/>
            <a:chOff x="6425377" y="5187831"/>
            <a:chExt cx="1127321" cy="583517"/>
          </a:xfrm>
        </p:grpSpPr>
        <p:sp>
          <p:nvSpPr>
            <p:cNvPr id="82" name="Rectangle 81"/>
            <p:cNvSpPr/>
            <p:nvPr/>
          </p:nvSpPr>
          <p:spPr>
            <a:xfrm>
              <a:off x="6425377" y="5187831"/>
              <a:ext cx="112732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blipFill>
                  <a:blip r:embed="rId11"/>
                  <a:stretch>
                    <a:fillRect r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/>
          <p:cNvGrpSpPr/>
          <p:nvPr/>
        </p:nvGrpSpPr>
        <p:grpSpPr>
          <a:xfrm>
            <a:off x="9455381" y="5223150"/>
            <a:ext cx="737702" cy="583517"/>
            <a:chOff x="4941140" y="5087610"/>
            <a:chExt cx="851463" cy="583517"/>
          </a:xfrm>
        </p:grpSpPr>
        <p:sp>
          <p:nvSpPr>
            <p:cNvPr id="85" name="Rectangle 84"/>
            <p:cNvSpPr/>
            <p:nvPr/>
          </p:nvSpPr>
          <p:spPr>
            <a:xfrm>
              <a:off x="4999776" y="5087610"/>
              <a:ext cx="709255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941140" y="5112018"/>
                  <a:ext cx="8514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1140" y="5112018"/>
                  <a:ext cx="851463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TextBox 86"/>
          <p:cNvSpPr txBox="1"/>
          <p:nvPr/>
        </p:nvSpPr>
        <p:spPr>
          <a:xfrm>
            <a:off x="11250272" y="5092590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</a:t>
            </a:r>
            <a:endParaRPr lang="en-US" sz="32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10521051" y="5222383"/>
            <a:ext cx="465191" cy="583517"/>
            <a:chOff x="4999775" y="5087610"/>
            <a:chExt cx="465191" cy="583517"/>
          </a:xfrm>
        </p:grpSpPr>
        <p:sp>
          <p:nvSpPr>
            <p:cNvPr id="92" name="Rectangle 91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8324095" y="6167497"/>
            <a:ext cx="465191" cy="583517"/>
            <a:chOff x="4999775" y="5087610"/>
            <a:chExt cx="465191" cy="583517"/>
          </a:xfrm>
        </p:grpSpPr>
        <p:sp>
          <p:nvSpPr>
            <p:cNvPr id="107" name="Rectangle 106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7632978" y="6169876"/>
            <a:ext cx="465191" cy="583517"/>
            <a:chOff x="4999775" y="5087610"/>
            <a:chExt cx="465191" cy="583517"/>
          </a:xfrm>
        </p:grpSpPr>
        <p:sp>
          <p:nvSpPr>
            <p:cNvPr id="110" name="Rectangle 109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 111"/>
          <p:cNvGrpSpPr/>
          <p:nvPr/>
        </p:nvGrpSpPr>
        <p:grpSpPr>
          <a:xfrm>
            <a:off x="9864990" y="6129802"/>
            <a:ext cx="465192" cy="612762"/>
            <a:chOff x="4999775" y="5087610"/>
            <a:chExt cx="465192" cy="583517"/>
          </a:xfrm>
        </p:grpSpPr>
        <p:sp>
          <p:nvSpPr>
            <p:cNvPr id="113" name="Rectangle 112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4999775" y="5117557"/>
                  <a:ext cx="465192" cy="498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2" cy="49824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/>
          <p:cNvGrpSpPr/>
          <p:nvPr/>
        </p:nvGrpSpPr>
        <p:grpSpPr>
          <a:xfrm>
            <a:off x="9173873" y="6137147"/>
            <a:ext cx="465191" cy="583517"/>
            <a:chOff x="4999775" y="5087610"/>
            <a:chExt cx="465191" cy="583517"/>
          </a:xfrm>
        </p:grpSpPr>
        <p:sp>
          <p:nvSpPr>
            <p:cNvPr id="116" name="Rectangle 115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10556107" y="6150636"/>
            <a:ext cx="465191" cy="583517"/>
            <a:chOff x="4999775" y="5087610"/>
            <a:chExt cx="465191" cy="583517"/>
          </a:xfrm>
        </p:grpSpPr>
        <p:sp>
          <p:nvSpPr>
            <p:cNvPr id="119" name="Rectangle 118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TextBox 120"/>
          <p:cNvSpPr txBox="1"/>
          <p:nvPr/>
        </p:nvSpPr>
        <p:spPr>
          <a:xfrm>
            <a:off x="11250272" y="5957352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</a:t>
            </a:r>
            <a:endParaRPr lang="en-US" sz="3200" dirty="0"/>
          </a:p>
        </p:txBody>
      </p:sp>
      <p:cxnSp>
        <p:nvCxnSpPr>
          <p:cNvPr id="123" name="Straight Connector 122"/>
          <p:cNvCxnSpPr>
            <a:stCxn id="40" idx="2"/>
            <a:endCxn id="43" idx="0"/>
          </p:cNvCxnSpPr>
          <p:nvPr/>
        </p:nvCxnSpPr>
        <p:spPr>
          <a:xfrm>
            <a:off x="10096774" y="1132027"/>
            <a:ext cx="188370" cy="3768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0" idx="2"/>
            <a:endCxn id="46" idx="3"/>
          </p:cNvCxnSpPr>
          <p:nvPr/>
        </p:nvCxnSpPr>
        <p:spPr>
          <a:xfrm flipH="1">
            <a:off x="8047368" y="1132027"/>
            <a:ext cx="2049406" cy="6764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4" idx="2"/>
            <a:endCxn id="57" idx="0"/>
          </p:cNvCxnSpPr>
          <p:nvPr/>
        </p:nvCxnSpPr>
        <p:spPr>
          <a:xfrm>
            <a:off x="10284013" y="2062052"/>
            <a:ext cx="133881" cy="4271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3" idx="0"/>
            <a:endCxn id="44" idx="2"/>
          </p:cNvCxnSpPr>
          <p:nvPr/>
        </p:nvCxnSpPr>
        <p:spPr>
          <a:xfrm flipV="1">
            <a:off x="8806504" y="2062052"/>
            <a:ext cx="1477509" cy="3948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7" idx="2"/>
            <a:endCxn id="67" idx="0"/>
          </p:cNvCxnSpPr>
          <p:nvPr/>
        </p:nvCxnSpPr>
        <p:spPr>
          <a:xfrm>
            <a:off x="10417894" y="3012376"/>
            <a:ext cx="23091" cy="395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53" idx="2"/>
            <a:endCxn id="63" idx="0"/>
          </p:cNvCxnSpPr>
          <p:nvPr/>
        </p:nvCxnSpPr>
        <p:spPr>
          <a:xfrm>
            <a:off x="8806504" y="3040388"/>
            <a:ext cx="23091" cy="335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0429439" y="3943305"/>
            <a:ext cx="23091" cy="395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8838514" y="3949789"/>
            <a:ext cx="23091" cy="395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76" idx="2"/>
            <a:endCxn id="93" idx="0"/>
          </p:cNvCxnSpPr>
          <p:nvPr/>
        </p:nvCxnSpPr>
        <p:spPr>
          <a:xfrm>
            <a:off x="10436367" y="4859642"/>
            <a:ext cx="317280" cy="3926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76" idx="2"/>
            <a:endCxn id="86" idx="0"/>
          </p:cNvCxnSpPr>
          <p:nvPr/>
        </p:nvCxnSpPr>
        <p:spPr>
          <a:xfrm flipH="1">
            <a:off x="9824232" y="4859642"/>
            <a:ext cx="612135" cy="3879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72" idx="2"/>
            <a:endCxn id="82" idx="0"/>
          </p:cNvCxnSpPr>
          <p:nvPr/>
        </p:nvCxnSpPr>
        <p:spPr>
          <a:xfrm>
            <a:off x="8824977" y="4887654"/>
            <a:ext cx="18094" cy="3447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93" idx="2"/>
            <a:endCxn id="119" idx="0"/>
          </p:cNvCxnSpPr>
          <p:nvPr/>
        </p:nvCxnSpPr>
        <p:spPr>
          <a:xfrm>
            <a:off x="10753647" y="5775550"/>
            <a:ext cx="35056" cy="375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86" idx="2"/>
            <a:endCxn id="114" idx="0"/>
          </p:cNvCxnSpPr>
          <p:nvPr/>
        </p:nvCxnSpPr>
        <p:spPr>
          <a:xfrm>
            <a:off x="9824232" y="5770778"/>
            <a:ext cx="273354" cy="3904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85" idx="2"/>
            <a:endCxn id="117" idx="0"/>
          </p:cNvCxnSpPr>
          <p:nvPr/>
        </p:nvCxnSpPr>
        <p:spPr>
          <a:xfrm flipH="1">
            <a:off x="9406469" y="5806667"/>
            <a:ext cx="406961" cy="3604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82" idx="2"/>
            <a:endCxn id="111" idx="0"/>
          </p:cNvCxnSpPr>
          <p:nvPr/>
        </p:nvCxnSpPr>
        <p:spPr>
          <a:xfrm flipH="1">
            <a:off x="7865574" y="5815907"/>
            <a:ext cx="977497" cy="3839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08" idx="0"/>
          </p:cNvCxnSpPr>
          <p:nvPr/>
        </p:nvCxnSpPr>
        <p:spPr>
          <a:xfrm flipH="1">
            <a:off x="8556691" y="5861958"/>
            <a:ext cx="277333" cy="3354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TextBox 166"/>
              <p:cNvSpPr txBox="1"/>
              <p:nvPr/>
            </p:nvSpPr>
            <p:spPr>
              <a:xfrm>
                <a:off x="0" y="375050"/>
                <a:ext cx="7080015" cy="651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𝑭𝒍𝒐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𝑺𝒆𝒑𝑳𝒆𝒗𝒆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050"/>
                <a:ext cx="7080015" cy="65101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/>
          <p:cNvGrpSpPr/>
          <p:nvPr/>
        </p:nvGrpSpPr>
        <p:grpSpPr>
          <a:xfrm>
            <a:off x="6075358" y="1688899"/>
            <a:ext cx="526473" cy="535709"/>
            <a:chOff x="7777018" y="3223491"/>
            <a:chExt cx="526473" cy="535709"/>
          </a:xfrm>
        </p:grpSpPr>
        <p:sp>
          <p:nvSpPr>
            <p:cNvPr id="169" name="Oval 168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1" name="Group 170"/>
          <p:cNvGrpSpPr/>
          <p:nvPr/>
        </p:nvGrpSpPr>
        <p:grpSpPr>
          <a:xfrm>
            <a:off x="5439735" y="3521996"/>
            <a:ext cx="526473" cy="535709"/>
            <a:chOff x="7777018" y="3223491"/>
            <a:chExt cx="526473" cy="535709"/>
          </a:xfrm>
        </p:grpSpPr>
        <p:sp>
          <p:nvSpPr>
            <p:cNvPr id="172" name="Oval 171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4" name="Group 173"/>
          <p:cNvGrpSpPr/>
          <p:nvPr/>
        </p:nvGrpSpPr>
        <p:grpSpPr>
          <a:xfrm>
            <a:off x="6093151" y="2686478"/>
            <a:ext cx="526473" cy="535709"/>
            <a:chOff x="7777018" y="3223491"/>
            <a:chExt cx="526473" cy="535709"/>
          </a:xfrm>
        </p:grpSpPr>
        <p:sp>
          <p:nvSpPr>
            <p:cNvPr id="175" name="Oval 174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7" name="Group 176"/>
          <p:cNvGrpSpPr/>
          <p:nvPr/>
        </p:nvGrpSpPr>
        <p:grpSpPr>
          <a:xfrm>
            <a:off x="6714807" y="3517379"/>
            <a:ext cx="526473" cy="535709"/>
            <a:chOff x="7777018" y="3223491"/>
            <a:chExt cx="526473" cy="535709"/>
          </a:xfrm>
        </p:grpSpPr>
        <p:sp>
          <p:nvSpPr>
            <p:cNvPr id="178" name="Oval 177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0" name="Group 179"/>
          <p:cNvGrpSpPr/>
          <p:nvPr/>
        </p:nvGrpSpPr>
        <p:grpSpPr>
          <a:xfrm>
            <a:off x="6081550" y="4236332"/>
            <a:ext cx="526473" cy="535709"/>
            <a:chOff x="7777018" y="3223491"/>
            <a:chExt cx="526473" cy="535709"/>
          </a:xfrm>
        </p:grpSpPr>
        <p:sp>
          <p:nvSpPr>
            <p:cNvPr id="181" name="Oval 180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3" name="Group 182"/>
          <p:cNvGrpSpPr/>
          <p:nvPr/>
        </p:nvGrpSpPr>
        <p:grpSpPr>
          <a:xfrm>
            <a:off x="6104752" y="5212274"/>
            <a:ext cx="526473" cy="535709"/>
            <a:chOff x="7777018" y="3223491"/>
            <a:chExt cx="526473" cy="535709"/>
          </a:xfrm>
        </p:grpSpPr>
        <p:sp>
          <p:nvSpPr>
            <p:cNvPr id="184" name="Oval 183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6" name="Straight Connector 185"/>
          <p:cNvCxnSpPr>
            <a:stCxn id="170" idx="2"/>
            <a:endCxn id="176" idx="0"/>
          </p:cNvCxnSpPr>
          <p:nvPr/>
        </p:nvCxnSpPr>
        <p:spPr>
          <a:xfrm>
            <a:off x="6350197" y="2212119"/>
            <a:ext cx="17793" cy="4743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76" idx="2"/>
            <a:endCxn id="179" idx="0"/>
          </p:cNvCxnSpPr>
          <p:nvPr/>
        </p:nvCxnSpPr>
        <p:spPr>
          <a:xfrm>
            <a:off x="6367990" y="3209698"/>
            <a:ext cx="621656" cy="307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75" idx="4"/>
            <a:endCxn id="173" idx="0"/>
          </p:cNvCxnSpPr>
          <p:nvPr/>
        </p:nvCxnSpPr>
        <p:spPr>
          <a:xfrm flipH="1">
            <a:off x="5714574" y="3222187"/>
            <a:ext cx="641814" cy="299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1" idx="0"/>
            <a:endCxn id="178" idx="4"/>
          </p:cNvCxnSpPr>
          <p:nvPr/>
        </p:nvCxnSpPr>
        <p:spPr>
          <a:xfrm flipV="1">
            <a:off x="6344787" y="4053088"/>
            <a:ext cx="633257" cy="192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2" idx="0"/>
            <a:endCxn id="172" idx="4"/>
          </p:cNvCxnSpPr>
          <p:nvPr/>
        </p:nvCxnSpPr>
        <p:spPr>
          <a:xfrm flipH="1" flipV="1">
            <a:off x="5702972" y="4057705"/>
            <a:ext cx="653417" cy="1786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5" idx="0"/>
            <a:endCxn id="182" idx="2"/>
          </p:cNvCxnSpPr>
          <p:nvPr/>
        </p:nvCxnSpPr>
        <p:spPr>
          <a:xfrm flipH="1" flipV="1">
            <a:off x="6356389" y="4759552"/>
            <a:ext cx="23202" cy="4527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6338594" y="2141007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594" y="2141007"/>
                <a:ext cx="465191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5577223" y="2986287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23" y="2986287"/>
                <a:ext cx="46519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6690535" y="299234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535" y="2992342"/>
                <a:ext cx="465191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5653354" y="407650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354" y="4076503"/>
                <a:ext cx="46519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6566239" y="407650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239" y="4076503"/>
                <a:ext cx="465191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5907755" y="477285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55" y="4772855"/>
                <a:ext cx="465191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TextBox 197"/>
              <p:cNvSpPr txBox="1"/>
              <p:nvPr/>
            </p:nvSpPr>
            <p:spPr>
              <a:xfrm>
                <a:off x="294901" y="3538932"/>
                <a:ext cx="4290790" cy="1413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label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1" y="3538932"/>
                <a:ext cx="4290790" cy="1413272"/>
              </a:xfrm>
              <a:prstGeom prst="rect">
                <a:avLst/>
              </a:prstGeom>
              <a:blipFill>
                <a:blip r:embed="rId32"/>
                <a:stretch>
                  <a:fillRect l="-284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4304145" y="947943"/>
            <a:ext cx="600364" cy="6432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5576" y="1603271"/>
                <a:ext cx="2359107" cy="73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Leaf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 smtClean="0"/>
                  <a:t>  that </a:t>
                </a:r>
              </a:p>
              <a:p>
                <a:r>
                  <a:rPr lang="en-US" sz="2000" dirty="0" smtClean="0"/>
                  <a:t>corresponds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576" y="1603271"/>
                <a:ext cx="2359107" cy="732508"/>
              </a:xfrm>
              <a:prstGeom prst="rect">
                <a:avLst/>
              </a:prstGeom>
              <a:blipFill>
                <a:blip r:embed="rId33"/>
                <a:stretch>
                  <a:fillRect l="-2842" t="-3333" r="-1809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5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91" y="2456873"/>
            <a:ext cx="11268364" cy="960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70" y="-96888"/>
            <a:ext cx="10515600" cy="1325563"/>
          </a:xfrm>
        </p:spPr>
        <p:txBody>
          <a:bodyPr/>
          <a:lstStyle/>
          <a:p>
            <a:r>
              <a:rPr lang="en-US" dirty="0" smtClean="0"/>
              <a:t>Distance Labeling and Separators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491" y="1284094"/>
                <a:ext cx="12192000" cy="58497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Graph Separator</a:t>
                </a:r>
                <a:r>
                  <a:rPr lang="en-US" dirty="0" smtClean="0"/>
                  <a:t>: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whose removal disconnect the graph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Balanced Separator:  </a:t>
                </a:r>
                <a:r>
                  <a:rPr lang="en-US" dirty="0"/>
                  <a:t>S</a:t>
                </a:r>
                <a:r>
                  <a:rPr lang="en-US" dirty="0" smtClean="0"/>
                  <a:t>eparator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whose removal leaves components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A family of graphs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-separator </a:t>
                </a:r>
                <a:r>
                  <a:rPr lang="en-US" dirty="0" smtClean="0"/>
                  <a:t>if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has a separator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Here</a:t>
                </a:r>
                <a:r>
                  <a:rPr lang="en-US" dirty="0" smtClean="0"/>
                  <a:t>: graph families that are </a:t>
                </a:r>
                <a:r>
                  <a:rPr lang="en-US" b="1" dirty="0" smtClean="0"/>
                  <a:t>closed under subgraph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Examples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 smtClean="0"/>
                  <a:t>planar graphs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dirty="0" smtClean="0"/>
                  <a:t>forests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bounded tree-width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491" y="1284094"/>
                <a:ext cx="12192000" cy="5849794"/>
              </a:xfrm>
              <a:blipFill>
                <a:blip r:embed="rId2"/>
                <a:stretch>
                  <a:fillRect l="-1050" t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864437" y="3870036"/>
            <a:ext cx="517237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63528" y="3870036"/>
            <a:ext cx="1011382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894292" y="3870036"/>
            <a:ext cx="882520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00681" y="4550566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681" y="4550566"/>
                <a:ext cx="58099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9374910" y="4529132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383247" y="4764659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376707" y="5115641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74208" y="5466623"/>
            <a:ext cx="617039" cy="38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372437" y="4457700"/>
            <a:ext cx="539434" cy="71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403870" y="4769278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397330" y="5120260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294831" y="5471242"/>
            <a:ext cx="617039" cy="38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5697" y="-216961"/>
            <a:ext cx="10515600" cy="1325563"/>
          </a:xfrm>
        </p:spPr>
        <p:txBody>
          <a:bodyPr/>
          <a:lstStyle/>
          <a:p>
            <a:r>
              <a:rPr lang="en-US" dirty="0" smtClean="0"/>
              <a:t>Distance Labeling and Separators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309" y="1211294"/>
            <a:ext cx="11933382" cy="2400123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6661" y="1211295"/>
                <a:ext cx="11364345" cy="222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 [GPPR01]: </a:t>
                </a:r>
                <a:r>
                  <a:rPr lang="en-US" sz="2800" dirty="0"/>
                  <a:t>E</a:t>
                </a:r>
                <a:r>
                  <a:rPr lang="en-US" sz="2800" dirty="0" smtClean="0"/>
                  <a:t>very family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-separator has (exact) distance labeling scheme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bits 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1" y="1211295"/>
                <a:ext cx="11364345" cy="2220544"/>
              </a:xfrm>
              <a:prstGeom prst="rect">
                <a:avLst/>
              </a:prstGeom>
              <a:blipFill>
                <a:blip r:embed="rId2"/>
                <a:stretch>
                  <a:fillRect l="-1073" t="-2747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6660" y="4131811"/>
                <a:ext cx="11688249" cy="2716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/>
                  <a:t>Examples</a:t>
                </a:r>
                <a:r>
                  <a:rPr lang="en-US" sz="3200" dirty="0" smtClean="0"/>
                  <a:t>: </a:t>
                </a:r>
              </a:p>
              <a:p>
                <a:r>
                  <a:rPr lang="en-US" sz="3200" dirty="0" smtClean="0"/>
                  <a:t>planar </a:t>
                </a:r>
                <a:r>
                  <a:rPr lang="en-US" sz="3200" dirty="0"/>
                  <a:t>graphs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b="1" dirty="0" smtClean="0"/>
                  <a:t>  </a:t>
                </a:r>
                <a:r>
                  <a:rPr lang="en-US" sz="3200" b="1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ℓ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rad>
                    <m:r>
                      <a:rPr lang="en-US" sz="3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3200" b="1" dirty="0"/>
              </a:p>
              <a:p>
                <a:r>
                  <a:rPr lang="en-US" sz="3200" dirty="0"/>
                  <a:t>forests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b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ℓ</m:t>
                    </m:r>
                    <m:d>
                      <m:d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d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r>
                  <a:rPr lang="en-US" sz="3200" dirty="0"/>
                  <a:t>bounded tree-width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ℓ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r>
                      <a:rPr lang="en-US" sz="32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1" i="1" dirty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3200" b="1" dirty="0"/>
              </a:p>
              <a:p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0" y="4131811"/>
                <a:ext cx="11688249" cy="2716962"/>
              </a:xfrm>
              <a:prstGeom prst="rect">
                <a:avLst/>
              </a:prstGeom>
              <a:blipFill>
                <a:blip r:embed="rId3"/>
                <a:stretch>
                  <a:fillRect l="-1303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562109" y="3879273"/>
            <a:ext cx="3219188" cy="153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11491" y="3879273"/>
                <a:ext cx="2534220" cy="1231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Open problem for </a:t>
                </a:r>
              </a:p>
              <a:p>
                <a:r>
                  <a:rPr lang="en-US" sz="2400" b="1" dirty="0" smtClean="0"/>
                  <a:t>planar graphs: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ℓ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𝛀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/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491" y="3879273"/>
                <a:ext cx="2534220" cy="1231940"/>
              </a:xfrm>
              <a:prstGeom prst="rect">
                <a:avLst/>
              </a:prstGeom>
              <a:blipFill>
                <a:blip r:embed="rId4"/>
                <a:stretch>
                  <a:fillRect l="-3606" t="-3960" r="-2885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8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7236" y="-249382"/>
                <a:ext cx="12007273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Distance-Labeling Scheme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-Separator Family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7236" y="-249382"/>
                <a:ext cx="12007273" cy="1325563"/>
              </a:xfrm>
              <a:blipFill>
                <a:blip r:embed="rId2"/>
                <a:stretch>
                  <a:fillRect l="-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818" y="983817"/>
                <a:ext cx="11898745" cy="5610946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Compute a separator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 be connected components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recursively</a:t>
                </a:r>
                <a:r>
                  <a:rPr lang="en-US" dirty="0" smtClean="0"/>
                  <a:t> compute labels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Label of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has three fields: 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Distances</a:t>
                </a:r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ID of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Label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computed in Step 3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Label of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contains fields 1,2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18" y="983817"/>
                <a:ext cx="11898745" cy="5610946"/>
              </a:xfrm>
              <a:blipFill>
                <a:blip r:embed="rId3"/>
                <a:stretch>
                  <a:fillRect l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32289" y="3149599"/>
            <a:ext cx="517237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35635" y="2951017"/>
            <a:ext cx="1607127" cy="2466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62144" y="3149599"/>
            <a:ext cx="882520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68533" y="3830129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33" y="3830129"/>
                <a:ext cx="58099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9642762" y="3808695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651099" y="4044222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44559" y="4395204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542060" y="4775137"/>
            <a:ext cx="617039" cy="38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640288" y="3688018"/>
            <a:ext cx="609598" cy="73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654144" y="4044222"/>
            <a:ext cx="525578" cy="348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617198" y="4399823"/>
            <a:ext cx="577727" cy="36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640288" y="4753678"/>
            <a:ext cx="625378" cy="11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66635" y="2454221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635" y="2454221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317157" y="2564824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157" y="2564824"/>
                <a:ext cx="72750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 rot="3699535">
            <a:off x="8545170" y="3652957"/>
            <a:ext cx="601447" cy="1024883"/>
            <a:chOff x="9642019" y="2632363"/>
            <a:chExt cx="601447" cy="1024883"/>
          </a:xfrm>
        </p:grpSpPr>
        <p:sp>
          <p:nvSpPr>
            <p:cNvPr id="19" name="Oval 18"/>
            <p:cNvSpPr/>
            <p:nvPr/>
          </p:nvSpPr>
          <p:spPr>
            <a:xfrm>
              <a:off x="9703709" y="2632363"/>
              <a:ext cx="478068" cy="102488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642019" y="2852416"/>
                  <a:ext cx="6014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019" y="2852416"/>
                  <a:ext cx="60144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Oval 21"/>
          <p:cNvSpPr/>
          <p:nvPr/>
        </p:nvSpPr>
        <p:spPr>
          <a:xfrm>
            <a:off x="8325471" y="3149599"/>
            <a:ext cx="1084916" cy="848117"/>
          </a:xfrm>
          <a:custGeom>
            <a:avLst/>
            <a:gdLst>
              <a:gd name="connsiteX0" fmla="*/ 0 w 914400"/>
              <a:gd name="connsiteY0" fmla="*/ 398821 h 797641"/>
              <a:gd name="connsiteX1" fmla="*/ 457200 w 914400"/>
              <a:gd name="connsiteY1" fmla="*/ 0 h 797641"/>
              <a:gd name="connsiteX2" fmla="*/ 914400 w 914400"/>
              <a:gd name="connsiteY2" fmla="*/ 398821 h 797641"/>
              <a:gd name="connsiteX3" fmla="*/ 457200 w 914400"/>
              <a:gd name="connsiteY3" fmla="*/ 797642 h 797641"/>
              <a:gd name="connsiteX4" fmla="*/ 0 w 914400"/>
              <a:gd name="connsiteY4" fmla="*/ 398821 h 797641"/>
              <a:gd name="connsiteX0" fmla="*/ 131 w 914531"/>
              <a:gd name="connsiteY0" fmla="*/ 398821 h 517453"/>
              <a:gd name="connsiteX1" fmla="*/ 457331 w 914531"/>
              <a:gd name="connsiteY1" fmla="*/ 0 h 517453"/>
              <a:gd name="connsiteX2" fmla="*/ 914531 w 914531"/>
              <a:gd name="connsiteY2" fmla="*/ 398821 h 517453"/>
              <a:gd name="connsiteX3" fmla="*/ 494277 w 914531"/>
              <a:gd name="connsiteY3" fmla="*/ 465133 h 517453"/>
              <a:gd name="connsiteX4" fmla="*/ 131 w 914531"/>
              <a:gd name="connsiteY4" fmla="*/ 398821 h 517453"/>
              <a:gd name="connsiteX0" fmla="*/ 100 w 877554"/>
              <a:gd name="connsiteY0" fmla="*/ 691579 h 706385"/>
              <a:gd name="connsiteX1" fmla="*/ 420354 w 877554"/>
              <a:gd name="connsiteY1" fmla="*/ 6431 h 706385"/>
              <a:gd name="connsiteX2" fmla="*/ 877554 w 877554"/>
              <a:gd name="connsiteY2" fmla="*/ 405252 h 706385"/>
              <a:gd name="connsiteX3" fmla="*/ 457300 w 877554"/>
              <a:gd name="connsiteY3" fmla="*/ 471564 h 706385"/>
              <a:gd name="connsiteX4" fmla="*/ 100 w 877554"/>
              <a:gd name="connsiteY4" fmla="*/ 691579 h 706385"/>
              <a:gd name="connsiteX0" fmla="*/ 9280 w 886734"/>
              <a:gd name="connsiteY0" fmla="*/ 727758 h 744436"/>
              <a:gd name="connsiteX1" fmla="*/ 217098 w 886734"/>
              <a:gd name="connsiteY1" fmla="*/ 5664 h 744436"/>
              <a:gd name="connsiteX2" fmla="*/ 886734 w 886734"/>
              <a:gd name="connsiteY2" fmla="*/ 441431 h 744436"/>
              <a:gd name="connsiteX3" fmla="*/ 466480 w 886734"/>
              <a:gd name="connsiteY3" fmla="*/ 507743 h 744436"/>
              <a:gd name="connsiteX4" fmla="*/ 9280 w 886734"/>
              <a:gd name="connsiteY4" fmla="*/ 727758 h 7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734" h="744436">
                <a:moveTo>
                  <a:pt x="9280" y="727758"/>
                </a:moveTo>
                <a:cubicBezTo>
                  <a:pt x="-32284" y="644078"/>
                  <a:pt x="70856" y="53385"/>
                  <a:pt x="217098" y="5664"/>
                </a:cubicBezTo>
                <a:cubicBezTo>
                  <a:pt x="363340" y="-42057"/>
                  <a:pt x="886734" y="221168"/>
                  <a:pt x="886734" y="441431"/>
                </a:cubicBezTo>
                <a:cubicBezTo>
                  <a:pt x="886734" y="661694"/>
                  <a:pt x="612722" y="460022"/>
                  <a:pt x="466480" y="507743"/>
                </a:cubicBezTo>
                <a:cubicBezTo>
                  <a:pt x="320238" y="555464"/>
                  <a:pt x="50844" y="811438"/>
                  <a:pt x="9280" y="7277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4102613">
                <a:off x="8350826" y="3152058"/>
                <a:ext cx="952056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102613">
                <a:off x="8350826" y="3152058"/>
                <a:ext cx="952056" cy="606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1"/>
          <p:cNvSpPr/>
          <p:nvPr/>
        </p:nvSpPr>
        <p:spPr>
          <a:xfrm rot="20174816" flipV="1">
            <a:off x="8417564" y="4332221"/>
            <a:ext cx="1084916" cy="827930"/>
          </a:xfrm>
          <a:custGeom>
            <a:avLst/>
            <a:gdLst>
              <a:gd name="connsiteX0" fmla="*/ 0 w 914400"/>
              <a:gd name="connsiteY0" fmla="*/ 398821 h 797641"/>
              <a:gd name="connsiteX1" fmla="*/ 457200 w 914400"/>
              <a:gd name="connsiteY1" fmla="*/ 0 h 797641"/>
              <a:gd name="connsiteX2" fmla="*/ 914400 w 914400"/>
              <a:gd name="connsiteY2" fmla="*/ 398821 h 797641"/>
              <a:gd name="connsiteX3" fmla="*/ 457200 w 914400"/>
              <a:gd name="connsiteY3" fmla="*/ 797642 h 797641"/>
              <a:gd name="connsiteX4" fmla="*/ 0 w 914400"/>
              <a:gd name="connsiteY4" fmla="*/ 398821 h 797641"/>
              <a:gd name="connsiteX0" fmla="*/ 131 w 914531"/>
              <a:gd name="connsiteY0" fmla="*/ 398821 h 517453"/>
              <a:gd name="connsiteX1" fmla="*/ 457331 w 914531"/>
              <a:gd name="connsiteY1" fmla="*/ 0 h 517453"/>
              <a:gd name="connsiteX2" fmla="*/ 914531 w 914531"/>
              <a:gd name="connsiteY2" fmla="*/ 398821 h 517453"/>
              <a:gd name="connsiteX3" fmla="*/ 494277 w 914531"/>
              <a:gd name="connsiteY3" fmla="*/ 465133 h 517453"/>
              <a:gd name="connsiteX4" fmla="*/ 131 w 914531"/>
              <a:gd name="connsiteY4" fmla="*/ 398821 h 517453"/>
              <a:gd name="connsiteX0" fmla="*/ 100 w 877554"/>
              <a:gd name="connsiteY0" fmla="*/ 691579 h 706385"/>
              <a:gd name="connsiteX1" fmla="*/ 420354 w 877554"/>
              <a:gd name="connsiteY1" fmla="*/ 6431 h 706385"/>
              <a:gd name="connsiteX2" fmla="*/ 877554 w 877554"/>
              <a:gd name="connsiteY2" fmla="*/ 405252 h 706385"/>
              <a:gd name="connsiteX3" fmla="*/ 457300 w 877554"/>
              <a:gd name="connsiteY3" fmla="*/ 471564 h 706385"/>
              <a:gd name="connsiteX4" fmla="*/ 100 w 877554"/>
              <a:gd name="connsiteY4" fmla="*/ 691579 h 706385"/>
              <a:gd name="connsiteX0" fmla="*/ 9280 w 886734"/>
              <a:gd name="connsiteY0" fmla="*/ 727758 h 744436"/>
              <a:gd name="connsiteX1" fmla="*/ 217098 w 886734"/>
              <a:gd name="connsiteY1" fmla="*/ 5664 h 744436"/>
              <a:gd name="connsiteX2" fmla="*/ 886734 w 886734"/>
              <a:gd name="connsiteY2" fmla="*/ 441431 h 744436"/>
              <a:gd name="connsiteX3" fmla="*/ 466480 w 886734"/>
              <a:gd name="connsiteY3" fmla="*/ 507743 h 744436"/>
              <a:gd name="connsiteX4" fmla="*/ 9280 w 886734"/>
              <a:gd name="connsiteY4" fmla="*/ 727758 h 7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734" h="744436">
                <a:moveTo>
                  <a:pt x="9280" y="727758"/>
                </a:moveTo>
                <a:cubicBezTo>
                  <a:pt x="-32284" y="644078"/>
                  <a:pt x="70856" y="53385"/>
                  <a:pt x="217098" y="5664"/>
                </a:cubicBezTo>
                <a:cubicBezTo>
                  <a:pt x="363340" y="-42057"/>
                  <a:pt x="886734" y="221168"/>
                  <a:pt x="886734" y="441431"/>
                </a:cubicBezTo>
                <a:cubicBezTo>
                  <a:pt x="886734" y="661694"/>
                  <a:pt x="612722" y="460022"/>
                  <a:pt x="466480" y="507743"/>
                </a:cubicBezTo>
                <a:cubicBezTo>
                  <a:pt x="320238" y="555464"/>
                  <a:pt x="50844" y="811438"/>
                  <a:pt x="9280" y="7277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4102613">
                <a:off x="8535998" y="4646268"/>
                <a:ext cx="952056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102613">
                <a:off x="8535998" y="4646268"/>
                <a:ext cx="952056" cy="6063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4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517236" y="-249382"/>
                <a:ext cx="1200727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/>
                  <a:t>Distance-Labeling Scheme for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-Separator Family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-249382"/>
                <a:ext cx="12007273" cy="1325563"/>
              </a:xfrm>
              <a:prstGeom prst="rect">
                <a:avLst/>
              </a:prstGeom>
              <a:blipFill>
                <a:blip r:embed="rId2"/>
                <a:stretch>
                  <a:fillRect l="-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9455" y="1431636"/>
                <a:ext cx="73285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Case 1: </a:t>
                </a: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b="0" i="0" dirty="0" smtClean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shortest path goes through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5" y="1431636"/>
                <a:ext cx="7328545" cy="523220"/>
              </a:xfrm>
              <a:prstGeom prst="rect">
                <a:avLst/>
              </a:prstGeom>
              <a:blipFill>
                <a:blip r:embed="rId3"/>
                <a:stretch>
                  <a:fillRect l="-174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217893" y="2946403"/>
            <a:ext cx="517237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21239" y="2747821"/>
            <a:ext cx="1607127" cy="2466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247748" y="2946403"/>
            <a:ext cx="882520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86014" y="2227979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14" y="2227979"/>
                <a:ext cx="58099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702034" y="3714316"/>
            <a:ext cx="523294" cy="13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736703" y="3906461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730675" y="4128029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725893" y="3534067"/>
            <a:ext cx="539434" cy="71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57326" y="3845645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750786" y="4196627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648287" y="4547609"/>
            <a:ext cx="617039" cy="38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52239" y="2251025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239" y="2251025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02761" y="2361628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761" y="2361628"/>
                <a:ext cx="72750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30685" y="3448229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866417" y="4542990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9322455" y="3483945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338042" y="4128093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758544" y="3287283"/>
            <a:ext cx="1625600" cy="327213"/>
          </a:xfrm>
          <a:custGeom>
            <a:avLst/>
            <a:gdLst>
              <a:gd name="connsiteX0" fmla="*/ 0 w 1625600"/>
              <a:gd name="connsiteY0" fmla="*/ 277953 h 327213"/>
              <a:gd name="connsiteX1" fmla="*/ 692727 w 1625600"/>
              <a:gd name="connsiteY1" fmla="*/ 305662 h 327213"/>
              <a:gd name="connsiteX2" fmla="*/ 1200727 w 1625600"/>
              <a:gd name="connsiteY2" fmla="*/ 862 h 327213"/>
              <a:gd name="connsiteX3" fmla="*/ 1625600 w 1625600"/>
              <a:gd name="connsiteY3" fmla="*/ 231772 h 32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327213">
                <a:moveTo>
                  <a:pt x="0" y="277953"/>
                </a:moveTo>
                <a:cubicBezTo>
                  <a:pt x="246303" y="314898"/>
                  <a:pt x="492606" y="351844"/>
                  <a:pt x="692727" y="305662"/>
                </a:cubicBezTo>
                <a:cubicBezTo>
                  <a:pt x="892848" y="259480"/>
                  <a:pt x="1045248" y="13177"/>
                  <a:pt x="1200727" y="862"/>
                </a:cubicBezTo>
                <a:cubicBezTo>
                  <a:pt x="1356206" y="-11453"/>
                  <a:pt x="1490903" y="110159"/>
                  <a:pt x="1625600" y="2317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9533978">
            <a:off x="7991748" y="4441795"/>
            <a:ext cx="1420573" cy="379950"/>
          </a:xfrm>
          <a:custGeom>
            <a:avLst/>
            <a:gdLst>
              <a:gd name="connsiteX0" fmla="*/ 0 w 1625600"/>
              <a:gd name="connsiteY0" fmla="*/ 277953 h 327213"/>
              <a:gd name="connsiteX1" fmla="*/ 692727 w 1625600"/>
              <a:gd name="connsiteY1" fmla="*/ 305662 h 327213"/>
              <a:gd name="connsiteX2" fmla="*/ 1200727 w 1625600"/>
              <a:gd name="connsiteY2" fmla="*/ 862 h 327213"/>
              <a:gd name="connsiteX3" fmla="*/ 1625600 w 1625600"/>
              <a:gd name="connsiteY3" fmla="*/ 231772 h 32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327213">
                <a:moveTo>
                  <a:pt x="0" y="277953"/>
                </a:moveTo>
                <a:cubicBezTo>
                  <a:pt x="246303" y="314898"/>
                  <a:pt x="492606" y="351844"/>
                  <a:pt x="692727" y="305662"/>
                </a:cubicBezTo>
                <a:cubicBezTo>
                  <a:pt x="892848" y="259480"/>
                  <a:pt x="1045248" y="13177"/>
                  <a:pt x="1200727" y="862"/>
                </a:cubicBezTo>
                <a:cubicBezTo>
                  <a:pt x="1356206" y="-11453"/>
                  <a:pt x="1490903" y="110159"/>
                  <a:pt x="1625600" y="2317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9455" y="2398720"/>
                <a:ext cx="3856505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5" y="2398720"/>
                <a:ext cx="3856505" cy="1692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9455" y="4535355"/>
                <a:ext cx="5486887" cy="652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𝐦𝐢𝐧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5" y="4535355"/>
                <a:ext cx="5486887" cy="652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5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517236" y="-249382"/>
                <a:ext cx="1200727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/>
                  <a:t>Distance-Labeling Scheme for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-Separator Family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-249382"/>
                <a:ext cx="12007273" cy="1325563"/>
              </a:xfrm>
              <a:prstGeom prst="rect">
                <a:avLst/>
              </a:prstGeom>
              <a:blipFill>
                <a:blip r:embed="rId2"/>
                <a:stretch>
                  <a:fillRect l="-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0273" y="931533"/>
                <a:ext cx="83817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Case 2: </a:t>
                </a: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b="0" i="0" dirty="0" smtClean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shortest path does not go through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73" y="931533"/>
                <a:ext cx="8381782" cy="523220"/>
              </a:xfrm>
              <a:prstGeom prst="rect">
                <a:avLst/>
              </a:prstGeom>
              <a:blipFill>
                <a:blip r:embed="rId3"/>
                <a:stretch>
                  <a:fillRect l="-145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129247" y="2268098"/>
            <a:ext cx="517237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01165" y="1962729"/>
            <a:ext cx="1607127" cy="2466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127674" y="2161311"/>
            <a:ext cx="882520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65940" y="1442887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940" y="1442887"/>
                <a:ext cx="58099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581960" y="2929224"/>
            <a:ext cx="523294" cy="13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616629" y="3121369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610601" y="3342937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605819" y="2748975"/>
            <a:ext cx="539434" cy="71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637252" y="3060553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630712" y="3411535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528213" y="3762517"/>
            <a:ext cx="617039" cy="38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2165" y="1465933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165" y="1465933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282687" y="1576536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87" y="1576536"/>
                <a:ext cx="72750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613813" y="2585409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769619" y="3660325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0743" y="2093374"/>
                <a:ext cx="609012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Follows inductively by the correctness of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3" y="2093374"/>
                <a:ext cx="6090129" cy="954107"/>
              </a:xfrm>
              <a:prstGeom prst="rect">
                <a:avLst/>
              </a:prstGeom>
              <a:blipFill>
                <a:blip r:embed="rId7"/>
                <a:stretch>
                  <a:fillRect l="-2102" t="-5732" r="-110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>
          <a:xfrm>
            <a:off x="7786253" y="2807853"/>
            <a:ext cx="258960" cy="812800"/>
          </a:xfrm>
          <a:custGeom>
            <a:avLst/>
            <a:gdLst>
              <a:gd name="connsiteX0" fmla="*/ 0 w 258960"/>
              <a:gd name="connsiteY0" fmla="*/ 0 h 812800"/>
              <a:gd name="connsiteX1" fmla="*/ 258618 w 258960"/>
              <a:gd name="connsiteY1" fmla="*/ 517237 h 812800"/>
              <a:gd name="connsiteX2" fmla="*/ 55418 w 258960"/>
              <a:gd name="connsiteY2" fmla="*/ 618837 h 812800"/>
              <a:gd name="connsiteX3" fmla="*/ 64655 w 258960"/>
              <a:gd name="connsiteY3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60" h="812800">
                <a:moveTo>
                  <a:pt x="0" y="0"/>
                </a:moveTo>
                <a:cubicBezTo>
                  <a:pt x="124691" y="207049"/>
                  <a:pt x="249382" y="414098"/>
                  <a:pt x="258618" y="517237"/>
                </a:cubicBezTo>
                <a:cubicBezTo>
                  <a:pt x="267854" y="620376"/>
                  <a:pt x="87745" y="569576"/>
                  <a:pt x="55418" y="618837"/>
                </a:cubicBezTo>
                <a:cubicBezTo>
                  <a:pt x="23091" y="668098"/>
                  <a:pt x="43873" y="740449"/>
                  <a:pt x="64655" y="8128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0272" y="4713824"/>
                <a:ext cx="7527509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Claim [Label Size]: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logn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72" y="4713824"/>
                <a:ext cx="7527509" cy="1491370"/>
              </a:xfrm>
              <a:prstGeom prst="rect">
                <a:avLst/>
              </a:prstGeom>
              <a:blipFill>
                <a:blip r:embed="rId8"/>
                <a:stretch>
                  <a:fillRect l="-1619" t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Informative Labeling 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4832" y="1203137"/>
                <a:ext cx="11597640" cy="4351338"/>
              </a:xfrm>
            </p:spPr>
            <p:txBody>
              <a:bodyPr/>
              <a:lstStyle/>
              <a:p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defined on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m:rPr>
                            <m:lit/>
                          </m:r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-labeling scheme </a:t>
                </a:r>
                <a:r>
                  <a:rPr lang="en-US" dirty="0" smtClean="0"/>
                  <a:t>assigns labels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all vertices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dirty="0" smtClean="0"/>
                  <a:t>an be computed given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 this class: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Examples: </a:t>
                </a:r>
                <a:r>
                  <a:rPr lang="en-US" dirty="0" smtClean="0"/>
                  <a:t>adjacency labels,   distance labels,      flow labels, etc.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832" y="1203137"/>
                <a:ext cx="11597640" cy="4351338"/>
              </a:xfrm>
              <a:blipFill>
                <a:blip r:embed="rId2"/>
                <a:stretch>
                  <a:fillRect l="-105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5400000">
            <a:off x="2296587" y="4297170"/>
            <a:ext cx="69927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5341698" y="4297170"/>
            <a:ext cx="69927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8004370" y="4297170"/>
            <a:ext cx="69927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0888" y="4958665"/>
                <a:ext cx="3820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i</a:t>
                </a:r>
                <a:r>
                  <a:rPr lang="en-US" sz="2400" dirty="0" err="1" smtClean="0"/>
                  <a:t>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" y="4958665"/>
                <a:ext cx="3820141" cy="461665"/>
              </a:xfrm>
              <a:prstGeom prst="rect">
                <a:avLst/>
              </a:prstGeom>
              <a:blipFill>
                <a:blip r:embed="rId3"/>
                <a:stretch>
                  <a:fillRect l="-143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1520" y="4889123"/>
                <a:ext cx="32279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20" y="4889123"/>
                <a:ext cx="3227918" cy="461665"/>
              </a:xfrm>
              <a:prstGeom prst="rect">
                <a:avLst/>
              </a:prstGeom>
              <a:blipFill>
                <a:blip r:embed="rId4"/>
                <a:stretch>
                  <a:fillRect l="-150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38948" y="4889124"/>
                <a:ext cx="39247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𝑓𝑙𝑜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48" y="4889124"/>
                <a:ext cx="3924739" cy="461665"/>
              </a:xfrm>
              <a:prstGeom prst="rect">
                <a:avLst/>
              </a:prstGeom>
              <a:blipFill>
                <a:blip r:embed="rId5"/>
                <a:stretch>
                  <a:fillRect l="-139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4832" y="6040429"/>
            <a:ext cx="473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Complexity measure: </a:t>
            </a:r>
            <a:r>
              <a:rPr lang="en-US" sz="2800" dirty="0" smtClean="0">
                <a:solidFill>
                  <a:srgbClr val="C00000"/>
                </a:solidFill>
              </a:rPr>
              <a:t>label size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05490"/>
                <a:ext cx="119634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-labeling scheme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〈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consists 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Encoding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 assigns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-bit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Decoding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such that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Note: </a:t>
                </a:r>
                <a:r>
                  <a:rPr lang="en-US" dirty="0" smtClean="0"/>
                  <a:t>the labeling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dirty="0" smtClean="0"/>
                  <a:t> gets to see that graph, but the decoding function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dirty="0" smtClean="0"/>
                  <a:t> sees only the labels (and the graph family if relevant)  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05490"/>
                <a:ext cx="11963400" cy="4351338"/>
              </a:xfrm>
              <a:blipFill>
                <a:blip r:embed="rId3"/>
                <a:stretch>
                  <a:fillRect l="-1070" t="-294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Informative Labeling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3"/>
            <a:ext cx="12118109" cy="5047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Adjacency labeling schemes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Trees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Universal </a:t>
            </a:r>
            <a:r>
              <a:rPr lang="en-US" dirty="0"/>
              <a:t>graph families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Distance labels for general graphs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Flow and connectivity labels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Distance labels for bounded-separator graphs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Adjacency Labeling 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018" y="1325563"/>
                <a:ext cx="10515600" cy="174091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dirty="0" smtClean="0"/>
                  <a:t>Is it possible to have labels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018" y="1325563"/>
                <a:ext cx="10515600" cy="1740910"/>
              </a:xfrm>
              <a:blipFill>
                <a:blip r:embed="rId2"/>
                <a:stretch>
                  <a:fillRect l="-1217" t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989291" y="2290618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No!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0890" y="3182351"/>
                <a:ext cx="11502251" cy="3252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labels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i="1" dirty="0" smtClean="0"/>
                  <a:t>fully encode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total number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-vertex graphs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/>
                  <a:t> thus require labels of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bits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-bit schemes for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sparse</a:t>
                </a:r>
                <a:r>
                  <a:rPr lang="en-US" sz="2800" dirty="0" smtClean="0"/>
                  <a:t> graphs (e.g., trees, planar graphs)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-bit scheme for family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log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0" y="3182351"/>
                <a:ext cx="11502251" cy="3252365"/>
              </a:xfrm>
              <a:prstGeom prst="rect">
                <a:avLst/>
              </a:prstGeom>
              <a:blipFill>
                <a:blip r:embed="rId5"/>
                <a:stretch>
                  <a:fillRect l="-954" r="-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6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018" y="-221142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Adjacency Labeling Schemes for Trees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18695" y="175104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04296" y="245795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84508" y="245795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964720" y="245795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95672" y="323842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865750" y="326260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68041" y="4144673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72763" y="4151456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30872" y="326259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64720" y="3238426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596252" y="323135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5" idx="4"/>
            <a:endCxn id="6" idx="7"/>
          </p:cNvCxnSpPr>
          <p:nvPr/>
        </p:nvCxnSpPr>
        <p:spPr>
          <a:xfrm flipH="1">
            <a:off x="9240808" y="2028138"/>
            <a:ext cx="816433" cy="470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7" idx="0"/>
          </p:cNvCxnSpPr>
          <p:nvPr/>
        </p:nvCxnSpPr>
        <p:spPr>
          <a:xfrm>
            <a:off x="10057241" y="2028138"/>
            <a:ext cx="65813" cy="429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8" idx="1"/>
          </p:cNvCxnSpPr>
          <p:nvPr/>
        </p:nvCxnSpPr>
        <p:spPr>
          <a:xfrm>
            <a:off x="10057241" y="2028138"/>
            <a:ext cx="948058" cy="470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7"/>
            <a:endCxn id="8" idx="4"/>
          </p:cNvCxnSpPr>
          <p:nvPr/>
        </p:nvCxnSpPr>
        <p:spPr>
          <a:xfrm flipV="1">
            <a:off x="10567384" y="2735045"/>
            <a:ext cx="535882" cy="5681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0"/>
            <a:endCxn id="8" idx="4"/>
          </p:cNvCxnSpPr>
          <p:nvPr/>
        </p:nvCxnSpPr>
        <p:spPr>
          <a:xfrm flipV="1">
            <a:off x="11103266" y="2735045"/>
            <a:ext cx="0" cy="503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0"/>
            <a:endCxn id="8" idx="4"/>
          </p:cNvCxnSpPr>
          <p:nvPr/>
        </p:nvCxnSpPr>
        <p:spPr>
          <a:xfrm flipH="1" flipV="1">
            <a:off x="11103266" y="2735045"/>
            <a:ext cx="631532" cy="496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6" idx="3"/>
          </p:cNvCxnSpPr>
          <p:nvPr/>
        </p:nvCxnSpPr>
        <p:spPr>
          <a:xfrm flipV="1">
            <a:off x="8332184" y="2694466"/>
            <a:ext cx="712691" cy="584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0"/>
            <a:endCxn id="6" idx="4"/>
          </p:cNvCxnSpPr>
          <p:nvPr/>
        </p:nvCxnSpPr>
        <p:spPr>
          <a:xfrm flipV="1">
            <a:off x="9004296" y="2735045"/>
            <a:ext cx="138546" cy="527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9" idx="4"/>
          </p:cNvCxnSpPr>
          <p:nvPr/>
        </p:nvCxnSpPr>
        <p:spPr>
          <a:xfrm flipV="1">
            <a:off x="7804553" y="3515518"/>
            <a:ext cx="429665" cy="669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0"/>
            <a:endCxn id="9" idx="4"/>
          </p:cNvCxnSpPr>
          <p:nvPr/>
        </p:nvCxnSpPr>
        <p:spPr>
          <a:xfrm flipH="1" flipV="1">
            <a:off x="8234218" y="3515518"/>
            <a:ext cx="277091" cy="635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744726" y="116627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726" y="1166272"/>
                <a:ext cx="51687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45858" y="1950659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858" y="1950659"/>
                <a:ext cx="51687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00505" y="2776901"/>
                <a:ext cx="479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05" y="2776901"/>
                <a:ext cx="4798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712907" y="3438038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907" y="3438038"/>
                <a:ext cx="52790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317096" y="4403653"/>
                <a:ext cx="49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096" y="4403653"/>
                <a:ext cx="49026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278375" y="4421764"/>
                <a:ext cx="5157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375" y="4421764"/>
                <a:ext cx="51571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838960" y="2602936"/>
                <a:ext cx="5363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960" y="2602936"/>
                <a:ext cx="53630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123053" y="348246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053" y="3482465"/>
                <a:ext cx="52790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835325" y="3434123"/>
                <a:ext cx="4205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325" y="3434123"/>
                <a:ext cx="4205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487777" y="3434122"/>
                <a:ext cx="432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777" y="3434122"/>
                <a:ext cx="4321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186582" y="2192126"/>
                <a:ext cx="5157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6582" y="2192126"/>
                <a:ext cx="51571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205" y="1234088"/>
                <a:ext cx="2987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b="0" i="1" u="sng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u="sng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u="sng" dirty="0" smtClean="0"/>
                  <a:t>-bit scheme</a:t>
                </a:r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" y="1234088"/>
                <a:ext cx="2987485" cy="523220"/>
              </a:xfrm>
              <a:prstGeom prst="rect">
                <a:avLst/>
              </a:prstGeom>
              <a:blipFill>
                <a:blip r:embed="rId15"/>
                <a:stretch>
                  <a:fillRect t="-10465" r="-306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60254" y="1275293"/>
                <a:ext cx="4170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𝑰𝑫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)〉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254" y="1275293"/>
                <a:ext cx="417075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2468" y="2007661"/>
                <a:ext cx="68613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Cor.</a:t>
                </a:r>
                <a:r>
                  <a:rPr lang="en-US" sz="2800" dirty="0" smtClean="0"/>
                  <a:t>: planar graphs have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-bit scheme</a:t>
                </a:r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8" y="2007661"/>
                <a:ext cx="6861366" cy="523220"/>
              </a:xfrm>
              <a:prstGeom prst="rect">
                <a:avLst/>
              </a:prstGeom>
              <a:blipFill>
                <a:blip r:embed="rId17"/>
                <a:stretch>
                  <a:fillRect l="-1776" t="-10465" r="-79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-40473" y="3060851"/>
                <a:ext cx="5646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[</a:t>
                </a:r>
                <a:r>
                  <a:rPr lang="en-US" sz="2800" b="1" dirty="0" err="1" smtClean="0"/>
                  <a:t>Alstrup</a:t>
                </a:r>
                <a:r>
                  <a:rPr lang="en-US" sz="2800" b="1" dirty="0" smtClean="0"/>
                  <a:t>, FOCS’15]: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bits</a:t>
                </a:r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73" y="3060851"/>
                <a:ext cx="5646739" cy="523220"/>
              </a:xfrm>
              <a:prstGeom prst="rect">
                <a:avLst/>
              </a:prstGeom>
              <a:blipFill>
                <a:blip r:embed="rId18"/>
                <a:stretch>
                  <a:fillRect l="-2157" t="-10465" r="-10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018" y="4586394"/>
            <a:ext cx="5606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should we care so much about these constants?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2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 flipH="1">
            <a:off x="5035118" y="3637517"/>
            <a:ext cx="6520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984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Induced Universal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273" y="1336097"/>
                <a:ext cx="12192000" cy="12223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graph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U=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is an 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induced universal graph </a:t>
                </a:r>
                <a:r>
                  <a:rPr lang="en-US" dirty="0" smtClean="0"/>
                  <a:t>for a graph-family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there is 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induced subgraph </a:t>
                </a:r>
                <a:r>
                  <a:rPr lang="en-US" dirty="0" smtClean="0"/>
                  <a:t>of U that is isomorphic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273" y="1336097"/>
                <a:ext cx="12192000" cy="1222376"/>
              </a:xfrm>
              <a:blipFill>
                <a:blip r:embed="rId3"/>
                <a:stretch>
                  <a:fillRect l="-1000" t="-7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217720" y="2934711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55212" y="2934711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2"/>
            <a:endCxn id="4" idx="6"/>
          </p:cNvCxnSpPr>
          <p:nvPr/>
        </p:nvCxnSpPr>
        <p:spPr>
          <a:xfrm flipH="1">
            <a:off x="3432611" y="3042157"/>
            <a:ext cx="7226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642659" y="3489900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4"/>
            <a:endCxn id="8" idx="7"/>
          </p:cNvCxnSpPr>
          <p:nvPr/>
        </p:nvCxnSpPr>
        <p:spPr>
          <a:xfrm flipH="1">
            <a:off x="3826080" y="3149602"/>
            <a:ext cx="436578" cy="371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4"/>
          </p:cNvCxnSpPr>
          <p:nvPr/>
        </p:nvCxnSpPr>
        <p:spPr>
          <a:xfrm>
            <a:off x="3325166" y="3149602"/>
            <a:ext cx="364819" cy="356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10992" y="2920858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2"/>
            <a:endCxn id="21" idx="6"/>
          </p:cNvCxnSpPr>
          <p:nvPr/>
        </p:nvCxnSpPr>
        <p:spPr>
          <a:xfrm flipH="1" flipV="1">
            <a:off x="5025883" y="3028304"/>
            <a:ext cx="615155" cy="138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10991" y="3527854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739315" y="3123048"/>
            <a:ext cx="9167" cy="555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4"/>
            <a:endCxn id="24" idx="0"/>
          </p:cNvCxnSpPr>
          <p:nvPr/>
        </p:nvCxnSpPr>
        <p:spPr>
          <a:xfrm flipH="1">
            <a:off x="4918437" y="3135749"/>
            <a:ext cx="1" cy="392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628809" y="3508941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41038" y="2934711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2888612" y="2452765"/>
            <a:ext cx="350981" cy="164407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 flipH="1">
            <a:off x="5919628" y="2505582"/>
            <a:ext cx="419372" cy="164407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566300" y="2920858"/>
                <a:ext cx="6286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00" y="2920858"/>
                <a:ext cx="62869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7288010" y="3172659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7502901" y="3281296"/>
            <a:ext cx="6520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154932" y="3172658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03444" y="2558440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50" idx="3"/>
            <a:endCxn id="47" idx="0"/>
          </p:cNvCxnSpPr>
          <p:nvPr/>
        </p:nvCxnSpPr>
        <p:spPr>
          <a:xfrm flipH="1">
            <a:off x="7395456" y="2741861"/>
            <a:ext cx="339458" cy="430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0" idx="5"/>
            <a:endCxn id="49" idx="0"/>
          </p:cNvCxnSpPr>
          <p:nvPr/>
        </p:nvCxnSpPr>
        <p:spPr>
          <a:xfrm>
            <a:off x="7886865" y="2741861"/>
            <a:ext cx="375513" cy="430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154932" y="3818346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288010" y="3818346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7" idx="0"/>
            <a:endCxn id="49" idx="4"/>
          </p:cNvCxnSpPr>
          <p:nvPr/>
        </p:nvCxnSpPr>
        <p:spPr>
          <a:xfrm flipV="1">
            <a:off x="8262378" y="3387549"/>
            <a:ext cx="0" cy="430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7" idx="2"/>
            <a:endCxn id="58" idx="6"/>
          </p:cNvCxnSpPr>
          <p:nvPr/>
        </p:nvCxnSpPr>
        <p:spPr>
          <a:xfrm flipH="1">
            <a:off x="7502901" y="3925792"/>
            <a:ext cx="6520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395455" y="3387548"/>
            <a:ext cx="0" cy="430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7"/>
            <a:endCxn id="49" idx="3"/>
          </p:cNvCxnSpPr>
          <p:nvPr/>
        </p:nvCxnSpPr>
        <p:spPr>
          <a:xfrm flipV="1">
            <a:off x="7471431" y="3356079"/>
            <a:ext cx="714971" cy="493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15290" y="4743796"/>
            <a:ext cx="10979208" cy="1359274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18715" y="4828084"/>
                <a:ext cx="11017506" cy="9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A family of graphs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sz="2800" dirty="0" smtClean="0"/>
                  <a:t> 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-bit adjacency labeling scheme </a:t>
                </a:r>
                <a:r>
                  <a:rPr lang="en-US" sz="2800" dirty="0" err="1" smtClean="0"/>
                  <a:t>iff</a:t>
                </a:r>
                <a:endParaRPr lang="en-US" sz="2800" dirty="0" smtClean="0"/>
              </a:p>
              <a:p>
                <a:r>
                  <a:rPr lang="en-US" sz="2800" dirty="0" smtClean="0"/>
                  <a:t>it has an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induced universal graph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15" y="4828084"/>
                <a:ext cx="11017506" cy="990977"/>
              </a:xfrm>
              <a:prstGeom prst="rect">
                <a:avLst/>
              </a:prstGeom>
              <a:blipFill>
                <a:blip r:embed="rId6"/>
                <a:stretch>
                  <a:fillRect l="-1107" t="-5521" b="-1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8595749" y="610307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6958" y="4323074"/>
            <a:ext cx="11896437" cy="1741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598" y="1967343"/>
            <a:ext cx="11896437" cy="1741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2908" y="262508"/>
            <a:ext cx="11390328" cy="1167477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9311" y="361529"/>
                <a:ext cx="11688724" cy="9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 [KNR ‘88]</a:t>
                </a:r>
                <a:r>
                  <a:rPr lang="en-US" sz="2800" dirty="0" smtClean="0"/>
                  <a:t>: A family of graphs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sz="2800" dirty="0" smtClean="0"/>
                  <a:t> 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-bit adjacency labeling scheme </a:t>
                </a:r>
                <a:r>
                  <a:rPr lang="en-US" sz="2800" dirty="0" err="1" smtClean="0"/>
                  <a:t>iff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it has an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induced universal graph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11" y="361529"/>
                <a:ext cx="11688724" cy="969433"/>
              </a:xfrm>
              <a:prstGeom prst="rect">
                <a:avLst/>
              </a:prstGeom>
              <a:blipFill>
                <a:blip r:embed="rId2"/>
                <a:stretch>
                  <a:fillRect l="-1095" t="-5660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51166" y="181739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4132" y="2613887"/>
            <a:ext cx="3951685" cy="378693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598" y="2213778"/>
                <a:ext cx="5199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-bit scheme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 smtClean="0"/>
                  <a:t> to universal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8" y="2213778"/>
                <a:ext cx="5199437" cy="461665"/>
              </a:xfrm>
              <a:prstGeom prst="rect">
                <a:avLst/>
              </a:prstGeom>
              <a:blipFill>
                <a:blip r:embed="rId10"/>
                <a:stretch>
                  <a:fillRect l="-3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73569" y="2099693"/>
                <a:ext cx="4567597" cy="1590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</a:t>
                </a:r>
                <a:r>
                  <a:rPr lang="en-US" sz="2400" dirty="0" smtClean="0"/>
                  <a:t>niversal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en-US" sz="2400" dirty="0" smtClean="0"/>
                  <a:t> where: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569" y="2099693"/>
                <a:ext cx="4567597" cy="1590179"/>
              </a:xfrm>
              <a:prstGeom prst="rect">
                <a:avLst/>
              </a:prstGeom>
              <a:blipFill>
                <a:blip r:embed="rId11"/>
                <a:stretch>
                  <a:fillRect l="-2003" t="-3065" r="-401" b="-4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573813" y="5124521"/>
            <a:ext cx="3951685" cy="3786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2908" y="4709034"/>
                <a:ext cx="4438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Universal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-bit scheme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08" y="4709034"/>
                <a:ext cx="4438716" cy="461665"/>
              </a:xfrm>
              <a:prstGeom prst="rect">
                <a:avLst/>
              </a:prstGeom>
              <a:blipFill>
                <a:blip r:embed="rId7"/>
                <a:stretch>
                  <a:fillRect l="-2198" t="-10526" r="-109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45860" y="4287787"/>
                <a:ext cx="6483927" cy="219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Assign IDs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d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Assign labels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</m:oMath>
                </a14:m>
                <a:r>
                  <a:rPr lang="en-US" sz="2400" dirty="0" smtClean="0"/>
                  <a:t> based on mapping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 smtClean="0"/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860" y="4287787"/>
                <a:ext cx="6483927" cy="2194960"/>
              </a:xfrm>
              <a:prstGeom prst="rect">
                <a:avLst/>
              </a:prstGeom>
              <a:blipFill>
                <a:blip r:embed="rId12"/>
                <a:stretch>
                  <a:fillRect l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3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8849</TotalTime>
  <Words>783</Words>
  <Application>Microsoft Office PowerPoint</Application>
  <PresentationFormat>Widescreen</PresentationFormat>
  <Paragraphs>291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Theme</vt:lpstr>
      <vt:lpstr>Succinct Graph Structures  and Their Applications Spring 2020 </vt:lpstr>
      <vt:lpstr>How to Represent a Graph?</vt:lpstr>
      <vt:lpstr>Informative Labeling Schemes</vt:lpstr>
      <vt:lpstr>Informative Labeling Schemes</vt:lpstr>
      <vt:lpstr>Outline</vt:lpstr>
      <vt:lpstr>Adjacency Labeling Schemes</vt:lpstr>
      <vt:lpstr>Adjacency Labeling Schemes for Trees</vt:lpstr>
      <vt:lpstr>Induced Universal Graphs</vt:lpstr>
      <vt:lpstr>PowerPoint Presentation</vt:lpstr>
      <vt:lpstr>(Exact) Distance Labeling for Trees</vt:lpstr>
      <vt:lpstr>PowerPoint Presentation</vt:lpstr>
      <vt:lpstr>PowerPoint Presentation</vt:lpstr>
      <vt:lpstr>SepLevl Labels</vt:lpstr>
      <vt:lpstr>Approximate Labeling Scheme for Weighted Graphs</vt:lpstr>
      <vt:lpstr>Bunches</vt:lpstr>
      <vt:lpstr>Approximate Labeling Scheme for Weighted Graphs</vt:lpstr>
      <vt:lpstr>Labeling Scheme for Flow and Connectivity</vt:lpstr>
      <vt:lpstr>Labeling Scheme for Flow and Connectivity</vt:lpstr>
      <vt:lpstr>Labeling Scheme for Flow and Connectivity</vt:lpstr>
      <vt:lpstr>Labeling Scheme for Flow and Connectivity</vt:lpstr>
      <vt:lpstr>PowerPoint Presentation</vt:lpstr>
      <vt:lpstr>Distance Labeling and Separators </vt:lpstr>
      <vt:lpstr>Distance Labeling and Separators </vt:lpstr>
      <vt:lpstr>Distance-Labeling Scheme for r(n)-Separator Family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Meravi</cp:lastModifiedBy>
  <cp:revision>230</cp:revision>
  <dcterms:created xsi:type="dcterms:W3CDTF">2020-04-22T08:00:00Z</dcterms:created>
  <dcterms:modified xsi:type="dcterms:W3CDTF">2020-05-21T10:17:58Z</dcterms:modified>
</cp:coreProperties>
</file>