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9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832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69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0.png"/><Relationship Id="rId3" Type="http://schemas.openxmlformats.org/officeDocument/2006/relationships/image" Target="../media/image97.png"/><Relationship Id="rId7" Type="http://schemas.openxmlformats.org/officeDocument/2006/relationships/image" Target="../media/image87.png"/><Relationship Id="rId12" Type="http://schemas.openxmlformats.org/officeDocument/2006/relationships/image" Target="../media/image9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8.png"/><Relationship Id="rId5" Type="http://schemas.openxmlformats.org/officeDocument/2006/relationships/image" Target="../media/image85.png"/><Relationship Id="rId15" Type="http://schemas.openxmlformats.org/officeDocument/2006/relationships/image" Target="../media/image102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3" Type="http://schemas.openxmlformats.org/officeDocument/2006/relationships/image" Target="../media/image9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</a:t>
            </a:r>
            <a:r>
              <a:rPr lang="en-US" sz="3200" dirty="0" smtClean="0"/>
              <a:t>7: Cut </a:t>
            </a:r>
            <a:r>
              <a:rPr lang="en-US" sz="3200" dirty="0" err="1" smtClean="0"/>
              <a:t>Sparsifiers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Towards Sparser Sparsifiers with Non-</a:t>
            </a:r>
            <a:r>
              <a:rPr lang="en-US" sz="4000" dirty="0" err="1" smtClean="0"/>
              <a:t>Unifrom</a:t>
            </a:r>
            <a:r>
              <a:rPr lang="en-US" sz="4000" dirty="0" smtClean="0"/>
              <a:t> Sampling   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432270" y="1525264"/>
                <a:ext cx="11326668" cy="2072362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Stronger Variant of Lemma 1 [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Karger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‘93]: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where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is sampled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dirty="0" smtClean="0"/>
                  <a:t>. If for each cut 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dirty="0" smtClean="0"/>
                  <a:t> it holds that the expected #sampled edges is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then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all cuts are 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within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their expectation. 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70" y="1525264"/>
                <a:ext cx="11326668" cy="2072362"/>
              </a:xfrm>
              <a:prstGeom prst="rect">
                <a:avLst/>
              </a:prstGeom>
              <a:blipFill>
                <a:blip r:embed="rId2"/>
                <a:stretch>
                  <a:fillRect l="-802" t="-850" b="-5666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53137" y="4196090"/>
                <a:ext cx="6214137" cy="2042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Challenge: 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Uniform sampling: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endParaRPr lang="en-US" sz="2800" b="1" dirty="0" smtClean="0"/>
              </a:p>
              <a:p>
                <a:r>
                  <a:rPr lang="en-US" sz="2800" dirty="0" smtClean="0"/>
                  <a:t>Non-uniform sampling: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37" y="4196090"/>
                <a:ext cx="6214137" cy="2042995"/>
              </a:xfrm>
              <a:prstGeom prst="rect">
                <a:avLst/>
              </a:prstGeom>
              <a:blipFill>
                <a:blip r:embed="rId3"/>
                <a:stretch>
                  <a:fillRect l="-1961" t="-2687" b="-8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1284"/>
            <a:ext cx="10515600" cy="1325563"/>
          </a:xfrm>
        </p:spPr>
        <p:txBody>
          <a:bodyPr/>
          <a:lstStyle/>
          <a:p>
            <a:r>
              <a:rPr lang="en-US" dirty="0" smtClean="0"/>
              <a:t>The High-Level Approach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703" y="1104279"/>
                <a:ext cx="11913705" cy="55549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Define for each edge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 smtClean="0"/>
                  <a:t> a measure of importance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dirty="0" smtClean="0"/>
                  <a:t> measure how connected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region</a:t>
                </a:r>
                <a:r>
                  <a:rPr lang="en-US" dirty="0" smtClean="0"/>
                  <a:t> to which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belongs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Sample each edge </a:t>
                </a:r>
                <a:r>
                  <a:rPr lang="en-US" dirty="0" smtClean="0"/>
                  <a:t>into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 Sampled edge has weight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expectation</a:t>
                </a:r>
                <a:r>
                  <a:rPr lang="en-US" dirty="0" smtClean="0"/>
                  <a:t>, all cuts are good.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Concentration? Size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703" y="1104279"/>
                <a:ext cx="11913705" cy="5554938"/>
              </a:xfrm>
              <a:blipFill>
                <a:blip r:embed="rId2"/>
                <a:stretch>
                  <a:fillRect l="-1075" t="-1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7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1709"/>
            <a:ext cx="10515600" cy="1325563"/>
          </a:xfrm>
        </p:spPr>
        <p:txBody>
          <a:bodyPr/>
          <a:lstStyle/>
          <a:p>
            <a:r>
              <a:rPr lang="en-US" dirty="0" smtClean="0"/>
              <a:t>Connectivity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00676"/>
                <a:ext cx="12291391" cy="585732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A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-connected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</m:oMath>
                </a14:m>
                <a:r>
                  <a:rPr lang="en-US" b="1" i="0" dirty="0" smtClean="0">
                    <a:solidFill>
                      <a:srgbClr val="7030A0"/>
                    </a:solidFill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𝒄𝒖𝒕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</a:rPr>
                  <a:t>-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strong component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maximal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-conn.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vertex-induced subgraph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strong connectivity</a:t>
                </a:r>
                <a:r>
                  <a:rPr lang="en-US" dirty="0" smtClean="0"/>
                  <a:t> of an edge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 smtClean="0"/>
                  <a:t>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is the max value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there is a k-strong component containing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standard connectivity notion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dirty="0" smtClean="0"/>
                  <a:t> is the value of the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0" i="0" dirty="0" smtClean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cut (#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edge-disjoint paths)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00676"/>
                <a:ext cx="12291391" cy="5857323"/>
              </a:xfrm>
              <a:blipFill>
                <a:blip r:embed="rId3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464285" y="5044961"/>
            <a:ext cx="1560443" cy="13873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24299" y="5424170"/>
                <a:ext cx="1040413" cy="628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99" y="5424170"/>
                <a:ext cx="1040413" cy="628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 flipV="1">
            <a:off x="9024726" y="5709169"/>
            <a:ext cx="10270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0051767" y="5015514"/>
            <a:ext cx="1560443" cy="13873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91299" y="5394723"/>
                <a:ext cx="1040413" cy="628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299" y="5394723"/>
                <a:ext cx="1040413" cy="6288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8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2780" y="2178477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072889" y="2178477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2"/>
            <a:endCxn id="4" idx="6"/>
          </p:cNvCxnSpPr>
          <p:nvPr/>
        </p:nvCxnSpPr>
        <p:spPr>
          <a:xfrm flipH="1">
            <a:off x="8676053" y="2340114"/>
            <a:ext cx="23968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643560" y="287582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43559" y="3628581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43558" y="4432143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43557" y="5212608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7" idx="6"/>
          </p:cNvCxnSpPr>
          <p:nvPr/>
        </p:nvCxnSpPr>
        <p:spPr>
          <a:xfrm flipH="1">
            <a:off x="9966833" y="2492514"/>
            <a:ext cx="1258456" cy="544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4"/>
            <a:endCxn id="7" idx="2"/>
          </p:cNvCxnSpPr>
          <p:nvPr/>
        </p:nvCxnSpPr>
        <p:spPr>
          <a:xfrm>
            <a:off x="8514417" y="2501750"/>
            <a:ext cx="1129143" cy="535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4"/>
            <a:endCxn id="8" idx="2"/>
          </p:cNvCxnSpPr>
          <p:nvPr/>
        </p:nvCxnSpPr>
        <p:spPr>
          <a:xfrm>
            <a:off x="8514417" y="2501750"/>
            <a:ext cx="1129142" cy="1288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4"/>
            <a:endCxn id="8" idx="6"/>
          </p:cNvCxnSpPr>
          <p:nvPr/>
        </p:nvCxnSpPr>
        <p:spPr>
          <a:xfrm flipH="1">
            <a:off x="9966832" y="2501750"/>
            <a:ext cx="1267694" cy="1288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9" idx="6"/>
          </p:cNvCxnSpPr>
          <p:nvPr/>
        </p:nvCxnSpPr>
        <p:spPr>
          <a:xfrm flipH="1">
            <a:off x="9966831" y="2501750"/>
            <a:ext cx="1267695" cy="2092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9" idx="2"/>
          </p:cNvCxnSpPr>
          <p:nvPr/>
        </p:nvCxnSpPr>
        <p:spPr>
          <a:xfrm>
            <a:off x="8514417" y="2501750"/>
            <a:ext cx="1129141" cy="2092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10" idx="6"/>
          </p:cNvCxnSpPr>
          <p:nvPr/>
        </p:nvCxnSpPr>
        <p:spPr>
          <a:xfrm flipH="1">
            <a:off x="9966830" y="2501750"/>
            <a:ext cx="1267696" cy="28724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4"/>
            <a:endCxn id="10" idx="2"/>
          </p:cNvCxnSpPr>
          <p:nvPr/>
        </p:nvCxnSpPr>
        <p:spPr>
          <a:xfrm>
            <a:off x="8514417" y="2501750"/>
            <a:ext cx="1129140" cy="28724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07645" y="1559649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645" y="1559649"/>
                <a:ext cx="56509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985053" y="1416587"/>
                <a:ext cx="554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053" y="1416587"/>
                <a:ext cx="55406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41082" y="1654530"/>
                <a:ext cx="528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082" y="1654530"/>
                <a:ext cx="52822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14324" y="4055170"/>
                <a:ext cx="215841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2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24" y="4055170"/>
                <a:ext cx="2158411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8539" y="-22802"/>
            <a:ext cx="10515600" cy="1325563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2567610" y="2614394"/>
            <a:ext cx="10270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699592" y="2317227"/>
            <a:ext cx="914400" cy="601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87301" y="2818546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816850" y="2775480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730714" y="3245928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21030161">
            <a:off x="2184452" y="3198557"/>
            <a:ext cx="979478" cy="15548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346938" y="3444714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endCxn id="52" idx="4"/>
          </p:cNvCxnSpPr>
          <p:nvPr/>
        </p:nvCxnSpPr>
        <p:spPr>
          <a:xfrm>
            <a:off x="2365864" y="2894696"/>
            <a:ext cx="57224" cy="702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 rot="2520413">
            <a:off x="1029445" y="3080948"/>
            <a:ext cx="862116" cy="166848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1795543" y="2858694"/>
            <a:ext cx="94874" cy="4733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730714" y="3245928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491459" y="2518414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596000" y="2354121"/>
            <a:ext cx="914400" cy="601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540692" y="2563092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1816850" y="3717232"/>
            <a:ext cx="529988" cy="19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2310494" y="3676628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667762" y="3650126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305923" y="3917129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452384" y="3938122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78" idx="6"/>
            <a:endCxn id="77" idx="2"/>
          </p:cNvCxnSpPr>
          <p:nvPr/>
        </p:nvCxnSpPr>
        <p:spPr>
          <a:xfrm flipV="1">
            <a:off x="1604684" y="3993279"/>
            <a:ext cx="701239" cy="209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420262" y="4325938"/>
            <a:ext cx="1071197" cy="206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2358933" y="4238492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408089" y="4251746"/>
            <a:ext cx="152300" cy="1523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927653" y="2086570"/>
                <a:ext cx="5927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53" y="2086570"/>
                <a:ext cx="59272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354131" y="2796980"/>
                <a:ext cx="60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31" y="2796980"/>
                <a:ext cx="60099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801352" y="4224186"/>
                <a:ext cx="6009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352" y="4224186"/>
                <a:ext cx="6009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58889" y="5185899"/>
                <a:ext cx="1465081" cy="632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9" y="5185899"/>
                <a:ext cx="1465081" cy="6326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3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1831"/>
            <a:ext cx="10515600" cy="1325563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817" y="981055"/>
                <a:ext cx="12193789" cy="597633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Obs. 1: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Obs</a:t>
                </a:r>
                <a:r>
                  <a:rPr lang="en-US" b="1" dirty="0"/>
                  <a:t>. </a:t>
                </a:r>
                <a:r>
                  <a:rPr lang="en-US" b="1" dirty="0" smtClean="0"/>
                  <a:t>2: </a:t>
                </a:r>
                <a:r>
                  <a:rPr lang="en-US" dirty="0" smtClean="0"/>
                  <a:t>If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 smtClean="0"/>
                  <a:t> belongs to cut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Obs. 3: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belongs to the min-cut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17" y="981055"/>
                <a:ext cx="12193789" cy="5976335"/>
              </a:xfrm>
              <a:blipFill>
                <a:blip r:embed="rId6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088272" y="1383348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808381" y="1383348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2"/>
            <a:endCxn id="4" idx="6"/>
          </p:cNvCxnSpPr>
          <p:nvPr/>
        </p:nvCxnSpPr>
        <p:spPr>
          <a:xfrm flipH="1">
            <a:off x="9411545" y="1544985"/>
            <a:ext cx="23968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379052" y="2080691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379051" y="2833452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79050" y="3637014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379049" y="4417479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7" idx="6"/>
          </p:cNvCxnSpPr>
          <p:nvPr/>
        </p:nvCxnSpPr>
        <p:spPr>
          <a:xfrm flipH="1">
            <a:off x="10702325" y="1697385"/>
            <a:ext cx="1258456" cy="544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4"/>
            <a:endCxn id="7" idx="2"/>
          </p:cNvCxnSpPr>
          <p:nvPr/>
        </p:nvCxnSpPr>
        <p:spPr>
          <a:xfrm>
            <a:off x="9249909" y="1706621"/>
            <a:ext cx="1129143" cy="535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4"/>
            <a:endCxn id="8" idx="2"/>
          </p:cNvCxnSpPr>
          <p:nvPr/>
        </p:nvCxnSpPr>
        <p:spPr>
          <a:xfrm>
            <a:off x="9249909" y="1706621"/>
            <a:ext cx="1129142" cy="1288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4"/>
            <a:endCxn id="8" idx="6"/>
          </p:cNvCxnSpPr>
          <p:nvPr/>
        </p:nvCxnSpPr>
        <p:spPr>
          <a:xfrm flipH="1">
            <a:off x="10702324" y="1706621"/>
            <a:ext cx="1267694" cy="1288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9" idx="6"/>
          </p:cNvCxnSpPr>
          <p:nvPr/>
        </p:nvCxnSpPr>
        <p:spPr>
          <a:xfrm flipH="1">
            <a:off x="10702323" y="1706621"/>
            <a:ext cx="1267695" cy="2092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9" idx="2"/>
          </p:cNvCxnSpPr>
          <p:nvPr/>
        </p:nvCxnSpPr>
        <p:spPr>
          <a:xfrm>
            <a:off x="9249909" y="1706621"/>
            <a:ext cx="1129141" cy="2092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10" idx="6"/>
          </p:cNvCxnSpPr>
          <p:nvPr/>
        </p:nvCxnSpPr>
        <p:spPr>
          <a:xfrm flipH="1">
            <a:off x="10702322" y="1706621"/>
            <a:ext cx="1267696" cy="28724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4"/>
            <a:endCxn id="10" idx="2"/>
          </p:cNvCxnSpPr>
          <p:nvPr/>
        </p:nvCxnSpPr>
        <p:spPr>
          <a:xfrm>
            <a:off x="9249909" y="1706621"/>
            <a:ext cx="1129140" cy="28724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43137" y="764520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137" y="764520"/>
                <a:ext cx="56509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720545" y="621458"/>
                <a:ext cx="554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0545" y="621458"/>
                <a:ext cx="55406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76574" y="859401"/>
                <a:ext cx="528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574" y="859401"/>
                <a:ext cx="52822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581" y="1697385"/>
                <a:ext cx="8164992" cy="15325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Proof: </a:t>
                </a:r>
                <a:r>
                  <a:rPr lang="en-US" sz="2800" dirty="0"/>
                  <a:t>Maximal vertex-induced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2800" dirty="0" smtClean="0"/>
                  <a:t>such </a:t>
                </a:r>
                <a:r>
                  <a:rPr lang="en-US" sz="2800" dirty="0"/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connected.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𝒄𝒖𝒕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𝒄𝒖𝒕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1" y="1697385"/>
                <a:ext cx="8164992" cy="1532535"/>
              </a:xfrm>
              <a:prstGeom prst="rect">
                <a:avLst/>
              </a:prstGeom>
              <a:blipFill>
                <a:blip r:embed="rId7"/>
                <a:stretch>
                  <a:fillRect l="-1568" t="-3571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817" y="4579115"/>
                <a:ext cx="3076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Proof: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7" y="4579115"/>
                <a:ext cx="3076163" cy="523220"/>
              </a:xfrm>
              <a:prstGeom prst="rect">
                <a:avLst/>
              </a:prstGeom>
              <a:blipFill>
                <a:blip r:embed="rId8"/>
                <a:stretch>
                  <a:fillRect l="-396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0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Key Property of Strong Connectivity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271469" y="2105423"/>
                <a:ext cx="11326668" cy="954107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Lemma 2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Benczur-Karger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‘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96]: </a:t>
                </a:r>
                <a:r>
                  <a:rPr lang="en-US" dirty="0" smtClean="0"/>
                  <a:t>Deleting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-weak edges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does not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change the strength of any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-strong edges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69" y="2105423"/>
                <a:ext cx="11326668" cy="954107"/>
              </a:xfrm>
              <a:prstGeom prst="rect">
                <a:avLst/>
              </a:prstGeom>
              <a:blipFill>
                <a:blip r:embed="rId2"/>
                <a:stretch>
                  <a:fillRect l="-802" t="-1765" b="-11765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331" y="1256914"/>
                <a:ext cx="89033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Def:  </a:t>
                </a:r>
                <a:r>
                  <a:rPr lang="en-US" sz="2800" dirty="0" smtClean="0"/>
                  <a:t>An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-strong</a:t>
                </a:r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 smtClean="0"/>
                  <a:t> otherwise it is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-weak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1" y="1256914"/>
                <a:ext cx="8903335" cy="523220"/>
              </a:xfrm>
              <a:prstGeom prst="rect">
                <a:avLst/>
              </a:prstGeom>
              <a:blipFill>
                <a:blip r:embed="rId3"/>
                <a:stretch>
                  <a:fillRect l="-1438" t="-10465" r="-123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330" y="3374247"/>
                <a:ext cx="1165703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Proof: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belongs to 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-strong conn</a:t>
                </a:r>
                <a:r>
                  <a:rPr lang="en-US" sz="2800" dirty="0" smtClean="0"/>
                  <a:t>. component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d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then all edges 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sz="2800" dirty="0" smtClean="0"/>
                  <a:t>are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-strong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en-US" sz="2800" dirty="0"/>
              </a:p>
              <a:p>
                <a:r>
                  <a:rPr lang="en-US" sz="2800" b="1" dirty="0" smtClean="0"/>
                  <a:t>Note: </a:t>
                </a:r>
                <a:r>
                  <a:rPr lang="en-US" sz="2800" dirty="0" smtClean="0"/>
                  <a:t>This property does not hold with the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standard</a:t>
                </a:r>
                <a:r>
                  <a:rPr lang="en-US" sz="2800" dirty="0" smtClean="0"/>
                  <a:t> connectivity definition 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0" y="3374247"/>
                <a:ext cx="11657037" cy="1815882"/>
              </a:xfrm>
              <a:prstGeom prst="rect">
                <a:avLst/>
              </a:prstGeom>
              <a:blipFill>
                <a:blip r:embed="rId4"/>
                <a:stretch>
                  <a:fillRect l="-1098" t="-3367" b="-10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7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352780" y="2178477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072889" y="2178477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2"/>
            <a:endCxn id="4" idx="6"/>
          </p:cNvCxnSpPr>
          <p:nvPr/>
        </p:nvCxnSpPr>
        <p:spPr>
          <a:xfrm flipH="1">
            <a:off x="8676053" y="2340114"/>
            <a:ext cx="23968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643560" y="2875820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643559" y="3628581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43558" y="4432143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43557" y="5212608"/>
            <a:ext cx="323273" cy="323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7" idx="6"/>
          </p:cNvCxnSpPr>
          <p:nvPr/>
        </p:nvCxnSpPr>
        <p:spPr>
          <a:xfrm flipH="1">
            <a:off x="9966833" y="2492514"/>
            <a:ext cx="1258456" cy="5449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4"/>
            <a:endCxn id="7" idx="2"/>
          </p:cNvCxnSpPr>
          <p:nvPr/>
        </p:nvCxnSpPr>
        <p:spPr>
          <a:xfrm>
            <a:off x="8514417" y="2501750"/>
            <a:ext cx="1129143" cy="535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4"/>
            <a:endCxn id="8" idx="2"/>
          </p:cNvCxnSpPr>
          <p:nvPr/>
        </p:nvCxnSpPr>
        <p:spPr>
          <a:xfrm>
            <a:off x="8514417" y="2501750"/>
            <a:ext cx="1129142" cy="1288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4"/>
            <a:endCxn id="8" idx="6"/>
          </p:cNvCxnSpPr>
          <p:nvPr/>
        </p:nvCxnSpPr>
        <p:spPr>
          <a:xfrm flipH="1">
            <a:off x="9966832" y="2501750"/>
            <a:ext cx="1267694" cy="1288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  <a:endCxn id="9" idx="6"/>
          </p:cNvCxnSpPr>
          <p:nvPr/>
        </p:nvCxnSpPr>
        <p:spPr>
          <a:xfrm flipH="1">
            <a:off x="9966831" y="2501750"/>
            <a:ext cx="1267695" cy="2092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4"/>
            <a:endCxn id="9" idx="2"/>
          </p:cNvCxnSpPr>
          <p:nvPr/>
        </p:nvCxnSpPr>
        <p:spPr>
          <a:xfrm>
            <a:off x="8514417" y="2501750"/>
            <a:ext cx="1129141" cy="2092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10" idx="6"/>
          </p:cNvCxnSpPr>
          <p:nvPr/>
        </p:nvCxnSpPr>
        <p:spPr>
          <a:xfrm flipH="1">
            <a:off x="9966830" y="2501750"/>
            <a:ext cx="1267696" cy="28724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" idx="4"/>
            <a:endCxn id="10" idx="2"/>
          </p:cNvCxnSpPr>
          <p:nvPr/>
        </p:nvCxnSpPr>
        <p:spPr>
          <a:xfrm>
            <a:off x="8514417" y="2501750"/>
            <a:ext cx="1129140" cy="28724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07645" y="1559649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645" y="1559649"/>
                <a:ext cx="56509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957494" y="1518400"/>
                <a:ext cx="554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494" y="1518400"/>
                <a:ext cx="55406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41082" y="1654530"/>
                <a:ext cx="5282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082" y="1654530"/>
                <a:ext cx="52822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1123122" y="1806906"/>
            <a:ext cx="914400" cy="2604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25712" y="1792247"/>
            <a:ext cx="914400" cy="2604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73295" y="2229062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166665" y="2229062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325152" y="920409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6" idx="4"/>
            <a:endCxn id="24" idx="0"/>
          </p:cNvCxnSpPr>
          <p:nvPr/>
        </p:nvCxnSpPr>
        <p:spPr>
          <a:xfrm flipH="1">
            <a:off x="1634932" y="1243682"/>
            <a:ext cx="851857" cy="985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4"/>
          </p:cNvCxnSpPr>
          <p:nvPr/>
        </p:nvCxnSpPr>
        <p:spPr>
          <a:xfrm>
            <a:off x="2486789" y="1243682"/>
            <a:ext cx="841512" cy="1147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466316" y="2893677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473295" y="3528478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159358" y="2882109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20465" y="3490680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25" idx="2"/>
          </p:cNvCxnSpPr>
          <p:nvPr/>
        </p:nvCxnSpPr>
        <p:spPr>
          <a:xfrm flipH="1" flipV="1">
            <a:off x="1787333" y="2381462"/>
            <a:ext cx="1379332" cy="9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4" idx="2"/>
          </p:cNvCxnSpPr>
          <p:nvPr/>
        </p:nvCxnSpPr>
        <p:spPr>
          <a:xfrm flipH="1">
            <a:off x="1720062" y="3043746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798024" y="3636053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26564" y="1873459"/>
                <a:ext cx="490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64" y="1873459"/>
                <a:ext cx="49026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9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2136"/>
            <a:ext cx="10515600" cy="1325563"/>
          </a:xfrm>
        </p:spPr>
        <p:txBody>
          <a:bodyPr/>
          <a:lstStyle/>
          <a:p>
            <a:r>
              <a:rPr lang="en-US" dirty="0" smtClean="0"/>
              <a:t>Improved Cut Sparsifier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1431" y="1156597"/>
            <a:ext cx="11874856" cy="13778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8539" y="1156597"/>
                <a:ext cx="11386130" cy="119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Algorithm: </a:t>
                </a:r>
                <a:r>
                  <a:rPr lang="en-US" sz="2800" dirty="0" smtClean="0"/>
                  <a:t>Sample each edge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 smtClean="0"/>
                  <a:t>  where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𝒐𝒈</m:t>
                            </m:r>
                          </m:fName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𝝐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 smtClean="0"/>
                  <a:t>.</a:t>
                </a:r>
              </a:p>
              <a:p>
                <a:r>
                  <a:rPr lang="en-US" sz="2800" dirty="0" smtClean="0"/>
                  <a:t>Every sampled edge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2800" dirty="0" smtClean="0"/>
                  <a:t> has weight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800" dirty="0" smtClean="0"/>
                  <a:t> in H.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9" y="1156597"/>
                <a:ext cx="11386130" cy="1194494"/>
              </a:xfrm>
              <a:prstGeom prst="rect">
                <a:avLst/>
              </a:prstGeom>
              <a:blipFill>
                <a:blip r:embed="rId2"/>
                <a:stretch>
                  <a:fillRect l="-1071" r="-161" b="-1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394252" y="2932043"/>
                <a:ext cx="11797748" cy="3422219"/>
              </a:xfrm>
              <a:prstGeom prst="rect">
                <a:avLst/>
              </a:prstGeom>
              <a:noFill/>
              <a:ln w="76200" cmpd="dbl">
                <a:noFill/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Lemma  [Size]: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edges.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à"/>
                </a:pPr>
                <a:r>
                  <a:rPr lang="en-US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Show </a:t>
                </a:r>
                <a:r>
                  <a:rPr lang="en-US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Lemma  [Concentration]: </a:t>
                </a:r>
                <a:r>
                  <a:rPr lang="en-US" dirty="0" err="1" smtClean="0"/>
                  <a:t>W.h.p</a:t>
                </a:r>
                <a:r>
                  <a:rPr lang="en-US" dirty="0" smtClean="0"/>
                  <a:t>. 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 Show that exp. </a:t>
                </a:r>
                <a:r>
                  <a:rPr lang="en-US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number </a:t>
                </a:r>
                <a:r>
                  <a:rPr lang="en-US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of sampled edges in each cut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e>
                    </m:func>
                  </m:oMath>
                </a14:m>
                <a:endParaRPr lang="en-US" b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52" y="2932043"/>
                <a:ext cx="11797748" cy="3422219"/>
              </a:xfrm>
              <a:prstGeom prst="rect">
                <a:avLst/>
              </a:prstGeom>
              <a:blipFill>
                <a:blip r:embed="rId3"/>
                <a:stretch>
                  <a:fillRect l="-1085"/>
                </a:stretch>
              </a:blipFill>
              <a:ln w="7620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5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560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Lemma: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5609"/>
                <a:ext cx="10515600" cy="1325563"/>
              </a:xfrm>
              <a:blipFill>
                <a:blip r:embed="rId8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9954"/>
                <a:ext cx="12639758" cy="6086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Partition </a:t>
                </a:r>
                <a:r>
                  <a:rPr lang="en-US" dirty="0" smtClean="0"/>
                  <a:t>edges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edges </a:t>
                </a:r>
                <a:r>
                  <a:rPr lang="en-US" dirty="0" smtClean="0"/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 smtClean="0"/>
                  <a:t>edges of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min-cut</a:t>
                </a:r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∈|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|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𝒆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e>
                    </m:nary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continue on each comp.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Every component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vertex-induced subgraph</a:t>
                </a:r>
                <a:r>
                  <a:rPr lang="en-US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Comp.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with minimum-cut edges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strong-connected component </a:t>
                </a:r>
                <a:r>
                  <a:rPr lang="en-US" dirty="0" smtClean="0"/>
                  <a:t>and thus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∈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/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𝒆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e>
                    </m:nary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9954"/>
                <a:ext cx="12639758" cy="6086788"/>
              </a:xfrm>
              <a:blipFill>
                <a:blip r:embed="rId9"/>
                <a:stretch>
                  <a:fillRect l="-965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104224" y="2522523"/>
            <a:ext cx="914400" cy="2604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906814" y="2507864"/>
            <a:ext cx="914400" cy="2604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54397" y="2944679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47767" y="2944679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447418" y="3609294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54397" y="4244095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40460" y="3597726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01567" y="4206297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7" idx="2"/>
          </p:cNvCxnSpPr>
          <p:nvPr/>
        </p:nvCxnSpPr>
        <p:spPr>
          <a:xfrm flipH="1" flipV="1">
            <a:off x="9768435" y="3097079"/>
            <a:ext cx="1379332" cy="9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2"/>
          </p:cNvCxnSpPr>
          <p:nvPr/>
        </p:nvCxnSpPr>
        <p:spPr>
          <a:xfrm flipH="1">
            <a:off x="9701164" y="3759363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779126" y="4351670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07666" y="2589076"/>
                <a:ext cx="490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666" y="2589076"/>
                <a:ext cx="49026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35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3812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</a:rPr>
                  <a:t>Lemma: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≤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3812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39375"/>
                <a:ext cx="12639758" cy="6086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</a:t>
                </a:r>
                <a:r>
                  <a:rPr lang="en-US" dirty="0" smtClean="0"/>
                  <a:t>artition </a:t>
                </a:r>
                <a:r>
                  <a:rPr lang="en-US" dirty="0" smtClean="0"/>
                  <a:t>edges into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edges </a:t>
                </a:r>
                <a:r>
                  <a:rPr lang="en-US" dirty="0" smtClean="0"/>
                  <a:t>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In each step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given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strong connected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D</a:t>
                </a:r>
                <a:r>
                  <a:rPr lang="en-US" dirty="0" smtClean="0"/>
                  <a:t>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to be min-cut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for </a:t>
                </a:r>
                <a:r>
                  <a:rPr lang="en-US" dirty="0" smtClean="0"/>
                  <a:t>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and thus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b="0" i="1" dirty="0" smtClean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∖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𝑬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has two components that are vertex-induced subgraphs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/>
              </a:p>
              <a:p>
                <a:r>
                  <a:rPr lang="en-US" dirty="0" smtClean="0"/>
                  <a:t>Each step increases number of components by one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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−1</m:t>
                    </m:r>
                  </m:oMath>
                </a14:m>
                <a:r>
                  <a:rPr lang="en-US" dirty="0" smtClean="0"/>
                  <a:t> steps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9375"/>
                <a:ext cx="12639758" cy="6086788"/>
              </a:xfrm>
              <a:blipFill>
                <a:blip r:embed="rId3"/>
                <a:stretch>
                  <a:fillRect l="-965" t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9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Cut Sparsifiers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5931" y="1393502"/>
                <a:ext cx="11655392" cy="54114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u="sng" dirty="0" smtClean="0"/>
                  <a:t>cut</a:t>
                </a:r>
                <a:r>
                  <a:rPr lang="en-US" dirty="0" smtClean="0"/>
                  <a:t> is a partitioning of graph vertices into two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u="sng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u="sng" dirty="0" smtClean="0"/>
                  <a:t>value</a:t>
                </a:r>
                <a:r>
                  <a:rPr lang="en-US" dirty="0" smtClean="0"/>
                  <a:t> of a cut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u="sng" dirty="0" smtClean="0"/>
                  <a:t>Minimum-cut</a:t>
                </a:r>
                <a:r>
                  <a:rPr lang="en-US" dirty="0" smtClean="0"/>
                  <a:t>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Goal: </a:t>
                </a:r>
                <a:r>
                  <a:rPr lang="en-US" dirty="0" smtClean="0"/>
                  <a:t>compute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sparse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weighted</a:t>
                </a:r>
                <a:r>
                  <a:rPr lang="en-US" dirty="0" smtClean="0"/>
                  <a:t> 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such that: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31" y="1393502"/>
                <a:ext cx="11655392" cy="5411424"/>
              </a:xfrm>
              <a:blipFill>
                <a:blip r:embed="rId2"/>
                <a:stretch>
                  <a:fillRect l="-1098" t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151624" y="2164055"/>
            <a:ext cx="1949919" cy="1165742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9208742" y="3385653"/>
            <a:ext cx="1949919" cy="1427123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12921" y="2246870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21" y="2246870"/>
                <a:ext cx="54155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57717" y="3974997"/>
                <a:ext cx="10326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717" y="3974997"/>
                <a:ext cx="103265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918664" y="345288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90372" y="3587285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83702" y="372422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64599" y="375283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70150" y="306907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133972" y="287560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81008" y="288362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2" idx="4"/>
            <a:endCxn id="11" idx="1"/>
          </p:cNvCxnSpPr>
          <p:nvPr/>
        </p:nvCxnSpPr>
        <p:spPr>
          <a:xfrm>
            <a:off x="9632714" y="3194199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4"/>
            <a:endCxn id="11" idx="2"/>
          </p:cNvCxnSpPr>
          <p:nvPr/>
        </p:nvCxnSpPr>
        <p:spPr>
          <a:xfrm flipH="1">
            <a:off x="9764599" y="3000728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4"/>
            <a:endCxn id="8" idx="0"/>
          </p:cNvCxnSpPr>
          <p:nvPr/>
        </p:nvCxnSpPr>
        <p:spPr>
          <a:xfrm>
            <a:off x="10743572" y="3008751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5"/>
            <a:endCxn id="10" idx="0"/>
          </p:cNvCxnSpPr>
          <p:nvPr/>
        </p:nvCxnSpPr>
        <p:spPr>
          <a:xfrm>
            <a:off x="10240775" y="2982403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4"/>
            <a:endCxn id="8" idx="0"/>
          </p:cNvCxnSpPr>
          <p:nvPr/>
        </p:nvCxnSpPr>
        <p:spPr>
          <a:xfrm>
            <a:off x="9632714" y="3194199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0"/>
            <a:endCxn id="14" idx="4"/>
          </p:cNvCxnSpPr>
          <p:nvPr/>
        </p:nvCxnSpPr>
        <p:spPr>
          <a:xfrm flipV="1">
            <a:off x="10652936" y="3008751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0"/>
            <a:endCxn id="13" idx="5"/>
          </p:cNvCxnSpPr>
          <p:nvPr/>
        </p:nvCxnSpPr>
        <p:spPr>
          <a:xfrm flipH="1" flipV="1">
            <a:off x="10240775" y="2982403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287" y="-21134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Cut Analysis: Every Sampled Cut is </a:t>
            </a:r>
            <a:r>
              <a:rPr lang="en-US" sz="4000" dirty="0" smtClean="0"/>
              <a:t>Large in Exp.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2338" y="1030494"/>
                <a:ext cx="12360965" cy="573805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=: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dirty="0" smtClean="0"/>
                  <a:t> as summation of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uniformly weighted graphs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strong connectivity </a:t>
                </a:r>
                <a:r>
                  <a:rPr lang="en-US" dirty="0" smtClean="0"/>
                  <a:t>values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Subgraphs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m:rPr>
                        <m:lit/>
                      </m:rP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338" y="1030494"/>
                <a:ext cx="12360965" cy="5738053"/>
              </a:xfrm>
              <a:blipFill>
                <a:blip r:embed="rId3"/>
                <a:stretch>
                  <a:fillRect l="-888"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1789042" y="5784884"/>
            <a:ext cx="3051314" cy="830997"/>
          </a:xfrm>
          <a:prstGeom prst="wedgeRoundRectCallout">
            <a:avLst>
              <a:gd name="adj1" fmla="val 49004"/>
              <a:gd name="adj2" fmla="val -7981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68555" y="5784884"/>
                <a:ext cx="258532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-length vector of </a:t>
                </a:r>
              </a:p>
              <a:p>
                <a:r>
                  <a:rPr lang="en-US" sz="2400" dirty="0" smtClean="0"/>
                  <a:t>edge weights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555" y="5784884"/>
                <a:ext cx="2585323" cy="830997"/>
              </a:xfrm>
              <a:prstGeom prst="rect">
                <a:avLst/>
              </a:prstGeom>
              <a:blipFill>
                <a:blip r:embed="rId4"/>
                <a:stretch>
                  <a:fillRect l="-3774" t="-5882" r="-259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8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6365" y="1331843"/>
            <a:ext cx="7861852" cy="1401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026348" cy="592372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appears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To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each edge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 smtClean="0"/>
                  <a:t> is sampled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dirty="0" smtClean="0"/>
                  <a:t> and if sampled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 </a:t>
                </a:r>
                <a:r>
                  <a:rPr lang="en-US" dirty="0" smtClean="0"/>
                  <a:t>Sampling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translates into sampling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The subgraphs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dependent</a:t>
                </a:r>
                <a:r>
                  <a:rPr lang="en-US" dirty="0" smtClean="0"/>
                  <a:t> but sampling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independent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026348" cy="5923722"/>
              </a:xfrm>
              <a:blipFill>
                <a:blip r:embed="rId2"/>
                <a:stretch>
                  <a:fillRect l="-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9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8296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4000" dirty="0" smtClean="0"/>
                  <a:t>Cut Concentration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8296"/>
                <a:ext cx="10515600" cy="1325563"/>
              </a:xfrm>
              <a:blipFill>
                <a:blip r:embed="rId2"/>
                <a:stretch>
                  <a:fillRect l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18" y="734982"/>
                <a:ext cx="12162182" cy="4351338"/>
              </a:xfrm>
            </p:spPr>
            <p:txBody>
              <a:bodyPr>
                <a:norm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dirty="0" smtClean="0"/>
                  <a:t>Sufficient to show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for every cut edges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⊂ 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 smtClean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Why: </a:t>
                </a:r>
                <a:r>
                  <a:rPr lang="en-US" dirty="0"/>
                  <a:t>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-weak edges </a:t>
                </a:r>
                <a:r>
                  <a:rPr lang="en-US" dirty="0"/>
                  <a:t>does not change strong-connectivity</a:t>
                </a:r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(definition of edge connectivity)</a:t>
                </a:r>
                <a:endParaRPr lang="en-US" b="1" dirty="0" smtClean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18" y="734982"/>
                <a:ext cx="12162182" cy="4351338"/>
              </a:xfrm>
              <a:blipFill>
                <a:blip r:embed="rId4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124102" y="3228202"/>
            <a:ext cx="914400" cy="2604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926692" y="3213543"/>
            <a:ext cx="914400" cy="2604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74275" y="3650358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167645" y="3650358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467296" y="4314973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74275" y="4949774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160338" y="4303405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21445" y="4911976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7" idx="2"/>
          </p:cNvCxnSpPr>
          <p:nvPr/>
        </p:nvCxnSpPr>
        <p:spPr>
          <a:xfrm flipH="1" flipV="1">
            <a:off x="9788313" y="3802758"/>
            <a:ext cx="1379332" cy="9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2"/>
          </p:cNvCxnSpPr>
          <p:nvPr/>
        </p:nvCxnSpPr>
        <p:spPr>
          <a:xfrm flipH="1">
            <a:off x="9721042" y="4465042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799004" y="5057349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27544" y="3294755"/>
                <a:ext cx="490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544" y="3294755"/>
                <a:ext cx="49026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338956" y="48690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0412" y="4802534"/>
                <a:ext cx="731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2" y="4802534"/>
                <a:ext cx="731559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0412" y="5521394"/>
                <a:ext cx="731559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𝛀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US" sz="28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800" b="1" i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𝐥𝐨𝐠</m:t>
                                          </m:r>
                                        </m:fName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𝝐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2" y="5521394"/>
                <a:ext cx="7315590" cy="11564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0231332" y="5649656"/>
                <a:ext cx="540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332" y="5649656"/>
                <a:ext cx="54091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5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461" y="26518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So-far: all cuts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/>
                  <a:t> are concentrated </a:t>
                </a:r>
                <a:r>
                  <a:rPr lang="en-US" b="1" dirty="0" err="1" smtClean="0"/>
                  <a:t>w.h.p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Goal: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461" y="265182"/>
                <a:ext cx="10515600" cy="4351338"/>
              </a:xfrm>
              <a:blipFill>
                <a:blip r:embed="rId3"/>
                <a:stretch>
                  <a:fillRect l="-115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9124102" y="1091293"/>
            <a:ext cx="914400" cy="3858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926692" y="1076633"/>
            <a:ext cx="914400" cy="3873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474275" y="1513449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67645" y="1513449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67296" y="2178064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474275" y="2812865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60338" y="2166496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21445" y="2775067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2"/>
          </p:cNvCxnSpPr>
          <p:nvPr/>
        </p:nvCxnSpPr>
        <p:spPr>
          <a:xfrm flipH="1" flipV="1">
            <a:off x="9788313" y="1665849"/>
            <a:ext cx="1379332" cy="9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2"/>
          </p:cNvCxnSpPr>
          <p:nvPr/>
        </p:nvCxnSpPr>
        <p:spPr>
          <a:xfrm flipH="1">
            <a:off x="9721042" y="2328133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799004" y="2920440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127544" y="1157846"/>
                <a:ext cx="6843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544" y="1157846"/>
                <a:ext cx="68435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9487529" y="3472161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134699" y="3434363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9812258" y="3579736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490844" y="4081761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138014" y="4043963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9815573" y="4189336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176474" y="1776600"/>
                <a:ext cx="6843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474" y="1776600"/>
                <a:ext cx="68435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160975" y="3066547"/>
                <a:ext cx="693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975" y="3066547"/>
                <a:ext cx="69384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99152" y="2393003"/>
                <a:ext cx="693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152" y="2393003"/>
                <a:ext cx="69384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193088" y="3633254"/>
                <a:ext cx="693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088" y="3633254"/>
                <a:ext cx="69384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301328" y="368747"/>
                <a:ext cx="580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328" y="368747"/>
                <a:ext cx="58099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614470" y="372451"/>
                <a:ext cx="14296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470" y="372451"/>
                <a:ext cx="142962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954514" y="5035687"/>
                <a:ext cx="29723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514" y="5035687"/>
                <a:ext cx="297235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63202" y="1307347"/>
                <a:ext cx="7420045" cy="277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 smtClean="0"/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 smtClean="0"/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2" y="1307347"/>
                <a:ext cx="7420045" cy="27744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Down Arrow 31"/>
          <p:cNvSpPr/>
          <p:nvPr/>
        </p:nvSpPr>
        <p:spPr>
          <a:xfrm>
            <a:off x="218661" y="4043963"/>
            <a:ext cx="484632" cy="667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0" y="4495800"/>
                <a:ext cx="8173712" cy="1768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95800"/>
                <a:ext cx="8173712" cy="17686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6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7025962" cy="152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7025962" cy="15292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2934" y="1445300"/>
                <a:ext cx="7280711" cy="152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34" y="1445300"/>
                <a:ext cx="7280711" cy="1529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9124102" y="1091293"/>
            <a:ext cx="914400" cy="3858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926692" y="1076633"/>
            <a:ext cx="914400" cy="3873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474275" y="1513449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67645" y="1513449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467296" y="2178064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474275" y="2812865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60338" y="2166496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121445" y="2775067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2"/>
          </p:cNvCxnSpPr>
          <p:nvPr/>
        </p:nvCxnSpPr>
        <p:spPr>
          <a:xfrm flipH="1" flipV="1">
            <a:off x="9788313" y="1665849"/>
            <a:ext cx="1379332" cy="9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2"/>
          </p:cNvCxnSpPr>
          <p:nvPr/>
        </p:nvCxnSpPr>
        <p:spPr>
          <a:xfrm flipH="1">
            <a:off x="9721042" y="2328133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799004" y="2920440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127544" y="1157846"/>
                <a:ext cx="6843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544" y="1157846"/>
                <a:ext cx="68435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9487529" y="3472161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134699" y="3434363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9812258" y="3579736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490844" y="4081761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138014" y="4043963"/>
            <a:ext cx="323273" cy="3232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9815573" y="4189336"/>
            <a:ext cx="1439296" cy="6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176474" y="1776600"/>
                <a:ext cx="6843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474" y="1776600"/>
                <a:ext cx="68435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160975" y="3066547"/>
                <a:ext cx="693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975" y="3066547"/>
                <a:ext cx="69384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99152" y="2393003"/>
                <a:ext cx="693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152" y="2393003"/>
                <a:ext cx="69384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193088" y="3633254"/>
                <a:ext cx="693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088" y="3633254"/>
                <a:ext cx="693844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301328" y="368747"/>
                <a:ext cx="580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328" y="368747"/>
                <a:ext cx="58099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614470" y="372451"/>
                <a:ext cx="14296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470" y="372451"/>
                <a:ext cx="142962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530981" y="5035687"/>
                <a:ext cx="22742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981" y="5035687"/>
                <a:ext cx="2274276" cy="461665"/>
              </a:xfrm>
              <a:prstGeom prst="rect">
                <a:avLst/>
              </a:prstGeom>
              <a:blipFill>
                <a:blip r:embed="rId11"/>
                <a:stretch>
                  <a:fillRect r="-26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17632" y="5602187"/>
                <a:ext cx="31906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32" y="5602187"/>
                <a:ext cx="3190617" cy="461665"/>
              </a:xfrm>
              <a:prstGeom prst="rect">
                <a:avLst/>
              </a:prstGeom>
              <a:blipFill>
                <a:blip r:embed="rId1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17632" y="6191362"/>
                <a:ext cx="32048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632" y="6191362"/>
                <a:ext cx="3204852" cy="461665"/>
              </a:xfrm>
              <a:prstGeom prst="rect">
                <a:avLst/>
              </a:prstGeom>
              <a:blipFill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1330" y="2957936"/>
                <a:ext cx="4934812" cy="152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30" y="2957936"/>
                <a:ext cx="4934812" cy="15292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1330" y="4712521"/>
                <a:ext cx="30586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|+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330" y="4712521"/>
                <a:ext cx="3058658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3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005" y="1325563"/>
            <a:ext cx="10087277" cy="17641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1809" y="1479115"/>
                <a:ext cx="12102652" cy="51105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Unweighted undirected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b="1" dirty="0" smtClean="0"/>
                  <a:t>weighted</a:t>
                </a:r>
                <a:r>
                  <a:rPr lang="en-US" dirty="0" smtClean="0"/>
                  <a:t> 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cut sparsifier if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	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Today: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sparsifier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𝒄𝒖𝒕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edges [uniform </a:t>
                </a:r>
                <a:r>
                  <a:rPr lang="en-US" dirty="0" smtClean="0"/>
                  <a:t>sampling, </a:t>
                </a:r>
                <a:r>
                  <a:rPr lang="en-US" dirty="0" err="1" smtClean="0"/>
                  <a:t>Karger</a:t>
                </a:r>
                <a:r>
                  <a:rPr lang="en-US" dirty="0" smtClean="0"/>
                  <a:t> 93]</a:t>
                </a: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sparsifier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edges </a:t>
                </a:r>
                <a:r>
                  <a:rPr lang="en-US" dirty="0" smtClean="0"/>
                  <a:t>[non-uniform </a:t>
                </a:r>
                <a:r>
                  <a:rPr lang="en-US" dirty="0" smtClean="0"/>
                  <a:t>sampling, </a:t>
                </a:r>
                <a:r>
                  <a:rPr lang="en-US" dirty="0" err="1" smtClean="0"/>
                  <a:t>Benczur-Karger</a:t>
                </a:r>
                <a:r>
                  <a:rPr lang="en-US" dirty="0" smtClean="0"/>
                  <a:t> 96]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809" y="1479115"/>
                <a:ext cx="12102652" cy="5110528"/>
              </a:xfrm>
              <a:blipFill>
                <a:blip r:embed="rId2"/>
                <a:stretch>
                  <a:fillRect l="-1008" t="-2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Cut Sparsifiers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35"/>
            <a:ext cx="10515600" cy="1325563"/>
          </a:xfrm>
        </p:spPr>
        <p:txBody>
          <a:bodyPr/>
          <a:lstStyle/>
          <a:p>
            <a:r>
              <a:rPr lang="en-US" dirty="0" smtClean="0"/>
              <a:t>First Attempt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2503" y="1357887"/>
                <a:ext cx="12169569" cy="523421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Sample each edge into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 smtClean="0"/>
                  <a:t> independently with probability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All successfully sampled edges have weight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expectation</a:t>
                </a:r>
                <a:r>
                  <a:rPr lang="en-US" dirty="0" smtClean="0"/>
                  <a:t>, all cuts are </a:t>
                </a:r>
                <a:r>
                  <a:rPr lang="en-US" dirty="0" smtClean="0"/>
                  <a:t>persevered!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u="sng" dirty="0" smtClean="0"/>
                  <a:t>What </a:t>
                </a:r>
                <a:r>
                  <a:rPr lang="en-US" u="sng" dirty="0" smtClean="0"/>
                  <a:t>about concentration</a:t>
                </a:r>
                <a:r>
                  <a:rPr lang="en-US" dirty="0" smtClean="0"/>
                  <a:t>? </a:t>
                </a:r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Graph with min-cut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Prob. of sampling no edge from a cut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𝐞𝐱𝐩</m:t>
                        </m:r>
                      </m:fName>
                      <m:e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𝒑𝒄</m:t>
                            </m:r>
                          </m:e>
                        </m:d>
                      </m:e>
                    </m:func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𝐞𝐱𝐩</m:t>
                        </m:r>
                      </m:fName>
                      <m:e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m:rPr>
                            <m:sty m:val="p"/>
                          </m:rP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="1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𝒑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𝛀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𝒄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e>
                    </m:func>
                  </m:oMath>
                </a14:m>
                <a:endParaRPr lang="en-US" b="1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503" y="1357887"/>
                <a:ext cx="12169569" cy="5234219"/>
              </a:xfrm>
              <a:blipFill>
                <a:blip r:embed="rId2"/>
                <a:stretch>
                  <a:fillRect l="-1002" t="-1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530313" y="1443620"/>
            <a:ext cx="1949919" cy="1165742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9587431" y="2665218"/>
            <a:ext cx="1949919" cy="1427123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291610" y="1526435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610" y="1526435"/>
                <a:ext cx="54155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936406" y="3254562"/>
                <a:ext cx="10326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6406" y="3254562"/>
                <a:ext cx="103265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1297353" y="2732445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969061" y="286685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562391" y="300379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3288" y="303239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48839" y="234863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512661" y="2155165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1059697" y="216318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4"/>
            <a:endCxn id="11" idx="1"/>
          </p:cNvCxnSpPr>
          <p:nvPr/>
        </p:nvCxnSpPr>
        <p:spPr>
          <a:xfrm>
            <a:off x="10011403" y="2473764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  <a:endCxn id="11" idx="2"/>
          </p:cNvCxnSpPr>
          <p:nvPr/>
        </p:nvCxnSpPr>
        <p:spPr>
          <a:xfrm flipH="1">
            <a:off x="10143288" y="2280293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8" idx="0"/>
          </p:cNvCxnSpPr>
          <p:nvPr/>
        </p:nvCxnSpPr>
        <p:spPr>
          <a:xfrm>
            <a:off x="11122261" y="2288316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0" idx="0"/>
          </p:cNvCxnSpPr>
          <p:nvPr/>
        </p:nvCxnSpPr>
        <p:spPr>
          <a:xfrm>
            <a:off x="10619464" y="2261968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  <a:endCxn id="8" idx="0"/>
          </p:cNvCxnSpPr>
          <p:nvPr/>
        </p:nvCxnSpPr>
        <p:spPr>
          <a:xfrm>
            <a:off x="10011403" y="2473764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4" idx="4"/>
          </p:cNvCxnSpPr>
          <p:nvPr/>
        </p:nvCxnSpPr>
        <p:spPr>
          <a:xfrm flipV="1">
            <a:off x="11031625" y="2288316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13" idx="5"/>
          </p:cNvCxnSpPr>
          <p:nvPr/>
        </p:nvCxnSpPr>
        <p:spPr>
          <a:xfrm flipH="1" flipV="1">
            <a:off x="10619464" y="2261968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012"/>
            <a:ext cx="12192000" cy="1325563"/>
          </a:xfrm>
        </p:spPr>
        <p:txBody>
          <a:bodyPr/>
          <a:lstStyle/>
          <a:p>
            <a:r>
              <a:rPr lang="en-US" dirty="0" smtClean="0"/>
              <a:t>Cut Sparsifiers via Uniform Sampling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461250" y="1296664"/>
                <a:ext cx="11326668" cy="1513235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Lemma 1 [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Karger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‘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93]: </a:t>
                </a:r>
                <a:r>
                  <a:rPr lang="en-US" dirty="0" smtClean="0"/>
                  <a:t>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with minimum-cut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for some constant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Then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w.h.p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all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cuts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are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their expectation. 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50" y="1296664"/>
                <a:ext cx="11326668" cy="1513235"/>
              </a:xfrm>
              <a:prstGeom prst="rect">
                <a:avLst/>
              </a:prstGeom>
              <a:blipFill>
                <a:blip r:embed="rId2"/>
                <a:stretch>
                  <a:fillRect l="-802" t="-1533" b="-7663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461250" y="3139907"/>
                <a:ext cx="11326668" cy="1548501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Theorem [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Sparisifer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]: </a:t>
                </a:r>
                <a:r>
                  <a:rPr lang="en-US" dirty="0" smtClean="0"/>
                  <a:t> The subgraph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an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cut sparsifier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50" y="3139907"/>
                <a:ext cx="11326668" cy="1548501"/>
              </a:xfrm>
              <a:prstGeom prst="rect">
                <a:avLst/>
              </a:prstGeom>
              <a:blipFill>
                <a:blip r:embed="rId3"/>
                <a:stretch>
                  <a:fillRect l="-802" r="-1336" b="-112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8941868" y="5467147"/>
            <a:ext cx="1472665" cy="86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941868" y="5888204"/>
            <a:ext cx="1472665" cy="86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094268" y="5619547"/>
            <a:ext cx="1472665" cy="86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85181" y="6139687"/>
            <a:ext cx="1472665" cy="86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985181" y="5592888"/>
            <a:ext cx="1472665" cy="546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6"/>
          </p:cNvCxnSpPr>
          <p:nvPr/>
        </p:nvCxnSpPr>
        <p:spPr>
          <a:xfrm flipH="1" flipV="1">
            <a:off x="9152020" y="5804031"/>
            <a:ext cx="1147010" cy="236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966768" y="5080535"/>
            <a:ext cx="1315834" cy="15207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37620" y="5043635"/>
            <a:ext cx="914400" cy="15207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16548" y="5511643"/>
                <a:ext cx="5036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548" y="5511643"/>
                <a:ext cx="503664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39529" y="5513431"/>
                <a:ext cx="11831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529" y="5513431"/>
                <a:ext cx="118314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429116" y="5044625"/>
                <a:ext cx="4606517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116" y="5044625"/>
                <a:ext cx="4606517" cy="5564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rved Right Arrow 21"/>
          <p:cNvSpPr/>
          <p:nvPr/>
        </p:nvSpPr>
        <p:spPr>
          <a:xfrm>
            <a:off x="1563224" y="5232855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59713" y="5744021"/>
                <a:ext cx="4730654" cy="974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13" y="5744021"/>
                <a:ext cx="4730654" cy="9743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5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/>
      <p:bldP spid="20" grpId="0"/>
      <p:bldP spid="21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6304" y="1469490"/>
                <a:ext cx="1184789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Fix one cut of value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Warm up: </a:t>
                </a:r>
                <a:r>
                  <a:rPr lang="en-US" dirty="0" smtClean="0"/>
                  <a:t>Prob. no edge in the cut is sampled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𝑝𝑐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Concentration argument: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indicator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r.v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for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number of sampled edges.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err="1" smtClean="0">
                    <a:solidFill>
                      <a:srgbClr val="00B050"/>
                    </a:solidFill>
                  </a:rPr>
                  <a:t>Chernoff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𝟐𝐞𝐱𝐩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					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𝒑𝒄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sty m:val="p"/>
                      </m:rP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	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304" y="1469490"/>
                <a:ext cx="11847897" cy="4351338"/>
              </a:xfrm>
              <a:blipFill>
                <a:blip r:embed="rId2"/>
                <a:stretch>
                  <a:fillRect l="-102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557503" y="151257"/>
                <a:ext cx="11326668" cy="959237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Lemma 1 [</a:t>
                </a:r>
                <a:r>
                  <a:rPr lang="en-US" sz="2400" b="1" dirty="0" err="1" smtClean="0">
                    <a:solidFill>
                      <a:srgbClr val="C00000"/>
                    </a:solidFill>
                  </a:rPr>
                  <a:t>Karger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‘93]: </a:t>
                </a:r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-vertex graph with minimum-cut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.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Then,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w.h.p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all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cuts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are within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1±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their expectation.  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03" y="151257"/>
                <a:ext cx="11326668" cy="959237"/>
              </a:xfrm>
              <a:prstGeom prst="rect">
                <a:avLst/>
              </a:prstGeom>
              <a:blipFill>
                <a:blip r:embed="rId3"/>
                <a:stretch>
                  <a:fillRect l="-481" t="-1176" b="-8824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/>
          <p:cNvSpPr/>
          <p:nvPr/>
        </p:nvSpPr>
        <p:spPr>
          <a:xfrm>
            <a:off x="318053" y="61798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1417" y="6150780"/>
                <a:ext cx="88916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W.h.p concentration holds for one cut, but 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many cuts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417" y="6150780"/>
                <a:ext cx="8891601" cy="461665"/>
              </a:xfrm>
              <a:prstGeom prst="rect">
                <a:avLst/>
              </a:prstGeom>
              <a:blipFill>
                <a:blip r:embed="rId4"/>
                <a:stretch>
                  <a:fillRect l="-1097" t="-10526" r="-13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4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73" y="1092127"/>
                <a:ext cx="12112487" cy="4351338"/>
              </a:xfrm>
            </p:spPr>
            <p:txBody>
              <a:bodyPr/>
              <a:lstStyle/>
              <a:p>
                <a:r>
                  <a:rPr lang="en-US" dirty="0" smtClean="0"/>
                  <a:t>Fix a cut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Chernoff: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∉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𝟐𝐞𝐱𝐩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					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𝝐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′⋅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b="1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					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	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73" y="1092127"/>
                <a:ext cx="12112487" cy="4351338"/>
              </a:xfrm>
              <a:blipFill>
                <a:blip r:embed="rId2"/>
                <a:stretch>
                  <a:fillRect l="-100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141173" y="322329"/>
                <a:ext cx="11909654" cy="532966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Key Cut Lemma[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Karger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‘93]: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cuts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73" y="322329"/>
                <a:ext cx="11909654" cy="532966"/>
              </a:xfrm>
              <a:prstGeom prst="rect">
                <a:avLst/>
              </a:prstGeom>
              <a:blipFill>
                <a:blip r:embed="rId3"/>
                <a:stretch>
                  <a:fillRect l="-712" t="-2000" b="-22000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238538" y="4400427"/>
            <a:ext cx="68248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3122" y="4361839"/>
                <a:ext cx="63379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W.h.p. all cuts of size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800" dirty="0" smtClean="0"/>
                  <a:t> are concentrated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22" y="4361839"/>
                <a:ext cx="6337953" cy="523220"/>
              </a:xfrm>
              <a:prstGeom prst="rect">
                <a:avLst/>
              </a:prstGeom>
              <a:blipFill>
                <a:blip r:embed="rId6"/>
                <a:stretch>
                  <a:fillRect l="-1923" t="-11765" r="-144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>
            <a:off x="202095" y="5246263"/>
            <a:ext cx="68248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7044" y="5121556"/>
                <a:ext cx="9923742" cy="734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2800" dirty="0" smtClean="0"/>
                  <a:t> classes of cuts with values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44" y="5121556"/>
                <a:ext cx="9923742" cy="734047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202095" y="6096862"/>
            <a:ext cx="68248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7044" y="6017739"/>
            <a:ext cx="4869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W.h.p. all cuts are concentrated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21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56" y="96768"/>
            <a:ext cx="10515600" cy="1325563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imitations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8851"/>
                <a:ext cx="12132366" cy="55591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(|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logn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Not </a:t>
                </a:r>
                <a:r>
                  <a:rPr lang="en-US" dirty="0" smtClean="0"/>
                  <a:t>useful for dense graphs with small cuts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7030A0"/>
                    </a:solidFill>
                  </a:rPr>
                  <a:t>Approach: </a:t>
                </a:r>
                <a:r>
                  <a:rPr lang="en-US" dirty="0" smtClean="0"/>
                  <a:t>sample more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aggressively</a:t>
                </a:r>
                <a:r>
                  <a:rPr lang="en-US" dirty="0" smtClean="0"/>
                  <a:t> in highly-connected regimes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8851"/>
                <a:ext cx="12132366" cy="5559149"/>
              </a:xfrm>
              <a:blipFill>
                <a:blip r:embed="rId2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055165" y="3348630"/>
            <a:ext cx="4644885" cy="1646585"/>
            <a:chOff x="4055165" y="3348630"/>
            <a:chExt cx="4644885" cy="1646585"/>
          </a:xfrm>
        </p:grpSpPr>
        <p:sp>
          <p:nvSpPr>
            <p:cNvPr id="4" name="Oval 3"/>
            <p:cNvSpPr/>
            <p:nvPr/>
          </p:nvSpPr>
          <p:spPr>
            <a:xfrm>
              <a:off x="4055165" y="3375136"/>
              <a:ext cx="1808923" cy="16200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439419" y="3870730"/>
                  <a:ext cx="1040413" cy="6288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419" y="3870730"/>
                  <a:ext cx="1040413" cy="62889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/>
            <p:cNvSpPr/>
            <p:nvPr/>
          </p:nvSpPr>
          <p:spPr>
            <a:xfrm>
              <a:off x="6891127" y="3348630"/>
              <a:ext cx="1808923" cy="16200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275381" y="3844224"/>
                  <a:ext cx="1040413" cy="6288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381" y="3844224"/>
                  <a:ext cx="1040413" cy="6288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>
              <a:stCxn id="6" idx="2"/>
            </p:cNvCxnSpPr>
            <p:nvPr/>
          </p:nvCxnSpPr>
          <p:spPr>
            <a:xfrm flipH="1" flipV="1">
              <a:off x="5864086" y="4158669"/>
              <a:ext cx="1027041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72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012"/>
            <a:ext cx="12192000" cy="1325563"/>
          </a:xfrm>
        </p:spPr>
        <p:txBody>
          <a:bodyPr/>
          <a:lstStyle/>
          <a:p>
            <a:r>
              <a:rPr lang="en-US" dirty="0" smtClean="0"/>
              <a:t>Cut Sparsifiers via </a:t>
            </a:r>
            <a:r>
              <a:rPr lang="en-US" dirty="0" smtClean="0"/>
              <a:t>Non-Uniform </a:t>
            </a:r>
            <a:r>
              <a:rPr lang="en-US" dirty="0" smtClean="0"/>
              <a:t>Sampling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/>
              <p:cNvSpPr txBox="1">
                <a:spLocks/>
              </p:cNvSpPr>
              <p:nvPr/>
            </p:nvSpPr>
            <p:spPr>
              <a:xfrm>
                <a:off x="331941" y="2299913"/>
                <a:ext cx="11326668" cy="1133067"/>
              </a:xfrm>
              <a:prstGeom prst="rect">
                <a:avLst/>
              </a:prstGeom>
              <a:noFill/>
              <a:ln w="76200" cmpd="dbl">
                <a:solidFill>
                  <a:schemeClr val="tx2"/>
                </a:solidFill>
              </a:ln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Theorem [</a:t>
                </a:r>
                <a:r>
                  <a:rPr lang="en-US" b="1" dirty="0" err="1" smtClean="0">
                    <a:solidFill>
                      <a:srgbClr val="C00000"/>
                    </a:solidFill>
                  </a:rPr>
                  <a:t>Benczur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-Kerger ‘96]: </a:t>
                </a:r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/>
                  <a:t>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cut sparsifier 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edges.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1" y="2299913"/>
                <a:ext cx="11326668" cy="1133067"/>
              </a:xfrm>
              <a:prstGeom prst="rect">
                <a:avLst/>
              </a:prstGeom>
              <a:blipFill>
                <a:blip r:embed="rId2"/>
                <a:stretch>
                  <a:fillRect l="-748" t="-1508" b="-7035"/>
                </a:stretch>
              </a:blipFill>
              <a:ln w="76200" cmpd="dbl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4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9905</TotalTime>
  <Words>507</Words>
  <Application>Microsoft Office PowerPoint</Application>
  <PresentationFormat>Widescreen</PresentationFormat>
  <Paragraphs>209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Wingdings</vt:lpstr>
      <vt:lpstr>Office Theme</vt:lpstr>
      <vt:lpstr>Succinct Graph Structures  and Their Applications Spring 2020 </vt:lpstr>
      <vt:lpstr>Cut Sparsifiers</vt:lpstr>
      <vt:lpstr>Cut Sparsifiers</vt:lpstr>
      <vt:lpstr>First Attempt </vt:lpstr>
      <vt:lpstr>Cut Sparsifiers via Uniform Sampling </vt:lpstr>
      <vt:lpstr>PowerPoint Presentation</vt:lpstr>
      <vt:lpstr>PowerPoint Presentation</vt:lpstr>
      <vt:lpstr>Limitations</vt:lpstr>
      <vt:lpstr>Cut Sparsifiers via Non-Uniform Sampling </vt:lpstr>
      <vt:lpstr>Towards Sparser Sparsifiers with Non-Unifrom Sampling   </vt:lpstr>
      <vt:lpstr>The High-Level Approach</vt:lpstr>
      <vt:lpstr>Connectivity Definitions</vt:lpstr>
      <vt:lpstr>Examples</vt:lpstr>
      <vt:lpstr>Observations</vt:lpstr>
      <vt:lpstr>Key Property of Strong Connectivity</vt:lpstr>
      <vt:lpstr>PowerPoint Presentation</vt:lpstr>
      <vt:lpstr>Improved Cut Sparsifier</vt:lpstr>
      <vt:lpstr>Lemma: ∑_e▒〖1/k_e ≤n-1〗</vt:lpstr>
      <vt:lpstr>Lemma: ∑_e▒〖1/k_e ≤n-1〗</vt:lpstr>
      <vt:lpstr>Cut Analysis: Every Sampled Cut is Large in Exp. </vt:lpstr>
      <vt:lpstr>PowerPoint Presentation</vt:lpstr>
      <vt:lpstr>Cut Concentration in F_i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Meravi</cp:lastModifiedBy>
  <cp:revision>275</cp:revision>
  <dcterms:created xsi:type="dcterms:W3CDTF">2020-04-22T08:00:00Z</dcterms:created>
  <dcterms:modified xsi:type="dcterms:W3CDTF">2020-06-11T10:28:48Z</dcterms:modified>
</cp:coreProperties>
</file>