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4" r:id="rId3"/>
    <p:sldId id="257" r:id="rId4"/>
    <p:sldId id="284" r:id="rId5"/>
    <p:sldId id="258" r:id="rId6"/>
    <p:sldId id="265" r:id="rId7"/>
    <p:sldId id="276" r:id="rId8"/>
    <p:sldId id="285" r:id="rId9"/>
    <p:sldId id="278" r:id="rId10"/>
    <p:sldId id="277" r:id="rId11"/>
    <p:sldId id="279" r:id="rId12"/>
    <p:sldId id="280" r:id="rId13"/>
    <p:sldId id="266" r:id="rId14"/>
    <p:sldId id="281" r:id="rId15"/>
    <p:sldId id="282" r:id="rId16"/>
    <p:sldId id="272" r:id="rId17"/>
    <p:sldId id="259" r:id="rId18"/>
    <p:sldId id="271" r:id="rId19"/>
    <p:sldId id="260" r:id="rId20"/>
    <p:sldId id="283" r:id="rId21"/>
    <p:sldId id="267" r:id="rId22"/>
    <p:sldId id="270" r:id="rId23"/>
    <p:sldId id="273" r:id="rId24"/>
    <p:sldId id="274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3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52"/>
      </p:cViewPr>
      <p:guideLst>
        <p:guide orient="horz" pos="2832"/>
        <p:guide pos="3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D489D-DAC4-4C7E-B0BC-74C33A066FB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82775-E000-47AD-80BE-E104AACA3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4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9EAC-ADFF-4087-9292-54A4C169A6B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4" y="595889"/>
            <a:ext cx="9697278" cy="38099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Succinct Graph Structures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and Their Applications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5400" dirty="0"/>
              <a:t>Spring 2020</a:t>
            </a:r>
            <a:br>
              <a:rPr lang="en-US" sz="5400" dirty="0"/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221" y="3879129"/>
            <a:ext cx="9439564" cy="2253817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Class 8: Efficient Cut Algorithms</a:t>
            </a:r>
          </a:p>
        </p:txBody>
      </p:sp>
    </p:spTree>
    <p:extLst>
      <p:ext uri="{BB962C8B-B14F-4D97-AF65-F5344CB8AC3E}">
        <p14:creationId xmlns:p14="http://schemas.microsoft.com/office/powerpoint/2010/main" val="131620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81" y="-193963"/>
            <a:ext cx="1165629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Contraction Algorithm [</a:t>
            </a:r>
            <a:r>
              <a:rPr lang="en-US" sz="4000" dirty="0" err="1"/>
              <a:t>Karger</a:t>
            </a:r>
            <a:r>
              <a:rPr lang="en-US" sz="4000" dirty="0"/>
              <a:t> and Stein ’96]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2130135" y="1131600"/>
                <a:ext cx="7945582" cy="2460048"/>
              </a:xfrm>
              <a:solidFill>
                <a:schemeClr val="bg2"/>
              </a:solidFill>
              <a:ln w="76200" cmpd="dbl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Algorithm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𝑪𝒐𝒏𝒕𝒓𝒂𝒄𝒕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Repeat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two vertices:</a:t>
                </a:r>
              </a:p>
              <a:p>
                <a:pPr lvl="1"/>
                <a:r>
                  <a:rPr lang="en-US" dirty="0"/>
                  <a:t> choose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uniformly at random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0135" y="1131600"/>
                <a:ext cx="7945582" cy="2460048"/>
              </a:xfrm>
              <a:blipFill>
                <a:blip r:embed="rId2"/>
                <a:stretch>
                  <a:fillRect l="-1063" t="-2644"/>
                </a:stretch>
              </a:blipFill>
              <a:ln w="76200" cmpd="dbl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3"/>
              <p:cNvSpPr txBox="1">
                <a:spLocks/>
              </p:cNvSpPr>
              <p:nvPr/>
            </p:nvSpPr>
            <p:spPr>
              <a:xfrm>
                <a:off x="274781" y="4575450"/>
                <a:ext cx="11799988" cy="821379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Lemma: </a:t>
                </a:r>
                <a:r>
                  <a:rPr lang="en-US" dirty="0"/>
                  <a:t>A particular minimum cut is returned by the algorithm </a:t>
                </a:r>
                <a:r>
                  <a:rPr lang="en-US" dirty="0" err="1"/>
                  <a:t>w.p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81" y="4575450"/>
                <a:ext cx="11799988" cy="821379"/>
              </a:xfrm>
              <a:prstGeom prst="rect">
                <a:avLst/>
              </a:prstGeom>
              <a:blipFill>
                <a:blip r:embed="rId3"/>
                <a:stretch>
                  <a:fillRect l="-718" b="-3401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051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708" y="1428461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 Min-cut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is output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no edge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dirty="0"/>
                  <a:t> is contracted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Observation: </a:t>
                </a:r>
                <a:r>
                  <a:rPr lang="en-US" dirty="0"/>
                  <a:t>min-cut in contracted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  Why?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Consider step where number of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US" b="1" dirty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Claim: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Probability of choosing a cut-edge to contract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08" y="1428461"/>
                <a:ext cx="10515600" cy="4351338"/>
              </a:xfrm>
              <a:blipFill>
                <a:blip r:embed="rId2"/>
                <a:stretch>
                  <a:fillRect l="-1159" t="-308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154708" y="308251"/>
                <a:ext cx="11807520" cy="821379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Lemma: </a:t>
                </a:r>
                <a:r>
                  <a:rPr lang="en-US" dirty="0"/>
                  <a:t>A particular minimum cut is returned by the algorithm </a:t>
                </a:r>
                <a:r>
                  <a:rPr lang="en-US" dirty="0" err="1"/>
                  <a:t>w.p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8" y="308251"/>
                <a:ext cx="11807520" cy="821379"/>
              </a:xfrm>
              <a:prstGeom prst="rect">
                <a:avLst/>
              </a:prstGeom>
              <a:blipFill>
                <a:blip r:embed="rId3"/>
                <a:stretch>
                  <a:fillRect l="-718" b="-3401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83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49771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Prob. of never contracting any cut edge 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b="1" dirty="0"/>
                  <a:t>:</a:t>
                </a:r>
              </a:p>
              <a:p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⋅…⋅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…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49771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286327" y="58650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40873" y="5840924"/>
                <a:ext cx="8728030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func>
                      <m:func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/>
                  <a:t>time algorithm for computing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minimum-cut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873" y="5840924"/>
                <a:ext cx="8728030" cy="531812"/>
              </a:xfrm>
              <a:prstGeom prst="rect">
                <a:avLst/>
              </a:prstGeom>
              <a:blipFill>
                <a:blip r:embed="rId3"/>
                <a:stretch>
                  <a:fillRect t="-8046" r="-14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80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0"/>
            <a:ext cx="10515600" cy="1325563"/>
          </a:xfrm>
        </p:spPr>
        <p:txBody>
          <a:bodyPr/>
          <a:lstStyle/>
          <a:p>
            <a:r>
              <a:rPr lang="en-US" dirty="0"/>
              <a:t>Cut Counting Through Contraction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330200" y="1398142"/>
                <a:ext cx="10253394" cy="737189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Corollary: </a:t>
                </a:r>
                <a:r>
                  <a:rPr lang="en-US" dirty="0"/>
                  <a:t>The number of minimum cuts is 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" y="1398142"/>
                <a:ext cx="10253394" cy="737189"/>
              </a:xfrm>
              <a:prstGeom prst="rect">
                <a:avLst/>
              </a:prstGeom>
              <a:blipFill>
                <a:blip r:embed="rId2"/>
                <a:stretch>
                  <a:fillRect b="-2985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4109" y="2576945"/>
                <a:ext cx="10601685" cy="32315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probability to output a fixed minimum cut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400" b="1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Since exactly one cut survives, the survival events of distinct min cuts are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disjoint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=:</m:t>
                    </m:r>
                  </m:oMath>
                </a14:m>
                <a:r>
                  <a:rPr lang="en-US" sz="2400" dirty="0"/>
                  <a:t> number of minimum cuts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    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09" y="2576945"/>
                <a:ext cx="10601685" cy="3231526"/>
              </a:xfrm>
              <a:prstGeom prst="rect">
                <a:avLst/>
              </a:prstGeom>
              <a:blipFill>
                <a:blip r:embed="rId3"/>
                <a:stretch>
                  <a:fillRect l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26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26473" y="-277091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-Approximate Cut Counting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26473" y="-277091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256309" y="1247681"/>
                <a:ext cx="10449205" cy="1270436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Lemma: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a half-integer,  the probability that a particular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-minimum cut survives contraction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vertices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09" y="1247681"/>
                <a:ext cx="10449205" cy="1270436"/>
              </a:xfrm>
              <a:prstGeom prst="rect">
                <a:avLst/>
              </a:prstGeom>
              <a:blipFill>
                <a:blip r:embed="rId3"/>
                <a:stretch>
                  <a:fillRect l="-811" t="-1810" b="-1357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4109" y="2576945"/>
                <a:ext cx="9661236" cy="528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:= </a:t>
                </a:r>
                <a:r>
                  <a:rPr lang="en-US" sz="2400" dirty="0">
                    <a:solidFill>
                      <a:schemeClr val="tx1"/>
                    </a:solidFill>
                  </a:rPr>
                  <a:t>cut of size at most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2400" b="1" dirty="0">
                  <a:solidFill>
                    <a:srgbClr val="00B0F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Step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has</a:t>
                </a:r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vertices</a:t>
                </a:r>
                <a:r>
                  <a:rPr lang="en-US" sz="2400" dirty="0">
                    <a:solidFill>
                      <a:srgbClr val="00B0F0"/>
                    </a:solidFill>
                  </a:rPr>
                  <a:t>  </a:t>
                </a:r>
                <a:r>
                  <a:rPr lang="en-US" sz="2400" dirty="0"/>
                  <a:t>and min-cut at least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dirty="0">
                  <a:solidFill>
                    <a:srgbClr val="00B0F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Probability of contracting a cut-edge is at most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Probability that the cut survives: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⋅…⋅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b="1" dirty="0"/>
              </a:p>
              <a:p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09" y="2576945"/>
                <a:ext cx="9661236" cy="5288307"/>
              </a:xfrm>
              <a:prstGeom prst="rect">
                <a:avLst/>
              </a:prstGeom>
              <a:blipFill>
                <a:blip r:embed="rId4"/>
                <a:stretch>
                  <a:fillRect l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622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91516"/>
                <a:ext cx="11963400" cy="525866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Once reaching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vertices possibly more than one cut survives</a:t>
                </a:r>
              </a:p>
              <a:p>
                <a:r>
                  <a:rPr lang="en-US" dirty="0"/>
                  <a:t>Take a random partition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vertices </a:t>
                </a:r>
                <a:r>
                  <a:rPr lang="en-US" dirty="0">
                    <a:sym typeface="Wingdings" panose="05000000000000000000" pitchFamily="2" charset="2"/>
                  </a:rPr>
                  <a:t> unique cut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ym typeface="Wingdings" panose="05000000000000000000" pitchFamily="2" charset="2"/>
                  </a:rPr>
                  <a:t>A fixed cut is output with probability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sup>
                      </m:sSup>
                    </m:oMath>
                  </m:oMathPara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ym typeface="Wingdings" panose="05000000000000000000" pitchFamily="2" charset="2"/>
                  </a:rPr>
                  <a:t>Over-all, number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𝜶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-approx. cut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𝜶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91516"/>
                <a:ext cx="11963400" cy="5258666"/>
              </a:xfrm>
              <a:blipFill>
                <a:blip r:embed="rId2"/>
                <a:stretch>
                  <a:fillRect l="-917" t="-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101600" y="296335"/>
                <a:ext cx="11720945" cy="532966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Lemma: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a half-integer,  the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minimum cuts is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p>
                  </m:oMath>
                </a14:m>
                <a:r>
                  <a:rPr lang="en-US" dirty="0"/>
                  <a:t> . 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296335"/>
                <a:ext cx="11720945" cy="532966"/>
              </a:xfrm>
              <a:prstGeom prst="rect">
                <a:avLst/>
              </a:prstGeom>
              <a:blipFill>
                <a:blip r:embed="rId3"/>
                <a:stretch>
                  <a:fillRect l="-775" t="-2000" b="-22000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20679" y="4603787"/>
                <a:ext cx="2327563" cy="46166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679" y="4603787"/>
                <a:ext cx="232756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 rot="16200000">
            <a:off x="6696363" y="4170217"/>
            <a:ext cx="376197" cy="2703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63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6" y="0"/>
            <a:ext cx="10515600" cy="1325563"/>
          </a:xfrm>
        </p:spPr>
        <p:txBody>
          <a:bodyPr/>
          <a:lstStyle/>
          <a:p>
            <a:r>
              <a:rPr lang="en-US" dirty="0"/>
              <a:t>Near Linear Time Algorithm (</a:t>
            </a:r>
            <a:r>
              <a:rPr lang="en-US" dirty="0" err="1"/>
              <a:t>Karger</a:t>
            </a:r>
            <a:r>
              <a:rPr lang="en-US" dirty="0"/>
              <a:t>, ’98)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25563"/>
                <a:ext cx="10559473" cy="46482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Based on </a:t>
                </a:r>
                <a:r>
                  <a:rPr lang="en-US" dirty="0">
                    <a:solidFill>
                      <a:srgbClr val="FF0000"/>
                    </a:solidFill>
                  </a:rPr>
                  <a:t>duality</a:t>
                </a:r>
                <a:r>
                  <a:rPr lang="en-US" dirty="0"/>
                  <a:t> between </a:t>
                </a:r>
                <a:r>
                  <a:rPr lang="en-US" dirty="0">
                    <a:solidFill>
                      <a:srgbClr val="00B0F0"/>
                    </a:solidFill>
                  </a:rPr>
                  <a:t>minimum cuts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00B050"/>
                    </a:solidFill>
                  </a:rPr>
                  <a:t>tree packing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Find efficiently a spanning tree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has at most </a:t>
                </a:r>
                <a:r>
                  <a:rPr lang="en-US" dirty="0">
                    <a:solidFill>
                      <a:srgbClr val="7030A0"/>
                    </a:solidFill>
                  </a:rPr>
                  <a:t>two edges </a:t>
                </a:r>
                <a:r>
                  <a:rPr lang="en-US" dirty="0"/>
                  <a:t>in common with a minimum cut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Apply </a:t>
                </a:r>
                <a:r>
                  <a:rPr lang="en-US" b="1" dirty="0">
                    <a:solidFill>
                      <a:srgbClr val="7030A0"/>
                    </a:solidFill>
                  </a:rPr>
                  <a:t>dynamic algorithm</a:t>
                </a:r>
                <a:r>
                  <a:rPr lang="en-US" dirty="0"/>
                  <a:t> to find the two-cut edges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Starting point:</a:t>
                </a:r>
              </a:p>
              <a:p>
                <a:r>
                  <a:rPr lang="en-US" dirty="0"/>
                  <a:t>Every tree intersects every cut (at least </a:t>
                </a:r>
                <a:r>
                  <a:rPr lang="en-US" dirty="0">
                    <a:solidFill>
                      <a:srgbClr val="FF0000"/>
                    </a:solidFill>
                  </a:rPr>
                  <a:t>one</a:t>
                </a:r>
                <a:r>
                  <a:rPr lang="en-US" dirty="0"/>
                  <a:t> mutual edge)</a:t>
                </a:r>
              </a:p>
              <a:p>
                <a:r>
                  <a:rPr lang="en-US" dirty="0"/>
                  <a:t>Potentially, a tree might contain all edges of minimum cut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25563"/>
                <a:ext cx="10559473" cy="4648200"/>
              </a:xfrm>
              <a:blipFill>
                <a:blip r:embed="rId2"/>
                <a:stretch>
                  <a:fillRect l="-1155" b="-2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981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18" y="83128"/>
            <a:ext cx="10515600" cy="1325563"/>
          </a:xfrm>
        </p:spPr>
        <p:txBody>
          <a:bodyPr/>
          <a:lstStyle/>
          <a:p>
            <a:r>
              <a:rPr lang="en-US" dirty="0"/>
              <a:t>Cuts and Tree Packing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157018" y="1416722"/>
                <a:ext cx="11699844" cy="954107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Definition: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be a spanning tree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A cut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-respects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dirty="0"/>
                  <a:t> if it cuts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edges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8" y="1416722"/>
                <a:ext cx="11699844" cy="954107"/>
              </a:xfrm>
              <a:prstGeom prst="rect">
                <a:avLst/>
              </a:prstGeom>
              <a:blipFill>
                <a:blip r:embed="rId2"/>
                <a:stretch>
                  <a:fillRect l="-776" t="-1765" b="-11765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/>
              </p:cNvSpPr>
              <p:nvPr/>
            </p:nvSpPr>
            <p:spPr>
              <a:xfrm>
                <a:off x="157018" y="3408261"/>
                <a:ext cx="11699844" cy="963854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Theorem: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Given a tree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such that the minimum cut </a:t>
                </a:r>
                <a:r>
                  <a:rPr lang="en-US" dirty="0">
                    <a:solidFill>
                      <a:srgbClr val="00B0F0"/>
                    </a:solidFill>
                  </a:rPr>
                  <a:t>2-respects</a:t>
                </a:r>
                <a:r>
                  <a:rPr lang="en-US" dirty="0"/>
                  <a:t> it, one can compute the minimum cut (in G) 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time</a:t>
                </a:r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8" y="3408261"/>
                <a:ext cx="11699844" cy="963854"/>
              </a:xfrm>
              <a:prstGeom prst="rect">
                <a:avLst/>
              </a:prstGeom>
              <a:blipFill>
                <a:blip r:embed="rId3"/>
                <a:stretch>
                  <a:fillRect l="-776" t="-1754" b="-12281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7018" y="5000357"/>
                <a:ext cx="106966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Goal: </a:t>
                </a:r>
                <a:r>
                  <a:rPr lang="en-US" sz="2800" dirty="0"/>
                  <a:t>Find (efficiently) a tree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such that the minimum-cut 2-respects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8" y="5000357"/>
                <a:ext cx="10696646" cy="523220"/>
              </a:xfrm>
              <a:prstGeom prst="rect">
                <a:avLst/>
              </a:prstGeom>
              <a:blipFill>
                <a:blip r:embed="rId4"/>
                <a:stretch>
                  <a:fillRect l="-1197" t="-10465" r="-2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191488" y="5736183"/>
            <a:ext cx="1607127" cy="612648"/>
            <a:chOff x="3796142" y="5828145"/>
            <a:chExt cx="1607127" cy="612648"/>
          </a:xfrm>
        </p:grpSpPr>
        <p:sp>
          <p:nvSpPr>
            <p:cNvPr id="8" name="Oval Callout 7"/>
            <p:cNvSpPr/>
            <p:nvPr/>
          </p:nvSpPr>
          <p:spPr>
            <a:xfrm>
              <a:off x="3796142" y="5828145"/>
              <a:ext cx="1607127" cy="612648"/>
            </a:xfrm>
            <a:prstGeom prst="wedgeEllipseCallout">
              <a:avLst>
                <a:gd name="adj1" fmla="val 36447"/>
                <a:gd name="adj2" fmla="val -7017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06357" y="5903636"/>
              <a:ext cx="15969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Linear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564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4" y="-47994"/>
            <a:ext cx="10515600" cy="1325563"/>
          </a:xfrm>
        </p:spPr>
        <p:txBody>
          <a:bodyPr/>
          <a:lstStyle/>
          <a:p>
            <a:r>
              <a:rPr lang="en-US" dirty="0"/>
              <a:t>Trees and Cuts</a:t>
            </a:r>
          </a:p>
        </p:txBody>
      </p:sp>
      <p:sp>
        <p:nvSpPr>
          <p:cNvPr id="4" name="Oval 3"/>
          <p:cNvSpPr/>
          <p:nvPr/>
        </p:nvSpPr>
        <p:spPr>
          <a:xfrm>
            <a:off x="7605869" y="1545574"/>
            <a:ext cx="2715765" cy="1935521"/>
          </a:xfrm>
          <a:custGeom>
            <a:avLst/>
            <a:gdLst>
              <a:gd name="connsiteX0" fmla="*/ 0 w 2798618"/>
              <a:gd name="connsiteY0" fmla="*/ 858982 h 1717964"/>
              <a:gd name="connsiteX1" fmla="*/ 1399309 w 2798618"/>
              <a:gd name="connsiteY1" fmla="*/ 0 h 1717964"/>
              <a:gd name="connsiteX2" fmla="*/ 2798618 w 2798618"/>
              <a:gd name="connsiteY2" fmla="*/ 858982 h 1717964"/>
              <a:gd name="connsiteX3" fmla="*/ 1399309 w 2798618"/>
              <a:gd name="connsiteY3" fmla="*/ 1717964 h 1717964"/>
              <a:gd name="connsiteX4" fmla="*/ 0 w 2798618"/>
              <a:gd name="connsiteY4" fmla="*/ 858982 h 1717964"/>
              <a:gd name="connsiteX0" fmla="*/ 26 w 2798644"/>
              <a:gd name="connsiteY0" fmla="*/ 858982 h 1123621"/>
              <a:gd name="connsiteX1" fmla="*/ 1399335 w 2798644"/>
              <a:gd name="connsiteY1" fmla="*/ 0 h 1123621"/>
              <a:gd name="connsiteX2" fmla="*/ 2798644 w 2798644"/>
              <a:gd name="connsiteY2" fmla="*/ 858982 h 1123621"/>
              <a:gd name="connsiteX3" fmla="*/ 1371626 w 2798644"/>
              <a:gd name="connsiteY3" fmla="*/ 1025237 h 1123621"/>
              <a:gd name="connsiteX4" fmla="*/ 26 w 2798644"/>
              <a:gd name="connsiteY4" fmla="*/ 858982 h 1123621"/>
              <a:gd name="connsiteX0" fmla="*/ 18 w 2687799"/>
              <a:gd name="connsiteY0" fmla="*/ 861480 h 1355255"/>
              <a:gd name="connsiteX1" fmla="*/ 1399327 w 2687799"/>
              <a:gd name="connsiteY1" fmla="*/ 2498 h 1355255"/>
              <a:gd name="connsiteX2" fmla="*/ 2687799 w 2687799"/>
              <a:gd name="connsiteY2" fmla="*/ 1166280 h 1355255"/>
              <a:gd name="connsiteX3" fmla="*/ 1371618 w 2687799"/>
              <a:gd name="connsiteY3" fmla="*/ 1027735 h 1355255"/>
              <a:gd name="connsiteX4" fmla="*/ 18 w 2687799"/>
              <a:gd name="connsiteY4" fmla="*/ 861480 h 1355255"/>
              <a:gd name="connsiteX0" fmla="*/ 18 w 2687799"/>
              <a:gd name="connsiteY0" fmla="*/ 1424220 h 1458305"/>
              <a:gd name="connsiteX1" fmla="*/ 1399327 w 2687799"/>
              <a:gd name="connsiteY1" fmla="*/ 1820 h 1458305"/>
              <a:gd name="connsiteX2" fmla="*/ 2687799 w 2687799"/>
              <a:gd name="connsiteY2" fmla="*/ 1165602 h 1458305"/>
              <a:gd name="connsiteX3" fmla="*/ 1371618 w 2687799"/>
              <a:gd name="connsiteY3" fmla="*/ 1027057 h 1458305"/>
              <a:gd name="connsiteX4" fmla="*/ 18 w 2687799"/>
              <a:gd name="connsiteY4" fmla="*/ 1424220 h 1458305"/>
              <a:gd name="connsiteX0" fmla="*/ 27984 w 2715765"/>
              <a:gd name="connsiteY0" fmla="*/ 1450269 h 1464628"/>
              <a:gd name="connsiteX1" fmla="*/ 549839 w 2715765"/>
              <a:gd name="connsiteY1" fmla="*/ 452744 h 1464628"/>
              <a:gd name="connsiteX2" fmla="*/ 1427293 w 2715765"/>
              <a:gd name="connsiteY2" fmla="*/ 27869 h 1464628"/>
              <a:gd name="connsiteX3" fmla="*/ 2715765 w 2715765"/>
              <a:gd name="connsiteY3" fmla="*/ 1191651 h 1464628"/>
              <a:gd name="connsiteX4" fmla="*/ 1399584 w 2715765"/>
              <a:gd name="connsiteY4" fmla="*/ 1053106 h 1464628"/>
              <a:gd name="connsiteX5" fmla="*/ 27984 w 2715765"/>
              <a:gd name="connsiteY5" fmla="*/ 1450269 h 1464628"/>
              <a:gd name="connsiteX0" fmla="*/ 27984 w 2715765"/>
              <a:gd name="connsiteY0" fmla="*/ 1450269 h 1464628"/>
              <a:gd name="connsiteX1" fmla="*/ 549839 w 2715765"/>
              <a:gd name="connsiteY1" fmla="*/ 452744 h 1464628"/>
              <a:gd name="connsiteX2" fmla="*/ 1584312 w 2715765"/>
              <a:gd name="connsiteY2" fmla="*/ 27869 h 1464628"/>
              <a:gd name="connsiteX3" fmla="*/ 2715765 w 2715765"/>
              <a:gd name="connsiteY3" fmla="*/ 1191651 h 1464628"/>
              <a:gd name="connsiteX4" fmla="*/ 1399584 w 2715765"/>
              <a:gd name="connsiteY4" fmla="*/ 1053106 h 1464628"/>
              <a:gd name="connsiteX5" fmla="*/ 27984 w 2715765"/>
              <a:gd name="connsiteY5" fmla="*/ 1450269 h 146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765" h="1464628">
                <a:moveTo>
                  <a:pt x="27984" y="1450269"/>
                </a:moveTo>
                <a:cubicBezTo>
                  <a:pt x="-113640" y="1350209"/>
                  <a:pt x="316621" y="689811"/>
                  <a:pt x="549839" y="452744"/>
                </a:cubicBezTo>
                <a:cubicBezTo>
                  <a:pt x="783057" y="215677"/>
                  <a:pt x="1223324" y="-95282"/>
                  <a:pt x="1584312" y="27869"/>
                </a:cubicBezTo>
                <a:cubicBezTo>
                  <a:pt x="1945300" y="151020"/>
                  <a:pt x="2715765" y="717248"/>
                  <a:pt x="2715765" y="1191651"/>
                </a:cubicBezTo>
                <a:cubicBezTo>
                  <a:pt x="2715765" y="1666054"/>
                  <a:pt x="1847548" y="1010003"/>
                  <a:pt x="1399584" y="1053106"/>
                </a:cubicBezTo>
                <a:cubicBezTo>
                  <a:pt x="951621" y="1096209"/>
                  <a:pt x="169608" y="1550329"/>
                  <a:pt x="27984" y="1450269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 rot="11039917">
            <a:off x="7438035" y="3920224"/>
            <a:ext cx="2715765" cy="1464628"/>
          </a:xfrm>
          <a:custGeom>
            <a:avLst/>
            <a:gdLst>
              <a:gd name="connsiteX0" fmla="*/ 0 w 2798618"/>
              <a:gd name="connsiteY0" fmla="*/ 858982 h 1717964"/>
              <a:gd name="connsiteX1" fmla="*/ 1399309 w 2798618"/>
              <a:gd name="connsiteY1" fmla="*/ 0 h 1717964"/>
              <a:gd name="connsiteX2" fmla="*/ 2798618 w 2798618"/>
              <a:gd name="connsiteY2" fmla="*/ 858982 h 1717964"/>
              <a:gd name="connsiteX3" fmla="*/ 1399309 w 2798618"/>
              <a:gd name="connsiteY3" fmla="*/ 1717964 h 1717964"/>
              <a:gd name="connsiteX4" fmla="*/ 0 w 2798618"/>
              <a:gd name="connsiteY4" fmla="*/ 858982 h 1717964"/>
              <a:gd name="connsiteX0" fmla="*/ 26 w 2798644"/>
              <a:gd name="connsiteY0" fmla="*/ 858982 h 1123621"/>
              <a:gd name="connsiteX1" fmla="*/ 1399335 w 2798644"/>
              <a:gd name="connsiteY1" fmla="*/ 0 h 1123621"/>
              <a:gd name="connsiteX2" fmla="*/ 2798644 w 2798644"/>
              <a:gd name="connsiteY2" fmla="*/ 858982 h 1123621"/>
              <a:gd name="connsiteX3" fmla="*/ 1371626 w 2798644"/>
              <a:gd name="connsiteY3" fmla="*/ 1025237 h 1123621"/>
              <a:gd name="connsiteX4" fmla="*/ 26 w 2798644"/>
              <a:gd name="connsiteY4" fmla="*/ 858982 h 1123621"/>
              <a:gd name="connsiteX0" fmla="*/ 18 w 2687799"/>
              <a:gd name="connsiteY0" fmla="*/ 861480 h 1355255"/>
              <a:gd name="connsiteX1" fmla="*/ 1399327 w 2687799"/>
              <a:gd name="connsiteY1" fmla="*/ 2498 h 1355255"/>
              <a:gd name="connsiteX2" fmla="*/ 2687799 w 2687799"/>
              <a:gd name="connsiteY2" fmla="*/ 1166280 h 1355255"/>
              <a:gd name="connsiteX3" fmla="*/ 1371618 w 2687799"/>
              <a:gd name="connsiteY3" fmla="*/ 1027735 h 1355255"/>
              <a:gd name="connsiteX4" fmla="*/ 18 w 2687799"/>
              <a:gd name="connsiteY4" fmla="*/ 861480 h 1355255"/>
              <a:gd name="connsiteX0" fmla="*/ 18 w 2687799"/>
              <a:gd name="connsiteY0" fmla="*/ 1424220 h 1458305"/>
              <a:gd name="connsiteX1" fmla="*/ 1399327 w 2687799"/>
              <a:gd name="connsiteY1" fmla="*/ 1820 h 1458305"/>
              <a:gd name="connsiteX2" fmla="*/ 2687799 w 2687799"/>
              <a:gd name="connsiteY2" fmla="*/ 1165602 h 1458305"/>
              <a:gd name="connsiteX3" fmla="*/ 1371618 w 2687799"/>
              <a:gd name="connsiteY3" fmla="*/ 1027057 h 1458305"/>
              <a:gd name="connsiteX4" fmla="*/ 18 w 2687799"/>
              <a:gd name="connsiteY4" fmla="*/ 1424220 h 1458305"/>
              <a:gd name="connsiteX0" fmla="*/ 27984 w 2715765"/>
              <a:gd name="connsiteY0" fmla="*/ 1450269 h 1464628"/>
              <a:gd name="connsiteX1" fmla="*/ 549839 w 2715765"/>
              <a:gd name="connsiteY1" fmla="*/ 452744 h 1464628"/>
              <a:gd name="connsiteX2" fmla="*/ 1427293 w 2715765"/>
              <a:gd name="connsiteY2" fmla="*/ 27869 h 1464628"/>
              <a:gd name="connsiteX3" fmla="*/ 2715765 w 2715765"/>
              <a:gd name="connsiteY3" fmla="*/ 1191651 h 1464628"/>
              <a:gd name="connsiteX4" fmla="*/ 1399584 w 2715765"/>
              <a:gd name="connsiteY4" fmla="*/ 1053106 h 1464628"/>
              <a:gd name="connsiteX5" fmla="*/ 27984 w 2715765"/>
              <a:gd name="connsiteY5" fmla="*/ 1450269 h 1464628"/>
              <a:gd name="connsiteX0" fmla="*/ 27984 w 2715765"/>
              <a:gd name="connsiteY0" fmla="*/ 1450269 h 1464628"/>
              <a:gd name="connsiteX1" fmla="*/ 549839 w 2715765"/>
              <a:gd name="connsiteY1" fmla="*/ 452744 h 1464628"/>
              <a:gd name="connsiteX2" fmla="*/ 1584312 w 2715765"/>
              <a:gd name="connsiteY2" fmla="*/ 27869 h 1464628"/>
              <a:gd name="connsiteX3" fmla="*/ 2715765 w 2715765"/>
              <a:gd name="connsiteY3" fmla="*/ 1191651 h 1464628"/>
              <a:gd name="connsiteX4" fmla="*/ 1399584 w 2715765"/>
              <a:gd name="connsiteY4" fmla="*/ 1053106 h 1464628"/>
              <a:gd name="connsiteX5" fmla="*/ 27984 w 2715765"/>
              <a:gd name="connsiteY5" fmla="*/ 1450269 h 146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765" h="1464628">
                <a:moveTo>
                  <a:pt x="27984" y="1450269"/>
                </a:moveTo>
                <a:cubicBezTo>
                  <a:pt x="-113640" y="1350209"/>
                  <a:pt x="316621" y="689811"/>
                  <a:pt x="549839" y="452744"/>
                </a:cubicBezTo>
                <a:cubicBezTo>
                  <a:pt x="783057" y="215677"/>
                  <a:pt x="1223324" y="-95282"/>
                  <a:pt x="1584312" y="27869"/>
                </a:cubicBezTo>
                <a:cubicBezTo>
                  <a:pt x="1945300" y="151020"/>
                  <a:pt x="2715765" y="717248"/>
                  <a:pt x="2715765" y="1191651"/>
                </a:cubicBezTo>
                <a:cubicBezTo>
                  <a:pt x="2715765" y="1666054"/>
                  <a:pt x="1847548" y="1010003"/>
                  <a:pt x="1399584" y="1053106"/>
                </a:cubicBezTo>
                <a:cubicBezTo>
                  <a:pt x="951621" y="1096209"/>
                  <a:pt x="169608" y="1550329"/>
                  <a:pt x="27984" y="1450269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963751" y="1820145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665855" y="2871137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991458" y="2688363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488078" y="2840763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93937" y="3039343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46337" y="4281633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695898" y="4711122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273169" y="4374001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000698" y="4951272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589678" y="5048254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836918" y="4554113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201753" y="4706513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429732" y="4775180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617391" y="2277343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94662" y="2124945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522552" y="2489780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197129" y="2642180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6" idx="4"/>
            <a:endCxn id="19" idx="7"/>
          </p:cNvCxnSpPr>
          <p:nvPr/>
        </p:nvCxnSpPr>
        <p:spPr>
          <a:xfrm flipH="1">
            <a:off x="8739708" y="1963448"/>
            <a:ext cx="295695" cy="3348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4"/>
            <a:endCxn id="20" idx="0"/>
          </p:cNvCxnSpPr>
          <p:nvPr/>
        </p:nvCxnSpPr>
        <p:spPr>
          <a:xfrm>
            <a:off x="9035403" y="1963448"/>
            <a:ext cx="230911" cy="1614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1" idx="1"/>
          </p:cNvCxnSpPr>
          <p:nvPr/>
        </p:nvCxnSpPr>
        <p:spPr>
          <a:xfrm>
            <a:off x="9289403" y="2226687"/>
            <a:ext cx="254135" cy="284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5"/>
          </p:cNvCxnSpPr>
          <p:nvPr/>
        </p:nvCxnSpPr>
        <p:spPr>
          <a:xfrm>
            <a:off x="9644869" y="2612097"/>
            <a:ext cx="92637" cy="259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1" idx="2"/>
            <a:endCxn id="8" idx="7"/>
          </p:cNvCxnSpPr>
          <p:nvPr/>
        </p:nvCxnSpPr>
        <p:spPr>
          <a:xfrm flipH="1">
            <a:off x="9113775" y="2561432"/>
            <a:ext cx="408777" cy="1479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7" idx="4"/>
            <a:endCxn id="13" idx="0"/>
          </p:cNvCxnSpPr>
          <p:nvPr/>
        </p:nvCxnSpPr>
        <p:spPr>
          <a:xfrm flipH="1">
            <a:off x="9344821" y="3014440"/>
            <a:ext cx="392686" cy="1359561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074686" y="3191879"/>
            <a:ext cx="143302" cy="108065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22" idx="0"/>
          </p:cNvCxnSpPr>
          <p:nvPr/>
        </p:nvCxnSpPr>
        <p:spPr>
          <a:xfrm flipH="1">
            <a:off x="8268781" y="2402620"/>
            <a:ext cx="392549" cy="239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8070073" y="2757174"/>
            <a:ext cx="152527" cy="274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2" idx="5"/>
            <a:endCxn id="9" idx="2"/>
          </p:cNvCxnSpPr>
          <p:nvPr/>
        </p:nvCxnSpPr>
        <p:spPr>
          <a:xfrm>
            <a:off x="8319446" y="2764497"/>
            <a:ext cx="168632" cy="147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1" idx="4"/>
            <a:endCxn id="16" idx="0"/>
          </p:cNvCxnSpPr>
          <p:nvPr/>
        </p:nvCxnSpPr>
        <p:spPr>
          <a:xfrm flipH="1">
            <a:off x="7908570" y="4424936"/>
            <a:ext cx="309419" cy="129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1" idx="5"/>
          </p:cNvCxnSpPr>
          <p:nvPr/>
        </p:nvCxnSpPr>
        <p:spPr>
          <a:xfrm>
            <a:off x="8268654" y="4403950"/>
            <a:ext cx="35293" cy="30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3" idx="3"/>
            <a:endCxn id="14" idx="0"/>
          </p:cNvCxnSpPr>
          <p:nvPr/>
        </p:nvCxnSpPr>
        <p:spPr>
          <a:xfrm flipH="1">
            <a:off x="9072350" y="4496318"/>
            <a:ext cx="221805" cy="4549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3" idx="4"/>
            <a:endCxn id="18" idx="1"/>
          </p:cNvCxnSpPr>
          <p:nvPr/>
        </p:nvCxnSpPr>
        <p:spPr>
          <a:xfrm>
            <a:off x="9344821" y="4517304"/>
            <a:ext cx="105897" cy="2788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2" idx="4"/>
            <a:endCxn id="15" idx="5"/>
          </p:cNvCxnSpPr>
          <p:nvPr/>
        </p:nvCxnSpPr>
        <p:spPr>
          <a:xfrm flipH="1">
            <a:off x="8711995" y="4854425"/>
            <a:ext cx="55555" cy="316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1" idx="5"/>
            <a:endCxn id="12" idx="0"/>
          </p:cNvCxnSpPr>
          <p:nvPr/>
        </p:nvCxnSpPr>
        <p:spPr>
          <a:xfrm>
            <a:off x="8268654" y="4403950"/>
            <a:ext cx="498896" cy="307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8" idx="4"/>
            <a:endCxn id="11" idx="7"/>
          </p:cNvCxnSpPr>
          <p:nvPr/>
        </p:nvCxnSpPr>
        <p:spPr>
          <a:xfrm flipH="1">
            <a:off x="8268654" y="2831666"/>
            <a:ext cx="794456" cy="147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9" idx="5"/>
          </p:cNvCxnSpPr>
          <p:nvPr/>
        </p:nvCxnSpPr>
        <p:spPr>
          <a:xfrm>
            <a:off x="8610395" y="2963080"/>
            <a:ext cx="704746" cy="1410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" idx="4"/>
            <a:endCxn id="11" idx="6"/>
          </p:cNvCxnSpPr>
          <p:nvPr/>
        </p:nvCxnSpPr>
        <p:spPr>
          <a:xfrm flipH="1">
            <a:off x="8289640" y="3014440"/>
            <a:ext cx="1447867" cy="13388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" idx="4"/>
            <a:endCxn id="11" idx="7"/>
          </p:cNvCxnSpPr>
          <p:nvPr/>
        </p:nvCxnSpPr>
        <p:spPr>
          <a:xfrm flipH="1">
            <a:off x="8268654" y="2984066"/>
            <a:ext cx="291076" cy="13185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3112651" y="1658648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424542" y="2430004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666833" y="2510766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759524" y="3563243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112651" y="3666547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94539" y="3732205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603430" y="4854425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>
            <a:stCxn id="91" idx="3"/>
            <a:endCxn id="92" idx="7"/>
          </p:cNvCxnSpPr>
          <p:nvPr/>
        </p:nvCxnSpPr>
        <p:spPr>
          <a:xfrm flipH="1">
            <a:off x="2684705" y="1918811"/>
            <a:ext cx="472583" cy="55583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2" idx="3"/>
            <a:endCxn id="94" idx="7"/>
          </p:cNvCxnSpPr>
          <p:nvPr/>
        </p:nvCxnSpPr>
        <p:spPr>
          <a:xfrm flipH="1">
            <a:off x="2019687" y="2690167"/>
            <a:ext cx="449492" cy="91771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92" idx="4"/>
            <a:endCxn id="95" idx="0"/>
          </p:cNvCxnSpPr>
          <p:nvPr/>
        </p:nvCxnSpPr>
        <p:spPr>
          <a:xfrm>
            <a:off x="2576942" y="2734804"/>
            <a:ext cx="688109" cy="9317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endCxn id="96" idx="0"/>
          </p:cNvCxnSpPr>
          <p:nvPr/>
        </p:nvCxnSpPr>
        <p:spPr>
          <a:xfrm>
            <a:off x="3865283" y="2745314"/>
            <a:ext cx="781656" cy="9868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91" idx="5"/>
          </p:cNvCxnSpPr>
          <p:nvPr/>
        </p:nvCxnSpPr>
        <p:spPr>
          <a:xfrm>
            <a:off x="3372814" y="1918811"/>
            <a:ext cx="432705" cy="7233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94" idx="4"/>
            <a:endCxn id="97" idx="0"/>
          </p:cNvCxnSpPr>
          <p:nvPr/>
        </p:nvCxnSpPr>
        <p:spPr>
          <a:xfrm flipH="1">
            <a:off x="1755830" y="3868043"/>
            <a:ext cx="156094" cy="98638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4" idx="5"/>
          </p:cNvCxnSpPr>
          <p:nvPr/>
        </p:nvCxnSpPr>
        <p:spPr>
          <a:xfrm>
            <a:off x="2019687" y="3823406"/>
            <a:ext cx="693181" cy="11154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2576942" y="4829072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67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085"/>
            <a:ext cx="10515600" cy="1325563"/>
          </a:xfrm>
        </p:spPr>
        <p:txBody>
          <a:bodyPr/>
          <a:lstStyle/>
          <a:p>
            <a:r>
              <a:rPr lang="en-US" dirty="0"/>
              <a:t>Tree Packing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190660" y="2003999"/>
                <a:ext cx="11699844" cy="1004121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Weighted Packing: </a:t>
                </a:r>
                <a:r>
                  <a:rPr lang="en-US" dirty="0"/>
                  <a:t>A collection of (weighted) trees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satisfying that for every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1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b="1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</m:sSub>
                        <m:r>
                          <a:rPr lang="en-US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every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The value of the packing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60" y="2003999"/>
                <a:ext cx="11699844" cy="1004121"/>
              </a:xfrm>
              <a:prstGeom prst="rect">
                <a:avLst/>
              </a:prstGeom>
              <a:blipFill>
                <a:blip r:embed="rId2"/>
                <a:stretch>
                  <a:fillRect l="-724" t="-2260" b="-7345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6770" y="1314079"/>
            <a:ext cx="8398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For unweighted graph</a:t>
            </a:r>
            <a:r>
              <a:rPr lang="en-US" sz="2800" dirty="0"/>
              <a:t>: A collection of edge disjoint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/>
              </p:cNvSpPr>
              <p:nvPr/>
            </p:nvSpPr>
            <p:spPr>
              <a:xfrm>
                <a:off x="190660" y="3710641"/>
                <a:ext cx="11699844" cy="954107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Lemma (Nash-Williams, 61): </a:t>
                </a:r>
                <a:r>
                  <a:rPr lang="en-US" dirty="0"/>
                  <a:t>Any undirected graph with min-cut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 contains a tree packing of at least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 trees</a:t>
                </a:r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60" y="3710641"/>
                <a:ext cx="11699844" cy="954107"/>
              </a:xfrm>
              <a:prstGeom prst="rect">
                <a:avLst/>
              </a:prstGeom>
              <a:blipFill>
                <a:blip r:embed="rId3"/>
                <a:stretch>
                  <a:fillRect l="-724" t="-2367" b="-12426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314036" y="51442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77818" y="5105659"/>
                <a:ext cx="102569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Exists a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in the packing such that the minimum cut 2-respects it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818" y="5105659"/>
                <a:ext cx="10256975" cy="523220"/>
              </a:xfrm>
              <a:prstGeom prst="rect">
                <a:avLst/>
              </a:prstGeom>
              <a:blipFill>
                <a:blip r:embed="rId4"/>
                <a:stretch>
                  <a:fillRect l="-1188" t="-11765" r="-23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34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Efficient Cut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Cut Counting Argument (debt from last week)</a:t>
            </a:r>
          </a:p>
          <a:p>
            <a:pPr>
              <a:lnSpc>
                <a:spcPct val="150000"/>
              </a:lnSpc>
            </a:pPr>
            <a:r>
              <a:rPr lang="en-US" dirty="0"/>
              <a:t>Towards linear time algorithm: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Tree Packing</a:t>
            </a:r>
          </a:p>
          <a:p>
            <a:pPr>
              <a:lnSpc>
                <a:spcPct val="150000"/>
              </a:lnSpc>
            </a:pPr>
            <a:r>
              <a:rPr lang="en-US" b="1" dirty="0"/>
              <a:t>Next Week</a:t>
            </a:r>
            <a:r>
              <a:rPr lang="en-US" dirty="0"/>
              <a:t>: </a:t>
            </a:r>
            <a:r>
              <a:rPr lang="en-US" dirty="0" err="1"/>
              <a:t>Gomory</a:t>
            </a:r>
            <a:r>
              <a:rPr lang="en-US" dirty="0"/>
              <a:t> Hu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30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2636" y="1169843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A tree is good if min-cut  </a:t>
                </a:r>
                <a:r>
                  <a:rPr lang="en-US" dirty="0">
                    <a:solidFill>
                      <a:srgbClr val="0070C0"/>
                    </a:solidFill>
                  </a:rPr>
                  <a:t>two-respects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it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b="1" dirty="0"/>
                  <a:t>So-far: </a:t>
                </a:r>
                <a:r>
                  <a:rPr lang="en-US" dirty="0"/>
                  <a:t>1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trees is good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b="1" dirty="0"/>
                  <a:t>Next: </a:t>
                </a:r>
                <a:r>
                  <a:rPr lang="en-US" dirty="0">
                    <a:solidFill>
                      <a:srgbClr val="FF0000"/>
                    </a:solidFill>
                  </a:rPr>
                  <a:t>half</a:t>
                </a:r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trees is good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b="1" dirty="0"/>
                  <a:t>Next </a:t>
                </a:r>
                <a:r>
                  <a:rPr lang="en-US" b="1" dirty="0" err="1"/>
                  <a:t>next</a:t>
                </a:r>
                <a:r>
                  <a:rPr lang="en-US" b="1" dirty="0"/>
                  <a:t>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1/3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trees is good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636" y="1169843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8390959" y="1009867"/>
            <a:ext cx="2715765" cy="1935521"/>
          </a:xfrm>
          <a:custGeom>
            <a:avLst/>
            <a:gdLst>
              <a:gd name="connsiteX0" fmla="*/ 0 w 2798618"/>
              <a:gd name="connsiteY0" fmla="*/ 858982 h 1717964"/>
              <a:gd name="connsiteX1" fmla="*/ 1399309 w 2798618"/>
              <a:gd name="connsiteY1" fmla="*/ 0 h 1717964"/>
              <a:gd name="connsiteX2" fmla="*/ 2798618 w 2798618"/>
              <a:gd name="connsiteY2" fmla="*/ 858982 h 1717964"/>
              <a:gd name="connsiteX3" fmla="*/ 1399309 w 2798618"/>
              <a:gd name="connsiteY3" fmla="*/ 1717964 h 1717964"/>
              <a:gd name="connsiteX4" fmla="*/ 0 w 2798618"/>
              <a:gd name="connsiteY4" fmla="*/ 858982 h 1717964"/>
              <a:gd name="connsiteX0" fmla="*/ 26 w 2798644"/>
              <a:gd name="connsiteY0" fmla="*/ 858982 h 1123621"/>
              <a:gd name="connsiteX1" fmla="*/ 1399335 w 2798644"/>
              <a:gd name="connsiteY1" fmla="*/ 0 h 1123621"/>
              <a:gd name="connsiteX2" fmla="*/ 2798644 w 2798644"/>
              <a:gd name="connsiteY2" fmla="*/ 858982 h 1123621"/>
              <a:gd name="connsiteX3" fmla="*/ 1371626 w 2798644"/>
              <a:gd name="connsiteY3" fmla="*/ 1025237 h 1123621"/>
              <a:gd name="connsiteX4" fmla="*/ 26 w 2798644"/>
              <a:gd name="connsiteY4" fmla="*/ 858982 h 1123621"/>
              <a:gd name="connsiteX0" fmla="*/ 18 w 2687799"/>
              <a:gd name="connsiteY0" fmla="*/ 861480 h 1355255"/>
              <a:gd name="connsiteX1" fmla="*/ 1399327 w 2687799"/>
              <a:gd name="connsiteY1" fmla="*/ 2498 h 1355255"/>
              <a:gd name="connsiteX2" fmla="*/ 2687799 w 2687799"/>
              <a:gd name="connsiteY2" fmla="*/ 1166280 h 1355255"/>
              <a:gd name="connsiteX3" fmla="*/ 1371618 w 2687799"/>
              <a:gd name="connsiteY3" fmla="*/ 1027735 h 1355255"/>
              <a:gd name="connsiteX4" fmla="*/ 18 w 2687799"/>
              <a:gd name="connsiteY4" fmla="*/ 861480 h 1355255"/>
              <a:gd name="connsiteX0" fmla="*/ 18 w 2687799"/>
              <a:gd name="connsiteY0" fmla="*/ 1424220 h 1458305"/>
              <a:gd name="connsiteX1" fmla="*/ 1399327 w 2687799"/>
              <a:gd name="connsiteY1" fmla="*/ 1820 h 1458305"/>
              <a:gd name="connsiteX2" fmla="*/ 2687799 w 2687799"/>
              <a:gd name="connsiteY2" fmla="*/ 1165602 h 1458305"/>
              <a:gd name="connsiteX3" fmla="*/ 1371618 w 2687799"/>
              <a:gd name="connsiteY3" fmla="*/ 1027057 h 1458305"/>
              <a:gd name="connsiteX4" fmla="*/ 18 w 2687799"/>
              <a:gd name="connsiteY4" fmla="*/ 1424220 h 1458305"/>
              <a:gd name="connsiteX0" fmla="*/ 27984 w 2715765"/>
              <a:gd name="connsiteY0" fmla="*/ 1450269 h 1464628"/>
              <a:gd name="connsiteX1" fmla="*/ 549839 w 2715765"/>
              <a:gd name="connsiteY1" fmla="*/ 452744 h 1464628"/>
              <a:gd name="connsiteX2" fmla="*/ 1427293 w 2715765"/>
              <a:gd name="connsiteY2" fmla="*/ 27869 h 1464628"/>
              <a:gd name="connsiteX3" fmla="*/ 2715765 w 2715765"/>
              <a:gd name="connsiteY3" fmla="*/ 1191651 h 1464628"/>
              <a:gd name="connsiteX4" fmla="*/ 1399584 w 2715765"/>
              <a:gd name="connsiteY4" fmla="*/ 1053106 h 1464628"/>
              <a:gd name="connsiteX5" fmla="*/ 27984 w 2715765"/>
              <a:gd name="connsiteY5" fmla="*/ 1450269 h 1464628"/>
              <a:gd name="connsiteX0" fmla="*/ 27984 w 2715765"/>
              <a:gd name="connsiteY0" fmla="*/ 1450269 h 1464628"/>
              <a:gd name="connsiteX1" fmla="*/ 549839 w 2715765"/>
              <a:gd name="connsiteY1" fmla="*/ 452744 h 1464628"/>
              <a:gd name="connsiteX2" fmla="*/ 1584312 w 2715765"/>
              <a:gd name="connsiteY2" fmla="*/ 27869 h 1464628"/>
              <a:gd name="connsiteX3" fmla="*/ 2715765 w 2715765"/>
              <a:gd name="connsiteY3" fmla="*/ 1191651 h 1464628"/>
              <a:gd name="connsiteX4" fmla="*/ 1399584 w 2715765"/>
              <a:gd name="connsiteY4" fmla="*/ 1053106 h 1464628"/>
              <a:gd name="connsiteX5" fmla="*/ 27984 w 2715765"/>
              <a:gd name="connsiteY5" fmla="*/ 1450269 h 146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765" h="1464628">
                <a:moveTo>
                  <a:pt x="27984" y="1450269"/>
                </a:moveTo>
                <a:cubicBezTo>
                  <a:pt x="-113640" y="1350209"/>
                  <a:pt x="316621" y="689811"/>
                  <a:pt x="549839" y="452744"/>
                </a:cubicBezTo>
                <a:cubicBezTo>
                  <a:pt x="783057" y="215677"/>
                  <a:pt x="1223324" y="-95282"/>
                  <a:pt x="1584312" y="27869"/>
                </a:cubicBezTo>
                <a:cubicBezTo>
                  <a:pt x="1945300" y="151020"/>
                  <a:pt x="2715765" y="717248"/>
                  <a:pt x="2715765" y="1191651"/>
                </a:cubicBezTo>
                <a:cubicBezTo>
                  <a:pt x="2715765" y="1666054"/>
                  <a:pt x="1847548" y="1010003"/>
                  <a:pt x="1399584" y="1053106"/>
                </a:cubicBezTo>
                <a:cubicBezTo>
                  <a:pt x="951621" y="1096209"/>
                  <a:pt x="169608" y="1550329"/>
                  <a:pt x="27984" y="1450269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 rot="11039917">
            <a:off x="8223125" y="3384517"/>
            <a:ext cx="2715765" cy="1464628"/>
          </a:xfrm>
          <a:custGeom>
            <a:avLst/>
            <a:gdLst>
              <a:gd name="connsiteX0" fmla="*/ 0 w 2798618"/>
              <a:gd name="connsiteY0" fmla="*/ 858982 h 1717964"/>
              <a:gd name="connsiteX1" fmla="*/ 1399309 w 2798618"/>
              <a:gd name="connsiteY1" fmla="*/ 0 h 1717964"/>
              <a:gd name="connsiteX2" fmla="*/ 2798618 w 2798618"/>
              <a:gd name="connsiteY2" fmla="*/ 858982 h 1717964"/>
              <a:gd name="connsiteX3" fmla="*/ 1399309 w 2798618"/>
              <a:gd name="connsiteY3" fmla="*/ 1717964 h 1717964"/>
              <a:gd name="connsiteX4" fmla="*/ 0 w 2798618"/>
              <a:gd name="connsiteY4" fmla="*/ 858982 h 1717964"/>
              <a:gd name="connsiteX0" fmla="*/ 26 w 2798644"/>
              <a:gd name="connsiteY0" fmla="*/ 858982 h 1123621"/>
              <a:gd name="connsiteX1" fmla="*/ 1399335 w 2798644"/>
              <a:gd name="connsiteY1" fmla="*/ 0 h 1123621"/>
              <a:gd name="connsiteX2" fmla="*/ 2798644 w 2798644"/>
              <a:gd name="connsiteY2" fmla="*/ 858982 h 1123621"/>
              <a:gd name="connsiteX3" fmla="*/ 1371626 w 2798644"/>
              <a:gd name="connsiteY3" fmla="*/ 1025237 h 1123621"/>
              <a:gd name="connsiteX4" fmla="*/ 26 w 2798644"/>
              <a:gd name="connsiteY4" fmla="*/ 858982 h 1123621"/>
              <a:gd name="connsiteX0" fmla="*/ 18 w 2687799"/>
              <a:gd name="connsiteY0" fmla="*/ 861480 h 1355255"/>
              <a:gd name="connsiteX1" fmla="*/ 1399327 w 2687799"/>
              <a:gd name="connsiteY1" fmla="*/ 2498 h 1355255"/>
              <a:gd name="connsiteX2" fmla="*/ 2687799 w 2687799"/>
              <a:gd name="connsiteY2" fmla="*/ 1166280 h 1355255"/>
              <a:gd name="connsiteX3" fmla="*/ 1371618 w 2687799"/>
              <a:gd name="connsiteY3" fmla="*/ 1027735 h 1355255"/>
              <a:gd name="connsiteX4" fmla="*/ 18 w 2687799"/>
              <a:gd name="connsiteY4" fmla="*/ 861480 h 1355255"/>
              <a:gd name="connsiteX0" fmla="*/ 18 w 2687799"/>
              <a:gd name="connsiteY0" fmla="*/ 1424220 h 1458305"/>
              <a:gd name="connsiteX1" fmla="*/ 1399327 w 2687799"/>
              <a:gd name="connsiteY1" fmla="*/ 1820 h 1458305"/>
              <a:gd name="connsiteX2" fmla="*/ 2687799 w 2687799"/>
              <a:gd name="connsiteY2" fmla="*/ 1165602 h 1458305"/>
              <a:gd name="connsiteX3" fmla="*/ 1371618 w 2687799"/>
              <a:gd name="connsiteY3" fmla="*/ 1027057 h 1458305"/>
              <a:gd name="connsiteX4" fmla="*/ 18 w 2687799"/>
              <a:gd name="connsiteY4" fmla="*/ 1424220 h 1458305"/>
              <a:gd name="connsiteX0" fmla="*/ 27984 w 2715765"/>
              <a:gd name="connsiteY0" fmla="*/ 1450269 h 1464628"/>
              <a:gd name="connsiteX1" fmla="*/ 549839 w 2715765"/>
              <a:gd name="connsiteY1" fmla="*/ 452744 h 1464628"/>
              <a:gd name="connsiteX2" fmla="*/ 1427293 w 2715765"/>
              <a:gd name="connsiteY2" fmla="*/ 27869 h 1464628"/>
              <a:gd name="connsiteX3" fmla="*/ 2715765 w 2715765"/>
              <a:gd name="connsiteY3" fmla="*/ 1191651 h 1464628"/>
              <a:gd name="connsiteX4" fmla="*/ 1399584 w 2715765"/>
              <a:gd name="connsiteY4" fmla="*/ 1053106 h 1464628"/>
              <a:gd name="connsiteX5" fmla="*/ 27984 w 2715765"/>
              <a:gd name="connsiteY5" fmla="*/ 1450269 h 1464628"/>
              <a:gd name="connsiteX0" fmla="*/ 27984 w 2715765"/>
              <a:gd name="connsiteY0" fmla="*/ 1450269 h 1464628"/>
              <a:gd name="connsiteX1" fmla="*/ 549839 w 2715765"/>
              <a:gd name="connsiteY1" fmla="*/ 452744 h 1464628"/>
              <a:gd name="connsiteX2" fmla="*/ 1584312 w 2715765"/>
              <a:gd name="connsiteY2" fmla="*/ 27869 h 1464628"/>
              <a:gd name="connsiteX3" fmla="*/ 2715765 w 2715765"/>
              <a:gd name="connsiteY3" fmla="*/ 1191651 h 1464628"/>
              <a:gd name="connsiteX4" fmla="*/ 1399584 w 2715765"/>
              <a:gd name="connsiteY4" fmla="*/ 1053106 h 1464628"/>
              <a:gd name="connsiteX5" fmla="*/ 27984 w 2715765"/>
              <a:gd name="connsiteY5" fmla="*/ 1450269 h 146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765" h="1464628">
                <a:moveTo>
                  <a:pt x="27984" y="1450269"/>
                </a:moveTo>
                <a:cubicBezTo>
                  <a:pt x="-113640" y="1350209"/>
                  <a:pt x="316621" y="689811"/>
                  <a:pt x="549839" y="452744"/>
                </a:cubicBezTo>
                <a:cubicBezTo>
                  <a:pt x="783057" y="215677"/>
                  <a:pt x="1223324" y="-95282"/>
                  <a:pt x="1584312" y="27869"/>
                </a:cubicBezTo>
                <a:cubicBezTo>
                  <a:pt x="1945300" y="151020"/>
                  <a:pt x="2715765" y="717248"/>
                  <a:pt x="2715765" y="1191651"/>
                </a:cubicBezTo>
                <a:cubicBezTo>
                  <a:pt x="2715765" y="1666054"/>
                  <a:pt x="1847548" y="1010003"/>
                  <a:pt x="1399584" y="1053106"/>
                </a:cubicBezTo>
                <a:cubicBezTo>
                  <a:pt x="951621" y="1096209"/>
                  <a:pt x="169608" y="1550329"/>
                  <a:pt x="27984" y="1450269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748841" y="1284438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450945" y="2335430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776548" y="2152656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273168" y="2305056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779027" y="2503636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931427" y="3745926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480988" y="4175415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058259" y="3838294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785788" y="4415565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374768" y="4512547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22008" y="4018406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986843" y="4170806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214822" y="4239473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402481" y="1741636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979752" y="1589238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307642" y="1954073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982219" y="2106473"/>
            <a:ext cx="143303" cy="1433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6" idx="4"/>
            <a:endCxn id="19" idx="7"/>
          </p:cNvCxnSpPr>
          <p:nvPr/>
        </p:nvCxnSpPr>
        <p:spPr>
          <a:xfrm flipH="1">
            <a:off x="9524798" y="1427741"/>
            <a:ext cx="295695" cy="3348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4"/>
            <a:endCxn id="20" idx="0"/>
          </p:cNvCxnSpPr>
          <p:nvPr/>
        </p:nvCxnSpPr>
        <p:spPr>
          <a:xfrm>
            <a:off x="9820493" y="1427741"/>
            <a:ext cx="230911" cy="1614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1" idx="1"/>
          </p:cNvCxnSpPr>
          <p:nvPr/>
        </p:nvCxnSpPr>
        <p:spPr>
          <a:xfrm>
            <a:off x="10074493" y="1690980"/>
            <a:ext cx="254135" cy="284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5"/>
          </p:cNvCxnSpPr>
          <p:nvPr/>
        </p:nvCxnSpPr>
        <p:spPr>
          <a:xfrm>
            <a:off x="10429959" y="2076390"/>
            <a:ext cx="92637" cy="259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1" idx="2"/>
            <a:endCxn id="8" idx="7"/>
          </p:cNvCxnSpPr>
          <p:nvPr/>
        </p:nvCxnSpPr>
        <p:spPr>
          <a:xfrm flipH="1">
            <a:off x="9898865" y="2025725"/>
            <a:ext cx="408777" cy="1479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4"/>
            <a:endCxn id="13" idx="0"/>
          </p:cNvCxnSpPr>
          <p:nvPr/>
        </p:nvCxnSpPr>
        <p:spPr>
          <a:xfrm flipH="1">
            <a:off x="10129911" y="2478733"/>
            <a:ext cx="392686" cy="1359561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859776" y="2656172"/>
            <a:ext cx="143302" cy="108065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2" idx="0"/>
          </p:cNvCxnSpPr>
          <p:nvPr/>
        </p:nvCxnSpPr>
        <p:spPr>
          <a:xfrm flipH="1">
            <a:off x="9053871" y="1866913"/>
            <a:ext cx="392549" cy="239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855163" y="2221467"/>
            <a:ext cx="152527" cy="274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2" idx="5"/>
            <a:endCxn id="9" idx="2"/>
          </p:cNvCxnSpPr>
          <p:nvPr/>
        </p:nvCxnSpPr>
        <p:spPr>
          <a:xfrm>
            <a:off x="9104536" y="2228790"/>
            <a:ext cx="168632" cy="147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4"/>
            <a:endCxn id="16" idx="0"/>
          </p:cNvCxnSpPr>
          <p:nvPr/>
        </p:nvCxnSpPr>
        <p:spPr>
          <a:xfrm flipH="1">
            <a:off x="8693660" y="3889229"/>
            <a:ext cx="309419" cy="129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5"/>
          </p:cNvCxnSpPr>
          <p:nvPr/>
        </p:nvCxnSpPr>
        <p:spPr>
          <a:xfrm>
            <a:off x="9053744" y="3868243"/>
            <a:ext cx="35293" cy="30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3"/>
            <a:endCxn id="14" idx="0"/>
          </p:cNvCxnSpPr>
          <p:nvPr/>
        </p:nvCxnSpPr>
        <p:spPr>
          <a:xfrm flipH="1">
            <a:off x="9857440" y="3960611"/>
            <a:ext cx="221805" cy="4549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4"/>
            <a:endCxn id="18" idx="1"/>
          </p:cNvCxnSpPr>
          <p:nvPr/>
        </p:nvCxnSpPr>
        <p:spPr>
          <a:xfrm>
            <a:off x="10129911" y="3981597"/>
            <a:ext cx="105897" cy="2788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4"/>
            <a:endCxn id="15" idx="5"/>
          </p:cNvCxnSpPr>
          <p:nvPr/>
        </p:nvCxnSpPr>
        <p:spPr>
          <a:xfrm flipH="1">
            <a:off x="9497085" y="4318718"/>
            <a:ext cx="55555" cy="316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1" idx="5"/>
            <a:endCxn id="12" idx="0"/>
          </p:cNvCxnSpPr>
          <p:nvPr/>
        </p:nvCxnSpPr>
        <p:spPr>
          <a:xfrm>
            <a:off x="9053744" y="3868243"/>
            <a:ext cx="498896" cy="307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4"/>
            <a:endCxn id="11" idx="7"/>
          </p:cNvCxnSpPr>
          <p:nvPr/>
        </p:nvCxnSpPr>
        <p:spPr>
          <a:xfrm flipH="1">
            <a:off x="9053744" y="2295959"/>
            <a:ext cx="794456" cy="147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9" idx="5"/>
          </p:cNvCxnSpPr>
          <p:nvPr/>
        </p:nvCxnSpPr>
        <p:spPr>
          <a:xfrm>
            <a:off x="9395485" y="2427373"/>
            <a:ext cx="704746" cy="1410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7" idx="4"/>
            <a:endCxn id="11" idx="6"/>
          </p:cNvCxnSpPr>
          <p:nvPr/>
        </p:nvCxnSpPr>
        <p:spPr>
          <a:xfrm flipH="1">
            <a:off x="9074730" y="2478733"/>
            <a:ext cx="1447867" cy="13388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4"/>
            <a:endCxn id="11" idx="7"/>
          </p:cNvCxnSpPr>
          <p:nvPr/>
        </p:nvCxnSpPr>
        <p:spPr>
          <a:xfrm flipH="1">
            <a:off x="9053744" y="2448359"/>
            <a:ext cx="291076" cy="13185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739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2803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Cuts and Tree Packing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92363" y="1021777"/>
                <a:ext cx="11970328" cy="1151084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Lemma 1: </a:t>
                </a:r>
                <a:r>
                  <a:rPr lang="en-US" dirty="0"/>
                  <a:t>Given any (weighted) tree packing of value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,  and any </a:t>
                </a:r>
                <a:r>
                  <a:rPr lang="en-US" b="1" dirty="0">
                    <a:solidFill>
                      <a:srgbClr val="7030A0"/>
                    </a:solidFill>
                  </a:rPr>
                  <a:t>cut</a:t>
                </a:r>
                <a:r>
                  <a:rPr lang="en-US" dirty="0"/>
                  <a:t> of value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then at least 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den>
                    </m:f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 fraction of the trees (by weight)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respect </a:t>
                </a:r>
                <a:r>
                  <a:rPr lang="en-US" dirty="0"/>
                  <a:t>an  cut.</a:t>
                </a:r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3" y="1021777"/>
                <a:ext cx="11970328" cy="1151084"/>
              </a:xfrm>
              <a:prstGeom prst="rect">
                <a:avLst/>
              </a:prstGeom>
              <a:blipFill>
                <a:blip r:embed="rId2"/>
                <a:stretch>
                  <a:fillRect l="-708" t="-1990" r="-51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363" y="2626538"/>
                <a:ext cx="8584979" cy="3923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Proof:  </a:t>
                </a:r>
                <a:r>
                  <a:rPr lang="en-US" sz="2400" dirty="0"/>
                  <a:t>Each tree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400" dirty="0"/>
                  <a:t> in the packing has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sz="2400" dirty="0"/>
                  <a:t> thus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Pick a tree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400" dirty="0"/>
                  <a:t> at random </a:t>
                </a:r>
                <a:r>
                  <a:rPr lang="en-US" sz="2400" dirty="0" err="1"/>
                  <a:t>w.p</a:t>
                </a:r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2400" b="1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edges crossing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cut </a:t>
                </a:r>
                <a:r>
                  <a:rPr lang="en-US" sz="2400" dirty="0"/>
                  <a:t>-1      (</a:t>
                </a:r>
                <a:r>
                  <a:rPr lang="en-US" sz="2400" b="1" dirty="0"/>
                  <a:t>Note: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≥0)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∑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𝑇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(Tree packing)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−∑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3" y="2626538"/>
                <a:ext cx="8584979" cy="3923190"/>
              </a:xfrm>
              <a:prstGeom prst="rect">
                <a:avLst/>
              </a:prstGeom>
              <a:blipFill>
                <a:blip r:embed="rId3"/>
                <a:stretch>
                  <a:fillRect l="-1065" t="-1244" r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555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710" y="440170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By Markov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&lt;2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den>
                            </m:f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=1/2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3−</m:t>
                        </m:r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is integer,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</m:e>
                    </m:func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1/2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3−</m:t>
                        </m:r>
                        <m:f>
                          <m:f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10" y="440170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 rot="19435234">
            <a:off x="2865844" y="28803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230" y="3606568"/>
                <a:ext cx="4683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/>
                  <a:t>minimum cut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2-respects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30" y="3606568"/>
                <a:ext cx="4683526" cy="523220"/>
              </a:xfrm>
              <a:prstGeom prst="rect">
                <a:avLst/>
              </a:prstGeom>
              <a:blipFill>
                <a:blip r:embed="rId3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4710" y="5828144"/>
                <a:ext cx="2989857" cy="712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10" y="5828144"/>
                <a:ext cx="2989857" cy="712631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3"/>
          <p:cNvSpPr txBox="1">
            <a:spLocks/>
          </p:cNvSpPr>
          <p:nvPr/>
        </p:nvSpPr>
        <p:spPr>
          <a:xfrm>
            <a:off x="230909" y="4772437"/>
            <a:ext cx="11699844" cy="954107"/>
          </a:xfrm>
          <a:prstGeom prst="rect">
            <a:avLst/>
          </a:prstGeom>
          <a:noFill/>
          <a:ln w="76200" cmpd="dbl">
            <a:solidFill>
              <a:schemeClr val="tx2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C00000"/>
                </a:solidFill>
              </a:rPr>
              <a:t>Corollary: </a:t>
            </a:r>
            <a:r>
              <a:rPr lang="en-US" dirty="0"/>
              <a:t>In any maximum packing, the minimum cut 2-respects at least half of the trees</a:t>
            </a:r>
          </a:p>
        </p:txBody>
      </p:sp>
    </p:spTree>
    <p:extLst>
      <p:ext uri="{BB962C8B-B14F-4D97-AF65-F5344CB8AC3E}">
        <p14:creationId xmlns:p14="http://schemas.microsoft.com/office/powerpoint/2010/main" val="2840201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Cuts and Tree Packing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295" y="1265671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packing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-connected graph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time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dirty="0">
                    <a:sym typeface="Wingdings" panose="05000000000000000000" pitchFamily="2" charset="2"/>
                  </a:rPr>
                  <a:t> Minimum cut algorithm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time </a:t>
                </a:r>
              </a:p>
              <a:p>
                <a:pPr lvl="1"/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</m:func>
                  </m:oMath>
                </a14:m>
                <a:r>
                  <a:rPr lang="en-US" dirty="0"/>
                  <a:t> trees in the packing </a:t>
                </a:r>
              </a:p>
              <a:p>
                <a:pPr lvl="1"/>
                <a:r>
                  <a:rPr lang="en-US" dirty="0"/>
                  <a:t>Find the minimum cut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2−</m:t>
                    </m:r>
                  </m:oMath>
                </a14:m>
                <a:r>
                  <a:rPr lang="en-US" dirty="0"/>
                  <a:t>respects the tree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time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Improvement via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cut sparsifier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295" y="1265671"/>
                <a:ext cx="10515600" cy="4351338"/>
              </a:xfrm>
              <a:blipFill>
                <a:blip r:embed="rId2"/>
                <a:stretch>
                  <a:fillRect l="-1159" t="-2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240146" y="4495800"/>
                <a:ext cx="11619346" cy="1629292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Theorem [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Karger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‘93] : </a:t>
                </a:r>
                <a:r>
                  <a:rPr lang="en-US" sz="2400" dirty="0"/>
                  <a:t>In linear time, one can compute 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cut sparsifier 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400" dirty="0"/>
                  <a:t>subgraph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with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edges and unweighted min-cut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4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400" dirty="0"/>
                  <a:t>The min-cut in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corresponds to a cut in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of value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sty m:val="p"/>
                      </m:rPr>
                      <a:rPr lang="en-US" sz="24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46" y="4495800"/>
                <a:ext cx="11619346" cy="1629292"/>
              </a:xfrm>
              <a:prstGeom prst="rect">
                <a:avLst/>
              </a:prstGeom>
              <a:blipFill>
                <a:blip r:embed="rId3"/>
                <a:stretch>
                  <a:fillRect l="-469" t="-714" b="-4643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371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31403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Cuts and Tree Packing via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0888" y="2217015"/>
                <a:ext cx="11824855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Compute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sparsifier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dirty="0"/>
                  <a:t> in linear time (``skeleton graph”)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Compute a tree packing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 trees in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b="1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2400" dirty="0"/>
                  <a:t> time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Claim: For a </a:t>
                </a:r>
                <a:r>
                  <a:rPr lang="en-US" sz="2400" dirty="0"/>
                  <a:t>Minimum cut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in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, 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b="1" dirty="0">
                  <a:solidFill>
                    <a:srgbClr val="00B0F0"/>
                  </a:solidFill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400" dirty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=(1+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in </a:t>
                </a:r>
                <a:r>
                  <a:rPr lang="en-US" sz="2400" b="1" dirty="0"/>
                  <a:t>Lemma 1,</a:t>
                </a:r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400" dirty="0">
                  <a:sym typeface="Wingdings" panose="05000000000000000000" pitchFamily="2" charset="2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dirty="0">
                    <a:sym typeface="Wingdings" panose="05000000000000000000" pitchFamily="2" charset="2"/>
                  </a:rPr>
                  <a:t> min-cut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2-respects</a:t>
                </a:r>
                <a:r>
                  <a:rPr lang="en-US" sz="24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of the trees in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400" dirty="0"/>
                  <a:t> 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888" y="2217015"/>
                <a:ext cx="11824855" cy="4351338"/>
              </a:xfrm>
              <a:blipFill>
                <a:blip r:embed="rId2"/>
                <a:stretch>
                  <a:fillRect l="-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200887" y="1011526"/>
                <a:ext cx="11824855" cy="1095877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Lemma: </a:t>
                </a:r>
                <a:r>
                  <a:rPr lang="en-US" dirty="0"/>
                  <a:t>Given any (possibly weighted)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time can compute 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dirty="0"/>
                  <a:t>a set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trees s.t the G-minimum-cut 2-respects </a:t>
                </a:r>
                <a:r>
                  <a:rPr lang="en-US" b="1" dirty="0">
                    <a:solidFill>
                      <a:srgbClr val="00B0F0"/>
                    </a:solidFill>
                  </a:rPr>
                  <a:t>1/3</a:t>
                </a:r>
                <a:r>
                  <a:rPr lang="en-US" dirty="0"/>
                  <a:t> of them </a:t>
                </a:r>
                <a:r>
                  <a:rPr lang="en-US" dirty="0" err="1"/>
                  <a:t>w.h.p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87" y="1011526"/>
                <a:ext cx="11824855" cy="1095877"/>
              </a:xfrm>
              <a:prstGeom prst="rect">
                <a:avLst/>
              </a:prstGeom>
              <a:blipFill>
                <a:blip r:embed="rId3"/>
                <a:stretch>
                  <a:fillRect l="-768" t="-1036" b="-10363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206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9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" y="12773"/>
            <a:ext cx="12192000" cy="1325563"/>
          </a:xfrm>
        </p:spPr>
        <p:txBody>
          <a:bodyPr/>
          <a:lstStyle/>
          <a:p>
            <a:r>
              <a:rPr lang="en-US" dirty="0"/>
              <a:t>Cut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3713" y="1698120"/>
                <a:ext cx="11655392" cy="541142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 </a:t>
                </a:r>
                <a:r>
                  <a:rPr lang="en-US" u="sng" dirty="0"/>
                  <a:t>cut</a:t>
                </a:r>
                <a:r>
                  <a:rPr lang="en-US" dirty="0"/>
                  <a:t> is a partitioning of graph vertices into two subsets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u="sng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The </a:t>
                </a:r>
                <a:r>
                  <a:rPr lang="en-US" u="sng" dirty="0"/>
                  <a:t>value</a:t>
                </a:r>
                <a:r>
                  <a:rPr lang="en-US" dirty="0"/>
                  <a:t> of a cut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u="sng" dirty="0"/>
                  <a:t>Minimum-cut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⊂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3713" y="1698120"/>
                <a:ext cx="11655392" cy="5411424"/>
              </a:xfrm>
              <a:blipFill>
                <a:blip r:embed="rId2"/>
                <a:stretch>
                  <a:fillRect l="-1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151624" y="3337072"/>
            <a:ext cx="1949919" cy="1165742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919" h="1165742">
                <a:moveTo>
                  <a:pt x="0" y="1087335"/>
                </a:moveTo>
                <a:cubicBezTo>
                  <a:pt x="0" y="845462"/>
                  <a:pt x="683662" y="63849"/>
                  <a:pt x="1008648" y="4493"/>
                </a:cubicBezTo>
                <a:cubicBezTo>
                  <a:pt x="1333634" y="-54863"/>
                  <a:pt x="1949919" y="489328"/>
                  <a:pt x="1949919" y="731201"/>
                </a:cubicBezTo>
                <a:cubicBezTo>
                  <a:pt x="1949919" y="973074"/>
                  <a:pt x="1333634" y="821037"/>
                  <a:pt x="1008648" y="880393"/>
                </a:cubicBezTo>
                <a:cubicBezTo>
                  <a:pt x="683662" y="939749"/>
                  <a:pt x="0" y="1329208"/>
                  <a:pt x="0" y="108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 rot="10800000">
            <a:off x="9208742" y="4558670"/>
            <a:ext cx="1949919" cy="1427123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919" h="1165742">
                <a:moveTo>
                  <a:pt x="0" y="1087335"/>
                </a:moveTo>
                <a:cubicBezTo>
                  <a:pt x="0" y="845462"/>
                  <a:pt x="683662" y="63849"/>
                  <a:pt x="1008648" y="4493"/>
                </a:cubicBezTo>
                <a:cubicBezTo>
                  <a:pt x="1333634" y="-54863"/>
                  <a:pt x="1949919" y="489328"/>
                  <a:pt x="1949919" y="731201"/>
                </a:cubicBezTo>
                <a:cubicBezTo>
                  <a:pt x="1949919" y="973074"/>
                  <a:pt x="1333634" y="821037"/>
                  <a:pt x="1008648" y="880393"/>
                </a:cubicBezTo>
                <a:cubicBezTo>
                  <a:pt x="683662" y="939749"/>
                  <a:pt x="0" y="1329208"/>
                  <a:pt x="0" y="108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12921" y="3419887"/>
                <a:ext cx="5415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921" y="3419887"/>
                <a:ext cx="54155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57717" y="5148014"/>
                <a:ext cx="10326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717" y="5148014"/>
                <a:ext cx="103265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0918664" y="462589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590372" y="4760302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183702" y="4897244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64599" y="4925848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570150" y="4242088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133972" y="404861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681008" y="4056640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2" idx="4"/>
            <a:endCxn id="11" idx="1"/>
          </p:cNvCxnSpPr>
          <p:nvPr/>
        </p:nvCxnSpPr>
        <p:spPr>
          <a:xfrm>
            <a:off x="9632714" y="4367216"/>
            <a:ext cx="150210" cy="5769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4"/>
            <a:endCxn id="11" idx="2"/>
          </p:cNvCxnSpPr>
          <p:nvPr/>
        </p:nvCxnSpPr>
        <p:spPr>
          <a:xfrm flipH="1">
            <a:off x="9764599" y="4173745"/>
            <a:ext cx="431937" cy="814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4"/>
            <a:endCxn id="8" idx="0"/>
          </p:cNvCxnSpPr>
          <p:nvPr/>
        </p:nvCxnSpPr>
        <p:spPr>
          <a:xfrm>
            <a:off x="10743572" y="4181768"/>
            <a:ext cx="237656" cy="444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5"/>
            <a:endCxn id="10" idx="0"/>
          </p:cNvCxnSpPr>
          <p:nvPr/>
        </p:nvCxnSpPr>
        <p:spPr>
          <a:xfrm>
            <a:off x="10240775" y="4155420"/>
            <a:ext cx="5491" cy="741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4"/>
            <a:endCxn id="8" idx="0"/>
          </p:cNvCxnSpPr>
          <p:nvPr/>
        </p:nvCxnSpPr>
        <p:spPr>
          <a:xfrm>
            <a:off x="9632714" y="4367216"/>
            <a:ext cx="1348514" cy="258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0"/>
            <a:endCxn id="14" idx="4"/>
          </p:cNvCxnSpPr>
          <p:nvPr/>
        </p:nvCxnSpPr>
        <p:spPr>
          <a:xfrm flipV="1">
            <a:off x="10652936" y="4181768"/>
            <a:ext cx="90636" cy="578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0"/>
            <a:endCxn id="13" idx="5"/>
          </p:cNvCxnSpPr>
          <p:nvPr/>
        </p:nvCxnSpPr>
        <p:spPr>
          <a:xfrm flipH="1" flipV="1">
            <a:off x="10240775" y="4155420"/>
            <a:ext cx="412161" cy="6048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92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0584"/>
            <a:ext cx="10515600" cy="1325563"/>
          </a:xfrm>
        </p:spPr>
        <p:txBody>
          <a:bodyPr/>
          <a:lstStyle/>
          <a:p>
            <a:r>
              <a:rPr lang="en-US" dirty="0"/>
              <a:t>Short History of Min-Cut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7072" y="1280680"/>
                <a:ext cx="11335328" cy="5267902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[FF62]: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computations of min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cuts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[GH61, HO04]: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computation of min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cuts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[</a:t>
                </a:r>
                <a:r>
                  <a:rPr lang="en-US" dirty="0" err="1"/>
                  <a:t>Gabow</a:t>
                </a:r>
                <a:r>
                  <a:rPr lang="en-US" dirty="0"/>
                  <a:t>, 95]: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graphs with min cut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[KS, 96]: random contraction algorithm in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[</a:t>
                </a:r>
                <a:r>
                  <a:rPr lang="en-US" dirty="0" err="1"/>
                  <a:t>Karger</a:t>
                </a:r>
                <a:r>
                  <a:rPr lang="en-US" dirty="0"/>
                  <a:t>, 97]: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approximation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[</a:t>
                </a:r>
                <a:r>
                  <a:rPr lang="en-US" dirty="0" err="1"/>
                  <a:t>Karger</a:t>
                </a:r>
                <a:r>
                  <a:rPr lang="en-US" dirty="0"/>
                  <a:t>, 98]: Exact computation in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1828800" lvl="4" indent="0">
                  <a:buNone/>
                </a:pPr>
                <a:r>
                  <a:rPr lang="en-US" dirty="0"/>
                  <a:t>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072" y="1280680"/>
                <a:ext cx="11335328" cy="5267902"/>
              </a:xfrm>
              <a:blipFill>
                <a:blip r:embed="rId2"/>
                <a:stretch>
                  <a:fillRect l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92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Last Week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277091" y="3227558"/>
                <a:ext cx="11619346" cy="1629292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Theorem [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Karger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‘93] : </a:t>
                </a:r>
                <a:r>
                  <a:rPr lang="en-US" sz="2400" dirty="0"/>
                  <a:t>In linear time, one can compute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cut sparsifier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subgraph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with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edges and unweighted min-cut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The min-cut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corresponds to a cut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of value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091" y="3227558"/>
                <a:ext cx="11619346" cy="1629292"/>
              </a:xfrm>
              <a:prstGeom prst="rect">
                <a:avLst/>
              </a:prstGeom>
              <a:blipFill>
                <a:blip r:embed="rId2"/>
                <a:stretch>
                  <a:fillRect l="-469" t="-712" b="-4626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341745" y="1398865"/>
                <a:ext cx="11699844" cy="532966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Key Cut Lemma[</a:t>
                </a:r>
                <a:r>
                  <a:rPr lang="en-US" b="1" dirty="0" err="1">
                    <a:solidFill>
                      <a:srgbClr val="C00000"/>
                    </a:solidFill>
                  </a:rPr>
                  <a:t>Karger</a:t>
                </a:r>
                <a:r>
                  <a:rPr lang="en-US" b="1" dirty="0">
                    <a:solidFill>
                      <a:srgbClr val="C00000"/>
                    </a:solidFill>
                  </a:rPr>
                  <a:t> ‘93]: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cuts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45" y="1398865"/>
                <a:ext cx="11699844" cy="532966"/>
              </a:xfrm>
              <a:prstGeom prst="rect">
                <a:avLst/>
              </a:prstGeom>
              <a:blipFill>
                <a:blip r:embed="rId3"/>
                <a:stretch>
                  <a:fillRect l="-725" t="-990" b="-20792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77090" y="2017885"/>
            <a:ext cx="2645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Tight for cycles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77090" y="56526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57098" y="5580183"/>
                <a:ext cx="5789470" cy="533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approximate cut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 time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098" y="5580183"/>
                <a:ext cx="5789470" cy="533736"/>
              </a:xfrm>
              <a:prstGeom prst="rect">
                <a:avLst/>
              </a:prstGeom>
              <a:blipFill>
                <a:blip r:embed="rId4"/>
                <a:stretch>
                  <a:fillRect t="-7955" r="-1054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32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81" y="-193963"/>
            <a:ext cx="1165629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Contraction Algorithm [</a:t>
            </a:r>
            <a:r>
              <a:rPr lang="en-US" sz="4000" dirty="0" err="1"/>
              <a:t>Karger</a:t>
            </a:r>
            <a:r>
              <a:rPr lang="en-US" sz="4000" dirty="0"/>
              <a:t> and Stein ’96]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173" y="1425196"/>
                <a:ext cx="10795988" cy="5148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sz="2400" u="sng" dirty="0"/>
                  <a:t>Contraction operation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u="sng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u="sng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u="sng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u="sng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u="sng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u="sng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u="sng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400" dirty="0"/>
                  <a:t>Replace by a single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and a  union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edges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Might form </a:t>
                </a:r>
                <a:r>
                  <a:rPr lang="en-US" sz="2400" i="1" dirty="0"/>
                  <a:t>multiple</a:t>
                </a:r>
                <a:r>
                  <a:rPr lang="en-US" sz="2400" dirty="0"/>
                  <a:t> edges (no self-loops)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400" dirty="0"/>
                  <a:t>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with edge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/>
                  <a:t>contracted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400" dirty="0"/>
                  <a:t>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with edges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dirty="0"/>
                  <a:t> contracted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/>
                  <a:t>Every contraction operation reduces number vertices by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173" y="1425196"/>
                <a:ext cx="10795988" cy="5148338"/>
              </a:xfrm>
              <a:blipFill>
                <a:blip r:embed="rId2"/>
                <a:stretch>
                  <a:fillRect l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393380" y="1671780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829634" y="1671780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4" idx="4"/>
          </p:cNvCxnSpPr>
          <p:nvPr/>
        </p:nvCxnSpPr>
        <p:spPr>
          <a:xfrm flipH="1">
            <a:off x="9190179" y="1985816"/>
            <a:ext cx="360219" cy="6003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4"/>
          </p:cNvCxnSpPr>
          <p:nvPr/>
        </p:nvCxnSpPr>
        <p:spPr>
          <a:xfrm>
            <a:off x="9550398" y="1985816"/>
            <a:ext cx="360219" cy="6003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028545" y="2474407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841344" y="2510416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13" idx="7"/>
          </p:cNvCxnSpPr>
          <p:nvPr/>
        </p:nvCxnSpPr>
        <p:spPr>
          <a:xfrm flipH="1">
            <a:off x="10109390" y="1939826"/>
            <a:ext cx="766234" cy="6165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986653" y="1939826"/>
            <a:ext cx="369646" cy="817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1143670" y="2536060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658352" y="1163586"/>
                <a:ext cx="6256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8352" y="1163586"/>
                <a:ext cx="62561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 rot="5400000">
            <a:off x="10036717" y="36042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031900" y="3418506"/>
                <a:ext cx="12527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Contract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900" y="3418506"/>
                <a:ext cx="1252715" cy="830997"/>
              </a:xfrm>
              <a:prstGeom prst="rect">
                <a:avLst/>
              </a:prstGeom>
              <a:blipFill>
                <a:blip r:embed="rId4"/>
                <a:stretch>
                  <a:fillRect l="-7805" t="-5882" r="-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293269" y="1147870"/>
                <a:ext cx="6173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269" y="1147870"/>
                <a:ext cx="61734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774733" y="2631425"/>
                <a:ext cx="475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733" y="2631425"/>
                <a:ext cx="47557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782557" y="2764306"/>
                <a:ext cx="475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557" y="2764306"/>
                <a:ext cx="47557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062899" y="2812616"/>
                <a:ext cx="442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2899" y="2812616"/>
                <a:ext cx="44294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10305060" y="4734698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8" idx="4"/>
            <a:endCxn id="32" idx="7"/>
          </p:cNvCxnSpPr>
          <p:nvPr/>
        </p:nvCxnSpPr>
        <p:spPr>
          <a:xfrm flipH="1">
            <a:off x="9448991" y="5048734"/>
            <a:ext cx="1013087" cy="5797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4"/>
            <a:endCxn id="33" idx="0"/>
          </p:cNvCxnSpPr>
          <p:nvPr/>
        </p:nvCxnSpPr>
        <p:spPr>
          <a:xfrm flipH="1">
            <a:off x="10150762" y="5048734"/>
            <a:ext cx="311316" cy="569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9180945" y="5582445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993744" y="5618454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47" idx="0"/>
          </p:cNvCxnSpPr>
          <p:nvPr/>
        </p:nvCxnSpPr>
        <p:spPr>
          <a:xfrm>
            <a:off x="10468046" y="5048734"/>
            <a:ext cx="1040653" cy="8165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1296070" y="5644098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284615" y="4289266"/>
                <a:ext cx="472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615" y="4289266"/>
                <a:ext cx="47250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927133" y="5739463"/>
                <a:ext cx="475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133" y="5739463"/>
                <a:ext cx="47557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934957" y="5872344"/>
                <a:ext cx="475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957" y="5872344"/>
                <a:ext cx="47557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273073" y="5894870"/>
                <a:ext cx="442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3073" y="5894870"/>
                <a:ext cx="44294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 46"/>
          <p:cNvSpPr/>
          <p:nvPr/>
        </p:nvSpPr>
        <p:spPr>
          <a:xfrm>
            <a:off x="10141528" y="5048734"/>
            <a:ext cx="379338" cy="594684"/>
          </a:xfrm>
          <a:custGeom>
            <a:avLst/>
            <a:gdLst>
              <a:gd name="connsiteX0" fmla="*/ 341746 w 397029"/>
              <a:gd name="connsiteY0" fmla="*/ 0 h 563418"/>
              <a:gd name="connsiteX1" fmla="*/ 369455 w 397029"/>
              <a:gd name="connsiteY1" fmla="*/ 323273 h 563418"/>
              <a:gd name="connsiteX2" fmla="*/ 0 w 397029"/>
              <a:gd name="connsiteY2" fmla="*/ 563418 h 56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029" h="563418">
                <a:moveTo>
                  <a:pt x="341746" y="0"/>
                </a:moveTo>
                <a:cubicBezTo>
                  <a:pt x="384079" y="114685"/>
                  <a:pt x="426413" y="229370"/>
                  <a:pt x="369455" y="323273"/>
                </a:cubicBezTo>
                <a:cubicBezTo>
                  <a:pt x="312497" y="417176"/>
                  <a:pt x="156248" y="490297"/>
                  <a:pt x="0" y="5634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2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81" y="-193963"/>
            <a:ext cx="1165629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Contraction Algorithm [</a:t>
            </a:r>
            <a:r>
              <a:rPr lang="en-US" sz="4000" dirty="0" err="1"/>
              <a:t>Karger</a:t>
            </a:r>
            <a:r>
              <a:rPr lang="en-US" sz="4000" dirty="0"/>
              <a:t> and Stein ’96]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5877" y="1034625"/>
                <a:ext cx="11901396" cy="475921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General Contraction algorithm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Repeatedly contract edges until </a:t>
                </a:r>
                <a:r>
                  <a:rPr lang="en-US" dirty="0">
                    <a:solidFill>
                      <a:srgbClr val="FF0000"/>
                    </a:solidFill>
                  </a:rPr>
                  <a:t>two</a:t>
                </a:r>
                <a:r>
                  <a:rPr lang="en-US" dirty="0"/>
                  <a:t>  </a:t>
                </a:r>
                <a:r>
                  <a:rPr lang="en-US" dirty="0">
                    <a:solidFill>
                      <a:srgbClr val="00B050"/>
                    </a:solidFill>
                  </a:rPr>
                  <a:t>super-vertices</a:t>
                </a:r>
                <a:r>
                  <a:rPr lang="en-US" dirty="0"/>
                  <a:t> remain (define a cut) 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b="1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set of vertices of the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 super-vertex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b="1" dirty="0">
                  <a:solidFill>
                    <a:srgbClr val="00B0F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contract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to a vertex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B0F0"/>
                  </a:solidFill>
                </a:endParaRPr>
              </a:p>
              <a:p>
                <a:endParaRPr lang="en-US" b="1" dirty="0">
                  <a:solidFill>
                    <a:srgbClr val="00B0F0"/>
                  </a:solidFill>
                </a:endParaRPr>
              </a:p>
              <a:p>
                <a:r>
                  <a:rPr lang="en-US" dirty="0"/>
                  <a:t>Every cut in contracted graph</a:t>
                </a:r>
              </a:p>
              <a:p>
                <a:pPr marL="0" indent="0">
                  <a:buNone/>
                </a:pPr>
                <a:r>
                  <a:rPr lang="en-US" dirty="0"/>
                  <a:t>corresponds to a cut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877" y="1034625"/>
                <a:ext cx="11901396" cy="4759210"/>
              </a:xfrm>
              <a:blipFill>
                <a:blip r:embed="rId2"/>
                <a:stretch>
                  <a:fillRect l="-922" b="-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809013" y="2530754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245267" y="2530754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4" idx="4"/>
          </p:cNvCxnSpPr>
          <p:nvPr/>
        </p:nvCxnSpPr>
        <p:spPr>
          <a:xfrm flipH="1">
            <a:off x="9605812" y="2844790"/>
            <a:ext cx="360219" cy="6003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4"/>
          </p:cNvCxnSpPr>
          <p:nvPr/>
        </p:nvCxnSpPr>
        <p:spPr>
          <a:xfrm>
            <a:off x="9966031" y="2844790"/>
            <a:ext cx="360219" cy="6003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444178" y="3333381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56977" y="3369390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3"/>
            <a:endCxn id="13" idx="7"/>
          </p:cNvCxnSpPr>
          <p:nvPr/>
        </p:nvCxnSpPr>
        <p:spPr>
          <a:xfrm flipH="1">
            <a:off x="10525023" y="2798800"/>
            <a:ext cx="766234" cy="6165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402286" y="2798800"/>
            <a:ext cx="369646" cy="817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1559303" y="3395034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10100551" y="4247317"/>
            <a:ext cx="67990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190366" y="3490399"/>
                <a:ext cx="475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366" y="3490399"/>
                <a:ext cx="47557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198190" y="3623280"/>
                <a:ext cx="475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190" y="3623280"/>
                <a:ext cx="47557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478532" y="3671590"/>
                <a:ext cx="442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532" y="3671590"/>
                <a:ext cx="44294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10305060" y="5150329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8" idx="4"/>
            <a:endCxn id="32" idx="7"/>
          </p:cNvCxnSpPr>
          <p:nvPr/>
        </p:nvCxnSpPr>
        <p:spPr>
          <a:xfrm flipH="1">
            <a:off x="9448991" y="5464365"/>
            <a:ext cx="1013087" cy="5797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4"/>
            <a:endCxn id="33" idx="0"/>
          </p:cNvCxnSpPr>
          <p:nvPr/>
        </p:nvCxnSpPr>
        <p:spPr>
          <a:xfrm flipH="1">
            <a:off x="10150762" y="5464365"/>
            <a:ext cx="311316" cy="569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9180945" y="5998076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993744" y="6034085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47" idx="0"/>
          </p:cNvCxnSpPr>
          <p:nvPr/>
        </p:nvCxnSpPr>
        <p:spPr>
          <a:xfrm>
            <a:off x="10468046" y="5464365"/>
            <a:ext cx="1040653" cy="8165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1296070" y="6059729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284615" y="4704897"/>
                <a:ext cx="472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615" y="4704897"/>
                <a:ext cx="47250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927133" y="6155094"/>
                <a:ext cx="475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133" y="6155094"/>
                <a:ext cx="47557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934957" y="6287975"/>
                <a:ext cx="475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957" y="6287975"/>
                <a:ext cx="47557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273073" y="6310501"/>
                <a:ext cx="442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3073" y="6310501"/>
                <a:ext cx="44294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 46"/>
          <p:cNvSpPr/>
          <p:nvPr/>
        </p:nvSpPr>
        <p:spPr>
          <a:xfrm>
            <a:off x="10141528" y="5464365"/>
            <a:ext cx="379338" cy="594684"/>
          </a:xfrm>
          <a:custGeom>
            <a:avLst/>
            <a:gdLst>
              <a:gd name="connsiteX0" fmla="*/ 341746 w 397029"/>
              <a:gd name="connsiteY0" fmla="*/ 0 h 563418"/>
              <a:gd name="connsiteX1" fmla="*/ 369455 w 397029"/>
              <a:gd name="connsiteY1" fmla="*/ 323273 h 563418"/>
              <a:gd name="connsiteX2" fmla="*/ 0 w 397029"/>
              <a:gd name="connsiteY2" fmla="*/ 563418 h 56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029" h="563418">
                <a:moveTo>
                  <a:pt x="341746" y="0"/>
                </a:moveTo>
                <a:cubicBezTo>
                  <a:pt x="384079" y="114685"/>
                  <a:pt x="426413" y="229370"/>
                  <a:pt x="369455" y="323273"/>
                </a:cubicBezTo>
                <a:cubicBezTo>
                  <a:pt x="312497" y="417176"/>
                  <a:pt x="156248" y="490297"/>
                  <a:pt x="0" y="5634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33236" y="2406804"/>
            <a:ext cx="1439756" cy="14397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521429" y="4694198"/>
            <a:ext cx="1439756" cy="14397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7232070" y="3846560"/>
            <a:ext cx="11807" cy="8476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7241307" y="3860800"/>
            <a:ext cx="484931" cy="812800"/>
          </a:xfrm>
          <a:custGeom>
            <a:avLst/>
            <a:gdLst>
              <a:gd name="connsiteX0" fmla="*/ 18473 w 332553"/>
              <a:gd name="connsiteY0" fmla="*/ 0 h 812800"/>
              <a:gd name="connsiteX1" fmla="*/ 332509 w 332553"/>
              <a:gd name="connsiteY1" fmla="*/ 387927 h 812800"/>
              <a:gd name="connsiteX2" fmla="*/ 0 w 332553"/>
              <a:gd name="connsiteY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53" h="812800">
                <a:moveTo>
                  <a:pt x="18473" y="0"/>
                </a:moveTo>
                <a:cubicBezTo>
                  <a:pt x="177030" y="126230"/>
                  <a:pt x="335588" y="252460"/>
                  <a:pt x="332509" y="387927"/>
                </a:cubicBezTo>
                <a:cubicBezTo>
                  <a:pt x="329430" y="523394"/>
                  <a:pt x="164715" y="668097"/>
                  <a:pt x="0" y="8128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265533" y="3866579"/>
            <a:ext cx="631555" cy="812800"/>
          </a:xfrm>
          <a:custGeom>
            <a:avLst/>
            <a:gdLst>
              <a:gd name="connsiteX0" fmla="*/ 18473 w 332553"/>
              <a:gd name="connsiteY0" fmla="*/ 0 h 812800"/>
              <a:gd name="connsiteX1" fmla="*/ 332509 w 332553"/>
              <a:gd name="connsiteY1" fmla="*/ 387927 h 812800"/>
              <a:gd name="connsiteX2" fmla="*/ 0 w 332553"/>
              <a:gd name="connsiteY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53" h="812800">
                <a:moveTo>
                  <a:pt x="18473" y="0"/>
                </a:moveTo>
                <a:cubicBezTo>
                  <a:pt x="177030" y="126230"/>
                  <a:pt x="335588" y="252460"/>
                  <a:pt x="332509" y="387927"/>
                </a:cubicBezTo>
                <a:cubicBezTo>
                  <a:pt x="329430" y="523394"/>
                  <a:pt x="164715" y="668097"/>
                  <a:pt x="0" y="8128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270690" y="3860800"/>
            <a:ext cx="812324" cy="812800"/>
          </a:xfrm>
          <a:custGeom>
            <a:avLst/>
            <a:gdLst>
              <a:gd name="connsiteX0" fmla="*/ 18473 w 332553"/>
              <a:gd name="connsiteY0" fmla="*/ 0 h 812800"/>
              <a:gd name="connsiteX1" fmla="*/ 332509 w 332553"/>
              <a:gd name="connsiteY1" fmla="*/ 387927 h 812800"/>
              <a:gd name="connsiteX2" fmla="*/ 0 w 332553"/>
              <a:gd name="connsiteY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53" h="812800">
                <a:moveTo>
                  <a:pt x="18473" y="0"/>
                </a:moveTo>
                <a:cubicBezTo>
                  <a:pt x="177030" y="126230"/>
                  <a:pt x="335588" y="252460"/>
                  <a:pt x="332509" y="387927"/>
                </a:cubicBezTo>
                <a:cubicBezTo>
                  <a:pt x="329430" y="523394"/>
                  <a:pt x="164715" y="668097"/>
                  <a:pt x="0" y="8128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 flipH="1">
            <a:off x="6698963" y="3881296"/>
            <a:ext cx="560606" cy="798662"/>
          </a:xfrm>
          <a:custGeom>
            <a:avLst/>
            <a:gdLst>
              <a:gd name="connsiteX0" fmla="*/ 18473 w 332553"/>
              <a:gd name="connsiteY0" fmla="*/ 0 h 812800"/>
              <a:gd name="connsiteX1" fmla="*/ 332509 w 332553"/>
              <a:gd name="connsiteY1" fmla="*/ 387927 h 812800"/>
              <a:gd name="connsiteX2" fmla="*/ 0 w 332553"/>
              <a:gd name="connsiteY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53" h="812800">
                <a:moveTo>
                  <a:pt x="18473" y="0"/>
                </a:moveTo>
                <a:cubicBezTo>
                  <a:pt x="177030" y="126230"/>
                  <a:pt x="335588" y="252460"/>
                  <a:pt x="332509" y="387927"/>
                </a:cubicBezTo>
                <a:cubicBezTo>
                  <a:pt x="329430" y="523394"/>
                  <a:pt x="164715" y="668097"/>
                  <a:pt x="0" y="8128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 flipH="1">
            <a:off x="6533235" y="3881296"/>
            <a:ext cx="659896" cy="792304"/>
          </a:xfrm>
          <a:custGeom>
            <a:avLst/>
            <a:gdLst>
              <a:gd name="connsiteX0" fmla="*/ 18473 w 332553"/>
              <a:gd name="connsiteY0" fmla="*/ 0 h 812800"/>
              <a:gd name="connsiteX1" fmla="*/ 332509 w 332553"/>
              <a:gd name="connsiteY1" fmla="*/ 387927 h 812800"/>
              <a:gd name="connsiteX2" fmla="*/ 0 w 332553"/>
              <a:gd name="connsiteY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53" h="812800">
                <a:moveTo>
                  <a:pt x="18473" y="0"/>
                </a:moveTo>
                <a:cubicBezTo>
                  <a:pt x="177030" y="126230"/>
                  <a:pt x="335588" y="252460"/>
                  <a:pt x="332509" y="387927"/>
                </a:cubicBezTo>
                <a:cubicBezTo>
                  <a:pt x="329430" y="523394"/>
                  <a:pt x="164715" y="668097"/>
                  <a:pt x="0" y="8128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flipH="1">
            <a:off x="6392933" y="3867158"/>
            <a:ext cx="877756" cy="827040"/>
          </a:xfrm>
          <a:custGeom>
            <a:avLst/>
            <a:gdLst>
              <a:gd name="connsiteX0" fmla="*/ 18473 w 332553"/>
              <a:gd name="connsiteY0" fmla="*/ 0 h 812800"/>
              <a:gd name="connsiteX1" fmla="*/ 332509 w 332553"/>
              <a:gd name="connsiteY1" fmla="*/ 387927 h 812800"/>
              <a:gd name="connsiteX2" fmla="*/ 0 w 332553"/>
              <a:gd name="connsiteY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53" h="812800">
                <a:moveTo>
                  <a:pt x="18473" y="0"/>
                </a:moveTo>
                <a:cubicBezTo>
                  <a:pt x="177030" y="126230"/>
                  <a:pt x="335588" y="252460"/>
                  <a:pt x="332509" y="387927"/>
                </a:cubicBezTo>
                <a:cubicBezTo>
                  <a:pt x="329430" y="523394"/>
                  <a:pt x="164715" y="668097"/>
                  <a:pt x="0" y="8128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036113" y="2631425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659107" y="2952966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439269" y="2942608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036113" y="3399943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326754" y="4896239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852716" y="5019558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439269" y="5426994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897072" y="5552729"/>
            <a:ext cx="314036" cy="3140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676852" y="2129446"/>
                <a:ext cx="475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852" y="2129446"/>
                <a:ext cx="47557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7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85900"/>
            <a:ext cx="9448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60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81" y="-193963"/>
            <a:ext cx="1165629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Contraction Algorithm [</a:t>
            </a:r>
            <a:r>
              <a:rPr lang="en-US" sz="4000" dirty="0" err="1"/>
              <a:t>Karger</a:t>
            </a:r>
            <a:r>
              <a:rPr lang="en-US" sz="4000" dirty="0"/>
              <a:t> and Stein ’96]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" y="1034625"/>
            <a:ext cx="11402632" cy="15238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General Contraction algorithm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r>
              <a:rPr lang="en-US" dirty="0"/>
              <a:t>Repeatedly contract edges until </a:t>
            </a:r>
            <a:r>
              <a:rPr lang="en-US" dirty="0">
                <a:solidFill>
                  <a:srgbClr val="FF0000"/>
                </a:solidFill>
              </a:rPr>
              <a:t>two</a:t>
            </a:r>
            <a:r>
              <a:rPr lang="en-US" dirty="0"/>
              <a:t>  </a:t>
            </a:r>
            <a:r>
              <a:rPr lang="en-US" dirty="0">
                <a:solidFill>
                  <a:srgbClr val="00B050"/>
                </a:solidFill>
              </a:rPr>
              <a:t>super-vertices</a:t>
            </a:r>
            <a:r>
              <a:rPr lang="en-US" dirty="0"/>
              <a:t> remain (define a cut)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3"/>
              <p:cNvSpPr txBox="1">
                <a:spLocks/>
              </p:cNvSpPr>
              <p:nvPr/>
            </p:nvSpPr>
            <p:spPr>
              <a:xfrm>
                <a:off x="179439" y="2442062"/>
                <a:ext cx="11699844" cy="954107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Lemma: </a:t>
                </a:r>
                <a:r>
                  <a:rPr lang="en-US" dirty="0"/>
                  <a:t>A cut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is output by a contraction algorithm </a:t>
                </a:r>
                <a:r>
                  <a:rPr lang="en-US" dirty="0" err="1"/>
                  <a:t>iff</a:t>
                </a:r>
                <a:r>
                  <a:rPr lang="en-US" dirty="0"/>
                  <a:t> no edge crossing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is contracted by the algorithm. </a:t>
                </a:r>
              </a:p>
            </p:txBody>
          </p:sp>
        </mc:Choice>
        <mc:Fallback xmlns="">
          <p:sp>
            <p:nvSpPr>
              <p:cNvPr id="6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39" y="2442062"/>
                <a:ext cx="11699844" cy="954107"/>
              </a:xfrm>
              <a:prstGeom prst="rect">
                <a:avLst/>
              </a:prstGeom>
              <a:blipFill>
                <a:blip r:embed="rId2"/>
                <a:stretch>
                  <a:fillRect l="-724" t="-2367" b="-12426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2"/>
              <p:cNvSpPr txBox="1">
                <a:spLocks/>
              </p:cNvSpPr>
              <p:nvPr/>
            </p:nvSpPr>
            <p:spPr>
              <a:xfrm>
                <a:off x="179440" y="4109081"/>
                <a:ext cx="11846971" cy="23857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2400" dirty="0"/>
                  <a:t>If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is contracted,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are in the same super-vertex.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are in the same super-vertex 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400" dirty="0">
                    <a:sym typeface="Wingdings" panose="05000000000000000000" pitchFamily="2" charset="2"/>
                  </a:rPr>
                  <a:t>   Exists a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𝒖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𝒗</m:t>
                    </m:r>
                  </m:oMath>
                </a14:m>
                <a:r>
                  <a:rPr lang="en-US" sz="24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path contracted by the algorithm </a:t>
                </a:r>
                <a:r>
                  <a:rPr lang="en-US" sz="2400" dirty="0">
                    <a:sym typeface="Wingdings" panose="05000000000000000000" pitchFamily="2" charset="2"/>
                  </a:rPr>
                  <a:t>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ym typeface="Wingdings" panose="05000000000000000000" pitchFamily="2" charset="2"/>
                  </a:rPr>
                  <a:t>   Exists an edges in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contracted by the algorithm</a:t>
                </a:r>
              </a:p>
            </p:txBody>
          </p:sp>
        </mc:Choice>
        <mc:Fallback xmlns="">
          <p:sp>
            <p:nvSpPr>
              <p:cNvPr id="6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40" y="4109081"/>
                <a:ext cx="11846971" cy="2385795"/>
              </a:xfrm>
              <a:prstGeom prst="rect">
                <a:avLst/>
              </a:prstGeom>
              <a:blipFill>
                <a:blip r:embed="rId3"/>
                <a:stretch>
                  <a:fillRect l="-669" t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2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10820</TotalTime>
  <Words>878</Words>
  <Application>Microsoft Office PowerPoint</Application>
  <PresentationFormat>Widescreen</PresentationFormat>
  <Paragraphs>173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Wingdings</vt:lpstr>
      <vt:lpstr>Office Theme</vt:lpstr>
      <vt:lpstr>Succinct Graph Structures  and Their Applications Spring 2020 </vt:lpstr>
      <vt:lpstr>Efficient Cut Algorithms</vt:lpstr>
      <vt:lpstr>Cut </vt:lpstr>
      <vt:lpstr>Short History of Min-Cut Algorithms</vt:lpstr>
      <vt:lpstr>Last Week</vt:lpstr>
      <vt:lpstr>The Contraction Algorithm [Karger and Stein ’96]</vt:lpstr>
      <vt:lpstr>The Contraction Algorithm [Karger and Stein ’96]</vt:lpstr>
      <vt:lpstr>PowerPoint Presentation</vt:lpstr>
      <vt:lpstr>The Contraction Algorithm [Karger and Stein ’96]</vt:lpstr>
      <vt:lpstr>The Contraction Algorithm [Karger and Stein ’96]</vt:lpstr>
      <vt:lpstr>PowerPoint Presentation</vt:lpstr>
      <vt:lpstr>PowerPoint Presentation</vt:lpstr>
      <vt:lpstr>Cut Counting Through Contraction</vt:lpstr>
      <vt:lpstr>α-Approximate Cut Counting</vt:lpstr>
      <vt:lpstr>PowerPoint Presentation</vt:lpstr>
      <vt:lpstr>Near Linear Time Algorithm (Karger, ’98)</vt:lpstr>
      <vt:lpstr>Cuts and Tree Packing</vt:lpstr>
      <vt:lpstr>Trees and Cuts</vt:lpstr>
      <vt:lpstr>Tree Packing</vt:lpstr>
      <vt:lpstr>PowerPoint Presentation</vt:lpstr>
      <vt:lpstr>PowerPoint Presentation</vt:lpstr>
      <vt:lpstr>PowerPoint Presentation</vt:lpstr>
      <vt:lpstr>Cuts and Tree Packing</vt:lpstr>
      <vt:lpstr>Cuts and Tree Packing via Sampling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Graph Structures  and Their Applications</dc:title>
  <dc:creator>Meravi</dc:creator>
  <cp:lastModifiedBy>Meravi</cp:lastModifiedBy>
  <cp:revision>321</cp:revision>
  <dcterms:created xsi:type="dcterms:W3CDTF">2020-04-22T08:00:00Z</dcterms:created>
  <dcterms:modified xsi:type="dcterms:W3CDTF">2020-06-18T10:20:45Z</dcterms:modified>
</cp:coreProperties>
</file>