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8" r:id="rId3"/>
    <p:sldId id="281" r:id="rId4"/>
    <p:sldId id="367" r:id="rId5"/>
    <p:sldId id="260" r:id="rId6"/>
    <p:sldId id="326" r:id="rId7"/>
    <p:sldId id="354" r:id="rId8"/>
    <p:sldId id="355" r:id="rId9"/>
    <p:sldId id="261" r:id="rId10"/>
    <p:sldId id="303" r:id="rId11"/>
    <p:sldId id="350" r:id="rId12"/>
    <p:sldId id="351" r:id="rId13"/>
    <p:sldId id="345" r:id="rId14"/>
    <p:sldId id="373" r:id="rId15"/>
    <p:sldId id="374" r:id="rId16"/>
    <p:sldId id="329" r:id="rId17"/>
    <p:sldId id="330" r:id="rId18"/>
    <p:sldId id="306" r:id="rId19"/>
    <p:sldId id="331" r:id="rId20"/>
    <p:sldId id="307" r:id="rId21"/>
    <p:sldId id="357" r:id="rId22"/>
    <p:sldId id="358" r:id="rId23"/>
    <p:sldId id="297" r:id="rId24"/>
    <p:sldId id="364" r:id="rId25"/>
    <p:sldId id="356" r:id="rId26"/>
    <p:sldId id="334" r:id="rId27"/>
    <p:sldId id="362" r:id="rId28"/>
    <p:sldId id="368" r:id="rId29"/>
    <p:sldId id="375" r:id="rId30"/>
    <p:sldId id="333" r:id="rId31"/>
    <p:sldId id="335" r:id="rId32"/>
    <p:sldId id="365" r:id="rId33"/>
    <p:sldId id="361" r:id="rId34"/>
    <p:sldId id="346" r:id="rId35"/>
    <p:sldId id="347" r:id="rId36"/>
    <p:sldId id="348" r:id="rId37"/>
    <p:sldId id="349" r:id="rId38"/>
    <p:sldId id="336" r:id="rId39"/>
    <p:sldId id="359" r:id="rId40"/>
    <p:sldId id="360" r:id="rId41"/>
    <p:sldId id="283" r:id="rId42"/>
    <p:sldId id="299" r:id="rId43"/>
    <p:sldId id="300" r:id="rId44"/>
    <p:sldId id="301" r:id="rId45"/>
    <p:sldId id="284" r:id="rId46"/>
    <p:sldId id="302" r:id="rId47"/>
    <p:sldId id="309" r:id="rId48"/>
    <p:sldId id="310" r:id="rId49"/>
    <p:sldId id="311" r:id="rId50"/>
    <p:sldId id="312" r:id="rId51"/>
    <p:sldId id="314" r:id="rId52"/>
    <p:sldId id="315" r:id="rId53"/>
    <p:sldId id="316" r:id="rId54"/>
    <p:sldId id="352" r:id="rId55"/>
    <p:sldId id="317" r:id="rId56"/>
    <p:sldId id="319" r:id="rId57"/>
    <p:sldId id="320" r:id="rId58"/>
    <p:sldId id="344" r:id="rId59"/>
    <p:sldId id="369" r:id="rId60"/>
    <p:sldId id="370" r:id="rId61"/>
    <p:sldId id="371" r:id="rId62"/>
    <p:sldId id="372" r:id="rId63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75"/>
    <a:srgbClr val="FFF897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933" autoAdjust="0"/>
  </p:normalViewPr>
  <p:slideViewPr>
    <p:cSldViewPr snapToGrid="0">
      <p:cViewPr varScale="1">
        <p:scale>
          <a:sx n="47" d="100"/>
          <a:sy n="47" d="100"/>
        </p:scale>
        <p:origin x="13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771B9-556E-4E8C-BC59-01EF1D28AA6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EF48D5-918D-442A-828C-A271F82070A6}">
      <dgm:prSet phldrT="[Text]"/>
      <dgm:spPr/>
      <dgm:t>
        <a:bodyPr/>
        <a:lstStyle/>
        <a:p>
          <a:r>
            <a:rPr lang="en-US" dirty="0"/>
            <a:t>Cycle Cover</a:t>
          </a:r>
        </a:p>
      </dgm:t>
    </dgm:pt>
    <dgm:pt modelId="{4132CA3B-007A-4B82-AACF-F0592FE0167E}" type="parTrans" cxnId="{89307E11-2724-4F9B-8624-418759A487BC}">
      <dgm:prSet/>
      <dgm:spPr/>
      <dgm:t>
        <a:bodyPr/>
        <a:lstStyle/>
        <a:p>
          <a:endParaRPr lang="en-US"/>
        </a:p>
      </dgm:t>
    </dgm:pt>
    <dgm:pt modelId="{5DCB9DAC-117F-4F39-B385-8AF28CF5D6D4}" type="sibTrans" cxnId="{89307E11-2724-4F9B-8624-418759A487BC}">
      <dgm:prSet/>
      <dgm:spPr/>
      <dgm:t>
        <a:bodyPr/>
        <a:lstStyle/>
        <a:p>
          <a:endParaRPr lang="en-US"/>
        </a:p>
      </dgm:t>
    </dgm:pt>
    <dgm:pt modelId="{2309D2C8-2C1E-4669-935D-4F25C5FE46EF}">
      <dgm:prSet phldrT="[Text]"/>
      <dgm:spPr/>
      <dgm:t>
        <a:bodyPr/>
        <a:lstStyle/>
        <a:p>
          <a:r>
            <a:rPr lang="en-US" dirty="0"/>
            <a:t>Private Neighborhood Trees</a:t>
          </a:r>
        </a:p>
      </dgm:t>
    </dgm:pt>
    <dgm:pt modelId="{9A16CA92-3ED0-4FBC-82FC-D0A2C6E43EB3}" type="parTrans" cxnId="{E7A67670-075F-48DF-B307-6F9C0C09B968}">
      <dgm:prSet/>
      <dgm:spPr/>
      <dgm:t>
        <a:bodyPr/>
        <a:lstStyle/>
        <a:p>
          <a:endParaRPr lang="en-US"/>
        </a:p>
      </dgm:t>
    </dgm:pt>
    <dgm:pt modelId="{13F8AAFC-5606-41A0-89E1-643B3F2DCEEE}" type="sibTrans" cxnId="{E7A67670-075F-48DF-B307-6F9C0C09B968}">
      <dgm:prSet/>
      <dgm:spPr/>
      <dgm:t>
        <a:bodyPr/>
        <a:lstStyle/>
        <a:p>
          <a:endParaRPr lang="en-US"/>
        </a:p>
      </dgm:t>
    </dgm:pt>
    <dgm:pt modelId="{A6791424-8303-48C9-90A9-1293A6CF4C9C}">
      <dgm:prSet phldrT="[Text]"/>
      <dgm:spPr/>
      <dgm:t>
        <a:bodyPr/>
        <a:lstStyle/>
        <a:p>
          <a:r>
            <a:rPr lang="en-US" dirty="0"/>
            <a:t>Secure Compiler</a:t>
          </a:r>
        </a:p>
      </dgm:t>
    </dgm:pt>
    <dgm:pt modelId="{AD4AE421-2CF7-4AC5-B4A5-93B4EBD6036C}" type="parTrans" cxnId="{CADD69DC-9BC7-4920-B127-64344EFFC823}">
      <dgm:prSet/>
      <dgm:spPr/>
      <dgm:t>
        <a:bodyPr/>
        <a:lstStyle/>
        <a:p>
          <a:endParaRPr lang="en-US"/>
        </a:p>
      </dgm:t>
    </dgm:pt>
    <dgm:pt modelId="{D1166329-7248-4BC5-B22D-1062B92B35B5}" type="sibTrans" cxnId="{CADD69DC-9BC7-4920-B127-64344EFFC823}">
      <dgm:prSet/>
      <dgm:spPr/>
      <dgm:t>
        <a:bodyPr/>
        <a:lstStyle/>
        <a:p>
          <a:endParaRPr lang="en-US"/>
        </a:p>
      </dgm:t>
    </dgm:pt>
    <dgm:pt modelId="{7614B292-A8DC-4CC8-A8A5-91481200341E}" type="pres">
      <dgm:prSet presAssocID="{868771B9-556E-4E8C-BC59-01EF1D28AA6B}" presName="Name0" presStyleCnt="0">
        <dgm:presLayoutVars>
          <dgm:dir/>
          <dgm:animOne val="branch"/>
          <dgm:animLvl val="lvl"/>
        </dgm:presLayoutVars>
      </dgm:prSet>
      <dgm:spPr/>
    </dgm:pt>
    <dgm:pt modelId="{6DD95161-E7A2-4FE3-B69C-52B07B281B74}" type="pres">
      <dgm:prSet presAssocID="{45EF48D5-918D-442A-828C-A271F82070A6}" presName="chaos" presStyleCnt="0"/>
      <dgm:spPr/>
    </dgm:pt>
    <dgm:pt modelId="{5DD0097F-1BF1-4F95-AEA0-64175F66A96B}" type="pres">
      <dgm:prSet presAssocID="{45EF48D5-918D-442A-828C-A271F82070A6}" presName="parTx1" presStyleLbl="revTx" presStyleIdx="0" presStyleCnt="2"/>
      <dgm:spPr/>
    </dgm:pt>
    <dgm:pt modelId="{A220ADC1-0F42-44B0-8CCA-201845802AA1}" type="pres">
      <dgm:prSet presAssocID="{45EF48D5-918D-442A-828C-A271F82070A6}" presName="c1" presStyleLbl="node1" presStyleIdx="0" presStyleCnt="19"/>
      <dgm:spPr/>
    </dgm:pt>
    <dgm:pt modelId="{AF56103A-F1EE-40B6-B844-42FBBF736EB5}" type="pres">
      <dgm:prSet presAssocID="{45EF48D5-918D-442A-828C-A271F82070A6}" presName="c2" presStyleLbl="node1" presStyleIdx="1" presStyleCnt="19"/>
      <dgm:spPr/>
    </dgm:pt>
    <dgm:pt modelId="{675F85FB-4D2B-4445-85A2-6317239B9760}" type="pres">
      <dgm:prSet presAssocID="{45EF48D5-918D-442A-828C-A271F82070A6}" presName="c3" presStyleLbl="node1" presStyleIdx="2" presStyleCnt="19"/>
      <dgm:spPr/>
    </dgm:pt>
    <dgm:pt modelId="{63D8D761-A662-4477-9034-92BE043A775E}" type="pres">
      <dgm:prSet presAssocID="{45EF48D5-918D-442A-828C-A271F82070A6}" presName="c4" presStyleLbl="node1" presStyleIdx="3" presStyleCnt="19"/>
      <dgm:spPr/>
    </dgm:pt>
    <dgm:pt modelId="{BEA2A99E-6B4E-42C0-812C-001A6BA0CF19}" type="pres">
      <dgm:prSet presAssocID="{45EF48D5-918D-442A-828C-A271F82070A6}" presName="c5" presStyleLbl="node1" presStyleIdx="4" presStyleCnt="19"/>
      <dgm:spPr/>
    </dgm:pt>
    <dgm:pt modelId="{5193D1DB-5E0F-4DFA-964B-7B4B51E7AB84}" type="pres">
      <dgm:prSet presAssocID="{45EF48D5-918D-442A-828C-A271F82070A6}" presName="c6" presStyleLbl="node1" presStyleIdx="5" presStyleCnt="19"/>
      <dgm:spPr/>
    </dgm:pt>
    <dgm:pt modelId="{5B2F0C61-FA0E-49AB-9E6B-E16F1D38801E}" type="pres">
      <dgm:prSet presAssocID="{45EF48D5-918D-442A-828C-A271F82070A6}" presName="c7" presStyleLbl="node1" presStyleIdx="6" presStyleCnt="19"/>
      <dgm:spPr/>
    </dgm:pt>
    <dgm:pt modelId="{208470C0-F88A-4CC2-8E0F-A704BAFE75D3}" type="pres">
      <dgm:prSet presAssocID="{45EF48D5-918D-442A-828C-A271F82070A6}" presName="c8" presStyleLbl="node1" presStyleIdx="7" presStyleCnt="19"/>
      <dgm:spPr/>
    </dgm:pt>
    <dgm:pt modelId="{F2A9E23F-5923-42DA-BA1B-C3F8F41A3510}" type="pres">
      <dgm:prSet presAssocID="{45EF48D5-918D-442A-828C-A271F82070A6}" presName="c9" presStyleLbl="node1" presStyleIdx="8" presStyleCnt="19"/>
      <dgm:spPr/>
    </dgm:pt>
    <dgm:pt modelId="{BDD13A7A-D7C0-472A-8F8D-D1B8AAAC45D7}" type="pres">
      <dgm:prSet presAssocID="{45EF48D5-918D-442A-828C-A271F82070A6}" presName="c10" presStyleLbl="node1" presStyleIdx="9" presStyleCnt="19"/>
      <dgm:spPr/>
    </dgm:pt>
    <dgm:pt modelId="{93AB06D3-5F2F-4608-BC24-188EACC4F313}" type="pres">
      <dgm:prSet presAssocID="{45EF48D5-918D-442A-828C-A271F82070A6}" presName="c11" presStyleLbl="node1" presStyleIdx="10" presStyleCnt="19"/>
      <dgm:spPr/>
    </dgm:pt>
    <dgm:pt modelId="{AACF1A89-EC9B-40CB-A5D5-4E34EE926E5B}" type="pres">
      <dgm:prSet presAssocID="{45EF48D5-918D-442A-828C-A271F82070A6}" presName="c12" presStyleLbl="node1" presStyleIdx="11" presStyleCnt="19"/>
      <dgm:spPr/>
    </dgm:pt>
    <dgm:pt modelId="{9570BFB2-5E87-4376-B2FE-55A34CD368BD}" type="pres">
      <dgm:prSet presAssocID="{45EF48D5-918D-442A-828C-A271F82070A6}" presName="c13" presStyleLbl="node1" presStyleIdx="12" presStyleCnt="19"/>
      <dgm:spPr/>
    </dgm:pt>
    <dgm:pt modelId="{B959EEBD-62EF-4165-AE2B-69F0EB470764}" type="pres">
      <dgm:prSet presAssocID="{45EF48D5-918D-442A-828C-A271F82070A6}" presName="c14" presStyleLbl="node1" presStyleIdx="13" presStyleCnt="19"/>
      <dgm:spPr/>
    </dgm:pt>
    <dgm:pt modelId="{62F29A3C-A23F-4BE9-871F-4AAF79B99499}" type="pres">
      <dgm:prSet presAssocID="{45EF48D5-918D-442A-828C-A271F82070A6}" presName="c15" presStyleLbl="node1" presStyleIdx="14" presStyleCnt="19"/>
      <dgm:spPr/>
    </dgm:pt>
    <dgm:pt modelId="{90B5AE97-C47C-48C5-9A5A-00FED42B3687}" type="pres">
      <dgm:prSet presAssocID="{45EF48D5-918D-442A-828C-A271F82070A6}" presName="c16" presStyleLbl="node1" presStyleIdx="15" presStyleCnt="19"/>
      <dgm:spPr/>
    </dgm:pt>
    <dgm:pt modelId="{1BB42E75-A946-4E84-92E3-F4C9469E754B}" type="pres">
      <dgm:prSet presAssocID="{45EF48D5-918D-442A-828C-A271F82070A6}" presName="c17" presStyleLbl="node1" presStyleIdx="16" presStyleCnt="19"/>
      <dgm:spPr/>
    </dgm:pt>
    <dgm:pt modelId="{2DCCA704-3925-42F2-AE49-965117C59E69}" type="pres">
      <dgm:prSet presAssocID="{45EF48D5-918D-442A-828C-A271F82070A6}" presName="c18" presStyleLbl="node1" presStyleIdx="17" presStyleCnt="19"/>
      <dgm:spPr/>
    </dgm:pt>
    <dgm:pt modelId="{5C9E9797-5FE8-415A-A78E-43AF29877F1F}" type="pres">
      <dgm:prSet presAssocID="{5DCB9DAC-117F-4F39-B385-8AF28CF5D6D4}" presName="chevronComposite1" presStyleCnt="0"/>
      <dgm:spPr/>
    </dgm:pt>
    <dgm:pt modelId="{B0A481F9-A43A-4A8A-A587-D3051E454B37}" type="pres">
      <dgm:prSet presAssocID="{5DCB9DAC-117F-4F39-B385-8AF28CF5D6D4}" presName="chevron1" presStyleLbl="sibTrans2D1" presStyleIdx="0" presStyleCnt="2"/>
      <dgm:spPr/>
    </dgm:pt>
    <dgm:pt modelId="{ECF5555E-6C8F-4483-8671-E2C4E0345DB0}" type="pres">
      <dgm:prSet presAssocID="{5DCB9DAC-117F-4F39-B385-8AF28CF5D6D4}" presName="spChevron1" presStyleCnt="0"/>
      <dgm:spPr/>
    </dgm:pt>
    <dgm:pt modelId="{672EE8BA-9FBE-4C74-B121-964944592DD0}" type="pres">
      <dgm:prSet presAssocID="{2309D2C8-2C1E-4669-935D-4F25C5FE46EF}" presName="middle" presStyleCnt="0"/>
      <dgm:spPr/>
    </dgm:pt>
    <dgm:pt modelId="{6C5476A4-0269-4BE4-95D7-13E843CF755A}" type="pres">
      <dgm:prSet presAssocID="{2309D2C8-2C1E-4669-935D-4F25C5FE46EF}" presName="parTxMid" presStyleLbl="revTx" presStyleIdx="1" presStyleCnt="2" custScaleX="211779"/>
      <dgm:spPr/>
    </dgm:pt>
    <dgm:pt modelId="{CFB3AEF8-6F5F-43B7-97AC-3421F46EEB04}" type="pres">
      <dgm:prSet presAssocID="{2309D2C8-2C1E-4669-935D-4F25C5FE46EF}" presName="spMid" presStyleCnt="0"/>
      <dgm:spPr/>
    </dgm:pt>
    <dgm:pt modelId="{07A21752-7D85-4649-A3BC-88299C12ADCB}" type="pres">
      <dgm:prSet presAssocID="{13F8AAFC-5606-41A0-89E1-643B3F2DCEEE}" presName="chevronComposite1" presStyleCnt="0"/>
      <dgm:spPr/>
    </dgm:pt>
    <dgm:pt modelId="{4BF057A2-7C85-47FA-A71D-77536493257A}" type="pres">
      <dgm:prSet presAssocID="{13F8AAFC-5606-41A0-89E1-643B3F2DCEEE}" presName="chevron1" presStyleLbl="sibTrans2D1" presStyleIdx="1" presStyleCnt="2"/>
      <dgm:spPr/>
    </dgm:pt>
    <dgm:pt modelId="{9CA7E6C4-2922-4E4D-9FEF-54445C0337D8}" type="pres">
      <dgm:prSet presAssocID="{13F8AAFC-5606-41A0-89E1-643B3F2DCEEE}" presName="spChevron1" presStyleCnt="0"/>
      <dgm:spPr/>
    </dgm:pt>
    <dgm:pt modelId="{FFCA9992-5809-4DF2-92DE-27A19B801728}" type="pres">
      <dgm:prSet presAssocID="{A6791424-8303-48C9-90A9-1293A6CF4C9C}" presName="last" presStyleCnt="0"/>
      <dgm:spPr/>
    </dgm:pt>
    <dgm:pt modelId="{6E187F5A-16DB-4031-84AE-84A4DC8502E5}" type="pres">
      <dgm:prSet presAssocID="{A6791424-8303-48C9-90A9-1293A6CF4C9C}" presName="circleTx" presStyleLbl="node1" presStyleIdx="18" presStyleCnt="19"/>
      <dgm:spPr/>
    </dgm:pt>
    <dgm:pt modelId="{BACF7156-C5F0-4E71-9BD1-75F075BD0F28}" type="pres">
      <dgm:prSet presAssocID="{A6791424-8303-48C9-90A9-1293A6CF4C9C}" presName="spN" presStyleCnt="0"/>
      <dgm:spPr/>
    </dgm:pt>
  </dgm:ptLst>
  <dgm:cxnLst>
    <dgm:cxn modelId="{89307E11-2724-4F9B-8624-418759A487BC}" srcId="{868771B9-556E-4E8C-BC59-01EF1D28AA6B}" destId="{45EF48D5-918D-442A-828C-A271F82070A6}" srcOrd="0" destOrd="0" parTransId="{4132CA3B-007A-4B82-AACF-F0592FE0167E}" sibTransId="{5DCB9DAC-117F-4F39-B385-8AF28CF5D6D4}"/>
    <dgm:cxn modelId="{E7A67670-075F-48DF-B307-6F9C0C09B968}" srcId="{868771B9-556E-4E8C-BC59-01EF1D28AA6B}" destId="{2309D2C8-2C1E-4669-935D-4F25C5FE46EF}" srcOrd="1" destOrd="0" parTransId="{9A16CA92-3ED0-4FBC-82FC-D0A2C6E43EB3}" sibTransId="{13F8AAFC-5606-41A0-89E1-643B3F2DCEEE}"/>
    <dgm:cxn modelId="{BD72397B-9675-48D9-B194-8A30BAC26ABC}" type="presOf" srcId="{A6791424-8303-48C9-90A9-1293A6CF4C9C}" destId="{6E187F5A-16DB-4031-84AE-84A4DC8502E5}" srcOrd="0" destOrd="0" presId="urn:microsoft.com/office/officeart/2009/3/layout/RandomtoResultProcess"/>
    <dgm:cxn modelId="{7021D89F-2944-4E14-A540-42F5CD26D886}" type="presOf" srcId="{2309D2C8-2C1E-4669-935D-4F25C5FE46EF}" destId="{6C5476A4-0269-4BE4-95D7-13E843CF755A}" srcOrd="0" destOrd="0" presId="urn:microsoft.com/office/officeart/2009/3/layout/RandomtoResultProcess"/>
    <dgm:cxn modelId="{CADD69DC-9BC7-4920-B127-64344EFFC823}" srcId="{868771B9-556E-4E8C-BC59-01EF1D28AA6B}" destId="{A6791424-8303-48C9-90A9-1293A6CF4C9C}" srcOrd="2" destOrd="0" parTransId="{AD4AE421-2CF7-4AC5-B4A5-93B4EBD6036C}" sibTransId="{D1166329-7248-4BC5-B22D-1062B92B35B5}"/>
    <dgm:cxn modelId="{E2752DE8-C4C1-4369-AF68-32D733FA2252}" type="presOf" srcId="{45EF48D5-918D-442A-828C-A271F82070A6}" destId="{5DD0097F-1BF1-4F95-AEA0-64175F66A96B}" srcOrd="0" destOrd="0" presId="urn:microsoft.com/office/officeart/2009/3/layout/RandomtoResultProcess"/>
    <dgm:cxn modelId="{2F1415F6-F24B-4CC9-9CA5-1D613456D9CA}" type="presOf" srcId="{868771B9-556E-4E8C-BC59-01EF1D28AA6B}" destId="{7614B292-A8DC-4CC8-A8A5-91481200341E}" srcOrd="0" destOrd="0" presId="urn:microsoft.com/office/officeart/2009/3/layout/RandomtoResultProcess"/>
    <dgm:cxn modelId="{C9532DB0-2E8E-4E3B-879E-CBA3B320D44A}" type="presParOf" srcId="{7614B292-A8DC-4CC8-A8A5-91481200341E}" destId="{6DD95161-E7A2-4FE3-B69C-52B07B281B74}" srcOrd="0" destOrd="0" presId="urn:microsoft.com/office/officeart/2009/3/layout/RandomtoResultProcess"/>
    <dgm:cxn modelId="{A2243DBF-C24D-4565-BCB2-7787A23946EA}" type="presParOf" srcId="{6DD95161-E7A2-4FE3-B69C-52B07B281B74}" destId="{5DD0097F-1BF1-4F95-AEA0-64175F66A96B}" srcOrd="0" destOrd="0" presId="urn:microsoft.com/office/officeart/2009/3/layout/RandomtoResultProcess"/>
    <dgm:cxn modelId="{D68D75B8-4FE4-4A93-A167-D36E18E1E95D}" type="presParOf" srcId="{6DD95161-E7A2-4FE3-B69C-52B07B281B74}" destId="{A220ADC1-0F42-44B0-8CCA-201845802AA1}" srcOrd="1" destOrd="0" presId="urn:microsoft.com/office/officeart/2009/3/layout/RandomtoResultProcess"/>
    <dgm:cxn modelId="{2C8D9AF3-7E8D-4604-AD6A-280C18202B67}" type="presParOf" srcId="{6DD95161-E7A2-4FE3-B69C-52B07B281B74}" destId="{AF56103A-F1EE-40B6-B844-42FBBF736EB5}" srcOrd="2" destOrd="0" presId="urn:microsoft.com/office/officeart/2009/3/layout/RandomtoResultProcess"/>
    <dgm:cxn modelId="{EA321E97-4ACF-405B-8BF3-C3FF93049CE9}" type="presParOf" srcId="{6DD95161-E7A2-4FE3-B69C-52B07B281B74}" destId="{675F85FB-4D2B-4445-85A2-6317239B9760}" srcOrd="3" destOrd="0" presId="urn:microsoft.com/office/officeart/2009/3/layout/RandomtoResultProcess"/>
    <dgm:cxn modelId="{5CD91018-5188-4774-ABDA-477EAD36690F}" type="presParOf" srcId="{6DD95161-E7A2-4FE3-B69C-52B07B281B74}" destId="{63D8D761-A662-4477-9034-92BE043A775E}" srcOrd="4" destOrd="0" presId="urn:microsoft.com/office/officeart/2009/3/layout/RandomtoResultProcess"/>
    <dgm:cxn modelId="{ACBD8664-C4DC-44B1-B163-FEB047D90C09}" type="presParOf" srcId="{6DD95161-E7A2-4FE3-B69C-52B07B281B74}" destId="{BEA2A99E-6B4E-42C0-812C-001A6BA0CF19}" srcOrd="5" destOrd="0" presId="urn:microsoft.com/office/officeart/2009/3/layout/RandomtoResultProcess"/>
    <dgm:cxn modelId="{1FE91998-DDEC-4E38-8594-185665051B7B}" type="presParOf" srcId="{6DD95161-E7A2-4FE3-B69C-52B07B281B74}" destId="{5193D1DB-5E0F-4DFA-964B-7B4B51E7AB84}" srcOrd="6" destOrd="0" presId="urn:microsoft.com/office/officeart/2009/3/layout/RandomtoResultProcess"/>
    <dgm:cxn modelId="{AA519AF0-C630-48F0-ABAD-CC922488846B}" type="presParOf" srcId="{6DD95161-E7A2-4FE3-B69C-52B07B281B74}" destId="{5B2F0C61-FA0E-49AB-9E6B-E16F1D38801E}" srcOrd="7" destOrd="0" presId="urn:microsoft.com/office/officeart/2009/3/layout/RandomtoResultProcess"/>
    <dgm:cxn modelId="{57B50F09-0C18-4175-A33A-25CCE20F12F6}" type="presParOf" srcId="{6DD95161-E7A2-4FE3-B69C-52B07B281B74}" destId="{208470C0-F88A-4CC2-8E0F-A704BAFE75D3}" srcOrd="8" destOrd="0" presId="urn:microsoft.com/office/officeart/2009/3/layout/RandomtoResultProcess"/>
    <dgm:cxn modelId="{DB1660EB-496F-4164-A74C-8ED7512BF36E}" type="presParOf" srcId="{6DD95161-E7A2-4FE3-B69C-52B07B281B74}" destId="{F2A9E23F-5923-42DA-BA1B-C3F8F41A3510}" srcOrd="9" destOrd="0" presId="urn:microsoft.com/office/officeart/2009/3/layout/RandomtoResultProcess"/>
    <dgm:cxn modelId="{BB30B8B9-2FCF-46A7-93ED-8838EC4A22F7}" type="presParOf" srcId="{6DD95161-E7A2-4FE3-B69C-52B07B281B74}" destId="{BDD13A7A-D7C0-472A-8F8D-D1B8AAAC45D7}" srcOrd="10" destOrd="0" presId="urn:microsoft.com/office/officeart/2009/3/layout/RandomtoResultProcess"/>
    <dgm:cxn modelId="{9B3AACB9-B01F-486A-BD97-5DE72FBAACFF}" type="presParOf" srcId="{6DD95161-E7A2-4FE3-B69C-52B07B281B74}" destId="{93AB06D3-5F2F-4608-BC24-188EACC4F313}" srcOrd="11" destOrd="0" presId="urn:microsoft.com/office/officeart/2009/3/layout/RandomtoResultProcess"/>
    <dgm:cxn modelId="{0C8DC873-0585-4C56-8CEA-DC62E2484E77}" type="presParOf" srcId="{6DD95161-E7A2-4FE3-B69C-52B07B281B74}" destId="{AACF1A89-EC9B-40CB-A5D5-4E34EE926E5B}" srcOrd="12" destOrd="0" presId="urn:microsoft.com/office/officeart/2009/3/layout/RandomtoResultProcess"/>
    <dgm:cxn modelId="{D68B261E-BA32-409B-BBDB-AA01249DBCA6}" type="presParOf" srcId="{6DD95161-E7A2-4FE3-B69C-52B07B281B74}" destId="{9570BFB2-5E87-4376-B2FE-55A34CD368BD}" srcOrd="13" destOrd="0" presId="urn:microsoft.com/office/officeart/2009/3/layout/RandomtoResultProcess"/>
    <dgm:cxn modelId="{CA87C2B8-FB7E-427B-9586-5883170DDAC0}" type="presParOf" srcId="{6DD95161-E7A2-4FE3-B69C-52B07B281B74}" destId="{B959EEBD-62EF-4165-AE2B-69F0EB470764}" srcOrd="14" destOrd="0" presId="urn:microsoft.com/office/officeart/2009/3/layout/RandomtoResultProcess"/>
    <dgm:cxn modelId="{6CBAECDC-DAB7-43E5-820B-74979918BCFE}" type="presParOf" srcId="{6DD95161-E7A2-4FE3-B69C-52B07B281B74}" destId="{62F29A3C-A23F-4BE9-871F-4AAF79B99499}" srcOrd="15" destOrd="0" presId="urn:microsoft.com/office/officeart/2009/3/layout/RandomtoResultProcess"/>
    <dgm:cxn modelId="{F9048171-C4A9-4282-B1E9-760F706FCD90}" type="presParOf" srcId="{6DD95161-E7A2-4FE3-B69C-52B07B281B74}" destId="{90B5AE97-C47C-48C5-9A5A-00FED42B3687}" srcOrd="16" destOrd="0" presId="urn:microsoft.com/office/officeart/2009/3/layout/RandomtoResultProcess"/>
    <dgm:cxn modelId="{3E57421F-678E-4DBF-98D9-026F15FE1F9B}" type="presParOf" srcId="{6DD95161-E7A2-4FE3-B69C-52B07B281B74}" destId="{1BB42E75-A946-4E84-92E3-F4C9469E754B}" srcOrd="17" destOrd="0" presId="urn:microsoft.com/office/officeart/2009/3/layout/RandomtoResultProcess"/>
    <dgm:cxn modelId="{EA014930-BD37-4B12-9EA2-1CFFB724DFA5}" type="presParOf" srcId="{6DD95161-E7A2-4FE3-B69C-52B07B281B74}" destId="{2DCCA704-3925-42F2-AE49-965117C59E69}" srcOrd="18" destOrd="0" presId="urn:microsoft.com/office/officeart/2009/3/layout/RandomtoResultProcess"/>
    <dgm:cxn modelId="{0C5A8CA4-838D-43BB-83BE-1CF5BC2DBE89}" type="presParOf" srcId="{7614B292-A8DC-4CC8-A8A5-91481200341E}" destId="{5C9E9797-5FE8-415A-A78E-43AF29877F1F}" srcOrd="1" destOrd="0" presId="urn:microsoft.com/office/officeart/2009/3/layout/RandomtoResultProcess"/>
    <dgm:cxn modelId="{5C98E6D6-D95B-4CB7-BC41-49CACEF619EB}" type="presParOf" srcId="{5C9E9797-5FE8-415A-A78E-43AF29877F1F}" destId="{B0A481F9-A43A-4A8A-A587-D3051E454B37}" srcOrd="0" destOrd="0" presId="urn:microsoft.com/office/officeart/2009/3/layout/RandomtoResultProcess"/>
    <dgm:cxn modelId="{696AF8F3-9119-4BC1-B584-A3AD59A89503}" type="presParOf" srcId="{5C9E9797-5FE8-415A-A78E-43AF29877F1F}" destId="{ECF5555E-6C8F-4483-8671-E2C4E0345DB0}" srcOrd="1" destOrd="0" presId="urn:microsoft.com/office/officeart/2009/3/layout/RandomtoResultProcess"/>
    <dgm:cxn modelId="{DF545718-51D7-4C29-9BAB-38C4B252E54E}" type="presParOf" srcId="{7614B292-A8DC-4CC8-A8A5-91481200341E}" destId="{672EE8BA-9FBE-4C74-B121-964944592DD0}" srcOrd="2" destOrd="0" presId="urn:microsoft.com/office/officeart/2009/3/layout/RandomtoResultProcess"/>
    <dgm:cxn modelId="{3F81DCF4-CDDC-4719-A4C1-2594487FDE5F}" type="presParOf" srcId="{672EE8BA-9FBE-4C74-B121-964944592DD0}" destId="{6C5476A4-0269-4BE4-95D7-13E843CF755A}" srcOrd="0" destOrd="0" presId="urn:microsoft.com/office/officeart/2009/3/layout/RandomtoResultProcess"/>
    <dgm:cxn modelId="{8BD4F3AA-C575-487B-93A9-693A94F6B8DB}" type="presParOf" srcId="{672EE8BA-9FBE-4C74-B121-964944592DD0}" destId="{CFB3AEF8-6F5F-43B7-97AC-3421F46EEB04}" srcOrd="1" destOrd="0" presId="urn:microsoft.com/office/officeart/2009/3/layout/RandomtoResultProcess"/>
    <dgm:cxn modelId="{FE19CFB3-DE1D-44DF-8830-99E7BC7337CF}" type="presParOf" srcId="{7614B292-A8DC-4CC8-A8A5-91481200341E}" destId="{07A21752-7D85-4649-A3BC-88299C12ADCB}" srcOrd="3" destOrd="0" presId="urn:microsoft.com/office/officeart/2009/3/layout/RandomtoResultProcess"/>
    <dgm:cxn modelId="{9B66B7E1-5955-4A44-8DE2-DD45E30F6FE6}" type="presParOf" srcId="{07A21752-7D85-4649-A3BC-88299C12ADCB}" destId="{4BF057A2-7C85-47FA-A71D-77536493257A}" srcOrd="0" destOrd="0" presId="urn:microsoft.com/office/officeart/2009/3/layout/RandomtoResultProcess"/>
    <dgm:cxn modelId="{0EE1EF6F-47B3-42D7-8F8B-8ABFA5BB5C92}" type="presParOf" srcId="{07A21752-7D85-4649-A3BC-88299C12ADCB}" destId="{9CA7E6C4-2922-4E4D-9FEF-54445C0337D8}" srcOrd="1" destOrd="0" presId="urn:microsoft.com/office/officeart/2009/3/layout/RandomtoResultProcess"/>
    <dgm:cxn modelId="{A510F76E-9897-4480-933E-EFB254FE6378}" type="presParOf" srcId="{7614B292-A8DC-4CC8-A8A5-91481200341E}" destId="{FFCA9992-5809-4DF2-92DE-27A19B801728}" srcOrd="4" destOrd="0" presId="urn:microsoft.com/office/officeart/2009/3/layout/RandomtoResultProcess"/>
    <dgm:cxn modelId="{C687C71F-36AC-4EA9-B525-28324D72405B}" type="presParOf" srcId="{FFCA9992-5809-4DF2-92DE-27A19B801728}" destId="{6E187F5A-16DB-4031-84AE-84A4DC8502E5}" srcOrd="0" destOrd="0" presId="urn:microsoft.com/office/officeart/2009/3/layout/RandomtoResultProcess"/>
    <dgm:cxn modelId="{151F4743-B4AC-4CDE-AB1D-BCFFA432E726}" type="presParOf" srcId="{FFCA9992-5809-4DF2-92DE-27A19B801728}" destId="{BACF7156-C5F0-4E71-9BD1-75F075BD0F2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771B9-556E-4E8C-BC59-01EF1D28AA6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EF48D5-918D-442A-828C-A271F82070A6}">
      <dgm:prSet phldrT="[Text]"/>
      <dgm:spPr/>
      <dgm:t>
        <a:bodyPr/>
        <a:lstStyle/>
        <a:p>
          <a:r>
            <a:rPr lang="en-US" dirty="0"/>
            <a:t>Cycle Cover</a:t>
          </a:r>
        </a:p>
      </dgm:t>
    </dgm:pt>
    <dgm:pt modelId="{4132CA3B-007A-4B82-AACF-F0592FE0167E}" type="parTrans" cxnId="{89307E11-2724-4F9B-8624-418759A487BC}">
      <dgm:prSet/>
      <dgm:spPr/>
      <dgm:t>
        <a:bodyPr/>
        <a:lstStyle/>
        <a:p>
          <a:endParaRPr lang="en-US"/>
        </a:p>
      </dgm:t>
    </dgm:pt>
    <dgm:pt modelId="{5DCB9DAC-117F-4F39-B385-8AF28CF5D6D4}" type="sibTrans" cxnId="{89307E11-2724-4F9B-8624-418759A487BC}">
      <dgm:prSet/>
      <dgm:spPr/>
      <dgm:t>
        <a:bodyPr/>
        <a:lstStyle/>
        <a:p>
          <a:endParaRPr lang="en-US"/>
        </a:p>
      </dgm:t>
    </dgm:pt>
    <dgm:pt modelId="{2309D2C8-2C1E-4669-935D-4F25C5FE46EF}">
      <dgm:prSet phldrT="[Text]"/>
      <dgm:spPr/>
      <dgm:t>
        <a:bodyPr/>
        <a:lstStyle/>
        <a:p>
          <a:r>
            <a:rPr lang="en-US" dirty="0"/>
            <a:t>Private Neighborhood Trees</a:t>
          </a:r>
        </a:p>
      </dgm:t>
    </dgm:pt>
    <dgm:pt modelId="{9A16CA92-3ED0-4FBC-82FC-D0A2C6E43EB3}" type="parTrans" cxnId="{E7A67670-075F-48DF-B307-6F9C0C09B968}">
      <dgm:prSet/>
      <dgm:spPr/>
      <dgm:t>
        <a:bodyPr/>
        <a:lstStyle/>
        <a:p>
          <a:endParaRPr lang="en-US"/>
        </a:p>
      </dgm:t>
    </dgm:pt>
    <dgm:pt modelId="{13F8AAFC-5606-41A0-89E1-643B3F2DCEEE}" type="sibTrans" cxnId="{E7A67670-075F-48DF-B307-6F9C0C09B968}">
      <dgm:prSet/>
      <dgm:spPr/>
      <dgm:t>
        <a:bodyPr/>
        <a:lstStyle/>
        <a:p>
          <a:endParaRPr lang="en-US"/>
        </a:p>
      </dgm:t>
    </dgm:pt>
    <dgm:pt modelId="{A6791424-8303-48C9-90A9-1293A6CF4C9C}">
      <dgm:prSet phldrT="[Text]"/>
      <dgm:spPr/>
      <dgm:t>
        <a:bodyPr/>
        <a:lstStyle/>
        <a:p>
          <a:r>
            <a:rPr lang="en-US" dirty="0"/>
            <a:t>Secure Compiler</a:t>
          </a:r>
        </a:p>
      </dgm:t>
    </dgm:pt>
    <dgm:pt modelId="{AD4AE421-2CF7-4AC5-B4A5-93B4EBD6036C}" type="parTrans" cxnId="{CADD69DC-9BC7-4920-B127-64344EFFC823}">
      <dgm:prSet/>
      <dgm:spPr/>
      <dgm:t>
        <a:bodyPr/>
        <a:lstStyle/>
        <a:p>
          <a:endParaRPr lang="en-US"/>
        </a:p>
      </dgm:t>
    </dgm:pt>
    <dgm:pt modelId="{D1166329-7248-4BC5-B22D-1062B92B35B5}" type="sibTrans" cxnId="{CADD69DC-9BC7-4920-B127-64344EFFC823}">
      <dgm:prSet/>
      <dgm:spPr/>
      <dgm:t>
        <a:bodyPr/>
        <a:lstStyle/>
        <a:p>
          <a:endParaRPr lang="en-US"/>
        </a:p>
      </dgm:t>
    </dgm:pt>
    <dgm:pt modelId="{7614B292-A8DC-4CC8-A8A5-91481200341E}" type="pres">
      <dgm:prSet presAssocID="{868771B9-556E-4E8C-BC59-01EF1D28AA6B}" presName="Name0" presStyleCnt="0">
        <dgm:presLayoutVars>
          <dgm:dir/>
          <dgm:animOne val="branch"/>
          <dgm:animLvl val="lvl"/>
        </dgm:presLayoutVars>
      </dgm:prSet>
      <dgm:spPr/>
    </dgm:pt>
    <dgm:pt modelId="{6DD95161-E7A2-4FE3-B69C-52B07B281B74}" type="pres">
      <dgm:prSet presAssocID="{45EF48D5-918D-442A-828C-A271F82070A6}" presName="chaos" presStyleCnt="0"/>
      <dgm:spPr/>
    </dgm:pt>
    <dgm:pt modelId="{5DD0097F-1BF1-4F95-AEA0-64175F66A96B}" type="pres">
      <dgm:prSet presAssocID="{45EF48D5-918D-442A-828C-A271F82070A6}" presName="parTx1" presStyleLbl="revTx" presStyleIdx="0" presStyleCnt="2"/>
      <dgm:spPr/>
    </dgm:pt>
    <dgm:pt modelId="{A220ADC1-0F42-44B0-8CCA-201845802AA1}" type="pres">
      <dgm:prSet presAssocID="{45EF48D5-918D-442A-828C-A271F82070A6}" presName="c1" presStyleLbl="node1" presStyleIdx="0" presStyleCnt="19"/>
      <dgm:spPr/>
    </dgm:pt>
    <dgm:pt modelId="{AF56103A-F1EE-40B6-B844-42FBBF736EB5}" type="pres">
      <dgm:prSet presAssocID="{45EF48D5-918D-442A-828C-A271F82070A6}" presName="c2" presStyleLbl="node1" presStyleIdx="1" presStyleCnt="19"/>
      <dgm:spPr/>
    </dgm:pt>
    <dgm:pt modelId="{675F85FB-4D2B-4445-85A2-6317239B9760}" type="pres">
      <dgm:prSet presAssocID="{45EF48D5-918D-442A-828C-A271F82070A6}" presName="c3" presStyleLbl="node1" presStyleIdx="2" presStyleCnt="19"/>
      <dgm:spPr/>
    </dgm:pt>
    <dgm:pt modelId="{63D8D761-A662-4477-9034-92BE043A775E}" type="pres">
      <dgm:prSet presAssocID="{45EF48D5-918D-442A-828C-A271F82070A6}" presName="c4" presStyleLbl="node1" presStyleIdx="3" presStyleCnt="19"/>
      <dgm:spPr/>
    </dgm:pt>
    <dgm:pt modelId="{BEA2A99E-6B4E-42C0-812C-001A6BA0CF19}" type="pres">
      <dgm:prSet presAssocID="{45EF48D5-918D-442A-828C-A271F82070A6}" presName="c5" presStyleLbl="node1" presStyleIdx="4" presStyleCnt="19"/>
      <dgm:spPr/>
    </dgm:pt>
    <dgm:pt modelId="{5193D1DB-5E0F-4DFA-964B-7B4B51E7AB84}" type="pres">
      <dgm:prSet presAssocID="{45EF48D5-918D-442A-828C-A271F82070A6}" presName="c6" presStyleLbl="node1" presStyleIdx="5" presStyleCnt="19"/>
      <dgm:spPr/>
    </dgm:pt>
    <dgm:pt modelId="{5B2F0C61-FA0E-49AB-9E6B-E16F1D38801E}" type="pres">
      <dgm:prSet presAssocID="{45EF48D5-918D-442A-828C-A271F82070A6}" presName="c7" presStyleLbl="node1" presStyleIdx="6" presStyleCnt="19"/>
      <dgm:spPr/>
    </dgm:pt>
    <dgm:pt modelId="{208470C0-F88A-4CC2-8E0F-A704BAFE75D3}" type="pres">
      <dgm:prSet presAssocID="{45EF48D5-918D-442A-828C-A271F82070A6}" presName="c8" presStyleLbl="node1" presStyleIdx="7" presStyleCnt="19"/>
      <dgm:spPr/>
    </dgm:pt>
    <dgm:pt modelId="{F2A9E23F-5923-42DA-BA1B-C3F8F41A3510}" type="pres">
      <dgm:prSet presAssocID="{45EF48D5-918D-442A-828C-A271F82070A6}" presName="c9" presStyleLbl="node1" presStyleIdx="8" presStyleCnt="19"/>
      <dgm:spPr/>
    </dgm:pt>
    <dgm:pt modelId="{BDD13A7A-D7C0-472A-8F8D-D1B8AAAC45D7}" type="pres">
      <dgm:prSet presAssocID="{45EF48D5-918D-442A-828C-A271F82070A6}" presName="c10" presStyleLbl="node1" presStyleIdx="9" presStyleCnt="19"/>
      <dgm:spPr/>
    </dgm:pt>
    <dgm:pt modelId="{93AB06D3-5F2F-4608-BC24-188EACC4F313}" type="pres">
      <dgm:prSet presAssocID="{45EF48D5-918D-442A-828C-A271F82070A6}" presName="c11" presStyleLbl="node1" presStyleIdx="10" presStyleCnt="19"/>
      <dgm:spPr/>
    </dgm:pt>
    <dgm:pt modelId="{AACF1A89-EC9B-40CB-A5D5-4E34EE926E5B}" type="pres">
      <dgm:prSet presAssocID="{45EF48D5-918D-442A-828C-A271F82070A6}" presName="c12" presStyleLbl="node1" presStyleIdx="11" presStyleCnt="19"/>
      <dgm:spPr/>
    </dgm:pt>
    <dgm:pt modelId="{9570BFB2-5E87-4376-B2FE-55A34CD368BD}" type="pres">
      <dgm:prSet presAssocID="{45EF48D5-918D-442A-828C-A271F82070A6}" presName="c13" presStyleLbl="node1" presStyleIdx="12" presStyleCnt="19"/>
      <dgm:spPr/>
    </dgm:pt>
    <dgm:pt modelId="{B959EEBD-62EF-4165-AE2B-69F0EB470764}" type="pres">
      <dgm:prSet presAssocID="{45EF48D5-918D-442A-828C-A271F82070A6}" presName="c14" presStyleLbl="node1" presStyleIdx="13" presStyleCnt="19"/>
      <dgm:spPr/>
    </dgm:pt>
    <dgm:pt modelId="{62F29A3C-A23F-4BE9-871F-4AAF79B99499}" type="pres">
      <dgm:prSet presAssocID="{45EF48D5-918D-442A-828C-A271F82070A6}" presName="c15" presStyleLbl="node1" presStyleIdx="14" presStyleCnt="19"/>
      <dgm:spPr/>
    </dgm:pt>
    <dgm:pt modelId="{90B5AE97-C47C-48C5-9A5A-00FED42B3687}" type="pres">
      <dgm:prSet presAssocID="{45EF48D5-918D-442A-828C-A271F82070A6}" presName="c16" presStyleLbl="node1" presStyleIdx="15" presStyleCnt="19"/>
      <dgm:spPr/>
    </dgm:pt>
    <dgm:pt modelId="{1BB42E75-A946-4E84-92E3-F4C9469E754B}" type="pres">
      <dgm:prSet presAssocID="{45EF48D5-918D-442A-828C-A271F82070A6}" presName="c17" presStyleLbl="node1" presStyleIdx="16" presStyleCnt="19"/>
      <dgm:spPr/>
    </dgm:pt>
    <dgm:pt modelId="{2DCCA704-3925-42F2-AE49-965117C59E69}" type="pres">
      <dgm:prSet presAssocID="{45EF48D5-918D-442A-828C-A271F82070A6}" presName="c18" presStyleLbl="node1" presStyleIdx="17" presStyleCnt="19"/>
      <dgm:spPr/>
    </dgm:pt>
    <dgm:pt modelId="{5C9E9797-5FE8-415A-A78E-43AF29877F1F}" type="pres">
      <dgm:prSet presAssocID="{5DCB9DAC-117F-4F39-B385-8AF28CF5D6D4}" presName="chevronComposite1" presStyleCnt="0"/>
      <dgm:spPr/>
    </dgm:pt>
    <dgm:pt modelId="{B0A481F9-A43A-4A8A-A587-D3051E454B37}" type="pres">
      <dgm:prSet presAssocID="{5DCB9DAC-117F-4F39-B385-8AF28CF5D6D4}" presName="chevron1" presStyleLbl="sibTrans2D1" presStyleIdx="0" presStyleCnt="2"/>
      <dgm:spPr/>
    </dgm:pt>
    <dgm:pt modelId="{ECF5555E-6C8F-4483-8671-E2C4E0345DB0}" type="pres">
      <dgm:prSet presAssocID="{5DCB9DAC-117F-4F39-B385-8AF28CF5D6D4}" presName="spChevron1" presStyleCnt="0"/>
      <dgm:spPr/>
    </dgm:pt>
    <dgm:pt modelId="{672EE8BA-9FBE-4C74-B121-964944592DD0}" type="pres">
      <dgm:prSet presAssocID="{2309D2C8-2C1E-4669-935D-4F25C5FE46EF}" presName="middle" presStyleCnt="0"/>
      <dgm:spPr/>
    </dgm:pt>
    <dgm:pt modelId="{6C5476A4-0269-4BE4-95D7-13E843CF755A}" type="pres">
      <dgm:prSet presAssocID="{2309D2C8-2C1E-4669-935D-4F25C5FE46EF}" presName="parTxMid" presStyleLbl="revTx" presStyleIdx="1" presStyleCnt="2" custScaleX="221680"/>
      <dgm:spPr/>
    </dgm:pt>
    <dgm:pt modelId="{CFB3AEF8-6F5F-43B7-97AC-3421F46EEB04}" type="pres">
      <dgm:prSet presAssocID="{2309D2C8-2C1E-4669-935D-4F25C5FE46EF}" presName="spMid" presStyleCnt="0"/>
      <dgm:spPr/>
    </dgm:pt>
    <dgm:pt modelId="{07A21752-7D85-4649-A3BC-88299C12ADCB}" type="pres">
      <dgm:prSet presAssocID="{13F8AAFC-5606-41A0-89E1-643B3F2DCEEE}" presName="chevronComposite1" presStyleCnt="0"/>
      <dgm:spPr/>
    </dgm:pt>
    <dgm:pt modelId="{4BF057A2-7C85-47FA-A71D-77536493257A}" type="pres">
      <dgm:prSet presAssocID="{13F8AAFC-5606-41A0-89E1-643B3F2DCEEE}" presName="chevron1" presStyleLbl="sibTrans2D1" presStyleIdx="1" presStyleCnt="2"/>
      <dgm:spPr/>
    </dgm:pt>
    <dgm:pt modelId="{9CA7E6C4-2922-4E4D-9FEF-54445C0337D8}" type="pres">
      <dgm:prSet presAssocID="{13F8AAFC-5606-41A0-89E1-643B3F2DCEEE}" presName="spChevron1" presStyleCnt="0"/>
      <dgm:spPr/>
    </dgm:pt>
    <dgm:pt modelId="{FFCA9992-5809-4DF2-92DE-27A19B801728}" type="pres">
      <dgm:prSet presAssocID="{A6791424-8303-48C9-90A9-1293A6CF4C9C}" presName="last" presStyleCnt="0"/>
      <dgm:spPr/>
    </dgm:pt>
    <dgm:pt modelId="{6E187F5A-16DB-4031-84AE-84A4DC8502E5}" type="pres">
      <dgm:prSet presAssocID="{A6791424-8303-48C9-90A9-1293A6CF4C9C}" presName="circleTx" presStyleLbl="node1" presStyleIdx="18" presStyleCnt="19"/>
      <dgm:spPr/>
    </dgm:pt>
    <dgm:pt modelId="{BACF7156-C5F0-4E71-9BD1-75F075BD0F28}" type="pres">
      <dgm:prSet presAssocID="{A6791424-8303-48C9-90A9-1293A6CF4C9C}" presName="spN" presStyleCnt="0"/>
      <dgm:spPr/>
    </dgm:pt>
  </dgm:ptLst>
  <dgm:cxnLst>
    <dgm:cxn modelId="{89307E11-2724-4F9B-8624-418759A487BC}" srcId="{868771B9-556E-4E8C-BC59-01EF1D28AA6B}" destId="{45EF48D5-918D-442A-828C-A271F82070A6}" srcOrd="0" destOrd="0" parTransId="{4132CA3B-007A-4B82-AACF-F0592FE0167E}" sibTransId="{5DCB9DAC-117F-4F39-B385-8AF28CF5D6D4}"/>
    <dgm:cxn modelId="{E7A67670-075F-48DF-B307-6F9C0C09B968}" srcId="{868771B9-556E-4E8C-BC59-01EF1D28AA6B}" destId="{2309D2C8-2C1E-4669-935D-4F25C5FE46EF}" srcOrd="1" destOrd="0" parTransId="{9A16CA92-3ED0-4FBC-82FC-D0A2C6E43EB3}" sibTransId="{13F8AAFC-5606-41A0-89E1-643B3F2DCEEE}"/>
    <dgm:cxn modelId="{BD72397B-9675-48D9-B194-8A30BAC26ABC}" type="presOf" srcId="{A6791424-8303-48C9-90A9-1293A6CF4C9C}" destId="{6E187F5A-16DB-4031-84AE-84A4DC8502E5}" srcOrd="0" destOrd="0" presId="urn:microsoft.com/office/officeart/2009/3/layout/RandomtoResultProcess"/>
    <dgm:cxn modelId="{7021D89F-2944-4E14-A540-42F5CD26D886}" type="presOf" srcId="{2309D2C8-2C1E-4669-935D-4F25C5FE46EF}" destId="{6C5476A4-0269-4BE4-95D7-13E843CF755A}" srcOrd="0" destOrd="0" presId="urn:microsoft.com/office/officeart/2009/3/layout/RandomtoResultProcess"/>
    <dgm:cxn modelId="{CADD69DC-9BC7-4920-B127-64344EFFC823}" srcId="{868771B9-556E-4E8C-BC59-01EF1D28AA6B}" destId="{A6791424-8303-48C9-90A9-1293A6CF4C9C}" srcOrd="2" destOrd="0" parTransId="{AD4AE421-2CF7-4AC5-B4A5-93B4EBD6036C}" sibTransId="{D1166329-7248-4BC5-B22D-1062B92B35B5}"/>
    <dgm:cxn modelId="{E2752DE8-C4C1-4369-AF68-32D733FA2252}" type="presOf" srcId="{45EF48D5-918D-442A-828C-A271F82070A6}" destId="{5DD0097F-1BF1-4F95-AEA0-64175F66A96B}" srcOrd="0" destOrd="0" presId="urn:microsoft.com/office/officeart/2009/3/layout/RandomtoResultProcess"/>
    <dgm:cxn modelId="{2F1415F6-F24B-4CC9-9CA5-1D613456D9CA}" type="presOf" srcId="{868771B9-556E-4E8C-BC59-01EF1D28AA6B}" destId="{7614B292-A8DC-4CC8-A8A5-91481200341E}" srcOrd="0" destOrd="0" presId="urn:microsoft.com/office/officeart/2009/3/layout/RandomtoResultProcess"/>
    <dgm:cxn modelId="{C9532DB0-2E8E-4E3B-879E-CBA3B320D44A}" type="presParOf" srcId="{7614B292-A8DC-4CC8-A8A5-91481200341E}" destId="{6DD95161-E7A2-4FE3-B69C-52B07B281B74}" srcOrd="0" destOrd="0" presId="urn:microsoft.com/office/officeart/2009/3/layout/RandomtoResultProcess"/>
    <dgm:cxn modelId="{A2243DBF-C24D-4565-BCB2-7787A23946EA}" type="presParOf" srcId="{6DD95161-E7A2-4FE3-B69C-52B07B281B74}" destId="{5DD0097F-1BF1-4F95-AEA0-64175F66A96B}" srcOrd="0" destOrd="0" presId="urn:microsoft.com/office/officeart/2009/3/layout/RandomtoResultProcess"/>
    <dgm:cxn modelId="{D68D75B8-4FE4-4A93-A167-D36E18E1E95D}" type="presParOf" srcId="{6DD95161-E7A2-4FE3-B69C-52B07B281B74}" destId="{A220ADC1-0F42-44B0-8CCA-201845802AA1}" srcOrd="1" destOrd="0" presId="urn:microsoft.com/office/officeart/2009/3/layout/RandomtoResultProcess"/>
    <dgm:cxn modelId="{2C8D9AF3-7E8D-4604-AD6A-280C18202B67}" type="presParOf" srcId="{6DD95161-E7A2-4FE3-B69C-52B07B281B74}" destId="{AF56103A-F1EE-40B6-B844-42FBBF736EB5}" srcOrd="2" destOrd="0" presId="urn:microsoft.com/office/officeart/2009/3/layout/RandomtoResultProcess"/>
    <dgm:cxn modelId="{EA321E97-4ACF-405B-8BF3-C3FF93049CE9}" type="presParOf" srcId="{6DD95161-E7A2-4FE3-B69C-52B07B281B74}" destId="{675F85FB-4D2B-4445-85A2-6317239B9760}" srcOrd="3" destOrd="0" presId="urn:microsoft.com/office/officeart/2009/3/layout/RandomtoResultProcess"/>
    <dgm:cxn modelId="{5CD91018-5188-4774-ABDA-477EAD36690F}" type="presParOf" srcId="{6DD95161-E7A2-4FE3-B69C-52B07B281B74}" destId="{63D8D761-A662-4477-9034-92BE043A775E}" srcOrd="4" destOrd="0" presId="urn:microsoft.com/office/officeart/2009/3/layout/RandomtoResultProcess"/>
    <dgm:cxn modelId="{ACBD8664-C4DC-44B1-B163-FEB047D90C09}" type="presParOf" srcId="{6DD95161-E7A2-4FE3-B69C-52B07B281B74}" destId="{BEA2A99E-6B4E-42C0-812C-001A6BA0CF19}" srcOrd="5" destOrd="0" presId="urn:microsoft.com/office/officeart/2009/3/layout/RandomtoResultProcess"/>
    <dgm:cxn modelId="{1FE91998-DDEC-4E38-8594-185665051B7B}" type="presParOf" srcId="{6DD95161-E7A2-4FE3-B69C-52B07B281B74}" destId="{5193D1DB-5E0F-4DFA-964B-7B4B51E7AB84}" srcOrd="6" destOrd="0" presId="urn:microsoft.com/office/officeart/2009/3/layout/RandomtoResultProcess"/>
    <dgm:cxn modelId="{AA519AF0-C630-48F0-ABAD-CC922488846B}" type="presParOf" srcId="{6DD95161-E7A2-4FE3-B69C-52B07B281B74}" destId="{5B2F0C61-FA0E-49AB-9E6B-E16F1D38801E}" srcOrd="7" destOrd="0" presId="urn:microsoft.com/office/officeart/2009/3/layout/RandomtoResultProcess"/>
    <dgm:cxn modelId="{57B50F09-0C18-4175-A33A-25CCE20F12F6}" type="presParOf" srcId="{6DD95161-E7A2-4FE3-B69C-52B07B281B74}" destId="{208470C0-F88A-4CC2-8E0F-A704BAFE75D3}" srcOrd="8" destOrd="0" presId="urn:microsoft.com/office/officeart/2009/3/layout/RandomtoResultProcess"/>
    <dgm:cxn modelId="{DB1660EB-496F-4164-A74C-8ED7512BF36E}" type="presParOf" srcId="{6DD95161-E7A2-4FE3-B69C-52B07B281B74}" destId="{F2A9E23F-5923-42DA-BA1B-C3F8F41A3510}" srcOrd="9" destOrd="0" presId="urn:microsoft.com/office/officeart/2009/3/layout/RandomtoResultProcess"/>
    <dgm:cxn modelId="{BB30B8B9-2FCF-46A7-93ED-8838EC4A22F7}" type="presParOf" srcId="{6DD95161-E7A2-4FE3-B69C-52B07B281B74}" destId="{BDD13A7A-D7C0-472A-8F8D-D1B8AAAC45D7}" srcOrd="10" destOrd="0" presId="urn:microsoft.com/office/officeart/2009/3/layout/RandomtoResultProcess"/>
    <dgm:cxn modelId="{9B3AACB9-B01F-486A-BD97-5DE72FBAACFF}" type="presParOf" srcId="{6DD95161-E7A2-4FE3-B69C-52B07B281B74}" destId="{93AB06D3-5F2F-4608-BC24-188EACC4F313}" srcOrd="11" destOrd="0" presId="urn:microsoft.com/office/officeart/2009/3/layout/RandomtoResultProcess"/>
    <dgm:cxn modelId="{0C8DC873-0585-4C56-8CEA-DC62E2484E77}" type="presParOf" srcId="{6DD95161-E7A2-4FE3-B69C-52B07B281B74}" destId="{AACF1A89-EC9B-40CB-A5D5-4E34EE926E5B}" srcOrd="12" destOrd="0" presId="urn:microsoft.com/office/officeart/2009/3/layout/RandomtoResultProcess"/>
    <dgm:cxn modelId="{D68B261E-BA32-409B-BBDB-AA01249DBCA6}" type="presParOf" srcId="{6DD95161-E7A2-4FE3-B69C-52B07B281B74}" destId="{9570BFB2-5E87-4376-B2FE-55A34CD368BD}" srcOrd="13" destOrd="0" presId="urn:microsoft.com/office/officeart/2009/3/layout/RandomtoResultProcess"/>
    <dgm:cxn modelId="{CA87C2B8-FB7E-427B-9586-5883170DDAC0}" type="presParOf" srcId="{6DD95161-E7A2-4FE3-B69C-52B07B281B74}" destId="{B959EEBD-62EF-4165-AE2B-69F0EB470764}" srcOrd="14" destOrd="0" presId="urn:microsoft.com/office/officeart/2009/3/layout/RandomtoResultProcess"/>
    <dgm:cxn modelId="{6CBAECDC-DAB7-43E5-820B-74979918BCFE}" type="presParOf" srcId="{6DD95161-E7A2-4FE3-B69C-52B07B281B74}" destId="{62F29A3C-A23F-4BE9-871F-4AAF79B99499}" srcOrd="15" destOrd="0" presId="urn:microsoft.com/office/officeart/2009/3/layout/RandomtoResultProcess"/>
    <dgm:cxn modelId="{F9048171-C4A9-4282-B1E9-760F706FCD90}" type="presParOf" srcId="{6DD95161-E7A2-4FE3-B69C-52B07B281B74}" destId="{90B5AE97-C47C-48C5-9A5A-00FED42B3687}" srcOrd="16" destOrd="0" presId="urn:microsoft.com/office/officeart/2009/3/layout/RandomtoResultProcess"/>
    <dgm:cxn modelId="{3E57421F-678E-4DBF-98D9-026F15FE1F9B}" type="presParOf" srcId="{6DD95161-E7A2-4FE3-B69C-52B07B281B74}" destId="{1BB42E75-A946-4E84-92E3-F4C9469E754B}" srcOrd="17" destOrd="0" presId="urn:microsoft.com/office/officeart/2009/3/layout/RandomtoResultProcess"/>
    <dgm:cxn modelId="{EA014930-BD37-4B12-9EA2-1CFFB724DFA5}" type="presParOf" srcId="{6DD95161-E7A2-4FE3-B69C-52B07B281B74}" destId="{2DCCA704-3925-42F2-AE49-965117C59E69}" srcOrd="18" destOrd="0" presId="urn:microsoft.com/office/officeart/2009/3/layout/RandomtoResultProcess"/>
    <dgm:cxn modelId="{0C5A8CA4-838D-43BB-83BE-1CF5BC2DBE89}" type="presParOf" srcId="{7614B292-A8DC-4CC8-A8A5-91481200341E}" destId="{5C9E9797-5FE8-415A-A78E-43AF29877F1F}" srcOrd="1" destOrd="0" presId="urn:microsoft.com/office/officeart/2009/3/layout/RandomtoResultProcess"/>
    <dgm:cxn modelId="{5C98E6D6-D95B-4CB7-BC41-49CACEF619EB}" type="presParOf" srcId="{5C9E9797-5FE8-415A-A78E-43AF29877F1F}" destId="{B0A481F9-A43A-4A8A-A587-D3051E454B37}" srcOrd="0" destOrd="0" presId="urn:microsoft.com/office/officeart/2009/3/layout/RandomtoResultProcess"/>
    <dgm:cxn modelId="{696AF8F3-9119-4BC1-B584-A3AD59A89503}" type="presParOf" srcId="{5C9E9797-5FE8-415A-A78E-43AF29877F1F}" destId="{ECF5555E-6C8F-4483-8671-E2C4E0345DB0}" srcOrd="1" destOrd="0" presId="urn:microsoft.com/office/officeart/2009/3/layout/RandomtoResultProcess"/>
    <dgm:cxn modelId="{DF545718-51D7-4C29-9BAB-38C4B252E54E}" type="presParOf" srcId="{7614B292-A8DC-4CC8-A8A5-91481200341E}" destId="{672EE8BA-9FBE-4C74-B121-964944592DD0}" srcOrd="2" destOrd="0" presId="urn:microsoft.com/office/officeart/2009/3/layout/RandomtoResultProcess"/>
    <dgm:cxn modelId="{3F81DCF4-CDDC-4719-A4C1-2594487FDE5F}" type="presParOf" srcId="{672EE8BA-9FBE-4C74-B121-964944592DD0}" destId="{6C5476A4-0269-4BE4-95D7-13E843CF755A}" srcOrd="0" destOrd="0" presId="urn:microsoft.com/office/officeart/2009/3/layout/RandomtoResultProcess"/>
    <dgm:cxn modelId="{8BD4F3AA-C575-487B-93A9-693A94F6B8DB}" type="presParOf" srcId="{672EE8BA-9FBE-4C74-B121-964944592DD0}" destId="{CFB3AEF8-6F5F-43B7-97AC-3421F46EEB04}" srcOrd="1" destOrd="0" presId="urn:microsoft.com/office/officeart/2009/3/layout/RandomtoResultProcess"/>
    <dgm:cxn modelId="{FE19CFB3-DE1D-44DF-8830-99E7BC7337CF}" type="presParOf" srcId="{7614B292-A8DC-4CC8-A8A5-91481200341E}" destId="{07A21752-7D85-4649-A3BC-88299C12ADCB}" srcOrd="3" destOrd="0" presId="urn:microsoft.com/office/officeart/2009/3/layout/RandomtoResultProcess"/>
    <dgm:cxn modelId="{9B66B7E1-5955-4A44-8DE2-DD45E30F6FE6}" type="presParOf" srcId="{07A21752-7D85-4649-A3BC-88299C12ADCB}" destId="{4BF057A2-7C85-47FA-A71D-77536493257A}" srcOrd="0" destOrd="0" presId="urn:microsoft.com/office/officeart/2009/3/layout/RandomtoResultProcess"/>
    <dgm:cxn modelId="{0EE1EF6F-47B3-42D7-8F8B-8ABFA5BB5C92}" type="presParOf" srcId="{07A21752-7D85-4649-A3BC-88299C12ADCB}" destId="{9CA7E6C4-2922-4E4D-9FEF-54445C0337D8}" srcOrd="1" destOrd="0" presId="urn:microsoft.com/office/officeart/2009/3/layout/RandomtoResultProcess"/>
    <dgm:cxn modelId="{A510F76E-9897-4480-933E-EFB254FE6378}" type="presParOf" srcId="{7614B292-A8DC-4CC8-A8A5-91481200341E}" destId="{FFCA9992-5809-4DF2-92DE-27A19B801728}" srcOrd="4" destOrd="0" presId="urn:microsoft.com/office/officeart/2009/3/layout/RandomtoResultProcess"/>
    <dgm:cxn modelId="{C687C71F-36AC-4EA9-B525-28324D72405B}" type="presParOf" srcId="{FFCA9992-5809-4DF2-92DE-27A19B801728}" destId="{6E187F5A-16DB-4031-84AE-84A4DC8502E5}" srcOrd="0" destOrd="0" presId="urn:microsoft.com/office/officeart/2009/3/layout/RandomtoResultProcess"/>
    <dgm:cxn modelId="{151F4743-B4AC-4CDE-AB1D-BCFFA432E726}" type="presParOf" srcId="{FFCA9992-5809-4DF2-92DE-27A19B801728}" destId="{BACF7156-C5F0-4E71-9BD1-75F075BD0F2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0097F-1BF1-4F95-AEA0-64175F66A96B}">
      <dsp:nvSpPr>
        <dsp:cNvPr id="0" name=""/>
        <dsp:cNvSpPr/>
      </dsp:nvSpPr>
      <dsp:spPr>
        <a:xfrm>
          <a:off x="132180" y="2108459"/>
          <a:ext cx="1904249" cy="62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Cycle Cover</a:t>
          </a:r>
        </a:p>
      </dsp:txBody>
      <dsp:txXfrm>
        <a:off x="132180" y="2108459"/>
        <a:ext cx="1904249" cy="627536"/>
      </dsp:txXfrm>
    </dsp:sp>
    <dsp:sp modelId="{A220ADC1-0F42-44B0-8CCA-201845802AA1}">
      <dsp:nvSpPr>
        <dsp:cNvPr id="0" name=""/>
        <dsp:cNvSpPr/>
      </dsp:nvSpPr>
      <dsp:spPr>
        <a:xfrm>
          <a:off x="130016" y="1917601"/>
          <a:ext cx="151474" cy="1514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6103A-F1EE-40B6-B844-42FBBF736EB5}">
      <dsp:nvSpPr>
        <dsp:cNvPr id="0" name=""/>
        <dsp:cNvSpPr/>
      </dsp:nvSpPr>
      <dsp:spPr>
        <a:xfrm>
          <a:off x="236048" y="1705537"/>
          <a:ext cx="151474" cy="1514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F85FB-4D2B-4445-85A2-6317239B9760}">
      <dsp:nvSpPr>
        <dsp:cNvPr id="0" name=""/>
        <dsp:cNvSpPr/>
      </dsp:nvSpPr>
      <dsp:spPr>
        <a:xfrm>
          <a:off x="490525" y="1747949"/>
          <a:ext cx="238031" cy="2380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8D761-A662-4477-9034-92BE043A775E}">
      <dsp:nvSpPr>
        <dsp:cNvPr id="0" name=""/>
        <dsp:cNvSpPr/>
      </dsp:nvSpPr>
      <dsp:spPr>
        <a:xfrm>
          <a:off x="702589" y="1514679"/>
          <a:ext cx="151474" cy="1514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2A99E-6B4E-42C0-812C-001A6BA0CF19}">
      <dsp:nvSpPr>
        <dsp:cNvPr id="0" name=""/>
        <dsp:cNvSpPr/>
      </dsp:nvSpPr>
      <dsp:spPr>
        <a:xfrm>
          <a:off x="978273" y="1429853"/>
          <a:ext cx="151474" cy="1514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3D1DB-5E0F-4DFA-964B-7B4B51E7AB84}">
      <dsp:nvSpPr>
        <dsp:cNvPr id="0" name=""/>
        <dsp:cNvSpPr/>
      </dsp:nvSpPr>
      <dsp:spPr>
        <a:xfrm>
          <a:off x="1317575" y="1578298"/>
          <a:ext cx="151474" cy="1514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F0C61-FA0E-49AB-9E6B-E16F1D38801E}">
      <dsp:nvSpPr>
        <dsp:cNvPr id="0" name=""/>
        <dsp:cNvSpPr/>
      </dsp:nvSpPr>
      <dsp:spPr>
        <a:xfrm>
          <a:off x="1529640" y="1684330"/>
          <a:ext cx="238031" cy="2380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470C0-F88A-4CC2-8E0F-A704BAFE75D3}">
      <dsp:nvSpPr>
        <dsp:cNvPr id="0" name=""/>
        <dsp:cNvSpPr/>
      </dsp:nvSpPr>
      <dsp:spPr>
        <a:xfrm>
          <a:off x="1826529" y="1917601"/>
          <a:ext cx="151474" cy="1514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9E23F-5923-42DA-BA1B-C3F8F41A3510}">
      <dsp:nvSpPr>
        <dsp:cNvPr id="0" name=""/>
        <dsp:cNvSpPr/>
      </dsp:nvSpPr>
      <dsp:spPr>
        <a:xfrm>
          <a:off x="1953768" y="2150871"/>
          <a:ext cx="151474" cy="1514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13A7A-D7C0-472A-8F8D-D1B8AAAC45D7}">
      <dsp:nvSpPr>
        <dsp:cNvPr id="0" name=""/>
        <dsp:cNvSpPr/>
      </dsp:nvSpPr>
      <dsp:spPr>
        <a:xfrm>
          <a:off x="851034" y="1705537"/>
          <a:ext cx="389505" cy="38950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B06D3-5F2F-4608-BC24-188EACC4F313}">
      <dsp:nvSpPr>
        <dsp:cNvPr id="0" name=""/>
        <dsp:cNvSpPr/>
      </dsp:nvSpPr>
      <dsp:spPr>
        <a:xfrm>
          <a:off x="23984" y="2511380"/>
          <a:ext cx="151474" cy="1514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1A89-EC9B-40CB-A5D5-4E34EE926E5B}">
      <dsp:nvSpPr>
        <dsp:cNvPr id="0" name=""/>
        <dsp:cNvSpPr/>
      </dsp:nvSpPr>
      <dsp:spPr>
        <a:xfrm>
          <a:off x="151223" y="2702238"/>
          <a:ext cx="238031" cy="2380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0BFB2-5E87-4376-B2FE-55A34CD368BD}">
      <dsp:nvSpPr>
        <dsp:cNvPr id="0" name=""/>
        <dsp:cNvSpPr/>
      </dsp:nvSpPr>
      <dsp:spPr>
        <a:xfrm>
          <a:off x="469319" y="2871890"/>
          <a:ext cx="346227" cy="3462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9EEBD-62EF-4165-AE2B-69F0EB470764}">
      <dsp:nvSpPr>
        <dsp:cNvPr id="0" name=""/>
        <dsp:cNvSpPr/>
      </dsp:nvSpPr>
      <dsp:spPr>
        <a:xfrm>
          <a:off x="914654" y="3147573"/>
          <a:ext cx="151474" cy="1514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29A3C-A23F-4BE9-871F-4AAF79B99499}">
      <dsp:nvSpPr>
        <dsp:cNvPr id="0" name=""/>
        <dsp:cNvSpPr/>
      </dsp:nvSpPr>
      <dsp:spPr>
        <a:xfrm>
          <a:off x="999479" y="2871890"/>
          <a:ext cx="238031" cy="2380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5AE97-C47C-48C5-9A5A-00FED42B3687}">
      <dsp:nvSpPr>
        <dsp:cNvPr id="0" name=""/>
        <dsp:cNvSpPr/>
      </dsp:nvSpPr>
      <dsp:spPr>
        <a:xfrm>
          <a:off x="1211543" y="3168779"/>
          <a:ext cx="151474" cy="1514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42E75-A946-4E84-92E3-F4C9469E754B}">
      <dsp:nvSpPr>
        <dsp:cNvPr id="0" name=""/>
        <dsp:cNvSpPr/>
      </dsp:nvSpPr>
      <dsp:spPr>
        <a:xfrm>
          <a:off x="1402401" y="2829477"/>
          <a:ext cx="346227" cy="3462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CA704-3925-42F2-AE49-965117C59E69}">
      <dsp:nvSpPr>
        <dsp:cNvPr id="0" name=""/>
        <dsp:cNvSpPr/>
      </dsp:nvSpPr>
      <dsp:spPr>
        <a:xfrm>
          <a:off x="1868942" y="2744651"/>
          <a:ext cx="238031" cy="2380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81F9-A43A-4A8A-A587-D3051E454B37}">
      <dsp:nvSpPr>
        <dsp:cNvPr id="0" name=""/>
        <dsp:cNvSpPr/>
      </dsp:nvSpPr>
      <dsp:spPr>
        <a:xfrm>
          <a:off x="2106974" y="1747597"/>
          <a:ext cx="699063" cy="1334588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476A4-0269-4BE4-95D7-13E843CF755A}">
      <dsp:nvSpPr>
        <dsp:cNvPr id="0" name=""/>
        <dsp:cNvSpPr/>
      </dsp:nvSpPr>
      <dsp:spPr>
        <a:xfrm>
          <a:off x="2806037" y="1748245"/>
          <a:ext cx="4037646" cy="1334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Private Neighborhood Trees</a:t>
          </a:r>
        </a:p>
      </dsp:txBody>
      <dsp:txXfrm>
        <a:off x="2806037" y="1748245"/>
        <a:ext cx="4037646" cy="1334576"/>
      </dsp:txXfrm>
    </dsp:sp>
    <dsp:sp modelId="{4BF057A2-7C85-47FA-A71D-77536493257A}">
      <dsp:nvSpPr>
        <dsp:cNvPr id="0" name=""/>
        <dsp:cNvSpPr/>
      </dsp:nvSpPr>
      <dsp:spPr>
        <a:xfrm>
          <a:off x="6843683" y="1747597"/>
          <a:ext cx="699063" cy="1334588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87F5A-16DB-4031-84AE-84A4DC8502E5}">
      <dsp:nvSpPr>
        <dsp:cNvPr id="0" name=""/>
        <dsp:cNvSpPr/>
      </dsp:nvSpPr>
      <dsp:spPr>
        <a:xfrm>
          <a:off x="7619009" y="1637304"/>
          <a:ext cx="1620556" cy="16205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Secure Compiler</a:t>
          </a:r>
        </a:p>
      </dsp:txBody>
      <dsp:txXfrm>
        <a:off x="7856334" y="1874629"/>
        <a:ext cx="1145906" cy="1145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0097F-1BF1-4F95-AEA0-64175F66A96B}">
      <dsp:nvSpPr>
        <dsp:cNvPr id="0" name=""/>
        <dsp:cNvSpPr/>
      </dsp:nvSpPr>
      <dsp:spPr>
        <a:xfrm>
          <a:off x="127552" y="1960662"/>
          <a:ext cx="1908825" cy="62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Cycle Cover</a:t>
          </a:r>
        </a:p>
      </dsp:txBody>
      <dsp:txXfrm>
        <a:off x="127552" y="1960662"/>
        <a:ext cx="1908825" cy="629044"/>
      </dsp:txXfrm>
    </dsp:sp>
    <dsp:sp modelId="{A220ADC1-0F42-44B0-8CCA-201845802AA1}">
      <dsp:nvSpPr>
        <dsp:cNvPr id="0" name=""/>
        <dsp:cNvSpPr/>
      </dsp:nvSpPr>
      <dsp:spPr>
        <a:xfrm>
          <a:off x="125383" y="1769346"/>
          <a:ext cx="151838" cy="151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6103A-F1EE-40B6-B844-42FBBF736EB5}">
      <dsp:nvSpPr>
        <dsp:cNvPr id="0" name=""/>
        <dsp:cNvSpPr/>
      </dsp:nvSpPr>
      <dsp:spPr>
        <a:xfrm>
          <a:off x="231670" y="1556772"/>
          <a:ext cx="151838" cy="1518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F85FB-4D2B-4445-85A2-6317239B9760}">
      <dsp:nvSpPr>
        <dsp:cNvPr id="0" name=""/>
        <dsp:cNvSpPr/>
      </dsp:nvSpPr>
      <dsp:spPr>
        <a:xfrm>
          <a:off x="486758" y="1599287"/>
          <a:ext cx="238603" cy="238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8D761-A662-4477-9034-92BE043A775E}">
      <dsp:nvSpPr>
        <dsp:cNvPr id="0" name=""/>
        <dsp:cNvSpPr/>
      </dsp:nvSpPr>
      <dsp:spPr>
        <a:xfrm>
          <a:off x="699332" y="1365455"/>
          <a:ext cx="151838" cy="1518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2A99E-6B4E-42C0-812C-001A6BA0CF19}">
      <dsp:nvSpPr>
        <dsp:cNvPr id="0" name=""/>
        <dsp:cNvSpPr/>
      </dsp:nvSpPr>
      <dsp:spPr>
        <a:xfrm>
          <a:off x="975678" y="1280426"/>
          <a:ext cx="151838" cy="1518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3D1DB-5E0F-4DFA-964B-7B4B51E7AB84}">
      <dsp:nvSpPr>
        <dsp:cNvPr id="0" name=""/>
        <dsp:cNvSpPr/>
      </dsp:nvSpPr>
      <dsp:spPr>
        <a:xfrm>
          <a:off x="1315796" y="1429228"/>
          <a:ext cx="151838" cy="151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F0C61-FA0E-49AB-9E6B-E16F1D38801E}">
      <dsp:nvSpPr>
        <dsp:cNvPr id="0" name=""/>
        <dsp:cNvSpPr/>
      </dsp:nvSpPr>
      <dsp:spPr>
        <a:xfrm>
          <a:off x="1528369" y="1535514"/>
          <a:ext cx="238603" cy="2386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470C0-F88A-4CC2-8E0F-A704BAFE75D3}">
      <dsp:nvSpPr>
        <dsp:cNvPr id="0" name=""/>
        <dsp:cNvSpPr/>
      </dsp:nvSpPr>
      <dsp:spPr>
        <a:xfrm>
          <a:off x="1825973" y="1769346"/>
          <a:ext cx="151838" cy="1518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9E23F-5923-42DA-BA1B-C3F8F41A3510}">
      <dsp:nvSpPr>
        <dsp:cNvPr id="0" name=""/>
        <dsp:cNvSpPr/>
      </dsp:nvSpPr>
      <dsp:spPr>
        <a:xfrm>
          <a:off x="1953517" y="2003177"/>
          <a:ext cx="151838" cy="1518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13A7A-D7C0-472A-8F8D-D1B8AAAC45D7}">
      <dsp:nvSpPr>
        <dsp:cNvPr id="0" name=""/>
        <dsp:cNvSpPr/>
      </dsp:nvSpPr>
      <dsp:spPr>
        <a:xfrm>
          <a:off x="848133" y="1556772"/>
          <a:ext cx="390441" cy="3904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B06D3-5F2F-4608-BC24-188EACC4F313}">
      <dsp:nvSpPr>
        <dsp:cNvPr id="0" name=""/>
        <dsp:cNvSpPr/>
      </dsp:nvSpPr>
      <dsp:spPr>
        <a:xfrm>
          <a:off x="19096" y="2364552"/>
          <a:ext cx="151838" cy="151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1A89-EC9B-40CB-A5D5-4E34EE926E5B}">
      <dsp:nvSpPr>
        <dsp:cNvPr id="0" name=""/>
        <dsp:cNvSpPr/>
      </dsp:nvSpPr>
      <dsp:spPr>
        <a:xfrm>
          <a:off x="146640" y="2555868"/>
          <a:ext cx="238603" cy="2386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0BFB2-5E87-4376-B2FE-55A34CD368BD}">
      <dsp:nvSpPr>
        <dsp:cNvPr id="0" name=""/>
        <dsp:cNvSpPr/>
      </dsp:nvSpPr>
      <dsp:spPr>
        <a:xfrm>
          <a:off x="465501" y="2725927"/>
          <a:ext cx="347059" cy="3470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9EEBD-62EF-4165-AE2B-69F0EB470764}">
      <dsp:nvSpPr>
        <dsp:cNvPr id="0" name=""/>
        <dsp:cNvSpPr/>
      </dsp:nvSpPr>
      <dsp:spPr>
        <a:xfrm>
          <a:off x="911906" y="3002273"/>
          <a:ext cx="151838" cy="1518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29A3C-A23F-4BE9-871F-4AAF79B99499}">
      <dsp:nvSpPr>
        <dsp:cNvPr id="0" name=""/>
        <dsp:cNvSpPr/>
      </dsp:nvSpPr>
      <dsp:spPr>
        <a:xfrm>
          <a:off x="996935" y="2725927"/>
          <a:ext cx="238603" cy="2386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5AE97-C47C-48C5-9A5A-00FED42B3687}">
      <dsp:nvSpPr>
        <dsp:cNvPr id="0" name=""/>
        <dsp:cNvSpPr/>
      </dsp:nvSpPr>
      <dsp:spPr>
        <a:xfrm>
          <a:off x="1209509" y="3023531"/>
          <a:ext cx="151838" cy="151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42E75-A946-4E84-92E3-F4C9469E754B}">
      <dsp:nvSpPr>
        <dsp:cNvPr id="0" name=""/>
        <dsp:cNvSpPr/>
      </dsp:nvSpPr>
      <dsp:spPr>
        <a:xfrm>
          <a:off x="1400825" y="2683413"/>
          <a:ext cx="347059" cy="3470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CA704-3925-42F2-AE49-965117C59E69}">
      <dsp:nvSpPr>
        <dsp:cNvPr id="0" name=""/>
        <dsp:cNvSpPr/>
      </dsp:nvSpPr>
      <dsp:spPr>
        <a:xfrm>
          <a:off x="1868487" y="2598383"/>
          <a:ext cx="238603" cy="238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81F9-A43A-4A8A-A587-D3051E454B37}">
      <dsp:nvSpPr>
        <dsp:cNvPr id="0" name=""/>
        <dsp:cNvSpPr/>
      </dsp:nvSpPr>
      <dsp:spPr>
        <a:xfrm>
          <a:off x="2107091" y="1598933"/>
          <a:ext cx="700743" cy="1337795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476A4-0269-4BE4-95D7-13E843CF755A}">
      <dsp:nvSpPr>
        <dsp:cNvPr id="0" name=""/>
        <dsp:cNvSpPr/>
      </dsp:nvSpPr>
      <dsp:spPr>
        <a:xfrm>
          <a:off x="2807834" y="1599583"/>
          <a:ext cx="4236568" cy="133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Private Neighborhood Trees</a:t>
          </a:r>
        </a:p>
      </dsp:txBody>
      <dsp:txXfrm>
        <a:off x="2807834" y="1599583"/>
        <a:ext cx="4236568" cy="1337783"/>
      </dsp:txXfrm>
    </dsp:sp>
    <dsp:sp modelId="{4BF057A2-7C85-47FA-A71D-77536493257A}">
      <dsp:nvSpPr>
        <dsp:cNvPr id="0" name=""/>
        <dsp:cNvSpPr/>
      </dsp:nvSpPr>
      <dsp:spPr>
        <a:xfrm>
          <a:off x="7044402" y="1598933"/>
          <a:ext cx="700743" cy="1337795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87F5A-16DB-4031-84AE-84A4DC8502E5}">
      <dsp:nvSpPr>
        <dsp:cNvPr id="0" name=""/>
        <dsp:cNvSpPr/>
      </dsp:nvSpPr>
      <dsp:spPr>
        <a:xfrm>
          <a:off x="7821590" y="1488375"/>
          <a:ext cx="1624450" cy="16244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Secure Compiler</a:t>
          </a:r>
        </a:p>
      </dsp:txBody>
      <dsp:txXfrm>
        <a:off x="8059485" y="1726270"/>
        <a:ext cx="1148660" cy="1148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D9154-FB7F-48B9-99C6-8B698BAD286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0271-097C-486B-8597-B0C3A9AC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4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86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1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Baruch </a:t>
            </a:r>
            <a:r>
              <a:rPr lang="en-US" dirty="0" err="1"/>
              <a:t>Awerbuch</a:t>
            </a:r>
            <a:r>
              <a:rPr lang="en-US" dirty="0"/>
              <a:t>, Andrew V. Goldberg, Michael </a:t>
            </a:r>
            <a:r>
              <a:rPr lang="en-US" dirty="0" err="1"/>
              <a:t>Luby</a:t>
            </a:r>
            <a:r>
              <a:rPr lang="en-US" dirty="0"/>
              <a:t>, and Serge A. </a:t>
            </a:r>
            <a:r>
              <a:rPr lang="en-US" dirty="0" err="1"/>
              <a:t>Plotkin</a:t>
            </a:r>
            <a:r>
              <a:rPr lang="en-US" dirty="0"/>
              <a:t>. Network decomposition and locality in distributed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BE6FC-0EF4-4D99-8DAB-73CB798240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3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Baruch </a:t>
            </a:r>
            <a:r>
              <a:rPr lang="en-US" dirty="0" err="1"/>
              <a:t>Awerbuch</a:t>
            </a:r>
            <a:r>
              <a:rPr lang="en-US" dirty="0"/>
              <a:t>, Andrew V. Goldberg, Michael </a:t>
            </a:r>
            <a:r>
              <a:rPr lang="en-US" dirty="0" err="1"/>
              <a:t>Luby</a:t>
            </a:r>
            <a:r>
              <a:rPr lang="en-US" dirty="0"/>
              <a:t>, and Serge A. </a:t>
            </a:r>
            <a:r>
              <a:rPr lang="en-US" dirty="0" err="1"/>
              <a:t>Plotkin</a:t>
            </a:r>
            <a:r>
              <a:rPr lang="en-US" dirty="0"/>
              <a:t>. Network decomposition and locality in distributed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BE6FC-0EF4-4D99-8DAB-73CB798240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6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HIJKR16] - </a:t>
            </a:r>
            <a:r>
              <a:rPr lang="en-US" dirty="0"/>
              <a:t>Shai </a:t>
            </a:r>
            <a:r>
              <a:rPr lang="en-US" dirty="0" err="1"/>
              <a:t>Halevi</a:t>
            </a:r>
            <a:r>
              <a:rPr lang="en-US" dirty="0"/>
              <a:t>, Yuval </a:t>
            </a:r>
            <a:r>
              <a:rPr lang="en-US" dirty="0" err="1"/>
              <a:t>Ishai</a:t>
            </a:r>
            <a:r>
              <a:rPr lang="en-US" dirty="0"/>
              <a:t>, Abhishek Jain, </a:t>
            </a:r>
            <a:r>
              <a:rPr lang="en-US" dirty="0" err="1"/>
              <a:t>Eyal</a:t>
            </a:r>
            <a:r>
              <a:rPr lang="en-US" dirty="0"/>
              <a:t> </a:t>
            </a:r>
            <a:r>
              <a:rPr lang="en-US" dirty="0" err="1"/>
              <a:t>Kushilevitz</a:t>
            </a:r>
            <a:r>
              <a:rPr lang="en-US" dirty="0"/>
              <a:t>, and Tal Rabin. Secure multiparty computation with general interaction patterns</a:t>
            </a:r>
          </a:p>
          <a:p>
            <a:r>
              <a:rPr lang="en-US" dirty="0"/>
              <a:t>[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BGIKMP14] - Amos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Beimel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Ariel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Gabizon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Yuval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Ishai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Eyal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Kushilevitz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Sigurd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Meldgaard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and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Anat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Paskin-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Cherniavsky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Non-interactive secure multiparty computation</a:t>
            </a:r>
            <a:endParaRPr lang="en-US" dirty="0"/>
          </a:p>
          <a:p>
            <a:r>
              <a:rPr lang="en-US" dirty="0"/>
              <a:t>Function versus algorithm!!!! Starting f , starting for us: algorithm</a:t>
            </a:r>
          </a:p>
          <a:p>
            <a:r>
              <a:rPr lang="en-US" dirty="0"/>
              <a:t>[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BGT13] -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Elette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Boyle,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Shafi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Goldwasser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and Stefano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Tessaro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Communication locality in secure multi-party computation - how to run sublinear algorithms in a distributed setting</a:t>
            </a:r>
          </a:p>
          <a:p>
            <a:r>
              <a:rPr lang="en-US" dirty="0"/>
              <a:t>[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CCGGOZ14] -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Nishanth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Chandran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Wutichai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Chongchitmate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Juan A.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Garay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Shafi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Goldwasser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Rafail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Ostrovsky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and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Vassilis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Zikas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Optimally resilient and adaptively secure multi-party computation with low communication locality</a:t>
            </a:r>
          </a:p>
          <a:p>
            <a:r>
              <a:rPr lang="en-US" dirty="0"/>
              <a:t>[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BIPW17] -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Elette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Boyle, Yuval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Ishai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Rafael Pass, and Mary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Wootters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Can we access a database both locally and privately?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0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Leighton, </a:t>
            </a:r>
            <a:r>
              <a:rPr lang="en-US" dirty="0" err="1"/>
              <a:t>Maggs</a:t>
            </a:r>
            <a:r>
              <a:rPr lang="en-US" dirty="0"/>
              <a:t>, Rao.</a:t>
            </a:r>
          </a:p>
          <a:p>
            <a:r>
              <a:rPr lang="en-US" dirty="0" err="1"/>
              <a:t>Ghaffari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6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4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271-097C-486B-8597-B0C3A9ACBB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8BFE-8F3E-4EA7-9EE3-64A3D4E19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B4131-4F86-493D-AA1A-706BCB2BB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0DB18-A079-4DC7-8C87-E9692011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2F169-427A-4A58-88D2-57E73AB4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EA14D-6E6C-4393-B4E3-10EACCFA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597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9DED-1C98-4DF8-BAC3-E957A69E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02525-2897-420E-A949-BD5D20E08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15658-6373-4824-B4E7-0FEBA2F3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4393D-5756-4B7B-A705-E27AD66F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686E2-D65C-4A18-BAF3-CBF8043B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49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A1F98-4D47-495C-9A08-BECBF0BA0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7735E-E325-4A6C-9136-D5D823AC8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DE6B7-3CBB-4094-89B2-76C5664D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BC96-1C9B-4F7D-AFA3-5A2C27DF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D9B29-3481-46EB-8207-BE67C7F4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093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690B-1426-467C-90C0-9E999CFF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29FD-D91C-4D21-8F4D-F416D2A47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177F-6D41-4BCA-91B0-FD2FA16F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194E2-B7BD-4DC2-802D-4227777C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E4E7F-7622-4E9F-84B0-1C7C0922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59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56575-0B6C-49DD-8974-6370EB0F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1BAB5-9F4D-439B-923D-CC4FCC611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F374-0E94-4731-A20B-DE050BC7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64726-D71E-4C25-B99F-D7004E1B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7B96-B39C-41D4-A4F5-11F29230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421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3CCB-5978-4302-96F6-46A5F09E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CC08-E86A-40A5-8897-29AB3D0ED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3C300-8C2E-48B0-AE83-27550B879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DEE2E-D522-431E-8891-3D8D97F1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7173A-55F9-49D4-9928-F11DC545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8EE78-7869-4CE8-B72B-6C1994D0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218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0E32-C76A-4E12-884C-E1D722B9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65EA3-0482-48C1-B6EF-02B295CE1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E4332-35BA-42CC-ABBC-1D594698A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F93B4-1C1F-4525-A835-BEBF2A9D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3FCD3-5A5F-44D3-84C8-C013B8C07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E1ED6-E1CF-4248-BAAE-22ED239B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09695-070E-48C8-9B62-421724CC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0A0AA-DEFE-4E2A-A4C8-858E8EEE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93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D540-EA7F-4A9D-B695-A486F42E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816ED-C54A-44EB-BC7A-81115281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CEA33-F268-47A4-9E00-AE861C5D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C7038-32FB-4A56-9022-8ABC7C25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265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1337B-D8A6-49D0-B475-B3511421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DB349-858B-4938-88A0-F62B9923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2EA0-5F10-4310-B9B0-3B5A31C1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29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0CCD-A5E7-43FD-BA88-33713BAA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4ACA0-AC2A-4CBA-B3B7-6AD7C52EB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6B982-0426-4731-A7B8-34E8CD15A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B358D-0FAD-43EF-AEF7-49038A0B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8A378-E826-4461-9B53-DDBAC591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F1903-D403-4059-84D1-85F7E88A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21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C817-007E-4ABD-AEEB-3931951E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67B73-8EEB-47E5-AED0-2B46BDA6A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75C18-C267-4AC1-BE65-FE5BBD819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D534-357D-48CF-A63C-0D0CAD52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9DD03-31F2-4796-AD76-6755F27E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91F67-F110-448B-BA16-8F3975F4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924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93005-EA6A-4F3F-8509-CC137F4D5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D5278-0C42-40C5-9B53-4879A395A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1835D-4A6C-4110-8CC0-30668EF21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EEF1-1B04-4DBD-82F4-F2DF81660504}" type="datetimeFigureOut">
              <a:rPr lang="he-IL" smtClean="0"/>
              <a:t>ז'/שבט/תשע"ח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ACD9D-CB56-48DB-B1FA-7D777EF9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0DA9F-8C27-455C-AE38-AC6F7EAAC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958E-8C74-452A-9C11-2E445BBFC5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32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microsoft.com/office/2007/relationships/hdphoto" Target="../media/hdphoto1.wdp"/><Relationship Id="rId7" Type="http://schemas.openxmlformats.org/officeDocument/2006/relationships/image" Target="../media/image2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50.png"/><Relationship Id="rId5" Type="http://schemas.microsoft.com/office/2007/relationships/hdphoto" Target="../media/hdphoto2.wdp"/><Relationship Id="rId1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30.png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1.png"/><Relationship Id="rId4" Type="http://schemas.openxmlformats.org/officeDocument/2006/relationships/image" Target="../media/image3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png"/><Relationship Id="rId3" Type="http://schemas.openxmlformats.org/officeDocument/2006/relationships/image" Target="../media/image442.png"/><Relationship Id="rId7" Type="http://schemas.openxmlformats.org/officeDocument/2006/relationships/image" Target="../media/image4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2.png"/><Relationship Id="rId5" Type="http://schemas.openxmlformats.org/officeDocument/2006/relationships/image" Target="../media/image414.png"/><Relationship Id="rId4" Type="http://schemas.openxmlformats.org/officeDocument/2006/relationships/image" Target="../media/image4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13.png"/><Relationship Id="rId7" Type="http://schemas.openxmlformats.org/officeDocument/2006/relationships/image" Target="../media/image51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png"/><Relationship Id="rId3" Type="http://schemas.openxmlformats.org/officeDocument/2006/relationships/image" Target="../media/image53.png"/><Relationship Id="rId7" Type="http://schemas.openxmlformats.org/officeDocument/2006/relationships/image" Target="../media/image431.png"/><Relationship Id="rId2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2.png"/><Relationship Id="rId5" Type="http://schemas.openxmlformats.org/officeDocument/2006/relationships/image" Target="../media/image4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50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6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37.jpe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1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12" Type="http://schemas.openxmlformats.org/officeDocument/2006/relationships/image" Target="../media/image50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0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3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3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5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2.png"/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5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5" Type="http://schemas.openxmlformats.org/officeDocument/2006/relationships/image" Target="../media/image611.png"/><Relationship Id="rId4" Type="http://schemas.openxmlformats.org/officeDocument/2006/relationships/image" Target="../media/image60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452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422.png"/><Relationship Id="rId4" Type="http://schemas.openxmlformats.org/officeDocument/2006/relationships/image" Target="../media/image414.png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mote.co/wp-content/uploads/2015/11/how-to-set-up-bulletproof-distributed-team-mee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31" y="4035537"/>
            <a:ext cx="5015750" cy="25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weizmann institute of science">
            <a:extLst>
              <a:ext uri="{FF2B5EF4-FFF2-40B4-BE49-F238E27FC236}">
                <a16:creationId xmlns:a16="http://schemas.microsoft.com/office/drawing/2014/main" id="{1BEC1622-7D5E-430E-8940-CC9395F3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5" y="4528848"/>
            <a:ext cx="1849875" cy="9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545F5-41A7-4FF0-BCDC-A46EDCF0B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569" y="406400"/>
            <a:ext cx="11534862" cy="2387600"/>
          </a:xfrm>
        </p:spPr>
        <p:txBody>
          <a:bodyPr>
            <a:normAutofit/>
          </a:bodyPr>
          <a:lstStyle/>
          <a:p>
            <a:r>
              <a:rPr lang="en-US" dirty="0"/>
              <a:t>Distributed Computing Made Secure: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 New Cycle Cover Theorem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E7D4F-BAF4-4008-9144-65221E875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941" y="3336721"/>
            <a:ext cx="9144000" cy="85777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+mj-lt"/>
              </a:rPr>
              <a:t>Merav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Parter</a:t>
            </a:r>
            <a:r>
              <a:rPr lang="en-US" sz="4000" b="1" dirty="0">
                <a:latin typeface="+mj-lt"/>
              </a:rPr>
              <a:t>			Eylon </a:t>
            </a:r>
            <a:r>
              <a:rPr lang="en-US" sz="4000" b="1" dirty="0" err="1">
                <a:latin typeface="+mj-lt"/>
              </a:rPr>
              <a:t>Yogev</a:t>
            </a:r>
            <a:endParaRPr lang="he-IL" sz="4000" b="1" dirty="0">
              <a:latin typeface="+mj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68DE470-B4AA-4431-8276-42DCB4455F3C}"/>
              </a:ext>
            </a:extLst>
          </p:cNvPr>
          <p:cNvSpPr txBox="1">
            <a:spLocks/>
          </p:cNvSpPr>
          <p:nvPr/>
        </p:nvSpPr>
        <p:spPr>
          <a:xfrm>
            <a:off x="-1096470" y="5735302"/>
            <a:ext cx="5023607" cy="3880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B050"/>
                </a:solidFill>
                <a:latin typeface="+mj-lt"/>
              </a:rPr>
              <a:t>GTACS, 2018</a:t>
            </a:r>
          </a:p>
        </p:txBody>
      </p:sp>
      <p:pic>
        <p:nvPicPr>
          <p:cNvPr id="1028" name="Picture 4" descr="https://lh3.googleusercontent.com/ddT8YCSznl4n018xpCPgu4drIFpBOrPCl780FoFCHVOMq2F0PSeMu6g3SNtKZtnmuQu7=w170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02" y="5012128"/>
            <a:ext cx="1220864" cy="122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6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010D-1350-495F-A77F-AE1EFF9C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49" y="583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Challenge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D183BD-0685-47FB-8842-8C4548979A92}"/>
              </a:ext>
            </a:extLst>
          </p:cNvPr>
          <p:cNvGrpSpPr/>
          <p:nvPr/>
        </p:nvGrpSpPr>
        <p:grpSpPr>
          <a:xfrm>
            <a:off x="713949" y="1902051"/>
            <a:ext cx="3105322" cy="3048607"/>
            <a:chOff x="7499350" y="2577486"/>
            <a:chExt cx="3981450" cy="38798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FB717C-3DAB-46F9-8665-76A72673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385" y="2577486"/>
              <a:ext cx="603778" cy="591011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A5F924B-D95A-4F55-BB1B-AE39CBD280A3}"/>
                </a:ext>
              </a:extLst>
            </p:cNvPr>
            <p:cNvGrpSpPr/>
            <p:nvPr/>
          </p:nvGrpSpPr>
          <p:grpSpPr>
            <a:xfrm>
              <a:off x="7499350" y="2777573"/>
              <a:ext cx="3981450" cy="3679763"/>
              <a:chOff x="7499350" y="2777573"/>
              <a:chExt cx="3981450" cy="3679763"/>
            </a:xfrm>
          </p:grpSpPr>
          <p:pic>
            <p:nvPicPr>
              <p:cNvPr id="8" name="Picture 3" descr="http://rosalind.info/media/complete_graph.png">
                <a:extLst>
                  <a:ext uri="{FF2B5EF4-FFF2-40B4-BE49-F238E27FC236}">
                    <a16:creationId xmlns:a16="http://schemas.microsoft.com/office/drawing/2014/main" id="{3A33EC1D-DF0F-4FD8-AD3F-D655E3F539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17667" y="3086420"/>
                <a:ext cx="2923811" cy="2861983"/>
              </a:xfrm>
              <a:prstGeom prst="rect">
                <a:avLst/>
              </a:prstGeom>
              <a:noFill/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27CE651-61D3-4D13-9E9D-6433BDDF0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9136" y="2783554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29BADA6-A527-445B-B6D8-0669D7A5B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4078" y="3280693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BED705F-35FC-4F46-9624-875807B77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7022" y="4178533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FCB35B6-384A-4E59-A65C-A36746EFC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0475" y="5115004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8BA4A1A-D514-443D-8799-73946C18E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3747" y="5705162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38E4573-F2FF-457C-A573-9EB148C49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8992" y="5866325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DAFE888-1085-46D6-B3AD-29509AB04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0383" y="5713200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B88B3B5-DE90-4A2A-B07E-027EF16E0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7686" y="5063246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97FF2E7-CFC4-4699-93F7-BE598B79E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350" y="4249409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B743D73-AAAA-4700-BD83-3971732F4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646" y="3288362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45B69C3-8099-46C7-8B91-859A29E3A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8054" y="2777573"/>
                <a:ext cx="603778" cy="591011"/>
              </a:xfrm>
              <a:prstGeom prst="rect">
                <a:avLst/>
              </a:prstGeom>
            </p:spPr>
          </p:pic>
        </p:grpSp>
      </p:grpSp>
      <p:pic>
        <p:nvPicPr>
          <p:cNvPr id="20" name="Picture 19" descr="A picture containing outdoor, sky, light&#10;&#10;Description generated with very high confidence">
            <a:extLst>
              <a:ext uri="{FF2B5EF4-FFF2-40B4-BE49-F238E27FC236}">
                <a16:creationId xmlns:a16="http://schemas.microsoft.com/office/drawing/2014/main" id="{B349BE7D-0B3A-41D4-A601-21F108EBA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99" y="2041491"/>
            <a:ext cx="3237043" cy="2416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7638" y="1365860"/>
            <a:ext cx="28764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Secure</a:t>
            </a:r>
            <a:r>
              <a:rPr lang="en-US" sz="3000" dirty="0"/>
              <a:t> Algorithm</a:t>
            </a:r>
            <a:endParaRPr lang="he-IL" sz="3000" dirty="0"/>
          </a:p>
        </p:txBody>
      </p:sp>
      <p:sp>
        <p:nvSpPr>
          <p:cNvPr id="21" name="Rectangle 20"/>
          <p:cNvSpPr/>
          <p:nvPr/>
        </p:nvSpPr>
        <p:spPr>
          <a:xfrm>
            <a:off x="7864566" y="1402278"/>
            <a:ext cx="30864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Efficient</a:t>
            </a:r>
            <a:r>
              <a:rPr lang="en-US" sz="3000" dirty="0"/>
              <a:t> Algorithm</a:t>
            </a:r>
            <a:endParaRPr lang="he-IL" sz="3000" dirty="0"/>
          </a:p>
        </p:txBody>
      </p:sp>
      <p:pic>
        <p:nvPicPr>
          <p:cNvPr id="23" name="Picture 2" descr="https://remote.co/wp-content/uploads/2015/11/how-to-set-up-bulletproof-distributed-team-meet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91" y="3966871"/>
            <a:ext cx="3059490" cy="15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lh3.googleusercontent.com/ddT8YCSznl4n018xpCPgu4drIFpBOrPCl780FoFCHVOMq2F0PSeMu6g3SNtKZtnmuQu7=w170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42" y="4561145"/>
            <a:ext cx="744698" cy="7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1">
            <a:extLst>
              <a:ext uri="{FF2B5EF4-FFF2-40B4-BE49-F238E27FC236}">
                <a16:creationId xmlns:a16="http://schemas.microsoft.com/office/drawing/2014/main" id="{A2DF50D9-61F2-4F0C-AB0C-B2C0D1043D9B}"/>
              </a:ext>
            </a:extLst>
          </p:cNvPr>
          <p:cNvSpPr/>
          <p:nvPr/>
        </p:nvSpPr>
        <p:spPr>
          <a:xfrm rot="1727122">
            <a:off x="3855680" y="3218166"/>
            <a:ext cx="1381950" cy="65263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65974" y="5548278"/>
            <a:ext cx="495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Secure and Efficient </a:t>
            </a:r>
            <a:r>
              <a:rPr lang="en-US" sz="2800" dirty="0"/>
              <a:t>Algorithm </a:t>
            </a:r>
            <a:endParaRPr lang="he-IL" sz="2800" dirty="0"/>
          </a:p>
        </p:txBody>
      </p:sp>
      <p:sp>
        <p:nvSpPr>
          <p:cNvPr id="26" name="Arrow: Right 31">
            <a:extLst>
              <a:ext uri="{FF2B5EF4-FFF2-40B4-BE49-F238E27FC236}">
                <a16:creationId xmlns:a16="http://schemas.microsoft.com/office/drawing/2014/main" id="{A2DF50D9-61F2-4F0C-AB0C-B2C0D1043D9B}"/>
              </a:ext>
            </a:extLst>
          </p:cNvPr>
          <p:cNvSpPr/>
          <p:nvPr/>
        </p:nvSpPr>
        <p:spPr>
          <a:xfrm rot="9009854">
            <a:off x="6080756" y="3186711"/>
            <a:ext cx="1381950" cy="65263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3E11-0B89-4A02-8362-6E15AD6D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Our Result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E6703EC-11DE-43A9-A493-7A528BCB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606" y="1300125"/>
                <a:ext cx="10515600" cy="5409433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Graph of diameter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and max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2-vertex connected (essential!)</a:t>
                </a:r>
              </a:p>
              <a:p>
                <a:r>
                  <a:rPr lang="en-US" sz="3200" dirty="0"/>
                  <a:t>A </a:t>
                </a:r>
                <a:r>
                  <a:rPr lang="en-US" sz="3200" dirty="0">
                    <a:solidFill>
                      <a:srgbClr val="FF0000"/>
                    </a:solidFill>
                  </a:rPr>
                  <a:t>general compiler</a:t>
                </a:r>
                <a:r>
                  <a:rPr lang="en-US" sz="3200" dirty="0"/>
                  <a:t> for any “natural” algorithm: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he-IL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he-IL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he-IL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altLang="he-IL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he-IL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he-IL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3200" dirty="0"/>
                  <a:t> is necessary</a:t>
                </a:r>
              </a:p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Õ</m:t>
                    </m:r>
                  </m:oMath>
                </a14:m>
                <a:r>
                  <a:rPr lang="en-US" sz="32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m:rPr>
                        <m:sty m:val="p"/>
                      </m:rP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factors (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is #vertices)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E6703EC-11DE-43A9-A493-7A528BCB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606" y="1300125"/>
                <a:ext cx="10515600" cy="5409433"/>
              </a:xfrm>
              <a:blipFill>
                <a:blip r:embed="rId3"/>
                <a:stretch>
                  <a:fillRect l="-1333"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6F8DE56-F263-44E6-A148-383D3F79BC7C}"/>
              </a:ext>
            </a:extLst>
          </p:cNvPr>
          <p:cNvGrpSpPr/>
          <p:nvPr/>
        </p:nvGrpSpPr>
        <p:grpSpPr>
          <a:xfrm>
            <a:off x="1395196" y="3203537"/>
            <a:ext cx="8887645" cy="1223584"/>
            <a:chOff x="571500" y="1581150"/>
            <a:chExt cx="6984776" cy="954107"/>
          </a:xfrm>
        </p:grpSpPr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FD0A2677-9BFA-4268-BCE2-C76A2AB864EC}"/>
                </a:ext>
              </a:extLst>
            </p:cNvPr>
            <p:cNvSpPr txBox="1"/>
            <p:nvPr/>
          </p:nvSpPr>
          <p:spPr>
            <a:xfrm>
              <a:off x="571500" y="1581150"/>
              <a:ext cx="2933700" cy="95410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Distributed Algorithm A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49437A3B-5345-48AF-9390-D656DE0837B3}"/>
                </a:ext>
              </a:extLst>
            </p:cNvPr>
            <p:cNvSpPr txBox="1"/>
            <p:nvPr/>
          </p:nvSpPr>
          <p:spPr>
            <a:xfrm>
              <a:off x="4914900" y="1581150"/>
              <a:ext cx="2641376" cy="95410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Secure Distributed Algorithm A’</a:t>
              </a:r>
            </a:p>
          </p:txBody>
        </p:sp>
        <p:sp>
          <p:nvSpPr>
            <p:cNvPr id="9" name="Right Arrow 6">
              <a:extLst>
                <a:ext uri="{FF2B5EF4-FFF2-40B4-BE49-F238E27FC236}">
                  <a16:creationId xmlns:a16="http://schemas.microsoft.com/office/drawing/2014/main" id="{0756C840-FE6E-48EF-8889-0C0B4162B050}"/>
                </a:ext>
              </a:extLst>
            </p:cNvPr>
            <p:cNvSpPr/>
            <p:nvPr/>
          </p:nvSpPr>
          <p:spPr>
            <a:xfrm>
              <a:off x="3657600" y="1765072"/>
              <a:ext cx="1104900" cy="58626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15"/>
              <p:cNvSpPr>
                <a:spLocks noChangeArrowheads="1"/>
              </p:cNvSpPr>
              <p:nvPr/>
            </p:nvSpPr>
            <p:spPr bwMode="auto">
              <a:xfrm>
                <a:off x="2057323" y="4560162"/>
                <a:ext cx="1571413" cy="625106"/>
              </a:xfrm>
              <a:prstGeom prst="wedgeRoundRectCallout">
                <a:avLst>
                  <a:gd name="adj1" fmla="val 42149"/>
                  <a:gd name="adj2" fmla="val -100918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342900" indent="-3429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rt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he-IL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he-IL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he-IL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𝑟𝑜𝑢𝑛𝑑𝑠</m:t>
                      </m:r>
                    </m:oMath>
                  </m:oMathPara>
                </a14:m>
                <a:endParaRPr lang="en-US" altLang="he-IL" sz="26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323" y="4560162"/>
                <a:ext cx="1571413" cy="625106"/>
              </a:xfrm>
              <a:prstGeom prst="wedgeRoundRectCallout">
                <a:avLst>
                  <a:gd name="adj1" fmla="val 42149"/>
                  <a:gd name="adj2" fmla="val -100918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15"/>
              <p:cNvSpPr>
                <a:spLocks noChangeArrowheads="1"/>
              </p:cNvSpPr>
              <p:nvPr/>
            </p:nvSpPr>
            <p:spPr bwMode="auto">
              <a:xfrm>
                <a:off x="6494704" y="4703496"/>
                <a:ext cx="3765972" cy="625106"/>
              </a:xfrm>
              <a:prstGeom prst="wedgeRoundRectCallout">
                <a:avLst>
                  <a:gd name="adj1" fmla="val 25623"/>
                  <a:gd name="adj2" fmla="val -115841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342900" indent="-3429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altLang="he-IL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Õ</m:t>
                    </m:r>
                    <m:d>
                      <m:dPr>
                        <m:ctrlPr>
                          <a:rPr lang="en-US" altLang="he-IL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altLang="he-IL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he-IL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altLang="he-IL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he-IL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he-IL" sz="2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he-IL" sz="260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latin typeface="Cambria Math" panose="02040503050406030204" pitchFamily="18" charset="0"/>
                      </a:rPr>
                      <m:t>𝑟𝑜𝑢𝑛𝑑𝑠</m:t>
                    </m:r>
                  </m:oMath>
                </a14:m>
                <a:endParaRPr lang="en-US" altLang="he-IL" sz="2600" dirty="0">
                  <a:latin typeface="Arial Narrow" pitchFamily="34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altLang="he-IL" sz="26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2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704" y="4703496"/>
                <a:ext cx="3765972" cy="625106"/>
              </a:xfrm>
              <a:prstGeom prst="wedgeRoundRectCallout">
                <a:avLst>
                  <a:gd name="adj1" fmla="val 25623"/>
                  <a:gd name="adj2" fmla="val -115841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82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3E11-0B89-4A02-8362-6E15AD6D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37" y="86779"/>
            <a:ext cx="10427525" cy="1333046"/>
          </a:xfrm>
        </p:spPr>
        <p:txBody>
          <a:bodyPr/>
          <a:lstStyle/>
          <a:p>
            <a:r>
              <a:rPr lang="en-US" dirty="0"/>
              <a:t>Our Result</a:t>
            </a:r>
            <a:endParaRPr lang="he-I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6703EC-11DE-43A9-A493-7A528BCB2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F8DE56-F263-44E6-A148-383D3F79BC7C}"/>
              </a:ext>
            </a:extLst>
          </p:cNvPr>
          <p:cNvGrpSpPr/>
          <p:nvPr/>
        </p:nvGrpSpPr>
        <p:grpSpPr>
          <a:xfrm>
            <a:off x="1407071" y="1719122"/>
            <a:ext cx="8887645" cy="1223584"/>
            <a:chOff x="571500" y="1581150"/>
            <a:chExt cx="6984776" cy="954107"/>
          </a:xfrm>
        </p:grpSpPr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FD0A2677-9BFA-4268-BCE2-C76A2AB864EC}"/>
                </a:ext>
              </a:extLst>
            </p:cNvPr>
            <p:cNvSpPr txBox="1"/>
            <p:nvPr/>
          </p:nvSpPr>
          <p:spPr>
            <a:xfrm>
              <a:off x="571500" y="1581150"/>
              <a:ext cx="2933700" cy="95410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Distributed Algorithm A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49437A3B-5345-48AF-9390-D656DE0837B3}"/>
                </a:ext>
              </a:extLst>
            </p:cNvPr>
            <p:cNvSpPr txBox="1"/>
            <p:nvPr/>
          </p:nvSpPr>
          <p:spPr>
            <a:xfrm>
              <a:off x="4914900" y="1581150"/>
              <a:ext cx="2641376" cy="95410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Secure Distributed Algorithm A’</a:t>
              </a:r>
            </a:p>
          </p:txBody>
        </p:sp>
        <p:sp>
          <p:nvSpPr>
            <p:cNvPr id="9" name="Right Arrow 6">
              <a:extLst>
                <a:ext uri="{FF2B5EF4-FFF2-40B4-BE49-F238E27FC236}">
                  <a16:creationId xmlns:a16="http://schemas.microsoft.com/office/drawing/2014/main" id="{0756C840-FE6E-48EF-8889-0C0B4162B050}"/>
                </a:ext>
              </a:extLst>
            </p:cNvPr>
            <p:cNvSpPr/>
            <p:nvPr/>
          </p:nvSpPr>
          <p:spPr>
            <a:xfrm>
              <a:off x="3657600" y="1765072"/>
              <a:ext cx="1104900" cy="58626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15"/>
              <p:cNvSpPr>
                <a:spLocks noChangeArrowheads="1"/>
              </p:cNvSpPr>
              <p:nvPr/>
            </p:nvSpPr>
            <p:spPr bwMode="auto">
              <a:xfrm>
                <a:off x="2044623" y="3263773"/>
                <a:ext cx="1571413" cy="625106"/>
              </a:xfrm>
              <a:prstGeom prst="wedgeRoundRectCallout">
                <a:avLst>
                  <a:gd name="adj1" fmla="val 25985"/>
                  <a:gd name="adj2" fmla="val -135456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342900" indent="-3429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rt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he-IL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he-IL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he-IL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𝑟𝑜𝑢𝑛𝑑𝑠</m:t>
                      </m:r>
                    </m:oMath>
                  </m:oMathPara>
                </a14:m>
                <a:endParaRPr lang="en-US" altLang="he-IL" sz="26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4623" y="3263773"/>
                <a:ext cx="1571413" cy="625106"/>
              </a:xfrm>
              <a:prstGeom prst="wedgeRoundRectCallout">
                <a:avLst>
                  <a:gd name="adj1" fmla="val 25985"/>
                  <a:gd name="adj2" fmla="val -135456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15"/>
              <p:cNvSpPr>
                <a:spLocks noChangeArrowheads="1"/>
              </p:cNvSpPr>
              <p:nvPr/>
            </p:nvSpPr>
            <p:spPr bwMode="auto">
              <a:xfrm>
                <a:off x="6342304" y="3381707"/>
                <a:ext cx="3765972" cy="625106"/>
              </a:xfrm>
              <a:prstGeom prst="wedgeRoundRectCallout">
                <a:avLst>
                  <a:gd name="adj1" fmla="val 21913"/>
                  <a:gd name="adj2" fmla="val -134126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342900" indent="-3429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altLang="he-IL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Õ</m:t>
                    </m:r>
                    <m:d>
                      <m:dPr>
                        <m:ctrlPr>
                          <a:rPr lang="en-US" altLang="he-IL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altLang="he-IL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he-IL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altLang="he-IL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he-IL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he-IL" sz="2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he-IL" sz="260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latin typeface="Cambria Math" panose="02040503050406030204" pitchFamily="18" charset="0"/>
                      </a:rPr>
                      <m:t>𝑟𝑜𝑢𝑛𝑑𝑠</m:t>
                    </m:r>
                  </m:oMath>
                </a14:m>
                <a:endParaRPr lang="en-US" altLang="he-IL" sz="2600" dirty="0">
                  <a:latin typeface="Arial Narrow" pitchFamily="34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altLang="he-IL" sz="26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2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2304" y="3381707"/>
                <a:ext cx="3765972" cy="625106"/>
              </a:xfrm>
              <a:prstGeom prst="wedgeRoundRectCallout">
                <a:avLst>
                  <a:gd name="adj1" fmla="val 21913"/>
                  <a:gd name="adj2" fmla="val -13412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391982-FC8E-42D4-83B2-22AC38EC7E84}"/>
                  </a:ext>
                </a:extLst>
              </p:cNvPr>
              <p:cNvSpPr txBox="1"/>
              <p:nvPr/>
            </p:nvSpPr>
            <p:spPr>
              <a:xfrm>
                <a:off x="882237" y="4874644"/>
                <a:ext cx="11019427" cy="114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0" u="sng" dirty="0">
                    <a:latin typeface="+mj-lt"/>
                  </a:rPr>
                  <a:t>Examples:</a:t>
                </a:r>
                <a:endParaRPr lang="en-US" sz="3200" b="1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/>
                  <a:t> coloring, MIS, Maximal Matching in </a:t>
                </a:r>
                <a14:m>
                  <m:oMath xmlns:m="http://schemas.openxmlformats.org/officeDocument/2006/math">
                    <m:r>
                      <a:rPr lang="en-US" altLang="he-IL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Õ</m:t>
                    </m:r>
                    <m:d>
                      <m:dPr>
                        <m:ctrlPr>
                          <a:rPr lang="en-US" altLang="he-IL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he-IL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he-IL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altLang="he-IL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he-IL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he-IL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rounds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391982-FC8E-42D4-83B2-22AC38EC7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37" y="4874644"/>
                <a:ext cx="11019427" cy="1140633"/>
              </a:xfrm>
              <a:prstGeom prst="rect">
                <a:avLst/>
              </a:prstGeom>
              <a:blipFill>
                <a:blip r:embed="rId4"/>
                <a:stretch>
                  <a:fillRect l="-1439" t="-6417" b="-14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04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79CC-695E-4612-9AF5-A3F26DE7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MPC Work – Beyond Clique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6E2A-0289-4E45-BA03-C1808323F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204"/>
            <a:ext cx="10911348" cy="435133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General graph patterns: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[HIJKR16, BGIKMP14,HIJKS</a:t>
            </a:r>
            <a:r>
              <a:rPr lang="en-US" sz="2600" dirty="0">
                <a:solidFill>
                  <a:srgbClr val="0070C0"/>
                </a:solidFill>
              </a:rPr>
              <a:t>Y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17]</a:t>
            </a:r>
          </a:p>
          <a:p>
            <a:r>
              <a:rPr lang="en-US" sz="2600" dirty="0"/>
              <a:t>MPC with locality: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[BGT13, CCGGOZ14, BIPW17]</a:t>
            </a:r>
          </a:p>
          <a:p>
            <a:r>
              <a:rPr lang="en-US" sz="2600" dirty="0"/>
              <a:t>Do not fit </a:t>
            </a:r>
            <a:r>
              <a:rPr lang="en-US" sz="2600" i="1" dirty="0"/>
              <a:t>well</a:t>
            </a:r>
            <a:r>
              <a:rPr lang="en-US" sz="2600" dirty="0"/>
              <a:t> the distributed graph algorithm model:</a:t>
            </a:r>
          </a:p>
          <a:p>
            <a:pPr lvl="1"/>
            <a:r>
              <a:rPr lang="en-US" sz="2600" dirty="0"/>
              <a:t>computational assumptions (e.g., obfuscation)</a:t>
            </a:r>
          </a:p>
          <a:p>
            <a:pPr lvl="1"/>
            <a:r>
              <a:rPr lang="en-US" sz="2600" dirty="0"/>
              <a:t>trusted setup phase</a:t>
            </a:r>
          </a:p>
          <a:p>
            <a:pPr lvl="1"/>
            <a:r>
              <a:rPr lang="en-US" sz="2600" dirty="0"/>
              <a:t>many rounds and large bandwidth</a:t>
            </a:r>
          </a:p>
          <a:p>
            <a:pPr lvl="1"/>
            <a:r>
              <a:rPr lang="en-US" sz="2600" dirty="0"/>
              <a:t>specific interaction patterns (e.g., star topology)</a:t>
            </a:r>
          </a:p>
          <a:p>
            <a:r>
              <a:rPr lang="en-US" sz="2600" dirty="0">
                <a:solidFill>
                  <a:srgbClr val="FF0000"/>
                </a:solidFill>
              </a:rPr>
              <a:t>Our work: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no setup, no assumptions, round + bandwidth efficient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starting with a good distributed algorithm!</a:t>
            </a:r>
            <a:endParaRPr lang="he-IL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8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D743-DE95-495C-A599-10303342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Approach to Handle General Graphs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2A9355-435B-48DF-B650-CBDEA4549943}"/>
              </a:ext>
            </a:extLst>
          </p:cNvPr>
          <p:cNvGrpSpPr/>
          <p:nvPr/>
        </p:nvGrpSpPr>
        <p:grpSpPr>
          <a:xfrm>
            <a:off x="939580" y="1795173"/>
            <a:ext cx="3105322" cy="3048607"/>
            <a:chOff x="7499350" y="2577486"/>
            <a:chExt cx="3981450" cy="3879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97F558-ABEE-4793-9D0A-00475B290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385" y="2577486"/>
              <a:ext cx="603778" cy="591011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201CBF-7222-427C-A2D0-79323385C90B}"/>
                </a:ext>
              </a:extLst>
            </p:cNvPr>
            <p:cNvGrpSpPr/>
            <p:nvPr/>
          </p:nvGrpSpPr>
          <p:grpSpPr>
            <a:xfrm>
              <a:off x="7499350" y="2777573"/>
              <a:ext cx="3981450" cy="3679763"/>
              <a:chOff x="7499350" y="2777573"/>
              <a:chExt cx="3981450" cy="3679763"/>
            </a:xfrm>
          </p:grpSpPr>
          <p:pic>
            <p:nvPicPr>
              <p:cNvPr id="7" name="Picture 3" descr="http://rosalind.info/media/complete_graph.png">
                <a:extLst>
                  <a:ext uri="{FF2B5EF4-FFF2-40B4-BE49-F238E27FC236}">
                    <a16:creationId xmlns:a16="http://schemas.microsoft.com/office/drawing/2014/main" id="{B6865848-7A3D-4565-8B16-B1A297F129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17667" y="3086420"/>
                <a:ext cx="2923811" cy="2861983"/>
              </a:xfrm>
              <a:prstGeom prst="rect">
                <a:avLst/>
              </a:prstGeom>
              <a:noFill/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E5C0A48-16F8-45F7-8786-6CF861233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9136" y="2783554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97EC185-A7F2-4575-A829-7F99D7BD8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4078" y="3280693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C1686B9-F78C-4BEF-AA2E-4C2D5C4C9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7022" y="4178533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F3543E9-B397-4533-A1A4-314EA4AB6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0475" y="5115004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8EBF71-60D4-48AA-A897-CF56338B6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3747" y="5705162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60C46D5-06D8-4B32-8D7A-28DB8FACE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8992" y="5866325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69317C5-17FF-4E60-9868-76D2B7BC3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0383" y="5713200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B8A1095-36FA-4D4B-9FA5-FBD1BA32D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7686" y="5063246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5A50F4E-31F0-4A2B-99C5-D2D7DD6B1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350" y="4249409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FAF89B1-84A0-40DB-ABCA-ED67D4FCF8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646" y="3288362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3E2A936-D455-4758-995E-9319482B5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8054" y="2777573"/>
                <a:ext cx="603778" cy="591011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picture containing outdoor, sky, light&#10;&#10;Description generated with very high confidence">
            <a:extLst>
              <a:ext uri="{FF2B5EF4-FFF2-40B4-BE49-F238E27FC236}">
                <a16:creationId xmlns:a16="http://schemas.microsoft.com/office/drawing/2014/main" id="{36FED4CB-DD4B-4C49-8C0A-98DB595F1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99" y="2041491"/>
            <a:ext cx="3237043" cy="2416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8E5E7E-0424-4462-976B-620351ED7AAD}"/>
                  </a:ext>
                </a:extLst>
              </p:cNvPr>
              <p:cNvSpPr txBox="1"/>
              <p:nvPr/>
            </p:nvSpPr>
            <p:spPr>
              <a:xfrm>
                <a:off x="739308" y="5107789"/>
                <a:ext cx="421198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Secure MPC protocol to </a:t>
                </a:r>
              </a:p>
              <a:p>
                <a:r>
                  <a:rPr lang="en-US" sz="3200" dirty="0"/>
                  <a:t>compute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8E5E7E-0424-4462-976B-620351ED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8" y="5107789"/>
                <a:ext cx="4211987" cy="1077218"/>
              </a:xfrm>
              <a:prstGeom prst="rect">
                <a:avLst/>
              </a:prstGeom>
              <a:blipFill>
                <a:blip r:embed="rId5"/>
                <a:stretch>
                  <a:fillRect l="-3618" t="-7345" r="-275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6">
            <a:extLst>
              <a:ext uri="{FF2B5EF4-FFF2-40B4-BE49-F238E27FC236}">
                <a16:creationId xmlns:a16="http://schemas.microsoft.com/office/drawing/2014/main" id="{9EF651C2-2070-405B-B952-C9D64C10B9D0}"/>
              </a:ext>
            </a:extLst>
          </p:cNvPr>
          <p:cNvSpPr/>
          <p:nvPr/>
        </p:nvSpPr>
        <p:spPr>
          <a:xfrm>
            <a:off x="5151451" y="2874063"/>
            <a:ext cx="1405909" cy="7518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6A87DC-6E1F-43FE-B5A4-1EF66CBFEC19}"/>
                  </a:ext>
                </a:extLst>
              </p:cNvPr>
              <p:cNvSpPr txBox="1"/>
              <p:nvPr/>
            </p:nvSpPr>
            <p:spPr>
              <a:xfrm>
                <a:off x="7849635" y="4861568"/>
                <a:ext cx="333674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Secure protocol to </a:t>
                </a:r>
              </a:p>
              <a:p>
                <a:r>
                  <a:rPr lang="en-US" sz="3200" dirty="0"/>
                  <a:t>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on a </a:t>
                </a:r>
              </a:p>
              <a:p>
                <a:r>
                  <a:rPr lang="en-US" sz="3200" dirty="0"/>
                  <a:t>general graph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6A87DC-6E1F-43FE-B5A4-1EF66CBFE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35" y="4861568"/>
                <a:ext cx="3336747" cy="1569660"/>
              </a:xfrm>
              <a:prstGeom prst="rect">
                <a:avLst/>
              </a:prstGeom>
              <a:blipFill>
                <a:blip r:embed="rId6"/>
                <a:stretch>
                  <a:fillRect l="-4753" t="-5058" r="-3656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7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D743-DE95-495C-A599-10303342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10" y="245466"/>
            <a:ext cx="10515600" cy="1325563"/>
          </a:xfrm>
        </p:spPr>
        <p:txBody>
          <a:bodyPr/>
          <a:lstStyle/>
          <a:p>
            <a:r>
              <a:rPr lang="en-US" dirty="0"/>
              <a:t>Our Approach to Handle General Graphs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2A9355-435B-48DF-B650-CBDEA4549943}"/>
              </a:ext>
            </a:extLst>
          </p:cNvPr>
          <p:cNvGrpSpPr/>
          <p:nvPr/>
        </p:nvGrpSpPr>
        <p:grpSpPr>
          <a:xfrm>
            <a:off x="4632884" y="1904696"/>
            <a:ext cx="3105322" cy="3048607"/>
            <a:chOff x="7499350" y="2577486"/>
            <a:chExt cx="3981450" cy="3879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97F558-ABEE-4793-9D0A-00475B290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385" y="2577486"/>
              <a:ext cx="603778" cy="591011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201CBF-7222-427C-A2D0-79323385C90B}"/>
                </a:ext>
              </a:extLst>
            </p:cNvPr>
            <p:cNvGrpSpPr/>
            <p:nvPr/>
          </p:nvGrpSpPr>
          <p:grpSpPr>
            <a:xfrm>
              <a:off x="7499350" y="2777573"/>
              <a:ext cx="3981450" cy="3679763"/>
              <a:chOff x="7499350" y="2777573"/>
              <a:chExt cx="3981450" cy="3679763"/>
            </a:xfrm>
          </p:grpSpPr>
          <p:pic>
            <p:nvPicPr>
              <p:cNvPr id="7" name="Picture 3" descr="http://rosalind.info/media/complete_graph.png">
                <a:extLst>
                  <a:ext uri="{FF2B5EF4-FFF2-40B4-BE49-F238E27FC236}">
                    <a16:creationId xmlns:a16="http://schemas.microsoft.com/office/drawing/2014/main" id="{B6865848-7A3D-4565-8B16-B1A297F129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17667" y="3086420"/>
                <a:ext cx="2923811" cy="2861983"/>
              </a:xfrm>
              <a:prstGeom prst="rect">
                <a:avLst/>
              </a:prstGeom>
              <a:noFill/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E5C0A48-16F8-45F7-8786-6CF861233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9136" y="2783554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97EC185-A7F2-4575-A829-7F99D7BD8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4078" y="3280693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C1686B9-F78C-4BEF-AA2E-4C2D5C4C9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7022" y="4178533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F3543E9-B397-4533-A1A4-314EA4AB6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0475" y="5115004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8EBF71-60D4-48AA-A897-CF56338B6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3747" y="5705162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60C46D5-06D8-4B32-8D7A-28DB8FACE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8992" y="5866325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69317C5-17FF-4E60-9868-76D2B7BC3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0383" y="5713200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B8A1095-36FA-4D4B-9FA5-FBD1BA32D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7686" y="5063246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5A50F4E-31F0-4A2B-99C5-D2D7DD6B1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350" y="4249409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FAF89B1-84A0-40DB-ABCA-ED67D4FCF8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646" y="3288362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3E2A936-D455-4758-995E-9319482B5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8054" y="2777573"/>
                <a:ext cx="603778" cy="591011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picture containing outdoor, sky, light&#10;&#10;Description generated with very high confidence">
            <a:extLst>
              <a:ext uri="{FF2B5EF4-FFF2-40B4-BE49-F238E27FC236}">
                <a16:creationId xmlns:a16="http://schemas.microsoft.com/office/drawing/2014/main" id="{36FED4CB-DD4B-4C49-8C0A-98DB595F1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7" y="2202449"/>
            <a:ext cx="3237043" cy="24169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6A87DC-6E1F-43FE-B5A4-1EF66CBFEC19}"/>
              </a:ext>
            </a:extLst>
          </p:cNvPr>
          <p:cNvSpPr txBox="1"/>
          <p:nvPr/>
        </p:nvSpPr>
        <p:spPr>
          <a:xfrm>
            <a:off x="153708" y="4745085"/>
            <a:ext cx="4136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Efficient </a:t>
            </a:r>
            <a:r>
              <a:rPr lang="en-US" sz="3200" dirty="0">
                <a:solidFill>
                  <a:srgbClr val="00B050"/>
                </a:solidFill>
              </a:rPr>
              <a:t>distributed</a:t>
            </a:r>
            <a:r>
              <a:rPr lang="en-US" sz="3200" dirty="0"/>
              <a:t> algorithm for general graphs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F1A492CC-AFC4-4854-B401-5C8536BED773}"/>
              </a:ext>
            </a:extLst>
          </p:cNvPr>
          <p:cNvSpPr/>
          <p:nvPr/>
        </p:nvSpPr>
        <p:spPr>
          <a:xfrm>
            <a:off x="3652624" y="2993410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outdoor, sky, light&#10;&#10;Description generated with very high confidence">
            <a:extLst>
              <a:ext uri="{FF2B5EF4-FFF2-40B4-BE49-F238E27FC236}">
                <a16:creationId xmlns:a16="http://schemas.microsoft.com/office/drawing/2014/main" id="{A25B196D-C118-4458-A408-007AC675D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28" y="2213844"/>
            <a:ext cx="3237043" cy="2416992"/>
          </a:xfrm>
          <a:prstGeom prst="rect">
            <a:avLst/>
          </a:prstGeom>
        </p:spPr>
      </p:pic>
      <p:sp>
        <p:nvSpPr>
          <p:cNvPr id="24" name="Equals 23">
            <a:extLst>
              <a:ext uri="{FF2B5EF4-FFF2-40B4-BE49-F238E27FC236}">
                <a16:creationId xmlns:a16="http://schemas.microsoft.com/office/drawing/2014/main" id="{3E268933-2076-491B-9276-6FD05FABB1B2}"/>
              </a:ext>
            </a:extLst>
          </p:cNvPr>
          <p:cNvSpPr/>
          <p:nvPr/>
        </p:nvSpPr>
        <p:spPr>
          <a:xfrm>
            <a:off x="7811728" y="3022028"/>
            <a:ext cx="914400" cy="914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CD1800-EA48-44E5-A0FE-5A9BF28850D1}"/>
              </a:ext>
            </a:extLst>
          </p:cNvPr>
          <p:cNvSpPr txBox="1"/>
          <p:nvPr/>
        </p:nvSpPr>
        <p:spPr>
          <a:xfrm>
            <a:off x="4383234" y="4826038"/>
            <a:ext cx="413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Secure</a:t>
            </a:r>
            <a:r>
              <a:rPr lang="en-US" sz="3200" dirty="0"/>
              <a:t> MPC protocol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3CC75A-BB86-46D2-A7B4-3D4989C4CBBD}"/>
              </a:ext>
            </a:extLst>
          </p:cNvPr>
          <p:cNvSpPr txBox="1"/>
          <p:nvPr/>
        </p:nvSpPr>
        <p:spPr>
          <a:xfrm>
            <a:off x="8519684" y="4818126"/>
            <a:ext cx="4136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Efficient </a:t>
            </a:r>
            <a:r>
              <a:rPr lang="en-US" sz="3200" dirty="0">
                <a:solidFill>
                  <a:srgbClr val="FF0000"/>
                </a:solidFill>
              </a:rPr>
              <a:t>secure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distributed</a:t>
            </a:r>
            <a:r>
              <a:rPr lang="en-US" sz="3200" dirty="0"/>
              <a:t> algorithm for general graphs</a:t>
            </a:r>
          </a:p>
        </p:txBody>
      </p:sp>
    </p:spTree>
    <p:extLst>
      <p:ext uri="{BB962C8B-B14F-4D97-AF65-F5344CB8AC3E}">
        <p14:creationId xmlns:p14="http://schemas.microsoft.com/office/powerpoint/2010/main" val="392981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5154710" y="5938102"/>
            <a:ext cx="1825499" cy="17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5AE8BF2-060E-424A-AADB-5AAF3E8F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Graph Coloring</a:t>
            </a:r>
            <a:endParaRPr lang="he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BDE223-E4B4-454C-BDB8-CD01DB1CD4A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verify an </a:t>
            </a:r>
            <a:r>
              <a:rPr lang="en-US" dirty="0">
                <a:solidFill>
                  <a:srgbClr val="FF0000"/>
                </a:solidFill>
              </a:rPr>
              <a:t>edge</a:t>
            </a:r>
            <a:r>
              <a:rPr lang="en-US" dirty="0"/>
              <a:t> without revealing the color of the nodes?</a:t>
            </a:r>
          </a:p>
          <a:p>
            <a:r>
              <a:rPr lang="en-US" dirty="0"/>
              <a:t>Must have a third party! </a:t>
            </a:r>
            <a:r>
              <a:rPr lang="en-US" dirty="0">
                <a:solidFill>
                  <a:srgbClr val="0070C0"/>
                </a:solidFill>
              </a:rPr>
              <a:t>[Kus89]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33" descr="MCj04348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000" y="4779774"/>
            <a:ext cx="1099287" cy="1099287"/>
          </a:xfrm>
          <a:prstGeom prst="rect">
            <a:avLst/>
          </a:prstGeom>
          <a:noFill/>
        </p:spPr>
      </p:pic>
      <p:pic>
        <p:nvPicPr>
          <p:cNvPr id="8" name="Picture 34" descr="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119" y="4808691"/>
            <a:ext cx="1103844" cy="110384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113528" y="5828732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Alice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46639" y="5798435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Bob</a:t>
            </a:r>
          </a:p>
        </p:txBody>
      </p:sp>
      <p:sp>
        <p:nvSpPr>
          <p:cNvPr id="18" name="Oval 17"/>
          <p:cNvSpPr/>
          <p:nvPr/>
        </p:nvSpPr>
        <p:spPr>
          <a:xfrm>
            <a:off x="6895696" y="5879061"/>
            <a:ext cx="152400" cy="1524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78510" y="5853056"/>
            <a:ext cx="152400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2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8BF2-060E-424A-AADB-5AAF3E8F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Graph Coloring</a:t>
            </a:r>
            <a:endParaRPr lang="he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BDE223-E4B4-454C-BDB8-CD01DB1CD4A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verify an </a:t>
            </a:r>
            <a:r>
              <a:rPr lang="en-US" dirty="0">
                <a:solidFill>
                  <a:srgbClr val="FF0000"/>
                </a:solidFill>
              </a:rPr>
              <a:t>edge</a:t>
            </a:r>
            <a:r>
              <a:rPr lang="en-US" dirty="0"/>
              <a:t> without revealing the color of the nodes?</a:t>
            </a:r>
          </a:p>
          <a:p>
            <a:r>
              <a:rPr lang="en-US" dirty="0"/>
              <a:t>Must have a third party! </a:t>
            </a:r>
            <a:r>
              <a:rPr lang="en-US" dirty="0">
                <a:solidFill>
                  <a:srgbClr val="0070C0"/>
                </a:solidFill>
              </a:rPr>
              <a:t>[Kus89]</a:t>
            </a:r>
          </a:p>
          <a:p>
            <a:r>
              <a:rPr lang="en-US" dirty="0"/>
              <a:t>Run an MPC protocol between the 3 parties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13146" y="5959605"/>
            <a:ext cx="1825499" cy="17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3" descr="MCj043487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38413" y="3935441"/>
            <a:ext cx="974963" cy="974963"/>
          </a:xfrm>
          <a:prstGeom prst="rect">
            <a:avLst/>
          </a:prstGeom>
          <a:noFill/>
        </p:spPr>
      </p:pic>
      <p:pic>
        <p:nvPicPr>
          <p:cNvPr id="13" name="Picture 34" descr="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2555" y="4830194"/>
            <a:ext cx="1103844" cy="110384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071964" y="5850235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Alice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13388" y="5811625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Bob</a:t>
            </a:r>
          </a:p>
        </p:txBody>
      </p:sp>
      <p:sp>
        <p:nvSpPr>
          <p:cNvPr id="16" name="Oval 15"/>
          <p:cNvSpPr/>
          <p:nvPr/>
        </p:nvSpPr>
        <p:spPr>
          <a:xfrm>
            <a:off x="6862445" y="5892251"/>
            <a:ext cx="152400" cy="1524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6946" y="5874559"/>
            <a:ext cx="152400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20032" y="4868293"/>
            <a:ext cx="152400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3" descr="MCj043487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3780" y="4792964"/>
            <a:ext cx="1099287" cy="1099287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047568" y="4670215"/>
            <a:ext cx="846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Carol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7657392" y="3369234"/>
                <a:ext cx="2385752" cy="914400"/>
              </a:xfrm>
              <a:prstGeom prst="wedgeRectCallout">
                <a:avLst>
                  <a:gd name="adj1" fmla="val -83551"/>
                  <a:gd name="adj2" fmla="val 138863"/>
                </a:avLst>
              </a:prstGeom>
              <a:ln w="28575"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/>
                  <a:t>Cycle covering the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392" y="3369234"/>
                <a:ext cx="2385752" cy="914400"/>
              </a:xfrm>
              <a:prstGeom prst="wedgeRectCallout">
                <a:avLst>
                  <a:gd name="adj1" fmla="val -83551"/>
                  <a:gd name="adj2" fmla="val 138863"/>
                </a:avLst>
              </a:prstGeom>
              <a:blipFill>
                <a:blip r:embed="rId6"/>
                <a:stretch>
                  <a:fillRect r="-355"/>
                </a:stretch>
              </a:blipFill>
              <a:ln w="28575"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62672" y="5892251"/>
                <a:ext cx="47686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sz="2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72" y="5892251"/>
                <a:ext cx="47686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92420" y="5934037"/>
                <a:ext cx="47686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sz="2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420" y="5934037"/>
                <a:ext cx="47686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BEB5E72-9E28-4A02-90DE-3A9C27908B40}"/>
              </a:ext>
            </a:extLst>
          </p:cNvPr>
          <p:cNvSpPr txBox="1"/>
          <p:nvPr/>
        </p:nvSpPr>
        <p:spPr>
          <a:xfrm>
            <a:off x="635461" y="3500302"/>
            <a:ext cx="3892093" cy="1292662"/>
          </a:xfrm>
          <a:prstGeom prst="rect">
            <a:avLst/>
          </a:prstGeom>
          <a:solidFill>
            <a:srgbClr val="FFE2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/>
              <a:t>How to cover all edges with </a:t>
            </a:r>
            <a:r>
              <a:rPr lang="en-US" sz="2600" i="1" dirty="0">
                <a:solidFill>
                  <a:srgbClr val="FF0000"/>
                </a:solidFill>
              </a:rPr>
              <a:t>short </a:t>
            </a:r>
            <a:r>
              <a:rPr lang="en-US" sz="2600" i="1" dirty="0"/>
              <a:t>cycles and</a:t>
            </a:r>
            <a:br>
              <a:rPr lang="en-US" sz="2600" i="1" dirty="0"/>
            </a:br>
            <a:r>
              <a:rPr lang="en-US" sz="2600" i="1" dirty="0">
                <a:solidFill>
                  <a:srgbClr val="FF0000"/>
                </a:solidFill>
              </a:rPr>
              <a:t>small</a:t>
            </a:r>
            <a:r>
              <a:rPr lang="en-US" sz="2600" i="1" dirty="0"/>
              <a:t> overlap?</a:t>
            </a:r>
          </a:p>
        </p:txBody>
      </p:sp>
      <p:sp>
        <p:nvSpPr>
          <p:cNvPr id="27" name="Freeform: Shape 225">
            <a:extLst>
              <a:ext uri="{FF2B5EF4-FFF2-40B4-BE49-F238E27FC236}">
                <a16:creationId xmlns:a16="http://schemas.microsoft.com/office/drawing/2014/main" id="{40C54222-8879-4EDD-8368-7334EEB5FC56}"/>
              </a:ext>
            </a:extLst>
          </p:cNvPr>
          <p:cNvSpPr/>
          <p:nvPr/>
        </p:nvSpPr>
        <p:spPr>
          <a:xfrm rot="13616620">
            <a:off x="5503720" y="4889862"/>
            <a:ext cx="146032" cy="1165447"/>
          </a:xfrm>
          <a:custGeom>
            <a:avLst/>
            <a:gdLst>
              <a:gd name="connsiteX0" fmla="*/ 407893 w 407893"/>
              <a:gd name="connsiteY0" fmla="*/ 1470991 h 1470991"/>
              <a:gd name="connsiteX1" fmla="*/ 389 w 407893"/>
              <a:gd name="connsiteY1" fmla="*/ 1212574 h 1470991"/>
              <a:gd name="connsiteX2" fmla="*/ 328380 w 407893"/>
              <a:gd name="connsiteY2" fmla="*/ 864704 h 1470991"/>
              <a:gd name="connsiteX3" fmla="*/ 69963 w 407893"/>
              <a:gd name="connsiteY3" fmla="*/ 546652 h 1470991"/>
              <a:gd name="connsiteX4" fmla="*/ 388015 w 407893"/>
              <a:gd name="connsiteY4" fmla="*/ 238539 h 1470991"/>
              <a:gd name="connsiteX5" fmla="*/ 288623 w 407893"/>
              <a:gd name="connsiteY5" fmla="*/ 0 h 14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93" h="1470991">
                <a:moveTo>
                  <a:pt x="407893" y="1470991"/>
                </a:moveTo>
                <a:cubicBezTo>
                  <a:pt x="210767" y="1392306"/>
                  <a:pt x="13641" y="1313622"/>
                  <a:pt x="389" y="1212574"/>
                </a:cubicBezTo>
                <a:cubicBezTo>
                  <a:pt x="-12863" y="1111526"/>
                  <a:pt x="316784" y="975691"/>
                  <a:pt x="328380" y="864704"/>
                </a:cubicBezTo>
                <a:cubicBezTo>
                  <a:pt x="339976" y="753717"/>
                  <a:pt x="60024" y="651013"/>
                  <a:pt x="69963" y="546652"/>
                </a:cubicBezTo>
                <a:cubicBezTo>
                  <a:pt x="79902" y="442291"/>
                  <a:pt x="351572" y="329648"/>
                  <a:pt x="388015" y="238539"/>
                </a:cubicBezTo>
                <a:cubicBezTo>
                  <a:pt x="424458" y="147430"/>
                  <a:pt x="356540" y="73715"/>
                  <a:pt x="288623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25">
            <a:extLst>
              <a:ext uri="{FF2B5EF4-FFF2-40B4-BE49-F238E27FC236}">
                <a16:creationId xmlns:a16="http://schemas.microsoft.com/office/drawing/2014/main" id="{40C54222-8879-4EDD-8368-7334EEB5FC56}"/>
              </a:ext>
            </a:extLst>
          </p:cNvPr>
          <p:cNvSpPr/>
          <p:nvPr/>
        </p:nvSpPr>
        <p:spPr>
          <a:xfrm rot="19245267">
            <a:off x="6414618" y="4876588"/>
            <a:ext cx="114326" cy="1165447"/>
          </a:xfrm>
          <a:custGeom>
            <a:avLst/>
            <a:gdLst>
              <a:gd name="connsiteX0" fmla="*/ 407893 w 407893"/>
              <a:gd name="connsiteY0" fmla="*/ 1470991 h 1470991"/>
              <a:gd name="connsiteX1" fmla="*/ 389 w 407893"/>
              <a:gd name="connsiteY1" fmla="*/ 1212574 h 1470991"/>
              <a:gd name="connsiteX2" fmla="*/ 328380 w 407893"/>
              <a:gd name="connsiteY2" fmla="*/ 864704 h 1470991"/>
              <a:gd name="connsiteX3" fmla="*/ 69963 w 407893"/>
              <a:gd name="connsiteY3" fmla="*/ 546652 h 1470991"/>
              <a:gd name="connsiteX4" fmla="*/ 388015 w 407893"/>
              <a:gd name="connsiteY4" fmla="*/ 238539 h 1470991"/>
              <a:gd name="connsiteX5" fmla="*/ 288623 w 407893"/>
              <a:gd name="connsiteY5" fmla="*/ 0 h 14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93" h="1470991">
                <a:moveTo>
                  <a:pt x="407893" y="1470991"/>
                </a:moveTo>
                <a:cubicBezTo>
                  <a:pt x="210767" y="1392306"/>
                  <a:pt x="13641" y="1313622"/>
                  <a:pt x="389" y="1212574"/>
                </a:cubicBezTo>
                <a:cubicBezTo>
                  <a:pt x="-12863" y="1111526"/>
                  <a:pt x="316784" y="975691"/>
                  <a:pt x="328380" y="864704"/>
                </a:cubicBezTo>
                <a:cubicBezTo>
                  <a:pt x="339976" y="753717"/>
                  <a:pt x="60024" y="651013"/>
                  <a:pt x="69963" y="546652"/>
                </a:cubicBezTo>
                <a:cubicBezTo>
                  <a:pt x="79902" y="442291"/>
                  <a:pt x="351572" y="329648"/>
                  <a:pt x="388015" y="238539"/>
                </a:cubicBezTo>
                <a:cubicBezTo>
                  <a:pt x="424458" y="147430"/>
                  <a:pt x="356540" y="73715"/>
                  <a:pt x="288623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4624" y="88213"/>
                <a:ext cx="10515600" cy="1325563"/>
              </a:xfrm>
            </p:spPr>
            <p:txBody>
              <a:bodyPr/>
              <a:lstStyle/>
              <a:p>
                <a:r>
                  <a:rPr lang="en-US" b="0" dirty="0"/>
                  <a:t>The Remedy: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-Cycle Cover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4624" y="88213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943" y="13448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Cover the </a:t>
                </a:r>
                <a:r>
                  <a:rPr lang="en-US" dirty="0">
                    <a:solidFill>
                      <a:srgbClr val="FF0000"/>
                    </a:solidFill>
                  </a:rPr>
                  <a:t>edges</a:t>
                </a:r>
                <a:r>
                  <a:rPr lang="en-US" dirty="0"/>
                  <a:t> of a 2-edge connected graph with cycles</a:t>
                </a:r>
              </a:p>
              <a:p>
                <a:r>
                  <a:rPr lang="en-US" dirty="0"/>
                  <a:t>Each cycle is of length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Each edge participates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cycles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943" y="1344825"/>
                <a:ext cx="10515600" cy="4351338"/>
              </a:xfrm>
              <a:blipFill>
                <a:blip r:embed="rId3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4C9D6301-59BA-4B88-B723-F1E37446B7BB}"/>
              </a:ext>
            </a:extLst>
          </p:cNvPr>
          <p:cNvSpPr/>
          <p:nvPr/>
        </p:nvSpPr>
        <p:spPr>
          <a:xfrm rot="16200000">
            <a:off x="6551301" y="5556289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C8E201-5E5E-4821-8AEB-06ED29021AC3}"/>
              </a:ext>
            </a:extLst>
          </p:cNvPr>
          <p:cNvCxnSpPr>
            <a:cxnSpLocks/>
            <a:stCxn id="6" idx="7"/>
            <a:endCxn id="8" idx="2"/>
          </p:cNvCxnSpPr>
          <p:nvPr/>
        </p:nvCxnSpPr>
        <p:spPr>
          <a:xfrm flipH="1" flipV="1">
            <a:off x="5408476" y="4688634"/>
            <a:ext cx="1174168" cy="8989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CFA78E2-728A-4720-AB81-9D2211C46FE1}"/>
              </a:ext>
            </a:extLst>
          </p:cNvPr>
          <p:cNvSpPr/>
          <p:nvPr/>
        </p:nvSpPr>
        <p:spPr>
          <a:xfrm rot="16200000">
            <a:off x="5301464" y="4474610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96E907-AC41-4DF4-A8EE-C6F9D2995582}"/>
              </a:ext>
            </a:extLst>
          </p:cNvPr>
          <p:cNvSpPr/>
          <p:nvPr/>
        </p:nvSpPr>
        <p:spPr>
          <a:xfrm rot="16200000">
            <a:off x="4721529" y="4471979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387678-547B-4E5D-928B-DA78BAF1B1D2}"/>
              </a:ext>
            </a:extLst>
          </p:cNvPr>
          <p:cNvSpPr/>
          <p:nvPr/>
        </p:nvSpPr>
        <p:spPr>
          <a:xfrm rot="16200000">
            <a:off x="7832481" y="4602879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88F6AD-6594-48FA-949A-5951B4037645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H="1" flipV="1">
            <a:off x="4828541" y="4686003"/>
            <a:ext cx="1722760" cy="977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4FCD80-88F1-4F53-9F87-6B54840D320B}"/>
              </a:ext>
            </a:extLst>
          </p:cNvPr>
          <p:cNvCxnSpPr>
            <a:cxnSpLocks/>
            <a:stCxn id="6" idx="5"/>
            <a:endCxn id="19" idx="1"/>
          </p:cNvCxnSpPr>
          <p:nvPr/>
        </p:nvCxnSpPr>
        <p:spPr>
          <a:xfrm flipV="1">
            <a:off x="6733982" y="4785560"/>
            <a:ext cx="1129842" cy="802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1395A21-6F81-4537-83C2-51B0F1B251B1}"/>
              </a:ext>
            </a:extLst>
          </p:cNvPr>
          <p:cNvSpPr/>
          <p:nvPr/>
        </p:nvSpPr>
        <p:spPr>
          <a:xfrm rot="16200000">
            <a:off x="5301464" y="3739650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76E441-108E-4AB9-A14E-EA65625681A8}"/>
              </a:ext>
            </a:extLst>
          </p:cNvPr>
          <p:cNvSpPr/>
          <p:nvPr/>
        </p:nvSpPr>
        <p:spPr>
          <a:xfrm rot="16200000">
            <a:off x="7587114" y="3644903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408B1B4-7DF0-46B3-A84E-55DA2B49FC0D}"/>
              </a:ext>
            </a:extLst>
          </p:cNvPr>
          <p:cNvCxnSpPr>
            <a:cxnSpLocks/>
            <a:stCxn id="8" idx="7"/>
            <a:endCxn id="31" idx="2"/>
          </p:cNvCxnSpPr>
          <p:nvPr/>
        </p:nvCxnSpPr>
        <p:spPr>
          <a:xfrm flipV="1">
            <a:off x="5332807" y="3953674"/>
            <a:ext cx="75669" cy="5522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E182CC-3EF6-4088-A9B0-14C219C1252E}"/>
              </a:ext>
            </a:extLst>
          </p:cNvPr>
          <p:cNvCxnSpPr>
            <a:cxnSpLocks/>
            <a:stCxn id="9" idx="7"/>
            <a:endCxn id="31" idx="1"/>
          </p:cNvCxnSpPr>
          <p:nvPr/>
        </p:nvCxnSpPr>
        <p:spPr>
          <a:xfrm flipV="1">
            <a:off x="4752872" y="3922331"/>
            <a:ext cx="579935" cy="5809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8D1EA7-1117-43F2-9CF5-09EA2C8E59F2}"/>
              </a:ext>
            </a:extLst>
          </p:cNvPr>
          <p:cNvCxnSpPr>
            <a:cxnSpLocks/>
            <a:stCxn id="19" idx="6"/>
            <a:endCxn id="32" idx="3"/>
          </p:cNvCxnSpPr>
          <p:nvPr/>
        </p:nvCxnSpPr>
        <p:spPr>
          <a:xfrm flipH="1" flipV="1">
            <a:off x="7769795" y="3827584"/>
            <a:ext cx="169698" cy="775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C3AC457C-7AF4-4621-BDCE-94C5E09B1144}"/>
              </a:ext>
            </a:extLst>
          </p:cNvPr>
          <p:cNvSpPr/>
          <p:nvPr/>
        </p:nvSpPr>
        <p:spPr>
          <a:xfrm rot="16200000">
            <a:off x="6551301" y="3121366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DC057E-A226-4534-B2A6-195A19F6E636}"/>
              </a:ext>
            </a:extLst>
          </p:cNvPr>
          <p:cNvCxnSpPr>
            <a:cxnSpLocks/>
            <a:stCxn id="6" idx="6"/>
            <a:endCxn id="45" idx="2"/>
          </p:cNvCxnSpPr>
          <p:nvPr/>
        </p:nvCxnSpPr>
        <p:spPr>
          <a:xfrm flipV="1">
            <a:off x="6658313" y="3335390"/>
            <a:ext cx="0" cy="2220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A706D09-7B9B-40A7-BC59-CDD99AA95C90}"/>
              </a:ext>
            </a:extLst>
          </p:cNvPr>
          <p:cNvCxnSpPr>
            <a:cxnSpLocks/>
            <a:stCxn id="31" idx="5"/>
            <a:endCxn id="45" idx="0"/>
          </p:cNvCxnSpPr>
          <p:nvPr/>
        </p:nvCxnSpPr>
        <p:spPr>
          <a:xfrm flipV="1">
            <a:off x="5484145" y="3228378"/>
            <a:ext cx="1067156" cy="5426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3B77A32-1717-4D4F-92AC-DA9C36B3945F}"/>
              </a:ext>
            </a:extLst>
          </p:cNvPr>
          <p:cNvCxnSpPr>
            <a:cxnSpLocks/>
            <a:stCxn id="32" idx="7"/>
            <a:endCxn id="45" idx="4"/>
          </p:cNvCxnSpPr>
          <p:nvPr/>
        </p:nvCxnSpPr>
        <p:spPr>
          <a:xfrm flipH="1" flipV="1">
            <a:off x="6765325" y="3228378"/>
            <a:ext cx="853132" cy="447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C53003BC-7007-4738-A269-F92DAB257836}"/>
              </a:ext>
            </a:extLst>
          </p:cNvPr>
          <p:cNvSpPr/>
          <p:nvPr/>
        </p:nvSpPr>
        <p:spPr>
          <a:xfrm rot="16200000">
            <a:off x="2611333" y="5064571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023B705-B0BB-4665-BD95-56E5A4F80FE9}"/>
              </a:ext>
            </a:extLst>
          </p:cNvPr>
          <p:cNvCxnSpPr>
            <a:cxnSpLocks/>
            <a:stCxn id="99" idx="4"/>
            <a:endCxn id="101" idx="2"/>
          </p:cNvCxnSpPr>
          <p:nvPr/>
        </p:nvCxnSpPr>
        <p:spPr>
          <a:xfrm flipV="1">
            <a:off x="2825357" y="4710161"/>
            <a:ext cx="297744" cy="461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8028C3A7-5520-407D-BDC0-9BDB7B396318}"/>
              </a:ext>
            </a:extLst>
          </p:cNvPr>
          <p:cNvSpPr/>
          <p:nvPr/>
        </p:nvSpPr>
        <p:spPr>
          <a:xfrm rot="16200000">
            <a:off x="3016089" y="4496137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C5C9353-2876-47FA-A5E4-56081FF01968}"/>
              </a:ext>
            </a:extLst>
          </p:cNvPr>
          <p:cNvSpPr/>
          <p:nvPr/>
        </p:nvSpPr>
        <p:spPr>
          <a:xfrm rot="16200000">
            <a:off x="2436154" y="4493506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7FC9D7F-4357-4E4A-A9A2-3D5A04E55B8A}"/>
              </a:ext>
            </a:extLst>
          </p:cNvPr>
          <p:cNvCxnSpPr>
            <a:cxnSpLocks/>
            <a:stCxn id="99" idx="0"/>
            <a:endCxn id="102" idx="2"/>
          </p:cNvCxnSpPr>
          <p:nvPr/>
        </p:nvCxnSpPr>
        <p:spPr>
          <a:xfrm flipH="1" flipV="1">
            <a:off x="2543166" y="4707530"/>
            <a:ext cx="68167" cy="4640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2235F7D9-3D6B-40E5-BEAC-8B28D803FAD0}"/>
              </a:ext>
            </a:extLst>
          </p:cNvPr>
          <p:cNvSpPr/>
          <p:nvPr/>
        </p:nvSpPr>
        <p:spPr>
          <a:xfrm rot="16200000">
            <a:off x="2768074" y="4018061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B70057A-1A42-4FE1-89FF-70623F80F57D}"/>
              </a:ext>
            </a:extLst>
          </p:cNvPr>
          <p:cNvCxnSpPr>
            <a:cxnSpLocks/>
            <a:stCxn id="101" idx="7"/>
            <a:endCxn id="106" idx="3"/>
          </p:cNvCxnSpPr>
          <p:nvPr/>
        </p:nvCxnSpPr>
        <p:spPr>
          <a:xfrm flipH="1" flipV="1">
            <a:off x="2950755" y="4200742"/>
            <a:ext cx="96677" cy="3267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662CB3F-4EE1-4155-AC41-BE0B310B4F99}"/>
              </a:ext>
            </a:extLst>
          </p:cNvPr>
          <p:cNvCxnSpPr>
            <a:cxnSpLocks/>
            <a:stCxn id="102" idx="7"/>
            <a:endCxn id="106" idx="1"/>
          </p:cNvCxnSpPr>
          <p:nvPr/>
        </p:nvCxnSpPr>
        <p:spPr>
          <a:xfrm flipV="1">
            <a:off x="2467497" y="4200742"/>
            <a:ext cx="331920" cy="3241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89B485CF-2D99-4280-84F0-E62C931C9A54}"/>
              </a:ext>
            </a:extLst>
          </p:cNvPr>
          <p:cNvSpPr/>
          <p:nvPr/>
        </p:nvSpPr>
        <p:spPr>
          <a:xfrm rot="16200000">
            <a:off x="3091115" y="3462492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22DE9FF-88FA-4EE2-AF8C-AFDB897DB49F}"/>
              </a:ext>
            </a:extLst>
          </p:cNvPr>
          <p:cNvCxnSpPr>
            <a:cxnSpLocks/>
            <a:stCxn id="106" idx="5"/>
            <a:endCxn id="111" idx="1"/>
          </p:cNvCxnSpPr>
          <p:nvPr/>
        </p:nvCxnSpPr>
        <p:spPr>
          <a:xfrm flipV="1">
            <a:off x="2950755" y="3645173"/>
            <a:ext cx="171703" cy="4042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9" name="Speech Bubble: Rectangle with Corners Rounded 3118">
            <a:extLst>
              <a:ext uri="{FF2B5EF4-FFF2-40B4-BE49-F238E27FC236}">
                <a16:creationId xmlns:a16="http://schemas.microsoft.com/office/drawing/2014/main" id="{436C89F9-9ADC-490B-B3D7-B42618690AC8}"/>
              </a:ext>
            </a:extLst>
          </p:cNvPr>
          <p:cNvSpPr/>
          <p:nvPr/>
        </p:nvSpPr>
        <p:spPr>
          <a:xfrm>
            <a:off x="506943" y="3100386"/>
            <a:ext cx="1758351" cy="710784"/>
          </a:xfrm>
          <a:prstGeom prst="wedgeRoundRectCallout">
            <a:avLst>
              <a:gd name="adj1" fmla="val 57479"/>
              <a:gd name="adj2" fmla="val 911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Not 2 edge connected</a:t>
            </a:r>
            <a:endParaRPr lang="he-IL" dirty="0"/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id="{CD08719D-183D-4A18-9F84-580F1FB28593}"/>
              </a:ext>
            </a:extLst>
          </p:cNvPr>
          <p:cNvSpPr/>
          <p:nvPr/>
        </p:nvSpPr>
        <p:spPr>
          <a:xfrm>
            <a:off x="8572051" y="3289510"/>
            <a:ext cx="2503716" cy="710784"/>
          </a:xfrm>
          <a:prstGeom prst="wedgeRoundRectCallout">
            <a:avLst>
              <a:gd name="adj1" fmla="val -61386"/>
              <a:gd name="adj2" fmla="val 861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Has a (4,2)-cycle cover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116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4624" y="88213"/>
                <a:ext cx="10515600" cy="1325563"/>
              </a:xfrm>
            </p:spPr>
            <p:txBody>
              <a:bodyPr/>
              <a:lstStyle/>
              <a:p>
                <a:r>
                  <a:rPr lang="en-US" b="0" dirty="0"/>
                  <a:t>The Remedy: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-Cycle Cover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4624" y="88213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943" y="13448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Cover the </a:t>
                </a:r>
                <a:r>
                  <a:rPr lang="en-US" dirty="0">
                    <a:solidFill>
                      <a:srgbClr val="FF0000"/>
                    </a:solidFill>
                  </a:rPr>
                  <a:t>edges</a:t>
                </a:r>
                <a:r>
                  <a:rPr lang="en-US" dirty="0"/>
                  <a:t> of a 2-edge connected graph with cycles</a:t>
                </a:r>
              </a:p>
              <a:p>
                <a:r>
                  <a:rPr lang="en-US" dirty="0"/>
                  <a:t>Each cycle is of length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Each edge participates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cycles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943" y="1344825"/>
                <a:ext cx="10515600" cy="4351338"/>
              </a:xfrm>
              <a:blipFill>
                <a:blip r:embed="rId4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3BB2C2-2225-4B83-9288-8E4717958E9F}"/>
                  </a:ext>
                </a:extLst>
              </p:cNvPr>
              <p:cNvSpPr txBox="1"/>
              <p:nvPr/>
            </p:nvSpPr>
            <p:spPr>
              <a:xfrm>
                <a:off x="3019894" y="3255890"/>
                <a:ext cx="6492241" cy="225728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-cycle cover</a:t>
                </a:r>
              </a:p>
              <a:p>
                <a:pPr algn="ctr"/>
                <a:r>
                  <a:rPr lang="en-US" sz="2800" dirty="0"/>
                  <a:t>+</a:t>
                </a:r>
              </a:p>
              <a:p>
                <a:pPr algn="ctr"/>
                <a:r>
                  <a:rPr lang="en-US" sz="2800" dirty="0"/>
                  <a:t>Secure MPC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dirty="0"/>
              </a:p>
              <a:p>
                <a:pPr algn="ctr"/>
                <a:r>
                  <a:rPr lang="en-US" sz="2800" dirty="0"/>
                  <a:t>Secure verification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 rounds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3BB2C2-2225-4B83-9288-8E4717958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94" y="3255890"/>
                <a:ext cx="6492241" cy="2257285"/>
              </a:xfrm>
              <a:prstGeom prst="rect">
                <a:avLst/>
              </a:prstGeom>
              <a:blipFill>
                <a:blip r:embed="rId5"/>
                <a:stretch>
                  <a:fillRect t="-1867" b="-6133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22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81E7-6D87-42E5-A21C-A20FBEB0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9" y="17157"/>
            <a:ext cx="10515600" cy="1325563"/>
          </a:xfrm>
        </p:spPr>
        <p:txBody>
          <a:bodyPr/>
          <a:lstStyle/>
          <a:p>
            <a:r>
              <a:rPr lang="en-US" dirty="0"/>
              <a:t>Distributed Computing</a:t>
            </a:r>
            <a:endParaRPr lang="he-IL" dirty="0"/>
          </a:p>
        </p:txBody>
      </p:sp>
      <p:pic>
        <p:nvPicPr>
          <p:cNvPr id="7" name="Picture 6" descr="A picture containing outdoor, sky, light&#10;&#10;Description generated with very high confidence">
            <a:extLst>
              <a:ext uri="{FF2B5EF4-FFF2-40B4-BE49-F238E27FC236}">
                <a16:creationId xmlns:a16="http://schemas.microsoft.com/office/drawing/2014/main" id="{26018AE3-5F05-49B4-9F74-CE9047525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3" y="1864927"/>
            <a:ext cx="2650022" cy="1978683"/>
          </a:xfrm>
          <a:prstGeom prst="rect">
            <a:avLst/>
          </a:prstGeom>
        </p:spPr>
      </p:pic>
      <p:pic>
        <p:nvPicPr>
          <p:cNvPr id="1026" name="Picture 2" descr="https://perc360.com/wp-content/uploads/2017/12/bitcoin-protocol.png">
            <a:extLst>
              <a:ext uri="{FF2B5EF4-FFF2-40B4-BE49-F238E27FC236}">
                <a16:creationId xmlns:a16="http://schemas.microsoft.com/office/drawing/2014/main" id="{0DE6E423-C068-4620-8BA0-EA761920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020" y="5004815"/>
            <a:ext cx="2744902" cy="13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90FB72-A226-4F42-BB0C-0F796CFF3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" y="1702806"/>
            <a:ext cx="2794222" cy="214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E7F3E-DF4C-4EBB-AED7-B65E479B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3" y="4899635"/>
            <a:ext cx="2876550" cy="159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2C10D-9131-4237-AEB6-73B6C11C8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0" y="4956704"/>
            <a:ext cx="2921032" cy="1602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EA14EF-9153-4C77-A8F0-B099626CA6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5"/>
          <a:stretch/>
        </p:blipFill>
        <p:spPr>
          <a:xfrm>
            <a:off x="4553497" y="1810646"/>
            <a:ext cx="2875668" cy="2167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E3FBC2-38FC-47DE-800D-FB54BBC4C2D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51" y="1779673"/>
            <a:ext cx="3097842" cy="2063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6A73BE-592E-4BF4-AAE6-1ECC3D929AE0}"/>
              </a:ext>
            </a:extLst>
          </p:cNvPr>
          <p:cNvSpPr txBox="1"/>
          <p:nvPr/>
        </p:nvSpPr>
        <p:spPr>
          <a:xfrm>
            <a:off x="1112582" y="1342720"/>
            <a:ext cx="2171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Social Networks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85A8C-D7B9-4BB6-8C3B-BAFA1338FA8E}"/>
              </a:ext>
            </a:extLst>
          </p:cNvPr>
          <p:cNvSpPr txBox="1"/>
          <p:nvPr/>
        </p:nvSpPr>
        <p:spPr>
          <a:xfrm>
            <a:off x="9183695" y="1297160"/>
            <a:ext cx="1785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Centers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A2BCF-CAF0-412C-BB32-6B3FB0D58655}"/>
              </a:ext>
            </a:extLst>
          </p:cNvPr>
          <p:cNvSpPr txBox="1"/>
          <p:nvPr/>
        </p:nvSpPr>
        <p:spPr>
          <a:xfrm>
            <a:off x="4923521" y="1318008"/>
            <a:ext cx="19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Robot Swarms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0402E-DD09-4EDC-91E4-6A6B90591572}"/>
              </a:ext>
            </a:extLst>
          </p:cNvPr>
          <p:cNvSpPr txBox="1"/>
          <p:nvPr/>
        </p:nvSpPr>
        <p:spPr>
          <a:xfrm>
            <a:off x="1108722" y="4340196"/>
            <a:ext cx="216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Neural Network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717281-8145-4CCB-ABE8-F291296CE8DD}"/>
              </a:ext>
            </a:extLst>
          </p:cNvPr>
          <p:cNvSpPr txBox="1"/>
          <p:nvPr/>
        </p:nvSpPr>
        <p:spPr>
          <a:xfrm>
            <a:off x="5294878" y="4412696"/>
            <a:ext cx="175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Ant Colonies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CE6AA0-2F82-42CD-A094-80FBC0EFE37D}"/>
              </a:ext>
            </a:extLst>
          </p:cNvPr>
          <p:cNvSpPr txBox="1"/>
          <p:nvPr/>
        </p:nvSpPr>
        <p:spPr>
          <a:xfrm>
            <a:off x="8887028" y="4437636"/>
            <a:ext cx="219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Bitcoin Network</a:t>
            </a:r>
          </a:p>
        </p:txBody>
      </p:sp>
    </p:spTree>
    <p:extLst>
      <p:ext uri="{BB962C8B-B14F-4D97-AF65-F5344CB8AC3E}">
        <p14:creationId xmlns:p14="http://schemas.microsoft.com/office/powerpoint/2010/main" val="136959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6F89-D404-4387-83E7-562D6A90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 New </a:t>
            </a:r>
            <a:r>
              <a:rPr lang="en-US" dirty="0"/>
              <a:t>Cycle Cover Theorem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Õ</m:t>
                    </m:r>
                  </m:oMath>
                </a14:m>
                <a:r>
                  <a:rPr lang="en-US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factors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#vertices)</a:t>
                </a:r>
              </a:p>
              <a:p>
                <a:r>
                  <a:rPr lang="en-US" dirty="0"/>
                  <a:t>This is (nearly) optimal (cycle graph)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B5E72-9E28-4A02-90DE-3A9C27908B40}"/>
                  </a:ext>
                </a:extLst>
              </p:cNvPr>
              <p:cNvSpPr txBox="1"/>
              <p:nvPr/>
            </p:nvSpPr>
            <p:spPr>
              <a:xfrm>
                <a:off x="611492" y="1659621"/>
                <a:ext cx="10969015" cy="1480213"/>
              </a:xfrm>
              <a:prstGeom prst="rect">
                <a:avLst/>
              </a:prstGeom>
              <a:solidFill>
                <a:srgbClr val="FFE28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3000" dirty="0"/>
                  <a:t>:</a:t>
                </a:r>
                <a:br>
                  <a:rPr lang="en-US" sz="3000" dirty="0"/>
                </a:br>
                <a:r>
                  <a:rPr lang="en-US" sz="3000" dirty="0"/>
                  <a:t>Every 2-edge connected graph of diameter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000" dirty="0"/>
                  <a:t> has a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-cycle cover</a:t>
                </a:r>
                <a:br>
                  <a:rPr lang="en-US" sz="3000" dirty="0"/>
                </a:br>
                <a:r>
                  <a:rPr lang="en-US" sz="3000" dirty="0"/>
                  <a:t>with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=Õ(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/>
                  <a:t>and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=Õ</m:t>
                    </m:r>
                    <m:r>
                      <a:rPr lang="en-US" sz="3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B5E72-9E28-4A02-90DE-3A9C2790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2" y="1659621"/>
                <a:ext cx="10969015" cy="1480213"/>
              </a:xfrm>
              <a:prstGeom prst="rect">
                <a:avLst/>
              </a:prstGeom>
              <a:blipFill>
                <a:blip r:embed="rId3"/>
                <a:stretch>
                  <a:fillRect l="-1278" t="-4938" b="-12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9D57F9F-0727-46D7-B23E-88F7B3E672BD}"/>
              </a:ext>
            </a:extLst>
          </p:cNvPr>
          <p:cNvGrpSpPr/>
          <p:nvPr/>
        </p:nvGrpSpPr>
        <p:grpSpPr>
          <a:xfrm>
            <a:off x="8302778" y="3521187"/>
            <a:ext cx="2650575" cy="2643060"/>
            <a:chOff x="8302778" y="3521187"/>
            <a:chExt cx="2650575" cy="26430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0C3E035-9F9B-4E18-AEFC-CC362BDA5702}"/>
                </a:ext>
              </a:extLst>
            </p:cNvPr>
            <p:cNvSpPr/>
            <p:nvPr/>
          </p:nvSpPr>
          <p:spPr>
            <a:xfrm>
              <a:off x="8365414" y="3592178"/>
              <a:ext cx="2480927" cy="248092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B4A61C-9FCF-4AC5-9E8F-43502DAA5EF4}"/>
                </a:ext>
              </a:extLst>
            </p:cNvPr>
            <p:cNvSpPr/>
            <p:nvPr/>
          </p:nvSpPr>
          <p:spPr>
            <a:xfrm rot="16200000">
              <a:off x="8715664" y="375288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EF2FB75-FAE0-4618-9F26-95BA4747052E}"/>
                </a:ext>
              </a:extLst>
            </p:cNvPr>
            <p:cNvSpPr/>
            <p:nvPr/>
          </p:nvSpPr>
          <p:spPr>
            <a:xfrm rot="16200000">
              <a:off x="8333223" y="4308940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A13A43-0617-4656-B4C2-3341333647D6}"/>
                </a:ext>
              </a:extLst>
            </p:cNvPr>
            <p:cNvSpPr/>
            <p:nvPr/>
          </p:nvSpPr>
          <p:spPr>
            <a:xfrm rot="16200000">
              <a:off x="10530139" y="4027598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8F2C7F-EB77-4940-BD2C-8F89B37F63CC}"/>
                </a:ext>
              </a:extLst>
            </p:cNvPr>
            <p:cNvSpPr/>
            <p:nvPr/>
          </p:nvSpPr>
          <p:spPr>
            <a:xfrm rot="16200000">
              <a:off x="10739329" y="4624494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2FE9BC-0450-4080-A5BE-BDDC333C0528}"/>
                </a:ext>
              </a:extLst>
            </p:cNvPr>
            <p:cNvSpPr/>
            <p:nvPr/>
          </p:nvSpPr>
          <p:spPr>
            <a:xfrm rot="16200000">
              <a:off x="9676858" y="5950223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E0E4BD9-3E26-460C-AFDF-737483AE7663}"/>
                </a:ext>
              </a:extLst>
            </p:cNvPr>
            <p:cNvSpPr/>
            <p:nvPr/>
          </p:nvSpPr>
          <p:spPr>
            <a:xfrm rot="16200000">
              <a:off x="9054396" y="589237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8CA075-38BF-44C4-84DE-96853D7B5CC2}"/>
                </a:ext>
              </a:extLst>
            </p:cNvPr>
            <p:cNvSpPr/>
            <p:nvPr/>
          </p:nvSpPr>
          <p:spPr>
            <a:xfrm rot="16200000">
              <a:off x="8302778" y="5018170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31E3E2-2F0E-4762-AAA5-51210E1697C9}"/>
                </a:ext>
              </a:extLst>
            </p:cNvPr>
            <p:cNvSpPr/>
            <p:nvPr/>
          </p:nvSpPr>
          <p:spPr>
            <a:xfrm rot="16200000">
              <a:off x="8604284" y="558000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22E252-885F-4A5B-8B9E-3B641A8F8BC9}"/>
                </a:ext>
              </a:extLst>
            </p:cNvPr>
            <p:cNvSpPr/>
            <p:nvPr/>
          </p:nvSpPr>
          <p:spPr>
            <a:xfrm rot="16200000">
              <a:off x="10650128" y="523889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D015E2-378A-4963-B327-00E716ABD7AD}"/>
                </a:ext>
              </a:extLst>
            </p:cNvPr>
            <p:cNvSpPr/>
            <p:nvPr/>
          </p:nvSpPr>
          <p:spPr>
            <a:xfrm rot="16200000">
              <a:off x="9342239" y="352118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3F1D2B-B44D-465A-A221-7B62BAC27AFD}"/>
                </a:ext>
              </a:extLst>
            </p:cNvPr>
            <p:cNvSpPr/>
            <p:nvPr/>
          </p:nvSpPr>
          <p:spPr>
            <a:xfrm rot="16200000">
              <a:off x="10094290" y="3642824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3BA732A-41AC-4E84-839E-F4F2B6D45208}"/>
                </a:ext>
              </a:extLst>
            </p:cNvPr>
            <p:cNvSpPr/>
            <p:nvPr/>
          </p:nvSpPr>
          <p:spPr>
            <a:xfrm rot="16200000">
              <a:off x="10228464" y="574111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52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D36F-2696-4B1E-988C-0DAD42A5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Secure Compiler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1A90-EFDE-4135-B704-1314C1BB4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 Secure simulation of a single round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New combinatorial graph structure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Secure simulation of many rounds</a:t>
            </a:r>
          </a:p>
        </p:txBody>
      </p:sp>
    </p:spTree>
    <p:extLst>
      <p:ext uri="{BB962C8B-B14F-4D97-AF65-F5344CB8AC3E}">
        <p14:creationId xmlns:p14="http://schemas.microsoft.com/office/powerpoint/2010/main" val="1554076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CBF7-89BD-43D2-AC9D-B139E5B8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32" y="187697"/>
            <a:ext cx="10515600" cy="1325563"/>
          </a:xfrm>
        </p:spPr>
        <p:txBody>
          <a:bodyPr/>
          <a:lstStyle/>
          <a:p>
            <a:r>
              <a:rPr lang="en-US" dirty="0"/>
              <a:t>Secure Simulation of a Single 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ED4717-B8FA-4D00-A980-5E287A75C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0982" y="19329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Assume that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 works in a </a:t>
                </a:r>
                <a:r>
                  <a:rPr lang="en-US" sz="3600" dirty="0">
                    <a:solidFill>
                      <a:srgbClr val="FF0000"/>
                    </a:solidFill>
                  </a:rPr>
                  <a:t>single</a:t>
                </a:r>
                <a:r>
                  <a:rPr lang="en-US" sz="3600" dirty="0"/>
                  <a:t> round:</a:t>
                </a:r>
              </a:p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600" dirty="0"/>
                  <a:t> computes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Example: Color Verification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ED4717-B8FA-4D00-A980-5E287A75C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982" y="1932925"/>
                <a:ext cx="10515600" cy="4351338"/>
              </a:xfrm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1A8072E-AE02-4C24-9E70-973043FFE362}"/>
              </a:ext>
            </a:extLst>
          </p:cNvPr>
          <p:cNvSpPr/>
          <p:nvPr/>
        </p:nvSpPr>
        <p:spPr>
          <a:xfrm>
            <a:off x="10608965" y="2428572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Alice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C564F-4165-4396-AF85-B68AD8808030}"/>
              </a:ext>
            </a:extLst>
          </p:cNvPr>
          <p:cNvSpPr txBox="1"/>
          <p:nvPr/>
        </p:nvSpPr>
        <p:spPr>
          <a:xfrm>
            <a:off x="611492" y="4957214"/>
            <a:ext cx="7044664" cy="1077218"/>
          </a:xfrm>
          <a:prstGeom prst="rect">
            <a:avLst/>
          </a:prstGeom>
          <a:solidFill>
            <a:srgbClr val="FFE285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How to verify a </a:t>
            </a:r>
            <a:r>
              <a:rPr lang="en-US" sz="3200" dirty="0">
                <a:solidFill>
                  <a:srgbClr val="FF0000"/>
                </a:solidFill>
              </a:rPr>
              <a:t>node</a:t>
            </a:r>
            <a:r>
              <a:rPr lang="en-US" sz="3200" dirty="0"/>
              <a:t> without revealing </a:t>
            </a:r>
          </a:p>
          <a:p>
            <a:r>
              <a:rPr lang="en-US" sz="3200" dirty="0"/>
              <a:t>the color of its neighbors?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7DDBCE-BB3B-49B0-8817-8AA118E871DC}"/>
              </a:ext>
            </a:extLst>
          </p:cNvPr>
          <p:cNvGrpSpPr/>
          <p:nvPr/>
        </p:nvGrpSpPr>
        <p:grpSpPr>
          <a:xfrm>
            <a:off x="8146459" y="2060577"/>
            <a:ext cx="3755553" cy="3622991"/>
            <a:chOff x="8146459" y="2060577"/>
            <a:chExt cx="3755553" cy="362299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B125C02-6A18-4211-8008-3AEA35A72262}"/>
                </a:ext>
              </a:extLst>
            </p:cNvPr>
            <p:cNvCxnSpPr>
              <a:cxnSpLocks/>
              <a:stCxn id="8" idx="6"/>
              <a:endCxn id="7" idx="2"/>
            </p:cNvCxnSpPr>
            <p:nvPr/>
          </p:nvCxnSpPr>
          <p:spPr>
            <a:xfrm flipH="1">
              <a:off x="9624117" y="3309902"/>
              <a:ext cx="253915" cy="1492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34" descr="new">
              <a:extLst>
                <a:ext uri="{FF2B5EF4-FFF2-40B4-BE49-F238E27FC236}">
                  <a16:creationId xmlns:a16="http://schemas.microsoft.com/office/drawing/2014/main" id="{6C3E8D9E-ED12-478B-962E-890519B45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71642" y="2060577"/>
              <a:ext cx="1103844" cy="1103843"/>
            </a:xfrm>
            <a:prstGeom prst="rect">
              <a:avLst/>
            </a:prstGeom>
            <a:noFill/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85C9AA-B4A6-45FA-ADC7-D5F14A65907F}"/>
                </a:ext>
              </a:extLst>
            </p:cNvPr>
            <p:cNvSpPr/>
            <p:nvPr/>
          </p:nvSpPr>
          <p:spPr>
            <a:xfrm rot="5717468">
              <a:off x="9540890" y="4801761"/>
              <a:ext cx="152400" cy="1524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7090F4-C241-41AA-B9D5-E3A6E0D70B5F}"/>
                </a:ext>
              </a:extLst>
            </p:cNvPr>
            <p:cNvSpPr/>
            <p:nvPr/>
          </p:nvSpPr>
          <p:spPr>
            <a:xfrm rot="5717468">
              <a:off x="9808859" y="3157827"/>
              <a:ext cx="152400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8B03EA-F0B6-4EB2-B30B-F2B3C864DC5B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9878032" y="3309902"/>
              <a:ext cx="788830" cy="1488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050E04-95CF-4D24-918A-95D32646B981}"/>
                </a:ext>
              </a:extLst>
            </p:cNvPr>
            <p:cNvSpPr/>
            <p:nvPr/>
          </p:nvSpPr>
          <p:spPr>
            <a:xfrm rot="5717468">
              <a:off x="11563271" y="4812837"/>
              <a:ext cx="152400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6C2D640-447F-4303-96EB-9F818BF56BD8}"/>
                </a:ext>
              </a:extLst>
            </p:cNvPr>
            <p:cNvSpPr/>
            <p:nvPr/>
          </p:nvSpPr>
          <p:spPr>
            <a:xfrm rot="5717468">
              <a:off x="10583635" y="4798111"/>
              <a:ext cx="152400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5B581C-232A-4E6F-8F57-1290E8C224FF}"/>
                </a:ext>
              </a:extLst>
            </p:cNvPr>
            <p:cNvCxnSpPr>
              <a:cxnSpLocks/>
              <a:stCxn id="8" idx="6"/>
              <a:endCxn id="10" idx="3"/>
            </p:cNvCxnSpPr>
            <p:nvPr/>
          </p:nvCxnSpPr>
          <p:spPr>
            <a:xfrm>
              <a:off x="9878032" y="3309902"/>
              <a:ext cx="1712755" cy="15205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C13CF9-3623-4BB1-AF30-E678604301A6}"/>
                </a:ext>
              </a:extLst>
            </p:cNvPr>
            <p:cNvSpPr/>
            <p:nvPr/>
          </p:nvSpPr>
          <p:spPr>
            <a:xfrm rot="5717468">
              <a:off x="8394602" y="4837118"/>
              <a:ext cx="152400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F867A1-216D-46E2-A02D-8940AE6F19C8}"/>
                </a:ext>
              </a:extLst>
            </p:cNvPr>
            <p:cNvCxnSpPr>
              <a:cxnSpLocks/>
              <a:stCxn id="8" idx="6"/>
              <a:endCxn id="13" idx="2"/>
            </p:cNvCxnSpPr>
            <p:nvPr/>
          </p:nvCxnSpPr>
          <p:spPr>
            <a:xfrm flipH="1">
              <a:off x="8477829" y="3309902"/>
              <a:ext cx="1400203" cy="15275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33" descr="MCj04348740000[1]">
              <a:extLst>
                <a:ext uri="{FF2B5EF4-FFF2-40B4-BE49-F238E27FC236}">
                  <a16:creationId xmlns:a16="http://schemas.microsoft.com/office/drawing/2014/main" id="{D17EDEEC-D5ED-41A5-8412-5AA3CB697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95934" y="5047813"/>
              <a:ext cx="606078" cy="606078"/>
            </a:xfrm>
            <a:prstGeom prst="rect">
              <a:avLst/>
            </a:prstGeom>
            <a:noFill/>
          </p:spPr>
        </p:pic>
        <p:pic>
          <p:nvPicPr>
            <p:cNvPr id="36" name="Picture 33" descr="MCj04348740000[1]">
              <a:extLst>
                <a:ext uri="{FF2B5EF4-FFF2-40B4-BE49-F238E27FC236}">
                  <a16:creationId xmlns:a16="http://schemas.microsoft.com/office/drawing/2014/main" id="{B83702EC-365B-42A6-B27D-B3A160526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72447" y="5047813"/>
              <a:ext cx="606078" cy="606078"/>
            </a:xfrm>
            <a:prstGeom prst="rect">
              <a:avLst/>
            </a:prstGeom>
            <a:noFill/>
          </p:spPr>
        </p:pic>
        <p:pic>
          <p:nvPicPr>
            <p:cNvPr id="37" name="Picture 33" descr="MCj04348740000[1]">
              <a:extLst>
                <a:ext uri="{FF2B5EF4-FFF2-40B4-BE49-F238E27FC236}">
                  <a16:creationId xmlns:a16="http://schemas.microsoft.com/office/drawing/2014/main" id="{F09928D4-D7F5-4B3E-96EB-3AF410664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3620" y="5077490"/>
              <a:ext cx="606078" cy="606078"/>
            </a:xfrm>
            <a:prstGeom prst="rect">
              <a:avLst/>
            </a:prstGeom>
            <a:noFill/>
          </p:spPr>
        </p:pic>
        <p:pic>
          <p:nvPicPr>
            <p:cNvPr id="38" name="Picture 33" descr="MCj04348740000[1]">
              <a:extLst>
                <a:ext uri="{FF2B5EF4-FFF2-40B4-BE49-F238E27FC236}">
                  <a16:creationId xmlns:a16="http://schemas.microsoft.com/office/drawing/2014/main" id="{87823835-9D31-4B2E-ACCD-D31B2E448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46459" y="5047813"/>
              <a:ext cx="606078" cy="606078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01E6A6-E68B-49FF-B81C-8417984745B4}"/>
                  </a:ext>
                </a:extLst>
              </p:cNvPr>
              <p:cNvSpPr txBox="1"/>
              <p:nvPr/>
            </p:nvSpPr>
            <p:spPr>
              <a:xfrm>
                <a:off x="8268477" y="3792559"/>
                <a:ext cx="726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01E6A6-E68B-49FF-B81C-841798474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77" y="3792559"/>
                <a:ext cx="7266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765FC3D-98FB-4113-80FC-5D5E7A1D4672}"/>
                  </a:ext>
                </a:extLst>
              </p:cNvPr>
              <p:cNvSpPr txBox="1"/>
              <p:nvPr/>
            </p:nvSpPr>
            <p:spPr>
              <a:xfrm>
                <a:off x="11117660" y="3956577"/>
                <a:ext cx="7589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765FC3D-98FB-4113-80FC-5D5E7A1D4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660" y="3956577"/>
                <a:ext cx="7589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7BD7B8-6A6A-49B1-8A27-0E5CEEC31868}"/>
                  </a:ext>
                </a:extLst>
              </p:cNvPr>
              <p:cNvSpPr txBox="1"/>
              <p:nvPr/>
            </p:nvSpPr>
            <p:spPr>
              <a:xfrm>
                <a:off x="9627343" y="4092995"/>
                <a:ext cx="73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7BD7B8-6A6A-49B1-8A27-0E5CEEC31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343" y="4092995"/>
                <a:ext cx="7349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EBB256C-5180-4E75-86D8-9EA56A770FA0}"/>
              </a:ext>
            </a:extLst>
          </p:cNvPr>
          <p:cNvSpPr txBox="1"/>
          <p:nvPr/>
        </p:nvSpPr>
        <p:spPr>
          <a:xfrm>
            <a:off x="10521098" y="413219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878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05AA-95DC-4975-A7E6-9F46F759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20" y="80504"/>
            <a:ext cx="10515600" cy="1325563"/>
          </a:xfrm>
        </p:spPr>
        <p:txBody>
          <a:bodyPr/>
          <a:lstStyle/>
          <a:p>
            <a:r>
              <a:rPr lang="en-US" dirty="0"/>
              <a:t>Private Simultaneous Messages (PSM)</a:t>
            </a:r>
            <a:endParaRPr lang="he-IL" dirty="0"/>
          </a:p>
        </p:txBody>
      </p:sp>
      <p:pic>
        <p:nvPicPr>
          <p:cNvPr id="2050" name="Picture 2" descr="Server Clipart">
            <a:extLst>
              <a:ext uri="{FF2B5EF4-FFF2-40B4-BE49-F238E27FC236}">
                <a16:creationId xmlns:a16="http://schemas.microsoft.com/office/drawing/2014/main" id="{42251966-5C63-491E-B229-6059ED0F6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88" y="2019570"/>
            <a:ext cx="804725" cy="10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.jpg (852×480)">
            <a:extLst>
              <a:ext uri="{FF2B5EF4-FFF2-40B4-BE49-F238E27FC236}">
                <a16:creationId xmlns:a16="http://schemas.microsoft.com/office/drawing/2014/main" id="{B99AEA85-03BF-49BE-A06E-03F3B919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20" y="4396233"/>
            <a:ext cx="2175720" cy="12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1.jpg (852×480)">
            <a:extLst>
              <a:ext uri="{FF2B5EF4-FFF2-40B4-BE49-F238E27FC236}">
                <a16:creationId xmlns:a16="http://schemas.microsoft.com/office/drawing/2014/main" id="{46DD68DD-901E-4555-A424-DE539199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94" y="4433723"/>
            <a:ext cx="2175720" cy="12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1.jpg (852×480)">
            <a:extLst>
              <a:ext uri="{FF2B5EF4-FFF2-40B4-BE49-F238E27FC236}">
                <a16:creationId xmlns:a16="http://schemas.microsoft.com/office/drawing/2014/main" id="{86286033-A132-4990-830F-13004E96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51" y="4488760"/>
            <a:ext cx="2175720" cy="12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49F4C8-0BB1-44E5-B53F-F93A86C7621C}"/>
              </a:ext>
            </a:extLst>
          </p:cNvPr>
          <p:cNvCxnSpPr>
            <a:cxnSpLocks/>
          </p:cNvCxnSpPr>
          <p:nvPr/>
        </p:nvCxnSpPr>
        <p:spPr>
          <a:xfrm flipV="1">
            <a:off x="7364735" y="3146667"/>
            <a:ext cx="1028768" cy="1342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54848C5-7301-4C21-B6DF-9824BDF4663D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8232654" y="3271398"/>
            <a:ext cx="519682" cy="11623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1A1FFB-CCB6-454D-B340-6D0CE53611EA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9503313" y="3271398"/>
            <a:ext cx="1377498" cy="1217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287CCE-31B6-4E27-BB61-615342D67F44}"/>
                  </a:ext>
                </a:extLst>
              </p:cNvPr>
              <p:cNvSpPr txBox="1"/>
              <p:nvPr/>
            </p:nvSpPr>
            <p:spPr>
              <a:xfrm>
                <a:off x="6635215" y="5955849"/>
                <a:ext cx="4739424" cy="49244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>
                    <a:solidFill>
                      <a:srgbClr val="FF0000"/>
                    </a:solidFill>
                  </a:rPr>
                  <a:t>private</a:t>
                </a:r>
                <a:r>
                  <a:rPr lang="en-US" sz="2600" dirty="0"/>
                  <a:t> shared randomness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287CCE-31B6-4E27-BB61-615342D67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15" y="5955849"/>
                <a:ext cx="4739424" cy="492443"/>
              </a:xfrm>
              <a:prstGeom prst="rect">
                <a:avLst/>
              </a:prstGeom>
              <a:blipFill>
                <a:blip r:embed="rId6"/>
                <a:stretch>
                  <a:fillRect t="-8434" b="-3012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TextBox 2050">
                <a:extLst>
                  <a:ext uri="{FF2B5EF4-FFF2-40B4-BE49-F238E27FC236}">
                    <a16:creationId xmlns:a16="http://schemas.microsoft.com/office/drawing/2014/main" id="{7D1C2C86-D9BD-4352-BC7A-B1D23B58AAAC}"/>
                  </a:ext>
                </a:extLst>
              </p:cNvPr>
              <p:cNvSpPr txBox="1"/>
              <p:nvPr/>
            </p:nvSpPr>
            <p:spPr>
              <a:xfrm>
                <a:off x="6635215" y="5316499"/>
                <a:ext cx="599523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600" dirty="0"/>
              </a:p>
            </p:txBody>
          </p:sp>
        </mc:Choice>
        <mc:Fallback xmlns="">
          <p:sp>
            <p:nvSpPr>
              <p:cNvPr id="2051" name="TextBox 2050">
                <a:extLst>
                  <a:ext uri="{FF2B5EF4-FFF2-40B4-BE49-F238E27FC236}">
                    <a16:creationId xmlns:a16="http://schemas.microsoft.com/office/drawing/2014/main" id="{7D1C2C86-D9BD-4352-BC7A-B1D23B58A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15" y="5316499"/>
                <a:ext cx="59952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9162984-5CB3-4727-AF53-70D9E4FF96B5}"/>
                  </a:ext>
                </a:extLst>
              </p:cNvPr>
              <p:cNvSpPr txBox="1"/>
              <p:nvPr/>
            </p:nvSpPr>
            <p:spPr>
              <a:xfrm>
                <a:off x="7943744" y="5345448"/>
                <a:ext cx="607218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9162984-5CB3-4727-AF53-70D9E4FF9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744" y="5345448"/>
                <a:ext cx="60721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A9A7E1-1DB5-4607-86BB-61B433F3EDE9}"/>
                  </a:ext>
                </a:extLst>
              </p:cNvPr>
              <p:cNvSpPr txBox="1"/>
              <p:nvPr/>
            </p:nvSpPr>
            <p:spPr>
              <a:xfrm>
                <a:off x="10686086" y="5414841"/>
                <a:ext cx="620747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sz="2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A9A7E1-1DB5-4607-86BB-61B433F3E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6086" y="5414841"/>
                <a:ext cx="62074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D45042-BC5D-4A94-ABEC-7FB6958E7A8D}"/>
                  </a:ext>
                </a:extLst>
              </p:cNvPr>
              <p:cNvSpPr txBox="1"/>
              <p:nvPr/>
            </p:nvSpPr>
            <p:spPr>
              <a:xfrm>
                <a:off x="7545633" y="1368301"/>
                <a:ext cx="2646429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e-IL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D45042-BC5D-4A94-ABEC-7FB6958E7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633" y="1368301"/>
                <a:ext cx="264642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1302343-6D3A-4E57-89CA-6F30865397FB}"/>
              </a:ext>
            </a:extLst>
          </p:cNvPr>
          <p:cNvSpPr txBox="1"/>
          <p:nvPr/>
        </p:nvSpPr>
        <p:spPr>
          <a:xfrm>
            <a:off x="8925071" y="3717887"/>
            <a:ext cx="651140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000" dirty="0"/>
              <a:t>. . .</a:t>
            </a:r>
            <a:endParaRPr lang="he-IL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C2EFED-30DB-49C1-94B6-AB6C9DD61ADA}"/>
                  </a:ext>
                </a:extLst>
              </p:cNvPr>
              <p:cNvSpPr txBox="1"/>
              <p:nvPr/>
            </p:nvSpPr>
            <p:spPr>
              <a:xfrm>
                <a:off x="7268580" y="3387636"/>
                <a:ext cx="703782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C2EFED-30DB-49C1-94B6-AB6C9DD6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580" y="3387636"/>
                <a:ext cx="703782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9BD564-C80C-484B-8796-9529A9EB916A}"/>
                  </a:ext>
                </a:extLst>
              </p:cNvPr>
              <p:cNvSpPr txBox="1"/>
              <p:nvPr/>
            </p:nvSpPr>
            <p:spPr>
              <a:xfrm>
                <a:off x="10046055" y="3467924"/>
                <a:ext cx="725006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sz="2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9BD564-C80C-484B-8796-9529A9EB9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055" y="3467924"/>
                <a:ext cx="725006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703EC-11DE-43A9-A493-7A528BCB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486" y="1457604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A minimal model of MPC </a:t>
                </a:r>
                <a:r>
                  <a:rPr lang="en-US" sz="2600" dirty="0">
                    <a:solidFill>
                      <a:schemeClr val="bg2">
                        <a:lumMod val="50000"/>
                      </a:schemeClr>
                    </a:solidFill>
                  </a:rPr>
                  <a:t>[FKN94, IK97]</a:t>
                </a:r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clients have </a:t>
                </a:r>
                <a:r>
                  <a:rPr lang="en-US" sz="2600" dirty="0">
                    <a:solidFill>
                      <a:srgbClr val="FF0000"/>
                    </a:solidFill>
                  </a:rPr>
                  <a:t>private</a:t>
                </a:r>
                <a:r>
                  <a:rPr lang="en-US" sz="2600" dirty="0"/>
                  <a:t> shared randomness</a:t>
                </a:r>
              </a:p>
              <a:p>
                <a:r>
                  <a:rPr lang="en-US" sz="2600" dirty="0"/>
                  <a:t>Each sends a </a:t>
                </a:r>
                <a:r>
                  <a:rPr lang="en-US" sz="2600" dirty="0">
                    <a:solidFill>
                      <a:srgbClr val="FF0000"/>
                    </a:solidFill>
                  </a:rPr>
                  <a:t>single </a:t>
                </a:r>
                <a:r>
                  <a:rPr lang="en-US" sz="2600" dirty="0"/>
                  <a:t>message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to a server</a:t>
                </a:r>
              </a:p>
              <a:p>
                <a:r>
                  <a:rPr lang="en-US" sz="2600" dirty="0"/>
                  <a:t>Server learns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600" dirty="0"/>
                  <a:t> but “nothing more”</a:t>
                </a:r>
              </a:p>
              <a:p>
                <a:r>
                  <a:rPr lang="en-US" sz="2600" dirty="0"/>
                  <a:t>Efficient perfect secure protocols </a:t>
                </a:r>
              </a:p>
              <a:p>
                <a:pPr marL="0" indent="0">
                  <a:buNone/>
                </a:pPr>
                <a:r>
                  <a:rPr lang="en-US" sz="2600" dirty="0"/>
                  <a:t>for “small space functions”</a:t>
                </a:r>
              </a:p>
              <a:p>
                <a:endParaRPr lang="he-IL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703EC-11DE-43A9-A493-7A528BCB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486" y="1457604"/>
                <a:ext cx="10515600" cy="4351338"/>
              </a:xfrm>
              <a:blipFill>
                <a:blip r:embed="rId13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B2BF610-7C0B-4F38-AA05-C88AB99C1985}"/>
              </a:ext>
            </a:extLst>
          </p:cNvPr>
          <p:cNvGrpSpPr/>
          <p:nvPr/>
        </p:nvGrpSpPr>
        <p:grpSpPr>
          <a:xfrm>
            <a:off x="663560" y="4396233"/>
            <a:ext cx="2814546" cy="2243933"/>
            <a:chOff x="8146459" y="2060577"/>
            <a:chExt cx="3755553" cy="362299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7964F7-0084-40F6-9722-A76764BBBC78}"/>
                </a:ext>
              </a:extLst>
            </p:cNvPr>
            <p:cNvCxnSpPr>
              <a:cxnSpLocks/>
              <a:stCxn id="23" idx="6"/>
              <a:endCxn id="22" idx="2"/>
            </p:cNvCxnSpPr>
            <p:nvPr/>
          </p:nvCxnSpPr>
          <p:spPr>
            <a:xfrm flipH="1">
              <a:off x="9624117" y="3309902"/>
              <a:ext cx="253915" cy="1492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34" descr="new">
              <a:extLst>
                <a:ext uri="{FF2B5EF4-FFF2-40B4-BE49-F238E27FC236}">
                  <a16:creationId xmlns:a16="http://schemas.microsoft.com/office/drawing/2014/main" id="{DFE722AB-77F1-41E2-93BC-FA336E20F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71642" y="2060577"/>
              <a:ext cx="1103844" cy="1103843"/>
            </a:xfrm>
            <a:prstGeom prst="rect">
              <a:avLst/>
            </a:prstGeom>
            <a:noFill/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1D2618-9D59-4065-A632-0F5BCFA54013}"/>
                </a:ext>
              </a:extLst>
            </p:cNvPr>
            <p:cNvSpPr/>
            <p:nvPr/>
          </p:nvSpPr>
          <p:spPr>
            <a:xfrm rot="5717468">
              <a:off x="9540890" y="4801761"/>
              <a:ext cx="152400" cy="1524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13C6DC-01A7-4FC5-B09F-CD37FE0EEF5E}"/>
                </a:ext>
              </a:extLst>
            </p:cNvPr>
            <p:cNvSpPr/>
            <p:nvPr/>
          </p:nvSpPr>
          <p:spPr>
            <a:xfrm rot="5717468">
              <a:off x="9808859" y="3157827"/>
              <a:ext cx="152400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DD84F39-8224-417F-84DC-662DA24590B2}"/>
                </a:ext>
              </a:extLst>
            </p:cNvPr>
            <p:cNvCxnSpPr>
              <a:cxnSpLocks/>
              <a:stCxn id="23" idx="6"/>
              <a:endCxn id="34" idx="2"/>
            </p:cNvCxnSpPr>
            <p:nvPr/>
          </p:nvCxnSpPr>
          <p:spPr>
            <a:xfrm>
              <a:off x="9878032" y="3309902"/>
              <a:ext cx="788830" cy="1488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2DB86A7-7997-4250-8DE2-CF759DF74769}"/>
                </a:ext>
              </a:extLst>
            </p:cNvPr>
            <p:cNvSpPr/>
            <p:nvPr/>
          </p:nvSpPr>
          <p:spPr>
            <a:xfrm rot="5717468">
              <a:off x="11563271" y="4812837"/>
              <a:ext cx="152400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55A3E30-006A-426C-85EA-526C0BF7987C}"/>
                </a:ext>
              </a:extLst>
            </p:cNvPr>
            <p:cNvSpPr/>
            <p:nvPr/>
          </p:nvSpPr>
          <p:spPr>
            <a:xfrm rot="5717468">
              <a:off x="10583635" y="4798111"/>
              <a:ext cx="152400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5439714-7390-4E6A-98C3-634C15889330}"/>
                </a:ext>
              </a:extLst>
            </p:cNvPr>
            <p:cNvCxnSpPr>
              <a:cxnSpLocks/>
              <a:stCxn id="23" idx="6"/>
              <a:endCxn id="33" idx="3"/>
            </p:cNvCxnSpPr>
            <p:nvPr/>
          </p:nvCxnSpPr>
          <p:spPr>
            <a:xfrm>
              <a:off x="9878032" y="3309902"/>
              <a:ext cx="1712755" cy="15205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11C4A8F-CDE2-4FEB-B8C6-B56E59F99402}"/>
                </a:ext>
              </a:extLst>
            </p:cNvPr>
            <p:cNvSpPr/>
            <p:nvPr/>
          </p:nvSpPr>
          <p:spPr>
            <a:xfrm rot="5717468">
              <a:off x="8394602" y="4837118"/>
              <a:ext cx="152400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A8D8719-A517-48EA-81AE-73E723942B5A}"/>
                </a:ext>
              </a:extLst>
            </p:cNvPr>
            <p:cNvCxnSpPr>
              <a:cxnSpLocks/>
              <a:stCxn id="23" idx="6"/>
              <a:endCxn id="37" idx="2"/>
            </p:cNvCxnSpPr>
            <p:nvPr/>
          </p:nvCxnSpPr>
          <p:spPr>
            <a:xfrm flipH="1">
              <a:off x="8477829" y="3309902"/>
              <a:ext cx="1400203" cy="15275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3" descr="MCj04348740000[1]">
              <a:extLst>
                <a:ext uri="{FF2B5EF4-FFF2-40B4-BE49-F238E27FC236}">
                  <a16:creationId xmlns:a16="http://schemas.microsoft.com/office/drawing/2014/main" id="{28C17C62-AEF2-4AA7-9AA9-00277482A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295934" y="5047813"/>
              <a:ext cx="606078" cy="606078"/>
            </a:xfrm>
            <a:prstGeom prst="rect">
              <a:avLst/>
            </a:prstGeom>
            <a:noFill/>
          </p:spPr>
        </p:pic>
        <p:pic>
          <p:nvPicPr>
            <p:cNvPr id="42" name="Picture 33" descr="MCj04348740000[1]">
              <a:extLst>
                <a:ext uri="{FF2B5EF4-FFF2-40B4-BE49-F238E27FC236}">
                  <a16:creationId xmlns:a16="http://schemas.microsoft.com/office/drawing/2014/main" id="{DFBF97D5-1425-47AF-872B-92C647FC7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272447" y="5047813"/>
              <a:ext cx="606078" cy="606078"/>
            </a:xfrm>
            <a:prstGeom prst="rect">
              <a:avLst/>
            </a:prstGeom>
            <a:noFill/>
          </p:spPr>
        </p:pic>
        <p:pic>
          <p:nvPicPr>
            <p:cNvPr id="44" name="Picture 33" descr="MCj04348740000[1]">
              <a:extLst>
                <a:ext uri="{FF2B5EF4-FFF2-40B4-BE49-F238E27FC236}">
                  <a16:creationId xmlns:a16="http://schemas.microsoft.com/office/drawing/2014/main" id="{B2A0DAC2-10F1-4519-A3E2-B26D40FE6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203620" y="5077490"/>
              <a:ext cx="606078" cy="606078"/>
            </a:xfrm>
            <a:prstGeom prst="rect">
              <a:avLst/>
            </a:prstGeom>
            <a:noFill/>
          </p:spPr>
        </p:pic>
        <p:pic>
          <p:nvPicPr>
            <p:cNvPr id="45" name="Picture 33" descr="MCj04348740000[1]">
              <a:extLst>
                <a:ext uri="{FF2B5EF4-FFF2-40B4-BE49-F238E27FC236}">
                  <a16:creationId xmlns:a16="http://schemas.microsoft.com/office/drawing/2014/main" id="{28D8E90A-00C1-4F51-B27A-BABE799FF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146459" y="5047813"/>
              <a:ext cx="606078" cy="606078"/>
            </a:xfrm>
            <a:prstGeom prst="rect">
              <a:avLst/>
            </a:prstGeom>
            <a:noFill/>
          </p:spPr>
        </p:pic>
      </p:grpSp>
      <p:sp>
        <p:nvSpPr>
          <p:cNvPr id="4" name="Arrow: Down 3">
            <a:extLst>
              <a:ext uri="{FF2B5EF4-FFF2-40B4-BE49-F238E27FC236}">
                <a16:creationId xmlns:a16="http://schemas.microsoft.com/office/drawing/2014/main" id="{09D3B5AA-E2D9-4755-A85A-0B7364765E73}"/>
              </a:ext>
            </a:extLst>
          </p:cNvPr>
          <p:cNvSpPr/>
          <p:nvPr/>
        </p:nvSpPr>
        <p:spPr>
          <a:xfrm rot="4108419">
            <a:off x="4686439" y="4004379"/>
            <a:ext cx="578281" cy="134209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5A00-CE88-4C3B-BA69-57DFE6F1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8" y="1790163"/>
            <a:ext cx="11475521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/>
              <a:t>How to share private randomness?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18EBE-57FA-4895-BEE4-A76322F8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" y="3523796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4000" dirty="0"/>
              <a:t> Computationally Secure Solution</a:t>
            </a:r>
          </a:p>
          <a:p>
            <a:pPr lvl="1">
              <a:lnSpc>
                <a:spcPct val="150000"/>
              </a:lnSpc>
            </a:pPr>
            <a:r>
              <a:rPr lang="en-US" sz="4000" dirty="0"/>
              <a:t> Perfect Secure Solution</a:t>
            </a:r>
          </a:p>
        </p:txBody>
      </p:sp>
    </p:spTree>
    <p:extLst>
      <p:ext uri="{BB962C8B-B14F-4D97-AF65-F5344CB8AC3E}">
        <p14:creationId xmlns:p14="http://schemas.microsoft.com/office/powerpoint/2010/main" val="777178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F0A6-3747-4530-B6F1-95F070C3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0" y="8795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Computationally</a:t>
            </a:r>
            <a:r>
              <a:rPr lang="en-US" dirty="0"/>
              <a:t> Secure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5402E-7A33-461C-9CB2-4586DE2EC7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497" y="1259076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Each neighbor picks public key + secret key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public keys are sent to all the neighbors through Alice</a:t>
                </a:r>
              </a:p>
              <a:p>
                <a:r>
                  <a:rPr lang="en-US" dirty="0"/>
                  <a:t>Send the encrypted shared randomness through Alice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5402E-7A33-461C-9CB2-4586DE2EC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497" y="1259076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3" descr="MCj04348740000[1]">
            <a:extLst>
              <a:ext uri="{FF2B5EF4-FFF2-40B4-BE49-F238E27FC236}">
                <a16:creationId xmlns:a16="http://schemas.microsoft.com/office/drawing/2014/main" id="{DDD953F4-EB9B-4513-A97F-7AFE6A66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671" y="5654235"/>
            <a:ext cx="606078" cy="606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057C80-02F8-400E-BE8F-94BC819547AB}"/>
                  </a:ext>
                </a:extLst>
              </p:cNvPr>
              <p:cNvSpPr txBox="1"/>
              <p:nvPr/>
            </p:nvSpPr>
            <p:spPr>
              <a:xfrm rot="1936923">
                <a:off x="5522465" y="4323595"/>
                <a:ext cx="15589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057C80-02F8-400E-BE8F-94BC81954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6923">
                <a:off x="5522465" y="4323595"/>
                <a:ext cx="1558953" cy="461665"/>
              </a:xfrm>
              <a:prstGeom prst="rect">
                <a:avLst/>
              </a:prstGeom>
              <a:blipFill>
                <a:blip r:embed="rId4"/>
                <a:stretch>
                  <a:fillRect l="-3101" b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B46FB36-3CFC-4541-B1A0-B35BEFC406A5}"/>
                  </a:ext>
                </a:extLst>
              </p:cNvPr>
              <p:cNvSpPr txBox="1"/>
              <p:nvPr/>
            </p:nvSpPr>
            <p:spPr>
              <a:xfrm rot="4533453">
                <a:off x="4790818" y="4656771"/>
                <a:ext cx="1573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B46FB36-3CFC-4541-B1A0-B35BEFC40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533453">
                <a:off x="4790818" y="4656771"/>
                <a:ext cx="1573187" cy="461665"/>
              </a:xfrm>
              <a:prstGeom prst="rect">
                <a:avLst/>
              </a:prstGeom>
              <a:blipFill>
                <a:blip r:embed="rId5"/>
                <a:stretch>
                  <a:fillRect l="-9420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0E72198A-64F1-4D20-9494-C87127371B35}"/>
              </a:ext>
            </a:extLst>
          </p:cNvPr>
          <p:cNvSpPr/>
          <p:nvPr/>
        </p:nvSpPr>
        <p:spPr>
          <a:xfrm>
            <a:off x="883288" y="5473119"/>
            <a:ext cx="1451728" cy="868327"/>
          </a:xfrm>
          <a:prstGeom prst="wedgeRoundRectCallout">
            <a:avLst>
              <a:gd name="adj1" fmla="val 107664"/>
              <a:gd name="adj2" fmla="val 222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32A41D-14C4-4F88-A831-CB0E80845B78}"/>
                  </a:ext>
                </a:extLst>
              </p:cNvPr>
              <p:cNvSpPr txBox="1"/>
              <p:nvPr/>
            </p:nvSpPr>
            <p:spPr>
              <a:xfrm flipH="1">
                <a:off x="-41456" y="5648054"/>
                <a:ext cx="3185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32A41D-14C4-4F88-A831-CB0E80845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41456" y="5648054"/>
                <a:ext cx="318531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B89438-64BE-447A-8E83-8B0F6BB74158}"/>
              </a:ext>
            </a:extLst>
          </p:cNvPr>
          <p:cNvCxnSpPr>
            <a:cxnSpLocks/>
          </p:cNvCxnSpPr>
          <p:nvPr/>
        </p:nvCxnSpPr>
        <p:spPr>
          <a:xfrm flipH="1">
            <a:off x="4155104" y="3757546"/>
            <a:ext cx="761316" cy="796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FAED79-2584-4C1C-BA9F-3DBEABA1ED09}"/>
                  </a:ext>
                </a:extLst>
              </p:cNvPr>
              <p:cNvSpPr txBox="1"/>
              <p:nvPr/>
            </p:nvSpPr>
            <p:spPr>
              <a:xfrm rot="18599056">
                <a:off x="2728077" y="4284705"/>
                <a:ext cx="192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FAED79-2584-4C1C-BA9F-3DBEABA1E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99056">
                <a:off x="2728077" y="4284705"/>
                <a:ext cx="1925848" cy="461665"/>
              </a:xfrm>
              <a:prstGeom prst="rect">
                <a:avLst/>
              </a:prstGeom>
              <a:blipFill>
                <a:blip r:embed="rId7"/>
                <a:stretch>
                  <a:fillRect r="-4198" b="-3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BAA3EE6-AE60-4E63-A6FC-FF07E56D7BB2}"/>
              </a:ext>
            </a:extLst>
          </p:cNvPr>
          <p:cNvSpPr/>
          <p:nvPr/>
        </p:nvSpPr>
        <p:spPr>
          <a:xfrm>
            <a:off x="3184270" y="6239850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Bob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D6684-3F64-4261-B307-84ABFE92BAD8}"/>
              </a:ext>
            </a:extLst>
          </p:cNvPr>
          <p:cNvSpPr/>
          <p:nvPr/>
        </p:nvSpPr>
        <p:spPr>
          <a:xfrm>
            <a:off x="5930091" y="3101456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Alice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C7F696-0CEA-463F-AB24-A596FC6BD805}"/>
              </a:ext>
            </a:extLst>
          </p:cNvPr>
          <p:cNvCxnSpPr>
            <a:cxnSpLocks/>
            <a:stCxn id="45" idx="6"/>
            <a:endCxn id="44" idx="2"/>
          </p:cNvCxnSpPr>
          <p:nvPr/>
        </p:nvCxnSpPr>
        <p:spPr>
          <a:xfrm flipH="1">
            <a:off x="4591718" y="3916324"/>
            <a:ext cx="548223" cy="14809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4" descr="new">
            <a:extLst>
              <a:ext uri="{FF2B5EF4-FFF2-40B4-BE49-F238E27FC236}">
                <a16:creationId xmlns:a16="http://schemas.microsoft.com/office/drawing/2014/main" id="{ABD08971-1957-4E48-8489-C37C0688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3551" y="2666999"/>
            <a:ext cx="1103844" cy="1103843"/>
          </a:xfrm>
          <a:prstGeom prst="rect">
            <a:avLst/>
          </a:prstGeom>
          <a:noFill/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A614D0DC-77B1-4416-A355-980FE6323D20}"/>
              </a:ext>
            </a:extLst>
          </p:cNvPr>
          <p:cNvSpPr/>
          <p:nvPr/>
        </p:nvSpPr>
        <p:spPr>
          <a:xfrm rot="5717468">
            <a:off x="4508491" y="5396920"/>
            <a:ext cx="152400" cy="1524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216EE0C-75EC-4F14-960B-75945DE5C3A9}"/>
              </a:ext>
            </a:extLst>
          </p:cNvPr>
          <p:cNvSpPr/>
          <p:nvPr/>
        </p:nvSpPr>
        <p:spPr>
          <a:xfrm rot="5717468">
            <a:off x="5070768" y="3764249"/>
            <a:ext cx="152400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A3DD32-E37F-4407-A8A1-A71E63BEE6A3}"/>
              </a:ext>
            </a:extLst>
          </p:cNvPr>
          <p:cNvCxnSpPr>
            <a:cxnSpLocks/>
            <a:stCxn id="45" idx="6"/>
            <a:endCxn id="48" idx="2"/>
          </p:cNvCxnSpPr>
          <p:nvPr/>
        </p:nvCxnSpPr>
        <p:spPr>
          <a:xfrm>
            <a:off x="5139941" y="3916324"/>
            <a:ext cx="374656" cy="15477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30A90CBF-0024-49FE-B258-84F323B45CEA}"/>
              </a:ext>
            </a:extLst>
          </p:cNvPr>
          <p:cNvSpPr/>
          <p:nvPr/>
        </p:nvSpPr>
        <p:spPr>
          <a:xfrm rot="5717468">
            <a:off x="6825180" y="5419259"/>
            <a:ext cx="152400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6C10EFC-31CE-4015-B8C9-15E81D7616B0}"/>
              </a:ext>
            </a:extLst>
          </p:cNvPr>
          <p:cNvSpPr/>
          <p:nvPr/>
        </p:nvSpPr>
        <p:spPr>
          <a:xfrm rot="5717468">
            <a:off x="5431370" y="5463797"/>
            <a:ext cx="152400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586C08-3972-4458-97C5-01C9853B55DD}"/>
              </a:ext>
            </a:extLst>
          </p:cNvPr>
          <p:cNvCxnSpPr>
            <a:cxnSpLocks/>
            <a:stCxn id="45" idx="6"/>
            <a:endCxn id="47" idx="3"/>
          </p:cNvCxnSpPr>
          <p:nvPr/>
        </p:nvCxnSpPr>
        <p:spPr>
          <a:xfrm>
            <a:off x="5139941" y="3916324"/>
            <a:ext cx="1712755" cy="15205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D8E96D5F-BD2E-4523-A322-D460278C7FCC}"/>
              </a:ext>
            </a:extLst>
          </p:cNvPr>
          <p:cNvSpPr/>
          <p:nvPr/>
        </p:nvSpPr>
        <p:spPr>
          <a:xfrm rot="5717468">
            <a:off x="3656511" y="5443540"/>
            <a:ext cx="152400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59F2D88-00CB-4507-A751-EC2EF36DF6D8}"/>
              </a:ext>
            </a:extLst>
          </p:cNvPr>
          <p:cNvCxnSpPr>
            <a:cxnSpLocks/>
            <a:stCxn id="45" idx="6"/>
            <a:endCxn id="50" idx="2"/>
          </p:cNvCxnSpPr>
          <p:nvPr/>
        </p:nvCxnSpPr>
        <p:spPr>
          <a:xfrm flipH="1">
            <a:off x="3739738" y="3916324"/>
            <a:ext cx="1400203" cy="15275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3" descr="MCj04348740000[1]">
            <a:extLst>
              <a:ext uri="{FF2B5EF4-FFF2-40B4-BE49-F238E27FC236}">
                <a16:creationId xmlns:a16="http://schemas.microsoft.com/office/drawing/2014/main" id="{EB8D0330-5DA4-4BB4-B883-2CEFEE35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843" y="5654235"/>
            <a:ext cx="606078" cy="606078"/>
          </a:xfrm>
          <a:prstGeom prst="rect">
            <a:avLst/>
          </a:prstGeom>
          <a:noFill/>
        </p:spPr>
      </p:pic>
      <p:pic>
        <p:nvPicPr>
          <p:cNvPr id="53" name="Picture 33" descr="MCj04348740000[1]">
            <a:extLst>
              <a:ext uri="{FF2B5EF4-FFF2-40B4-BE49-F238E27FC236}">
                <a16:creationId xmlns:a16="http://schemas.microsoft.com/office/drawing/2014/main" id="{25FE17EF-0485-4C68-AB8D-114E5FF4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693" y="5643157"/>
            <a:ext cx="606078" cy="606078"/>
          </a:xfrm>
          <a:prstGeom prst="rect">
            <a:avLst/>
          </a:prstGeom>
          <a:noFill/>
        </p:spPr>
      </p:pic>
      <p:pic>
        <p:nvPicPr>
          <p:cNvPr id="54" name="Picture 33" descr="MCj04348740000[1]">
            <a:extLst>
              <a:ext uri="{FF2B5EF4-FFF2-40B4-BE49-F238E27FC236}">
                <a16:creationId xmlns:a16="http://schemas.microsoft.com/office/drawing/2014/main" id="{EA031162-1636-4125-8461-84022DC3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116" y="5668181"/>
            <a:ext cx="606078" cy="606078"/>
          </a:xfrm>
          <a:prstGeom prst="rect">
            <a:avLst/>
          </a:prstGeom>
          <a:noFill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A15464A-07CD-4501-AB69-DBD394817E56}"/>
              </a:ext>
            </a:extLst>
          </p:cNvPr>
          <p:cNvSpPr txBox="1"/>
          <p:nvPr/>
        </p:nvSpPr>
        <p:spPr>
          <a:xfrm>
            <a:off x="5000274" y="489838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C89765-3F26-4D74-A9F1-45B7AB4FF328}"/>
              </a:ext>
            </a:extLst>
          </p:cNvPr>
          <p:cNvSpPr/>
          <p:nvPr/>
        </p:nvSpPr>
        <p:spPr>
          <a:xfrm>
            <a:off x="7686280" y="5078969"/>
            <a:ext cx="4361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Message size depends on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security</a:t>
            </a:r>
            <a:r>
              <a:rPr lang="en-US" sz="2800" dirty="0"/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1352045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>
            <a:cxnSpLocks/>
          </p:cNvCxnSpPr>
          <p:nvPr/>
        </p:nvCxnSpPr>
        <p:spPr>
          <a:xfrm>
            <a:off x="3998831" y="3382952"/>
            <a:ext cx="11313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5AE8BF2-060E-424A-AADB-5AAF3E8F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31" y="316743"/>
            <a:ext cx="10515600" cy="1325563"/>
          </a:xfrm>
        </p:spPr>
        <p:txBody>
          <a:bodyPr/>
          <a:lstStyle/>
          <a:p>
            <a:r>
              <a:rPr lang="en-US" dirty="0"/>
              <a:t>How to Exchange Private Shared Randomness in a </a:t>
            </a:r>
            <a:r>
              <a:rPr lang="en-US" dirty="0">
                <a:solidFill>
                  <a:srgbClr val="FF0000"/>
                </a:solidFill>
              </a:rPr>
              <a:t>Perfect Secure </a:t>
            </a:r>
            <a:r>
              <a:rPr lang="en-US" dirty="0"/>
              <a:t>Manner?</a:t>
            </a:r>
            <a:endParaRPr lang="he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BDE223-E4B4-454C-BDB8-CD01DB1CD4A9}"/>
              </a:ext>
            </a:extLst>
          </p:cNvPr>
          <p:cNvSpPr txBox="1">
            <a:spLocks/>
          </p:cNvSpPr>
          <p:nvPr/>
        </p:nvSpPr>
        <p:spPr>
          <a:xfrm>
            <a:off x="769286" y="12378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34" descr="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6286" y="2803476"/>
            <a:ext cx="1103844" cy="1103843"/>
          </a:xfrm>
          <a:prstGeom prst="rect">
            <a:avLst/>
          </a:prstGeom>
          <a:noFill/>
        </p:spPr>
      </p:pic>
      <p:pic>
        <p:nvPicPr>
          <p:cNvPr id="29" name="Picture 33" descr="MCj04348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624" y="3071120"/>
            <a:ext cx="606078" cy="606078"/>
          </a:xfrm>
          <a:prstGeom prst="rect">
            <a:avLst/>
          </a:prstGeom>
          <a:noFill/>
        </p:spPr>
      </p:pic>
      <p:pic>
        <p:nvPicPr>
          <p:cNvPr id="31" name="Picture 33" descr="MCj04348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425" y="4524860"/>
            <a:ext cx="606078" cy="606078"/>
          </a:xfrm>
          <a:prstGeom prst="rect">
            <a:avLst/>
          </a:prstGeom>
          <a:noFill/>
        </p:spPr>
      </p:pic>
      <p:pic>
        <p:nvPicPr>
          <p:cNvPr id="32" name="Picture 33" descr="MCj04348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700" y="3079913"/>
            <a:ext cx="606078" cy="60607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D80D9-FE36-4F7D-B67C-68B5F1478DDE}"/>
                  </a:ext>
                </a:extLst>
              </p:cNvPr>
              <p:cNvSpPr txBox="1"/>
              <p:nvPr/>
            </p:nvSpPr>
            <p:spPr>
              <a:xfrm>
                <a:off x="415636" y="5336133"/>
                <a:ext cx="114121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Key Insight</a:t>
                </a:r>
                <a:r>
                  <a:rPr lang="en-US" sz="3600" dirty="0"/>
                  <a:t>: in perfect secure protocol, nodes </a:t>
                </a:r>
                <a:r>
                  <a:rPr lang="en-US" sz="3600" dirty="0">
                    <a:solidFill>
                      <a:srgbClr val="FF0000"/>
                    </a:solidFill>
                  </a:rPr>
                  <a:t>must</a:t>
                </a:r>
                <a:r>
                  <a:rPr lang="en-US" sz="3600" dirty="0"/>
                  <a:t> have a </a:t>
                </a:r>
                <a:r>
                  <a:rPr lang="en-US" sz="3600" i="1" dirty="0"/>
                  <a:t>secure</a:t>
                </a:r>
                <a:r>
                  <a:rPr lang="en-US" sz="3600" dirty="0"/>
                  <a:t> channel without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D80D9-FE36-4F7D-B67C-68B5F1478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5336133"/>
                <a:ext cx="11412187" cy="1200329"/>
              </a:xfrm>
              <a:prstGeom prst="rect">
                <a:avLst/>
              </a:prstGeom>
              <a:blipFill>
                <a:blip r:embed="rId4"/>
                <a:stretch>
                  <a:fillRect l="-1603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45D5E4-36DC-4A2F-9BB7-040F0A75C214}"/>
              </a:ext>
            </a:extLst>
          </p:cNvPr>
          <p:cNvCxnSpPr>
            <a:cxnSpLocks/>
          </p:cNvCxnSpPr>
          <p:nvPr/>
        </p:nvCxnSpPr>
        <p:spPr>
          <a:xfrm>
            <a:off x="6370130" y="3370667"/>
            <a:ext cx="11313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195A6C-F287-4AB9-803B-3B3E388ED6B3}"/>
              </a:ext>
            </a:extLst>
          </p:cNvPr>
          <p:cNvCxnSpPr>
            <a:cxnSpLocks/>
          </p:cNvCxnSpPr>
          <p:nvPr/>
        </p:nvCxnSpPr>
        <p:spPr>
          <a:xfrm flipV="1">
            <a:off x="6370130" y="3722856"/>
            <a:ext cx="1396333" cy="10879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2D44DA5-D2CF-44CB-8EDB-A4FFFB3D2A30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3665663" y="3677198"/>
            <a:ext cx="1774846" cy="11247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D87BFB-F85C-4109-81AB-60474C92E47B}"/>
                  </a:ext>
                </a:extLst>
              </p:cNvPr>
              <p:cNvSpPr txBox="1"/>
              <p:nvPr/>
            </p:nvSpPr>
            <p:spPr>
              <a:xfrm>
                <a:off x="4933878" y="2214123"/>
                <a:ext cx="18539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Alice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D87BFB-F85C-4109-81AB-60474C92E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878" y="2214123"/>
                <a:ext cx="1853905" cy="646331"/>
              </a:xfrm>
              <a:prstGeom prst="rect">
                <a:avLst/>
              </a:prstGeom>
              <a:blipFill>
                <a:blip r:embed="rId5"/>
                <a:stretch>
                  <a:fillRect l="-986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2B360F-D883-4EBC-8349-1B124ED3D138}"/>
              </a:ext>
            </a:extLst>
          </p:cNvPr>
          <p:cNvSpPr txBox="1"/>
          <p:nvPr/>
        </p:nvSpPr>
        <p:spPr>
          <a:xfrm>
            <a:off x="2765652" y="2622638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2AF4C-432D-4C74-B2E7-B0448B22E85F}"/>
              </a:ext>
            </a:extLst>
          </p:cNvPr>
          <p:cNvSpPr txBox="1"/>
          <p:nvPr/>
        </p:nvSpPr>
        <p:spPr>
          <a:xfrm>
            <a:off x="7657951" y="2563414"/>
            <a:ext cx="1048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Carol</a:t>
            </a:r>
          </a:p>
        </p:txBody>
      </p:sp>
    </p:spTree>
    <p:extLst>
      <p:ext uri="{BB962C8B-B14F-4D97-AF65-F5344CB8AC3E}">
        <p14:creationId xmlns:p14="http://schemas.microsoft.com/office/powerpoint/2010/main" val="42210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F0A6-3747-4530-B6F1-95F070C3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Perfect</a:t>
            </a:r>
            <a:r>
              <a:rPr lang="en-US" dirty="0"/>
              <a:t> Secure Solution: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5402E-7A33-461C-9CB2-4586DE2EC7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674" y="1441203"/>
                <a:ext cx="6187044" cy="4351338"/>
              </a:xfrm>
            </p:spPr>
            <p:txBody>
              <a:bodyPr/>
              <a:lstStyle/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2-vertex connected!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tree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𝐴𝑙𝑖𝑐𝑒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that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spans all neighbors </a:t>
                </a:r>
                <a:r>
                  <a:rPr lang="en-US" dirty="0">
                    <a:solidFill>
                      <a:srgbClr val="FF0000"/>
                    </a:solidFill>
                  </a:rPr>
                  <a:t>without</a:t>
                </a:r>
                <a:r>
                  <a:rPr lang="en-US" dirty="0"/>
                  <a:t> Alice!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5402E-7A33-461C-9CB2-4586DE2EC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674" y="1441203"/>
                <a:ext cx="6187044" cy="4351338"/>
              </a:xfrm>
              <a:blipFill>
                <a:blip r:embed="rId3"/>
                <a:stretch>
                  <a:fillRect l="-197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2CD30E-AB9B-401F-8F74-0A16A81E0699}"/>
                  </a:ext>
                </a:extLst>
              </p:cNvPr>
              <p:cNvSpPr txBox="1"/>
              <p:nvPr/>
            </p:nvSpPr>
            <p:spPr>
              <a:xfrm>
                <a:off x="9231003" y="1769899"/>
                <a:ext cx="2245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Diameter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2CD30E-AB9B-401F-8F74-0A16A81E0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03" y="1769899"/>
                <a:ext cx="2245936" cy="584775"/>
              </a:xfrm>
              <a:prstGeom prst="rect">
                <a:avLst/>
              </a:prstGeom>
              <a:blipFill>
                <a:blip r:embed="rId4"/>
                <a:stretch>
                  <a:fillRect l="-677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0D5AF02-081A-4F49-89DC-E30943AB4725}"/>
                  </a:ext>
                </a:extLst>
              </p:cNvPr>
              <p:cNvSpPr txBox="1"/>
              <p:nvPr/>
            </p:nvSpPr>
            <p:spPr>
              <a:xfrm>
                <a:off x="2901451" y="5292695"/>
                <a:ext cx="39388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Sharing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bits on the tree </a:t>
                </a:r>
              </a:p>
              <a:p>
                <a:r>
                  <a:rPr lang="en-US" sz="2800" dirty="0"/>
                  <a:t>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/>
                  <a:t> rounds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0D5AF02-081A-4F49-89DC-E30943AB4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51" y="5292695"/>
                <a:ext cx="3938835" cy="954107"/>
              </a:xfrm>
              <a:prstGeom prst="rect">
                <a:avLst/>
              </a:prstGeom>
              <a:blipFill>
                <a:blip r:embed="rId5"/>
                <a:stretch>
                  <a:fillRect l="-3251" t="-5732" r="-2167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9404EF-497F-4F7B-8014-7C98578F323A}"/>
              </a:ext>
            </a:extLst>
          </p:cNvPr>
          <p:cNvCxnSpPr>
            <a:cxnSpLocks/>
            <a:stCxn id="57" idx="6"/>
          </p:cNvCxnSpPr>
          <p:nvPr/>
        </p:nvCxnSpPr>
        <p:spPr>
          <a:xfrm rot="16604994" flipV="1">
            <a:off x="8117994" y="1296731"/>
            <a:ext cx="479311" cy="688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DA4FDCE-81A2-4539-A446-C0171A9CCE2A}"/>
              </a:ext>
            </a:extLst>
          </p:cNvPr>
          <p:cNvCxnSpPr>
            <a:cxnSpLocks/>
            <a:stCxn id="45" idx="6"/>
            <a:endCxn id="44" idx="2"/>
          </p:cNvCxnSpPr>
          <p:nvPr/>
        </p:nvCxnSpPr>
        <p:spPr>
          <a:xfrm flipV="1">
            <a:off x="8144052" y="4013984"/>
            <a:ext cx="572854" cy="1120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4" descr="new">
            <a:extLst>
              <a:ext uri="{FF2B5EF4-FFF2-40B4-BE49-F238E27FC236}">
                <a16:creationId xmlns:a16="http://schemas.microsoft.com/office/drawing/2014/main" id="{9B3EDF91-453F-42BA-8D0B-D9C57D6E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38529">
            <a:off x="7423904" y="5398964"/>
            <a:ext cx="1331117" cy="1155381"/>
          </a:xfrm>
          <a:prstGeom prst="rect">
            <a:avLst/>
          </a:prstGeom>
          <a:noFill/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D12CAF3-D5C7-4ECA-AC84-39A481B9621D}"/>
              </a:ext>
            </a:extLst>
          </p:cNvPr>
          <p:cNvSpPr/>
          <p:nvPr/>
        </p:nvSpPr>
        <p:spPr>
          <a:xfrm rot="16604994">
            <a:off x="8654036" y="3841342"/>
            <a:ext cx="147339" cy="198965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974265A-DCC7-4731-9B40-6AD66F492C1C}"/>
              </a:ext>
            </a:extLst>
          </p:cNvPr>
          <p:cNvSpPr/>
          <p:nvPr/>
        </p:nvSpPr>
        <p:spPr>
          <a:xfrm rot="16604994">
            <a:off x="8059582" y="5108360"/>
            <a:ext cx="147339" cy="198965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17F81EC-4FA2-4F72-B91F-CD24EBE2410C}"/>
              </a:ext>
            </a:extLst>
          </p:cNvPr>
          <p:cNvCxnSpPr>
            <a:cxnSpLocks/>
            <a:stCxn id="45" idx="6"/>
            <a:endCxn id="48" idx="2"/>
          </p:cNvCxnSpPr>
          <p:nvPr/>
        </p:nvCxnSpPr>
        <p:spPr>
          <a:xfrm flipH="1" flipV="1">
            <a:off x="7903714" y="4086598"/>
            <a:ext cx="240338" cy="1048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17D95E7B-8272-42A2-AB17-80BA9C9330BC}"/>
              </a:ext>
            </a:extLst>
          </p:cNvPr>
          <p:cNvSpPr/>
          <p:nvPr/>
        </p:nvSpPr>
        <p:spPr>
          <a:xfrm rot="16604994">
            <a:off x="6935705" y="4083445"/>
            <a:ext cx="147339" cy="198965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7E0CEDE-9A14-43D5-AB72-757E1800395C}"/>
              </a:ext>
            </a:extLst>
          </p:cNvPr>
          <p:cNvSpPr/>
          <p:nvPr/>
        </p:nvSpPr>
        <p:spPr>
          <a:xfrm rot="16604994">
            <a:off x="7840844" y="3913956"/>
            <a:ext cx="147339" cy="19896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DF1A71-77A3-4069-AC18-ADD000B8E7A1}"/>
              </a:ext>
            </a:extLst>
          </p:cNvPr>
          <p:cNvCxnSpPr>
            <a:cxnSpLocks/>
            <a:stCxn id="45" idx="7"/>
            <a:endCxn id="47" idx="3"/>
          </p:cNvCxnSpPr>
          <p:nvPr/>
        </p:nvCxnSpPr>
        <p:spPr>
          <a:xfrm flipH="1" flipV="1">
            <a:off x="7071595" y="4241288"/>
            <a:ext cx="999436" cy="908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F6E85D80-67E5-4FF0-B9EF-8C91AC32BBE9}"/>
              </a:ext>
            </a:extLst>
          </p:cNvPr>
          <p:cNvSpPr/>
          <p:nvPr/>
        </p:nvSpPr>
        <p:spPr>
          <a:xfrm rot="16604994">
            <a:off x="9355760" y="3949520"/>
            <a:ext cx="147339" cy="19896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CC254C-5F09-4C53-91E6-32E19B7584B0}"/>
              </a:ext>
            </a:extLst>
          </p:cNvPr>
          <p:cNvCxnSpPr>
            <a:cxnSpLocks/>
            <a:stCxn id="45" idx="5"/>
            <a:endCxn id="50" idx="2"/>
          </p:cNvCxnSpPr>
          <p:nvPr/>
        </p:nvCxnSpPr>
        <p:spPr>
          <a:xfrm flipV="1">
            <a:off x="8210747" y="4122162"/>
            <a:ext cx="1207883" cy="10405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3" descr="MCj04348740000[1]">
            <a:extLst>
              <a:ext uri="{FF2B5EF4-FFF2-40B4-BE49-F238E27FC236}">
                <a16:creationId xmlns:a16="http://schemas.microsoft.com/office/drawing/2014/main" id="{FD3BEDA1-4FB5-4ABA-8D23-2A7F93C0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4854" y="3288664"/>
            <a:ext cx="730865" cy="634375"/>
          </a:xfrm>
          <a:prstGeom prst="rect">
            <a:avLst/>
          </a:prstGeom>
          <a:noFill/>
        </p:spPr>
      </p:pic>
      <p:pic>
        <p:nvPicPr>
          <p:cNvPr id="53" name="Picture 33" descr="MCj04348740000[1]">
            <a:extLst>
              <a:ext uri="{FF2B5EF4-FFF2-40B4-BE49-F238E27FC236}">
                <a16:creationId xmlns:a16="http://schemas.microsoft.com/office/drawing/2014/main" id="{2FC98C41-B765-4F3C-81B5-8D894D0ED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1715" y="3255940"/>
            <a:ext cx="730865" cy="634375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7BB83554-1813-4C5C-94D4-490B307D671C}"/>
              </a:ext>
            </a:extLst>
          </p:cNvPr>
          <p:cNvSpPr/>
          <p:nvPr/>
        </p:nvSpPr>
        <p:spPr>
          <a:xfrm rot="16604994">
            <a:off x="7311865" y="2400313"/>
            <a:ext cx="147339" cy="198965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01469B-EFCF-495C-A431-B8970BB07C4F}"/>
              </a:ext>
            </a:extLst>
          </p:cNvPr>
          <p:cNvCxnSpPr>
            <a:cxnSpLocks/>
            <a:stCxn id="54" idx="1"/>
            <a:endCxn id="66" idx="2"/>
          </p:cNvCxnSpPr>
          <p:nvPr/>
        </p:nvCxnSpPr>
        <p:spPr>
          <a:xfrm flipH="1">
            <a:off x="7060668" y="2544897"/>
            <a:ext cx="247371" cy="642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9F5330-654F-483C-BD04-4E46C98FF159}"/>
              </a:ext>
            </a:extLst>
          </p:cNvPr>
          <p:cNvCxnSpPr>
            <a:cxnSpLocks/>
          </p:cNvCxnSpPr>
          <p:nvPr/>
        </p:nvCxnSpPr>
        <p:spPr>
          <a:xfrm rot="16604994" flipH="1">
            <a:off x="7275359" y="2671890"/>
            <a:ext cx="705924" cy="4531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FDD5994F-E338-415B-963C-0B7CED68C858}"/>
              </a:ext>
            </a:extLst>
          </p:cNvPr>
          <p:cNvSpPr/>
          <p:nvPr/>
        </p:nvSpPr>
        <p:spPr>
          <a:xfrm rot="16604994">
            <a:off x="8580033" y="1885226"/>
            <a:ext cx="147339" cy="198965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EC70916-8C19-4025-BB04-91475D29F388}"/>
              </a:ext>
            </a:extLst>
          </p:cNvPr>
          <p:cNvCxnSpPr>
            <a:cxnSpLocks/>
            <a:stCxn id="54" idx="6"/>
          </p:cNvCxnSpPr>
          <p:nvPr/>
        </p:nvCxnSpPr>
        <p:spPr>
          <a:xfrm rot="16604994">
            <a:off x="7148943" y="1628448"/>
            <a:ext cx="1155929" cy="495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BF3DD0E0-5C65-4E85-83EA-2E4E13E7F897}"/>
              </a:ext>
            </a:extLst>
          </p:cNvPr>
          <p:cNvSpPr/>
          <p:nvPr/>
        </p:nvSpPr>
        <p:spPr>
          <a:xfrm rot="16604994">
            <a:off x="8603473" y="2639954"/>
            <a:ext cx="147339" cy="198965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0BD9954-2303-4FD0-8351-4A793070A550}"/>
              </a:ext>
            </a:extLst>
          </p:cNvPr>
          <p:cNvCxnSpPr>
            <a:cxnSpLocks/>
          </p:cNvCxnSpPr>
          <p:nvPr/>
        </p:nvCxnSpPr>
        <p:spPr>
          <a:xfrm rot="16604994" flipV="1">
            <a:off x="8430255" y="2993522"/>
            <a:ext cx="430218" cy="45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430FACA-6785-4E16-91A0-4D43C67D2090}"/>
              </a:ext>
            </a:extLst>
          </p:cNvPr>
          <p:cNvCxnSpPr>
            <a:cxnSpLocks/>
            <a:stCxn id="59" idx="6"/>
            <a:endCxn id="57" idx="3"/>
          </p:cNvCxnSpPr>
          <p:nvPr/>
        </p:nvCxnSpPr>
        <p:spPr>
          <a:xfrm rot="16604994" flipV="1">
            <a:off x="8391169" y="2322885"/>
            <a:ext cx="621526" cy="63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5C28585-E660-4C4A-A105-C1434592CBEC}"/>
              </a:ext>
            </a:extLst>
          </p:cNvPr>
          <p:cNvCxnSpPr>
            <a:cxnSpLocks/>
            <a:endCxn id="57" idx="4"/>
          </p:cNvCxnSpPr>
          <p:nvPr/>
        </p:nvCxnSpPr>
        <p:spPr>
          <a:xfrm rot="16604994" flipV="1">
            <a:off x="8453712" y="2233794"/>
            <a:ext cx="1244130" cy="834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1DAA8CD9-B706-4B68-820F-C8F94400BD6B}"/>
              </a:ext>
            </a:extLst>
          </p:cNvPr>
          <p:cNvSpPr/>
          <p:nvPr/>
        </p:nvSpPr>
        <p:spPr>
          <a:xfrm rot="16604994">
            <a:off x="9157334" y="2871255"/>
            <a:ext cx="147339" cy="198965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64BD48F-0503-4ECF-ABDF-42DCDF4FD6B2}"/>
              </a:ext>
            </a:extLst>
          </p:cNvPr>
          <p:cNvSpPr/>
          <p:nvPr/>
        </p:nvSpPr>
        <p:spPr>
          <a:xfrm rot="16604994">
            <a:off x="7974106" y="1291628"/>
            <a:ext cx="147339" cy="198965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F51DBDC-3783-42F7-B346-94AE0FD323F6}"/>
              </a:ext>
            </a:extLst>
          </p:cNvPr>
          <p:cNvSpPr/>
          <p:nvPr/>
        </p:nvSpPr>
        <p:spPr>
          <a:xfrm rot="16604994">
            <a:off x="7552304" y="1927471"/>
            <a:ext cx="147339" cy="198965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853A857-2E04-46E3-A735-B767AFE5A256}"/>
              </a:ext>
            </a:extLst>
          </p:cNvPr>
          <p:cNvSpPr/>
          <p:nvPr/>
        </p:nvSpPr>
        <p:spPr>
          <a:xfrm rot="16604994">
            <a:off x="6997799" y="3015104"/>
            <a:ext cx="147339" cy="198965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33" descr="MCj04348740000[1]">
            <a:extLst>
              <a:ext uri="{FF2B5EF4-FFF2-40B4-BE49-F238E27FC236}">
                <a16:creationId xmlns:a16="http://schemas.microsoft.com/office/drawing/2014/main" id="{40B57F87-A471-459B-8C85-6FF1B7B9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5128" y="3242510"/>
            <a:ext cx="730865" cy="634375"/>
          </a:xfrm>
          <a:prstGeom prst="rect">
            <a:avLst/>
          </a:prstGeom>
          <a:noFill/>
        </p:spPr>
      </p:pic>
      <p:pic>
        <p:nvPicPr>
          <p:cNvPr id="68" name="Picture 33" descr="MCj04348740000[1]">
            <a:extLst>
              <a:ext uri="{FF2B5EF4-FFF2-40B4-BE49-F238E27FC236}">
                <a16:creationId xmlns:a16="http://schemas.microsoft.com/office/drawing/2014/main" id="{353A0DFE-C34F-44D8-B800-3D76D4F8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03525" y="3301487"/>
            <a:ext cx="730865" cy="63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8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6" grpId="0"/>
      <p:bldP spid="54" grpId="0" animBg="1"/>
      <p:bldP spid="57" grpId="0" animBg="1"/>
      <p:bldP spid="59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F0A6-3747-4530-B6F1-95F070C3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Perfect</a:t>
            </a:r>
            <a:r>
              <a:rPr lang="en-US" dirty="0"/>
              <a:t> Secure Solution: First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5402E-7A33-461C-9CB2-4586DE2E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99" y="19942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Challenge</a:t>
            </a:r>
            <a:r>
              <a:rPr lang="en-US" sz="3600" dirty="0"/>
              <a:t>: should be done </a:t>
            </a:r>
          </a:p>
          <a:p>
            <a:pPr marL="0" indent="0">
              <a:buNone/>
            </a:pPr>
            <a:r>
              <a:rPr lang="en-US" sz="3600" dirty="0"/>
              <a:t>for all nodes </a:t>
            </a:r>
            <a:r>
              <a:rPr lang="en-US" sz="3600" dirty="0">
                <a:solidFill>
                  <a:srgbClr val="C00000"/>
                </a:solidFill>
              </a:rPr>
              <a:t>simultaneously</a:t>
            </a:r>
            <a:r>
              <a:rPr lang="en-US" sz="3600" dirty="0"/>
              <a:t>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0D5AF02-081A-4F49-89DC-E30943AB4725}"/>
                  </a:ext>
                </a:extLst>
              </p:cNvPr>
              <p:cNvSpPr txBox="1"/>
              <p:nvPr/>
            </p:nvSpPr>
            <p:spPr>
              <a:xfrm>
                <a:off x="668806" y="4315985"/>
                <a:ext cx="4157805" cy="1200329"/>
              </a:xfrm>
              <a:prstGeom prst="rect">
                <a:avLst/>
              </a:prstGeom>
              <a:solidFill>
                <a:srgbClr val="FFC000">
                  <a:alpha val="4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Might pass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/>
                  <a:t>bits </a:t>
                </a:r>
              </a:p>
              <a:p>
                <a:r>
                  <a:rPr lang="en-US" sz="3600" dirty="0"/>
                  <a:t>on a single edge!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0D5AF02-081A-4F49-89DC-E30943AB4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06" y="4315985"/>
                <a:ext cx="4157805" cy="1200329"/>
              </a:xfrm>
              <a:prstGeom prst="rect">
                <a:avLst/>
              </a:prstGeom>
              <a:blipFill>
                <a:blip r:embed="rId3"/>
                <a:stretch>
                  <a:fillRect l="-4545" t="-7614" r="-337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1200D11-0AD4-4BC4-BF1A-29FDE22FD1F2}"/>
              </a:ext>
            </a:extLst>
          </p:cNvPr>
          <p:cNvCxnSpPr>
            <a:cxnSpLocks/>
            <a:stCxn id="90" idx="6"/>
          </p:cNvCxnSpPr>
          <p:nvPr/>
        </p:nvCxnSpPr>
        <p:spPr>
          <a:xfrm rot="16200000" flipV="1">
            <a:off x="8145324" y="1647909"/>
            <a:ext cx="495773" cy="527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9009BC-B53C-42F6-A59D-70F301E16C03}"/>
              </a:ext>
            </a:extLst>
          </p:cNvPr>
          <p:cNvCxnSpPr>
            <a:cxnSpLocks/>
            <a:stCxn id="8" idx="5"/>
            <a:endCxn id="7" idx="0"/>
          </p:cNvCxnSpPr>
          <p:nvPr/>
        </p:nvCxnSpPr>
        <p:spPr>
          <a:xfrm flipV="1">
            <a:off x="7846567" y="4295589"/>
            <a:ext cx="894684" cy="1292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4" descr="new">
            <a:extLst>
              <a:ext uri="{FF2B5EF4-FFF2-40B4-BE49-F238E27FC236}">
                <a16:creationId xmlns:a16="http://schemas.microsoft.com/office/drawing/2014/main" id="{FFAB8A2F-70A3-464D-A332-D1382C2E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9616">
            <a:off x="7426733" y="5862550"/>
            <a:ext cx="711216" cy="711215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37FE6D-BCE1-474E-BC59-1C472517EC08}"/>
              </a:ext>
            </a:extLst>
          </p:cNvPr>
          <p:cNvSpPr/>
          <p:nvPr/>
        </p:nvSpPr>
        <p:spPr>
          <a:xfrm rot="16200000">
            <a:off x="8741251" y="4219389"/>
            <a:ext cx="152400" cy="1524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7F3DA2-1782-4E38-A286-774F4764BBF9}"/>
              </a:ext>
            </a:extLst>
          </p:cNvPr>
          <p:cNvSpPr/>
          <p:nvPr/>
        </p:nvSpPr>
        <p:spPr>
          <a:xfrm rot="16200000">
            <a:off x="7716485" y="5565389"/>
            <a:ext cx="152400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BF2B1A-CCB2-41B9-AAE1-B2C8FF42E982}"/>
              </a:ext>
            </a:extLst>
          </p:cNvPr>
          <p:cNvCxnSpPr>
            <a:stCxn id="8" idx="6"/>
            <a:endCxn id="11" idx="2"/>
          </p:cNvCxnSpPr>
          <p:nvPr/>
        </p:nvCxnSpPr>
        <p:spPr>
          <a:xfrm flipV="1">
            <a:off x="7792685" y="4420265"/>
            <a:ext cx="363625" cy="11451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2F447F4-AB6F-4262-A18B-E60C3FCFDF58}"/>
              </a:ext>
            </a:extLst>
          </p:cNvPr>
          <p:cNvSpPr/>
          <p:nvPr/>
        </p:nvSpPr>
        <p:spPr>
          <a:xfrm rot="16200000">
            <a:off x="7363620" y="4349471"/>
            <a:ext cx="152400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043266-5D77-482C-9EB2-03BF96FDE74F}"/>
              </a:ext>
            </a:extLst>
          </p:cNvPr>
          <p:cNvSpPr/>
          <p:nvPr/>
        </p:nvSpPr>
        <p:spPr>
          <a:xfrm rot="16200000">
            <a:off x="8080110" y="4267865"/>
            <a:ext cx="152400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A34416-CD76-409F-926C-0BF3E84D3830}"/>
              </a:ext>
            </a:extLst>
          </p:cNvPr>
          <p:cNvCxnSpPr>
            <a:stCxn id="8" idx="6"/>
            <a:endCxn id="10" idx="3"/>
          </p:cNvCxnSpPr>
          <p:nvPr/>
        </p:nvCxnSpPr>
        <p:spPr>
          <a:xfrm flipH="1" flipV="1">
            <a:off x="7493702" y="4479553"/>
            <a:ext cx="298983" cy="1085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3B47432-374F-4555-8879-632DB25DEF5E}"/>
              </a:ext>
            </a:extLst>
          </p:cNvPr>
          <p:cNvSpPr/>
          <p:nvPr/>
        </p:nvSpPr>
        <p:spPr>
          <a:xfrm rot="16200000">
            <a:off x="9342890" y="4155100"/>
            <a:ext cx="152400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2EE6B3-AD2D-4828-86BC-6CD19BE5A0AE}"/>
              </a:ext>
            </a:extLst>
          </p:cNvPr>
          <p:cNvCxnSpPr>
            <a:stCxn id="8" idx="5"/>
            <a:endCxn id="13" idx="2"/>
          </p:cNvCxnSpPr>
          <p:nvPr/>
        </p:nvCxnSpPr>
        <p:spPr>
          <a:xfrm flipV="1">
            <a:off x="7846567" y="4307500"/>
            <a:ext cx="1572523" cy="1280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C127E759-CA64-44BE-AE94-F65758A5646E}"/>
              </a:ext>
            </a:extLst>
          </p:cNvPr>
          <p:cNvSpPr/>
          <p:nvPr/>
        </p:nvSpPr>
        <p:spPr>
          <a:xfrm rot="16200000">
            <a:off x="7673992" y="2812263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FB81C5A-9191-4AD9-9C06-1AC98F105E97}"/>
              </a:ext>
            </a:extLst>
          </p:cNvPr>
          <p:cNvCxnSpPr>
            <a:cxnSpLocks/>
            <a:stCxn id="83" idx="1"/>
          </p:cNvCxnSpPr>
          <p:nvPr/>
        </p:nvCxnSpPr>
        <p:spPr>
          <a:xfrm rot="16200000" flipH="1" flipV="1">
            <a:off x="7184197" y="3298530"/>
            <a:ext cx="868298" cy="155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072BBDD-CD3B-41DD-8809-00C8B2031B3A}"/>
              </a:ext>
            </a:extLst>
          </p:cNvPr>
          <p:cNvCxnSpPr>
            <a:cxnSpLocks/>
            <a:stCxn id="83" idx="3"/>
          </p:cNvCxnSpPr>
          <p:nvPr/>
        </p:nvCxnSpPr>
        <p:spPr>
          <a:xfrm>
            <a:off x="7804074" y="2942345"/>
            <a:ext cx="325357" cy="697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EB52E532-D741-4152-810A-4D9DCCD8EF07}"/>
              </a:ext>
            </a:extLst>
          </p:cNvPr>
          <p:cNvSpPr/>
          <p:nvPr/>
        </p:nvSpPr>
        <p:spPr>
          <a:xfrm rot="16200000">
            <a:off x="8580788" y="2159573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C27E09C-436B-443B-9081-8DE4E5776E14}"/>
              </a:ext>
            </a:extLst>
          </p:cNvPr>
          <p:cNvCxnSpPr>
            <a:cxnSpLocks/>
            <a:stCxn id="83" idx="6"/>
          </p:cNvCxnSpPr>
          <p:nvPr/>
        </p:nvCxnSpPr>
        <p:spPr>
          <a:xfrm rot="16200000">
            <a:off x="7341996" y="2024828"/>
            <a:ext cx="1195631" cy="379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AFE29673-277C-45E2-9E84-24D00422AED8}"/>
              </a:ext>
            </a:extLst>
          </p:cNvPr>
          <p:cNvSpPr/>
          <p:nvPr/>
        </p:nvSpPr>
        <p:spPr>
          <a:xfrm rot="16200000">
            <a:off x="8683368" y="293252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46B50D0-F079-4E9C-9E8F-79521FC5CECA}"/>
              </a:ext>
            </a:extLst>
          </p:cNvPr>
          <p:cNvCxnSpPr>
            <a:cxnSpLocks/>
          </p:cNvCxnSpPr>
          <p:nvPr/>
        </p:nvCxnSpPr>
        <p:spPr>
          <a:xfrm rot="16200000" flipV="1">
            <a:off x="8543995" y="3278779"/>
            <a:ext cx="444994" cy="34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93E3E8E-DA97-4A9D-91B9-2994DD098B7E}"/>
              </a:ext>
            </a:extLst>
          </p:cNvPr>
          <p:cNvCxnSpPr>
            <a:cxnSpLocks/>
            <a:stCxn id="95" idx="6"/>
            <a:endCxn id="90" idx="3"/>
          </p:cNvCxnSpPr>
          <p:nvPr/>
        </p:nvCxnSpPr>
        <p:spPr>
          <a:xfrm rot="16200000" flipV="1">
            <a:off x="8413783" y="2586743"/>
            <a:ext cx="642873" cy="486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86156A5-88A3-4D7D-8078-FFA86FDC3C97}"/>
              </a:ext>
            </a:extLst>
          </p:cNvPr>
          <p:cNvCxnSpPr>
            <a:cxnSpLocks/>
            <a:stCxn id="67" idx="0"/>
            <a:endCxn id="90" idx="4"/>
          </p:cNvCxnSpPr>
          <p:nvPr/>
        </p:nvCxnSpPr>
        <p:spPr>
          <a:xfrm flipH="1" flipV="1">
            <a:off x="8733188" y="2235773"/>
            <a:ext cx="711521" cy="12788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1876121F-7891-443B-A488-D9F2BDB1DAD7}"/>
              </a:ext>
            </a:extLst>
          </p:cNvPr>
          <p:cNvSpPr/>
          <p:nvPr/>
        </p:nvSpPr>
        <p:spPr>
          <a:xfrm rot="16200000">
            <a:off x="9187766" y="309189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6CD4572-AEE7-4725-9F27-EF871497F742}"/>
              </a:ext>
            </a:extLst>
          </p:cNvPr>
          <p:cNvSpPr/>
          <p:nvPr/>
        </p:nvSpPr>
        <p:spPr>
          <a:xfrm rot="16200000">
            <a:off x="8099980" y="159713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56BC41CC-21AA-4317-B6B0-EEE7C0C331D7}"/>
              </a:ext>
            </a:extLst>
          </p:cNvPr>
          <p:cNvSpPr/>
          <p:nvPr/>
        </p:nvSpPr>
        <p:spPr>
          <a:xfrm rot="16200000">
            <a:off x="7803786" y="2303136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2198001-AB9D-4A6A-A817-7BCDEDA7E523}"/>
              </a:ext>
            </a:extLst>
          </p:cNvPr>
          <p:cNvSpPr/>
          <p:nvPr/>
        </p:nvSpPr>
        <p:spPr>
          <a:xfrm rot="16200000">
            <a:off x="7504133" y="347437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BA2FEB0-4872-423F-B184-6841AB3E9084}"/>
              </a:ext>
            </a:extLst>
          </p:cNvPr>
          <p:cNvSpPr/>
          <p:nvPr/>
        </p:nvSpPr>
        <p:spPr>
          <a:xfrm rot="16200000">
            <a:off x="8726072" y="5579088"/>
            <a:ext cx="152400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7EABC9C-B926-435B-A51C-AFC2B15332BA}"/>
              </a:ext>
            </a:extLst>
          </p:cNvPr>
          <p:cNvSpPr/>
          <p:nvPr/>
        </p:nvSpPr>
        <p:spPr>
          <a:xfrm rot="16200000">
            <a:off x="9844971" y="5579088"/>
            <a:ext cx="152400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3963795-6346-459F-AB35-2C719CE1458F}"/>
              </a:ext>
            </a:extLst>
          </p:cNvPr>
          <p:cNvSpPr/>
          <p:nvPr/>
        </p:nvSpPr>
        <p:spPr>
          <a:xfrm rot="16200000">
            <a:off x="10743552" y="5608442"/>
            <a:ext cx="152400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071010-E64F-4C37-A079-9CC3EA394906}"/>
              </a:ext>
            </a:extLst>
          </p:cNvPr>
          <p:cNvCxnSpPr>
            <a:cxnSpLocks/>
            <a:stCxn id="44" idx="6"/>
            <a:endCxn id="11" idx="3"/>
          </p:cNvCxnSpPr>
          <p:nvPr/>
        </p:nvCxnSpPr>
        <p:spPr>
          <a:xfrm flipH="1" flipV="1">
            <a:off x="8210192" y="4397947"/>
            <a:ext cx="592080" cy="11811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27936D-5854-4D8B-B927-1973E3BAF12B}"/>
              </a:ext>
            </a:extLst>
          </p:cNvPr>
          <p:cNvCxnSpPr>
            <a:cxnSpLocks/>
            <a:stCxn id="44" idx="6"/>
            <a:endCxn id="7" idx="2"/>
          </p:cNvCxnSpPr>
          <p:nvPr/>
        </p:nvCxnSpPr>
        <p:spPr>
          <a:xfrm flipV="1">
            <a:off x="8802272" y="4371789"/>
            <a:ext cx="15179" cy="1207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71E37BE-7777-4B99-878A-7D1DA1A42CA1}"/>
              </a:ext>
            </a:extLst>
          </p:cNvPr>
          <p:cNvCxnSpPr>
            <a:cxnSpLocks/>
            <a:stCxn id="45" idx="6"/>
            <a:endCxn id="71" idx="2"/>
          </p:cNvCxnSpPr>
          <p:nvPr/>
        </p:nvCxnSpPr>
        <p:spPr>
          <a:xfrm flipV="1">
            <a:off x="9921171" y="4308657"/>
            <a:ext cx="260174" cy="12704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17E7F98-4AA2-4995-99DC-04E6405A1539}"/>
              </a:ext>
            </a:extLst>
          </p:cNvPr>
          <p:cNvCxnSpPr>
            <a:cxnSpLocks/>
            <a:stCxn id="45" idx="6"/>
            <a:endCxn id="7" idx="3"/>
          </p:cNvCxnSpPr>
          <p:nvPr/>
        </p:nvCxnSpPr>
        <p:spPr>
          <a:xfrm flipH="1" flipV="1">
            <a:off x="8871333" y="4349471"/>
            <a:ext cx="1049838" cy="1229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F7FB6C8-EAF9-4154-860D-2FF29077D358}"/>
              </a:ext>
            </a:extLst>
          </p:cNvPr>
          <p:cNvCxnSpPr>
            <a:cxnSpLocks/>
            <a:stCxn id="45" idx="7"/>
            <a:endCxn id="11" idx="3"/>
          </p:cNvCxnSpPr>
          <p:nvPr/>
        </p:nvCxnSpPr>
        <p:spPr>
          <a:xfrm flipH="1" flipV="1">
            <a:off x="8210192" y="4397947"/>
            <a:ext cx="1657097" cy="1203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7E86B3-C14D-4704-A8F4-203664F4032E}"/>
              </a:ext>
            </a:extLst>
          </p:cNvPr>
          <p:cNvCxnSpPr>
            <a:cxnSpLocks/>
            <a:stCxn id="46" idx="7"/>
            <a:endCxn id="13" idx="3"/>
          </p:cNvCxnSpPr>
          <p:nvPr/>
        </p:nvCxnSpPr>
        <p:spPr>
          <a:xfrm flipH="1" flipV="1">
            <a:off x="9472972" y="4285182"/>
            <a:ext cx="1292898" cy="1345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3" descr="MCj04348740000[1]">
            <a:extLst>
              <a:ext uri="{FF2B5EF4-FFF2-40B4-BE49-F238E27FC236}">
                <a16:creationId xmlns:a16="http://schemas.microsoft.com/office/drawing/2014/main" id="{B29A9422-99D9-4DA5-B84F-FE694DBD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78328" y="3448721"/>
            <a:ext cx="606078" cy="606078"/>
          </a:xfrm>
          <a:prstGeom prst="rect">
            <a:avLst/>
          </a:prstGeom>
          <a:noFill/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545CB4D2-0ACE-4E7A-A805-B4BC80F80296}"/>
              </a:ext>
            </a:extLst>
          </p:cNvPr>
          <p:cNvSpPr/>
          <p:nvPr/>
        </p:nvSpPr>
        <p:spPr>
          <a:xfrm rot="16200000">
            <a:off x="10921318" y="4145897"/>
            <a:ext cx="152400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DFDB8CD-DC5F-4B3A-A52C-1C49A16920F5}"/>
              </a:ext>
            </a:extLst>
          </p:cNvPr>
          <p:cNvSpPr/>
          <p:nvPr/>
        </p:nvSpPr>
        <p:spPr>
          <a:xfrm rot="16200000">
            <a:off x="10105145" y="4156257"/>
            <a:ext cx="152400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3FB7474-674F-4468-A77A-00E667770316}"/>
              </a:ext>
            </a:extLst>
          </p:cNvPr>
          <p:cNvCxnSpPr>
            <a:cxnSpLocks/>
            <a:stCxn id="46" idx="6"/>
            <a:endCxn id="71" idx="2"/>
          </p:cNvCxnSpPr>
          <p:nvPr/>
        </p:nvCxnSpPr>
        <p:spPr>
          <a:xfrm flipH="1" flipV="1">
            <a:off x="10181345" y="4308657"/>
            <a:ext cx="638407" cy="12997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81733E-4817-4081-BDBC-0AD4855B326F}"/>
              </a:ext>
            </a:extLst>
          </p:cNvPr>
          <p:cNvCxnSpPr>
            <a:cxnSpLocks/>
            <a:stCxn id="46" idx="7"/>
            <a:endCxn id="7" idx="4"/>
          </p:cNvCxnSpPr>
          <p:nvPr/>
        </p:nvCxnSpPr>
        <p:spPr>
          <a:xfrm flipH="1" flipV="1">
            <a:off x="8893651" y="4295589"/>
            <a:ext cx="1872219" cy="1335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E8F529A-30BE-48DF-A586-E23E58C2554E}"/>
              </a:ext>
            </a:extLst>
          </p:cNvPr>
          <p:cNvCxnSpPr>
            <a:cxnSpLocks/>
            <a:stCxn id="45" idx="5"/>
            <a:endCxn id="66" idx="1"/>
          </p:cNvCxnSpPr>
          <p:nvPr/>
        </p:nvCxnSpPr>
        <p:spPr>
          <a:xfrm flipV="1">
            <a:off x="9975053" y="4275979"/>
            <a:ext cx="968583" cy="13254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F4CA364-DF7C-4EF4-9583-B4DFE6A3B6F5}"/>
              </a:ext>
            </a:extLst>
          </p:cNvPr>
          <p:cNvCxnSpPr>
            <a:cxnSpLocks/>
            <a:endCxn id="90" idx="4"/>
          </p:cNvCxnSpPr>
          <p:nvPr/>
        </p:nvCxnSpPr>
        <p:spPr>
          <a:xfrm rot="16200000" flipV="1">
            <a:off x="8792413" y="2176549"/>
            <a:ext cx="1254456" cy="1372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5351AF15-9B42-480D-9E0E-87E538211CEF}"/>
              </a:ext>
            </a:extLst>
          </p:cNvPr>
          <p:cNvSpPr/>
          <p:nvPr/>
        </p:nvSpPr>
        <p:spPr>
          <a:xfrm rot="16200000">
            <a:off x="9293607" y="271727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7D061A1-972C-4769-A30B-EE57B125168C}"/>
              </a:ext>
            </a:extLst>
          </p:cNvPr>
          <p:cNvCxnSpPr>
            <a:cxnSpLocks/>
            <a:stCxn id="64" idx="0"/>
            <a:endCxn id="87" idx="4"/>
          </p:cNvCxnSpPr>
          <p:nvPr/>
        </p:nvCxnSpPr>
        <p:spPr>
          <a:xfrm flipH="1" flipV="1">
            <a:off x="9446007" y="2793474"/>
            <a:ext cx="1435360" cy="6552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8F4E5BF8-C8FC-475B-A7E2-DA9496934B1E}"/>
              </a:ext>
            </a:extLst>
          </p:cNvPr>
          <p:cNvSpPr/>
          <p:nvPr/>
        </p:nvSpPr>
        <p:spPr>
          <a:xfrm rot="16200000">
            <a:off x="10223112" y="312407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34" descr="new">
            <a:extLst>
              <a:ext uri="{FF2B5EF4-FFF2-40B4-BE49-F238E27FC236}">
                <a16:creationId xmlns:a16="http://schemas.microsoft.com/office/drawing/2014/main" id="{FD979F56-3BC2-411E-A6EC-2403A2F2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9616">
            <a:off x="8410884" y="5908210"/>
            <a:ext cx="711216" cy="711215"/>
          </a:xfrm>
          <a:prstGeom prst="rect">
            <a:avLst/>
          </a:prstGeom>
          <a:noFill/>
        </p:spPr>
      </p:pic>
      <p:pic>
        <p:nvPicPr>
          <p:cNvPr id="60" name="Picture 34" descr="new">
            <a:extLst>
              <a:ext uri="{FF2B5EF4-FFF2-40B4-BE49-F238E27FC236}">
                <a16:creationId xmlns:a16="http://schemas.microsoft.com/office/drawing/2014/main" id="{1F8C5EB2-7FE3-4706-950D-33EF2D233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9616">
            <a:off x="9547712" y="5880621"/>
            <a:ext cx="711216" cy="711215"/>
          </a:xfrm>
          <a:prstGeom prst="rect">
            <a:avLst/>
          </a:prstGeom>
          <a:noFill/>
        </p:spPr>
      </p:pic>
      <p:pic>
        <p:nvPicPr>
          <p:cNvPr id="62" name="Picture 34" descr="new">
            <a:extLst>
              <a:ext uri="{FF2B5EF4-FFF2-40B4-BE49-F238E27FC236}">
                <a16:creationId xmlns:a16="http://schemas.microsoft.com/office/drawing/2014/main" id="{E0126E69-3420-41F2-A380-4996CCAA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9616">
            <a:off x="10478733" y="5818555"/>
            <a:ext cx="711216" cy="711215"/>
          </a:xfrm>
          <a:prstGeom prst="rect">
            <a:avLst/>
          </a:prstGeom>
          <a:noFill/>
        </p:spPr>
      </p:pic>
      <p:pic>
        <p:nvPicPr>
          <p:cNvPr id="65" name="Picture 33" descr="MCj04348740000[1]">
            <a:extLst>
              <a:ext uri="{FF2B5EF4-FFF2-40B4-BE49-F238E27FC236}">
                <a16:creationId xmlns:a16="http://schemas.microsoft.com/office/drawing/2014/main" id="{DC8298BA-5AFD-466A-BD9C-7F455676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0073" y="3503415"/>
            <a:ext cx="606078" cy="606078"/>
          </a:xfrm>
          <a:prstGeom prst="rect">
            <a:avLst/>
          </a:prstGeom>
          <a:noFill/>
        </p:spPr>
      </p:pic>
      <p:pic>
        <p:nvPicPr>
          <p:cNvPr id="67" name="Picture 33" descr="MCj04348740000[1]">
            <a:extLst>
              <a:ext uri="{FF2B5EF4-FFF2-40B4-BE49-F238E27FC236}">
                <a16:creationId xmlns:a16="http://schemas.microsoft.com/office/drawing/2014/main" id="{1E84B72B-4C3B-4778-937B-9C8F55DA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1670" y="3514617"/>
            <a:ext cx="606078" cy="606078"/>
          </a:xfrm>
          <a:prstGeom prst="rect">
            <a:avLst/>
          </a:prstGeom>
          <a:noFill/>
        </p:spPr>
      </p:pic>
      <p:pic>
        <p:nvPicPr>
          <p:cNvPr id="68" name="Picture 33" descr="MCj04348740000[1]">
            <a:extLst>
              <a:ext uri="{FF2B5EF4-FFF2-40B4-BE49-F238E27FC236}">
                <a16:creationId xmlns:a16="http://schemas.microsoft.com/office/drawing/2014/main" id="{4EC730E6-2A45-4127-9287-A72A7ED06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0244" y="3501635"/>
            <a:ext cx="606078" cy="606078"/>
          </a:xfrm>
          <a:prstGeom prst="rect">
            <a:avLst/>
          </a:prstGeom>
          <a:noFill/>
        </p:spPr>
      </p:pic>
      <p:pic>
        <p:nvPicPr>
          <p:cNvPr id="69" name="Picture 33" descr="MCj04348740000[1]">
            <a:extLst>
              <a:ext uri="{FF2B5EF4-FFF2-40B4-BE49-F238E27FC236}">
                <a16:creationId xmlns:a16="http://schemas.microsoft.com/office/drawing/2014/main" id="{924F9B60-04B2-402B-A4F3-670469B3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6941" y="3654137"/>
            <a:ext cx="606078" cy="606078"/>
          </a:xfrm>
          <a:prstGeom prst="rect">
            <a:avLst/>
          </a:prstGeom>
          <a:noFill/>
        </p:spPr>
      </p:pic>
      <p:pic>
        <p:nvPicPr>
          <p:cNvPr id="70" name="Picture 33" descr="MCj04348740000[1]">
            <a:extLst>
              <a:ext uri="{FF2B5EF4-FFF2-40B4-BE49-F238E27FC236}">
                <a16:creationId xmlns:a16="http://schemas.microsoft.com/office/drawing/2014/main" id="{7F5BF945-C335-4B3B-B92F-3275E70F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7692" y="3689388"/>
            <a:ext cx="606078" cy="606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599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F0A6-3747-4530-B6F1-95F070C3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" y="-59748"/>
            <a:ext cx="10515600" cy="1325563"/>
          </a:xfrm>
        </p:spPr>
        <p:txBody>
          <a:bodyPr/>
          <a:lstStyle/>
          <a:p>
            <a:r>
              <a:rPr lang="en-US" dirty="0"/>
              <a:t>In an Ideal World, ….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81D6C43-A229-43B4-AA72-B2AF6FE836D1}"/>
              </a:ext>
            </a:extLst>
          </p:cNvPr>
          <p:cNvGrpSpPr/>
          <p:nvPr/>
        </p:nvGrpSpPr>
        <p:grpSpPr>
          <a:xfrm>
            <a:off x="9521669" y="1616150"/>
            <a:ext cx="2573279" cy="5021838"/>
            <a:chOff x="9121047" y="1595799"/>
            <a:chExt cx="2573279" cy="5021838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681F1E9-E54F-4E3D-9CEF-6ABD88BD1150}"/>
                </a:ext>
              </a:extLst>
            </p:cNvPr>
            <p:cNvCxnSpPr>
              <a:cxnSpLocks/>
              <a:stCxn id="97" idx="6"/>
            </p:cNvCxnSpPr>
            <p:nvPr/>
          </p:nvCxnSpPr>
          <p:spPr>
            <a:xfrm rot="16604994" flipV="1">
              <a:off x="10334233" y="1659783"/>
              <a:ext cx="457930" cy="527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0C33BB9-8BB1-485E-AF7C-5FE3C6392B02}"/>
                </a:ext>
              </a:extLst>
            </p:cNvPr>
            <p:cNvCxnSpPr>
              <a:cxnSpLocks/>
              <a:stCxn id="68" idx="6"/>
              <a:endCxn id="67" idx="2"/>
            </p:cNvCxnSpPr>
            <p:nvPr/>
          </p:nvCxnSpPr>
          <p:spPr>
            <a:xfrm flipV="1">
              <a:off x="10399590" y="4190593"/>
              <a:ext cx="438785" cy="10707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34" descr="new">
              <a:extLst>
                <a:ext uri="{FF2B5EF4-FFF2-40B4-BE49-F238E27FC236}">
                  <a16:creationId xmlns:a16="http://schemas.microsoft.com/office/drawing/2014/main" id="{0755D97E-C866-40E6-8FBD-06D987782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38529">
              <a:off x="9847984" y="5513794"/>
              <a:ext cx="1019586" cy="1103843"/>
            </a:xfrm>
            <a:prstGeom prst="rect">
              <a:avLst/>
            </a:prstGeom>
            <a:noFill/>
          </p:spPr>
        </p:pic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4622E0A-5ADC-4CD2-9EDC-CA1C3A69889F}"/>
                </a:ext>
              </a:extLst>
            </p:cNvPr>
            <p:cNvSpPr/>
            <p:nvPr/>
          </p:nvSpPr>
          <p:spPr>
            <a:xfrm rot="16604994">
              <a:off x="10776264" y="4044497"/>
              <a:ext cx="140767" cy="1524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C67A7B3-3B0F-489E-81AE-41AF1DAB60FE}"/>
                </a:ext>
              </a:extLst>
            </p:cNvPr>
            <p:cNvSpPr/>
            <p:nvPr/>
          </p:nvSpPr>
          <p:spPr>
            <a:xfrm rot="16604994">
              <a:off x="10320934" y="5254998"/>
              <a:ext cx="140767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83DC0A5-E533-4D37-9518-8CB61E39B9BE}"/>
                </a:ext>
              </a:extLst>
            </p:cNvPr>
            <p:cNvCxnSpPr>
              <a:cxnSpLocks/>
              <a:stCxn id="68" idx="6"/>
              <a:endCxn id="72" idx="2"/>
            </p:cNvCxnSpPr>
            <p:nvPr/>
          </p:nvCxnSpPr>
          <p:spPr>
            <a:xfrm flipH="1" flipV="1">
              <a:off x="10215500" y="4259968"/>
              <a:ext cx="184090" cy="10013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1B99D19-7B64-4C67-B160-9D2C647CE2BE}"/>
                </a:ext>
              </a:extLst>
            </p:cNvPr>
            <p:cNvSpPr/>
            <p:nvPr/>
          </p:nvSpPr>
          <p:spPr>
            <a:xfrm rot="16604994">
              <a:off x="9460086" y="4275801"/>
              <a:ext cx="140767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4F2002A-7543-4979-841C-2D92649D3E32}"/>
                </a:ext>
              </a:extLst>
            </p:cNvPr>
            <p:cNvSpPr/>
            <p:nvPr/>
          </p:nvSpPr>
          <p:spPr>
            <a:xfrm rot="16604994">
              <a:off x="10153389" y="4113872"/>
              <a:ext cx="140767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378CFB-EF0B-4135-AD77-41BCC59B2037}"/>
                </a:ext>
              </a:extLst>
            </p:cNvPr>
            <p:cNvCxnSpPr>
              <a:cxnSpLocks/>
              <a:stCxn id="68" idx="7"/>
              <a:endCxn id="70" idx="3"/>
            </p:cNvCxnSpPr>
            <p:nvPr/>
          </p:nvCxnSpPr>
          <p:spPr>
            <a:xfrm flipH="1" flipV="1">
              <a:off x="9578128" y="4407758"/>
              <a:ext cx="765531" cy="867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0566B88-3176-4B58-8556-92C1B1B93577}"/>
                </a:ext>
              </a:extLst>
            </p:cNvPr>
            <p:cNvSpPr/>
            <p:nvPr/>
          </p:nvSpPr>
          <p:spPr>
            <a:xfrm rot="16604994">
              <a:off x="11313758" y="4147850"/>
              <a:ext cx="140767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4FD7658-84AA-4D0C-9457-9A5129479045}"/>
                </a:ext>
              </a:extLst>
            </p:cNvPr>
            <p:cNvCxnSpPr>
              <a:cxnSpLocks/>
              <a:stCxn id="68" idx="5"/>
              <a:endCxn id="75" idx="2"/>
            </p:cNvCxnSpPr>
            <p:nvPr/>
          </p:nvCxnSpPr>
          <p:spPr>
            <a:xfrm flipV="1">
              <a:off x="10450676" y="4293946"/>
              <a:ext cx="925193" cy="9941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33" descr="MCj04348740000[1]">
              <a:extLst>
                <a:ext uri="{FF2B5EF4-FFF2-40B4-BE49-F238E27FC236}">
                  <a16:creationId xmlns:a16="http://schemas.microsoft.com/office/drawing/2014/main" id="{0E72DFD3-275A-4922-8ED2-13E4207AA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1047" y="3497628"/>
              <a:ext cx="559815" cy="606078"/>
            </a:xfrm>
            <a:prstGeom prst="rect">
              <a:avLst/>
            </a:prstGeom>
            <a:noFill/>
          </p:spPr>
        </p:pic>
        <p:pic>
          <p:nvPicPr>
            <p:cNvPr id="79" name="Picture 33" descr="MCj04348740000[1]">
              <a:extLst>
                <a:ext uri="{FF2B5EF4-FFF2-40B4-BE49-F238E27FC236}">
                  <a16:creationId xmlns:a16="http://schemas.microsoft.com/office/drawing/2014/main" id="{7CA90E68-AF49-4178-AE14-E143A7273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89716" y="3466363"/>
              <a:ext cx="559815" cy="606078"/>
            </a:xfrm>
            <a:prstGeom prst="rect">
              <a:avLst/>
            </a:prstGeom>
            <a:noFill/>
          </p:spPr>
        </p:pic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B79B5B4-1086-49CA-BFAF-8EF8FA0111DE}"/>
                </a:ext>
              </a:extLst>
            </p:cNvPr>
            <p:cNvSpPr/>
            <p:nvPr/>
          </p:nvSpPr>
          <p:spPr>
            <a:xfrm rot="16604994">
              <a:off x="9748211" y="2667748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8D7FE79-9005-4373-BD1B-CE809C51DC8E}"/>
                </a:ext>
              </a:extLst>
            </p:cNvPr>
            <p:cNvCxnSpPr>
              <a:cxnSpLocks/>
              <a:stCxn id="86" idx="1"/>
              <a:endCxn id="111" idx="2"/>
            </p:cNvCxnSpPr>
            <p:nvPr/>
          </p:nvCxnSpPr>
          <p:spPr>
            <a:xfrm flipH="1">
              <a:off x="9569759" y="2787038"/>
              <a:ext cx="189477" cy="614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8C8C78F-2463-4C18-9BCD-0D137F445183}"/>
                </a:ext>
              </a:extLst>
            </p:cNvPr>
            <p:cNvCxnSpPr>
              <a:cxnSpLocks/>
            </p:cNvCxnSpPr>
            <p:nvPr/>
          </p:nvCxnSpPr>
          <p:spPr>
            <a:xfrm rot="16604994" flipH="1">
              <a:off x="9667342" y="2951285"/>
              <a:ext cx="674435" cy="3470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B3C5FBD-7F90-4B84-9C45-841FA0BE5597}"/>
                </a:ext>
              </a:extLst>
            </p:cNvPr>
            <p:cNvSpPr/>
            <p:nvPr/>
          </p:nvSpPr>
          <p:spPr>
            <a:xfrm rot="16604994">
              <a:off x="10719580" y="2175638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4AB8A69-98B6-4D9E-9B6F-E60E553C556C}"/>
                </a:ext>
              </a:extLst>
            </p:cNvPr>
            <p:cNvCxnSpPr>
              <a:cxnSpLocks/>
              <a:stCxn id="86" idx="6"/>
            </p:cNvCxnSpPr>
            <p:nvPr/>
          </p:nvCxnSpPr>
          <p:spPr>
            <a:xfrm rot="16604994">
              <a:off x="9527890" y="1958363"/>
              <a:ext cx="1104367" cy="379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D497728-9081-47B7-8A8B-C9EC6F137D02}"/>
                </a:ext>
              </a:extLst>
            </p:cNvPr>
            <p:cNvSpPr/>
            <p:nvPr/>
          </p:nvSpPr>
          <p:spPr>
            <a:xfrm rot="16604994">
              <a:off x="10737534" y="2896700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E7D18A-7BBB-4BDB-B116-683C9522BCF1}"/>
                </a:ext>
              </a:extLst>
            </p:cNvPr>
            <p:cNvCxnSpPr>
              <a:cxnSpLocks/>
            </p:cNvCxnSpPr>
            <p:nvPr/>
          </p:nvCxnSpPr>
          <p:spPr>
            <a:xfrm rot="16604994" flipV="1">
              <a:off x="10578063" y="3219976"/>
              <a:ext cx="411027" cy="34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AB00DE2-05B6-4513-8924-BCCB0E1E1B8D}"/>
                </a:ext>
              </a:extLst>
            </p:cNvPr>
            <p:cNvCxnSpPr>
              <a:cxnSpLocks/>
              <a:stCxn id="100" idx="6"/>
              <a:endCxn id="97" idx="3"/>
            </p:cNvCxnSpPr>
            <p:nvPr/>
          </p:nvCxnSpPr>
          <p:spPr>
            <a:xfrm rot="16604994" flipV="1">
              <a:off x="10530005" y="2580951"/>
              <a:ext cx="593802" cy="486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A9DE347-91C3-4532-B020-FD3B3B0AB4A2}"/>
                </a:ext>
              </a:extLst>
            </p:cNvPr>
            <p:cNvCxnSpPr>
              <a:cxnSpLocks/>
              <a:endCxn id="97" idx="4"/>
            </p:cNvCxnSpPr>
            <p:nvPr/>
          </p:nvCxnSpPr>
          <p:spPr>
            <a:xfrm rot="16604994" flipV="1">
              <a:off x="10518940" y="2568875"/>
              <a:ext cx="1188633" cy="6393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2D68F72-C9D9-4ED5-801C-61C7ECB74B6E}"/>
                </a:ext>
              </a:extLst>
            </p:cNvPr>
            <p:cNvSpPr/>
            <p:nvPr/>
          </p:nvSpPr>
          <p:spPr>
            <a:xfrm rot="16604994">
              <a:off x="11161771" y="3117683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12C5F18-8D69-4261-863E-B84493C15A3B}"/>
                </a:ext>
              </a:extLst>
            </p:cNvPr>
            <p:cNvSpPr/>
            <p:nvPr/>
          </p:nvSpPr>
          <p:spPr>
            <a:xfrm rot="16604994">
              <a:off x="10255463" y="1608518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3D8EA43-A0C5-4F28-820E-85087B384870}"/>
                </a:ext>
              </a:extLst>
            </p:cNvPr>
            <p:cNvSpPr/>
            <p:nvPr/>
          </p:nvSpPr>
          <p:spPr>
            <a:xfrm rot="16604994">
              <a:off x="9932378" y="2215998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40DE99A-AA60-448F-B60B-83FAB51008E4}"/>
                </a:ext>
              </a:extLst>
            </p:cNvPr>
            <p:cNvSpPr/>
            <p:nvPr/>
          </p:nvSpPr>
          <p:spPr>
            <a:xfrm rot="16604994">
              <a:off x="9507648" y="3255115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33" descr="MCj04348740000[1]">
              <a:extLst>
                <a:ext uri="{FF2B5EF4-FFF2-40B4-BE49-F238E27FC236}">
                  <a16:creationId xmlns:a16="http://schemas.microsoft.com/office/drawing/2014/main" id="{0580C58C-AC1B-4501-AFEC-612914CD3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2539" y="3453532"/>
              <a:ext cx="559815" cy="606078"/>
            </a:xfrm>
            <a:prstGeom prst="rect">
              <a:avLst/>
            </a:prstGeom>
            <a:noFill/>
          </p:spPr>
        </p:pic>
        <p:pic>
          <p:nvPicPr>
            <p:cNvPr id="113" name="Picture 33" descr="MCj04348740000[1]">
              <a:extLst>
                <a:ext uri="{FF2B5EF4-FFF2-40B4-BE49-F238E27FC236}">
                  <a16:creationId xmlns:a16="http://schemas.microsoft.com/office/drawing/2014/main" id="{8FE0A230-1C0E-44E9-AD0A-E9825F53A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34511" y="3509879"/>
              <a:ext cx="559815" cy="606078"/>
            </a:xfrm>
            <a:prstGeom prst="rect">
              <a:avLst/>
            </a:prstGeom>
            <a:noFill/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ED1D49F-92FD-4D27-90D8-09AEE64EB553}"/>
              </a:ext>
            </a:extLst>
          </p:cNvPr>
          <p:cNvGrpSpPr/>
          <p:nvPr/>
        </p:nvGrpSpPr>
        <p:grpSpPr>
          <a:xfrm>
            <a:off x="6353353" y="1575868"/>
            <a:ext cx="2573279" cy="5021838"/>
            <a:chOff x="5437720" y="1498818"/>
            <a:chExt cx="2573279" cy="5021838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3D317BB-A3B7-4E5A-BB9C-A34119F065B6}"/>
                </a:ext>
              </a:extLst>
            </p:cNvPr>
            <p:cNvCxnSpPr>
              <a:cxnSpLocks/>
              <a:stCxn id="133" idx="6"/>
            </p:cNvCxnSpPr>
            <p:nvPr/>
          </p:nvCxnSpPr>
          <p:spPr>
            <a:xfrm rot="16604994" flipV="1">
              <a:off x="6650906" y="1562802"/>
              <a:ext cx="457930" cy="527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9C24FD8-7BAE-48EA-BC59-42C4B292AE25}"/>
                </a:ext>
              </a:extLst>
            </p:cNvPr>
            <p:cNvCxnSpPr>
              <a:cxnSpLocks/>
              <a:stCxn id="121" idx="6"/>
              <a:endCxn id="120" idx="2"/>
            </p:cNvCxnSpPr>
            <p:nvPr/>
          </p:nvCxnSpPr>
          <p:spPr>
            <a:xfrm flipV="1">
              <a:off x="6716263" y="4093612"/>
              <a:ext cx="438785" cy="10707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34" descr="new">
              <a:extLst>
                <a:ext uri="{FF2B5EF4-FFF2-40B4-BE49-F238E27FC236}">
                  <a16:creationId xmlns:a16="http://schemas.microsoft.com/office/drawing/2014/main" id="{0976AB17-6734-45CD-9716-BED199EB3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38529">
              <a:off x="6164657" y="5416813"/>
              <a:ext cx="1019586" cy="1103843"/>
            </a:xfrm>
            <a:prstGeom prst="rect">
              <a:avLst/>
            </a:prstGeom>
            <a:noFill/>
          </p:spPr>
        </p:pic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1A2D167-F8F8-4F7F-94A7-4EDAC4B121FE}"/>
                </a:ext>
              </a:extLst>
            </p:cNvPr>
            <p:cNvSpPr/>
            <p:nvPr/>
          </p:nvSpPr>
          <p:spPr>
            <a:xfrm rot="16604994">
              <a:off x="7092937" y="3947516"/>
              <a:ext cx="140767" cy="1524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3A63BD6-48A2-4476-8063-5F8974D92606}"/>
                </a:ext>
              </a:extLst>
            </p:cNvPr>
            <p:cNvSpPr/>
            <p:nvPr/>
          </p:nvSpPr>
          <p:spPr>
            <a:xfrm rot="16604994">
              <a:off x="6637607" y="5158017"/>
              <a:ext cx="140767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E8445EA-0F77-47F3-B26D-A2EA4603FEF1}"/>
                </a:ext>
              </a:extLst>
            </p:cNvPr>
            <p:cNvCxnSpPr>
              <a:cxnSpLocks/>
              <a:stCxn id="121" idx="6"/>
              <a:endCxn id="124" idx="2"/>
            </p:cNvCxnSpPr>
            <p:nvPr/>
          </p:nvCxnSpPr>
          <p:spPr>
            <a:xfrm flipH="1" flipV="1">
              <a:off x="6532173" y="4162987"/>
              <a:ext cx="184090" cy="10013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5804865-218C-4CF0-B21B-C9A9C2E9ECAC}"/>
                </a:ext>
              </a:extLst>
            </p:cNvPr>
            <p:cNvSpPr/>
            <p:nvPr/>
          </p:nvSpPr>
          <p:spPr>
            <a:xfrm rot="16604994">
              <a:off x="5776759" y="4178820"/>
              <a:ext cx="140767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A8702DB-9D9A-4EE2-B178-05E6D30EE5EF}"/>
                </a:ext>
              </a:extLst>
            </p:cNvPr>
            <p:cNvSpPr/>
            <p:nvPr/>
          </p:nvSpPr>
          <p:spPr>
            <a:xfrm rot="16604994">
              <a:off x="6470062" y="4016891"/>
              <a:ext cx="140767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1199D83-BEC6-435C-B8B1-2AFC6CEEB351}"/>
                </a:ext>
              </a:extLst>
            </p:cNvPr>
            <p:cNvCxnSpPr>
              <a:cxnSpLocks/>
              <a:stCxn id="121" idx="7"/>
              <a:endCxn id="123" idx="3"/>
            </p:cNvCxnSpPr>
            <p:nvPr/>
          </p:nvCxnSpPr>
          <p:spPr>
            <a:xfrm flipH="1" flipV="1">
              <a:off x="5894801" y="4310777"/>
              <a:ext cx="765531" cy="867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E502A98-13F5-49BD-9BE1-C92DAAAD8D5D}"/>
                </a:ext>
              </a:extLst>
            </p:cNvPr>
            <p:cNvSpPr/>
            <p:nvPr/>
          </p:nvSpPr>
          <p:spPr>
            <a:xfrm rot="16604994">
              <a:off x="7630431" y="4050869"/>
              <a:ext cx="140767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AF2A5E1-C121-4D73-B5A5-C46CE7635EB9}"/>
                </a:ext>
              </a:extLst>
            </p:cNvPr>
            <p:cNvCxnSpPr>
              <a:cxnSpLocks/>
              <a:stCxn id="121" idx="5"/>
              <a:endCxn id="126" idx="2"/>
            </p:cNvCxnSpPr>
            <p:nvPr/>
          </p:nvCxnSpPr>
          <p:spPr>
            <a:xfrm flipV="1">
              <a:off x="6767349" y="4196965"/>
              <a:ext cx="925193" cy="9941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33" descr="MCj04348740000[1]">
              <a:extLst>
                <a:ext uri="{FF2B5EF4-FFF2-40B4-BE49-F238E27FC236}">
                  <a16:creationId xmlns:a16="http://schemas.microsoft.com/office/drawing/2014/main" id="{BE41544B-B18D-4B67-A59E-822ACE78D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7720" y="3400647"/>
              <a:ext cx="559815" cy="606078"/>
            </a:xfrm>
            <a:prstGeom prst="rect">
              <a:avLst/>
            </a:prstGeom>
            <a:noFill/>
          </p:spPr>
        </p:pic>
        <p:pic>
          <p:nvPicPr>
            <p:cNvPr id="129" name="Picture 33" descr="MCj04348740000[1]">
              <a:extLst>
                <a:ext uri="{FF2B5EF4-FFF2-40B4-BE49-F238E27FC236}">
                  <a16:creationId xmlns:a16="http://schemas.microsoft.com/office/drawing/2014/main" id="{7736C38A-26FE-4E1C-A192-FF1C23FE1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6389" y="3369382"/>
              <a:ext cx="559815" cy="606078"/>
            </a:xfrm>
            <a:prstGeom prst="rect">
              <a:avLst/>
            </a:prstGeom>
            <a:noFill/>
          </p:spPr>
        </p:pic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E235C61-7EAB-4A2D-9D46-DA7265C96661}"/>
                </a:ext>
              </a:extLst>
            </p:cNvPr>
            <p:cNvSpPr/>
            <p:nvPr/>
          </p:nvSpPr>
          <p:spPr>
            <a:xfrm rot="16604994">
              <a:off x="6064884" y="2570767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7804D11-9C5F-4A58-9A9F-300C7A59C428}"/>
                </a:ext>
              </a:extLst>
            </p:cNvPr>
            <p:cNvCxnSpPr>
              <a:cxnSpLocks/>
              <a:stCxn id="130" idx="1"/>
              <a:endCxn id="142" idx="2"/>
            </p:cNvCxnSpPr>
            <p:nvPr/>
          </p:nvCxnSpPr>
          <p:spPr>
            <a:xfrm flipH="1">
              <a:off x="5886432" y="2690057"/>
              <a:ext cx="189477" cy="614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43C6E80-8A71-4C68-9DBC-C935E42670B1}"/>
                </a:ext>
              </a:extLst>
            </p:cNvPr>
            <p:cNvCxnSpPr>
              <a:cxnSpLocks/>
            </p:cNvCxnSpPr>
            <p:nvPr/>
          </p:nvCxnSpPr>
          <p:spPr>
            <a:xfrm rot="16604994" flipH="1">
              <a:off x="5984015" y="2854304"/>
              <a:ext cx="674435" cy="3470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62DDD28-2C3B-4C88-9520-6C534D3BB925}"/>
                </a:ext>
              </a:extLst>
            </p:cNvPr>
            <p:cNvSpPr/>
            <p:nvPr/>
          </p:nvSpPr>
          <p:spPr>
            <a:xfrm rot="16604994">
              <a:off x="7036253" y="2078657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58C1E11-F543-4170-8C07-779C03A80ACE}"/>
                </a:ext>
              </a:extLst>
            </p:cNvPr>
            <p:cNvCxnSpPr>
              <a:cxnSpLocks/>
              <a:stCxn id="130" idx="6"/>
            </p:cNvCxnSpPr>
            <p:nvPr/>
          </p:nvCxnSpPr>
          <p:spPr>
            <a:xfrm rot="16604994">
              <a:off x="5844563" y="1861382"/>
              <a:ext cx="1104367" cy="379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811E821-0E7C-424A-8FD4-FC79ECBF1519}"/>
                </a:ext>
              </a:extLst>
            </p:cNvPr>
            <p:cNvSpPr/>
            <p:nvPr/>
          </p:nvSpPr>
          <p:spPr>
            <a:xfrm rot="16604994">
              <a:off x="7054207" y="2799719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C387CFF-BE3E-443D-8AF5-F1E9892CB568}"/>
                </a:ext>
              </a:extLst>
            </p:cNvPr>
            <p:cNvCxnSpPr>
              <a:cxnSpLocks/>
            </p:cNvCxnSpPr>
            <p:nvPr/>
          </p:nvCxnSpPr>
          <p:spPr>
            <a:xfrm rot="16604994" flipV="1">
              <a:off x="6894736" y="3122995"/>
              <a:ext cx="411027" cy="34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872B120-4208-4629-9646-911CC9C2D374}"/>
                </a:ext>
              </a:extLst>
            </p:cNvPr>
            <p:cNvCxnSpPr>
              <a:cxnSpLocks/>
              <a:stCxn id="135" idx="6"/>
              <a:endCxn id="133" idx="3"/>
            </p:cNvCxnSpPr>
            <p:nvPr/>
          </p:nvCxnSpPr>
          <p:spPr>
            <a:xfrm rot="16604994" flipV="1">
              <a:off x="6846678" y="2483970"/>
              <a:ext cx="593802" cy="486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6FF1E48-1502-4E51-9A7F-0AF4741BDC38}"/>
                </a:ext>
              </a:extLst>
            </p:cNvPr>
            <p:cNvCxnSpPr>
              <a:cxnSpLocks/>
              <a:endCxn id="133" idx="4"/>
            </p:cNvCxnSpPr>
            <p:nvPr/>
          </p:nvCxnSpPr>
          <p:spPr>
            <a:xfrm rot="16604994" flipV="1">
              <a:off x="6835613" y="2471894"/>
              <a:ext cx="1188633" cy="6393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1134AF8-769D-4925-BC3B-96DE4D9D2739}"/>
                </a:ext>
              </a:extLst>
            </p:cNvPr>
            <p:cNvSpPr/>
            <p:nvPr/>
          </p:nvSpPr>
          <p:spPr>
            <a:xfrm rot="16604994">
              <a:off x="7478444" y="3020702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AAC82D-D300-4BDF-BFFF-AD5BC1FB71D8}"/>
                </a:ext>
              </a:extLst>
            </p:cNvPr>
            <p:cNvSpPr/>
            <p:nvPr/>
          </p:nvSpPr>
          <p:spPr>
            <a:xfrm rot="16604994">
              <a:off x="6572136" y="1511537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8C25BED-F2A1-4BAE-A16F-B8624080A958}"/>
                </a:ext>
              </a:extLst>
            </p:cNvPr>
            <p:cNvSpPr/>
            <p:nvPr/>
          </p:nvSpPr>
          <p:spPr>
            <a:xfrm rot="16604994">
              <a:off x="6249051" y="2119017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CE3C611-2EB1-444E-8679-58854F934D9B}"/>
                </a:ext>
              </a:extLst>
            </p:cNvPr>
            <p:cNvSpPr/>
            <p:nvPr/>
          </p:nvSpPr>
          <p:spPr>
            <a:xfrm rot="16604994">
              <a:off x="5824321" y="3158134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33" descr="MCj04348740000[1]">
              <a:extLst>
                <a:ext uri="{FF2B5EF4-FFF2-40B4-BE49-F238E27FC236}">
                  <a16:creationId xmlns:a16="http://schemas.microsoft.com/office/drawing/2014/main" id="{B5D7BF92-FCE2-4F96-A31B-A668ACC2F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9212" y="3356551"/>
              <a:ext cx="559815" cy="606078"/>
            </a:xfrm>
            <a:prstGeom prst="rect">
              <a:avLst/>
            </a:prstGeom>
            <a:noFill/>
          </p:spPr>
        </p:pic>
        <p:pic>
          <p:nvPicPr>
            <p:cNvPr id="144" name="Picture 33" descr="MCj04348740000[1]">
              <a:extLst>
                <a:ext uri="{FF2B5EF4-FFF2-40B4-BE49-F238E27FC236}">
                  <a16:creationId xmlns:a16="http://schemas.microsoft.com/office/drawing/2014/main" id="{E7825A00-2232-497C-BDFA-46D31236E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1184" y="3412898"/>
              <a:ext cx="559815" cy="606078"/>
            </a:xfrm>
            <a:prstGeom prst="rect">
              <a:avLst/>
            </a:prstGeom>
            <a:noFill/>
          </p:spPr>
        </p:pic>
      </p:grp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A278B2B-0370-476A-A12C-C4081DCC3D66}"/>
              </a:ext>
            </a:extLst>
          </p:cNvPr>
          <p:cNvCxnSpPr>
            <a:cxnSpLocks/>
            <a:stCxn id="161" idx="6"/>
          </p:cNvCxnSpPr>
          <p:nvPr/>
        </p:nvCxnSpPr>
        <p:spPr>
          <a:xfrm rot="16604994" flipV="1">
            <a:off x="4143238" y="1596449"/>
            <a:ext cx="457930" cy="527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7A6D3E6-65E1-48B3-B011-7D452D53D173}"/>
              </a:ext>
            </a:extLst>
          </p:cNvPr>
          <p:cNvCxnSpPr>
            <a:cxnSpLocks/>
            <a:stCxn id="149" idx="6"/>
            <a:endCxn id="148" idx="2"/>
          </p:cNvCxnSpPr>
          <p:nvPr/>
        </p:nvCxnSpPr>
        <p:spPr>
          <a:xfrm flipV="1">
            <a:off x="4208595" y="4127259"/>
            <a:ext cx="438785" cy="10707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Picture 34" descr="new">
            <a:extLst>
              <a:ext uri="{FF2B5EF4-FFF2-40B4-BE49-F238E27FC236}">
                <a16:creationId xmlns:a16="http://schemas.microsoft.com/office/drawing/2014/main" id="{C55F38AF-51A5-4772-8A67-DC731712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8529">
            <a:off x="3656989" y="5450460"/>
            <a:ext cx="1019586" cy="1103843"/>
          </a:xfrm>
          <a:prstGeom prst="rect">
            <a:avLst/>
          </a:prstGeom>
          <a:noFill/>
        </p:spPr>
      </p:pic>
      <p:sp>
        <p:nvSpPr>
          <p:cNvPr id="148" name="Oval 147">
            <a:extLst>
              <a:ext uri="{FF2B5EF4-FFF2-40B4-BE49-F238E27FC236}">
                <a16:creationId xmlns:a16="http://schemas.microsoft.com/office/drawing/2014/main" id="{B2FA2909-5C15-4E9B-AD60-C96F849FFC8E}"/>
              </a:ext>
            </a:extLst>
          </p:cNvPr>
          <p:cNvSpPr/>
          <p:nvPr/>
        </p:nvSpPr>
        <p:spPr>
          <a:xfrm rot="16604994">
            <a:off x="4585269" y="3981163"/>
            <a:ext cx="140767" cy="1524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BE5F71E2-7DB2-4574-9968-13708410EDB3}"/>
              </a:ext>
            </a:extLst>
          </p:cNvPr>
          <p:cNvSpPr/>
          <p:nvPr/>
        </p:nvSpPr>
        <p:spPr>
          <a:xfrm rot="16604994">
            <a:off x="4129939" y="5191664"/>
            <a:ext cx="140767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13BAE37-274C-4624-B3ED-CFA92B7FF97D}"/>
              </a:ext>
            </a:extLst>
          </p:cNvPr>
          <p:cNvCxnSpPr>
            <a:cxnSpLocks/>
            <a:stCxn id="149" idx="6"/>
            <a:endCxn id="152" idx="2"/>
          </p:cNvCxnSpPr>
          <p:nvPr/>
        </p:nvCxnSpPr>
        <p:spPr>
          <a:xfrm flipH="1" flipV="1">
            <a:off x="4024505" y="4196634"/>
            <a:ext cx="184090" cy="10013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30EA436C-42B3-4347-AB66-B6E32520BB64}"/>
              </a:ext>
            </a:extLst>
          </p:cNvPr>
          <p:cNvSpPr/>
          <p:nvPr/>
        </p:nvSpPr>
        <p:spPr>
          <a:xfrm rot="16604994">
            <a:off x="3269091" y="4212467"/>
            <a:ext cx="140767" cy="1524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EC9950D6-7020-4D3F-953B-3B002C9B8C36}"/>
              </a:ext>
            </a:extLst>
          </p:cNvPr>
          <p:cNvSpPr/>
          <p:nvPr/>
        </p:nvSpPr>
        <p:spPr>
          <a:xfrm rot="16604994">
            <a:off x="3962394" y="4050538"/>
            <a:ext cx="140767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F89C012-3AB7-42E0-854B-C4E118F311AF}"/>
              </a:ext>
            </a:extLst>
          </p:cNvPr>
          <p:cNvCxnSpPr>
            <a:cxnSpLocks/>
            <a:stCxn id="149" idx="7"/>
            <a:endCxn id="151" idx="3"/>
          </p:cNvCxnSpPr>
          <p:nvPr/>
        </p:nvCxnSpPr>
        <p:spPr>
          <a:xfrm flipH="1" flipV="1">
            <a:off x="3387133" y="4344424"/>
            <a:ext cx="765531" cy="8676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56643BDB-9574-4088-8930-BC51E91C2D26}"/>
              </a:ext>
            </a:extLst>
          </p:cNvPr>
          <p:cNvSpPr/>
          <p:nvPr/>
        </p:nvSpPr>
        <p:spPr>
          <a:xfrm rot="16604994">
            <a:off x="5122763" y="4084516"/>
            <a:ext cx="140767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01B4484-BD72-4545-AE2C-8CF4587F2353}"/>
              </a:ext>
            </a:extLst>
          </p:cNvPr>
          <p:cNvCxnSpPr>
            <a:cxnSpLocks/>
            <a:stCxn id="149" idx="5"/>
            <a:endCxn id="154" idx="2"/>
          </p:cNvCxnSpPr>
          <p:nvPr/>
        </p:nvCxnSpPr>
        <p:spPr>
          <a:xfrm flipV="1">
            <a:off x="4259681" y="4230612"/>
            <a:ext cx="925193" cy="994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33" descr="MCj04348740000[1]">
            <a:extLst>
              <a:ext uri="{FF2B5EF4-FFF2-40B4-BE49-F238E27FC236}">
                <a16:creationId xmlns:a16="http://schemas.microsoft.com/office/drawing/2014/main" id="{C528D520-055C-48C8-9798-67F3CBF10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0052" y="3434294"/>
            <a:ext cx="559815" cy="606078"/>
          </a:xfrm>
          <a:prstGeom prst="rect">
            <a:avLst/>
          </a:prstGeom>
          <a:noFill/>
        </p:spPr>
      </p:pic>
      <p:pic>
        <p:nvPicPr>
          <p:cNvPr id="157" name="Picture 33" descr="MCj04348740000[1]">
            <a:extLst>
              <a:ext uri="{FF2B5EF4-FFF2-40B4-BE49-F238E27FC236}">
                <a16:creationId xmlns:a16="http://schemas.microsoft.com/office/drawing/2014/main" id="{B2E70A6F-A9DA-4B68-8F89-8F81D62F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721" y="3403029"/>
            <a:ext cx="559815" cy="606078"/>
          </a:xfrm>
          <a:prstGeom prst="rect">
            <a:avLst/>
          </a:prstGeom>
          <a:noFill/>
        </p:spPr>
      </p:pic>
      <p:sp>
        <p:nvSpPr>
          <p:cNvPr id="158" name="Oval 157">
            <a:extLst>
              <a:ext uri="{FF2B5EF4-FFF2-40B4-BE49-F238E27FC236}">
                <a16:creationId xmlns:a16="http://schemas.microsoft.com/office/drawing/2014/main" id="{DA7D5148-1659-411A-8B8D-DF606345EA0A}"/>
              </a:ext>
            </a:extLst>
          </p:cNvPr>
          <p:cNvSpPr/>
          <p:nvPr/>
        </p:nvSpPr>
        <p:spPr>
          <a:xfrm rot="16604994">
            <a:off x="3557216" y="2604414"/>
            <a:ext cx="140767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984C9ABF-1091-42C1-A57D-815C2B34DC00}"/>
              </a:ext>
            </a:extLst>
          </p:cNvPr>
          <p:cNvCxnSpPr>
            <a:cxnSpLocks/>
            <a:stCxn id="158" idx="1"/>
            <a:endCxn id="170" idx="2"/>
          </p:cNvCxnSpPr>
          <p:nvPr/>
        </p:nvCxnSpPr>
        <p:spPr>
          <a:xfrm flipH="1">
            <a:off x="3378764" y="2723704"/>
            <a:ext cx="189477" cy="614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D582749-4C73-461E-9073-F92919DBEF29}"/>
              </a:ext>
            </a:extLst>
          </p:cNvPr>
          <p:cNvCxnSpPr>
            <a:cxnSpLocks/>
          </p:cNvCxnSpPr>
          <p:nvPr/>
        </p:nvCxnSpPr>
        <p:spPr>
          <a:xfrm rot="16604994" flipH="1">
            <a:off x="3476347" y="2887951"/>
            <a:ext cx="674435" cy="347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1E024FE4-646C-4890-BDD4-E77CDEB833F9}"/>
              </a:ext>
            </a:extLst>
          </p:cNvPr>
          <p:cNvSpPr/>
          <p:nvPr/>
        </p:nvSpPr>
        <p:spPr>
          <a:xfrm rot="16604994">
            <a:off x="4528585" y="2112304"/>
            <a:ext cx="140767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B30DB0F-9D57-4B6E-AB61-31A5693DE982}"/>
              </a:ext>
            </a:extLst>
          </p:cNvPr>
          <p:cNvCxnSpPr>
            <a:cxnSpLocks/>
            <a:stCxn id="158" idx="6"/>
          </p:cNvCxnSpPr>
          <p:nvPr/>
        </p:nvCxnSpPr>
        <p:spPr>
          <a:xfrm rot="16604994">
            <a:off x="3336895" y="1895029"/>
            <a:ext cx="1104367" cy="379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F94EA227-8737-45D0-9D00-0B62EDA97A30}"/>
              </a:ext>
            </a:extLst>
          </p:cNvPr>
          <p:cNvSpPr/>
          <p:nvPr/>
        </p:nvSpPr>
        <p:spPr>
          <a:xfrm rot="16604994">
            <a:off x="4546539" y="2833366"/>
            <a:ext cx="140767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4F5E6E6-2D86-4B41-95D0-4E6611E3B482}"/>
              </a:ext>
            </a:extLst>
          </p:cNvPr>
          <p:cNvCxnSpPr>
            <a:cxnSpLocks/>
          </p:cNvCxnSpPr>
          <p:nvPr/>
        </p:nvCxnSpPr>
        <p:spPr>
          <a:xfrm rot="16604994" flipV="1">
            <a:off x="4387068" y="3156642"/>
            <a:ext cx="411027" cy="34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F89A58E-DB9C-4F9C-8AB0-651D2C798959}"/>
              </a:ext>
            </a:extLst>
          </p:cNvPr>
          <p:cNvCxnSpPr>
            <a:cxnSpLocks/>
            <a:stCxn id="163" idx="6"/>
            <a:endCxn id="161" idx="3"/>
          </p:cNvCxnSpPr>
          <p:nvPr/>
        </p:nvCxnSpPr>
        <p:spPr>
          <a:xfrm rot="16604994" flipV="1">
            <a:off x="4339010" y="2517617"/>
            <a:ext cx="593802" cy="486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3C967A2-DC7F-40AE-810A-DB25D3A80C80}"/>
              </a:ext>
            </a:extLst>
          </p:cNvPr>
          <p:cNvCxnSpPr>
            <a:cxnSpLocks/>
            <a:endCxn id="161" idx="4"/>
          </p:cNvCxnSpPr>
          <p:nvPr/>
        </p:nvCxnSpPr>
        <p:spPr>
          <a:xfrm rot="16604994" flipV="1">
            <a:off x="4327945" y="2505541"/>
            <a:ext cx="1188633" cy="639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27149DE-0E7D-4DDB-A21C-43D2226CE71C}"/>
              </a:ext>
            </a:extLst>
          </p:cNvPr>
          <p:cNvSpPr/>
          <p:nvPr/>
        </p:nvSpPr>
        <p:spPr>
          <a:xfrm rot="16604994">
            <a:off x="4970776" y="3054349"/>
            <a:ext cx="140767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91F1BDA0-C57F-42DA-A686-27F1062855E3}"/>
              </a:ext>
            </a:extLst>
          </p:cNvPr>
          <p:cNvSpPr/>
          <p:nvPr/>
        </p:nvSpPr>
        <p:spPr>
          <a:xfrm rot="16604994">
            <a:off x="4064468" y="1545184"/>
            <a:ext cx="140767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DDA83FD1-9E2E-4A4F-BD3E-AFC4E3D56192}"/>
              </a:ext>
            </a:extLst>
          </p:cNvPr>
          <p:cNvSpPr/>
          <p:nvPr/>
        </p:nvSpPr>
        <p:spPr>
          <a:xfrm rot="16604994">
            <a:off x="3741383" y="2152664"/>
            <a:ext cx="140767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DB4D6B7-BC56-48B3-A255-8FACF1694C15}"/>
              </a:ext>
            </a:extLst>
          </p:cNvPr>
          <p:cNvSpPr/>
          <p:nvPr/>
        </p:nvSpPr>
        <p:spPr>
          <a:xfrm rot="16604994">
            <a:off x="3316653" y="3191781"/>
            <a:ext cx="140767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1" name="Picture 33" descr="MCj04348740000[1]">
            <a:extLst>
              <a:ext uri="{FF2B5EF4-FFF2-40B4-BE49-F238E27FC236}">
                <a16:creationId xmlns:a16="http://schemas.microsoft.com/office/drawing/2014/main" id="{12D258A6-1199-40D1-9CAB-7D2D207E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1544" y="3390198"/>
            <a:ext cx="559815" cy="606078"/>
          </a:xfrm>
          <a:prstGeom prst="rect">
            <a:avLst/>
          </a:prstGeom>
          <a:noFill/>
        </p:spPr>
      </p:pic>
      <p:pic>
        <p:nvPicPr>
          <p:cNvPr id="172" name="Picture 33" descr="MCj04348740000[1]">
            <a:extLst>
              <a:ext uri="{FF2B5EF4-FFF2-40B4-BE49-F238E27FC236}">
                <a16:creationId xmlns:a16="http://schemas.microsoft.com/office/drawing/2014/main" id="{6F23F557-D31A-4BA9-8CE4-6F67E1A9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516" y="3446545"/>
            <a:ext cx="559815" cy="606078"/>
          </a:xfrm>
          <a:prstGeom prst="rect">
            <a:avLst/>
          </a:prstGeom>
          <a:noFill/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963BE1E-9D17-4FD9-8B52-1775E2B632FF}"/>
              </a:ext>
            </a:extLst>
          </p:cNvPr>
          <p:cNvSpPr txBox="1"/>
          <p:nvPr/>
        </p:nvSpPr>
        <p:spPr>
          <a:xfrm>
            <a:off x="126127" y="1505259"/>
            <a:ext cx="3025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Small depth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Edge disjoint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12DBB517-3CC8-4A55-BC24-831FDE4EB9B0}"/>
              </a:ext>
            </a:extLst>
          </p:cNvPr>
          <p:cNvSpPr/>
          <p:nvPr/>
        </p:nvSpPr>
        <p:spPr>
          <a:xfrm>
            <a:off x="1144025" y="28278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E29323E-C349-4C1B-8A84-0EDBF945F9C1}"/>
              </a:ext>
            </a:extLst>
          </p:cNvPr>
          <p:cNvSpPr txBox="1"/>
          <p:nvPr/>
        </p:nvSpPr>
        <p:spPr>
          <a:xfrm>
            <a:off x="131928" y="4270667"/>
            <a:ext cx="3025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Small depth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Small overlap!</a:t>
            </a:r>
          </a:p>
        </p:txBody>
      </p:sp>
    </p:spTree>
    <p:extLst>
      <p:ext uri="{BB962C8B-B14F-4D97-AF65-F5344CB8AC3E}">
        <p14:creationId xmlns:p14="http://schemas.microsoft.com/office/powerpoint/2010/main" val="15499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941" y="1416017"/>
                <a:ext cx="9525000" cy="4953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Message Passing:</a:t>
                </a:r>
              </a:p>
              <a:p>
                <a:r>
                  <a:rPr lang="en-US" dirty="0"/>
                  <a:t>Undirected network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One processor on each network node</a:t>
                </a:r>
              </a:p>
              <a:p>
                <a:r>
                  <a:rPr lang="en-US" dirty="0"/>
                  <a:t>Initially each node knows only its incident edges</a:t>
                </a:r>
              </a:p>
              <a:p>
                <a:r>
                  <a:rPr lang="en-US" dirty="0"/>
                  <a:t>Per round,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bits can be sent over each edge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b="1" dirty="0"/>
                  <a:t>Complexity Measure</a:t>
                </a:r>
                <a:r>
                  <a:rPr lang="en-US" dirty="0"/>
                  <a:t>: number of </a:t>
                </a:r>
                <a:r>
                  <a:rPr lang="en-US" dirty="0">
                    <a:solidFill>
                      <a:srgbClr val="FF0000"/>
                    </a:solidFill>
                  </a:rPr>
                  <a:t>rounds</a:t>
                </a:r>
                <a:r>
                  <a:rPr lang="en-US" dirty="0"/>
                  <a:t> to solve the problem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941" y="1416017"/>
                <a:ext cx="9525000" cy="4953000"/>
              </a:xfrm>
              <a:blipFill>
                <a:blip r:embed="rId3"/>
                <a:stretch>
                  <a:fillRect l="-1280" t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8401441" y="2104966"/>
            <a:ext cx="3048000" cy="2362200"/>
            <a:chOff x="7810500" y="3810000"/>
            <a:chExt cx="3048000" cy="2362200"/>
          </a:xfrm>
        </p:grpSpPr>
        <p:sp>
          <p:nvSpPr>
            <p:cNvPr id="9" name="Oval 8"/>
            <p:cNvSpPr/>
            <p:nvPr/>
          </p:nvSpPr>
          <p:spPr>
            <a:xfrm>
              <a:off x="81915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7249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496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9629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191500" y="5715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5725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325100" y="4419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172700" y="3810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639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0203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0553700" y="5943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3251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496300" y="5181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953500" y="4648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10500" y="4800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563100" y="5257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0706100" y="4876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334500" y="5867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334500" y="3886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886700" y="4038600"/>
              <a:ext cx="2895600" cy="2057400"/>
              <a:chOff x="4267200" y="914400"/>
              <a:chExt cx="2895600" cy="2057400"/>
            </a:xfrm>
          </p:grpSpPr>
          <p:cxnSp>
            <p:nvCxnSpPr>
              <p:cNvPr id="80" name="Straight Connector 79"/>
              <p:cNvCxnSpPr>
                <a:stCxn id="34" idx="4"/>
                <a:endCxn id="15" idx="1"/>
              </p:cNvCxnSpPr>
              <p:nvPr/>
            </p:nvCxnSpPr>
            <p:spPr>
              <a:xfrm>
                <a:off x="4267200" y="1828800"/>
                <a:ext cx="98518" cy="1089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31" idx="2"/>
                <a:endCxn id="34" idx="6"/>
              </p:cNvCxnSpPr>
              <p:nvPr/>
            </p:nvCxnSpPr>
            <p:spPr>
              <a:xfrm flipH="1" flipV="1">
                <a:off x="4343400" y="1752600"/>
                <a:ext cx="5334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11" idx="4"/>
                <a:endCxn id="31" idx="0"/>
              </p:cNvCxnSpPr>
              <p:nvPr/>
            </p:nvCxnSpPr>
            <p:spPr>
              <a:xfrm>
                <a:off x="4953000" y="12954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11" idx="5"/>
                <a:endCxn id="32" idx="1"/>
              </p:cNvCxnSpPr>
              <p:nvPr/>
            </p:nvCxnSpPr>
            <p:spPr>
              <a:xfrm>
                <a:off x="5006882" y="1273082"/>
                <a:ext cx="3494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31" idx="4"/>
                <a:endCxn id="17" idx="0"/>
              </p:cNvCxnSpPr>
              <p:nvPr/>
            </p:nvCxnSpPr>
            <p:spPr>
              <a:xfrm>
                <a:off x="4953000" y="22098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32" idx="6"/>
                <a:endCxn id="20" idx="3"/>
              </p:cNvCxnSpPr>
              <p:nvPr/>
            </p:nvCxnSpPr>
            <p:spPr>
              <a:xfrm flipV="1">
                <a:off x="5486400" y="1273082"/>
                <a:ext cx="555718" cy="327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32" idx="5"/>
                <a:endCxn id="35" idx="1"/>
              </p:cNvCxnSpPr>
              <p:nvPr/>
            </p:nvCxnSpPr>
            <p:spPr>
              <a:xfrm>
                <a:off x="5464082" y="1654082"/>
                <a:ext cx="501836" cy="5018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35" idx="4"/>
                <a:endCxn id="40" idx="7"/>
              </p:cNvCxnSpPr>
              <p:nvPr/>
            </p:nvCxnSpPr>
            <p:spPr>
              <a:xfrm flipH="1">
                <a:off x="5845082" y="2286000"/>
                <a:ext cx="174718" cy="479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39" idx="3"/>
                <a:endCxn id="35" idx="7"/>
              </p:cNvCxnSpPr>
              <p:nvPr/>
            </p:nvCxnSpPr>
            <p:spPr>
              <a:xfrm flipH="1">
                <a:off x="6073682" y="1882682"/>
                <a:ext cx="1035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24" idx="1"/>
                <a:endCxn id="35" idx="5"/>
              </p:cNvCxnSpPr>
              <p:nvPr/>
            </p:nvCxnSpPr>
            <p:spPr>
              <a:xfrm flipH="1" flipV="1">
                <a:off x="6073682" y="2263682"/>
                <a:ext cx="654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39" idx="4"/>
                <a:endCxn id="23" idx="0"/>
              </p:cNvCxnSpPr>
              <p:nvPr/>
            </p:nvCxnSpPr>
            <p:spPr>
              <a:xfrm flipH="1">
                <a:off x="7010400" y="1905000"/>
                <a:ext cx="152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22" idx="2"/>
                <a:endCxn id="40" idx="5"/>
              </p:cNvCxnSpPr>
              <p:nvPr/>
            </p:nvCxnSpPr>
            <p:spPr>
              <a:xfrm flipH="1" flipV="1">
                <a:off x="5845082" y="2873282"/>
                <a:ext cx="555718" cy="98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43" idx="4"/>
                <a:endCxn id="32" idx="7"/>
              </p:cNvCxnSpPr>
              <p:nvPr/>
            </p:nvCxnSpPr>
            <p:spPr>
              <a:xfrm flipH="1">
                <a:off x="5464082" y="914400"/>
                <a:ext cx="327118" cy="631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35" idx="2"/>
                <a:endCxn id="31" idx="6"/>
              </p:cNvCxnSpPr>
              <p:nvPr/>
            </p:nvCxnSpPr>
            <p:spPr>
              <a:xfrm flipH="1" flipV="1">
                <a:off x="5029200" y="2133600"/>
                <a:ext cx="914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35" idx="0"/>
                <a:endCxn id="20" idx="4"/>
              </p:cNvCxnSpPr>
              <p:nvPr/>
            </p:nvCxnSpPr>
            <p:spPr>
              <a:xfrm flipV="1">
                <a:off x="6019800" y="1295400"/>
                <a:ext cx="76200" cy="838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8092982" y="3962400"/>
              <a:ext cx="2483036" cy="2079718"/>
              <a:chOff x="4473482" y="838200"/>
              <a:chExt cx="2483036" cy="2079718"/>
            </a:xfrm>
          </p:grpSpPr>
          <p:cxnSp>
            <p:nvCxnSpPr>
              <p:cNvPr id="56" name="Straight Connector 55"/>
              <p:cNvCxnSpPr>
                <a:stCxn id="9" idx="5"/>
                <a:endCxn id="11" idx="1"/>
              </p:cNvCxnSpPr>
              <p:nvPr/>
            </p:nvCxnSpPr>
            <p:spPr>
              <a:xfrm>
                <a:off x="4702082" y="968282"/>
                <a:ext cx="1970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11" idx="0"/>
                <a:endCxn id="10" idx="3"/>
              </p:cNvCxnSpPr>
              <p:nvPr/>
            </p:nvCxnSpPr>
            <p:spPr>
              <a:xfrm flipV="1">
                <a:off x="4953000" y="968282"/>
                <a:ext cx="174718" cy="174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20" idx="6"/>
                <a:endCxn id="18" idx="2"/>
              </p:cNvCxnSpPr>
              <p:nvPr/>
            </p:nvCxnSpPr>
            <p:spPr>
              <a:xfrm>
                <a:off x="6172200" y="1219200"/>
                <a:ext cx="5334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19" idx="4"/>
                <a:endCxn id="18" idx="0"/>
              </p:cNvCxnSpPr>
              <p:nvPr/>
            </p:nvCxnSpPr>
            <p:spPr>
              <a:xfrm>
                <a:off x="6629400" y="838200"/>
                <a:ext cx="1524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24" idx="3"/>
                <a:endCxn id="22" idx="7"/>
              </p:cNvCxnSpPr>
              <p:nvPr/>
            </p:nvCxnSpPr>
            <p:spPr>
              <a:xfrm flipH="1">
                <a:off x="6530882" y="2644682"/>
                <a:ext cx="1970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24" idx="5"/>
                <a:endCxn id="23" idx="1"/>
              </p:cNvCxnSpPr>
              <p:nvPr/>
            </p:nvCxnSpPr>
            <p:spPr>
              <a:xfrm>
                <a:off x="6835682" y="26446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6" idx="6"/>
                <a:endCxn id="17" idx="2"/>
              </p:cNvCxnSpPr>
              <p:nvPr/>
            </p:nvCxnSpPr>
            <p:spPr>
              <a:xfrm flipV="1">
                <a:off x="4724400" y="2590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16" idx="3"/>
                <a:endCxn id="15" idx="7"/>
              </p:cNvCxnSpPr>
              <p:nvPr/>
            </p:nvCxnSpPr>
            <p:spPr>
              <a:xfrm flipH="1">
                <a:off x="4473482" y="27208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>
              <a:stCxn id="43" idx="2"/>
              <a:endCxn id="10" idx="6"/>
            </p:cNvCxnSpPr>
            <p:nvPr/>
          </p:nvCxnSpPr>
          <p:spPr>
            <a:xfrm flipH="1">
              <a:off x="8877300" y="3962400"/>
              <a:ext cx="457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9" idx="3"/>
              <a:endCxn id="34" idx="0"/>
            </p:cNvCxnSpPr>
            <p:nvPr/>
          </p:nvCxnSpPr>
          <p:spPr>
            <a:xfrm flipH="1">
              <a:off x="7886700" y="4092482"/>
              <a:ext cx="327118" cy="708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40" idx="2"/>
              <a:endCxn id="17" idx="6"/>
            </p:cNvCxnSpPr>
            <p:nvPr/>
          </p:nvCxnSpPr>
          <p:spPr>
            <a:xfrm flipH="1" flipV="1">
              <a:off x="8724900" y="5715000"/>
              <a:ext cx="609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22" idx="1"/>
              <a:endCxn id="35" idx="5"/>
            </p:cNvCxnSpPr>
            <p:nvPr/>
          </p:nvCxnSpPr>
          <p:spPr>
            <a:xfrm flipH="1" flipV="1">
              <a:off x="9693182" y="5387882"/>
              <a:ext cx="349436" cy="654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9" idx="6"/>
              <a:endCxn id="10" idx="2"/>
            </p:cNvCxnSpPr>
            <p:nvPr/>
          </p:nvCxnSpPr>
          <p:spPr>
            <a:xfrm>
              <a:off x="8343900" y="4038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90106B77-FFBA-41CF-BFB0-CFAA4555E5DF}"/>
              </a:ext>
            </a:extLst>
          </p:cNvPr>
          <p:cNvSpPr txBox="1">
            <a:spLocks/>
          </p:cNvSpPr>
          <p:nvPr/>
        </p:nvSpPr>
        <p:spPr>
          <a:xfrm>
            <a:off x="118753" y="167253"/>
            <a:ext cx="120732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Distributed Computing Model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B8C0D0-F7EA-4696-BACA-B2CBE1690A81}"/>
              </a:ext>
            </a:extLst>
          </p:cNvPr>
          <p:cNvSpPr txBox="1"/>
          <p:nvPr/>
        </p:nvSpPr>
        <p:spPr>
          <a:xfrm>
            <a:off x="209941" y="5824145"/>
            <a:ext cx="437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[ALGP89, Linial92, Peleg90, NS95]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000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4975" y="270778"/>
                <a:ext cx="11488387" cy="1325563"/>
              </a:xfrm>
            </p:spPr>
            <p:txBody>
              <a:bodyPr/>
              <a:lstStyle/>
              <a:p>
                <a:r>
                  <a:rPr lang="en-US" b="0" dirty="0"/>
                  <a:t>The Remedy: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Private</a:t>
                </a:r>
                <a:r>
                  <a:rPr lang="en-US" dirty="0"/>
                  <a:t> Neighborhood Trees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4975" y="270778"/>
                <a:ext cx="11488387" cy="1325563"/>
              </a:xfrm>
              <a:blipFill>
                <a:blip r:embed="rId3"/>
                <a:stretch>
                  <a:fillRect l="-2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512" y="2315527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A collections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trees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spans all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but does not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Each tree is of depth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Each edge participates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trees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512" y="2315527"/>
                <a:ext cx="10515600" cy="4351338"/>
              </a:xfrm>
              <a:blipFill>
                <a:blip r:embed="rId4"/>
                <a:stretch>
                  <a:fillRect l="-104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09DAFC5-1AE9-48D5-B9AE-4A9A5CCD20A6}"/>
              </a:ext>
            </a:extLst>
          </p:cNvPr>
          <p:cNvGrpSpPr/>
          <p:nvPr/>
        </p:nvGrpSpPr>
        <p:grpSpPr>
          <a:xfrm>
            <a:off x="8095870" y="2422566"/>
            <a:ext cx="3737492" cy="4372159"/>
            <a:chOff x="8095870" y="2422566"/>
            <a:chExt cx="3737492" cy="437215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FA78E2-728A-4720-AB81-9D2211C46FE1}"/>
                </a:ext>
              </a:extLst>
            </p:cNvPr>
            <p:cNvSpPr/>
            <p:nvPr/>
          </p:nvSpPr>
          <p:spPr>
            <a:xfrm rot="16200000">
              <a:off x="10302999" y="5516862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396E907-AC41-4DF4-A8EE-C6F9D2995582}"/>
                </a:ext>
              </a:extLst>
            </p:cNvPr>
            <p:cNvSpPr/>
            <p:nvPr/>
          </p:nvSpPr>
          <p:spPr>
            <a:xfrm rot="16200000">
              <a:off x="9330729" y="553126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387678-547B-4E5D-928B-DA78BAF1B1D2}"/>
                </a:ext>
              </a:extLst>
            </p:cNvPr>
            <p:cNvSpPr/>
            <p:nvPr/>
          </p:nvSpPr>
          <p:spPr>
            <a:xfrm rot="16200000">
              <a:off x="11069102" y="551937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395A21-6F81-4537-83C2-51B0F1B251B1}"/>
                </a:ext>
              </a:extLst>
            </p:cNvPr>
            <p:cNvSpPr/>
            <p:nvPr/>
          </p:nvSpPr>
          <p:spPr>
            <a:xfrm rot="16200000">
              <a:off x="9007750" y="3711222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76E441-108E-4AB9-A14E-EA65625681A8}"/>
                </a:ext>
              </a:extLst>
            </p:cNvPr>
            <p:cNvSpPr/>
            <p:nvPr/>
          </p:nvSpPr>
          <p:spPr>
            <a:xfrm rot="16200000">
              <a:off x="11619338" y="3721893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28D1EA7-1117-43F2-9CF5-09EA2C8E59F2}"/>
                </a:ext>
              </a:extLst>
            </p:cNvPr>
            <p:cNvCxnSpPr>
              <a:cxnSpLocks/>
              <a:stCxn id="32" idx="2"/>
              <a:endCxn id="43" idx="6"/>
            </p:cNvCxnSpPr>
            <p:nvPr/>
          </p:nvCxnSpPr>
          <p:spPr>
            <a:xfrm flipH="1">
              <a:off x="11543668" y="3935917"/>
              <a:ext cx="182682" cy="648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AC457C-7AF4-4621-BDCE-94C5E09B1144}"/>
                </a:ext>
              </a:extLst>
            </p:cNvPr>
            <p:cNvSpPr/>
            <p:nvPr/>
          </p:nvSpPr>
          <p:spPr>
            <a:xfrm rot="16200000">
              <a:off x="10476027" y="2751973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8DC057E-A226-4534-B2A6-195A19F6E636}"/>
                </a:ext>
              </a:extLst>
            </p:cNvPr>
            <p:cNvCxnSpPr>
              <a:cxnSpLocks/>
              <a:stCxn id="36" idx="6"/>
              <a:endCxn id="45" idx="2"/>
            </p:cNvCxnSpPr>
            <p:nvPr/>
          </p:nvCxnSpPr>
          <p:spPr>
            <a:xfrm flipH="1" flipV="1">
              <a:off x="10583039" y="2965997"/>
              <a:ext cx="119992" cy="7765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A706D09-7B9B-40A7-BC59-CDD99AA95C90}"/>
                </a:ext>
              </a:extLst>
            </p:cNvPr>
            <p:cNvCxnSpPr>
              <a:cxnSpLocks/>
              <a:stCxn id="31" idx="5"/>
              <a:endCxn id="45" idx="0"/>
            </p:cNvCxnSpPr>
            <p:nvPr/>
          </p:nvCxnSpPr>
          <p:spPr>
            <a:xfrm flipV="1">
              <a:off x="9190431" y="2858985"/>
              <a:ext cx="1285596" cy="8835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B77A32-1717-4D4F-92AC-DA9C36B3945F}"/>
                </a:ext>
              </a:extLst>
            </p:cNvPr>
            <p:cNvCxnSpPr>
              <a:cxnSpLocks/>
              <a:stCxn id="32" idx="7"/>
              <a:endCxn id="45" idx="4"/>
            </p:cNvCxnSpPr>
            <p:nvPr/>
          </p:nvCxnSpPr>
          <p:spPr>
            <a:xfrm flipH="1" flipV="1">
              <a:off x="10690051" y="2858985"/>
              <a:ext cx="960630" cy="8942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3FC8A1B-D876-4776-A5B5-88520B63EF25}"/>
                </a:ext>
              </a:extLst>
            </p:cNvPr>
            <p:cNvSpPr/>
            <p:nvPr/>
          </p:nvSpPr>
          <p:spPr>
            <a:xfrm rot="16200000">
              <a:off x="9827702" y="374256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AB0ACC-C01A-4936-824A-1F8795E5750F}"/>
                </a:ext>
              </a:extLst>
            </p:cNvPr>
            <p:cNvSpPr/>
            <p:nvPr/>
          </p:nvSpPr>
          <p:spPr>
            <a:xfrm rot="16200000">
              <a:off x="10596019" y="374256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7BEA289-6A60-4AE8-B685-CFB2E067A537}"/>
                </a:ext>
              </a:extLst>
            </p:cNvPr>
            <p:cNvSpPr/>
            <p:nvPr/>
          </p:nvSpPr>
          <p:spPr>
            <a:xfrm rot="16200000">
              <a:off x="10479444" y="458480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EC2F5C-60B3-4E1E-B4AF-8EC8ECDCB3AC}"/>
                </a:ext>
              </a:extLst>
            </p:cNvPr>
            <p:cNvSpPr/>
            <p:nvPr/>
          </p:nvSpPr>
          <p:spPr>
            <a:xfrm rot="16200000">
              <a:off x="9336706" y="4586014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DA5790-5AAB-4C66-B760-5EDB9F6F651F}"/>
                </a:ext>
              </a:extLst>
            </p:cNvPr>
            <p:cNvSpPr/>
            <p:nvPr/>
          </p:nvSpPr>
          <p:spPr>
            <a:xfrm rot="16200000">
              <a:off x="11436656" y="458480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6ADD44F-1457-4EF4-A690-363C4D1C6DD1}"/>
                </a:ext>
              </a:extLst>
            </p:cNvPr>
            <p:cNvCxnSpPr>
              <a:cxnSpLocks/>
              <a:stCxn id="35" idx="6"/>
              <a:endCxn id="45" idx="1"/>
            </p:cNvCxnSpPr>
            <p:nvPr/>
          </p:nvCxnSpPr>
          <p:spPr>
            <a:xfrm flipV="1">
              <a:off x="9934714" y="2934654"/>
              <a:ext cx="572656" cy="8079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8CD476E-14DB-459B-A3C5-CAB198072881}"/>
                </a:ext>
              </a:extLst>
            </p:cNvPr>
            <p:cNvCxnSpPr>
              <a:cxnSpLocks/>
              <a:stCxn id="43" idx="0"/>
              <a:endCxn id="41" idx="4"/>
            </p:cNvCxnSpPr>
            <p:nvPr/>
          </p:nvCxnSpPr>
          <p:spPr>
            <a:xfrm flipH="1">
              <a:off x="10693468" y="4691813"/>
              <a:ext cx="7431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A97384E-8911-4FEC-9A09-465B1A676C3C}"/>
                </a:ext>
              </a:extLst>
            </p:cNvPr>
            <p:cNvCxnSpPr>
              <a:cxnSpLocks/>
              <a:stCxn id="41" idx="6"/>
              <a:endCxn id="36" idx="2"/>
            </p:cNvCxnSpPr>
            <p:nvPr/>
          </p:nvCxnSpPr>
          <p:spPr>
            <a:xfrm flipV="1">
              <a:off x="10586456" y="3956589"/>
              <a:ext cx="116575" cy="6282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BB26FF6-78E6-498B-BC5C-4B911B16ACCF}"/>
                </a:ext>
              </a:extLst>
            </p:cNvPr>
            <p:cNvCxnSpPr>
              <a:cxnSpLocks/>
              <a:stCxn id="41" idx="0"/>
              <a:endCxn id="42" idx="4"/>
            </p:cNvCxnSpPr>
            <p:nvPr/>
          </p:nvCxnSpPr>
          <p:spPr>
            <a:xfrm flipH="1">
              <a:off x="9550730" y="4691813"/>
              <a:ext cx="928714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D3331B4-B944-4228-9F47-748648531127}"/>
                </a:ext>
              </a:extLst>
            </p:cNvPr>
            <p:cNvCxnSpPr>
              <a:cxnSpLocks/>
              <a:stCxn id="35" idx="1"/>
              <a:endCxn id="42" idx="6"/>
            </p:cNvCxnSpPr>
            <p:nvPr/>
          </p:nvCxnSpPr>
          <p:spPr>
            <a:xfrm flipH="1">
              <a:off x="9443718" y="3925246"/>
              <a:ext cx="415327" cy="660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019B2C6-3FE6-4CA7-B39A-DFC885267885}"/>
                </a:ext>
              </a:extLst>
            </p:cNvPr>
            <p:cNvCxnSpPr>
              <a:cxnSpLocks/>
              <a:stCxn id="31" idx="2"/>
              <a:endCxn id="42" idx="7"/>
            </p:cNvCxnSpPr>
            <p:nvPr/>
          </p:nvCxnSpPr>
          <p:spPr>
            <a:xfrm>
              <a:off x="9114762" y="3925246"/>
              <a:ext cx="253287" cy="692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A680413-8193-4F9A-85FD-93DEF29EFE92}"/>
                </a:ext>
              </a:extLst>
            </p:cNvPr>
            <p:cNvCxnSpPr>
              <a:cxnSpLocks/>
              <a:stCxn id="43" idx="1"/>
              <a:endCxn id="19" idx="5"/>
            </p:cNvCxnSpPr>
            <p:nvPr/>
          </p:nvCxnSpPr>
          <p:spPr>
            <a:xfrm flipH="1">
              <a:off x="11251783" y="4767482"/>
              <a:ext cx="216216" cy="7832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7CC0E34-F5D6-4689-A0AF-32D791FC3BCD}"/>
                    </a:ext>
                  </a:extLst>
                </p:cNvPr>
                <p:cNvSpPr txBox="1"/>
                <p:nvPr/>
              </p:nvSpPr>
              <p:spPr>
                <a:xfrm>
                  <a:off x="10727920" y="2422566"/>
                  <a:ext cx="5650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7CC0E34-F5D6-4689-A0AF-32D791FC3B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7920" y="2422566"/>
                  <a:ext cx="56509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72D962A-8A27-421B-BFC8-8795979F26E0}"/>
                </a:ext>
              </a:extLst>
            </p:cNvPr>
            <p:cNvSpPr/>
            <p:nvPr/>
          </p:nvSpPr>
          <p:spPr>
            <a:xfrm rot="16200000">
              <a:off x="10307923" y="6262059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62188F3-A473-4BC8-8791-1CABFE49AF65}"/>
                </a:ext>
              </a:extLst>
            </p:cNvPr>
            <p:cNvCxnSpPr>
              <a:cxnSpLocks/>
              <a:endCxn id="79" idx="5"/>
            </p:cNvCxnSpPr>
            <p:nvPr/>
          </p:nvCxnSpPr>
          <p:spPr>
            <a:xfrm flipH="1">
              <a:off x="10490604" y="5721512"/>
              <a:ext cx="652522" cy="5718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6594BFC-8B17-4A17-887C-FAE3FDEEECB7}"/>
                </a:ext>
              </a:extLst>
            </p:cNvPr>
            <p:cNvCxnSpPr>
              <a:cxnSpLocks/>
              <a:stCxn id="8" idx="2"/>
              <a:endCxn id="79" idx="6"/>
            </p:cNvCxnSpPr>
            <p:nvPr/>
          </p:nvCxnSpPr>
          <p:spPr>
            <a:xfrm>
              <a:off x="10410011" y="5730886"/>
              <a:ext cx="4924" cy="531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3CCF671-1B00-4EDD-98A6-1D47A68A09DB}"/>
                </a:ext>
              </a:extLst>
            </p:cNvPr>
            <p:cNvCxnSpPr>
              <a:cxnSpLocks/>
              <a:stCxn id="9" idx="3"/>
              <a:endCxn id="79" idx="7"/>
            </p:cNvCxnSpPr>
            <p:nvPr/>
          </p:nvCxnSpPr>
          <p:spPr>
            <a:xfrm>
              <a:off x="9513410" y="5713942"/>
              <a:ext cx="825856" cy="5794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E1DDAC7-2A7D-4679-ADC5-F65FFCBAD1D9}"/>
                </a:ext>
              </a:extLst>
            </p:cNvPr>
            <p:cNvCxnSpPr>
              <a:cxnSpLocks/>
              <a:stCxn id="41" idx="1"/>
              <a:endCxn id="8" idx="6"/>
            </p:cNvCxnSpPr>
            <p:nvPr/>
          </p:nvCxnSpPr>
          <p:spPr>
            <a:xfrm flipH="1">
              <a:off x="10410011" y="4767482"/>
              <a:ext cx="100776" cy="74938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B5F41D-6725-4A80-B06E-CEEF1A94F389}"/>
                </a:ext>
              </a:extLst>
            </p:cNvPr>
            <p:cNvCxnSpPr>
              <a:cxnSpLocks/>
              <a:stCxn id="42" idx="2"/>
              <a:endCxn id="9" idx="6"/>
            </p:cNvCxnSpPr>
            <p:nvPr/>
          </p:nvCxnSpPr>
          <p:spPr>
            <a:xfrm flipH="1">
              <a:off x="9437741" y="4800038"/>
              <a:ext cx="5977" cy="73122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15D477B-8939-4194-9B0A-126619037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662125" y="4755607"/>
              <a:ext cx="805874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915ADE-963C-46A8-9454-501B3D00C86B}"/>
                </a:ext>
              </a:extLst>
            </p:cNvPr>
            <p:cNvCxnSpPr>
              <a:cxnSpLocks/>
            </p:cNvCxnSpPr>
            <p:nvPr/>
          </p:nvCxnSpPr>
          <p:spPr>
            <a:xfrm>
              <a:off x="9544753" y="4742948"/>
              <a:ext cx="966034" cy="12659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8D45370-84BB-49EC-AD69-55A08BB60018}"/>
                    </a:ext>
                  </a:extLst>
                </p:cNvPr>
                <p:cNvSpPr txBox="1"/>
                <p:nvPr/>
              </p:nvSpPr>
              <p:spPr>
                <a:xfrm>
                  <a:off x="10583039" y="6148394"/>
                  <a:ext cx="5650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8D45370-84BB-49EC-AD69-55A08BB600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3039" y="6148394"/>
                  <a:ext cx="565090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6AD36BA-F834-4097-8150-17CE4819BDA7}"/>
                    </a:ext>
                  </a:extLst>
                </p:cNvPr>
                <p:cNvSpPr txBox="1"/>
                <p:nvPr/>
              </p:nvSpPr>
              <p:spPr>
                <a:xfrm>
                  <a:off x="8095870" y="3967976"/>
                  <a:ext cx="10214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6AD36BA-F834-4097-8150-17CE4819B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5870" y="3967976"/>
                  <a:ext cx="102143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5084CF5D-3B31-4C0D-A1E5-BB2F0E4B5496}"/>
                    </a:ext>
                  </a:extLst>
                </p:cNvPr>
                <p:cNvSpPr txBox="1"/>
                <p:nvPr/>
              </p:nvSpPr>
              <p:spPr>
                <a:xfrm>
                  <a:off x="8219972" y="4880562"/>
                  <a:ext cx="10214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5084CF5D-3B31-4C0D-A1E5-BB2F0E4B54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972" y="4880562"/>
                  <a:ext cx="102143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5131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 Private</a:t>
                </a:r>
                <a:r>
                  <a:rPr lang="en-US" dirty="0"/>
                  <a:t> Neighborhood Trees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F560-DB4C-4600-8ACC-D89F325FB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B5E72-9E28-4A02-90DE-3A9C27908B40}"/>
                  </a:ext>
                </a:extLst>
              </p:cNvPr>
              <p:cNvSpPr txBox="1"/>
              <p:nvPr/>
            </p:nvSpPr>
            <p:spPr>
              <a:xfrm>
                <a:off x="375086" y="1691757"/>
                <a:ext cx="11624707" cy="1572803"/>
              </a:xfrm>
              <a:prstGeom prst="rect">
                <a:avLst/>
              </a:prstGeom>
              <a:solidFill>
                <a:srgbClr val="FFE28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3200" dirty="0"/>
                  <a:t>:</a:t>
                </a:r>
                <a:br>
                  <a:rPr lang="en-US" sz="3200" dirty="0"/>
                </a:br>
                <a:r>
                  <a:rPr lang="en-US" sz="3200" dirty="0"/>
                  <a:t>Every 2-</a:t>
                </a:r>
                <a:r>
                  <a:rPr lang="en-US" sz="3200" dirty="0">
                    <a:solidFill>
                      <a:srgbClr val="FF0000"/>
                    </a:solidFill>
                  </a:rPr>
                  <a:t>vertex</a:t>
                </a:r>
                <a:r>
                  <a:rPr lang="en-US" sz="3200" dirty="0"/>
                  <a:t> connected graph of diam.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and max-deg.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/>
                  <a:t> has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-private neighborhood trees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=Õ(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=Õ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B5E72-9E28-4A02-90DE-3A9C2790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86" y="1691757"/>
                <a:ext cx="11624707" cy="1572803"/>
              </a:xfrm>
              <a:prstGeom prst="rect">
                <a:avLst/>
              </a:prstGeom>
              <a:blipFill>
                <a:blip r:embed="rId3"/>
                <a:stretch>
                  <a:fillRect l="-1364" t="-5039" b="-124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B457B137-9261-4963-AE72-8168FF00D0B8}"/>
              </a:ext>
            </a:extLst>
          </p:cNvPr>
          <p:cNvSpPr/>
          <p:nvPr/>
        </p:nvSpPr>
        <p:spPr>
          <a:xfrm rot="16200000">
            <a:off x="10546784" y="5478679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15BFD9-5D1B-4D7D-941C-AE4A37C640C9}"/>
              </a:ext>
            </a:extLst>
          </p:cNvPr>
          <p:cNvSpPr/>
          <p:nvPr/>
        </p:nvSpPr>
        <p:spPr>
          <a:xfrm rot="16200000">
            <a:off x="9966849" y="5476048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2BA5D0-DADA-443B-90BB-E99502196559}"/>
              </a:ext>
            </a:extLst>
          </p:cNvPr>
          <p:cNvSpPr/>
          <p:nvPr/>
        </p:nvSpPr>
        <p:spPr>
          <a:xfrm rot="16200000">
            <a:off x="9366201" y="5476048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4212F9-C4C7-4E42-89BD-8F3AD990A119}"/>
              </a:ext>
            </a:extLst>
          </p:cNvPr>
          <p:cNvSpPr/>
          <p:nvPr/>
        </p:nvSpPr>
        <p:spPr>
          <a:xfrm rot="16200000">
            <a:off x="8703414" y="5471773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61FE51-0354-46D5-8BED-D061F6E446CE}"/>
              </a:ext>
            </a:extLst>
          </p:cNvPr>
          <p:cNvSpPr/>
          <p:nvPr/>
        </p:nvSpPr>
        <p:spPr>
          <a:xfrm rot="16200000">
            <a:off x="8123480" y="5469143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24BFCC-96FC-4E7B-819C-FE5D99147E8B}"/>
              </a:ext>
            </a:extLst>
          </p:cNvPr>
          <p:cNvSpPr/>
          <p:nvPr/>
        </p:nvSpPr>
        <p:spPr>
          <a:xfrm rot="16200000">
            <a:off x="7522831" y="5469143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81487C-DAA6-4628-BFA7-9ADF7124B986}"/>
              </a:ext>
            </a:extLst>
          </p:cNvPr>
          <p:cNvSpPr/>
          <p:nvPr/>
        </p:nvSpPr>
        <p:spPr>
          <a:xfrm rot="16200000">
            <a:off x="9214306" y="4279562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F6139C-B6CD-4DE9-B422-DA2E10505E95}"/>
              </a:ext>
            </a:extLst>
          </p:cNvPr>
          <p:cNvCxnSpPr>
            <a:cxnSpLocks/>
            <a:stCxn id="20" idx="7"/>
            <a:endCxn id="29" idx="2"/>
          </p:cNvCxnSpPr>
          <p:nvPr/>
        </p:nvCxnSpPr>
        <p:spPr>
          <a:xfrm flipH="1" flipV="1">
            <a:off x="9321318" y="4493586"/>
            <a:ext cx="1256809" cy="10164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2F61417-48A1-4A8B-9165-728292C28029}"/>
              </a:ext>
            </a:extLst>
          </p:cNvPr>
          <p:cNvCxnSpPr>
            <a:cxnSpLocks/>
            <a:stCxn id="21" idx="7"/>
            <a:endCxn id="29" idx="2"/>
          </p:cNvCxnSpPr>
          <p:nvPr/>
        </p:nvCxnSpPr>
        <p:spPr>
          <a:xfrm flipH="1" flipV="1">
            <a:off x="9321318" y="4493586"/>
            <a:ext cx="676874" cy="1013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C2FB00-7DE2-42C4-AEC9-DB5BFD78EBCA}"/>
              </a:ext>
            </a:extLst>
          </p:cNvPr>
          <p:cNvCxnSpPr>
            <a:cxnSpLocks/>
            <a:stCxn id="22" idx="6"/>
            <a:endCxn id="29" idx="2"/>
          </p:cNvCxnSpPr>
          <p:nvPr/>
        </p:nvCxnSpPr>
        <p:spPr>
          <a:xfrm flipH="1" flipV="1">
            <a:off x="9321318" y="4493586"/>
            <a:ext cx="151895" cy="982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32C5B3-3F76-4D9F-9A8A-9AE714A3E1F6}"/>
              </a:ext>
            </a:extLst>
          </p:cNvPr>
          <p:cNvCxnSpPr>
            <a:cxnSpLocks/>
            <a:stCxn id="26" idx="6"/>
            <a:endCxn id="29" idx="2"/>
          </p:cNvCxnSpPr>
          <p:nvPr/>
        </p:nvCxnSpPr>
        <p:spPr>
          <a:xfrm flipV="1">
            <a:off x="8810426" y="4493586"/>
            <a:ext cx="510892" cy="978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0763E6-FA18-4972-AAC6-0AEBB93ABD8A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 flipV="1">
            <a:off x="8230492" y="4493586"/>
            <a:ext cx="1090826" cy="975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69332C-DC34-48B0-8E5A-95901C2AA598}"/>
              </a:ext>
            </a:extLst>
          </p:cNvPr>
          <p:cNvCxnSpPr>
            <a:cxnSpLocks/>
            <a:stCxn id="28" idx="5"/>
            <a:endCxn id="29" idx="2"/>
          </p:cNvCxnSpPr>
          <p:nvPr/>
        </p:nvCxnSpPr>
        <p:spPr>
          <a:xfrm flipV="1">
            <a:off x="7705512" y="4493586"/>
            <a:ext cx="1615806" cy="1006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EB9F560-DB4C-4600-8ACC-D89F325FBEC7}"/>
              </a:ext>
            </a:extLst>
          </p:cNvPr>
          <p:cNvSpPr txBox="1">
            <a:spLocks/>
          </p:cNvSpPr>
          <p:nvPr/>
        </p:nvSpPr>
        <p:spPr>
          <a:xfrm>
            <a:off x="550026" y="3573480"/>
            <a:ext cx="10515600" cy="70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This is (nearly) optimal</a:t>
            </a:r>
            <a:endParaRPr lang="he-IL" dirty="0"/>
          </a:p>
        </p:txBody>
      </p:sp>
      <p:sp>
        <p:nvSpPr>
          <p:cNvPr id="15" name="Freeform 14"/>
          <p:cNvSpPr/>
          <p:nvPr/>
        </p:nvSpPr>
        <p:spPr>
          <a:xfrm>
            <a:off x="7622771" y="5666776"/>
            <a:ext cx="623454" cy="540348"/>
          </a:xfrm>
          <a:custGeom>
            <a:avLst/>
            <a:gdLst>
              <a:gd name="connsiteX0" fmla="*/ 0 w 623454"/>
              <a:gd name="connsiteY0" fmla="*/ 0 h 540348"/>
              <a:gd name="connsiteX1" fmla="*/ 257694 w 623454"/>
              <a:gd name="connsiteY1" fmla="*/ 540327 h 540348"/>
              <a:gd name="connsiteX2" fmla="*/ 623454 w 623454"/>
              <a:gd name="connsiteY2" fmla="*/ 16625 h 5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540348">
                <a:moveTo>
                  <a:pt x="0" y="0"/>
                </a:moveTo>
                <a:cubicBezTo>
                  <a:pt x="76892" y="268778"/>
                  <a:pt x="153785" y="537556"/>
                  <a:pt x="257694" y="540327"/>
                </a:cubicBezTo>
                <a:cubicBezTo>
                  <a:pt x="361603" y="543098"/>
                  <a:pt x="492528" y="279861"/>
                  <a:pt x="623454" y="1662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Freeform 38"/>
          <p:cNvSpPr/>
          <p:nvPr/>
        </p:nvSpPr>
        <p:spPr>
          <a:xfrm>
            <a:off x="8278753" y="5673446"/>
            <a:ext cx="531673" cy="540348"/>
          </a:xfrm>
          <a:custGeom>
            <a:avLst/>
            <a:gdLst>
              <a:gd name="connsiteX0" fmla="*/ 0 w 623454"/>
              <a:gd name="connsiteY0" fmla="*/ 0 h 540348"/>
              <a:gd name="connsiteX1" fmla="*/ 257694 w 623454"/>
              <a:gd name="connsiteY1" fmla="*/ 540327 h 540348"/>
              <a:gd name="connsiteX2" fmla="*/ 623454 w 623454"/>
              <a:gd name="connsiteY2" fmla="*/ 16625 h 5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540348">
                <a:moveTo>
                  <a:pt x="0" y="0"/>
                </a:moveTo>
                <a:cubicBezTo>
                  <a:pt x="76892" y="268778"/>
                  <a:pt x="153785" y="537556"/>
                  <a:pt x="257694" y="540327"/>
                </a:cubicBezTo>
                <a:cubicBezTo>
                  <a:pt x="361603" y="543098"/>
                  <a:pt x="492528" y="279861"/>
                  <a:pt x="623454" y="1662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Freeform 39"/>
          <p:cNvSpPr/>
          <p:nvPr/>
        </p:nvSpPr>
        <p:spPr>
          <a:xfrm>
            <a:off x="8853681" y="5673446"/>
            <a:ext cx="553976" cy="540348"/>
          </a:xfrm>
          <a:custGeom>
            <a:avLst/>
            <a:gdLst>
              <a:gd name="connsiteX0" fmla="*/ 0 w 623454"/>
              <a:gd name="connsiteY0" fmla="*/ 0 h 540348"/>
              <a:gd name="connsiteX1" fmla="*/ 257694 w 623454"/>
              <a:gd name="connsiteY1" fmla="*/ 540327 h 540348"/>
              <a:gd name="connsiteX2" fmla="*/ 623454 w 623454"/>
              <a:gd name="connsiteY2" fmla="*/ 16625 h 5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540348">
                <a:moveTo>
                  <a:pt x="0" y="0"/>
                </a:moveTo>
                <a:cubicBezTo>
                  <a:pt x="76892" y="268778"/>
                  <a:pt x="153785" y="537556"/>
                  <a:pt x="257694" y="540327"/>
                </a:cubicBezTo>
                <a:cubicBezTo>
                  <a:pt x="361603" y="543098"/>
                  <a:pt x="492528" y="279861"/>
                  <a:pt x="623454" y="1662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Freeform 40"/>
          <p:cNvSpPr/>
          <p:nvPr/>
        </p:nvSpPr>
        <p:spPr>
          <a:xfrm>
            <a:off x="9524893" y="5682573"/>
            <a:ext cx="531673" cy="540348"/>
          </a:xfrm>
          <a:custGeom>
            <a:avLst/>
            <a:gdLst>
              <a:gd name="connsiteX0" fmla="*/ 0 w 623454"/>
              <a:gd name="connsiteY0" fmla="*/ 0 h 540348"/>
              <a:gd name="connsiteX1" fmla="*/ 257694 w 623454"/>
              <a:gd name="connsiteY1" fmla="*/ 540327 h 540348"/>
              <a:gd name="connsiteX2" fmla="*/ 623454 w 623454"/>
              <a:gd name="connsiteY2" fmla="*/ 16625 h 5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540348">
                <a:moveTo>
                  <a:pt x="0" y="0"/>
                </a:moveTo>
                <a:cubicBezTo>
                  <a:pt x="76892" y="268778"/>
                  <a:pt x="153785" y="537556"/>
                  <a:pt x="257694" y="540327"/>
                </a:cubicBezTo>
                <a:cubicBezTo>
                  <a:pt x="361603" y="543098"/>
                  <a:pt x="492528" y="279861"/>
                  <a:pt x="623454" y="1662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Freeform 41"/>
          <p:cNvSpPr/>
          <p:nvPr/>
        </p:nvSpPr>
        <p:spPr>
          <a:xfrm>
            <a:off x="10156640" y="5657226"/>
            <a:ext cx="531673" cy="540348"/>
          </a:xfrm>
          <a:custGeom>
            <a:avLst/>
            <a:gdLst>
              <a:gd name="connsiteX0" fmla="*/ 0 w 623454"/>
              <a:gd name="connsiteY0" fmla="*/ 0 h 540348"/>
              <a:gd name="connsiteX1" fmla="*/ 257694 w 623454"/>
              <a:gd name="connsiteY1" fmla="*/ 540327 h 540348"/>
              <a:gd name="connsiteX2" fmla="*/ 623454 w 623454"/>
              <a:gd name="connsiteY2" fmla="*/ 16625 h 5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540348">
                <a:moveTo>
                  <a:pt x="0" y="0"/>
                </a:moveTo>
                <a:cubicBezTo>
                  <a:pt x="76892" y="268778"/>
                  <a:pt x="153785" y="537556"/>
                  <a:pt x="257694" y="540327"/>
                </a:cubicBezTo>
                <a:cubicBezTo>
                  <a:pt x="361603" y="543098"/>
                  <a:pt x="492528" y="279861"/>
                  <a:pt x="623454" y="1662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424414" y="5961349"/>
                <a:ext cx="415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414" y="5961349"/>
                <a:ext cx="4158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480404" y="5910768"/>
                <a:ext cx="415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404" y="5910768"/>
                <a:ext cx="4158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4A46A4-5C33-4B2C-A70F-AD599C307B81}"/>
                  </a:ext>
                </a:extLst>
              </p:cNvPr>
              <p:cNvSpPr txBox="1"/>
              <p:nvPr/>
            </p:nvSpPr>
            <p:spPr>
              <a:xfrm>
                <a:off x="9433826" y="4051734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4A46A4-5C33-4B2C-A70F-AD599C307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826" y="4051734"/>
                <a:ext cx="5237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DF1D9AE-C971-4E08-B640-60CAB340EB94}"/>
              </a:ext>
            </a:extLst>
          </p:cNvPr>
          <p:cNvGrpSpPr/>
          <p:nvPr/>
        </p:nvGrpSpPr>
        <p:grpSpPr>
          <a:xfrm>
            <a:off x="2148048" y="4313620"/>
            <a:ext cx="2282469" cy="2220223"/>
            <a:chOff x="8302778" y="3521187"/>
            <a:chExt cx="2650575" cy="264306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4B2F8F6-16A5-44C4-A54A-88374315C3FB}"/>
                </a:ext>
              </a:extLst>
            </p:cNvPr>
            <p:cNvSpPr/>
            <p:nvPr/>
          </p:nvSpPr>
          <p:spPr>
            <a:xfrm>
              <a:off x="8365414" y="3592178"/>
              <a:ext cx="2480927" cy="248092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9360ADD-0E54-413F-9749-ED26A0C6776B}"/>
                </a:ext>
              </a:extLst>
            </p:cNvPr>
            <p:cNvSpPr/>
            <p:nvPr/>
          </p:nvSpPr>
          <p:spPr>
            <a:xfrm rot="16200000">
              <a:off x="8715664" y="375288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1FF127-D1CA-4F3B-8869-9E05043C872B}"/>
                </a:ext>
              </a:extLst>
            </p:cNvPr>
            <p:cNvSpPr/>
            <p:nvPr/>
          </p:nvSpPr>
          <p:spPr>
            <a:xfrm rot="16200000">
              <a:off x="8333223" y="4308940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DF98D25-AEFC-4E39-A883-D7AC2879B282}"/>
                </a:ext>
              </a:extLst>
            </p:cNvPr>
            <p:cNvSpPr/>
            <p:nvPr/>
          </p:nvSpPr>
          <p:spPr>
            <a:xfrm rot="16200000">
              <a:off x="10530139" y="4027598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04D7EB7-3183-49C7-896C-2C59BAD76877}"/>
                </a:ext>
              </a:extLst>
            </p:cNvPr>
            <p:cNvSpPr/>
            <p:nvPr/>
          </p:nvSpPr>
          <p:spPr>
            <a:xfrm rot="16200000">
              <a:off x="10739329" y="4624494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80E76D5-28FC-475F-9FF4-9C162C196DEF}"/>
                </a:ext>
              </a:extLst>
            </p:cNvPr>
            <p:cNvSpPr/>
            <p:nvPr/>
          </p:nvSpPr>
          <p:spPr>
            <a:xfrm rot="16200000">
              <a:off x="9676858" y="5950223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D28A7C3-587B-4398-AF61-CA61F9FBABE6}"/>
                </a:ext>
              </a:extLst>
            </p:cNvPr>
            <p:cNvSpPr/>
            <p:nvPr/>
          </p:nvSpPr>
          <p:spPr>
            <a:xfrm rot="16200000">
              <a:off x="9054396" y="589237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716098B-7EBF-4BD9-AEF6-F273E7BD07C4}"/>
                </a:ext>
              </a:extLst>
            </p:cNvPr>
            <p:cNvSpPr/>
            <p:nvPr/>
          </p:nvSpPr>
          <p:spPr>
            <a:xfrm rot="16200000">
              <a:off x="8302778" y="5018170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033CAE-9E37-4429-848E-8E18C8DC9440}"/>
                </a:ext>
              </a:extLst>
            </p:cNvPr>
            <p:cNvSpPr/>
            <p:nvPr/>
          </p:nvSpPr>
          <p:spPr>
            <a:xfrm rot="16200000">
              <a:off x="8604284" y="558000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58A028-63AB-4FAD-89AB-40CA4822C84D}"/>
                </a:ext>
              </a:extLst>
            </p:cNvPr>
            <p:cNvSpPr/>
            <p:nvPr/>
          </p:nvSpPr>
          <p:spPr>
            <a:xfrm rot="16200000">
              <a:off x="10650128" y="523889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7F2B547-58D9-4843-AEAA-569236D19F9E}"/>
                </a:ext>
              </a:extLst>
            </p:cNvPr>
            <p:cNvSpPr/>
            <p:nvPr/>
          </p:nvSpPr>
          <p:spPr>
            <a:xfrm rot="16200000">
              <a:off x="9342239" y="352118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56067C-E111-42EF-9E9D-B26425D35753}"/>
                </a:ext>
              </a:extLst>
            </p:cNvPr>
            <p:cNvSpPr/>
            <p:nvPr/>
          </p:nvSpPr>
          <p:spPr>
            <a:xfrm rot="16200000">
              <a:off x="10094290" y="3642824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EF28DF7-5CE6-4EF7-9583-F3FC2E59B6CC}"/>
                </a:ext>
              </a:extLst>
            </p:cNvPr>
            <p:cNvSpPr/>
            <p:nvPr/>
          </p:nvSpPr>
          <p:spPr>
            <a:xfrm rot="16200000">
              <a:off x="10228464" y="574111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81535C-92F5-4EF6-A3C5-CFE02D3477AF}"/>
                  </a:ext>
                </a:extLst>
              </p:cNvPr>
              <p:cNvSpPr txBox="1"/>
              <p:nvPr/>
            </p:nvSpPr>
            <p:spPr>
              <a:xfrm>
                <a:off x="330507" y="4499315"/>
                <a:ext cx="15812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Congestion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81535C-92F5-4EF6-A3C5-CFE02D347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7" y="4499315"/>
                <a:ext cx="1581267" cy="830997"/>
              </a:xfrm>
              <a:prstGeom prst="rect">
                <a:avLst/>
              </a:prstGeom>
              <a:blipFill>
                <a:blip r:embed="rId7"/>
                <a:stretch>
                  <a:fillRect l="-5769" t="-5882" r="-5000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EEDDEF1-C089-44DA-9672-57C0FB0849CC}"/>
                  </a:ext>
                </a:extLst>
              </p:cNvPr>
              <p:cNvSpPr txBox="1"/>
              <p:nvPr/>
            </p:nvSpPr>
            <p:spPr>
              <a:xfrm>
                <a:off x="10852212" y="4597339"/>
                <a:ext cx="11144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depth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EEDDEF1-C089-44DA-9672-57C0FB084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212" y="4597339"/>
                <a:ext cx="1114408" cy="830997"/>
              </a:xfrm>
              <a:prstGeom prst="rect">
                <a:avLst/>
              </a:prstGeom>
              <a:blipFill>
                <a:blip r:embed="rId8"/>
                <a:stretch>
                  <a:fillRect l="-8197" t="-5882" r="-437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43523" y="211549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 Private</a:t>
                </a:r>
                <a:r>
                  <a:rPr lang="en-US" dirty="0"/>
                  <a:t> Neighborhood Trees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3523" y="211549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F560-DB4C-4600-8ACC-D89F325FB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B5E72-9E28-4A02-90DE-3A9C27908B40}"/>
                  </a:ext>
                </a:extLst>
              </p:cNvPr>
              <p:cNvSpPr txBox="1"/>
              <p:nvPr/>
            </p:nvSpPr>
            <p:spPr>
              <a:xfrm>
                <a:off x="248886" y="2156530"/>
                <a:ext cx="7637928" cy="2811282"/>
              </a:xfrm>
              <a:prstGeom prst="rect">
                <a:avLst/>
              </a:prstGeom>
              <a:solidFill>
                <a:srgbClr val="FFE28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3200" dirty="0"/>
                  <a:t>:</a:t>
                </a:r>
                <a:br>
                  <a:rPr lang="en-US" sz="3200" dirty="0"/>
                </a:br>
                <a:r>
                  <a:rPr lang="en-US" sz="3200" dirty="0"/>
                  <a:t>There is a </a:t>
                </a:r>
                <a:r>
                  <a:rPr lang="en-US" sz="3200" u="sng" dirty="0"/>
                  <a:t>distributed</a:t>
                </a:r>
                <a:r>
                  <a:rPr lang="en-US" sz="3200" dirty="0"/>
                  <a:t> algorithm for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-private neighborhood trees with </a:t>
                </a:r>
                <a:endParaRPr lang="en-US" sz="32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=Õ(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=Õ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sup>
                        </m:sSup>
                      </m:e>
                    </m:d>
                    <m: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en-US" sz="3200" dirty="0"/>
                  <a:t> rounds.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B5E72-9E28-4A02-90DE-3A9C2790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6" y="2156530"/>
                <a:ext cx="7637928" cy="2811282"/>
              </a:xfrm>
              <a:prstGeom prst="rect">
                <a:avLst/>
              </a:prstGeom>
              <a:blipFill>
                <a:blip r:embed="rId3"/>
                <a:stretch>
                  <a:fillRect l="-2075" t="-2820" b="-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28C9588-25F4-4D8B-B462-C95472E0839E}"/>
              </a:ext>
            </a:extLst>
          </p:cNvPr>
          <p:cNvGrpSpPr/>
          <p:nvPr/>
        </p:nvGrpSpPr>
        <p:grpSpPr>
          <a:xfrm>
            <a:off x="7918337" y="1471188"/>
            <a:ext cx="3737492" cy="4372159"/>
            <a:chOff x="8095870" y="2422566"/>
            <a:chExt cx="3737492" cy="437215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3934B6-BEC6-4C49-91F7-CF39B73AD65F}"/>
                </a:ext>
              </a:extLst>
            </p:cNvPr>
            <p:cNvSpPr/>
            <p:nvPr/>
          </p:nvSpPr>
          <p:spPr>
            <a:xfrm rot="16200000">
              <a:off x="10302999" y="5516862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8105467-1FE2-401D-BD24-E68EBAE6159A}"/>
                </a:ext>
              </a:extLst>
            </p:cNvPr>
            <p:cNvSpPr/>
            <p:nvPr/>
          </p:nvSpPr>
          <p:spPr>
            <a:xfrm rot="16200000">
              <a:off x="9330729" y="553126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714B514-826D-44C8-885D-AFF5FFC8BE53}"/>
                </a:ext>
              </a:extLst>
            </p:cNvPr>
            <p:cNvSpPr/>
            <p:nvPr/>
          </p:nvSpPr>
          <p:spPr>
            <a:xfrm rot="16200000">
              <a:off x="11069102" y="551937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58FA375-A0CA-42C3-B3FD-113855BAE3B7}"/>
                </a:ext>
              </a:extLst>
            </p:cNvPr>
            <p:cNvSpPr/>
            <p:nvPr/>
          </p:nvSpPr>
          <p:spPr>
            <a:xfrm rot="16200000">
              <a:off x="9007750" y="3711222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EE56601-57A4-407C-9FB0-17545385763D}"/>
                </a:ext>
              </a:extLst>
            </p:cNvPr>
            <p:cNvSpPr/>
            <p:nvPr/>
          </p:nvSpPr>
          <p:spPr>
            <a:xfrm rot="16200000">
              <a:off x="11619338" y="3721893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C9CBB5-1A37-4537-ABA5-47624A7EF2EA}"/>
                </a:ext>
              </a:extLst>
            </p:cNvPr>
            <p:cNvCxnSpPr>
              <a:cxnSpLocks/>
              <a:stCxn id="47" idx="2"/>
              <a:endCxn id="57" idx="6"/>
            </p:cNvCxnSpPr>
            <p:nvPr/>
          </p:nvCxnSpPr>
          <p:spPr>
            <a:xfrm flipH="1">
              <a:off x="11543668" y="3935917"/>
              <a:ext cx="182682" cy="648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14ED804-76EF-45AE-BBA0-ABC4083CA1DE}"/>
                </a:ext>
              </a:extLst>
            </p:cNvPr>
            <p:cNvSpPr/>
            <p:nvPr/>
          </p:nvSpPr>
          <p:spPr>
            <a:xfrm rot="16200000">
              <a:off x="10476027" y="2751973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3DA0E7-68A9-4925-BDCD-92E5ECC567BB}"/>
                </a:ext>
              </a:extLst>
            </p:cNvPr>
            <p:cNvCxnSpPr>
              <a:cxnSpLocks/>
              <a:stCxn id="54" idx="6"/>
              <a:endCxn id="49" idx="2"/>
            </p:cNvCxnSpPr>
            <p:nvPr/>
          </p:nvCxnSpPr>
          <p:spPr>
            <a:xfrm flipH="1" flipV="1">
              <a:off x="10583039" y="2965997"/>
              <a:ext cx="119992" cy="7765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F77B0A-3A09-47BA-AC4C-24DBBE2CC3FE}"/>
                </a:ext>
              </a:extLst>
            </p:cNvPr>
            <p:cNvCxnSpPr>
              <a:cxnSpLocks/>
              <a:stCxn id="46" idx="5"/>
              <a:endCxn id="49" idx="0"/>
            </p:cNvCxnSpPr>
            <p:nvPr/>
          </p:nvCxnSpPr>
          <p:spPr>
            <a:xfrm flipV="1">
              <a:off x="9190431" y="2858985"/>
              <a:ext cx="1285596" cy="8835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0EE115-BA51-4D09-9841-0C88E3CB647E}"/>
                </a:ext>
              </a:extLst>
            </p:cNvPr>
            <p:cNvCxnSpPr>
              <a:cxnSpLocks/>
              <a:stCxn id="47" idx="7"/>
              <a:endCxn id="49" idx="4"/>
            </p:cNvCxnSpPr>
            <p:nvPr/>
          </p:nvCxnSpPr>
          <p:spPr>
            <a:xfrm flipH="1" flipV="1">
              <a:off x="10690051" y="2858985"/>
              <a:ext cx="960630" cy="8942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966628F-E02B-466D-A54A-310DCE245F5C}"/>
                </a:ext>
              </a:extLst>
            </p:cNvPr>
            <p:cNvSpPr/>
            <p:nvPr/>
          </p:nvSpPr>
          <p:spPr>
            <a:xfrm rot="16200000">
              <a:off x="9827702" y="374256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83920EB-BA55-4BD8-8EAC-3697D0CD3362}"/>
                </a:ext>
              </a:extLst>
            </p:cNvPr>
            <p:cNvSpPr/>
            <p:nvPr/>
          </p:nvSpPr>
          <p:spPr>
            <a:xfrm rot="16200000">
              <a:off x="10596019" y="374256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43AE98F-A6D8-44D9-9015-83E625A39E4C}"/>
                </a:ext>
              </a:extLst>
            </p:cNvPr>
            <p:cNvSpPr/>
            <p:nvPr/>
          </p:nvSpPr>
          <p:spPr>
            <a:xfrm rot="16200000">
              <a:off x="10479444" y="458480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CEF7E07-BDDA-4ECD-BD48-597F06D4F426}"/>
                </a:ext>
              </a:extLst>
            </p:cNvPr>
            <p:cNvSpPr/>
            <p:nvPr/>
          </p:nvSpPr>
          <p:spPr>
            <a:xfrm rot="16200000">
              <a:off x="9336706" y="4586014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80FC737-D1DB-43E7-AC87-ABD52C8E79C9}"/>
                </a:ext>
              </a:extLst>
            </p:cNvPr>
            <p:cNvSpPr/>
            <p:nvPr/>
          </p:nvSpPr>
          <p:spPr>
            <a:xfrm rot="16200000">
              <a:off x="11436656" y="458480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57C6E34-287A-48C7-A612-7C26E2D0B193}"/>
                </a:ext>
              </a:extLst>
            </p:cNvPr>
            <p:cNvCxnSpPr>
              <a:cxnSpLocks/>
              <a:stCxn id="53" idx="6"/>
              <a:endCxn id="49" idx="1"/>
            </p:cNvCxnSpPr>
            <p:nvPr/>
          </p:nvCxnSpPr>
          <p:spPr>
            <a:xfrm flipV="1">
              <a:off x="9934714" y="2934654"/>
              <a:ext cx="572656" cy="8079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3FAF620-E983-491F-8B53-5CF1713F3F1D}"/>
                </a:ext>
              </a:extLst>
            </p:cNvPr>
            <p:cNvCxnSpPr>
              <a:cxnSpLocks/>
              <a:stCxn id="57" idx="0"/>
              <a:endCxn id="55" idx="4"/>
            </p:cNvCxnSpPr>
            <p:nvPr/>
          </p:nvCxnSpPr>
          <p:spPr>
            <a:xfrm flipH="1">
              <a:off x="10693468" y="4691813"/>
              <a:ext cx="7431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10C41D8-02D1-45BA-9F5D-236E72365434}"/>
                </a:ext>
              </a:extLst>
            </p:cNvPr>
            <p:cNvCxnSpPr>
              <a:cxnSpLocks/>
              <a:stCxn id="55" idx="6"/>
              <a:endCxn id="54" idx="2"/>
            </p:cNvCxnSpPr>
            <p:nvPr/>
          </p:nvCxnSpPr>
          <p:spPr>
            <a:xfrm flipV="1">
              <a:off x="10586456" y="3956589"/>
              <a:ext cx="116575" cy="6282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3E8CAFF-ACD7-4AE9-9579-82C87E331D0F}"/>
                </a:ext>
              </a:extLst>
            </p:cNvPr>
            <p:cNvCxnSpPr>
              <a:cxnSpLocks/>
              <a:stCxn id="55" idx="0"/>
              <a:endCxn id="56" idx="4"/>
            </p:cNvCxnSpPr>
            <p:nvPr/>
          </p:nvCxnSpPr>
          <p:spPr>
            <a:xfrm flipH="1">
              <a:off x="9550730" y="4691813"/>
              <a:ext cx="928714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6E47AA7-CBC0-4241-BC47-0324881130EB}"/>
                </a:ext>
              </a:extLst>
            </p:cNvPr>
            <p:cNvCxnSpPr>
              <a:cxnSpLocks/>
              <a:stCxn id="53" idx="1"/>
              <a:endCxn id="56" idx="6"/>
            </p:cNvCxnSpPr>
            <p:nvPr/>
          </p:nvCxnSpPr>
          <p:spPr>
            <a:xfrm flipH="1">
              <a:off x="9443718" y="3925246"/>
              <a:ext cx="415327" cy="660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809C99-2EAF-4CA3-AA0E-CDB0A599125E}"/>
                </a:ext>
              </a:extLst>
            </p:cNvPr>
            <p:cNvCxnSpPr>
              <a:cxnSpLocks/>
              <a:stCxn id="46" idx="2"/>
              <a:endCxn id="56" idx="7"/>
            </p:cNvCxnSpPr>
            <p:nvPr/>
          </p:nvCxnSpPr>
          <p:spPr>
            <a:xfrm>
              <a:off x="9114762" y="3925246"/>
              <a:ext cx="253287" cy="692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2DAA16B-5B5D-46FB-923F-916032EEA810}"/>
                </a:ext>
              </a:extLst>
            </p:cNvPr>
            <p:cNvCxnSpPr>
              <a:cxnSpLocks/>
              <a:stCxn id="57" idx="1"/>
              <a:endCxn id="45" idx="5"/>
            </p:cNvCxnSpPr>
            <p:nvPr/>
          </p:nvCxnSpPr>
          <p:spPr>
            <a:xfrm flipH="1">
              <a:off x="11251783" y="4767482"/>
              <a:ext cx="216216" cy="7832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C8E7D26-04A2-4383-8BC3-23671E8E64F1}"/>
                    </a:ext>
                  </a:extLst>
                </p:cNvPr>
                <p:cNvSpPr txBox="1"/>
                <p:nvPr/>
              </p:nvSpPr>
              <p:spPr>
                <a:xfrm>
                  <a:off x="10727920" y="2422566"/>
                  <a:ext cx="5650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7CC0E34-F5D6-4689-A0AF-32D791FC3B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7920" y="2422566"/>
                  <a:ext cx="56509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103D3C6-1BA7-4F8D-8CF4-DE96D633DBAC}"/>
                </a:ext>
              </a:extLst>
            </p:cNvPr>
            <p:cNvSpPr/>
            <p:nvPr/>
          </p:nvSpPr>
          <p:spPr>
            <a:xfrm rot="16200000">
              <a:off x="10307923" y="6262059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1E25FB7-1758-4B65-9FE1-D2E8E4CE0770}"/>
                </a:ext>
              </a:extLst>
            </p:cNvPr>
            <p:cNvCxnSpPr>
              <a:cxnSpLocks/>
              <a:endCxn id="66" idx="5"/>
            </p:cNvCxnSpPr>
            <p:nvPr/>
          </p:nvCxnSpPr>
          <p:spPr>
            <a:xfrm flipH="1">
              <a:off x="10490604" y="5721512"/>
              <a:ext cx="652522" cy="5718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A00FEAA-7F6C-4427-89DF-31D4FFAE25EB}"/>
                </a:ext>
              </a:extLst>
            </p:cNvPr>
            <p:cNvCxnSpPr>
              <a:cxnSpLocks/>
              <a:stCxn id="37" idx="2"/>
              <a:endCxn id="66" idx="6"/>
            </p:cNvCxnSpPr>
            <p:nvPr/>
          </p:nvCxnSpPr>
          <p:spPr>
            <a:xfrm>
              <a:off x="10410011" y="5730886"/>
              <a:ext cx="4924" cy="531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324ED31-B372-46E2-847D-AFC963B717AB}"/>
                </a:ext>
              </a:extLst>
            </p:cNvPr>
            <p:cNvCxnSpPr>
              <a:cxnSpLocks/>
              <a:stCxn id="44" idx="3"/>
              <a:endCxn id="66" idx="7"/>
            </p:cNvCxnSpPr>
            <p:nvPr/>
          </p:nvCxnSpPr>
          <p:spPr>
            <a:xfrm>
              <a:off x="9513410" y="5713942"/>
              <a:ext cx="825856" cy="5794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AAE6C9-E708-417B-8596-E2E769A53898}"/>
                </a:ext>
              </a:extLst>
            </p:cNvPr>
            <p:cNvCxnSpPr>
              <a:cxnSpLocks/>
              <a:stCxn id="55" idx="1"/>
              <a:endCxn id="37" idx="6"/>
            </p:cNvCxnSpPr>
            <p:nvPr/>
          </p:nvCxnSpPr>
          <p:spPr>
            <a:xfrm flipH="1">
              <a:off x="10410011" y="4767482"/>
              <a:ext cx="100776" cy="74938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79EA0EA-C995-480F-AADF-EB3A241F613C}"/>
                </a:ext>
              </a:extLst>
            </p:cNvPr>
            <p:cNvCxnSpPr>
              <a:cxnSpLocks/>
              <a:stCxn id="56" idx="2"/>
              <a:endCxn id="44" idx="6"/>
            </p:cNvCxnSpPr>
            <p:nvPr/>
          </p:nvCxnSpPr>
          <p:spPr>
            <a:xfrm flipH="1">
              <a:off x="9437741" y="4800038"/>
              <a:ext cx="5977" cy="73122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A27C641-46B0-47AB-8321-6BF6BB33E210}"/>
                </a:ext>
              </a:extLst>
            </p:cNvPr>
            <p:cNvCxnSpPr>
              <a:cxnSpLocks/>
            </p:cNvCxnSpPr>
            <p:nvPr/>
          </p:nvCxnSpPr>
          <p:spPr>
            <a:xfrm>
              <a:off x="10662125" y="4755607"/>
              <a:ext cx="805874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B22CDEA-7F75-4B5E-989B-F7C00F4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4753" y="4742948"/>
              <a:ext cx="966034" cy="12659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94CF5BA-E176-4318-BF38-52E44551C489}"/>
                    </a:ext>
                  </a:extLst>
                </p:cNvPr>
                <p:cNvSpPr txBox="1"/>
                <p:nvPr/>
              </p:nvSpPr>
              <p:spPr>
                <a:xfrm>
                  <a:off x="10583039" y="6148394"/>
                  <a:ext cx="5650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8D45370-84BB-49EC-AD69-55A08BB600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3039" y="6148394"/>
                  <a:ext cx="565090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ACC0A924-90BC-4997-BB60-3D944FC207A3}"/>
                    </a:ext>
                  </a:extLst>
                </p:cNvPr>
                <p:cNvSpPr txBox="1"/>
                <p:nvPr/>
              </p:nvSpPr>
              <p:spPr>
                <a:xfrm>
                  <a:off x="8095870" y="3967976"/>
                  <a:ext cx="10214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6AD36BA-F834-4097-8150-17CE4819B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5870" y="3967976"/>
                  <a:ext cx="102143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927B3C5-F117-4E95-BA18-46C1027E1C31}"/>
                    </a:ext>
                  </a:extLst>
                </p:cNvPr>
                <p:cNvSpPr txBox="1"/>
                <p:nvPr/>
              </p:nvSpPr>
              <p:spPr>
                <a:xfrm>
                  <a:off x="8219972" y="4880562"/>
                  <a:ext cx="10214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5084CF5D-3B31-4C0D-A1E5-BB2F0E4B54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972" y="4880562"/>
                  <a:ext cx="102143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750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0026" y="33439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 Private</a:t>
                </a:r>
                <a:r>
                  <a:rPr lang="en-US" dirty="0"/>
                  <a:t> Neighborhood Trees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026" y="33439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F560-DB4C-4600-8ACC-D89F325FB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622" y="1372079"/>
                <a:ext cx="10973178" cy="701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/>
                  <a:t>How many rounds to share R bits on a tree of depth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600" dirty="0"/>
                  <a:t>?</a:t>
                </a:r>
                <a:endParaRPr lang="he-IL" sz="3600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22" y="1372079"/>
                <a:ext cx="10973178" cy="701285"/>
              </a:xfrm>
              <a:prstGeom prst="rect">
                <a:avLst/>
              </a:prstGeom>
              <a:blipFill>
                <a:blip r:embed="rId3"/>
                <a:stretch>
                  <a:fillRect l="-1499" t="-20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84EC7B8F-C8EC-49F5-A1BE-8B7CE0CC7D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622" y="2699560"/>
                <a:ext cx="10515600" cy="701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/>
                  <a:t>How many rounds to share R bits on 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trees of depth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600" dirty="0"/>
                  <a:t> and overlap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/>
                  <a:t>?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3600" dirty="0"/>
                  <a:t>Key Tool: Random Delay [LMR94, Gha15]</a:t>
                </a:r>
                <a:endParaRPr lang="he-IL" sz="3600" dirty="0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84EC7B8F-C8EC-49F5-A1BE-8B7CE0CC7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22" y="2699560"/>
                <a:ext cx="10515600" cy="701285"/>
              </a:xfrm>
              <a:prstGeom prst="rect">
                <a:avLst/>
              </a:prstGeom>
              <a:blipFill>
                <a:blip r:embed="rId4"/>
                <a:stretch>
                  <a:fillRect l="-1565" t="-21739" b="-26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503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9F7-347E-494C-84DD-AC064F01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72" y="-15223"/>
            <a:ext cx="10515600" cy="1325563"/>
          </a:xfrm>
        </p:spPr>
        <p:txBody>
          <a:bodyPr/>
          <a:lstStyle/>
          <a:p>
            <a:r>
              <a:rPr lang="en-US" dirty="0"/>
              <a:t>Secure Simulation of a Single Round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2ABE5-B43A-496F-8A53-9D956F29F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2830" y="1221782"/>
                <a:ext cx="11571241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computes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  <a:p>
                <a:r>
                  <a:rPr lang="en-US" dirty="0"/>
                  <a:t>The </a:t>
                </a:r>
                <a:r>
                  <a:rPr lang="en-US" u="sng" dirty="0"/>
                  <a:t>secure algorithm</a:t>
                </a:r>
                <a:r>
                  <a:rPr lang="en-US" dirty="0"/>
                  <a:t> for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sz="2800" dirty="0"/>
                  <a:t>Broadcast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using 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private neighborhood </a:t>
                </a:r>
                <a:r>
                  <a:rPr lang="en-US" sz="2800" dirty="0"/>
                  <a:t>tree</a:t>
                </a:r>
              </a:p>
              <a:p>
                <a:pPr lvl="1"/>
                <a:r>
                  <a:rPr lang="en-US" sz="2800" dirty="0"/>
                  <a:t>Run the PSM protocol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securely</a:t>
                </a:r>
                <a:endParaRPr lang="en-US" dirty="0"/>
              </a:p>
              <a:p>
                <a:r>
                  <a:rPr lang="en-US" dirty="0"/>
                  <a:t>Apply the above for all nodes </a:t>
                </a:r>
                <a:r>
                  <a:rPr lang="en-US" dirty="0">
                    <a:solidFill>
                      <a:srgbClr val="FF0000"/>
                    </a:solidFill>
                  </a:rPr>
                  <a:t>simultaneously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2ABE5-B43A-496F-8A53-9D956F29F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830" y="1221782"/>
                <a:ext cx="11571241" cy="4351338"/>
              </a:xfrm>
              <a:blipFill>
                <a:blip r:embed="rId3"/>
                <a:stretch>
                  <a:fillRect l="-94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3BB2C2-2225-4B83-9288-8E4717958E9F}"/>
                  </a:ext>
                </a:extLst>
              </p:cNvPr>
              <p:cNvSpPr txBox="1"/>
              <p:nvPr/>
            </p:nvSpPr>
            <p:spPr>
              <a:xfrm>
                <a:off x="382618" y="4029402"/>
                <a:ext cx="7720123" cy="225728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Private neighborhood trees</a:t>
                </a:r>
              </a:p>
              <a:p>
                <a:pPr algn="ctr"/>
                <a:r>
                  <a:rPr lang="en-US" sz="2800" dirty="0"/>
                  <a:t>+</a:t>
                </a:r>
              </a:p>
              <a:p>
                <a:pPr algn="ctr"/>
                <a:r>
                  <a:rPr lang="en-US" sz="2800" dirty="0"/>
                  <a:t>Secure PSM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dirty="0"/>
              </a:p>
              <a:p>
                <a:pPr algn="ctr"/>
                <a:r>
                  <a:rPr lang="en-US" sz="2800" dirty="0"/>
                  <a:t>Round simulation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 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/>
                  <a:t> rounds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3BB2C2-2225-4B83-9288-8E4717958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18" y="4029402"/>
                <a:ext cx="7720123" cy="2257285"/>
              </a:xfrm>
              <a:prstGeom prst="rect">
                <a:avLst/>
              </a:prstGeom>
              <a:blipFill>
                <a:blip r:embed="rId4"/>
                <a:stretch>
                  <a:fillRect t="-2133" b="-6133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AA701AB6-104D-4DD9-90F0-1A03C01582D6}"/>
              </a:ext>
            </a:extLst>
          </p:cNvPr>
          <p:cNvGrpSpPr/>
          <p:nvPr/>
        </p:nvGrpSpPr>
        <p:grpSpPr>
          <a:xfrm>
            <a:off x="9236103" y="1328911"/>
            <a:ext cx="2573279" cy="5021838"/>
            <a:chOff x="9121047" y="1595799"/>
            <a:chExt cx="2573279" cy="502183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96F6DB7-4974-4667-A4EF-DD6001407B77}"/>
                </a:ext>
              </a:extLst>
            </p:cNvPr>
            <p:cNvCxnSpPr>
              <a:cxnSpLocks/>
              <a:stCxn id="72" idx="6"/>
            </p:cNvCxnSpPr>
            <p:nvPr/>
          </p:nvCxnSpPr>
          <p:spPr>
            <a:xfrm rot="16604994" flipV="1">
              <a:off x="10334233" y="1659783"/>
              <a:ext cx="457930" cy="527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638906-1A4C-4C95-A377-E4B41E1B62C7}"/>
                </a:ext>
              </a:extLst>
            </p:cNvPr>
            <p:cNvCxnSpPr>
              <a:cxnSpLocks/>
              <a:stCxn id="60" idx="6"/>
              <a:endCxn id="59" idx="2"/>
            </p:cNvCxnSpPr>
            <p:nvPr/>
          </p:nvCxnSpPr>
          <p:spPr>
            <a:xfrm flipV="1">
              <a:off x="10399590" y="4190593"/>
              <a:ext cx="438785" cy="10707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34" descr="new">
              <a:extLst>
                <a:ext uri="{FF2B5EF4-FFF2-40B4-BE49-F238E27FC236}">
                  <a16:creationId xmlns:a16="http://schemas.microsoft.com/office/drawing/2014/main" id="{8DEFFD23-3E36-4AF4-AAF0-EB251AAFE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338529">
              <a:off x="9847984" y="5513794"/>
              <a:ext cx="1019586" cy="1103843"/>
            </a:xfrm>
            <a:prstGeom prst="rect">
              <a:avLst/>
            </a:prstGeom>
            <a:noFill/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7863CE4-4985-4D25-9EEF-BB16935A85DD}"/>
                </a:ext>
              </a:extLst>
            </p:cNvPr>
            <p:cNvSpPr/>
            <p:nvPr/>
          </p:nvSpPr>
          <p:spPr>
            <a:xfrm rot="16604994">
              <a:off x="10776264" y="4044497"/>
              <a:ext cx="140767" cy="1524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9D80D6C-4872-46BA-B350-F724F10E3FDC}"/>
                </a:ext>
              </a:extLst>
            </p:cNvPr>
            <p:cNvSpPr/>
            <p:nvPr/>
          </p:nvSpPr>
          <p:spPr>
            <a:xfrm rot="16604994">
              <a:off x="10320934" y="5254998"/>
              <a:ext cx="140767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9FE2A0-31FF-41F8-B3A6-F579634E3D43}"/>
                </a:ext>
              </a:extLst>
            </p:cNvPr>
            <p:cNvCxnSpPr>
              <a:cxnSpLocks/>
              <a:stCxn id="60" idx="6"/>
              <a:endCxn id="63" idx="2"/>
            </p:cNvCxnSpPr>
            <p:nvPr/>
          </p:nvCxnSpPr>
          <p:spPr>
            <a:xfrm flipH="1" flipV="1">
              <a:off x="10215500" y="4259968"/>
              <a:ext cx="184090" cy="10013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F49F1F1-B10E-4D2A-A701-E8CD6330B3AD}"/>
                </a:ext>
              </a:extLst>
            </p:cNvPr>
            <p:cNvSpPr/>
            <p:nvPr/>
          </p:nvSpPr>
          <p:spPr>
            <a:xfrm rot="16604994">
              <a:off x="9460086" y="4275801"/>
              <a:ext cx="140767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3254BEC-CB36-4BF7-8D75-F3911E864419}"/>
                </a:ext>
              </a:extLst>
            </p:cNvPr>
            <p:cNvSpPr/>
            <p:nvPr/>
          </p:nvSpPr>
          <p:spPr>
            <a:xfrm rot="16604994">
              <a:off x="10153389" y="4113872"/>
              <a:ext cx="140767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B09AC20-0F64-45A7-9C4F-444ACD408266}"/>
                </a:ext>
              </a:extLst>
            </p:cNvPr>
            <p:cNvCxnSpPr>
              <a:cxnSpLocks/>
              <a:stCxn id="60" idx="7"/>
              <a:endCxn id="62" idx="3"/>
            </p:cNvCxnSpPr>
            <p:nvPr/>
          </p:nvCxnSpPr>
          <p:spPr>
            <a:xfrm flipH="1" flipV="1">
              <a:off x="9578128" y="4407758"/>
              <a:ext cx="765531" cy="867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092C4C-3137-4DFC-AF53-45D871F61F71}"/>
                </a:ext>
              </a:extLst>
            </p:cNvPr>
            <p:cNvSpPr/>
            <p:nvPr/>
          </p:nvSpPr>
          <p:spPr>
            <a:xfrm rot="16604994">
              <a:off x="11313758" y="4147850"/>
              <a:ext cx="140767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37285D8-1CC3-4338-837B-DD83EF006FEB}"/>
                </a:ext>
              </a:extLst>
            </p:cNvPr>
            <p:cNvCxnSpPr>
              <a:cxnSpLocks/>
              <a:stCxn id="60" idx="5"/>
              <a:endCxn id="65" idx="2"/>
            </p:cNvCxnSpPr>
            <p:nvPr/>
          </p:nvCxnSpPr>
          <p:spPr>
            <a:xfrm flipV="1">
              <a:off x="10450676" y="4293946"/>
              <a:ext cx="925193" cy="9941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33" descr="MCj04348740000[1]">
              <a:extLst>
                <a:ext uri="{FF2B5EF4-FFF2-40B4-BE49-F238E27FC236}">
                  <a16:creationId xmlns:a16="http://schemas.microsoft.com/office/drawing/2014/main" id="{AD2EDAFC-68CC-4C9B-AD5B-E97D6322C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21047" y="3497628"/>
              <a:ext cx="559815" cy="606078"/>
            </a:xfrm>
            <a:prstGeom prst="rect">
              <a:avLst/>
            </a:prstGeom>
            <a:noFill/>
          </p:spPr>
        </p:pic>
        <p:pic>
          <p:nvPicPr>
            <p:cNvPr id="68" name="Picture 33" descr="MCj04348740000[1]">
              <a:extLst>
                <a:ext uri="{FF2B5EF4-FFF2-40B4-BE49-F238E27FC236}">
                  <a16:creationId xmlns:a16="http://schemas.microsoft.com/office/drawing/2014/main" id="{780C5CF2-E366-445E-8556-6987BA153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9716" y="3466363"/>
              <a:ext cx="559815" cy="606078"/>
            </a:xfrm>
            <a:prstGeom prst="rect">
              <a:avLst/>
            </a:prstGeom>
            <a:noFill/>
          </p:spPr>
        </p:pic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198FC97-3B76-4DBE-B9D0-59970BA210E8}"/>
                </a:ext>
              </a:extLst>
            </p:cNvPr>
            <p:cNvSpPr/>
            <p:nvPr/>
          </p:nvSpPr>
          <p:spPr>
            <a:xfrm rot="16604994">
              <a:off x="9748211" y="2667748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E46DCF6-1FFC-44DE-AAF9-A0702C4DE44A}"/>
                </a:ext>
              </a:extLst>
            </p:cNvPr>
            <p:cNvCxnSpPr>
              <a:cxnSpLocks/>
              <a:stCxn id="69" idx="1"/>
              <a:endCxn id="81" idx="2"/>
            </p:cNvCxnSpPr>
            <p:nvPr/>
          </p:nvCxnSpPr>
          <p:spPr>
            <a:xfrm flipH="1">
              <a:off x="9569759" y="2787038"/>
              <a:ext cx="189477" cy="614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C920880-A926-47E4-8BF9-87AA6E25E5A1}"/>
                </a:ext>
              </a:extLst>
            </p:cNvPr>
            <p:cNvCxnSpPr>
              <a:cxnSpLocks/>
            </p:cNvCxnSpPr>
            <p:nvPr/>
          </p:nvCxnSpPr>
          <p:spPr>
            <a:xfrm rot="16604994" flipH="1">
              <a:off x="9667342" y="2951285"/>
              <a:ext cx="674435" cy="3470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2D254E5-583F-4D2B-BFF9-73814FAD108C}"/>
                </a:ext>
              </a:extLst>
            </p:cNvPr>
            <p:cNvSpPr/>
            <p:nvPr/>
          </p:nvSpPr>
          <p:spPr>
            <a:xfrm rot="16604994">
              <a:off x="10719580" y="2175638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D817FBD-7D43-4665-88C9-ADFF5EA9ED4F}"/>
                </a:ext>
              </a:extLst>
            </p:cNvPr>
            <p:cNvCxnSpPr>
              <a:cxnSpLocks/>
              <a:stCxn id="69" idx="6"/>
            </p:cNvCxnSpPr>
            <p:nvPr/>
          </p:nvCxnSpPr>
          <p:spPr>
            <a:xfrm rot="16604994">
              <a:off x="9527890" y="1958363"/>
              <a:ext cx="1104367" cy="379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FD94FA1-5B04-4CC0-B97A-0157A924AF59}"/>
                </a:ext>
              </a:extLst>
            </p:cNvPr>
            <p:cNvSpPr/>
            <p:nvPr/>
          </p:nvSpPr>
          <p:spPr>
            <a:xfrm rot="16604994">
              <a:off x="10737534" y="2896700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BEE7FD1-D061-4985-9EDA-709F46A2C888}"/>
                </a:ext>
              </a:extLst>
            </p:cNvPr>
            <p:cNvCxnSpPr>
              <a:cxnSpLocks/>
            </p:cNvCxnSpPr>
            <p:nvPr/>
          </p:nvCxnSpPr>
          <p:spPr>
            <a:xfrm rot="16604994" flipV="1">
              <a:off x="10578063" y="3219976"/>
              <a:ext cx="411027" cy="34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1B4D321-2713-4941-A84A-E2F56DE41A7F}"/>
                </a:ext>
              </a:extLst>
            </p:cNvPr>
            <p:cNvCxnSpPr>
              <a:cxnSpLocks/>
              <a:stCxn id="74" idx="6"/>
              <a:endCxn id="72" idx="3"/>
            </p:cNvCxnSpPr>
            <p:nvPr/>
          </p:nvCxnSpPr>
          <p:spPr>
            <a:xfrm rot="16604994" flipV="1">
              <a:off x="10530005" y="2580951"/>
              <a:ext cx="593802" cy="486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C5B34E1-1962-429B-9301-EE4FF0F8A132}"/>
                </a:ext>
              </a:extLst>
            </p:cNvPr>
            <p:cNvCxnSpPr>
              <a:cxnSpLocks/>
              <a:endCxn id="72" idx="4"/>
            </p:cNvCxnSpPr>
            <p:nvPr/>
          </p:nvCxnSpPr>
          <p:spPr>
            <a:xfrm rot="16604994" flipV="1">
              <a:off x="10518940" y="2568875"/>
              <a:ext cx="1188633" cy="6393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F1473AA-1803-4DB9-9825-87291F552594}"/>
                </a:ext>
              </a:extLst>
            </p:cNvPr>
            <p:cNvSpPr/>
            <p:nvPr/>
          </p:nvSpPr>
          <p:spPr>
            <a:xfrm rot="16604994">
              <a:off x="11161771" y="3117683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EC5D624-B409-4C57-9EA8-7B731889F54D}"/>
                </a:ext>
              </a:extLst>
            </p:cNvPr>
            <p:cNvSpPr/>
            <p:nvPr/>
          </p:nvSpPr>
          <p:spPr>
            <a:xfrm rot="16604994">
              <a:off x="10255463" y="1608518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FB0B53B-760C-449F-A52F-D672E5897BF4}"/>
                </a:ext>
              </a:extLst>
            </p:cNvPr>
            <p:cNvSpPr/>
            <p:nvPr/>
          </p:nvSpPr>
          <p:spPr>
            <a:xfrm rot="16604994">
              <a:off x="9932378" y="2215998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8FEC43B-7439-4197-92CF-B6A3B18A3D3A}"/>
                </a:ext>
              </a:extLst>
            </p:cNvPr>
            <p:cNvSpPr/>
            <p:nvPr/>
          </p:nvSpPr>
          <p:spPr>
            <a:xfrm rot="16604994">
              <a:off x="9507648" y="3255115"/>
              <a:ext cx="140767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33" descr="MCj04348740000[1]">
              <a:extLst>
                <a:ext uri="{FF2B5EF4-FFF2-40B4-BE49-F238E27FC236}">
                  <a16:creationId xmlns:a16="http://schemas.microsoft.com/office/drawing/2014/main" id="{80194878-21E5-43AC-B5EB-5B0688421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02539" y="3453532"/>
              <a:ext cx="559815" cy="606078"/>
            </a:xfrm>
            <a:prstGeom prst="rect">
              <a:avLst/>
            </a:prstGeom>
            <a:noFill/>
          </p:spPr>
        </p:pic>
        <p:pic>
          <p:nvPicPr>
            <p:cNvPr id="83" name="Picture 33" descr="MCj04348740000[1]">
              <a:extLst>
                <a:ext uri="{FF2B5EF4-FFF2-40B4-BE49-F238E27FC236}">
                  <a16:creationId xmlns:a16="http://schemas.microsoft.com/office/drawing/2014/main" id="{CDCF8E0C-01E0-48B1-9E1D-831A5B7A9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34511" y="3509879"/>
              <a:ext cx="559815" cy="606078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D91D818-F08A-4A56-93F3-6136C878B549}"/>
                  </a:ext>
                </a:extLst>
              </p:cNvPr>
              <p:cNvSpPr txBox="1"/>
              <p:nvPr/>
            </p:nvSpPr>
            <p:spPr>
              <a:xfrm>
                <a:off x="8994067" y="6310895"/>
                <a:ext cx="30246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D91D818-F08A-4A56-93F3-6136C878B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067" y="6310895"/>
                <a:ext cx="3024611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A1E50B9-A628-41E5-959D-B948690EAE9D}"/>
                  </a:ext>
                </a:extLst>
              </p:cNvPr>
              <p:cNvSpPr txBox="1"/>
              <p:nvPr/>
            </p:nvSpPr>
            <p:spPr>
              <a:xfrm>
                <a:off x="11292289" y="2263338"/>
                <a:ext cx="458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A1E50B9-A628-41E5-959D-B948690EA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289" y="2263338"/>
                <a:ext cx="45820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24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9F7-347E-494C-84DD-AC064F01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93"/>
            <a:ext cx="10515600" cy="1325563"/>
          </a:xfrm>
        </p:spPr>
        <p:txBody>
          <a:bodyPr/>
          <a:lstStyle/>
          <a:p>
            <a:r>
              <a:rPr lang="en-US" dirty="0"/>
              <a:t>Secure Simulation of </a:t>
            </a:r>
            <a:r>
              <a:rPr lang="en-US" dirty="0">
                <a:solidFill>
                  <a:srgbClr val="FF0000"/>
                </a:solidFill>
              </a:rPr>
              <a:t>Many</a:t>
            </a:r>
            <a:r>
              <a:rPr lang="en-US" dirty="0"/>
              <a:t> Rounds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2ABE5-B43A-496F-8A53-9D956F29F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879" y="1417556"/>
                <a:ext cx="11364685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For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-round algorithm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200" dirty="0"/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pPr>
                  <a:lnSpc>
                    <a:spcPct val="110000"/>
                  </a:lnSpc>
                </a:pPr>
                <a:r>
                  <a:rPr lang="en-US" sz="3200" b="1" dirty="0"/>
                  <a:t>Attempt #1:</a:t>
                </a:r>
                <a:r>
                  <a:rPr lang="en-US" sz="3200" dirty="0"/>
                  <a:t> Run the secure algorithm for a single round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 times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800" dirty="0"/>
                  <a:t>Might reveal more than the final output (!)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200" b="1" dirty="0"/>
                  <a:t>Solution:</a:t>
                </a:r>
                <a:r>
                  <a:rPr lang="en-US" sz="3200" dirty="0"/>
                  <a:t> states are “</a:t>
                </a:r>
                <a:r>
                  <a:rPr lang="en-US" sz="3200" dirty="0">
                    <a:solidFill>
                      <a:srgbClr val="FF0000"/>
                    </a:solidFill>
                  </a:rPr>
                  <a:t>encrypted</a:t>
                </a:r>
                <a:r>
                  <a:rPr lang="en-US" sz="3200" dirty="0"/>
                  <a:t>” and we “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homomorphically</a:t>
                </a:r>
                <a:r>
                  <a:rPr lang="en-US" sz="3200" dirty="0"/>
                  <a:t>” compute the next state</a:t>
                </a:r>
              </a:p>
              <a:p>
                <a:pPr lvl="1"/>
                <a:r>
                  <a:rPr lang="en-US" sz="2800" dirty="0"/>
                  <a:t>Keys chosen by neighbors</a:t>
                </a:r>
              </a:p>
              <a:p>
                <a:pPr lvl="1"/>
                <a:r>
                  <a:rPr lang="en-US" sz="2800" dirty="0"/>
                  <a:t>Homomorphic operations simulated by the PSM protocol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2ABE5-B43A-496F-8A53-9D956F29F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79" y="1417556"/>
                <a:ext cx="11364685" cy="4351338"/>
              </a:xfrm>
              <a:blipFill>
                <a:blip r:embed="rId2"/>
                <a:stretch>
                  <a:fillRect l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28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17DA-05EB-4E07-BFA7-24765A0F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786" y="-75747"/>
            <a:ext cx="10515600" cy="1325563"/>
          </a:xfrm>
        </p:spPr>
        <p:txBody>
          <a:bodyPr/>
          <a:lstStyle/>
          <a:p>
            <a:r>
              <a:rPr lang="en-US" dirty="0"/>
              <a:t>Secure Simulation of </a:t>
            </a:r>
            <a:r>
              <a:rPr lang="en-US" dirty="0">
                <a:solidFill>
                  <a:srgbClr val="FF0000"/>
                </a:solidFill>
              </a:rPr>
              <a:t>Many</a:t>
            </a:r>
            <a:r>
              <a:rPr lang="en-US" dirty="0"/>
              <a:t> Rounds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5746977" y="1818086"/>
            <a:ext cx="1749408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Ciphertext</a:t>
            </a:r>
            <a:endParaRPr lang="he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479471" y="2661901"/>
                <a:ext cx="5181203" cy="27663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r>
                  <a:rPr lang="en-US" sz="2000" b="1" dirty="0"/>
                  <a:t>The function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1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Decrypt the input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Compute </a:t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Encrypt the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messages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471" y="2661901"/>
                <a:ext cx="5181203" cy="276631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4707" y="3233082"/>
            <a:ext cx="2228158" cy="4308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200" dirty="0"/>
              <a:t>Decryption keys</a:t>
            </a:r>
            <a:endParaRPr lang="he-IL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54" y="4713654"/>
            <a:ext cx="2576659" cy="4308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200" dirty="0"/>
              <a:t>New encryption keys</a:t>
            </a:r>
            <a:endParaRPr lang="he-IL" sz="2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13369" y="2277704"/>
            <a:ext cx="8313" cy="330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73137" y="3455547"/>
            <a:ext cx="605790" cy="2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08985" y="4945447"/>
            <a:ext cx="662941" cy="71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05057" y="5444012"/>
            <a:ext cx="8312" cy="3200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2130430" y="1552284"/>
            <a:ext cx="2698081" cy="709083"/>
          </a:xfrm>
          <a:prstGeom prst="wedgeRoundRectCallout">
            <a:avLst>
              <a:gd name="adj1" fmla="val -37486"/>
              <a:gd name="adj2" fmla="val 1288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200" dirty="0"/>
              <a:t>Chosen by neighbors</a:t>
            </a:r>
            <a:endParaRPr lang="he-IL" sz="2200" dirty="0"/>
          </a:p>
        </p:txBody>
      </p:sp>
      <p:sp>
        <p:nvSpPr>
          <p:cNvPr id="18" name="Rectangle 17"/>
          <p:cNvSpPr/>
          <p:nvPr/>
        </p:nvSpPr>
        <p:spPr>
          <a:xfrm>
            <a:off x="5746977" y="5902694"/>
            <a:ext cx="1749408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Ciphertext</a:t>
            </a:r>
            <a:endParaRPr lang="he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/>
              <p:cNvSpPr/>
              <p:nvPr/>
            </p:nvSpPr>
            <p:spPr>
              <a:xfrm>
                <a:off x="8556025" y="1289715"/>
                <a:ext cx="2302266" cy="1234220"/>
              </a:xfrm>
              <a:prstGeom prst="wedgeRoundRectCallout">
                <a:avLst>
                  <a:gd name="adj1" fmla="val -88423"/>
                  <a:gd name="adj2" fmla="val 9477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2200" dirty="0"/>
                  <a:t>Encryption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he-IL" sz="2200" dirty="0"/>
              </a:p>
            </p:txBody>
          </p:sp>
        </mc:Choice>
        <mc:Fallback xmlns="">
          <p:sp>
            <p:nvSpPr>
              <p:cNvPr id="19" name="Rounded 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025" y="1289715"/>
                <a:ext cx="2302266" cy="1234220"/>
              </a:xfrm>
              <a:prstGeom prst="wedgeRoundRectCallout">
                <a:avLst>
                  <a:gd name="adj1" fmla="val -88423"/>
                  <a:gd name="adj2" fmla="val 9477"/>
                  <a:gd name="adj3" fmla="val 16667"/>
                </a:avLst>
              </a:prstGeom>
              <a:blipFill>
                <a:blip r:embed="rId6"/>
                <a:stretch>
                  <a:fillRect r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2A9A89F7-51F6-4EF8-9143-93067FDF1282}"/>
              </a:ext>
            </a:extLst>
          </p:cNvPr>
          <p:cNvGrpSpPr/>
          <p:nvPr/>
        </p:nvGrpSpPr>
        <p:grpSpPr>
          <a:xfrm>
            <a:off x="8965219" y="3014973"/>
            <a:ext cx="2933212" cy="2829677"/>
            <a:chOff x="8146459" y="2060577"/>
            <a:chExt cx="3755553" cy="362299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D520587-A4F8-4A88-9195-1442354719FC}"/>
                </a:ext>
              </a:extLst>
            </p:cNvPr>
            <p:cNvCxnSpPr>
              <a:cxnSpLocks/>
              <a:stCxn id="54" idx="6"/>
              <a:endCxn id="53" idx="2"/>
            </p:cNvCxnSpPr>
            <p:nvPr/>
          </p:nvCxnSpPr>
          <p:spPr>
            <a:xfrm flipH="1">
              <a:off x="9624117" y="3309902"/>
              <a:ext cx="253915" cy="1492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34" descr="new">
              <a:extLst>
                <a:ext uri="{FF2B5EF4-FFF2-40B4-BE49-F238E27FC236}">
                  <a16:creationId xmlns:a16="http://schemas.microsoft.com/office/drawing/2014/main" id="{C507F844-6613-472E-AA48-A6DCAD0FD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471642" y="2060577"/>
              <a:ext cx="1103844" cy="1103843"/>
            </a:xfrm>
            <a:prstGeom prst="rect">
              <a:avLst/>
            </a:prstGeom>
            <a:noFill/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D2393A8-FBE3-4140-9013-E48CB08A4428}"/>
                </a:ext>
              </a:extLst>
            </p:cNvPr>
            <p:cNvSpPr/>
            <p:nvPr/>
          </p:nvSpPr>
          <p:spPr>
            <a:xfrm rot="5717468">
              <a:off x="9540890" y="4801761"/>
              <a:ext cx="152400" cy="1524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3A3F10-AF57-4A3D-945F-BB8B6AD2991D}"/>
                </a:ext>
              </a:extLst>
            </p:cNvPr>
            <p:cNvSpPr/>
            <p:nvPr/>
          </p:nvSpPr>
          <p:spPr>
            <a:xfrm rot="5717468">
              <a:off x="9808859" y="3157827"/>
              <a:ext cx="152400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39EB555-BD9B-49D5-8EB8-F6217C3B4E3B}"/>
                </a:ext>
              </a:extLst>
            </p:cNvPr>
            <p:cNvCxnSpPr>
              <a:cxnSpLocks/>
              <a:stCxn id="54" idx="6"/>
              <a:endCxn id="57" idx="2"/>
            </p:cNvCxnSpPr>
            <p:nvPr/>
          </p:nvCxnSpPr>
          <p:spPr>
            <a:xfrm>
              <a:off x="9878032" y="3309902"/>
              <a:ext cx="788830" cy="1488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BBB312F-D3C1-4F5C-AA44-8A7A5132ABFD}"/>
                </a:ext>
              </a:extLst>
            </p:cNvPr>
            <p:cNvSpPr/>
            <p:nvPr/>
          </p:nvSpPr>
          <p:spPr>
            <a:xfrm rot="5717468">
              <a:off x="11563271" y="4812837"/>
              <a:ext cx="152400" cy="1524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210650-0DD8-4970-B431-3F44C123B2B1}"/>
                </a:ext>
              </a:extLst>
            </p:cNvPr>
            <p:cNvSpPr/>
            <p:nvPr/>
          </p:nvSpPr>
          <p:spPr>
            <a:xfrm rot="5717468">
              <a:off x="10583635" y="4798111"/>
              <a:ext cx="152400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0FCBBA-95D5-46C2-A979-319D5C042C91}"/>
                </a:ext>
              </a:extLst>
            </p:cNvPr>
            <p:cNvCxnSpPr>
              <a:cxnSpLocks/>
              <a:stCxn id="54" idx="6"/>
              <a:endCxn id="56" idx="3"/>
            </p:cNvCxnSpPr>
            <p:nvPr/>
          </p:nvCxnSpPr>
          <p:spPr>
            <a:xfrm>
              <a:off x="9878032" y="3309902"/>
              <a:ext cx="1712755" cy="15205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7247BF9-58C7-4D82-A33C-D43D9EA816C8}"/>
                </a:ext>
              </a:extLst>
            </p:cNvPr>
            <p:cNvSpPr/>
            <p:nvPr/>
          </p:nvSpPr>
          <p:spPr>
            <a:xfrm rot="5717468">
              <a:off x="8394602" y="4837118"/>
              <a:ext cx="152400" cy="1524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9980B8-884D-497F-BA91-1A4CD8B30D64}"/>
                </a:ext>
              </a:extLst>
            </p:cNvPr>
            <p:cNvCxnSpPr>
              <a:cxnSpLocks/>
              <a:stCxn id="54" idx="6"/>
              <a:endCxn id="59" idx="2"/>
            </p:cNvCxnSpPr>
            <p:nvPr/>
          </p:nvCxnSpPr>
          <p:spPr>
            <a:xfrm flipH="1">
              <a:off x="8477829" y="3309902"/>
              <a:ext cx="1400203" cy="15275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33" descr="MCj04348740000[1]">
              <a:extLst>
                <a:ext uri="{FF2B5EF4-FFF2-40B4-BE49-F238E27FC236}">
                  <a16:creationId xmlns:a16="http://schemas.microsoft.com/office/drawing/2014/main" id="{795F7F48-02B9-4286-85D2-CFD277547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295934" y="5047813"/>
              <a:ext cx="606078" cy="606078"/>
            </a:xfrm>
            <a:prstGeom prst="rect">
              <a:avLst/>
            </a:prstGeom>
            <a:noFill/>
          </p:spPr>
        </p:pic>
        <p:pic>
          <p:nvPicPr>
            <p:cNvPr id="62" name="Picture 33" descr="MCj04348740000[1]">
              <a:extLst>
                <a:ext uri="{FF2B5EF4-FFF2-40B4-BE49-F238E27FC236}">
                  <a16:creationId xmlns:a16="http://schemas.microsoft.com/office/drawing/2014/main" id="{B6EE0C1B-36AE-45BF-8D20-E5103484D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272447" y="5047813"/>
              <a:ext cx="606078" cy="606078"/>
            </a:xfrm>
            <a:prstGeom prst="rect">
              <a:avLst/>
            </a:prstGeom>
            <a:noFill/>
          </p:spPr>
        </p:pic>
        <p:pic>
          <p:nvPicPr>
            <p:cNvPr id="63" name="Picture 33" descr="MCj04348740000[1]">
              <a:extLst>
                <a:ext uri="{FF2B5EF4-FFF2-40B4-BE49-F238E27FC236}">
                  <a16:creationId xmlns:a16="http://schemas.microsoft.com/office/drawing/2014/main" id="{BA62978D-CEB0-456B-BCE0-7C42D3B01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03620" y="5077490"/>
              <a:ext cx="606078" cy="606078"/>
            </a:xfrm>
            <a:prstGeom prst="rect">
              <a:avLst/>
            </a:prstGeom>
            <a:noFill/>
          </p:spPr>
        </p:pic>
        <p:pic>
          <p:nvPicPr>
            <p:cNvPr id="64" name="Picture 33" descr="MCj04348740000[1]">
              <a:extLst>
                <a:ext uri="{FF2B5EF4-FFF2-40B4-BE49-F238E27FC236}">
                  <a16:creationId xmlns:a16="http://schemas.microsoft.com/office/drawing/2014/main" id="{177436BA-D9CC-42B8-9752-0EDFCFC76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46459" y="5047813"/>
              <a:ext cx="606078" cy="606078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4624D3A-FAF3-4F07-B7F1-3A99CDC8BB8A}"/>
                  </a:ext>
                </a:extLst>
              </p:cNvPr>
              <p:cNvSpPr txBox="1"/>
              <p:nvPr/>
            </p:nvSpPr>
            <p:spPr>
              <a:xfrm>
                <a:off x="9094718" y="4212999"/>
                <a:ext cx="567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4624D3A-FAF3-4F07-B7F1-3A99CDC8B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718" y="4212999"/>
                <a:ext cx="56755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E70E791-0B3A-4BF2-BEB0-E12A88DE7E6B}"/>
                  </a:ext>
                </a:extLst>
              </p:cNvPr>
              <p:cNvSpPr txBox="1"/>
              <p:nvPr/>
            </p:nvSpPr>
            <p:spPr>
              <a:xfrm>
                <a:off x="10881649" y="4120722"/>
                <a:ext cx="592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E70E791-0B3A-4BF2-BEB0-E12A88DE7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649" y="4120722"/>
                <a:ext cx="59279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41C46F-85DA-497C-A844-6C4B49AE82C3}"/>
                  </a:ext>
                </a:extLst>
              </p:cNvPr>
              <p:cNvSpPr txBox="1"/>
              <p:nvPr/>
            </p:nvSpPr>
            <p:spPr>
              <a:xfrm>
                <a:off x="9596019" y="4556762"/>
                <a:ext cx="5740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41C46F-85DA-497C-A844-6C4B49AE8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019" y="4556762"/>
                <a:ext cx="57401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D1D889FE-DD1C-4CD6-94EF-D4C7557F5FF6}"/>
              </a:ext>
            </a:extLst>
          </p:cNvPr>
          <p:cNvSpPr txBox="1"/>
          <p:nvPr/>
        </p:nvSpPr>
        <p:spPr>
          <a:xfrm>
            <a:off x="10604635" y="4394370"/>
            <a:ext cx="31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4073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C292ABE5-B43A-496F-8A53-9D956F29F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Run the PSM protocol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/>
                  <a:t> is the server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US" sz="1800" dirty="0"/>
                  <a:t> are the parties.</a:t>
                </a:r>
              </a:p>
              <a:p>
                <a:pPr lvl="1"/>
                <a:r>
                  <a:rPr lang="en-US" sz="1800" dirty="0"/>
                  <a:t>Parties exchange private randomness using</a:t>
                </a:r>
                <a:br>
                  <a:rPr lang="en-US" sz="1800" dirty="0"/>
                </a:br>
                <a:r>
                  <a:rPr lang="en-US" sz="1800" dirty="0"/>
                  <a:t>the private neighborhood cover.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learns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,…,[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Runs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200" dirty="0"/>
                  <a:t> for all nodes.</a:t>
                </a:r>
              </a:p>
              <a:p>
                <a:r>
                  <a:rPr lang="en-US" sz="2200" dirty="0"/>
                  <a:t>Schedule all algorithms using </a:t>
                </a:r>
                <a:r>
                  <a:rPr lang="en-US" sz="2200" dirty="0">
                    <a:solidFill>
                      <a:srgbClr val="0070C0"/>
                    </a:solidFill>
                  </a:rPr>
                  <a:t>[LMR94,Gha15]</a:t>
                </a:r>
                <a:r>
                  <a:rPr lang="en-US" sz="2200" dirty="0"/>
                  <a:t>.</a:t>
                </a:r>
                <a:endParaRPr lang="he-IL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C292ABE5-B43A-496F-8A53-9D956F29F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696" t="-15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97779F7-347E-494C-84DD-AC064F01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Simulation of </a:t>
            </a:r>
            <a:r>
              <a:rPr lang="en-US" dirty="0">
                <a:solidFill>
                  <a:srgbClr val="FF0000"/>
                </a:solidFill>
              </a:rPr>
              <a:t>Many</a:t>
            </a:r>
            <a:r>
              <a:rPr lang="en-US" dirty="0"/>
              <a:t> Rounds</a:t>
            </a:r>
            <a:endParaRPr lang="he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9D6301-59BA-4B88-B723-F1E37446B7BB}"/>
              </a:ext>
            </a:extLst>
          </p:cNvPr>
          <p:cNvSpPr/>
          <p:nvPr/>
        </p:nvSpPr>
        <p:spPr>
          <a:xfrm rot="16200000">
            <a:off x="8914505" y="3111296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FA78E2-728A-4720-AB81-9D2211C46FE1}"/>
              </a:ext>
            </a:extLst>
          </p:cNvPr>
          <p:cNvSpPr/>
          <p:nvPr/>
        </p:nvSpPr>
        <p:spPr>
          <a:xfrm rot="16200000">
            <a:off x="8172598" y="3112576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87678-547B-4E5D-928B-DA78BAF1B1D2}"/>
              </a:ext>
            </a:extLst>
          </p:cNvPr>
          <p:cNvSpPr/>
          <p:nvPr/>
        </p:nvSpPr>
        <p:spPr>
          <a:xfrm rot="16200000">
            <a:off x="9668873" y="3111295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395A21-6F81-4537-83C2-51B0F1B251B1}"/>
              </a:ext>
            </a:extLst>
          </p:cNvPr>
          <p:cNvSpPr/>
          <p:nvPr/>
        </p:nvSpPr>
        <p:spPr>
          <a:xfrm rot="16200000">
            <a:off x="7352631" y="3112575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76E441-108E-4AB9-A14E-EA65625681A8}"/>
              </a:ext>
            </a:extLst>
          </p:cNvPr>
          <p:cNvSpPr/>
          <p:nvPr/>
        </p:nvSpPr>
        <p:spPr>
          <a:xfrm rot="16200000">
            <a:off x="10488840" y="3111296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AC457C-7AF4-4621-BDCE-94C5E09B1144}"/>
              </a:ext>
            </a:extLst>
          </p:cNvPr>
          <p:cNvSpPr/>
          <p:nvPr/>
        </p:nvSpPr>
        <p:spPr>
          <a:xfrm rot="16200000">
            <a:off x="8807493" y="1991809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DC057E-A226-4534-B2A6-195A19F6E636}"/>
              </a:ext>
            </a:extLst>
          </p:cNvPr>
          <p:cNvCxnSpPr>
            <a:cxnSpLocks/>
            <a:stCxn id="4" idx="6"/>
            <a:endCxn id="16" idx="2"/>
          </p:cNvCxnSpPr>
          <p:nvPr/>
        </p:nvCxnSpPr>
        <p:spPr>
          <a:xfrm flipH="1" flipV="1">
            <a:off x="8914505" y="2205833"/>
            <a:ext cx="107012" cy="905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706D09-7B9B-40A7-BC59-CDD99AA95C90}"/>
              </a:ext>
            </a:extLst>
          </p:cNvPr>
          <p:cNvCxnSpPr>
            <a:cxnSpLocks/>
            <a:stCxn id="11" idx="5"/>
            <a:endCxn id="16" idx="0"/>
          </p:cNvCxnSpPr>
          <p:nvPr/>
        </p:nvCxnSpPr>
        <p:spPr>
          <a:xfrm flipV="1">
            <a:off x="7535312" y="2098821"/>
            <a:ext cx="1272181" cy="1045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B77A32-1717-4D4F-92AC-DA9C36B3945F}"/>
              </a:ext>
            </a:extLst>
          </p:cNvPr>
          <p:cNvCxnSpPr>
            <a:cxnSpLocks/>
            <a:stCxn id="12" idx="7"/>
            <a:endCxn id="16" idx="4"/>
          </p:cNvCxnSpPr>
          <p:nvPr/>
        </p:nvCxnSpPr>
        <p:spPr>
          <a:xfrm flipH="1" flipV="1">
            <a:off x="9021517" y="2098821"/>
            <a:ext cx="1498666" cy="1043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A706D09-7B9B-40A7-BC59-CDD99AA95C90}"/>
              </a:ext>
            </a:extLst>
          </p:cNvPr>
          <p:cNvCxnSpPr>
            <a:cxnSpLocks/>
            <a:stCxn id="6" idx="5"/>
            <a:endCxn id="16" idx="1"/>
          </p:cNvCxnSpPr>
          <p:nvPr/>
        </p:nvCxnSpPr>
        <p:spPr>
          <a:xfrm flipV="1">
            <a:off x="8355279" y="2174490"/>
            <a:ext cx="483557" cy="9694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DC057E-A226-4534-B2A6-195A19F6E636}"/>
              </a:ext>
            </a:extLst>
          </p:cNvPr>
          <p:cNvCxnSpPr>
            <a:cxnSpLocks/>
            <a:stCxn id="8" idx="7"/>
            <a:endCxn id="16" idx="3"/>
          </p:cNvCxnSpPr>
          <p:nvPr/>
        </p:nvCxnSpPr>
        <p:spPr>
          <a:xfrm flipH="1" flipV="1">
            <a:off x="8990174" y="2174490"/>
            <a:ext cx="710042" cy="9681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445054" y="1714758"/>
                <a:ext cx="45377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054" y="1714758"/>
                <a:ext cx="45377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002924" y="2658564"/>
                <a:ext cx="56880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24" y="2658564"/>
                <a:ext cx="568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7818702" y="1481070"/>
                <a:ext cx="2487411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02" y="1481070"/>
                <a:ext cx="2487411" cy="393121"/>
              </a:xfrm>
              <a:prstGeom prst="rect">
                <a:avLst/>
              </a:prstGeom>
              <a:blipFill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812287" y="3298462"/>
                <a:ext cx="1164357" cy="1017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287" y="3298462"/>
                <a:ext cx="1164357" cy="1017843"/>
              </a:xfrm>
              <a:prstGeom prst="rect">
                <a:avLst/>
              </a:prstGeom>
              <a:blipFill>
                <a:blip r:embed="rId6"/>
                <a:stretch>
                  <a:fillRect b="-5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795923" y="3298462"/>
                <a:ext cx="1036373" cy="713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923" y="3298462"/>
                <a:ext cx="1036373" cy="713657"/>
              </a:xfrm>
              <a:prstGeom prst="rect">
                <a:avLst/>
              </a:prstGeom>
              <a:blipFill>
                <a:blip r:embed="rId7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34685" y="2634103"/>
                <a:ext cx="575927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85" y="2634103"/>
                <a:ext cx="575927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0306113" y="2620730"/>
                <a:ext cx="596765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13" y="2620730"/>
                <a:ext cx="596765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306113" y="3332031"/>
                <a:ext cx="1060867" cy="713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13" y="3332031"/>
                <a:ext cx="1060867" cy="7136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ounded Rectangle 97"/>
              <p:cNvSpPr/>
              <p:nvPr/>
            </p:nvSpPr>
            <p:spPr>
              <a:xfrm>
                <a:off x="9050512" y="5222950"/>
                <a:ext cx="1420320" cy="73387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8" name="Rounded 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512" y="5222950"/>
                <a:ext cx="1420320" cy="73387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6920371" y="5153088"/>
            <a:ext cx="170965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Decryption keys</a:t>
            </a:r>
            <a:endParaRPr lang="he-IL" dirty="0"/>
          </a:p>
        </p:txBody>
      </p:sp>
      <p:sp>
        <p:nvSpPr>
          <p:cNvPr id="100" name="TextBox 99"/>
          <p:cNvSpPr txBox="1"/>
          <p:nvPr/>
        </p:nvSpPr>
        <p:spPr>
          <a:xfrm>
            <a:off x="6469140" y="5589888"/>
            <a:ext cx="217516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New encryption keys</a:t>
            </a:r>
            <a:endParaRPr lang="he-IL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8744766" y="5335206"/>
            <a:ext cx="256804" cy="2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8787696" y="5774554"/>
            <a:ext cx="2138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8239683" y="4596057"/>
                <a:ext cx="2912913" cy="41287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683" y="4596057"/>
                <a:ext cx="2912913" cy="412870"/>
              </a:xfrm>
              <a:prstGeom prst="rect">
                <a:avLst/>
              </a:prstGeom>
              <a:blipFill>
                <a:blip r:embed="rId12"/>
                <a:stretch>
                  <a:fillRect b="-714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/>
          <p:cNvCxnSpPr/>
          <p:nvPr/>
        </p:nvCxnSpPr>
        <p:spPr>
          <a:xfrm flipH="1">
            <a:off x="9707950" y="5037831"/>
            <a:ext cx="1414" cy="1562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8473076" y="6144179"/>
                <a:ext cx="2686889" cy="41287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,…,[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076" y="6144179"/>
                <a:ext cx="2686889" cy="412870"/>
              </a:xfrm>
              <a:prstGeom prst="rect">
                <a:avLst/>
              </a:prstGeom>
              <a:blipFill>
                <a:blip r:embed="rId13"/>
                <a:stretch>
                  <a:fillRect b="-714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/>
          <p:nvPr/>
        </p:nvCxnSpPr>
        <p:spPr>
          <a:xfrm flipH="1">
            <a:off x="9759258" y="5949847"/>
            <a:ext cx="1414" cy="1562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38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6357769"/>
              </p:ext>
            </p:extLst>
          </p:nvPr>
        </p:nvGraphicFramePr>
        <p:xfrm>
          <a:off x="1028535" y="1372787"/>
          <a:ext cx="9339812" cy="475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9702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4624" y="88213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-Cycle Cover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4624" y="8821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2925" y="1451997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2-edge connected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Collection of k cycles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such that:</a:t>
                </a:r>
              </a:p>
              <a:p>
                <a:pPr lvl="1"/>
                <a:r>
                  <a:rPr lang="en-US" sz="2800" dirty="0"/>
                  <a:t>For each edge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there is a cycle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contains it</a:t>
                </a:r>
              </a:p>
              <a:p>
                <a:pPr lvl="1"/>
                <a:r>
                  <a:rPr lang="en-US" sz="2800" dirty="0"/>
                  <a:t>Each cycle is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2800" dirty="0"/>
                  <a:t>Each edge participates in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cycles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925" y="1451997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4C9D6301-59BA-4B88-B723-F1E37446B7BB}"/>
              </a:ext>
            </a:extLst>
          </p:cNvPr>
          <p:cNvSpPr/>
          <p:nvPr/>
        </p:nvSpPr>
        <p:spPr>
          <a:xfrm rot="16200000">
            <a:off x="7038189" y="6589443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C8E201-5E5E-4821-8AEB-06ED29021AC3}"/>
              </a:ext>
            </a:extLst>
          </p:cNvPr>
          <p:cNvCxnSpPr>
            <a:cxnSpLocks/>
            <a:stCxn id="6" idx="7"/>
            <a:endCxn id="8" idx="2"/>
          </p:cNvCxnSpPr>
          <p:nvPr/>
        </p:nvCxnSpPr>
        <p:spPr>
          <a:xfrm flipH="1" flipV="1">
            <a:off x="5895364" y="5721788"/>
            <a:ext cx="1174168" cy="8989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CFA78E2-728A-4720-AB81-9D2211C46FE1}"/>
              </a:ext>
            </a:extLst>
          </p:cNvPr>
          <p:cNvSpPr/>
          <p:nvPr/>
        </p:nvSpPr>
        <p:spPr>
          <a:xfrm rot="16200000">
            <a:off x="5788352" y="5507764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96E907-AC41-4DF4-A8EE-C6F9D2995582}"/>
              </a:ext>
            </a:extLst>
          </p:cNvPr>
          <p:cNvSpPr/>
          <p:nvPr/>
        </p:nvSpPr>
        <p:spPr>
          <a:xfrm rot="16200000">
            <a:off x="5208417" y="5505133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387678-547B-4E5D-928B-DA78BAF1B1D2}"/>
              </a:ext>
            </a:extLst>
          </p:cNvPr>
          <p:cNvSpPr/>
          <p:nvPr/>
        </p:nvSpPr>
        <p:spPr>
          <a:xfrm rot="16200000">
            <a:off x="8319369" y="5636033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88F6AD-6594-48FA-949A-5951B4037645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H="1" flipV="1">
            <a:off x="5315429" y="5719157"/>
            <a:ext cx="1722760" cy="977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4FCD80-88F1-4F53-9F87-6B54840D320B}"/>
              </a:ext>
            </a:extLst>
          </p:cNvPr>
          <p:cNvCxnSpPr>
            <a:cxnSpLocks/>
            <a:stCxn id="6" idx="5"/>
            <a:endCxn id="19" idx="1"/>
          </p:cNvCxnSpPr>
          <p:nvPr/>
        </p:nvCxnSpPr>
        <p:spPr>
          <a:xfrm flipV="1">
            <a:off x="7220870" y="5818714"/>
            <a:ext cx="1129842" cy="802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1395A21-6F81-4537-83C2-51B0F1B251B1}"/>
              </a:ext>
            </a:extLst>
          </p:cNvPr>
          <p:cNvSpPr/>
          <p:nvPr/>
        </p:nvSpPr>
        <p:spPr>
          <a:xfrm rot="16200000">
            <a:off x="5788352" y="4772804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76E441-108E-4AB9-A14E-EA65625681A8}"/>
              </a:ext>
            </a:extLst>
          </p:cNvPr>
          <p:cNvSpPr/>
          <p:nvPr/>
        </p:nvSpPr>
        <p:spPr>
          <a:xfrm rot="16200000">
            <a:off x="8074002" y="4678057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408B1B4-7DF0-46B3-A84E-55DA2B49FC0D}"/>
              </a:ext>
            </a:extLst>
          </p:cNvPr>
          <p:cNvCxnSpPr>
            <a:cxnSpLocks/>
            <a:stCxn id="8" idx="7"/>
            <a:endCxn id="31" idx="2"/>
          </p:cNvCxnSpPr>
          <p:nvPr/>
        </p:nvCxnSpPr>
        <p:spPr>
          <a:xfrm flipV="1">
            <a:off x="5819695" y="4986828"/>
            <a:ext cx="75669" cy="5522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E182CC-3EF6-4088-A9B0-14C219C1252E}"/>
              </a:ext>
            </a:extLst>
          </p:cNvPr>
          <p:cNvCxnSpPr>
            <a:cxnSpLocks/>
            <a:stCxn id="9" idx="7"/>
            <a:endCxn id="31" idx="1"/>
          </p:cNvCxnSpPr>
          <p:nvPr/>
        </p:nvCxnSpPr>
        <p:spPr>
          <a:xfrm flipV="1">
            <a:off x="5239760" y="4955485"/>
            <a:ext cx="579935" cy="5809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8D1EA7-1117-43F2-9CF5-09EA2C8E59F2}"/>
              </a:ext>
            </a:extLst>
          </p:cNvPr>
          <p:cNvCxnSpPr>
            <a:cxnSpLocks/>
            <a:stCxn id="19" idx="6"/>
            <a:endCxn id="32" idx="3"/>
          </p:cNvCxnSpPr>
          <p:nvPr/>
        </p:nvCxnSpPr>
        <p:spPr>
          <a:xfrm flipH="1" flipV="1">
            <a:off x="8256683" y="4860738"/>
            <a:ext cx="169698" cy="775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C3AC457C-7AF4-4621-BDCE-94C5E09B1144}"/>
              </a:ext>
            </a:extLst>
          </p:cNvPr>
          <p:cNvSpPr/>
          <p:nvPr/>
        </p:nvSpPr>
        <p:spPr>
          <a:xfrm rot="16200000">
            <a:off x="7038189" y="4154520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DC057E-A226-4534-B2A6-195A19F6E636}"/>
              </a:ext>
            </a:extLst>
          </p:cNvPr>
          <p:cNvCxnSpPr>
            <a:cxnSpLocks/>
            <a:stCxn id="6" idx="6"/>
            <a:endCxn id="45" idx="2"/>
          </p:cNvCxnSpPr>
          <p:nvPr/>
        </p:nvCxnSpPr>
        <p:spPr>
          <a:xfrm flipV="1">
            <a:off x="7145201" y="4368544"/>
            <a:ext cx="0" cy="2220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A706D09-7B9B-40A7-BC59-CDD99AA95C90}"/>
              </a:ext>
            </a:extLst>
          </p:cNvPr>
          <p:cNvCxnSpPr>
            <a:cxnSpLocks/>
            <a:stCxn id="31" idx="5"/>
            <a:endCxn id="45" idx="0"/>
          </p:cNvCxnSpPr>
          <p:nvPr/>
        </p:nvCxnSpPr>
        <p:spPr>
          <a:xfrm flipV="1">
            <a:off x="5971033" y="4261532"/>
            <a:ext cx="1067156" cy="5426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3B77A32-1717-4D4F-92AC-DA9C36B3945F}"/>
              </a:ext>
            </a:extLst>
          </p:cNvPr>
          <p:cNvCxnSpPr>
            <a:cxnSpLocks/>
            <a:stCxn id="32" idx="7"/>
            <a:endCxn id="45" idx="4"/>
          </p:cNvCxnSpPr>
          <p:nvPr/>
        </p:nvCxnSpPr>
        <p:spPr>
          <a:xfrm flipH="1" flipV="1">
            <a:off x="7252213" y="4261532"/>
            <a:ext cx="853132" cy="447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C53003BC-7007-4738-A269-F92DAB257836}"/>
              </a:ext>
            </a:extLst>
          </p:cNvPr>
          <p:cNvSpPr/>
          <p:nvPr/>
        </p:nvSpPr>
        <p:spPr>
          <a:xfrm rot="16200000">
            <a:off x="3098221" y="6430237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023B705-B0BB-4665-BD95-56E5A4F80FE9}"/>
              </a:ext>
            </a:extLst>
          </p:cNvPr>
          <p:cNvCxnSpPr>
            <a:cxnSpLocks/>
            <a:stCxn id="99" idx="4"/>
            <a:endCxn id="101" idx="2"/>
          </p:cNvCxnSpPr>
          <p:nvPr/>
        </p:nvCxnSpPr>
        <p:spPr>
          <a:xfrm flipV="1">
            <a:off x="3312245" y="6075827"/>
            <a:ext cx="297744" cy="461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8028C3A7-5520-407D-BDC0-9BDB7B396318}"/>
              </a:ext>
            </a:extLst>
          </p:cNvPr>
          <p:cNvSpPr/>
          <p:nvPr/>
        </p:nvSpPr>
        <p:spPr>
          <a:xfrm rot="16200000">
            <a:off x="3502977" y="5861803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C5C9353-2876-47FA-A5E4-56081FF01968}"/>
              </a:ext>
            </a:extLst>
          </p:cNvPr>
          <p:cNvSpPr/>
          <p:nvPr/>
        </p:nvSpPr>
        <p:spPr>
          <a:xfrm rot="16200000">
            <a:off x="2923042" y="5859172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7FC9D7F-4357-4E4A-A9A2-3D5A04E55B8A}"/>
              </a:ext>
            </a:extLst>
          </p:cNvPr>
          <p:cNvCxnSpPr>
            <a:cxnSpLocks/>
            <a:stCxn id="99" idx="0"/>
            <a:endCxn id="102" idx="2"/>
          </p:cNvCxnSpPr>
          <p:nvPr/>
        </p:nvCxnSpPr>
        <p:spPr>
          <a:xfrm flipH="1" flipV="1">
            <a:off x="3030054" y="6073196"/>
            <a:ext cx="68167" cy="4640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2235F7D9-3D6B-40E5-BEAC-8B28D803FAD0}"/>
              </a:ext>
            </a:extLst>
          </p:cNvPr>
          <p:cNvSpPr/>
          <p:nvPr/>
        </p:nvSpPr>
        <p:spPr>
          <a:xfrm rot="16200000">
            <a:off x="3254962" y="5383727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B70057A-1A42-4FE1-89FF-70623F80F57D}"/>
              </a:ext>
            </a:extLst>
          </p:cNvPr>
          <p:cNvCxnSpPr>
            <a:cxnSpLocks/>
            <a:stCxn id="101" idx="7"/>
            <a:endCxn id="106" idx="3"/>
          </p:cNvCxnSpPr>
          <p:nvPr/>
        </p:nvCxnSpPr>
        <p:spPr>
          <a:xfrm flipH="1" flipV="1">
            <a:off x="3437643" y="5566408"/>
            <a:ext cx="96677" cy="3267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662CB3F-4EE1-4155-AC41-BE0B310B4F99}"/>
              </a:ext>
            </a:extLst>
          </p:cNvPr>
          <p:cNvCxnSpPr>
            <a:cxnSpLocks/>
            <a:stCxn id="102" idx="7"/>
            <a:endCxn id="106" idx="1"/>
          </p:cNvCxnSpPr>
          <p:nvPr/>
        </p:nvCxnSpPr>
        <p:spPr>
          <a:xfrm flipV="1">
            <a:off x="2954385" y="5566408"/>
            <a:ext cx="331920" cy="3241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89B485CF-2D99-4280-84F0-E62C931C9A54}"/>
              </a:ext>
            </a:extLst>
          </p:cNvPr>
          <p:cNvSpPr/>
          <p:nvPr/>
        </p:nvSpPr>
        <p:spPr>
          <a:xfrm rot="16200000">
            <a:off x="3578003" y="4828158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22DE9FF-88FA-4EE2-AF8C-AFDB897DB49F}"/>
              </a:ext>
            </a:extLst>
          </p:cNvPr>
          <p:cNvCxnSpPr>
            <a:cxnSpLocks/>
            <a:stCxn id="106" idx="5"/>
            <a:endCxn id="111" idx="1"/>
          </p:cNvCxnSpPr>
          <p:nvPr/>
        </p:nvCxnSpPr>
        <p:spPr>
          <a:xfrm flipV="1">
            <a:off x="3437643" y="5010839"/>
            <a:ext cx="171703" cy="4042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9" name="Speech Bubble: Rectangle with Corners Rounded 3118">
            <a:extLst>
              <a:ext uri="{FF2B5EF4-FFF2-40B4-BE49-F238E27FC236}">
                <a16:creationId xmlns:a16="http://schemas.microsoft.com/office/drawing/2014/main" id="{436C89F9-9ADC-490B-B3D7-B42618690AC8}"/>
              </a:ext>
            </a:extLst>
          </p:cNvPr>
          <p:cNvSpPr/>
          <p:nvPr/>
        </p:nvSpPr>
        <p:spPr>
          <a:xfrm>
            <a:off x="993831" y="4466052"/>
            <a:ext cx="1758351" cy="710784"/>
          </a:xfrm>
          <a:prstGeom prst="wedgeRoundRectCallout">
            <a:avLst>
              <a:gd name="adj1" fmla="val 57479"/>
              <a:gd name="adj2" fmla="val 911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Not 2 edge connected</a:t>
            </a:r>
            <a:endParaRPr lang="he-IL" dirty="0"/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id="{CD08719D-183D-4A18-9F84-580F1FB28593}"/>
              </a:ext>
            </a:extLst>
          </p:cNvPr>
          <p:cNvSpPr/>
          <p:nvPr/>
        </p:nvSpPr>
        <p:spPr>
          <a:xfrm>
            <a:off x="9058939" y="4322664"/>
            <a:ext cx="2503716" cy="710784"/>
          </a:xfrm>
          <a:prstGeom prst="wedgeRoundRectCallout">
            <a:avLst>
              <a:gd name="adj1" fmla="val -61386"/>
              <a:gd name="adj2" fmla="val 861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Has a (4,2)-cycle cover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153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381" y="1522423"/>
                <a:ext cx="12616022" cy="2111385"/>
              </a:xfrm>
            </p:spPr>
            <p:txBody>
              <a:bodyPr>
                <a:noAutofit/>
              </a:bodyPr>
              <a:lstStyle/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dirty="0">
                    <a:solidFill>
                      <a:srgbClr val="C00000"/>
                    </a:solidFill>
                  </a:rPr>
                  <a:t>Locality</a:t>
                </a:r>
                <a:r>
                  <a:rPr lang="en-US" dirty="0"/>
                  <a:t>: vertices at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need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rounds to communicate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2.  Congestion</a:t>
                </a:r>
                <a:r>
                  <a:rPr lang="en-US" dirty="0"/>
                  <a:t>: can pass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bits on a single edge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81" y="1522423"/>
                <a:ext cx="12616022" cy="2111385"/>
              </a:xfrm>
              <a:blipFill>
                <a:blip r:embed="rId3"/>
                <a:stretch>
                  <a:fillRect l="-1014" t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8732570" y="3976708"/>
            <a:ext cx="3048000" cy="2362200"/>
            <a:chOff x="7810500" y="3810000"/>
            <a:chExt cx="3048000" cy="2362200"/>
          </a:xfrm>
        </p:grpSpPr>
        <p:sp>
          <p:nvSpPr>
            <p:cNvPr id="9" name="Oval 8"/>
            <p:cNvSpPr/>
            <p:nvPr/>
          </p:nvSpPr>
          <p:spPr>
            <a:xfrm>
              <a:off x="81915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7249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496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9629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191500" y="5715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5725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325100" y="4419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172700" y="3810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639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0203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0553700" y="5943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3251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496300" y="5181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953500" y="4648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10500" y="4800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563100" y="5257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0706100" y="4876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334500" y="5867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334500" y="3886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886700" y="4038600"/>
              <a:ext cx="2895600" cy="2057400"/>
              <a:chOff x="4267200" y="914400"/>
              <a:chExt cx="2895600" cy="2057400"/>
            </a:xfrm>
          </p:grpSpPr>
          <p:cxnSp>
            <p:nvCxnSpPr>
              <p:cNvPr id="80" name="Straight Connector 79"/>
              <p:cNvCxnSpPr>
                <a:stCxn id="34" idx="4"/>
                <a:endCxn id="15" idx="1"/>
              </p:cNvCxnSpPr>
              <p:nvPr/>
            </p:nvCxnSpPr>
            <p:spPr>
              <a:xfrm>
                <a:off x="4267200" y="1828800"/>
                <a:ext cx="98518" cy="1089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31" idx="2"/>
                <a:endCxn id="34" idx="6"/>
              </p:cNvCxnSpPr>
              <p:nvPr/>
            </p:nvCxnSpPr>
            <p:spPr>
              <a:xfrm flipH="1" flipV="1">
                <a:off x="4343400" y="1752600"/>
                <a:ext cx="5334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11" idx="4"/>
                <a:endCxn id="31" idx="0"/>
              </p:cNvCxnSpPr>
              <p:nvPr/>
            </p:nvCxnSpPr>
            <p:spPr>
              <a:xfrm>
                <a:off x="4953000" y="12954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11" idx="5"/>
                <a:endCxn id="32" idx="1"/>
              </p:cNvCxnSpPr>
              <p:nvPr/>
            </p:nvCxnSpPr>
            <p:spPr>
              <a:xfrm>
                <a:off x="5006882" y="1273082"/>
                <a:ext cx="3494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31" idx="4"/>
                <a:endCxn id="17" idx="0"/>
              </p:cNvCxnSpPr>
              <p:nvPr/>
            </p:nvCxnSpPr>
            <p:spPr>
              <a:xfrm>
                <a:off x="4953000" y="22098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32" idx="6"/>
                <a:endCxn id="20" idx="3"/>
              </p:cNvCxnSpPr>
              <p:nvPr/>
            </p:nvCxnSpPr>
            <p:spPr>
              <a:xfrm flipV="1">
                <a:off x="5486400" y="1273082"/>
                <a:ext cx="555718" cy="327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32" idx="5"/>
                <a:endCxn id="35" idx="1"/>
              </p:cNvCxnSpPr>
              <p:nvPr/>
            </p:nvCxnSpPr>
            <p:spPr>
              <a:xfrm>
                <a:off x="5464082" y="1654082"/>
                <a:ext cx="501836" cy="5018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35" idx="4"/>
                <a:endCxn id="40" idx="7"/>
              </p:cNvCxnSpPr>
              <p:nvPr/>
            </p:nvCxnSpPr>
            <p:spPr>
              <a:xfrm flipH="1">
                <a:off x="5845082" y="2286000"/>
                <a:ext cx="174718" cy="479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39" idx="3"/>
                <a:endCxn id="35" idx="7"/>
              </p:cNvCxnSpPr>
              <p:nvPr/>
            </p:nvCxnSpPr>
            <p:spPr>
              <a:xfrm flipH="1">
                <a:off x="6073682" y="1882682"/>
                <a:ext cx="1035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24" idx="1"/>
                <a:endCxn id="35" idx="5"/>
              </p:cNvCxnSpPr>
              <p:nvPr/>
            </p:nvCxnSpPr>
            <p:spPr>
              <a:xfrm flipH="1" flipV="1">
                <a:off x="6073682" y="2263682"/>
                <a:ext cx="654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39" idx="4"/>
                <a:endCxn id="23" idx="0"/>
              </p:cNvCxnSpPr>
              <p:nvPr/>
            </p:nvCxnSpPr>
            <p:spPr>
              <a:xfrm flipH="1">
                <a:off x="7010400" y="1905000"/>
                <a:ext cx="152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22" idx="2"/>
                <a:endCxn id="40" idx="5"/>
              </p:cNvCxnSpPr>
              <p:nvPr/>
            </p:nvCxnSpPr>
            <p:spPr>
              <a:xfrm flipH="1" flipV="1">
                <a:off x="5845082" y="2873282"/>
                <a:ext cx="555718" cy="98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43" idx="4"/>
                <a:endCxn id="32" idx="7"/>
              </p:cNvCxnSpPr>
              <p:nvPr/>
            </p:nvCxnSpPr>
            <p:spPr>
              <a:xfrm flipH="1">
                <a:off x="5464082" y="914400"/>
                <a:ext cx="327118" cy="631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35" idx="2"/>
                <a:endCxn id="31" idx="6"/>
              </p:cNvCxnSpPr>
              <p:nvPr/>
            </p:nvCxnSpPr>
            <p:spPr>
              <a:xfrm flipH="1" flipV="1">
                <a:off x="5029200" y="2133600"/>
                <a:ext cx="914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35" idx="0"/>
                <a:endCxn id="20" idx="4"/>
              </p:cNvCxnSpPr>
              <p:nvPr/>
            </p:nvCxnSpPr>
            <p:spPr>
              <a:xfrm flipV="1">
                <a:off x="6019800" y="1295400"/>
                <a:ext cx="76200" cy="838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8092982" y="3962400"/>
              <a:ext cx="2483036" cy="2079718"/>
              <a:chOff x="4473482" y="838200"/>
              <a:chExt cx="2483036" cy="2079718"/>
            </a:xfrm>
          </p:grpSpPr>
          <p:cxnSp>
            <p:nvCxnSpPr>
              <p:cNvPr id="56" name="Straight Connector 55"/>
              <p:cNvCxnSpPr>
                <a:stCxn id="9" idx="5"/>
                <a:endCxn id="11" idx="1"/>
              </p:cNvCxnSpPr>
              <p:nvPr/>
            </p:nvCxnSpPr>
            <p:spPr>
              <a:xfrm>
                <a:off x="4702082" y="968282"/>
                <a:ext cx="1970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11" idx="0"/>
                <a:endCxn id="10" idx="3"/>
              </p:cNvCxnSpPr>
              <p:nvPr/>
            </p:nvCxnSpPr>
            <p:spPr>
              <a:xfrm flipV="1">
                <a:off x="4953000" y="968282"/>
                <a:ext cx="174718" cy="174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20" idx="6"/>
                <a:endCxn id="18" idx="2"/>
              </p:cNvCxnSpPr>
              <p:nvPr/>
            </p:nvCxnSpPr>
            <p:spPr>
              <a:xfrm>
                <a:off x="6172200" y="1219200"/>
                <a:ext cx="5334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19" idx="4"/>
                <a:endCxn id="18" idx="0"/>
              </p:cNvCxnSpPr>
              <p:nvPr/>
            </p:nvCxnSpPr>
            <p:spPr>
              <a:xfrm>
                <a:off x="6629400" y="838200"/>
                <a:ext cx="1524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24" idx="3"/>
                <a:endCxn id="22" idx="7"/>
              </p:cNvCxnSpPr>
              <p:nvPr/>
            </p:nvCxnSpPr>
            <p:spPr>
              <a:xfrm flipH="1">
                <a:off x="6530882" y="2644682"/>
                <a:ext cx="1970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24" idx="5"/>
                <a:endCxn id="23" idx="1"/>
              </p:cNvCxnSpPr>
              <p:nvPr/>
            </p:nvCxnSpPr>
            <p:spPr>
              <a:xfrm>
                <a:off x="6835682" y="26446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6" idx="6"/>
                <a:endCxn id="17" idx="2"/>
              </p:cNvCxnSpPr>
              <p:nvPr/>
            </p:nvCxnSpPr>
            <p:spPr>
              <a:xfrm flipV="1">
                <a:off x="4724400" y="2590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16" idx="3"/>
                <a:endCxn id="15" idx="7"/>
              </p:cNvCxnSpPr>
              <p:nvPr/>
            </p:nvCxnSpPr>
            <p:spPr>
              <a:xfrm flipH="1">
                <a:off x="4473482" y="27208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>
              <a:stCxn id="43" idx="2"/>
              <a:endCxn id="10" idx="6"/>
            </p:cNvCxnSpPr>
            <p:nvPr/>
          </p:nvCxnSpPr>
          <p:spPr>
            <a:xfrm flipH="1">
              <a:off x="8877300" y="3962400"/>
              <a:ext cx="457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9" idx="3"/>
              <a:endCxn id="34" idx="0"/>
            </p:cNvCxnSpPr>
            <p:nvPr/>
          </p:nvCxnSpPr>
          <p:spPr>
            <a:xfrm flipH="1">
              <a:off x="7886700" y="4092482"/>
              <a:ext cx="327118" cy="708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40" idx="2"/>
              <a:endCxn id="17" idx="6"/>
            </p:cNvCxnSpPr>
            <p:nvPr/>
          </p:nvCxnSpPr>
          <p:spPr>
            <a:xfrm flipH="1" flipV="1">
              <a:off x="8724900" y="5715000"/>
              <a:ext cx="609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22" idx="1"/>
              <a:endCxn id="35" idx="5"/>
            </p:cNvCxnSpPr>
            <p:nvPr/>
          </p:nvCxnSpPr>
          <p:spPr>
            <a:xfrm flipH="1" flipV="1">
              <a:off x="9693182" y="5387882"/>
              <a:ext cx="349436" cy="654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9" idx="6"/>
              <a:endCxn id="10" idx="2"/>
            </p:cNvCxnSpPr>
            <p:nvPr/>
          </p:nvCxnSpPr>
          <p:spPr>
            <a:xfrm>
              <a:off x="8343900" y="4038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90106B77-FFBA-41CF-BFB0-CFAA4555E5DF}"/>
              </a:ext>
            </a:extLst>
          </p:cNvPr>
          <p:cNvSpPr txBox="1">
            <a:spLocks/>
          </p:cNvSpPr>
          <p:nvPr/>
        </p:nvSpPr>
        <p:spPr>
          <a:xfrm>
            <a:off x="417381" y="184129"/>
            <a:ext cx="120732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Challenges in Distributed Computing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52D0E-F674-40A2-83BB-9CD2E4AC9838}"/>
              </a:ext>
            </a:extLst>
          </p:cNvPr>
          <p:cNvSpPr txBox="1"/>
          <p:nvPr/>
        </p:nvSpPr>
        <p:spPr>
          <a:xfrm>
            <a:off x="1422348" y="4803865"/>
            <a:ext cx="6240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Today:  What about </a:t>
            </a:r>
            <a:r>
              <a:rPr lang="en-US" sz="4000" dirty="0">
                <a:solidFill>
                  <a:srgbClr val="C00000"/>
                </a:solidFill>
              </a:rPr>
              <a:t>security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5119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6F89-D404-4387-83E7-562D6A90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 New </a:t>
            </a:r>
            <a:r>
              <a:rPr lang="en-US" dirty="0"/>
              <a:t>Cycle Cover Theorem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Õ</m:t>
                    </m:r>
                  </m:oMath>
                </a14:m>
                <a:r>
                  <a:rPr lang="en-US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factors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#vertices)</a:t>
                </a:r>
              </a:p>
              <a:p>
                <a:r>
                  <a:rPr lang="en-US" dirty="0"/>
                  <a:t>This is (nearly) optimal (cycle graph)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B5E72-9E28-4A02-90DE-3A9C27908B40}"/>
                  </a:ext>
                </a:extLst>
              </p:cNvPr>
              <p:cNvSpPr txBox="1"/>
              <p:nvPr/>
            </p:nvSpPr>
            <p:spPr>
              <a:xfrm>
                <a:off x="611492" y="1659621"/>
                <a:ext cx="10969015" cy="1480213"/>
              </a:xfrm>
              <a:prstGeom prst="rect">
                <a:avLst/>
              </a:prstGeom>
              <a:solidFill>
                <a:srgbClr val="FFE28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3000" dirty="0"/>
                  <a:t>:</a:t>
                </a:r>
                <a:br>
                  <a:rPr lang="en-US" sz="3000" dirty="0"/>
                </a:br>
                <a:r>
                  <a:rPr lang="en-US" sz="3000" dirty="0"/>
                  <a:t>Every 2-edge connected graph of diameter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000" dirty="0"/>
                  <a:t> has a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-cycle cover</a:t>
                </a:r>
                <a:br>
                  <a:rPr lang="en-US" sz="3000"/>
                </a:br>
                <a:r>
                  <a:rPr lang="en-US" sz="3000"/>
                  <a:t>with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=Õ(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dirty="0"/>
                  <a:t>and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=Õ</m:t>
                    </m:r>
                    <m:r>
                      <a:rPr lang="en-US" sz="3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B5E72-9E28-4A02-90DE-3A9C2790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2" y="1659621"/>
                <a:ext cx="10969015" cy="1480213"/>
              </a:xfrm>
              <a:prstGeom prst="rect">
                <a:avLst/>
              </a:prstGeom>
              <a:blipFill>
                <a:blip r:embed="rId3"/>
                <a:stretch>
                  <a:fillRect l="-1278" t="-4938" b="-12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9D57F9F-0727-46D7-B23E-88F7B3E672BD}"/>
              </a:ext>
            </a:extLst>
          </p:cNvPr>
          <p:cNvGrpSpPr/>
          <p:nvPr/>
        </p:nvGrpSpPr>
        <p:grpSpPr>
          <a:xfrm>
            <a:off x="8302778" y="3521187"/>
            <a:ext cx="2650575" cy="2643060"/>
            <a:chOff x="8302778" y="3521187"/>
            <a:chExt cx="2650575" cy="26430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0C3E035-9F9B-4E18-AEFC-CC362BDA5702}"/>
                </a:ext>
              </a:extLst>
            </p:cNvPr>
            <p:cNvSpPr/>
            <p:nvPr/>
          </p:nvSpPr>
          <p:spPr>
            <a:xfrm>
              <a:off x="8365414" y="3592178"/>
              <a:ext cx="2480927" cy="248092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B4A61C-9FCF-4AC5-9E8F-43502DAA5EF4}"/>
                </a:ext>
              </a:extLst>
            </p:cNvPr>
            <p:cNvSpPr/>
            <p:nvPr/>
          </p:nvSpPr>
          <p:spPr>
            <a:xfrm rot="16200000">
              <a:off x="8715664" y="375288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EF2FB75-FAE0-4618-9F26-95BA4747052E}"/>
                </a:ext>
              </a:extLst>
            </p:cNvPr>
            <p:cNvSpPr/>
            <p:nvPr/>
          </p:nvSpPr>
          <p:spPr>
            <a:xfrm rot="16200000">
              <a:off x="8333223" y="4308940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A13A43-0617-4656-B4C2-3341333647D6}"/>
                </a:ext>
              </a:extLst>
            </p:cNvPr>
            <p:cNvSpPr/>
            <p:nvPr/>
          </p:nvSpPr>
          <p:spPr>
            <a:xfrm rot="16200000">
              <a:off x="10530139" y="4027598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8F2C7F-EB77-4940-BD2C-8F89B37F63CC}"/>
                </a:ext>
              </a:extLst>
            </p:cNvPr>
            <p:cNvSpPr/>
            <p:nvPr/>
          </p:nvSpPr>
          <p:spPr>
            <a:xfrm rot="16200000">
              <a:off x="10739329" y="4624494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2FE9BC-0450-4080-A5BE-BDDC333C0528}"/>
                </a:ext>
              </a:extLst>
            </p:cNvPr>
            <p:cNvSpPr/>
            <p:nvPr/>
          </p:nvSpPr>
          <p:spPr>
            <a:xfrm rot="16200000">
              <a:off x="9676858" y="5950223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E0E4BD9-3E26-460C-AFDF-737483AE7663}"/>
                </a:ext>
              </a:extLst>
            </p:cNvPr>
            <p:cNvSpPr/>
            <p:nvPr/>
          </p:nvSpPr>
          <p:spPr>
            <a:xfrm rot="16200000">
              <a:off x="9054396" y="589237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8CA075-38BF-44C4-84DE-96853D7B5CC2}"/>
                </a:ext>
              </a:extLst>
            </p:cNvPr>
            <p:cNvSpPr/>
            <p:nvPr/>
          </p:nvSpPr>
          <p:spPr>
            <a:xfrm rot="16200000">
              <a:off x="8302778" y="5018170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31E3E2-2F0E-4762-AAA5-51210E1697C9}"/>
                </a:ext>
              </a:extLst>
            </p:cNvPr>
            <p:cNvSpPr/>
            <p:nvPr/>
          </p:nvSpPr>
          <p:spPr>
            <a:xfrm rot="16200000">
              <a:off x="8604284" y="558000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22E252-885F-4A5B-8B9E-3B641A8F8BC9}"/>
                </a:ext>
              </a:extLst>
            </p:cNvPr>
            <p:cNvSpPr/>
            <p:nvPr/>
          </p:nvSpPr>
          <p:spPr>
            <a:xfrm rot="16200000">
              <a:off x="10650128" y="523889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D015E2-378A-4963-B327-00E716ABD7AD}"/>
                </a:ext>
              </a:extLst>
            </p:cNvPr>
            <p:cNvSpPr/>
            <p:nvPr/>
          </p:nvSpPr>
          <p:spPr>
            <a:xfrm rot="16200000">
              <a:off x="9342239" y="352118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3F1D2B-B44D-465A-A221-7B62BAC27AFD}"/>
                </a:ext>
              </a:extLst>
            </p:cNvPr>
            <p:cNvSpPr/>
            <p:nvPr/>
          </p:nvSpPr>
          <p:spPr>
            <a:xfrm rot="16200000">
              <a:off x="10094290" y="3642824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3BA732A-41AC-4E84-839E-F4F2B6D45208}"/>
                </a:ext>
              </a:extLst>
            </p:cNvPr>
            <p:cNvSpPr/>
            <p:nvPr/>
          </p:nvSpPr>
          <p:spPr>
            <a:xfrm rot="16200000">
              <a:off x="10228464" y="574111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72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4435" y="173386"/>
                <a:ext cx="10515600" cy="1325563"/>
              </a:xfrm>
            </p:spPr>
            <p:txBody>
              <a:bodyPr/>
              <a:lstStyle/>
              <a:p>
                <a:r>
                  <a:rPr lang="en-US" b="0" dirty="0"/>
                  <a:t>Constructing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-Cycle Cover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4435" y="17338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CB4C9B-3C73-40E3-993E-1BE4420C3E16}"/>
                  </a:ext>
                </a:extLst>
              </p:cNvPr>
              <p:cNvSpPr txBox="1"/>
              <p:nvPr/>
            </p:nvSpPr>
            <p:spPr>
              <a:xfrm flipH="1">
                <a:off x="462980" y="1549461"/>
                <a:ext cx="11245065" cy="1077218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Fact [Moore Bound]: </a:t>
                </a:r>
              </a:p>
              <a:p>
                <a:r>
                  <a:rPr lang="en-US" sz="3200" dirty="0"/>
                  <a:t>every n-vertex graph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edges, has girth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CB4C9B-3C73-40E3-993E-1BE4420C3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980" y="1549461"/>
                <a:ext cx="11245065" cy="1077218"/>
              </a:xfrm>
              <a:prstGeom prst="rect">
                <a:avLst/>
              </a:prstGeom>
              <a:blipFill>
                <a:blip r:embed="rId3"/>
                <a:stretch>
                  <a:fillRect l="-1243" t="-5464" b="-15847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3F51DD4E-2078-4631-A65D-1666DFA46A2A}"/>
              </a:ext>
            </a:extLst>
          </p:cNvPr>
          <p:cNvSpPr/>
          <p:nvPr/>
        </p:nvSpPr>
        <p:spPr>
          <a:xfrm>
            <a:off x="304201" y="37118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9194F1-808A-449A-86E6-235C4BD95D5D}"/>
                  </a:ext>
                </a:extLst>
              </p:cNvPr>
              <p:cNvSpPr txBox="1"/>
              <p:nvPr/>
            </p:nvSpPr>
            <p:spPr>
              <a:xfrm>
                <a:off x="1511209" y="3379527"/>
                <a:ext cx="53515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cover all but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edges of</a:t>
                </a:r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by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edge-disjoint</a:t>
                </a:r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short</a:t>
                </a:r>
                <a:r>
                  <a:rPr lang="en-US" sz="3200" dirty="0"/>
                  <a:t> cycles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9194F1-808A-449A-86E6-235C4BD9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209" y="3379527"/>
                <a:ext cx="5351593" cy="1077218"/>
              </a:xfrm>
              <a:prstGeom prst="rect">
                <a:avLst/>
              </a:prstGeom>
              <a:blipFill>
                <a:blip r:embed="rId4"/>
                <a:stretch>
                  <a:fillRect l="-2961" t="-6780" r="-1708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9AD05E-2F91-4F51-BDD2-D88B1CDAA3F9}"/>
                  </a:ext>
                </a:extLst>
              </p:cNvPr>
              <p:cNvSpPr txBox="1"/>
              <p:nvPr/>
            </p:nvSpPr>
            <p:spPr>
              <a:xfrm>
                <a:off x="321815" y="5009718"/>
                <a:ext cx="71974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As long as #edges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compute shortest cycle</a:t>
                </a:r>
                <a:br>
                  <a:rPr lang="en-US" sz="2800" dirty="0"/>
                </a:br>
                <a:r>
                  <a:rPr lang="en-US" sz="2800" dirty="0"/>
                  <a:t>and omit it from the graph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9AD05E-2F91-4F51-BDD2-D88B1CDAA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15" y="5009718"/>
                <a:ext cx="7197483" cy="954107"/>
              </a:xfrm>
              <a:prstGeom prst="rect">
                <a:avLst/>
              </a:prstGeom>
              <a:blipFill>
                <a:blip r:embed="rId5"/>
                <a:stretch>
                  <a:fillRect l="-178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497A57D9-5D61-4856-A56C-6C8EABAA5295}"/>
              </a:ext>
            </a:extLst>
          </p:cNvPr>
          <p:cNvSpPr/>
          <p:nvPr/>
        </p:nvSpPr>
        <p:spPr>
          <a:xfrm>
            <a:off x="8335180" y="3788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37AA4D-6C0C-4A89-9891-7D5A3E8B6CC8}"/>
              </a:ext>
            </a:extLst>
          </p:cNvPr>
          <p:cNvSpPr/>
          <p:nvPr/>
        </p:nvSpPr>
        <p:spPr>
          <a:xfrm>
            <a:off x="8868580" y="3788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A43DB1-0F9A-4A78-A0FA-C1FFF26F2CFD}"/>
              </a:ext>
            </a:extLst>
          </p:cNvPr>
          <p:cNvSpPr/>
          <p:nvPr/>
        </p:nvSpPr>
        <p:spPr>
          <a:xfrm>
            <a:off x="8639980" y="4092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8AB63A-40B3-4636-9AF5-D676820CE955}"/>
              </a:ext>
            </a:extLst>
          </p:cNvPr>
          <p:cNvSpPr/>
          <p:nvPr/>
        </p:nvSpPr>
        <p:spPr>
          <a:xfrm>
            <a:off x="8106580" y="5845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EC79AA-CB24-47F7-9085-B9BE1647AB23}"/>
              </a:ext>
            </a:extLst>
          </p:cNvPr>
          <p:cNvSpPr/>
          <p:nvPr/>
        </p:nvSpPr>
        <p:spPr>
          <a:xfrm>
            <a:off x="8335180" y="55406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39BB7CF-8D19-43DD-BF8B-EACD70CB2C89}"/>
              </a:ext>
            </a:extLst>
          </p:cNvPr>
          <p:cNvSpPr/>
          <p:nvPr/>
        </p:nvSpPr>
        <p:spPr>
          <a:xfrm>
            <a:off x="8716180" y="5464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E634A7C-2830-4FE8-9358-FDF9B05498AB}"/>
              </a:ext>
            </a:extLst>
          </p:cNvPr>
          <p:cNvSpPr/>
          <p:nvPr/>
        </p:nvSpPr>
        <p:spPr>
          <a:xfrm>
            <a:off x="10468780" y="4245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AFEA51-212E-4D2F-9E88-EA2C07FDDF40}"/>
              </a:ext>
            </a:extLst>
          </p:cNvPr>
          <p:cNvSpPr/>
          <p:nvPr/>
        </p:nvSpPr>
        <p:spPr>
          <a:xfrm>
            <a:off x="10316380" y="36356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6E354E-5DEF-4E58-A890-BD688EFABC2F}"/>
              </a:ext>
            </a:extLst>
          </p:cNvPr>
          <p:cNvSpPr/>
          <p:nvPr/>
        </p:nvSpPr>
        <p:spPr>
          <a:xfrm>
            <a:off x="9782980" y="4092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2445EF-335E-4ADF-9908-F5E29F8D8FD4}"/>
              </a:ext>
            </a:extLst>
          </p:cNvPr>
          <p:cNvSpPr/>
          <p:nvPr/>
        </p:nvSpPr>
        <p:spPr>
          <a:xfrm>
            <a:off x="10163980" y="5845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440C2F-1E57-48BC-BC04-236D7816AB69}"/>
              </a:ext>
            </a:extLst>
          </p:cNvPr>
          <p:cNvSpPr/>
          <p:nvPr/>
        </p:nvSpPr>
        <p:spPr>
          <a:xfrm>
            <a:off x="10697380" y="5769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5D72B1-4B9F-47D4-A84F-49D0DFAAE3F7}"/>
              </a:ext>
            </a:extLst>
          </p:cNvPr>
          <p:cNvSpPr/>
          <p:nvPr/>
        </p:nvSpPr>
        <p:spPr>
          <a:xfrm>
            <a:off x="10468780" y="5464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058C59-57EF-48D3-9ED8-2FC4E6D10D8D}"/>
              </a:ext>
            </a:extLst>
          </p:cNvPr>
          <p:cNvSpPr/>
          <p:nvPr/>
        </p:nvSpPr>
        <p:spPr>
          <a:xfrm>
            <a:off x="8639980" y="5007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D861908-7914-43C2-B8E5-2BEE7FF28FD0}"/>
              </a:ext>
            </a:extLst>
          </p:cNvPr>
          <p:cNvSpPr/>
          <p:nvPr/>
        </p:nvSpPr>
        <p:spPr>
          <a:xfrm>
            <a:off x="9097180" y="4473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9A95E70-DCEA-40BD-BB6F-D499E6687A0C}"/>
              </a:ext>
            </a:extLst>
          </p:cNvPr>
          <p:cNvSpPr/>
          <p:nvPr/>
        </p:nvSpPr>
        <p:spPr>
          <a:xfrm>
            <a:off x="7954180" y="4626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96994D-7254-4C55-AE80-CBE41221500C}"/>
              </a:ext>
            </a:extLst>
          </p:cNvPr>
          <p:cNvSpPr/>
          <p:nvPr/>
        </p:nvSpPr>
        <p:spPr>
          <a:xfrm>
            <a:off x="9706780" y="5083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C77D4C3-1AA8-475C-A83C-AB7FC30DAB46}"/>
              </a:ext>
            </a:extLst>
          </p:cNvPr>
          <p:cNvSpPr/>
          <p:nvPr/>
        </p:nvSpPr>
        <p:spPr>
          <a:xfrm>
            <a:off x="10849780" y="4702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96F166C-CB7C-4329-8171-6C14B1775AC3}"/>
              </a:ext>
            </a:extLst>
          </p:cNvPr>
          <p:cNvSpPr/>
          <p:nvPr/>
        </p:nvSpPr>
        <p:spPr>
          <a:xfrm>
            <a:off x="9478180" y="5693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64ABDCE-EAFB-416C-B871-116843EDBDDC}"/>
              </a:ext>
            </a:extLst>
          </p:cNvPr>
          <p:cNvSpPr/>
          <p:nvPr/>
        </p:nvSpPr>
        <p:spPr>
          <a:xfrm>
            <a:off x="9478180" y="3711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B12065-A1FC-4643-ACD5-AC1C26B66BBE}"/>
              </a:ext>
            </a:extLst>
          </p:cNvPr>
          <p:cNvGrpSpPr/>
          <p:nvPr/>
        </p:nvGrpSpPr>
        <p:grpSpPr>
          <a:xfrm>
            <a:off x="8030380" y="3864254"/>
            <a:ext cx="2895600" cy="2057400"/>
            <a:chOff x="4267200" y="914400"/>
            <a:chExt cx="2895600" cy="20574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CA4B76E-EA59-425A-B96B-69206EA55656}"/>
                </a:ext>
              </a:extLst>
            </p:cNvPr>
            <p:cNvCxnSpPr>
              <a:stCxn id="41" idx="4"/>
              <a:endCxn id="30" idx="1"/>
            </p:cNvCxnSpPr>
            <p:nvPr/>
          </p:nvCxnSpPr>
          <p:spPr>
            <a:xfrm>
              <a:off x="4267200" y="1828800"/>
              <a:ext cx="98518" cy="1089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1A2501E-E555-445B-B559-622385101814}"/>
                </a:ext>
              </a:extLst>
            </p:cNvPr>
            <p:cNvCxnSpPr>
              <a:stCxn id="39" idx="2"/>
              <a:endCxn id="41" idx="6"/>
            </p:cNvCxnSpPr>
            <p:nvPr/>
          </p:nvCxnSpPr>
          <p:spPr>
            <a:xfrm flipH="1" flipV="1">
              <a:off x="4343400" y="1752600"/>
              <a:ext cx="5334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913CB8D-79BD-4B2A-9794-486A571D7207}"/>
                </a:ext>
              </a:extLst>
            </p:cNvPr>
            <p:cNvCxnSpPr>
              <a:stCxn id="29" idx="4"/>
              <a:endCxn id="39" idx="0"/>
            </p:cNvCxnSpPr>
            <p:nvPr/>
          </p:nvCxnSpPr>
          <p:spPr>
            <a:xfrm>
              <a:off x="4953000" y="1295400"/>
              <a:ext cx="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A601213-B7C4-49C5-9668-BFB21B2B8CB6}"/>
                </a:ext>
              </a:extLst>
            </p:cNvPr>
            <p:cNvCxnSpPr>
              <a:stCxn id="29" idx="5"/>
              <a:endCxn id="40" idx="1"/>
            </p:cNvCxnSpPr>
            <p:nvPr/>
          </p:nvCxnSpPr>
          <p:spPr>
            <a:xfrm>
              <a:off x="5006882" y="1273082"/>
              <a:ext cx="3494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2DC33A4-7E7C-41E0-A5EE-1D0C1C29BB30}"/>
                </a:ext>
              </a:extLst>
            </p:cNvPr>
            <p:cNvCxnSpPr>
              <a:stCxn id="39" idx="4"/>
              <a:endCxn id="32" idx="0"/>
            </p:cNvCxnSpPr>
            <p:nvPr/>
          </p:nvCxnSpPr>
          <p:spPr>
            <a:xfrm>
              <a:off x="4953000" y="22098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6A59D08-1B53-4EFA-9DDA-23EC380E4905}"/>
                </a:ext>
              </a:extLst>
            </p:cNvPr>
            <p:cNvCxnSpPr>
              <a:stCxn id="40" idx="6"/>
              <a:endCxn id="35" idx="3"/>
            </p:cNvCxnSpPr>
            <p:nvPr/>
          </p:nvCxnSpPr>
          <p:spPr>
            <a:xfrm flipV="1">
              <a:off x="5486400" y="1273082"/>
              <a:ext cx="555718" cy="32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B99EF2F-F96E-43A6-81D9-6756430BF73C}"/>
                </a:ext>
              </a:extLst>
            </p:cNvPr>
            <p:cNvCxnSpPr>
              <a:stCxn id="40" idx="5"/>
              <a:endCxn id="42" idx="1"/>
            </p:cNvCxnSpPr>
            <p:nvPr/>
          </p:nvCxnSpPr>
          <p:spPr>
            <a:xfrm>
              <a:off x="5464082" y="1654082"/>
              <a:ext cx="501836" cy="5018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3F28B0F-5D2E-4BDC-A092-0ED7536B36CC}"/>
                </a:ext>
              </a:extLst>
            </p:cNvPr>
            <p:cNvCxnSpPr>
              <a:stCxn id="42" idx="4"/>
              <a:endCxn id="44" idx="7"/>
            </p:cNvCxnSpPr>
            <p:nvPr/>
          </p:nvCxnSpPr>
          <p:spPr>
            <a:xfrm flipH="1">
              <a:off x="5845082" y="2286000"/>
              <a:ext cx="174718" cy="479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446CEE0-3D9A-44B6-8D34-A27299F9493E}"/>
                </a:ext>
              </a:extLst>
            </p:cNvPr>
            <p:cNvCxnSpPr>
              <a:stCxn id="43" idx="3"/>
              <a:endCxn id="42" idx="7"/>
            </p:cNvCxnSpPr>
            <p:nvPr/>
          </p:nvCxnSpPr>
          <p:spPr>
            <a:xfrm flipH="1">
              <a:off x="6073682" y="1882682"/>
              <a:ext cx="10352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731EB83-1FE1-4DE4-B190-2E62B1C857F4}"/>
                </a:ext>
              </a:extLst>
            </p:cNvPr>
            <p:cNvCxnSpPr>
              <a:stCxn id="38" idx="1"/>
              <a:endCxn id="42" idx="5"/>
            </p:cNvCxnSpPr>
            <p:nvPr/>
          </p:nvCxnSpPr>
          <p:spPr>
            <a:xfrm flipH="1" flipV="1">
              <a:off x="6073682" y="2263682"/>
              <a:ext cx="6542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021DAD4-594D-4EE4-BABE-F4B6E5847B8F}"/>
                </a:ext>
              </a:extLst>
            </p:cNvPr>
            <p:cNvCxnSpPr>
              <a:stCxn id="43" idx="4"/>
              <a:endCxn id="37" idx="0"/>
            </p:cNvCxnSpPr>
            <p:nvPr/>
          </p:nvCxnSpPr>
          <p:spPr>
            <a:xfrm flipH="1">
              <a:off x="7010400" y="1905000"/>
              <a:ext cx="152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CADDF03-2C39-40E5-885E-35DD67597FAE}"/>
                </a:ext>
              </a:extLst>
            </p:cNvPr>
            <p:cNvCxnSpPr>
              <a:stCxn id="36" idx="2"/>
              <a:endCxn id="44" idx="5"/>
            </p:cNvCxnSpPr>
            <p:nvPr/>
          </p:nvCxnSpPr>
          <p:spPr>
            <a:xfrm flipH="1" flipV="1">
              <a:off x="5845082" y="2873282"/>
              <a:ext cx="555718" cy="98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892865-9268-4401-A5D3-1B25A967CCF6}"/>
                </a:ext>
              </a:extLst>
            </p:cNvPr>
            <p:cNvCxnSpPr>
              <a:stCxn id="45" idx="4"/>
              <a:endCxn id="40" idx="7"/>
            </p:cNvCxnSpPr>
            <p:nvPr/>
          </p:nvCxnSpPr>
          <p:spPr>
            <a:xfrm flipH="1">
              <a:off x="5464082" y="914400"/>
              <a:ext cx="327118" cy="631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9F40FED-44C0-4DFE-8511-2033BD4C74D3}"/>
                </a:ext>
              </a:extLst>
            </p:cNvPr>
            <p:cNvCxnSpPr>
              <a:stCxn id="42" idx="2"/>
              <a:endCxn id="39" idx="6"/>
            </p:cNvCxnSpPr>
            <p:nvPr/>
          </p:nvCxnSpPr>
          <p:spPr>
            <a:xfrm flipH="1" flipV="1">
              <a:off x="5029200" y="2133600"/>
              <a:ext cx="914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0C466D-2271-4506-BEE0-89E85A448384}"/>
                </a:ext>
              </a:extLst>
            </p:cNvPr>
            <p:cNvCxnSpPr>
              <a:stCxn id="42" idx="0"/>
              <a:endCxn id="35" idx="4"/>
            </p:cNvCxnSpPr>
            <p:nvPr/>
          </p:nvCxnSpPr>
          <p:spPr>
            <a:xfrm flipV="1">
              <a:off x="6019800" y="1295400"/>
              <a:ext cx="76200" cy="838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944DFD0-17F8-4877-8389-3EDB2D3DFDB3}"/>
              </a:ext>
            </a:extLst>
          </p:cNvPr>
          <p:cNvGrpSpPr/>
          <p:nvPr/>
        </p:nvGrpSpPr>
        <p:grpSpPr>
          <a:xfrm>
            <a:off x="8236662" y="3788054"/>
            <a:ext cx="2483036" cy="2079718"/>
            <a:chOff x="4473482" y="838200"/>
            <a:chExt cx="2483036" cy="207971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57BDF73-15E6-4058-9BF2-39CE7DF801E5}"/>
                </a:ext>
              </a:extLst>
            </p:cNvPr>
            <p:cNvCxnSpPr>
              <a:stCxn id="27" idx="5"/>
              <a:endCxn id="29" idx="1"/>
            </p:cNvCxnSpPr>
            <p:nvPr/>
          </p:nvCxnSpPr>
          <p:spPr>
            <a:xfrm>
              <a:off x="4702082" y="968282"/>
              <a:ext cx="1970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54D368-3917-4789-911E-8FD8A3D75C6D}"/>
                </a:ext>
              </a:extLst>
            </p:cNvPr>
            <p:cNvCxnSpPr>
              <a:stCxn id="29" idx="0"/>
              <a:endCxn id="28" idx="3"/>
            </p:cNvCxnSpPr>
            <p:nvPr/>
          </p:nvCxnSpPr>
          <p:spPr>
            <a:xfrm flipV="1">
              <a:off x="4953000" y="968282"/>
              <a:ext cx="174718" cy="174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0E3129-DC0D-4241-9DC5-F56E231B7DD7}"/>
                </a:ext>
              </a:extLst>
            </p:cNvPr>
            <p:cNvCxnSpPr>
              <a:stCxn id="35" idx="6"/>
              <a:endCxn id="33" idx="2"/>
            </p:cNvCxnSpPr>
            <p:nvPr/>
          </p:nvCxnSpPr>
          <p:spPr>
            <a:xfrm>
              <a:off x="6172200" y="1219200"/>
              <a:ext cx="533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9196BAC-8DA3-48DF-8A9D-F27C79E45F17}"/>
                </a:ext>
              </a:extLst>
            </p:cNvPr>
            <p:cNvCxnSpPr>
              <a:stCxn id="34" idx="4"/>
              <a:endCxn id="33" idx="0"/>
            </p:cNvCxnSpPr>
            <p:nvPr/>
          </p:nvCxnSpPr>
          <p:spPr>
            <a:xfrm>
              <a:off x="6629400" y="838200"/>
              <a:ext cx="1524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95C1B4-E753-4064-AFBC-990CA6BAA6F3}"/>
                </a:ext>
              </a:extLst>
            </p:cNvPr>
            <p:cNvCxnSpPr>
              <a:stCxn id="38" idx="3"/>
              <a:endCxn id="36" idx="7"/>
            </p:cNvCxnSpPr>
            <p:nvPr/>
          </p:nvCxnSpPr>
          <p:spPr>
            <a:xfrm flipH="1">
              <a:off x="6530882" y="2644682"/>
              <a:ext cx="1970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F156A5C-DDF6-44B3-9E4E-48E43EBEEBB1}"/>
                </a:ext>
              </a:extLst>
            </p:cNvPr>
            <p:cNvCxnSpPr>
              <a:stCxn id="38" idx="5"/>
              <a:endCxn id="37" idx="1"/>
            </p:cNvCxnSpPr>
            <p:nvPr/>
          </p:nvCxnSpPr>
          <p:spPr>
            <a:xfrm>
              <a:off x="6835682" y="26446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5054A1-8905-453C-ACE3-7AD867146848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>
            <a:xfrm flipV="1">
              <a:off x="4724400" y="259080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C44903A-2363-4B05-8583-324E9985BEDB}"/>
                </a:ext>
              </a:extLst>
            </p:cNvPr>
            <p:cNvCxnSpPr>
              <a:stCxn id="31" idx="3"/>
              <a:endCxn id="30" idx="7"/>
            </p:cNvCxnSpPr>
            <p:nvPr/>
          </p:nvCxnSpPr>
          <p:spPr>
            <a:xfrm flipH="1">
              <a:off x="4473482" y="27208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02B21A-216F-4059-AFA2-FBB8D1BBF985}"/>
              </a:ext>
            </a:extLst>
          </p:cNvPr>
          <p:cNvCxnSpPr>
            <a:stCxn id="45" idx="2"/>
            <a:endCxn id="28" idx="6"/>
          </p:cNvCxnSpPr>
          <p:nvPr/>
        </p:nvCxnSpPr>
        <p:spPr>
          <a:xfrm flipH="1">
            <a:off x="9020980" y="3788054"/>
            <a:ext cx="4572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6ED690B-2DAC-401C-B07A-D5233A8E84BD}"/>
              </a:ext>
            </a:extLst>
          </p:cNvPr>
          <p:cNvCxnSpPr>
            <a:stCxn id="27" idx="3"/>
            <a:endCxn id="41" idx="0"/>
          </p:cNvCxnSpPr>
          <p:nvPr/>
        </p:nvCxnSpPr>
        <p:spPr>
          <a:xfrm flipH="1">
            <a:off x="8030380" y="3918136"/>
            <a:ext cx="327118" cy="708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F9C94F-74D5-46F0-94A4-468C727F59C6}"/>
              </a:ext>
            </a:extLst>
          </p:cNvPr>
          <p:cNvCxnSpPr>
            <a:stCxn id="44" idx="2"/>
            <a:endCxn id="32" idx="6"/>
          </p:cNvCxnSpPr>
          <p:nvPr/>
        </p:nvCxnSpPr>
        <p:spPr>
          <a:xfrm flipH="1" flipV="1">
            <a:off x="8868580" y="5540654"/>
            <a:ext cx="6096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AC3602-DE90-4F05-8D66-4B4AD9E7EA26}"/>
              </a:ext>
            </a:extLst>
          </p:cNvPr>
          <p:cNvCxnSpPr>
            <a:stCxn id="36" idx="1"/>
            <a:endCxn id="42" idx="5"/>
          </p:cNvCxnSpPr>
          <p:nvPr/>
        </p:nvCxnSpPr>
        <p:spPr>
          <a:xfrm flipH="1" flipV="1">
            <a:off x="9836862" y="5213536"/>
            <a:ext cx="349436" cy="654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0E90FDE-BC8E-40C9-89EB-FCFBC67D4B83}"/>
              </a:ext>
            </a:extLst>
          </p:cNvPr>
          <p:cNvCxnSpPr>
            <a:stCxn id="27" idx="6"/>
            <a:endCxn id="28" idx="2"/>
          </p:cNvCxnSpPr>
          <p:nvPr/>
        </p:nvCxnSpPr>
        <p:spPr>
          <a:xfrm>
            <a:off x="8487580" y="3864254"/>
            <a:ext cx="38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9608262" y="5213539"/>
            <a:ext cx="578036" cy="708118"/>
            <a:chOff x="9608262" y="5213539"/>
            <a:chExt cx="578036" cy="70811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3F28B0F-5D2E-4BDC-A092-0ED7536B36CC}"/>
                </a:ext>
              </a:extLst>
            </p:cNvPr>
            <p:cNvCxnSpPr/>
            <p:nvPr/>
          </p:nvCxnSpPr>
          <p:spPr>
            <a:xfrm flipH="1">
              <a:off x="9608262" y="5235857"/>
              <a:ext cx="174718" cy="47951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CADDF03-2C39-40E5-885E-35DD67597FAE}"/>
                </a:ext>
              </a:extLst>
            </p:cNvPr>
            <p:cNvCxnSpPr/>
            <p:nvPr/>
          </p:nvCxnSpPr>
          <p:spPr>
            <a:xfrm flipH="1" flipV="1">
              <a:off x="9608262" y="5823139"/>
              <a:ext cx="555718" cy="9851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8AC3602-DE90-4F05-8D66-4B4AD9E7EA26}"/>
                </a:ext>
              </a:extLst>
            </p:cNvPr>
            <p:cNvCxnSpPr/>
            <p:nvPr/>
          </p:nvCxnSpPr>
          <p:spPr>
            <a:xfrm flipH="1" flipV="1">
              <a:off x="9836862" y="5213539"/>
              <a:ext cx="349436" cy="6542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3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4435" y="173386"/>
                <a:ext cx="10515600" cy="1325563"/>
              </a:xfrm>
            </p:spPr>
            <p:txBody>
              <a:bodyPr/>
              <a:lstStyle/>
              <a:p>
                <a:r>
                  <a:rPr lang="en-US" b="0" dirty="0"/>
                  <a:t>Constructing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-Cycle Cover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4435" y="17338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CB4C9B-3C73-40E3-993E-1BE4420C3E16}"/>
                  </a:ext>
                </a:extLst>
              </p:cNvPr>
              <p:cNvSpPr txBox="1"/>
              <p:nvPr/>
            </p:nvSpPr>
            <p:spPr>
              <a:xfrm flipH="1">
                <a:off x="462980" y="1549461"/>
                <a:ext cx="11245065" cy="584775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Fact: </a:t>
                </a:r>
                <a:r>
                  <a:rPr lang="en-US" sz="3200" dirty="0"/>
                  <a:t>every n-vertex graph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edges, has girth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CB4C9B-3C73-40E3-993E-1BE4420C3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980" y="1549461"/>
                <a:ext cx="11245065" cy="584775"/>
              </a:xfrm>
              <a:prstGeom prst="rect">
                <a:avLst/>
              </a:prstGeom>
              <a:blipFill>
                <a:blip r:embed="rId3"/>
                <a:stretch>
                  <a:fillRect l="-1243" t="-8824" b="-29412"/>
                </a:stretch>
              </a:blipFill>
              <a:ln w="3810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3F51DD4E-2078-4631-A65D-1666DFA46A2A}"/>
              </a:ext>
            </a:extLst>
          </p:cNvPr>
          <p:cNvSpPr/>
          <p:nvPr/>
        </p:nvSpPr>
        <p:spPr>
          <a:xfrm>
            <a:off x="462980" y="25788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9194F1-808A-449A-86E6-235C4BD95D5D}"/>
                  </a:ext>
                </a:extLst>
              </p:cNvPr>
              <p:cNvSpPr txBox="1"/>
              <p:nvPr/>
            </p:nvSpPr>
            <p:spPr>
              <a:xfrm>
                <a:off x="1546345" y="2528826"/>
                <a:ext cx="53515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cover all but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edges of</a:t>
                </a:r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by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edge-disjoint</a:t>
                </a:r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short</a:t>
                </a:r>
                <a:r>
                  <a:rPr lang="en-US" sz="3200" dirty="0"/>
                  <a:t> cycles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9194F1-808A-449A-86E6-235C4BD9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345" y="2528826"/>
                <a:ext cx="5351593" cy="1077218"/>
              </a:xfrm>
              <a:prstGeom prst="rect">
                <a:avLst/>
              </a:prstGeom>
              <a:blipFill>
                <a:blip r:embed="rId4"/>
                <a:stretch>
                  <a:fillRect l="-2961" t="-6780" r="-1708" b="-180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9AD05E-2F91-4F51-BDD2-D88B1CDAA3F9}"/>
                  </a:ext>
                </a:extLst>
              </p:cNvPr>
              <p:cNvSpPr txBox="1"/>
              <p:nvPr/>
            </p:nvSpPr>
            <p:spPr>
              <a:xfrm>
                <a:off x="499790" y="3844400"/>
                <a:ext cx="71974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As long as #edges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compute shortest cycle</a:t>
                </a:r>
                <a:br>
                  <a:rPr lang="en-US" sz="2800" dirty="0"/>
                </a:br>
                <a:r>
                  <a:rPr lang="en-US" sz="2800" dirty="0"/>
                  <a:t>and omit it from the graph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9AD05E-2F91-4F51-BDD2-D88B1CDAA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90" y="3844400"/>
                <a:ext cx="7197483" cy="954107"/>
              </a:xfrm>
              <a:prstGeom prst="rect">
                <a:avLst/>
              </a:prstGeom>
              <a:blipFill>
                <a:blip r:embed="rId5"/>
                <a:stretch>
                  <a:fillRect l="-1778" t="-6410" b="-179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497A57D9-5D61-4856-A56C-6C8EABAA5295}"/>
              </a:ext>
            </a:extLst>
          </p:cNvPr>
          <p:cNvSpPr/>
          <p:nvPr/>
        </p:nvSpPr>
        <p:spPr>
          <a:xfrm>
            <a:off x="8335180" y="3788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37AA4D-6C0C-4A89-9891-7D5A3E8B6CC8}"/>
              </a:ext>
            </a:extLst>
          </p:cNvPr>
          <p:cNvSpPr/>
          <p:nvPr/>
        </p:nvSpPr>
        <p:spPr>
          <a:xfrm>
            <a:off x="8868580" y="3788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A43DB1-0F9A-4A78-A0FA-C1FFF26F2CFD}"/>
              </a:ext>
            </a:extLst>
          </p:cNvPr>
          <p:cNvSpPr/>
          <p:nvPr/>
        </p:nvSpPr>
        <p:spPr>
          <a:xfrm>
            <a:off x="8639980" y="4092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8AB63A-40B3-4636-9AF5-D676820CE955}"/>
              </a:ext>
            </a:extLst>
          </p:cNvPr>
          <p:cNvSpPr/>
          <p:nvPr/>
        </p:nvSpPr>
        <p:spPr>
          <a:xfrm>
            <a:off x="8106580" y="5845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EC79AA-CB24-47F7-9085-B9BE1647AB23}"/>
              </a:ext>
            </a:extLst>
          </p:cNvPr>
          <p:cNvSpPr/>
          <p:nvPr/>
        </p:nvSpPr>
        <p:spPr>
          <a:xfrm>
            <a:off x="8335180" y="55406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39BB7CF-8D19-43DD-BF8B-EACD70CB2C89}"/>
              </a:ext>
            </a:extLst>
          </p:cNvPr>
          <p:cNvSpPr/>
          <p:nvPr/>
        </p:nvSpPr>
        <p:spPr>
          <a:xfrm>
            <a:off x="8716180" y="5464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E634A7C-2830-4FE8-9358-FDF9B05498AB}"/>
              </a:ext>
            </a:extLst>
          </p:cNvPr>
          <p:cNvSpPr/>
          <p:nvPr/>
        </p:nvSpPr>
        <p:spPr>
          <a:xfrm>
            <a:off x="10468780" y="4245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AFEA51-212E-4D2F-9E88-EA2C07FDDF40}"/>
              </a:ext>
            </a:extLst>
          </p:cNvPr>
          <p:cNvSpPr/>
          <p:nvPr/>
        </p:nvSpPr>
        <p:spPr>
          <a:xfrm>
            <a:off x="10316380" y="36356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6E354E-5DEF-4E58-A890-BD688EFABC2F}"/>
              </a:ext>
            </a:extLst>
          </p:cNvPr>
          <p:cNvSpPr/>
          <p:nvPr/>
        </p:nvSpPr>
        <p:spPr>
          <a:xfrm>
            <a:off x="9782980" y="4092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2445EF-335E-4ADF-9908-F5E29F8D8FD4}"/>
              </a:ext>
            </a:extLst>
          </p:cNvPr>
          <p:cNvSpPr/>
          <p:nvPr/>
        </p:nvSpPr>
        <p:spPr>
          <a:xfrm>
            <a:off x="10163980" y="5845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440C2F-1E57-48BC-BC04-236D7816AB69}"/>
              </a:ext>
            </a:extLst>
          </p:cNvPr>
          <p:cNvSpPr/>
          <p:nvPr/>
        </p:nvSpPr>
        <p:spPr>
          <a:xfrm>
            <a:off x="10697380" y="5769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5D72B1-4B9F-47D4-A84F-49D0DFAAE3F7}"/>
              </a:ext>
            </a:extLst>
          </p:cNvPr>
          <p:cNvSpPr/>
          <p:nvPr/>
        </p:nvSpPr>
        <p:spPr>
          <a:xfrm>
            <a:off x="10468780" y="5464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058C59-57EF-48D3-9ED8-2FC4E6D10D8D}"/>
              </a:ext>
            </a:extLst>
          </p:cNvPr>
          <p:cNvSpPr/>
          <p:nvPr/>
        </p:nvSpPr>
        <p:spPr>
          <a:xfrm>
            <a:off x="8639980" y="5007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D861908-7914-43C2-B8E5-2BEE7FF28FD0}"/>
              </a:ext>
            </a:extLst>
          </p:cNvPr>
          <p:cNvSpPr/>
          <p:nvPr/>
        </p:nvSpPr>
        <p:spPr>
          <a:xfrm>
            <a:off x="9097180" y="4473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9A95E70-DCEA-40BD-BB6F-D499E6687A0C}"/>
              </a:ext>
            </a:extLst>
          </p:cNvPr>
          <p:cNvSpPr/>
          <p:nvPr/>
        </p:nvSpPr>
        <p:spPr>
          <a:xfrm>
            <a:off x="7954180" y="4626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96994D-7254-4C55-AE80-CBE41221500C}"/>
              </a:ext>
            </a:extLst>
          </p:cNvPr>
          <p:cNvSpPr/>
          <p:nvPr/>
        </p:nvSpPr>
        <p:spPr>
          <a:xfrm>
            <a:off x="9706780" y="5083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C77D4C3-1AA8-475C-A83C-AB7FC30DAB46}"/>
              </a:ext>
            </a:extLst>
          </p:cNvPr>
          <p:cNvSpPr/>
          <p:nvPr/>
        </p:nvSpPr>
        <p:spPr>
          <a:xfrm>
            <a:off x="10849780" y="4702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96F166C-CB7C-4329-8171-6C14B1775AC3}"/>
              </a:ext>
            </a:extLst>
          </p:cNvPr>
          <p:cNvSpPr/>
          <p:nvPr/>
        </p:nvSpPr>
        <p:spPr>
          <a:xfrm>
            <a:off x="9478180" y="5693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64ABDCE-EAFB-416C-B871-116843EDBDDC}"/>
              </a:ext>
            </a:extLst>
          </p:cNvPr>
          <p:cNvSpPr/>
          <p:nvPr/>
        </p:nvSpPr>
        <p:spPr>
          <a:xfrm>
            <a:off x="9478180" y="3711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CA4B76E-EA59-425A-B96B-69206EA55656}"/>
              </a:ext>
            </a:extLst>
          </p:cNvPr>
          <p:cNvCxnSpPr>
            <a:stCxn id="41" idx="4"/>
            <a:endCxn id="30" idx="1"/>
          </p:cNvCxnSpPr>
          <p:nvPr/>
        </p:nvCxnSpPr>
        <p:spPr>
          <a:xfrm>
            <a:off x="8030380" y="4778654"/>
            <a:ext cx="98518" cy="1089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A2501E-E555-445B-B559-622385101814}"/>
              </a:ext>
            </a:extLst>
          </p:cNvPr>
          <p:cNvCxnSpPr>
            <a:stCxn id="39" idx="2"/>
            <a:endCxn id="41" idx="6"/>
          </p:cNvCxnSpPr>
          <p:nvPr/>
        </p:nvCxnSpPr>
        <p:spPr>
          <a:xfrm flipH="1" flipV="1">
            <a:off x="8106580" y="4702454"/>
            <a:ext cx="53340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13CB8D-79BD-4B2A-9794-486A571D7207}"/>
              </a:ext>
            </a:extLst>
          </p:cNvPr>
          <p:cNvCxnSpPr>
            <a:stCxn id="29" idx="4"/>
            <a:endCxn id="39" idx="0"/>
          </p:cNvCxnSpPr>
          <p:nvPr/>
        </p:nvCxnSpPr>
        <p:spPr>
          <a:xfrm>
            <a:off x="8716180" y="4245254"/>
            <a:ext cx="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A601213-B7C4-49C5-9668-BFB21B2B8CB6}"/>
              </a:ext>
            </a:extLst>
          </p:cNvPr>
          <p:cNvCxnSpPr>
            <a:stCxn id="29" idx="5"/>
            <a:endCxn id="40" idx="1"/>
          </p:cNvCxnSpPr>
          <p:nvPr/>
        </p:nvCxnSpPr>
        <p:spPr>
          <a:xfrm>
            <a:off x="8770062" y="4222936"/>
            <a:ext cx="349436" cy="273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DC33A4-7E7C-41E0-A5EE-1D0C1C29BB30}"/>
              </a:ext>
            </a:extLst>
          </p:cNvPr>
          <p:cNvCxnSpPr>
            <a:stCxn id="39" idx="4"/>
            <a:endCxn id="32" idx="0"/>
          </p:cNvCxnSpPr>
          <p:nvPr/>
        </p:nvCxnSpPr>
        <p:spPr>
          <a:xfrm>
            <a:off x="8716180" y="5159654"/>
            <a:ext cx="762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6A59D08-1B53-4EFA-9DDA-23EC380E4905}"/>
              </a:ext>
            </a:extLst>
          </p:cNvPr>
          <p:cNvCxnSpPr>
            <a:stCxn id="40" idx="6"/>
            <a:endCxn id="35" idx="3"/>
          </p:cNvCxnSpPr>
          <p:nvPr/>
        </p:nvCxnSpPr>
        <p:spPr>
          <a:xfrm flipV="1">
            <a:off x="9249580" y="4222936"/>
            <a:ext cx="555718" cy="32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B99EF2F-F96E-43A6-81D9-6756430BF73C}"/>
              </a:ext>
            </a:extLst>
          </p:cNvPr>
          <p:cNvCxnSpPr>
            <a:stCxn id="40" idx="5"/>
            <a:endCxn id="42" idx="1"/>
          </p:cNvCxnSpPr>
          <p:nvPr/>
        </p:nvCxnSpPr>
        <p:spPr>
          <a:xfrm>
            <a:off x="9227262" y="4603936"/>
            <a:ext cx="501836" cy="501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446CEE0-3D9A-44B6-8D34-A27299F9493E}"/>
              </a:ext>
            </a:extLst>
          </p:cNvPr>
          <p:cNvCxnSpPr>
            <a:stCxn id="43" idx="3"/>
            <a:endCxn id="42" idx="7"/>
          </p:cNvCxnSpPr>
          <p:nvPr/>
        </p:nvCxnSpPr>
        <p:spPr>
          <a:xfrm flipH="1">
            <a:off x="9836862" y="4832536"/>
            <a:ext cx="1035236" cy="273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731EB83-1FE1-4DE4-B190-2E62B1C857F4}"/>
              </a:ext>
            </a:extLst>
          </p:cNvPr>
          <p:cNvCxnSpPr>
            <a:stCxn id="38" idx="1"/>
            <a:endCxn id="42" idx="5"/>
          </p:cNvCxnSpPr>
          <p:nvPr/>
        </p:nvCxnSpPr>
        <p:spPr>
          <a:xfrm flipH="1" flipV="1">
            <a:off x="9836862" y="5213536"/>
            <a:ext cx="654236" cy="273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021DAD4-594D-4EE4-BABE-F4B6E5847B8F}"/>
              </a:ext>
            </a:extLst>
          </p:cNvPr>
          <p:cNvCxnSpPr>
            <a:stCxn id="43" idx="4"/>
            <a:endCxn id="37" idx="0"/>
          </p:cNvCxnSpPr>
          <p:nvPr/>
        </p:nvCxnSpPr>
        <p:spPr>
          <a:xfrm flipH="1">
            <a:off x="10773580" y="4854854"/>
            <a:ext cx="15240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6892865-9268-4401-A5D3-1B25A967CCF6}"/>
              </a:ext>
            </a:extLst>
          </p:cNvPr>
          <p:cNvCxnSpPr>
            <a:stCxn id="45" idx="4"/>
            <a:endCxn id="40" idx="7"/>
          </p:cNvCxnSpPr>
          <p:nvPr/>
        </p:nvCxnSpPr>
        <p:spPr>
          <a:xfrm flipH="1">
            <a:off x="9227262" y="3864254"/>
            <a:ext cx="327118" cy="63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9F40FED-44C0-4DFE-8511-2033BD4C74D3}"/>
              </a:ext>
            </a:extLst>
          </p:cNvPr>
          <p:cNvCxnSpPr>
            <a:stCxn id="42" idx="2"/>
            <a:endCxn id="39" idx="6"/>
          </p:cNvCxnSpPr>
          <p:nvPr/>
        </p:nvCxnSpPr>
        <p:spPr>
          <a:xfrm flipH="1" flipV="1">
            <a:off x="8792380" y="5083454"/>
            <a:ext cx="9144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0C466D-2271-4506-BEE0-89E85A448384}"/>
              </a:ext>
            </a:extLst>
          </p:cNvPr>
          <p:cNvCxnSpPr>
            <a:stCxn id="42" idx="0"/>
            <a:endCxn id="35" idx="4"/>
          </p:cNvCxnSpPr>
          <p:nvPr/>
        </p:nvCxnSpPr>
        <p:spPr>
          <a:xfrm flipV="1">
            <a:off x="9782980" y="4245254"/>
            <a:ext cx="76200" cy="838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944DFD0-17F8-4877-8389-3EDB2D3DFDB3}"/>
              </a:ext>
            </a:extLst>
          </p:cNvPr>
          <p:cNvGrpSpPr/>
          <p:nvPr/>
        </p:nvGrpSpPr>
        <p:grpSpPr>
          <a:xfrm>
            <a:off x="8236662" y="3788054"/>
            <a:ext cx="2483036" cy="2079718"/>
            <a:chOff x="4473482" y="838200"/>
            <a:chExt cx="2483036" cy="207971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57BDF73-15E6-4058-9BF2-39CE7DF801E5}"/>
                </a:ext>
              </a:extLst>
            </p:cNvPr>
            <p:cNvCxnSpPr>
              <a:stCxn id="27" idx="5"/>
              <a:endCxn id="29" idx="1"/>
            </p:cNvCxnSpPr>
            <p:nvPr/>
          </p:nvCxnSpPr>
          <p:spPr>
            <a:xfrm>
              <a:off x="4702082" y="968282"/>
              <a:ext cx="1970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54D368-3917-4789-911E-8FD8A3D75C6D}"/>
                </a:ext>
              </a:extLst>
            </p:cNvPr>
            <p:cNvCxnSpPr>
              <a:stCxn id="29" idx="0"/>
              <a:endCxn id="28" idx="3"/>
            </p:cNvCxnSpPr>
            <p:nvPr/>
          </p:nvCxnSpPr>
          <p:spPr>
            <a:xfrm flipV="1">
              <a:off x="4953000" y="968282"/>
              <a:ext cx="174718" cy="174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0E3129-DC0D-4241-9DC5-F56E231B7DD7}"/>
                </a:ext>
              </a:extLst>
            </p:cNvPr>
            <p:cNvCxnSpPr>
              <a:stCxn id="35" idx="6"/>
              <a:endCxn id="33" idx="2"/>
            </p:cNvCxnSpPr>
            <p:nvPr/>
          </p:nvCxnSpPr>
          <p:spPr>
            <a:xfrm>
              <a:off x="6172200" y="1219200"/>
              <a:ext cx="533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9196BAC-8DA3-48DF-8A9D-F27C79E45F17}"/>
                </a:ext>
              </a:extLst>
            </p:cNvPr>
            <p:cNvCxnSpPr>
              <a:stCxn id="34" idx="4"/>
              <a:endCxn id="33" idx="0"/>
            </p:cNvCxnSpPr>
            <p:nvPr/>
          </p:nvCxnSpPr>
          <p:spPr>
            <a:xfrm>
              <a:off x="6629400" y="838200"/>
              <a:ext cx="1524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95C1B4-E753-4064-AFBC-990CA6BAA6F3}"/>
                </a:ext>
              </a:extLst>
            </p:cNvPr>
            <p:cNvCxnSpPr>
              <a:stCxn id="38" idx="3"/>
              <a:endCxn id="36" idx="7"/>
            </p:cNvCxnSpPr>
            <p:nvPr/>
          </p:nvCxnSpPr>
          <p:spPr>
            <a:xfrm flipH="1">
              <a:off x="6530882" y="2644682"/>
              <a:ext cx="1970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F156A5C-DDF6-44B3-9E4E-48E43EBEEBB1}"/>
                </a:ext>
              </a:extLst>
            </p:cNvPr>
            <p:cNvCxnSpPr>
              <a:stCxn id="38" idx="5"/>
              <a:endCxn id="37" idx="1"/>
            </p:cNvCxnSpPr>
            <p:nvPr/>
          </p:nvCxnSpPr>
          <p:spPr>
            <a:xfrm>
              <a:off x="6835682" y="26446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5054A1-8905-453C-ACE3-7AD867146848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>
            <a:xfrm flipV="1">
              <a:off x="4724400" y="259080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C44903A-2363-4B05-8583-324E9985BEDB}"/>
                </a:ext>
              </a:extLst>
            </p:cNvPr>
            <p:cNvCxnSpPr>
              <a:stCxn id="31" idx="3"/>
              <a:endCxn id="30" idx="7"/>
            </p:cNvCxnSpPr>
            <p:nvPr/>
          </p:nvCxnSpPr>
          <p:spPr>
            <a:xfrm flipH="1">
              <a:off x="4473482" y="27208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02B21A-216F-4059-AFA2-FBB8D1BBF985}"/>
              </a:ext>
            </a:extLst>
          </p:cNvPr>
          <p:cNvCxnSpPr>
            <a:stCxn id="45" idx="2"/>
            <a:endCxn id="28" idx="6"/>
          </p:cNvCxnSpPr>
          <p:nvPr/>
        </p:nvCxnSpPr>
        <p:spPr>
          <a:xfrm flipH="1">
            <a:off x="9020980" y="3788054"/>
            <a:ext cx="4572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6ED690B-2DAC-401C-B07A-D5233A8E84BD}"/>
              </a:ext>
            </a:extLst>
          </p:cNvPr>
          <p:cNvCxnSpPr>
            <a:stCxn id="27" idx="3"/>
            <a:endCxn id="41" idx="0"/>
          </p:cNvCxnSpPr>
          <p:nvPr/>
        </p:nvCxnSpPr>
        <p:spPr>
          <a:xfrm flipH="1">
            <a:off x="8030380" y="3918136"/>
            <a:ext cx="327118" cy="708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F9C94F-74D5-46F0-94A4-468C727F59C6}"/>
              </a:ext>
            </a:extLst>
          </p:cNvPr>
          <p:cNvCxnSpPr>
            <a:stCxn id="44" idx="2"/>
            <a:endCxn id="32" idx="6"/>
          </p:cNvCxnSpPr>
          <p:nvPr/>
        </p:nvCxnSpPr>
        <p:spPr>
          <a:xfrm flipH="1" flipV="1">
            <a:off x="8868580" y="5540654"/>
            <a:ext cx="6096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0E90FDE-BC8E-40C9-89EB-FCFBC67D4B83}"/>
              </a:ext>
            </a:extLst>
          </p:cNvPr>
          <p:cNvCxnSpPr>
            <a:stCxn id="27" idx="6"/>
            <a:endCxn id="28" idx="2"/>
          </p:cNvCxnSpPr>
          <p:nvPr/>
        </p:nvCxnSpPr>
        <p:spPr>
          <a:xfrm>
            <a:off x="8487580" y="3864254"/>
            <a:ext cx="38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236227" y="4219190"/>
            <a:ext cx="631918" cy="882836"/>
            <a:chOff x="9218297" y="4201260"/>
            <a:chExt cx="631918" cy="88283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6A59D08-1B53-4EFA-9DDA-23EC380E4905}"/>
                </a:ext>
              </a:extLst>
            </p:cNvPr>
            <p:cNvCxnSpPr/>
            <p:nvPr/>
          </p:nvCxnSpPr>
          <p:spPr>
            <a:xfrm flipV="1">
              <a:off x="9240615" y="4201260"/>
              <a:ext cx="555718" cy="32711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B99EF2F-F96E-43A6-81D9-6756430BF73C}"/>
                </a:ext>
              </a:extLst>
            </p:cNvPr>
            <p:cNvCxnSpPr/>
            <p:nvPr/>
          </p:nvCxnSpPr>
          <p:spPr>
            <a:xfrm>
              <a:off x="9218297" y="4582260"/>
              <a:ext cx="501836" cy="5018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A0C466D-2271-4506-BEE0-89E85A448384}"/>
                </a:ext>
              </a:extLst>
            </p:cNvPr>
            <p:cNvCxnSpPr/>
            <p:nvPr/>
          </p:nvCxnSpPr>
          <p:spPr>
            <a:xfrm flipV="1">
              <a:off x="9774015" y="4223578"/>
              <a:ext cx="76200" cy="838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3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4435" y="173386"/>
                <a:ext cx="10515600" cy="1325563"/>
              </a:xfrm>
            </p:spPr>
            <p:txBody>
              <a:bodyPr/>
              <a:lstStyle/>
              <a:p>
                <a:r>
                  <a:rPr lang="en-US" b="0" dirty="0"/>
                  <a:t>Constructing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-Cycle Cover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4435" y="17338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CB4C9B-3C73-40E3-993E-1BE4420C3E16}"/>
                  </a:ext>
                </a:extLst>
              </p:cNvPr>
              <p:cNvSpPr txBox="1"/>
              <p:nvPr/>
            </p:nvSpPr>
            <p:spPr>
              <a:xfrm flipH="1">
                <a:off x="462980" y="1549461"/>
                <a:ext cx="11245065" cy="584775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Fact: </a:t>
                </a:r>
                <a:r>
                  <a:rPr lang="en-US" sz="3200" dirty="0"/>
                  <a:t>every n-vertex graph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edges, has girth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CB4C9B-3C73-40E3-993E-1BE4420C3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980" y="1549461"/>
                <a:ext cx="11245065" cy="584775"/>
              </a:xfrm>
              <a:prstGeom prst="rect">
                <a:avLst/>
              </a:prstGeom>
              <a:blipFill>
                <a:blip r:embed="rId3"/>
                <a:stretch>
                  <a:fillRect l="-1243" t="-8824" b="-29412"/>
                </a:stretch>
              </a:blipFill>
              <a:ln w="3810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3F51DD4E-2078-4631-A65D-1666DFA46A2A}"/>
              </a:ext>
            </a:extLst>
          </p:cNvPr>
          <p:cNvSpPr/>
          <p:nvPr/>
        </p:nvSpPr>
        <p:spPr>
          <a:xfrm>
            <a:off x="462980" y="25788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9194F1-808A-449A-86E6-235C4BD95D5D}"/>
                  </a:ext>
                </a:extLst>
              </p:cNvPr>
              <p:cNvSpPr txBox="1"/>
              <p:nvPr/>
            </p:nvSpPr>
            <p:spPr>
              <a:xfrm>
                <a:off x="1546345" y="2528826"/>
                <a:ext cx="53515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cover all but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edges of</a:t>
                </a:r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by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edge-disjoint</a:t>
                </a:r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short</a:t>
                </a:r>
                <a:r>
                  <a:rPr lang="en-US" sz="3200" dirty="0"/>
                  <a:t> cycles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9194F1-808A-449A-86E6-235C4BD9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345" y="2528826"/>
                <a:ext cx="5351593" cy="1077218"/>
              </a:xfrm>
              <a:prstGeom prst="rect">
                <a:avLst/>
              </a:prstGeom>
              <a:blipFill>
                <a:blip r:embed="rId4"/>
                <a:stretch>
                  <a:fillRect l="-2961" t="-6780" r="-1708" b="-180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9AD05E-2F91-4F51-BDD2-D88B1CDAA3F9}"/>
                  </a:ext>
                </a:extLst>
              </p:cNvPr>
              <p:cNvSpPr txBox="1"/>
              <p:nvPr/>
            </p:nvSpPr>
            <p:spPr>
              <a:xfrm>
                <a:off x="499790" y="3844400"/>
                <a:ext cx="71974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As long as #edges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compute shortest cycle</a:t>
                </a:r>
                <a:br>
                  <a:rPr lang="en-US" sz="2800" dirty="0"/>
                </a:br>
                <a:r>
                  <a:rPr lang="en-US" sz="2800" dirty="0"/>
                  <a:t>and omit it from the graph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9AD05E-2F91-4F51-BDD2-D88B1CDAA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90" y="3844400"/>
                <a:ext cx="7197483" cy="954107"/>
              </a:xfrm>
              <a:prstGeom prst="rect">
                <a:avLst/>
              </a:prstGeom>
              <a:blipFill>
                <a:blip r:embed="rId5"/>
                <a:stretch>
                  <a:fillRect l="-1778" t="-6410" b="-179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497A57D9-5D61-4856-A56C-6C8EABAA5295}"/>
              </a:ext>
            </a:extLst>
          </p:cNvPr>
          <p:cNvSpPr/>
          <p:nvPr/>
        </p:nvSpPr>
        <p:spPr>
          <a:xfrm>
            <a:off x="8335180" y="3788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37AA4D-6C0C-4A89-9891-7D5A3E8B6CC8}"/>
              </a:ext>
            </a:extLst>
          </p:cNvPr>
          <p:cNvSpPr/>
          <p:nvPr/>
        </p:nvSpPr>
        <p:spPr>
          <a:xfrm>
            <a:off x="8868580" y="3788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A43DB1-0F9A-4A78-A0FA-C1FFF26F2CFD}"/>
              </a:ext>
            </a:extLst>
          </p:cNvPr>
          <p:cNvSpPr/>
          <p:nvPr/>
        </p:nvSpPr>
        <p:spPr>
          <a:xfrm>
            <a:off x="8639980" y="4092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8AB63A-40B3-4636-9AF5-D676820CE955}"/>
              </a:ext>
            </a:extLst>
          </p:cNvPr>
          <p:cNvSpPr/>
          <p:nvPr/>
        </p:nvSpPr>
        <p:spPr>
          <a:xfrm>
            <a:off x="8106580" y="5845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EC79AA-CB24-47F7-9085-B9BE1647AB23}"/>
              </a:ext>
            </a:extLst>
          </p:cNvPr>
          <p:cNvSpPr/>
          <p:nvPr/>
        </p:nvSpPr>
        <p:spPr>
          <a:xfrm>
            <a:off x="8335180" y="55406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39BB7CF-8D19-43DD-BF8B-EACD70CB2C89}"/>
              </a:ext>
            </a:extLst>
          </p:cNvPr>
          <p:cNvSpPr/>
          <p:nvPr/>
        </p:nvSpPr>
        <p:spPr>
          <a:xfrm>
            <a:off x="8716180" y="5464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E634A7C-2830-4FE8-9358-FDF9B05498AB}"/>
              </a:ext>
            </a:extLst>
          </p:cNvPr>
          <p:cNvSpPr/>
          <p:nvPr/>
        </p:nvSpPr>
        <p:spPr>
          <a:xfrm>
            <a:off x="10468780" y="4245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AFEA51-212E-4D2F-9E88-EA2C07FDDF40}"/>
              </a:ext>
            </a:extLst>
          </p:cNvPr>
          <p:cNvSpPr/>
          <p:nvPr/>
        </p:nvSpPr>
        <p:spPr>
          <a:xfrm>
            <a:off x="10316380" y="36356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6E354E-5DEF-4E58-A890-BD688EFABC2F}"/>
              </a:ext>
            </a:extLst>
          </p:cNvPr>
          <p:cNvSpPr/>
          <p:nvPr/>
        </p:nvSpPr>
        <p:spPr>
          <a:xfrm>
            <a:off x="9782980" y="4092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2445EF-335E-4ADF-9908-F5E29F8D8FD4}"/>
              </a:ext>
            </a:extLst>
          </p:cNvPr>
          <p:cNvSpPr/>
          <p:nvPr/>
        </p:nvSpPr>
        <p:spPr>
          <a:xfrm>
            <a:off x="10163980" y="5845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440C2F-1E57-48BC-BC04-236D7816AB69}"/>
              </a:ext>
            </a:extLst>
          </p:cNvPr>
          <p:cNvSpPr/>
          <p:nvPr/>
        </p:nvSpPr>
        <p:spPr>
          <a:xfrm>
            <a:off x="10697380" y="5769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5D72B1-4B9F-47D4-A84F-49D0DFAAE3F7}"/>
              </a:ext>
            </a:extLst>
          </p:cNvPr>
          <p:cNvSpPr/>
          <p:nvPr/>
        </p:nvSpPr>
        <p:spPr>
          <a:xfrm>
            <a:off x="10468780" y="5464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058C59-57EF-48D3-9ED8-2FC4E6D10D8D}"/>
              </a:ext>
            </a:extLst>
          </p:cNvPr>
          <p:cNvSpPr/>
          <p:nvPr/>
        </p:nvSpPr>
        <p:spPr>
          <a:xfrm>
            <a:off x="8639980" y="5007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D861908-7914-43C2-B8E5-2BEE7FF28FD0}"/>
              </a:ext>
            </a:extLst>
          </p:cNvPr>
          <p:cNvSpPr/>
          <p:nvPr/>
        </p:nvSpPr>
        <p:spPr>
          <a:xfrm>
            <a:off x="9097180" y="4473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9A95E70-DCEA-40BD-BB6F-D499E6687A0C}"/>
              </a:ext>
            </a:extLst>
          </p:cNvPr>
          <p:cNvSpPr/>
          <p:nvPr/>
        </p:nvSpPr>
        <p:spPr>
          <a:xfrm>
            <a:off x="7954180" y="4626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96994D-7254-4C55-AE80-CBE41221500C}"/>
              </a:ext>
            </a:extLst>
          </p:cNvPr>
          <p:cNvSpPr/>
          <p:nvPr/>
        </p:nvSpPr>
        <p:spPr>
          <a:xfrm>
            <a:off x="9706780" y="5083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C77D4C3-1AA8-475C-A83C-AB7FC30DAB46}"/>
              </a:ext>
            </a:extLst>
          </p:cNvPr>
          <p:cNvSpPr/>
          <p:nvPr/>
        </p:nvSpPr>
        <p:spPr>
          <a:xfrm>
            <a:off x="10849780" y="4702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96F166C-CB7C-4329-8171-6C14B1775AC3}"/>
              </a:ext>
            </a:extLst>
          </p:cNvPr>
          <p:cNvSpPr/>
          <p:nvPr/>
        </p:nvSpPr>
        <p:spPr>
          <a:xfrm>
            <a:off x="9478180" y="5693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64ABDCE-EAFB-416C-B871-116843EDBDDC}"/>
              </a:ext>
            </a:extLst>
          </p:cNvPr>
          <p:cNvSpPr/>
          <p:nvPr/>
        </p:nvSpPr>
        <p:spPr>
          <a:xfrm>
            <a:off x="9478180" y="3711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CA4B76E-EA59-425A-B96B-69206EA55656}"/>
              </a:ext>
            </a:extLst>
          </p:cNvPr>
          <p:cNvCxnSpPr>
            <a:stCxn id="41" idx="4"/>
            <a:endCxn id="30" idx="1"/>
          </p:cNvCxnSpPr>
          <p:nvPr/>
        </p:nvCxnSpPr>
        <p:spPr>
          <a:xfrm>
            <a:off x="8030380" y="4778654"/>
            <a:ext cx="98518" cy="1089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A2501E-E555-445B-B559-622385101814}"/>
              </a:ext>
            </a:extLst>
          </p:cNvPr>
          <p:cNvCxnSpPr>
            <a:stCxn id="39" idx="2"/>
            <a:endCxn id="41" idx="6"/>
          </p:cNvCxnSpPr>
          <p:nvPr/>
        </p:nvCxnSpPr>
        <p:spPr>
          <a:xfrm flipH="1" flipV="1">
            <a:off x="8106580" y="4702454"/>
            <a:ext cx="53340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13CB8D-79BD-4B2A-9794-486A571D7207}"/>
              </a:ext>
            </a:extLst>
          </p:cNvPr>
          <p:cNvCxnSpPr>
            <a:stCxn id="29" idx="4"/>
            <a:endCxn id="39" idx="0"/>
          </p:cNvCxnSpPr>
          <p:nvPr/>
        </p:nvCxnSpPr>
        <p:spPr>
          <a:xfrm>
            <a:off x="8716180" y="4245254"/>
            <a:ext cx="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A601213-B7C4-49C5-9668-BFB21B2B8CB6}"/>
              </a:ext>
            </a:extLst>
          </p:cNvPr>
          <p:cNvCxnSpPr>
            <a:stCxn id="29" idx="5"/>
            <a:endCxn id="40" idx="1"/>
          </p:cNvCxnSpPr>
          <p:nvPr/>
        </p:nvCxnSpPr>
        <p:spPr>
          <a:xfrm>
            <a:off x="8770062" y="4222936"/>
            <a:ext cx="349436" cy="273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DC33A4-7E7C-41E0-A5EE-1D0C1C29BB30}"/>
              </a:ext>
            </a:extLst>
          </p:cNvPr>
          <p:cNvCxnSpPr>
            <a:stCxn id="39" idx="4"/>
            <a:endCxn id="32" idx="0"/>
          </p:cNvCxnSpPr>
          <p:nvPr/>
        </p:nvCxnSpPr>
        <p:spPr>
          <a:xfrm>
            <a:off x="8716180" y="5159654"/>
            <a:ext cx="762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446CEE0-3D9A-44B6-8D34-A27299F9493E}"/>
              </a:ext>
            </a:extLst>
          </p:cNvPr>
          <p:cNvCxnSpPr>
            <a:stCxn id="43" idx="3"/>
            <a:endCxn id="42" idx="7"/>
          </p:cNvCxnSpPr>
          <p:nvPr/>
        </p:nvCxnSpPr>
        <p:spPr>
          <a:xfrm flipH="1">
            <a:off x="9836862" y="4832536"/>
            <a:ext cx="1035236" cy="273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731EB83-1FE1-4DE4-B190-2E62B1C857F4}"/>
              </a:ext>
            </a:extLst>
          </p:cNvPr>
          <p:cNvCxnSpPr>
            <a:stCxn id="38" idx="1"/>
            <a:endCxn id="42" idx="5"/>
          </p:cNvCxnSpPr>
          <p:nvPr/>
        </p:nvCxnSpPr>
        <p:spPr>
          <a:xfrm flipH="1" flipV="1">
            <a:off x="9836862" y="5213536"/>
            <a:ext cx="654236" cy="273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021DAD4-594D-4EE4-BABE-F4B6E5847B8F}"/>
              </a:ext>
            </a:extLst>
          </p:cNvPr>
          <p:cNvCxnSpPr>
            <a:stCxn id="43" idx="4"/>
            <a:endCxn id="37" idx="0"/>
          </p:cNvCxnSpPr>
          <p:nvPr/>
        </p:nvCxnSpPr>
        <p:spPr>
          <a:xfrm flipH="1">
            <a:off x="10773580" y="4854854"/>
            <a:ext cx="15240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6892865-9268-4401-A5D3-1B25A967CCF6}"/>
              </a:ext>
            </a:extLst>
          </p:cNvPr>
          <p:cNvCxnSpPr>
            <a:stCxn id="45" idx="4"/>
            <a:endCxn id="40" idx="7"/>
          </p:cNvCxnSpPr>
          <p:nvPr/>
        </p:nvCxnSpPr>
        <p:spPr>
          <a:xfrm flipH="1">
            <a:off x="9227262" y="3864254"/>
            <a:ext cx="327118" cy="63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9F40FED-44C0-4DFE-8511-2033BD4C74D3}"/>
              </a:ext>
            </a:extLst>
          </p:cNvPr>
          <p:cNvCxnSpPr>
            <a:stCxn id="42" idx="2"/>
            <a:endCxn id="39" idx="6"/>
          </p:cNvCxnSpPr>
          <p:nvPr/>
        </p:nvCxnSpPr>
        <p:spPr>
          <a:xfrm flipH="1" flipV="1">
            <a:off x="8792380" y="5083454"/>
            <a:ext cx="9144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944DFD0-17F8-4877-8389-3EDB2D3DFDB3}"/>
              </a:ext>
            </a:extLst>
          </p:cNvPr>
          <p:cNvGrpSpPr/>
          <p:nvPr/>
        </p:nvGrpSpPr>
        <p:grpSpPr>
          <a:xfrm>
            <a:off x="8236662" y="3788054"/>
            <a:ext cx="2483036" cy="2079718"/>
            <a:chOff x="4473482" y="838200"/>
            <a:chExt cx="2483036" cy="207971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57BDF73-15E6-4058-9BF2-39CE7DF801E5}"/>
                </a:ext>
              </a:extLst>
            </p:cNvPr>
            <p:cNvCxnSpPr>
              <a:stCxn id="27" idx="5"/>
              <a:endCxn id="29" idx="1"/>
            </p:cNvCxnSpPr>
            <p:nvPr/>
          </p:nvCxnSpPr>
          <p:spPr>
            <a:xfrm>
              <a:off x="4702082" y="968282"/>
              <a:ext cx="1970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54D368-3917-4789-911E-8FD8A3D75C6D}"/>
                </a:ext>
              </a:extLst>
            </p:cNvPr>
            <p:cNvCxnSpPr>
              <a:stCxn id="29" idx="0"/>
              <a:endCxn id="28" idx="3"/>
            </p:cNvCxnSpPr>
            <p:nvPr/>
          </p:nvCxnSpPr>
          <p:spPr>
            <a:xfrm flipV="1">
              <a:off x="4953000" y="968282"/>
              <a:ext cx="174718" cy="174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0E3129-DC0D-4241-9DC5-F56E231B7DD7}"/>
                </a:ext>
              </a:extLst>
            </p:cNvPr>
            <p:cNvCxnSpPr>
              <a:stCxn id="35" idx="6"/>
              <a:endCxn id="33" idx="2"/>
            </p:cNvCxnSpPr>
            <p:nvPr/>
          </p:nvCxnSpPr>
          <p:spPr>
            <a:xfrm>
              <a:off x="6172200" y="1219200"/>
              <a:ext cx="533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9196BAC-8DA3-48DF-8A9D-F27C79E45F17}"/>
                </a:ext>
              </a:extLst>
            </p:cNvPr>
            <p:cNvCxnSpPr>
              <a:stCxn id="34" idx="4"/>
              <a:endCxn id="33" idx="0"/>
            </p:cNvCxnSpPr>
            <p:nvPr/>
          </p:nvCxnSpPr>
          <p:spPr>
            <a:xfrm>
              <a:off x="6629400" y="838200"/>
              <a:ext cx="1524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95C1B4-E753-4064-AFBC-990CA6BAA6F3}"/>
                </a:ext>
              </a:extLst>
            </p:cNvPr>
            <p:cNvCxnSpPr>
              <a:stCxn id="38" idx="3"/>
              <a:endCxn id="36" idx="7"/>
            </p:cNvCxnSpPr>
            <p:nvPr/>
          </p:nvCxnSpPr>
          <p:spPr>
            <a:xfrm flipH="1">
              <a:off x="6530882" y="2644682"/>
              <a:ext cx="1970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F156A5C-DDF6-44B3-9E4E-48E43EBEEBB1}"/>
                </a:ext>
              </a:extLst>
            </p:cNvPr>
            <p:cNvCxnSpPr>
              <a:stCxn id="38" idx="5"/>
              <a:endCxn id="37" idx="1"/>
            </p:cNvCxnSpPr>
            <p:nvPr/>
          </p:nvCxnSpPr>
          <p:spPr>
            <a:xfrm>
              <a:off x="6835682" y="26446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5054A1-8905-453C-ACE3-7AD867146848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>
            <a:xfrm flipV="1">
              <a:off x="4724400" y="259080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C44903A-2363-4B05-8583-324E9985BEDB}"/>
                </a:ext>
              </a:extLst>
            </p:cNvPr>
            <p:cNvCxnSpPr>
              <a:stCxn id="31" idx="3"/>
              <a:endCxn id="30" idx="7"/>
            </p:cNvCxnSpPr>
            <p:nvPr/>
          </p:nvCxnSpPr>
          <p:spPr>
            <a:xfrm flipH="1">
              <a:off x="4473482" y="27208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02B21A-216F-4059-AFA2-FBB8D1BBF985}"/>
              </a:ext>
            </a:extLst>
          </p:cNvPr>
          <p:cNvCxnSpPr>
            <a:stCxn id="45" idx="2"/>
            <a:endCxn id="28" idx="6"/>
          </p:cNvCxnSpPr>
          <p:nvPr/>
        </p:nvCxnSpPr>
        <p:spPr>
          <a:xfrm flipH="1">
            <a:off x="9020980" y="3788054"/>
            <a:ext cx="4572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6ED690B-2DAC-401C-B07A-D5233A8E84BD}"/>
              </a:ext>
            </a:extLst>
          </p:cNvPr>
          <p:cNvCxnSpPr>
            <a:stCxn id="27" idx="3"/>
            <a:endCxn id="41" idx="0"/>
          </p:cNvCxnSpPr>
          <p:nvPr/>
        </p:nvCxnSpPr>
        <p:spPr>
          <a:xfrm flipH="1">
            <a:off x="8030380" y="3918136"/>
            <a:ext cx="327118" cy="708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F9C94F-74D5-46F0-94A4-468C727F59C6}"/>
              </a:ext>
            </a:extLst>
          </p:cNvPr>
          <p:cNvCxnSpPr>
            <a:stCxn id="44" idx="2"/>
            <a:endCxn id="32" idx="6"/>
          </p:cNvCxnSpPr>
          <p:nvPr/>
        </p:nvCxnSpPr>
        <p:spPr>
          <a:xfrm flipH="1" flipV="1">
            <a:off x="8868580" y="5540654"/>
            <a:ext cx="6096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0E90FDE-BC8E-40C9-89EB-FCFBC67D4B83}"/>
              </a:ext>
            </a:extLst>
          </p:cNvPr>
          <p:cNvCxnSpPr>
            <a:stCxn id="27" idx="6"/>
            <a:endCxn id="28" idx="2"/>
          </p:cNvCxnSpPr>
          <p:nvPr/>
        </p:nvCxnSpPr>
        <p:spPr>
          <a:xfrm>
            <a:off x="8487580" y="3864254"/>
            <a:ext cx="38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4435" y="173386"/>
                <a:ext cx="10515600" cy="1325563"/>
              </a:xfrm>
            </p:spPr>
            <p:txBody>
              <a:bodyPr/>
              <a:lstStyle/>
              <a:p>
                <a:r>
                  <a:rPr lang="en-US" b="0" dirty="0"/>
                  <a:t>Constructing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-Cycle Cover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4435" y="17338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CB4C9B-3C73-40E3-993E-1BE4420C3E16}"/>
                  </a:ext>
                </a:extLst>
              </p:cNvPr>
              <p:cNvSpPr txBox="1"/>
              <p:nvPr/>
            </p:nvSpPr>
            <p:spPr>
              <a:xfrm flipH="1">
                <a:off x="462980" y="1549461"/>
                <a:ext cx="11245065" cy="584775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Fact: </a:t>
                </a:r>
                <a:r>
                  <a:rPr lang="en-US" sz="3200" dirty="0"/>
                  <a:t>every n-vertex graph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edges, has girth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CB4C9B-3C73-40E3-993E-1BE4420C3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980" y="1549461"/>
                <a:ext cx="11245065" cy="584775"/>
              </a:xfrm>
              <a:prstGeom prst="rect">
                <a:avLst/>
              </a:prstGeom>
              <a:blipFill>
                <a:blip r:embed="rId3"/>
                <a:stretch>
                  <a:fillRect l="-1243" t="-8824" b="-29412"/>
                </a:stretch>
              </a:blipFill>
              <a:ln w="3810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3F51DD4E-2078-4631-A65D-1666DFA46A2A}"/>
              </a:ext>
            </a:extLst>
          </p:cNvPr>
          <p:cNvSpPr/>
          <p:nvPr/>
        </p:nvSpPr>
        <p:spPr>
          <a:xfrm>
            <a:off x="462980" y="25788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9194F1-808A-449A-86E6-235C4BD95D5D}"/>
                  </a:ext>
                </a:extLst>
              </p:cNvPr>
              <p:cNvSpPr txBox="1"/>
              <p:nvPr/>
            </p:nvSpPr>
            <p:spPr>
              <a:xfrm>
                <a:off x="1546345" y="2528826"/>
                <a:ext cx="53515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cover all but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edges of</a:t>
                </a:r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by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edge-disjoint</a:t>
                </a:r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short</a:t>
                </a:r>
                <a:r>
                  <a:rPr lang="en-US" sz="3200" dirty="0"/>
                  <a:t> cycles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9194F1-808A-449A-86E6-235C4BD9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345" y="2528826"/>
                <a:ext cx="5351593" cy="1077218"/>
              </a:xfrm>
              <a:prstGeom prst="rect">
                <a:avLst/>
              </a:prstGeom>
              <a:blipFill>
                <a:blip r:embed="rId4"/>
                <a:stretch>
                  <a:fillRect l="-2961" t="-6780" r="-1708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497A57D9-5D61-4856-A56C-6C8EABAA5295}"/>
              </a:ext>
            </a:extLst>
          </p:cNvPr>
          <p:cNvSpPr/>
          <p:nvPr/>
        </p:nvSpPr>
        <p:spPr>
          <a:xfrm>
            <a:off x="8335180" y="3788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37AA4D-6C0C-4A89-9891-7D5A3E8B6CC8}"/>
              </a:ext>
            </a:extLst>
          </p:cNvPr>
          <p:cNvSpPr/>
          <p:nvPr/>
        </p:nvSpPr>
        <p:spPr>
          <a:xfrm>
            <a:off x="8868580" y="3788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A43DB1-0F9A-4A78-A0FA-C1FFF26F2CFD}"/>
              </a:ext>
            </a:extLst>
          </p:cNvPr>
          <p:cNvSpPr/>
          <p:nvPr/>
        </p:nvSpPr>
        <p:spPr>
          <a:xfrm>
            <a:off x="8639980" y="4092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8AB63A-40B3-4636-9AF5-D676820CE955}"/>
              </a:ext>
            </a:extLst>
          </p:cNvPr>
          <p:cNvSpPr/>
          <p:nvPr/>
        </p:nvSpPr>
        <p:spPr>
          <a:xfrm>
            <a:off x="8106580" y="5845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EC79AA-CB24-47F7-9085-B9BE1647AB23}"/>
              </a:ext>
            </a:extLst>
          </p:cNvPr>
          <p:cNvSpPr/>
          <p:nvPr/>
        </p:nvSpPr>
        <p:spPr>
          <a:xfrm>
            <a:off x="8335180" y="55406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39BB7CF-8D19-43DD-BF8B-EACD70CB2C89}"/>
              </a:ext>
            </a:extLst>
          </p:cNvPr>
          <p:cNvSpPr/>
          <p:nvPr/>
        </p:nvSpPr>
        <p:spPr>
          <a:xfrm>
            <a:off x="8716180" y="5464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E634A7C-2830-4FE8-9358-FDF9B05498AB}"/>
              </a:ext>
            </a:extLst>
          </p:cNvPr>
          <p:cNvSpPr/>
          <p:nvPr/>
        </p:nvSpPr>
        <p:spPr>
          <a:xfrm>
            <a:off x="10468780" y="4245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AFEA51-212E-4D2F-9E88-EA2C07FDDF40}"/>
              </a:ext>
            </a:extLst>
          </p:cNvPr>
          <p:cNvSpPr/>
          <p:nvPr/>
        </p:nvSpPr>
        <p:spPr>
          <a:xfrm>
            <a:off x="10316380" y="36356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6E354E-5DEF-4E58-A890-BD688EFABC2F}"/>
              </a:ext>
            </a:extLst>
          </p:cNvPr>
          <p:cNvSpPr/>
          <p:nvPr/>
        </p:nvSpPr>
        <p:spPr>
          <a:xfrm>
            <a:off x="9782980" y="4092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2445EF-335E-4ADF-9908-F5E29F8D8FD4}"/>
              </a:ext>
            </a:extLst>
          </p:cNvPr>
          <p:cNvSpPr/>
          <p:nvPr/>
        </p:nvSpPr>
        <p:spPr>
          <a:xfrm>
            <a:off x="10163980" y="5845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440C2F-1E57-48BC-BC04-236D7816AB69}"/>
              </a:ext>
            </a:extLst>
          </p:cNvPr>
          <p:cNvSpPr/>
          <p:nvPr/>
        </p:nvSpPr>
        <p:spPr>
          <a:xfrm>
            <a:off x="10697380" y="5769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5D72B1-4B9F-47D4-A84F-49D0DFAAE3F7}"/>
              </a:ext>
            </a:extLst>
          </p:cNvPr>
          <p:cNvSpPr/>
          <p:nvPr/>
        </p:nvSpPr>
        <p:spPr>
          <a:xfrm>
            <a:off x="10468780" y="5464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058C59-57EF-48D3-9ED8-2FC4E6D10D8D}"/>
              </a:ext>
            </a:extLst>
          </p:cNvPr>
          <p:cNvSpPr/>
          <p:nvPr/>
        </p:nvSpPr>
        <p:spPr>
          <a:xfrm>
            <a:off x="8639980" y="5007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D861908-7914-43C2-B8E5-2BEE7FF28FD0}"/>
              </a:ext>
            </a:extLst>
          </p:cNvPr>
          <p:cNvSpPr/>
          <p:nvPr/>
        </p:nvSpPr>
        <p:spPr>
          <a:xfrm>
            <a:off x="9097180" y="4473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9A95E70-DCEA-40BD-BB6F-D499E6687A0C}"/>
              </a:ext>
            </a:extLst>
          </p:cNvPr>
          <p:cNvSpPr/>
          <p:nvPr/>
        </p:nvSpPr>
        <p:spPr>
          <a:xfrm>
            <a:off x="7954180" y="46262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96994D-7254-4C55-AE80-CBE41221500C}"/>
              </a:ext>
            </a:extLst>
          </p:cNvPr>
          <p:cNvSpPr/>
          <p:nvPr/>
        </p:nvSpPr>
        <p:spPr>
          <a:xfrm>
            <a:off x="9706780" y="5083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C77D4C3-1AA8-475C-A83C-AB7FC30DAB46}"/>
              </a:ext>
            </a:extLst>
          </p:cNvPr>
          <p:cNvSpPr/>
          <p:nvPr/>
        </p:nvSpPr>
        <p:spPr>
          <a:xfrm>
            <a:off x="10849780" y="47024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96F166C-CB7C-4329-8171-6C14B1775AC3}"/>
              </a:ext>
            </a:extLst>
          </p:cNvPr>
          <p:cNvSpPr/>
          <p:nvPr/>
        </p:nvSpPr>
        <p:spPr>
          <a:xfrm>
            <a:off x="9478180" y="56930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64ABDCE-EAFB-416C-B871-116843EDBDDC}"/>
              </a:ext>
            </a:extLst>
          </p:cNvPr>
          <p:cNvSpPr/>
          <p:nvPr/>
        </p:nvSpPr>
        <p:spPr>
          <a:xfrm>
            <a:off x="9478180" y="371185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CA4B76E-EA59-425A-B96B-69206EA55656}"/>
              </a:ext>
            </a:extLst>
          </p:cNvPr>
          <p:cNvCxnSpPr>
            <a:stCxn id="41" idx="4"/>
            <a:endCxn id="30" idx="1"/>
          </p:cNvCxnSpPr>
          <p:nvPr/>
        </p:nvCxnSpPr>
        <p:spPr>
          <a:xfrm>
            <a:off x="8030380" y="4778654"/>
            <a:ext cx="98518" cy="1089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A2501E-E555-445B-B559-622385101814}"/>
              </a:ext>
            </a:extLst>
          </p:cNvPr>
          <p:cNvCxnSpPr>
            <a:stCxn id="39" idx="2"/>
            <a:endCxn id="41" idx="6"/>
          </p:cNvCxnSpPr>
          <p:nvPr/>
        </p:nvCxnSpPr>
        <p:spPr>
          <a:xfrm flipH="1" flipV="1">
            <a:off x="8106580" y="4702454"/>
            <a:ext cx="53340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13CB8D-79BD-4B2A-9794-486A571D7207}"/>
              </a:ext>
            </a:extLst>
          </p:cNvPr>
          <p:cNvCxnSpPr>
            <a:stCxn id="29" idx="4"/>
            <a:endCxn id="39" idx="0"/>
          </p:cNvCxnSpPr>
          <p:nvPr/>
        </p:nvCxnSpPr>
        <p:spPr>
          <a:xfrm>
            <a:off x="8716180" y="4245254"/>
            <a:ext cx="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A601213-B7C4-49C5-9668-BFB21B2B8CB6}"/>
              </a:ext>
            </a:extLst>
          </p:cNvPr>
          <p:cNvCxnSpPr>
            <a:stCxn id="29" idx="5"/>
            <a:endCxn id="40" idx="1"/>
          </p:cNvCxnSpPr>
          <p:nvPr/>
        </p:nvCxnSpPr>
        <p:spPr>
          <a:xfrm>
            <a:off x="8770062" y="4222936"/>
            <a:ext cx="349436" cy="273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DC33A4-7E7C-41E0-A5EE-1D0C1C29BB30}"/>
              </a:ext>
            </a:extLst>
          </p:cNvPr>
          <p:cNvCxnSpPr>
            <a:stCxn id="39" idx="4"/>
            <a:endCxn id="32" idx="0"/>
          </p:cNvCxnSpPr>
          <p:nvPr/>
        </p:nvCxnSpPr>
        <p:spPr>
          <a:xfrm>
            <a:off x="8716180" y="5159654"/>
            <a:ext cx="762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446CEE0-3D9A-44B6-8D34-A27299F9493E}"/>
              </a:ext>
            </a:extLst>
          </p:cNvPr>
          <p:cNvCxnSpPr>
            <a:stCxn id="43" idx="3"/>
            <a:endCxn id="42" idx="7"/>
          </p:cNvCxnSpPr>
          <p:nvPr/>
        </p:nvCxnSpPr>
        <p:spPr>
          <a:xfrm flipH="1">
            <a:off x="9836862" y="4832536"/>
            <a:ext cx="1035236" cy="273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731EB83-1FE1-4DE4-B190-2E62B1C857F4}"/>
              </a:ext>
            </a:extLst>
          </p:cNvPr>
          <p:cNvCxnSpPr>
            <a:stCxn id="38" idx="1"/>
            <a:endCxn id="42" idx="5"/>
          </p:cNvCxnSpPr>
          <p:nvPr/>
        </p:nvCxnSpPr>
        <p:spPr>
          <a:xfrm flipH="1" flipV="1">
            <a:off x="9836862" y="5213536"/>
            <a:ext cx="654236" cy="273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021DAD4-594D-4EE4-BABE-F4B6E5847B8F}"/>
              </a:ext>
            </a:extLst>
          </p:cNvPr>
          <p:cNvCxnSpPr>
            <a:stCxn id="43" idx="4"/>
            <a:endCxn id="37" idx="0"/>
          </p:cNvCxnSpPr>
          <p:nvPr/>
        </p:nvCxnSpPr>
        <p:spPr>
          <a:xfrm flipH="1">
            <a:off x="10773580" y="4854854"/>
            <a:ext cx="15240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6892865-9268-4401-A5D3-1B25A967CCF6}"/>
              </a:ext>
            </a:extLst>
          </p:cNvPr>
          <p:cNvCxnSpPr>
            <a:stCxn id="45" idx="4"/>
            <a:endCxn id="40" idx="7"/>
          </p:cNvCxnSpPr>
          <p:nvPr/>
        </p:nvCxnSpPr>
        <p:spPr>
          <a:xfrm flipH="1">
            <a:off x="9227262" y="3864254"/>
            <a:ext cx="327118" cy="63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9F40FED-44C0-4DFE-8511-2033BD4C74D3}"/>
              </a:ext>
            </a:extLst>
          </p:cNvPr>
          <p:cNvCxnSpPr>
            <a:stCxn id="42" idx="2"/>
            <a:endCxn id="39" idx="6"/>
          </p:cNvCxnSpPr>
          <p:nvPr/>
        </p:nvCxnSpPr>
        <p:spPr>
          <a:xfrm flipH="1" flipV="1">
            <a:off x="8792380" y="5083454"/>
            <a:ext cx="9144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40E3129-DC0D-4241-9DC5-F56E231B7DD7}"/>
              </a:ext>
            </a:extLst>
          </p:cNvPr>
          <p:cNvCxnSpPr>
            <a:stCxn id="35" idx="6"/>
            <a:endCxn id="33" idx="2"/>
          </p:cNvCxnSpPr>
          <p:nvPr/>
        </p:nvCxnSpPr>
        <p:spPr>
          <a:xfrm>
            <a:off x="9935380" y="4169054"/>
            <a:ext cx="533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9196BAC-8DA3-48DF-8A9D-F27C79E45F17}"/>
              </a:ext>
            </a:extLst>
          </p:cNvPr>
          <p:cNvCxnSpPr>
            <a:stCxn id="34" idx="4"/>
            <a:endCxn id="33" idx="0"/>
          </p:cNvCxnSpPr>
          <p:nvPr/>
        </p:nvCxnSpPr>
        <p:spPr>
          <a:xfrm>
            <a:off x="10392580" y="3788054"/>
            <a:ext cx="152400" cy="45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E95C1B4-E753-4064-AFBC-990CA6BAA6F3}"/>
              </a:ext>
            </a:extLst>
          </p:cNvPr>
          <p:cNvCxnSpPr>
            <a:stCxn id="38" idx="3"/>
            <a:endCxn id="36" idx="7"/>
          </p:cNvCxnSpPr>
          <p:nvPr/>
        </p:nvCxnSpPr>
        <p:spPr>
          <a:xfrm flipH="1">
            <a:off x="10294062" y="5594536"/>
            <a:ext cx="197036" cy="273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F156A5C-DDF6-44B3-9E4E-48E43EBEEBB1}"/>
              </a:ext>
            </a:extLst>
          </p:cNvPr>
          <p:cNvCxnSpPr>
            <a:stCxn id="38" idx="5"/>
            <a:endCxn id="37" idx="1"/>
          </p:cNvCxnSpPr>
          <p:nvPr/>
        </p:nvCxnSpPr>
        <p:spPr>
          <a:xfrm>
            <a:off x="10598862" y="5594536"/>
            <a:ext cx="120836" cy="197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5054A1-8905-453C-ACE3-7AD867146848}"/>
              </a:ext>
            </a:extLst>
          </p:cNvPr>
          <p:cNvCxnSpPr>
            <a:stCxn id="31" idx="6"/>
            <a:endCxn id="32" idx="2"/>
          </p:cNvCxnSpPr>
          <p:nvPr/>
        </p:nvCxnSpPr>
        <p:spPr>
          <a:xfrm flipV="1">
            <a:off x="8487580" y="554065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C44903A-2363-4B05-8583-324E9985BEDB}"/>
              </a:ext>
            </a:extLst>
          </p:cNvPr>
          <p:cNvCxnSpPr>
            <a:stCxn id="31" idx="3"/>
            <a:endCxn id="30" idx="7"/>
          </p:cNvCxnSpPr>
          <p:nvPr/>
        </p:nvCxnSpPr>
        <p:spPr>
          <a:xfrm flipH="1">
            <a:off x="8236662" y="5670736"/>
            <a:ext cx="120836" cy="197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02B21A-216F-4059-AFA2-FBB8D1BBF985}"/>
              </a:ext>
            </a:extLst>
          </p:cNvPr>
          <p:cNvCxnSpPr>
            <a:stCxn id="45" idx="2"/>
            <a:endCxn id="28" idx="6"/>
          </p:cNvCxnSpPr>
          <p:nvPr/>
        </p:nvCxnSpPr>
        <p:spPr>
          <a:xfrm flipH="1">
            <a:off x="9020980" y="3788054"/>
            <a:ext cx="4572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6ED690B-2DAC-401C-B07A-D5233A8E84BD}"/>
              </a:ext>
            </a:extLst>
          </p:cNvPr>
          <p:cNvCxnSpPr>
            <a:stCxn id="27" idx="3"/>
            <a:endCxn id="41" idx="0"/>
          </p:cNvCxnSpPr>
          <p:nvPr/>
        </p:nvCxnSpPr>
        <p:spPr>
          <a:xfrm flipH="1">
            <a:off x="8030380" y="3918136"/>
            <a:ext cx="327118" cy="708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F9C94F-74D5-46F0-94A4-468C727F59C6}"/>
              </a:ext>
            </a:extLst>
          </p:cNvPr>
          <p:cNvCxnSpPr>
            <a:stCxn id="44" idx="2"/>
            <a:endCxn id="32" idx="6"/>
          </p:cNvCxnSpPr>
          <p:nvPr/>
        </p:nvCxnSpPr>
        <p:spPr>
          <a:xfrm flipH="1" flipV="1">
            <a:off x="8868580" y="5540654"/>
            <a:ext cx="6096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69AD05E-2F91-4F51-BDD2-D88B1CDAA3F9}"/>
              </a:ext>
            </a:extLst>
          </p:cNvPr>
          <p:cNvSpPr txBox="1"/>
          <p:nvPr/>
        </p:nvSpPr>
        <p:spPr>
          <a:xfrm>
            <a:off x="482312" y="5279044"/>
            <a:ext cx="718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might have a </a:t>
            </a:r>
            <a:r>
              <a:rPr lang="en-US" sz="2800" dirty="0">
                <a:solidFill>
                  <a:srgbClr val="FF0000"/>
                </a:solidFill>
              </a:rPr>
              <a:t>large diameter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69AD05E-2F91-4F51-BDD2-D88B1CDAA3F9}"/>
                  </a:ext>
                </a:extLst>
              </p:cNvPr>
              <p:cNvSpPr txBox="1"/>
              <p:nvPr/>
            </p:nvSpPr>
            <p:spPr>
              <a:xfrm>
                <a:off x="499790" y="3844400"/>
                <a:ext cx="71974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As long as #edges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compute shortest cycle</a:t>
                </a:r>
                <a:br>
                  <a:rPr lang="en-US" sz="2800" dirty="0"/>
                </a:br>
                <a:r>
                  <a:rPr lang="en-US" sz="2800" dirty="0"/>
                  <a:t>and omit it from the graph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69AD05E-2F91-4F51-BDD2-D88B1CDAA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90" y="3844400"/>
                <a:ext cx="7197483" cy="954107"/>
              </a:xfrm>
              <a:prstGeom prst="rect">
                <a:avLst/>
              </a:prstGeom>
              <a:blipFill>
                <a:blip r:embed="rId5"/>
                <a:stretch>
                  <a:fillRect l="-1778" t="-6410" b="-179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7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742B5EA3-824E-49B2-AFBB-2C6B27A23CF5}"/>
              </a:ext>
            </a:extLst>
          </p:cNvPr>
          <p:cNvSpPr/>
          <p:nvPr/>
        </p:nvSpPr>
        <p:spPr>
          <a:xfrm>
            <a:off x="8937658" y="3581838"/>
            <a:ext cx="566530" cy="318065"/>
          </a:xfrm>
          <a:custGeom>
            <a:avLst/>
            <a:gdLst>
              <a:gd name="connsiteX0" fmla="*/ 566530 w 566530"/>
              <a:gd name="connsiteY0" fmla="*/ 0 h 318065"/>
              <a:gd name="connsiteX1" fmla="*/ 327991 w 566530"/>
              <a:gd name="connsiteY1" fmla="*/ 318052 h 318065"/>
              <a:gd name="connsiteX2" fmla="*/ 0 w 566530"/>
              <a:gd name="connsiteY2" fmla="*/ 9939 h 31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530" h="318065">
                <a:moveTo>
                  <a:pt x="566530" y="0"/>
                </a:moveTo>
                <a:cubicBezTo>
                  <a:pt x="494471" y="158198"/>
                  <a:pt x="422413" y="316396"/>
                  <a:pt x="327991" y="318052"/>
                </a:cubicBezTo>
                <a:cubicBezTo>
                  <a:pt x="233569" y="319708"/>
                  <a:pt x="116784" y="164823"/>
                  <a:pt x="0" y="9939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5235" y="233621"/>
                <a:ext cx="10515600" cy="1325563"/>
              </a:xfrm>
            </p:spPr>
            <p:txBody>
              <a:bodyPr/>
              <a:lstStyle/>
              <a:p>
                <a:r>
                  <a:rPr lang="en-US" b="0" dirty="0"/>
                  <a:t>Constructing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-Cycle Cover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5235" y="233621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4F218B-AEE0-474E-87C0-473B42917C4E}"/>
                  </a:ext>
                </a:extLst>
              </p:cNvPr>
              <p:cNvSpPr txBox="1"/>
              <p:nvPr/>
            </p:nvSpPr>
            <p:spPr>
              <a:xfrm>
                <a:off x="505056" y="1774246"/>
                <a:ext cx="7704738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Construct a BFS tree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Here:  covering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non-tree</a:t>
                </a:r>
                <a:r>
                  <a:rPr lang="en-US" sz="2800" dirty="0"/>
                  <a:t> edges</a:t>
                </a:r>
              </a:p>
              <a:p>
                <a:endParaRPr lang="en-US" sz="2800" dirty="0"/>
              </a:p>
              <a:p>
                <a:r>
                  <a:rPr lang="en-US" sz="2800" b="1" dirty="0"/>
                  <a:t>Attempt 1: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Cover each edge with its fundamental cycle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Length: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b="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Congestion: might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4F218B-AEE0-474E-87C0-473B42917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6" y="1774246"/>
                <a:ext cx="7704738" cy="3539430"/>
              </a:xfrm>
              <a:prstGeom prst="rect">
                <a:avLst/>
              </a:prstGeom>
              <a:blipFill>
                <a:blip r:embed="rId3"/>
                <a:stretch>
                  <a:fillRect l="-1661" t="-1549" b="-39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0C68061-967F-41D3-9302-30745D4ADC77}"/>
              </a:ext>
            </a:extLst>
          </p:cNvPr>
          <p:cNvSpPr/>
          <p:nvPr/>
        </p:nvSpPr>
        <p:spPr>
          <a:xfrm>
            <a:off x="10316380" y="211804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CAD01F-99C6-40A1-B21A-59537D5620E1}"/>
              </a:ext>
            </a:extLst>
          </p:cNvPr>
          <p:cNvSpPr/>
          <p:nvPr/>
        </p:nvSpPr>
        <p:spPr>
          <a:xfrm>
            <a:off x="10776892" y="273757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80916C-1883-4519-BC55-5277F7456E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38" y="4188647"/>
            <a:ext cx="626287" cy="626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255E1E-C86B-47B4-B8EF-D18AB21E52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24" y="4631233"/>
            <a:ext cx="682443" cy="6824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C9026FE-0981-4462-8DBF-535284AD1868}"/>
              </a:ext>
            </a:extLst>
          </p:cNvPr>
          <p:cNvSpPr/>
          <p:nvPr/>
        </p:nvSpPr>
        <p:spPr>
          <a:xfrm>
            <a:off x="9991702" y="273757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BD05F0-53AE-4FF9-90C3-4794B6B7C18E}"/>
              </a:ext>
            </a:extLst>
          </p:cNvPr>
          <p:cNvSpPr/>
          <p:nvPr/>
        </p:nvSpPr>
        <p:spPr>
          <a:xfrm>
            <a:off x="9216447" y="273757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79EF57-8613-4F72-950D-7867228F5538}"/>
              </a:ext>
            </a:extLst>
          </p:cNvPr>
          <p:cNvSpPr/>
          <p:nvPr/>
        </p:nvSpPr>
        <p:spPr>
          <a:xfrm>
            <a:off x="8832649" y="34677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BC301F-8895-4553-B2E5-6CF665901C4E}"/>
              </a:ext>
            </a:extLst>
          </p:cNvPr>
          <p:cNvSpPr/>
          <p:nvPr/>
        </p:nvSpPr>
        <p:spPr>
          <a:xfrm>
            <a:off x="9416749" y="34677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DF0EF9-FC37-4C54-A2A6-CD13FDC05E9C}"/>
              </a:ext>
            </a:extLst>
          </p:cNvPr>
          <p:cNvSpPr/>
          <p:nvPr/>
        </p:nvSpPr>
        <p:spPr>
          <a:xfrm>
            <a:off x="10174861" y="34677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1D9AC7-2A7E-40CA-B8A8-B8A5224EFD2E}"/>
              </a:ext>
            </a:extLst>
          </p:cNvPr>
          <p:cNvSpPr/>
          <p:nvPr/>
        </p:nvSpPr>
        <p:spPr>
          <a:xfrm>
            <a:off x="9829502" y="34677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842DA1-7B96-4C00-9DD2-26B8A499911A}"/>
              </a:ext>
            </a:extLst>
          </p:cNvPr>
          <p:cNvSpPr/>
          <p:nvPr/>
        </p:nvSpPr>
        <p:spPr>
          <a:xfrm>
            <a:off x="11014717" y="34677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7DBC60-651D-4DCE-993F-C756BEAA2CC8}"/>
              </a:ext>
            </a:extLst>
          </p:cNvPr>
          <p:cNvSpPr/>
          <p:nvPr/>
        </p:nvSpPr>
        <p:spPr>
          <a:xfrm>
            <a:off x="8832649" y="412174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4F3E49-7DF5-42BD-B732-5964121796C7}"/>
              </a:ext>
            </a:extLst>
          </p:cNvPr>
          <p:cNvSpPr/>
          <p:nvPr/>
        </p:nvSpPr>
        <p:spPr>
          <a:xfrm>
            <a:off x="9569149" y="412174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11A55A-AE3B-4A1B-99AA-2FFCDED06A5B}"/>
              </a:ext>
            </a:extLst>
          </p:cNvPr>
          <p:cNvSpPr/>
          <p:nvPr/>
        </p:nvSpPr>
        <p:spPr>
          <a:xfrm>
            <a:off x="10198835" y="412174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577AD79-5949-49F4-A8DB-311B1E2B5711}"/>
              </a:ext>
            </a:extLst>
          </p:cNvPr>
          <p:cNvSpPr/>
          <p:nvPr/>
        </p:nvSpPr>
        <p:spPr>
          <a:xfrm>
            <a:off x="10884635" y="412559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4CABA5-4FE7-4882-93D4-D99ABDD67DC3}"/>
              </a:ext>
            </a:extLst>
          </p:cNvPr>
          <p:cNvSpPr/>
          <p:nvPr/>
        </p:nvSpPr>
        <p:spPr>
          <a:xfrm>
            <a:off x="8832649" y="474182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894ECE5-59A8-4A0C-AA6D-5C2E251C7537}"/>
              </a:ext>
            </a:extLst>
          </p:cNvPr>
          <p:cNvSpPr/>
          <p:nvPr/>
        </p:nvSpPr>
        <p:spPr>
          <a:xfrm>
            <a:off x="9569149" y="477572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6A947D-3301-4106-8F3E-CF81157342B8}"/>
              </a:ext>
            </a:extLst>
          </p:cNvPr>
          <p:cNvCxnSpPr>
            <a:cxnSpLocks/>
            <a:stCxn id="11" idx="0"/>
            <a:endCxn id="6" idx="3"/>
          </p:cNvCxnSpPr>
          <p:nvPr/>
        </p:nvCxnSpPr>
        <p:spPr>
          <a:xfrm flipV="1">
            <a:off x="9292647" y="2248124"/>
            <a:ext cx="1046051" cy="489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CF88B3-B915-4383-8695-24058D726BD1}"/>
              </a:ext>
            </a:extLst>
          </p:cNvPr>
          <p:cNvCxnSpPr>
            <a:cxnSpLocks/>
            <a:stCxn id="10" idx="0"/>
            <a:endCxn id="6" idx="4"/>
          </p:cNvCxnSpPr>
          <p:nvPr/>
        </p:nvCxnSpPr>
        <p:spPr>
          <a:xfrm flipV="1">
            <a:off x="10067902" y="2270442"/>
            <a:ext cx="324678" cy="467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4F46F1-B8B4-41D1-A3D4-DAEBB37A72B1}"/>
              </a:ext>
            </a:extLst>
          </p:cNvPr>
          <p:cNvCxnSpPr>
            <a:cxnSpLocks/>
            <a:stCxn id="7" idx="0"/>
            <a:endCxn id="6" idx="5"/>
          </p:cNvCxnSpPr>
          <p:nvPr/>
        </p:nvCxnSpPr>
        <p:spPr>
          <a:xfrm flipH="1" flipV="1">
            <a:off x="10446462" y="2248124"/>
            <a:ext cx="406630" cy="489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265D2C-070B-4F78-8AD4-D611350754BB}"/>
              </a:ext>
            </a:extLst>
          </p:cNvPr>
          <p:cNvCxnSpPr>
            <a:cxnSpLocks/>
            <a:stCxn id="12" idx="7"/>
            <a:endCxn id="11" idx="4"/>
          </p:cNvCxnSpPr>
          <p:nvPr/>
        </p:nvCxnSpPr>
        <p:spPr>
          <a:xfrm flipV="1">
            <a:off x="8962731" y="2889978"/>
            <a:ext cx="329916" cy="600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A9160A-8B1D-4D45-B60D-35A6C0A88948}"/>
              </a:ext>
            </a:extLst>
          </p:cNvPr>
          <p:cNvCxnSpPr>
            <a:cxnSpLocks/>
            <a:stCxn id="16" idx="0"/>
            <a:endCxn id="11" idx="4"/>
          </p:cNvCxnSpPr>
          <p:nvPr/>
        </p:nvCxnSpPr>
        <p:spPr>
          <a:xfrm flipH="1" flipV="1">
            <a:off x="9292647" y="2889978"/>
            <a:ext cx="200302" cy="577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5E2E1B-1510-4D82-8469-BEB4EF4B009D}"/>
              </a:ext>
            </a:extLst>
          </p:cNvPr>
          <p:cNvCxnSpPr>
            <a:cxnSpLocks/>
            <a:stCxn id="17" idx="0"/>
            <a:endCxn id="10" idx="4"/>
          </p:cNvCxnSpPr>
          <p:nvPr/>
        </p:nvCxnSpPr>
        <p:spPr>
          <a:xfrm flipH="1" flipV="1">
            <a:off x="10067902" y="2889978"/>
            <a:ext cx="183159" cy="577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9F2454A-5443-497A-B95C-70F65E42C921}"/>
              </a:ext>
            </a:extLst>
          </p:cNvPr>
          <p:cNvCxnSpPr>
            <a:cxnSpLocks/>
            <a:stCxn id="15" idx="1"/>
            <a:endCxn id="10" idx="4"/>
          </p:cNvCxnSpPr>
          <p:nvPr/>
        </p:nvCxnSpPr>
        <p:spPr>
          <a:xfrm flipH="1" flipV="1">
            <a:off x="10067902" y="2889978"/>
            <a:ext cx="527993" cy="6029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EB1B251-1E86-44FC-BDD4-2D063E7F630A}"/>
              </a:ext>
            </a:extLst>
          </p:cNvPr>
          <p:cNvCxnSpPr>
            <a:cxnSpLocks/>
            <a:stCxn id="18" idx="0"/>
            <a:endCxn id="10" idx="4"/>
          </p:cNvCxnSpPr>
          <p:nvPr/>
        </p:nvCxnSpPr>
        <p:spPr>
          <a:xfrm flipV="1">
            <a:off x="9905702" y="2889978"/>
            <a:ext cx="162200" cy="577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278857-F1D7-4715-BCD5-33B785DD6096}"/>
              </a:ext>
            </a:extLst>
          </p:cNvPr>
          <p:cNvCxnSpPr>
            <a:cxnSpLocks/>
            <a:stCxn id="19" idx="1"/>
            <a:endCxn id="10" idx="4"/>
          </p:cNvCxnSpPr>
          <p:nvPr/>
        </p:nvCxnSpPr>
        <p:spPr>
          <a:xfrm flipH="1" flipV="1">
            <a:off x="10067902" y="2889978"/>
            <a:ext cx="969133" cy="600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039CEE6-0AEF-4690-95BA-13DDA0273A2D}"/>
              </a:ext>
            </a:extLst>
          </p:cNvPr>
          <p:cNvCxnSpPr>
            <a:cxnSpLocks/>
            <a:stCxn id="55" idx="1"/>
            <a:endCxn id="7" idx="5"/>
          </p:cNvCxnSpPr>
          <p:nvPr/>
        </p:nvCxnSpPr>
        <p:spPr>
          <a:xfrm flipH="1" flipV="1">
            <a:off x="10906974" y="2867660"/>
            <a:ext cx="499692" cy="6394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93BFFAD7-98BE-4895-94C2-6F873BBDA88E}"/>
              </a:ext>
            </a:extLst>
          </p:cNvPr>
          <p:cNvSpPr/>
          <p:nvPr/>
        </p:nvSpPr>
        <p:spPr>
          <a:xfrm>
            <a:off x="10552468" y="411708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3434ECD-20D0-47B0-BCD0-67A95B01D4E6}"/>
              </a:ext>
            </a:extLst>
          </p:cNvPr>
          <p:cNvSpPr/>
          <p:nvPr/>
        </p:nvSpPr>
        <p:spPr>
          <a:xfrm>
            <a:off x="10223178" y="477404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849B920-999A-434C-B8A0-D1ECABF69C14}"/>
              </a:ext>
            </a:extLst>
          </p:cNvPr>
          <p:cNvSpPr/>
          <p:nvPr/>
        </p:nvSpPr>
        <p:spPr>
          <a:xfrm>
            <a:off x="11645348" y="411708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26E225C-85BC-4219-B551-186E5880071B}"/>
              </a:ext>
            </a:extLst>
          </p:cNvPr>
          <p:cNvSpPr/>
          <p:nvPr/>
        </p:nvSpPr>
        <p:spPr>
          <a:xfrm>
            <a:off x="9568662" y="543596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A94D2CC-894A-45DA-BB14-D4A0D8893062}"/>
              </a:ext>
            </a:extLst>
          </p:cNvPr>
          <p:cNvSpPr/>
          <p:nvPr/>
        </p:nvSpPr>
        <p:spPr>
          <a:xfrm>
            <a:off x="9986802" y="609232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6285F82-B3A1-4FF2-A997-D42F7D0B5C03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8907699" y="3620161"/>
            <a:ext cx="1150" cy="5239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812EF4C0-DA18-46F0-80A4-6E44B3ED94EC}"/>
              </a:ext>
            </a:extLst>
          </p:cNvPr>
          <p:cNvSpPr/>
          <p:nvPr/>
        </p:nvSpPr>
        <p:spPr>
          <a:xfrm>
            <a:off x="9185253" y="412174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489E4D7-BA7F-420B-8FC2-BB67DED751F0}"/>
              </a:ext>
            </a:extLst>
          </p:cNvPr>
          <p:cNvCxnSpPr>
            <a:cxnSpLocks/>
            <a:stCxn id="70" idx="1"/>
            <a:endCxn id="12" idx="4"/>
          </p:cNvCxnSpPr>
          <p:nvPr/>
        </p:nvCxnSpPr>
        <p:spPr>
          <a:xfrm flipH="1" flipV="1">
            <a:off x="8908849" y="3620161"/>
            <a:ext cx="298722" cy="5239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50AB20-B630-4845-AC15-8E070F850557}"/>
              </a:ext>
            </a:extLst>
          </p:cNvPr>
          <p:cNvCxnSpPr>
            <a:cxnSpLocks/>
            <a:stCxn id="21" idx="0"/>
            <a:endCxn id="16" idx="4"/>
          </p:cNvCxnSpPr>
          <p:nvPr/>
        </p:nvCxnSpPr>
        <p:spPr>
          <a:xfrm flipH="1" flipV="1">
            <a:off x="9492949" y="3620161"/>
            <a:ext cx="152400" cy="501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95E9DC7-6683-42A9-B7CF-BBEB6892887A}"/>
              </a:ext>
            </a:extLst>
          </p:cNvPr>
          <p:cNvCxnSpPr>
            <a:cxnSpLocks/>
            <a:stCxn id="25" idx="0"/>
            <a:endCxn id="21" idx="4"/>
          </p:cNvCxnSpPr>
          <p:nvPr/>
        </p:nvCxnSpPr>
        <p:spPr>
          <a:xfrm flipV="1">
            <a:off x="9645349" y="4274144"/>
            <a:ext cx="0" cy="501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C8E3086-AB4C-43B1-A987-90AA708B4539}"/>
              </a:ext>
            </a:extLst>
          </p:cNvPr>
          <p:cNvCxnSpPr>
            <a:cxnSpLocks/>
            <a:stCxn id="26" idx="1"/>
            <a:endCxn id="25" idx="5"/>
          </p:cNvCxnSpPr>
          <p:nvPr/>
        </p:nvCxnSpPr>
        <p:spPr>
          <a:xfrm flipH="1" flipV="1">
            <a:off x="9699231" y="4905809"/>
            <a:ext cx="299442" cy="569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FB0AB27-97FE-4EC7-A917-D342BF47815C}"/>
              </a:ext>
            </a:extLst>
          </p:cNvPr>
          <p:cNvCxnSpPr>
            <a:cxnSpLocks/>
            <a:stCxn id="67" idx="0"/>
            <a:endCxn id="26" idx="4"/>
          </p:cNvCxnSpPr>
          <p:nvPr/>
        </p:nvCxnSpPr>
        <p:spPr>
          <a:xfrm flipH="1" flipV="1">
            <a:off x="10052555" y="5605302"/>
            <a:ext cx="10447" cy="4870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BE8AAEE3-7563-467B-B2F1-3873DB0934DD}"/>
              </a:ext>
            </a:extLst>
          </p:cNvPr>
          <p:cNvSpPr/>
          <p:nvPr/>
        </p:nvSpPr>
        <p:spPr>
          <a:xfrm>
            <a:off x="9546831" y="609232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3F565DE-07E7-442C-94D1-8706854BA4A4}"/>
              </a:ext>
            </a:extLst>
          </p:cNvPr>
          <p:cNvSpPr/>
          <p:nvPr/>
        </p:nvSpPr>
        <p:spPr>
          <a:xfrm>
            <a:off x="9055171" y="609232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922CB60-B674-4700-B82A-AA3989AEB443}"/>
              </a:ext>
            </a:extLst>
          </p:cNvPr>
          <p:cNvCxnSpPr>
            <a:cxnSpLocks/>
            <a:stCxn id="66" idx="0"/>
            <a:endCxn id="25" idx="4"/>
          </p:cNvCxnSpPr>
          <p:nvPr/>
        </p:nvCxnSpPr>
        <p:spPr>
          <a:xfrm flipV="1">
            <a:off x="9644862" y="4928127"/>
            <a:ext cx="487" cy="507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801A2FD-3066-45ED-A0BF-ABF2A1757AE8}"/>
              </a:ext>
            </a:extLst>
          </p:cNvPr>
          <p:cNvCxnSpPr>
            <a:cxnSpLocks/>
            <a:stCxn id="24" idx="0"/>
            <a:endCxn id="20" idx="4"/>
          </p:cNvCxnSpPr>
          <p:nvPr/>
        </p:nvCxnSpPr>
        <p:spPr>
          <a:xfrm flipV="1">
            <a:off x="8908849" y="4274144"/>
            <a:ext cx="0" cy="467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F13CE6D-8555-469D-8489-BBFA392E5BD4}"/>
              </a:ext>
            </a:extLst>
          </p:cNvPr>
          <p:cNvCxnSpPr>
            <a:cxnSpLocks/>
            <a:stCxn id="22" idx="1"/>
            <a:endCxn id="18" idx="4"/>
          </p:cNvCxnSpPr>
          <p:nvPr/>
        </p:nvCxnSpPr>
        <p:spPr>
          <a:xfrm flipH="1" flipV="1">
            <a:off x="9905702" y="3620161"/>
            <a:ext cx="315451" cy="5239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B197A02-0741-4CEE-82E6-797DCE11162D}"/>
              </a:ext>
            </a:extLst>
          </p:cNvPr>
          <p:cNvCxnSpPr>
            <a:cxnSpLocks/>
          </p:cNvCxnSpPr>
          <p:nvPr/>
        </p:nvCxnSpPr>
        <p:spPr>
          <a:xfrm flipH="1" flipV="1">
            <a:off x="10267919" y="3605317"/>
            <a:ext cx="315451" cy="5239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0E053027-6E47-433B-B6DF-9510991C9F85}"/>
              </a:ext>
            </a:extLst>
          </p:cNvPr>
          <p:cNvSpPr/>
          <p:nvPr/>
        </p:nvSpPr>
        <p:spPr>
          <a:xfrm>
            <a:off x="11257004" y="412559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522F14A-E1F4-4394-BEFF-37CCBE1D4C0F}"/>
              </a:ext>
            </a:extLst>
          </p:cNvPr>
          <p:cNvCxnSpPr>
            <a:cxnSpLocks/>
            <a:stCxn id="23" idx="0"/>
            <a:endCxn id="15" idx="5"/>
          </p:cNvCxnSpPr>
          <p:nvPr/>
        </p:nvCxnSpPr>
        <p:spPr>
          <a:xfrm flipH="1" flipV="1">
            <a:off x="10703659" y="3600691"/>
            <a:ext cx="257176" cy="5249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8921F4F-F1B4-4FC1-B767-7F112A80E413}"/>
              </a:ext>
            </a:extLst>
          </p:cNvPr>
          <p:cNvCxnSpPr>
            <a:cxnSpLocks/>
            <a:stCxn id="101" idx="1"/>
            <a:endCxn id="15" idx="5"/>
          </p:cNvCxnSpPr>
          <p:nvPr/>
        </p:nvCxnSpPr>
        <p:spPr>
          <a:xfrm flipH="1" flipV="1">
            <a:off x="10703659" y="3600691"/>
            <a:ext cx="575663" cy="547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5F22B68-D997-472A-9152-E38DC21A7381}"/>
              </a:ext>
            </a:extLst>
          </p:cNvPr>
          <p:cNvCxnSpPr>
            <a:cxnSpLocks/>
            <a:stCxn id="65" idx="0"/>
            <a:endCxn id="55" idx="3"/>
          </p:cNvCxnSpPr>
          <p:nvPr/>
        </p:nvCxnSpPr>
        <p:spPr>
          <a:xfrm flipH="1" flipV="1">
            <a:off x="11406666" y="3614851"/>
            <a:ext cx="314882" cy="502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29659887-490A-4C09-8F4D-6C914679FA76}"/>
              </a:ext>
            </a:extLst>
          </p:cNvPr>
          <p:cNvSpPr/>
          <p:nvPr/>
        </p:nvSpPr>
        <p:spPr>
          <a:xfrm>
            <a:off x="10629532" y="479098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F9FD8C2-90BA-4313-A598-1EB2AC6296EE}"/>
              </a:ext>
            </a:extLst>
          </p:cNvPr>
          <p:cNvSpPr/>
          <p:nvPr/>
        </p:nvSpPr>
        <p:spPr>
          <a:xfrm>
            <a:off x="11315332" y="479483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7931C29-FA8A-4EE4-8094-7520D0F2DFAD}"/>
              </a:ext>
            </a:extLst>
          </p:cNvPr>
          <p:cNvSpPr/>
          <p:nvPr/>
        </p:nvSpPr>
        <p:spPr>
          <a:xfrm>
            <a:off x="10983165" y="478632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9D52977-F471-4CBF-8EF3-3FB5ED2B72B4}"/>
              </a:ext>
            </a:extLst>
          </p:cNvPr>
          <p:cNvSpPr/>
          <p:nvPr/>
        </p:nvSpPr>
        <p:spPr>
          <a:xfrm>
            <a:off x="11687701" y="479483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4EE68F-265C-40B5-8E58-1A0061458534}"/>
              </a:ext>
            </a:extLst>
          </p:cNvPr>
          <p:cNvCxnSpPr>
            <a:cxnSpLocks/>
            <a:stCxn id="22" idx="4"/>
            <a:endCxn id="64" idx="0"/>
          </p:cNvCxnSpPr>
          <p:nvPr/>
        </p:nvCxnSpPr>
        <p:spPr>
          <a:xfrm>
            <a:off x="10275035" y="4274144"/>
            <a:ext cx="24343" cy="499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84C3989-1665-4822-BE19-9AEC4D5FA2C3}"/>
              </a:ext>
            </a:extLst>
          </p:cNvPr>
          <p:cNvCxnSpPr>
            <a:cxnSpLocks/>
            <a:stCxn id="22" idx="4"/>
            <a:endCxn id="119" idx="0"/>
          </p:cNvCxnSpPr>
          <p:nvPr/>
        </p:nvCxnSpPr>
        <p:spPr>
          <a:xfrm>
            <a:off x="10275035" y="4274144"/>
            <a:ext cx="430697" cy="516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0C6D3D4-1389-4A49-B55C-00DE90F91F20}"/>
              </a:ext>
            </a:extLst>
          </p:cNvPr>
          <p:cNvCxnSpPr>
            <a:cxnSpLocks/>
            <a:stCxn id="22" idx="4"/>
            <a:endCxn id="121" idx="0"/>
          </p:cNvCxnSpPr>
          <p:nvPr/>
        </p:nvCxnSpPr>
        <p:spPr>
          <a:xfrm>
            <a:off x="10275035" y="4274144"/>
            <a:ext cx="784330" cy="512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CD0AF96-24C6-42BA-8B52-5556A772F20B}"/>
              </a:ext>
            </a:extLst>
          </p:cNvPr>
          <p:cNvCxnSpPr>
            <a:cxnSpLocks/>
            <a:stCxn id="101" idx="4"/>
            <a:endCxn id="120" idx="1"/>
          </p:cNvCxnSpPr>
          <p:nvPr/>
        </p:nvCxnSpPr>
        <p:spPr>
          <a:xfrm>
            <a:off x="11333204" y="4277995"/>
            <a:ext cx="4446" cy="539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26C33C-D11C-49B7-821A-6E3429D982CD}"/>
              </a:ext>
            </a:extLst>
          </p:cNvPr>
          <p:cNvCxnSpPr>
            <a:cxnSpLocks/>
            <a:stCxn id="101" idx="4"/>
            <a:endCxn id="123" idx="1"/>
          </p:cNvCxnSpPr>
          <p:nvPr/>
        </p:nvCxnSpPr>
        <p:spPr>
          <a:xfrm>
            <a:off x="11333204" y="4277995"/>
            <a:ext cx="376815" cy="539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44CB5DD-38FA-49E0-81FF-08B9B24B1CF3}"/>
              </a:ext>
            </a:extLst>
          </p:cNvPr>
          <p:cNvCxnSpPr>
            <a:cxnSpLocks/>
            <a:stCxn id="87" idx="0"/>
            <a:endCxn id="66" idx="4"/>
          </p:cNvCxnSpPr>
          <p:nvPr/>
        </p:nvCxnSpPr>
        <p:spPr>
          <a:xfrm flipV="1">
            <a:off x="9623031" y="5588365"/>
            <a:ext cx="21831" cy="5039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F77BF65-C5CE-494D-99DA-808004A04179}"/>
              </a:ext>
            </a:extLst>
          </p:cNvPr>
          <p:cNvCxnSpPr>
            <a:cxnSpLocks/>
            <a:stCxn id="88" idx="0"/>
            <a:endCxn id="66" idx="4"/>
          </p:cNvCxnSpPr>
          <p:nvPr/>
        </p:nvCxnSpPr>
        <p:spPr>
          <a:xfrm flipV="1">
            <a:off x="9131371" y="5588365"/>
            <a:ext cx="513491" cy="5039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8FF2E72D-7898-4837-A287-F254C0B4FF30}"/>
              </a:ext>
            </a:extLst>
          </p:cNvPr>
          <p:cNvSpPr/>
          <p:nvPr/>
        </p:nvSpPr>
        <p:spPr>
          <a:xfrm>
            <a:off x="10117364" y="4926442"/>
            <a:ext cx="258996" cy="622010"/>
          </a:xfrm>
          <a:custGeom>
            <a:avLst/>
            <a:gdLst>
              <a:gd name="connsiteX0" fmla="*/ 251378 w 306726"/>
              <a:gd name="connsiteY0" fmla="*/ 0 h 608986"/>
              <a:gd name="connsiteX1" fmla="*/ 291135 w 306726"/>
              <a:gd name="connsiteY1" fmla="*/ 238539 h 608986"/>
              <a:gd name="connsiteX2" fmla="*/ 22778 w 306726"/>
              <a:gd name="connsiteY2" fmla="*/ 576469 h 608986"/>
              <a:gd name="connsiteX3" fmla="*/ 32717 w 306726"/>
              <a:gd name="connsiteY3" fmla="*/ 576469 h 608986"/>
              <a:gd name="connsiteX0" fmla="*/ 251378 w 306726"/>
              <a:gd name="connsiteY0" fmla="*/ 0 h 602791"/>
              <a:gd name="connsiteX1" fmla="*/ 291135 w 306726"/>
              <a:gd name="connsiteY1" fmla="*/ 327991 h 602791"/>
              <a:gd name="connsiteX2" fmla="*/ 22778 w 306726"/>
              <a:gd name="connsiteY2" fmla="*/ 576469 h 602791"/>
              <a:gd name="connsiteX3" fmla="*/ 32717 w 306726"/>
              <a:gd name="connsiteY3" fmla="*/ 576469 h 602791"/>
              <a:gd name="connsiteX0" fmla="*/ 161926 w 294230"/>
              <a:gd name="connsiteY0" fmla="*/ 0 h 563034"/>
              <a:gd name="connsiteX1" fmla="*/ 291135 w 294230"/>
              <a:gd name="connsiteY1" fmla="*/ 288234 h 563034"/>
              <a:gd name="connsiteX2" fmla="*/ 22778 w 294230"/>
              <a:gd name="connsiteY2" fmla="*/ 536712 h 563034"/>
              <a:gd name="connsiteX3" fmla="*/ 32717 w 294230"/>
              <a:gd name="connsiteY3" fmla="*/ 536712 h 563034"/>
              <a:gd name="connsiteX0" fmla="*/ 160479 w 273453"/>
              <a:gd name="connsiteY0" fmla="*/ 0 h 556609"/>
              <a:gd name="connsiteX1" fmla="*/ 269810 w 273453"/>
              <a:gd name="connsiteY1" fmla="*/ 387626 h 556609"/>
              <a:gd name="connsiteX2" fmla="*/ 21331 w 273453"/>
              <a:gd name="connsiteY2" fmla="*/ 536712 h 556609"/>
              <a:gd name="connsiteX3" fmla="*/ 31270 w 273453"/>
              <a:gd name="connsiteY3" fmla="*/ 536712 h 556609"/>
              <a:gd name="connsiteX0" fmla="*/ 200236 w 277797"/>
              <a:gd name="connsiteY0" fmla="*/ 0 h 656000"/>
              <a:gd name="connsiteX1" fmla="*/ 269810 w 277797"/>
              <a:gd name="connsiteY1" fmla="*/ 487017 h 656000"/>
              <a:gd name="connsiteX2" fmla="*/ 21331 w 277797"/>
              <a:gd name="connsiteY2" fmla="*/ 636103 h 656000"/>
              <a:gd name="connsiteX3" fmla="*/ 31270 w 277797"/>
              <a:gd name="connsiteY3" fmla="*/ 636103 h 6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97" h="656000">
                <a:moveTo>
                  <a:pt x="200236" y="0"/>
                </a:moveTo>
                <a:cubicBezTo>
                  <a:pt x="239164" y="71230"/>
                  <a:pt x="299627" y="381000"/>
                  <a:pt x="269810" y="487017"/>
                </a:cubicBezTo>
                <a:cubicBezTo>
                  <a:pt x="239993" y="593034"/>
                  <a:pt x="61087" y="611255"/>
                  <a:pt x="21331" y="636103"/>
                </a:cubicBezTo>
                <a:cubicBezTo>
                  <a:pt x="-18425" y="660951"/>
                  <a:pt x="4765" y="664264"/>
                  <a:pt x="31270" y="636103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D582F6E2-E98A-43F5-832A-C013519389E5}"/>
              </a:ext>
            </a:extLst>
          </p:cNvPr>
          <p:cNvSpPr/>
          <p:nvPr/>
        </p:nvSpPr>
        <p:spPr>
          <a:xfrm>
            <a:off x="9670774" y="4253948"/>
            <a:ext cx="566530" cy="318065"/>
          </a:xfrm>
          <a:custGeom>
            <a:avLst/>
            <a:gdLst>
              <a:gd name="connsiteX0" fmla="*/ 566530 w 566530"/>
              <a:gd name="connsiteY0" fmla="*/ 0 h 318065"/>
              <a:gd name="connsiteX1" fmla="*/ 327991 w 566530"/>
              <a:gd name="connsiteY1" fmla="*/ 318052 h 318065"/>
              <a:gd name="connsiteX2" fmla="*/ 0 w 566530"/>
              <a:gd name="connsiteY2" fmla="*/ 9939 h 31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530" h="318065">
                <a:moveTo>
                  <a:pt x="566530" y="0"/>
                </a:moveTo>
                <a:cubicBezTo>
                  <a:pt x="494471" y="158198"/>
                  <a:pt x="422413" y="316396"/>
                  <a:pt x="327991" y="318052"/>
                </a:cubicBezTo>
                <a:cubicBezTo>
                  <a:pt x="233569" y="319708"/>
                  <a:pt x="116784" y="164823"/>
                  <a:pt x="0" y="9939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CAB93F27-5D0A-40D8-8BA1-85E2897F8FFD}"/>
              </a:ext>
            </a:extLst>
          </p:cNvPr>
          <p:cNvSpPr/>
          <p:nvPr/>
        </p:nvSpPr>
        <p:spPr>
          <a:xfrm>
            <a:off x="10725977" y="4938725"/>
            <a:ext cx="627186" cy="189359"/>
          </a:xfrm>
          <a:custGeom>
            <a:avLst/>
            <a:gdLst>
              <a:gd name="connsiteX0" fmla="*/ 566530 w 566530"/>
              <a:gd name="connsiteY0" fmla="*/ 0 h 318065"/>
              <a:gd name="connsiteX1" fmla="*/ 327991 w 566530"/>
              <a:gd name="connsiteY1" fmla="*/ 318052 h 318065"/>
              <a:gd name="connsiteX2" fmla="*/ 0 w 566530"/>
              <a:gd name="connsiteY2" fmla="*/ 9939 h 318065"/>
              <a:gd name="connsiteX0" fmla="*/ 594345 w 594345"/>
              <a:gd name="connsiteY0" fmla="*/ 25336 h 343467"/>
              <a:gd name="connsiteX1" fmla="*/ 355806 w 594345"/>
              <a:gd name="connsiteY1" fmla="*/ 343388 h 343467"/>
              <a:gd name="connsiteX2" fmla="*/ 0 w 594345"/>
              <a:gd name="connsiteY2" fmla="*/ 0 h 343467"/>
              <a:gd name="connsiteX0" fmla="*/ 594345 w 594345"/>
              <a:gd name="connsiteY0" fmla="*/ 25336 h 402239"/>
              <a:gd name="connsiteX1" fmla="*/ 300175 w 594345"/>
              <a:gd name="connsiteY1" fmla="*/ 402180 h 402239"/>
              <a:gd name="connsiteX2" fmla="*/ 0 w 594345"/>
              <a:gd name="connsiteY2" fmla="*/ 0 h 402239"/>
              <a:gd name="connsiteX0" fmla="*/ 594345 w 594345"/>
              <a:gd name="connsiteY0" fmla="*/ 25336 h 249501"/>
              <a:gd name="connsiteX1" fmla="*/ 253816 w 594345"/>
              <a:gd name="connsiteY1" fmla="*/ 249322 h 249501"/>
              <a:gd name="connsiteX2" fmla="*/ 0 w 594345"/>
              <a:gd name="connsiteY2" fmla="*/ 0 h 249501"/>
              <a:gd name="connsiteX0" fmla="*/ 585073 w 585073"/>
              <a:gd name="connsiteY0" fmla="*/ 0 h 227221"/>
              <a:gd name="connsiteX1" fmla="*/ 244544 w 585073"/>
              <a:gd name="connsiteY1" fmla="*/ 223986 h 227221"/>
              <a:gd name="connsiteX2" fmla="*/ 0 w 585073"/>
              <a:gd name="connsiteY2" fmla="*/ 68730 h 227221"/>
              <a:gd name="connsiteX0" fmla="*/ 649975 w 649975"/>
              <a:gd name="connsiteY0" fmla="*/ 0 h 225888"/>
              <a:gd name="connsiteX1" fmla="*/ 309446 w 649975"/>
              <a:gd name="connsiteY1" fmla="*/ 223986 h 225888"/>
              <a:gd name="connsiteX2" fmla="*/ 0 w 649975"/>
              <a:gd name="connsiteY2" fmla="*/ 56972 h 225888"/>
              <a:gd name="connsiteX0" fmla="*/ 585073 w 585073"/>
              <a:gd name="connsiteY0" fmla="*/ 0 h 224018"/>
              <a:gd name="connsiteX1" fmla="*/ 244544 w 585073"/>
              <a:gd name="connsiteY1" fmla="*/ 223986 h 224018"/>
              <a:gd name="connsiteX2" fmla="*/ 0 w 585073"/>
              <a:gd name="connsiteY2" fmla="*/ 9940 h 2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073" h="224018">
                <a:moveTo>
                  <a:pt x="585073" y="0"/>
                </a:moveTo>
                <a:cubicBezTo>
                  <a:pt x="513014" y="158198"/>
                  <a:pt x="342056" y="222329"/>
                  <a:pt x="244544" y="223986"/>
                </a:cubicBezTo>
                <a:cubicBezTo>
                  <a:pt x="147032" y="225643"/>
                  <a:pt x="116784" y="164824"/>
                  <a:pt x="0" y="9940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1DB2EBE8-147C-4CC1-9C81-728C19BA342A}"/>
              </a:ext>
            </a:extLst>
          </p:cNvPr>
          <p:cNvSpPr/>
          <p:nvPr/>
        </p:nvSpPr>
        <p:spPr>
          <a:xfrm>
            <a:off x="8915400" y="4909930"/>
            <a:ext cx="636104" cy="698860"/>
          </a:xfrm>
          <a:custGeom>
            <a:avLst/>
            <a:gdLst>
              <a:gd name="connsiteX0" fmla="*/ 636104 w 636104"/>
              <a:gd name="connsiteY0" fmla="*/ 655983 h 704181"/>
              <a:gd name="connsiteX1" fmla="*/ 168965 w 636104"/>
              <a:gd name="connsiteY1" fmla="*/ 636105 h 704181"/>
              <a:gd name="connsiteX2" fmla="*/ 0 w 636104"/>
              <a:gd name="connsiteY2" fmla="*/ 0 h 704181"/>
              <a:gd name="connsiteX3" fmla="*/ 0 w 636104"/>
              <a:gd name="connsiteY3" fmla="*/ 0 h 704181"/>
              <a:gd name="connsiteX0" fmla="*/ 636104 w 636104"/>
              <a:gd name="connsiteY0" fmla="*/ 655983 h 698860"/>
              <a:gd name="connsiteX1" fmla="*/ 89452 w 636104"/>
              <a:gd name="connsiteY1" fmla="*/ 626166 h 698860"/>
              <a:gd name="connsiteX2" fmla="*/ 0 w 636104"/>
              <a:gd name="connsiteY2" fmla="*/ 0 h 698860"/>
              <a:gd name="connsiteX3" fmla="*/ 0 w 636104"/>
              <a:gd name="connsiteY3" fmla="*/ 0 h 69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104" h="698860">
                <a:moveTo>
                  <a:pt x="636104" y="655983"/>
                </a:moveTo>
                <a:cubicBezTo>
                  <a:pt x="455543" y="700709"/>
                  <a:pt x="195469" y="735496"/>
                  <a:pt x="89452" y="626166"/>
                </a:cubicBezTo>
                <a:cubicBezTo>
                  <a:pt x="-16565" y="516836"/>
                  <a:pt x="14909" y="104361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CBB387FB-DC53-4F94-B104-7110E582D622}"/>
              </a:ext>
            </a:extLst>
          </p:cNvPr>
          <p:cNvSpPr/>
          <p:nvPr/>
        </p:nvSpPr>
        <p:spPr>
          <a:xfrm>
            <a:off x="11031635" y="3627783"/>
            <a:ext cx="418243" cy="514820"/>
          </a:xfrm>
          <a:custGeom>
            <a:avLst/>
            <a:gdLst>
              <a:gd name="connsiteX0" fmla="*/ 397565 w 397565"/>
              <a:gd name="connsiteY0" fmla="*/ 0 h 477078"/>
              <a:gd name="connsiteX1" fmla="*/ 248478 w 397565"/>
              <a:gd name="connsiteY1" fmla="*/ 258417 h 477078"/>
              <a:gd name="connsiteX2" fmla="*/ 0 w 397565"/>
              <a:gd name="connsiteY2" fmla="*/ 477078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477078">
                <a:moveTo>
                  <a:pt x="397565" y="0"/>
                </a:moveTo>
                <a:cubicBezTo>
                  <a:pt x="356152" y="89452"/>
                  <a:pt x="314739" y="178904"/>
                  <a:pt x="248478" y="258417"/>
                </a:cubicBezTo>
                <a:cubicBezTo>
                  <a:pt x="182217" y="337930"/>
                  <a:pt x="91108" y="407504"/>
                  <a:pt x="0" y="477078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4F5DC7C-5176-4E26-A4D5-82D79E7D5075}"/>
              </a:ext>
            </a:extLst>
          </p:cNvPr>
          <p:cNvSpPr/>
          <p:nvPr/>
        </p:nvSpPr>
        <p:spPr>
          <a:xfrm>
            <a:off x="10306878" y="3597965"/>
            <a:ext cx="367748" cy="536713"/>
          </a:xfrm>
          <a:custGeom>
            <a:avLst/>
            <a:gdLst>
              <a:gd name="connsiteX0" fmla="*/ 367748 w 367748"/>
              <a:gd name="connsiteY0" fmla="*/ 0 h 536713"/>
              <a:gd name="connsiteX1" fmla="*/ 208722 w 367748"/>
              <a:gd name="connsiteY1" fmla="*/ 337931 h 536713"/>
              <a:gd name="connsiteX2" fmla="*/ 0 w 367748"/>
              <a:gd name="connsiteY2" fmla="*/ 536713 h 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748" h="536713">
                <a:moveTo>
                  <a:pt x="367748" y="0"/>
                </a:moveTo>
                <a:cubicBezTo>
                  <a:pt x="318880" y="124239"/>
                  <a:pt x="270013" y="248479"/>
                  <a:pt x="208722" y="337931"/>
                </a:cubicBezTo>
                <a:cubicBezTo>
                  <a:pt x="147431" y="427383"/>
                  <a:pt x="73715" y="482048"/>
                  <a:pt x="0" y="536713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BDFE618-4394-4E84-8D39-A044E0D02EED}"/>
              </a:ext>
            </a:extLst>
          </p:cNvPr>
          <p:cNvSpPr/>
          <p:nvPr/>
        </p:nvSpPr>
        <p:spPr>
          <a:xfrm>
            <a:off x="11384348" y="348476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AB2BA1-3E1C-47FD-9672-672EDFA8DC3D}"/>
              </a:ext>
            </a:extLst>
          </p:cNvPr>
          <p:cNvSpPr/>
          <p:nvPr/>
        </p:nvSpPr>
        <p:spPr>
          <a:xfrm>
            <a:off x="10573577" y="347060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C32880-8208-4119-8B3B-14E643EE7E2D}"/>
              </a:ext>
            </a:extLst>
          </p:cNvPr>
          <p:cNvSpPr/>
          <p:nvPr/>
        </p:nvSpPr>
        <p:spPr>
          <a:xfrm>
            <a:off x="9976355" y="545290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5235" y="233621"/>
                <a:ext cx="10515600" cy="1325563"/>
              </a:xfrm>
            </p:spPr>
            <p:txBody>
              <a:bodyPr/>
              <a:lstStyle/>
              <a:p>
                <a:r>
                  <a:rPr lang="en-US" b="0" dirty="0"/>
                  <a:t>Constructing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-Cycle Cover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5235" y="233621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4F218B-AEE0-474E-87C0-473B42917C4E}"/>
                  </a:ext>
                </a:extLst>
              </p:cNvPr>
              <p:cNvSpPr txBox="1"/>
              <p:nvPr/>
            </p:nvSpPr>
            <p:spPr>
              <a:xfrm>
                <a:off x="505056" y="1774246"/>
                <a:ext cx="513345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Construct a BFS tree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Here:  covering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non-tree</a:t>
                </a:r>
                <a:r>
                  <a:rPr lang="en-US" sz="2800" dirty="0"/>
                  <a:t> edges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4F218B-AEE0-474E-87C0-473B42917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6" y="1774246"/>
                <a:ext cx="5133457" cy="1384995"/>
              </a:xfrm>
              <a:prstGeom prst="rect">
                <a:avLst/>
              </a:prstGeom>
              <a:blipFill>
                <a:blip r:embed="rId3"/>
                <a:stretch>
                  <a:fillRect l="-2138" t="-3965" r="-14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0C68061-967F-41D3-9302-30745D4ADC77}"/>
              </a:ext>
            </a:extLst>
          </p:cNvPr>
          <p:cNvSpPr/>
          <p:nvPr/>
        </p:nvSpPr>
        <p:spPr>
          <a:xfrm>
            <a:off x="10316380" y="211804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CAD01F-99C6-40A1-B21A-59537D5620E1}"/>
              </a:ext>
            </a:extLst>
          </p:cNvPr>
          <p:cNvSpPr/>
          <p:nvPr/>
        </p:nvSpPr>
        <p:spPr>
          <a:xfrm>
            <a:off x="10776892" y="273757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9026FE-0981-4462-8DBF-535284AD1868}"/>
              </a:ext>
            </a:extLst>
          </p:cNvPr>
          <p:cNvSpPr/>
          <p:nvPr/>
        </p:nvSpPr>
        <p:spPr>
          <a:xfrm>
            <a:off x="9991702" y="273757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BD05F0-53AE-4FF9-90C3-4794B6B7C18E}"/>
              </a:ext>
            </a:extLst>
          </p:cNvPr>
          <p:cNvSpPr/>
          <p:nvPr/>
        </p:nvSpPr>
        <p:spPr>
          <a:xfrm>
            <a:off x="9216447" y="273757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79EF57-8613-4F72-950D-7867228F5538}"/>
              </a:ext>
            </a:extLst>
          </p:cNvPr>
          <p:cNvSpPr/>
          <p:nvPr/>
        </p:nvSpPr>
        <p:spPr>
          <a:xfrm>
            <a:off x="8832649" y="34677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DF0EF9-FC37-4C54-A2A6-CD13FDC05E9C}"/>
              </a:ext>
            </a:extLst>
          </p:cNvPr>
          <p:cNvSpPr/>
          <p:nvPr/>
        </p:nvSpPr>
        <p:spPr>
          <a:xfrm>
            <a:off x="10174861" y="34677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1D9AC7-2A7E-40CA-B8A8-B8A5224EFD2E}"/>
              </a:ext>
            </a:extLst>
          </p:cNvPr>
          <p:cNvSpPr/>
          <p:nvPr/>
        </p:nvSpPr>
        <p:spPr>
          <a:xfrm>
            <a:off x="9829502" y="34677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842DA1-7B96-4C00-9DD2-26B8A499911A}"/>
              </a:ext>
            </a:extLst>
          </p:cNvPr>
          <p:cNvSpPr/>
          <p:nvPr/>
        </p:nvSpPr>
        <p:spPr>
          <a:xfrm>
            <a:off x="11014717" y="34677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7DBC60-651D-4DCE-993F-C756BEAA2CC8}"/>
              </a:ext>
            </a:extLst>
          </p:cNvPr>
          <p:cNvSpPr/>
          <p:nvPr/>
        </p:nvSpPr>
        <p:spPr>
          <a:xfrm>
            <a:off x="8832649" y="412174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4F3E49-7DF5-42BD-B732-5964121796C7}"/>
              </a:ext>
            </a:extLst>
          </p:cNvPr>
          <p:cNvSpPr/>
          <p:nvPr/>
        </p:nvSpPr>
        <p:spPr>
          <a:xfrm>
            <a:off x="9569149" y="412174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11A55A-AE3B-4A1B-99AA-2FFCDED06A5B}"/>
              </a:ext>
            </a:extLst>
          </p:cNvPr>
          <p:cNvSpPr/>
          <p:nvPr/>
        </p:nvSpPr>
        <p:spPr>
          <a:xfrm>
            <a:off x="10198835" y="412174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577AD79-5949-49F4-A8DB-311B1E2B5711}"/>
              </a:ext>
            </a:extLst>
          </p:cNvPr>
          <p:cNvSpPr/>
          <p:nvPr/>
        </p:nvSpPr>
        <p:spPr>
          <a:xfrm>
            <a:off x="10884635" y="412559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4CABA5-4FE7-4882-93D4-D99ABDD67DC3}"/>
              </a:ext>
            </a:extLst>
          </p:cNvPr>
          <p:cNvSpPr/>
          <p:nvPr/>
        </p:nvSpPr>
        <p:spPr>
          <a:xfrm>
            <a:off x="8832649" y="474182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894ECE5-59A8-4A0C-AA6D-5C2E251C7537}"/>
              </a:ext>
            </a:extLst>
          </p:cNvPr>
          <p:cNvSpPr/>
          <p:nvPr/>
        </p:nvSpPr>
        <p:spPr>
          <a:xfrm>
            <a:off x="9569149" y="477572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6A947D-3301-4106-8F3E-CF81157342B8}"/>
              </a:ext>
            </a:extLst>
          </p:cNvPr>
          <p:cNvCxnSpPr>
            <a:cxnSpLocks/>
            <a:stCxn id="11" idx="0"/>
            <a:endCxn id="6" idx="3"/>
          </p:cNvCxnSpPr>
          <p:nvPr/>
        </p:nvCxnSpPr>
        <p:spPr>
          <a:xfrm flipV="1">
            <a:off x="9292647" y="2248124"/>
            <a:ext cx="1046051" cy="489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CF88B3-B915-4383-8695-24058D726BD1}"/>
              </a:ext>
            </a:extLst>
          </p:cNvPr>
          <p:cNvCxnSpPr>
            <a:cxnSpLocks/>
            <a:stCxn id="10" idx="0"/>
            <a:endCxn id="6" idx="4"/>
          </p:cNvCxnSpPr>
          <p:nvPr/>
        </p:nvCxnSpPr>
        <p:spPr>
          <a:xfrm flipV="1">
            <a:off x="10067902" y="2270442"/>
            <a:ext cx="324678" cy="467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4F46F1-B8B4-41D1-A3D4-DAEBB37A72B1}"/>
              </a:ext>
            </a:extLst>
          </p:cNvPr>
          <p:cNvCxnSpPr>
            <a:cxnSpLocks/>
            <a:stCxn id="7" idx="0"/>
            <a:endCxn id="6" idx="5"/>
          </p:cNvCxnSpPr>
          <p:nvPr/>
        </p:nvCxnSpPr>
        <p:spPr>
          <a:xfrm flipH="1" flipV="1">
            <a:off x="10446462" y="2248124"/>
            <a:ext cx="406630" cy="489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265D2C-070B-4F78-8AD4-D611350754BB}"/>
              </a:ext>
            </a:extLst>
          </p:cNvPr>
          <p:cNvCxnSpPr>
            <a:cxnSpLocks/>
            <a:stCxn id="12" idx="7"/>
            <a:endCxn id="11" idx="4"/>
          </p:cNvCxnSpPr>
          <p:nvPr/>
        </p:nvCxnSpPr>
        <p:spPr>
          <a:xfrm flipV="1">
            <a:off x="8962731" y="2889978"/>
            <a:ext cx="329916" cy="600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A9160A-8B1D-4D45-B60D-35A6C0A88948}"/>
              </a:ext>
            </a:extLst>
          </p:cNvPr>
          <p:cNvCxnSpPr>
            <a:cxnSpLocks/>
            <a:stCxn id="16" idx="0"/>
            <a:endCxn id="11" idx="4"/>
          </p:cNvCxnSpPr>
          <p:nvPr/>
        </p:nvCxnSpPr>
        <p:spPr>
          <a:xfrm flipH="1" flipV="1">
            <a:off x="9292647" y="2889978"/>
            <a:ext cx="200302" cy="577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5E2E1B-1510-4D82-8469-BEB4EF4B009D}"/>
              </a:ext>
            </a:extLst>
          </p:cNvPr>
          <p:cNvCxnSpPr>
            <a:cxnSpLocks/>
            <a:stCxn id="17" idx="0"/>
            <a:endCxn id="10" idx="4"/>
          </p:cNvCxnSpPr>
          <p:nvPr/>
        </p:nvCxnSpPr>
        <p:spPr>
          <a:xfrm flipH="1" flipV="1">
            <a:off x="10067902" y="2889978"/>
            <a:ext cx="183159" cy="577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9F2454A-5443-497A-B95C-70F65E42C921}"/>
              </a:ext>
            </a:extLst>
          </p:cNvPr>
          <p:cNvCxnSpPr>
            <a:cxnSpLocks/>
            <a:stCxn id="15" idx="1"/>
            <a:endCxn id="10" idx="4"/>
          </p:cNvCxnSpPr>
          <p:nvPr/>
        </p:nvCxnSpPr>
        <p:spPr>
          <a:xfrm flipH="1" flipV="1">
            <a:off x="10067902" y="2889978"/>
            <a:ext cx="527993" cy="6029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EB1B251-1E86-44FC-BDD4-2D063E7F630A}"/>
              </a:ext>
            </a:extLst>
          </p:cNvPr>
          <p:cNvCxnSpPr>
            <a:cxnSpLocks/>
            <a:stCxn id="18" idx="0"/>
            <a:endCxn id="10" idx="4"/>
          </p:cNvCxnSpPr>
          <p:nvPr/>
        </p:nvCxnSpPr>
        <p:spPr>
          <a:xfrm flipV="1">
            <a:off x="9905702" y="2889978"/>
            <a:ext cx="162200" cy="577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278857-F1D7-4715-BCD5-33B785DD6096}"/>
              </a:ext>
            </a:extLst>
          </p:cNvPr>
          <p:cNvCxnSpPr>
            <a:cxnSpLocks/>
            <a:stCxn id="19" idx="1"/>
            <a:endCxn id="10" idx="4"/>
          </p:cNvCxnSpPr>
          <p:nvPr/>
        </p:nvCxnSpPr>
        <p:spPr>
          <a:xfrm flipH="1" flipV="1">
            <a:off x="10067902" y="2889978"/>
            <a:ext cx="969133" cy="600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039CEE6-0AEF-4690-95BA-13DDA0273A2D}"/>
              </a:ext>
            </a:extLst>
          </p:cNvPr>
          <p:cNvCxnSpPr>
            <a:cxnSpLocks/>
            <a:stCxn id="55" idx="1"/>
            <a:endCxn id="7" idx="5"/>
          </p:cNvCxnSpPr>
          <p:nvPr/>
        </p:nvCxnSpPr>
        <p:spPr>
          <a:xfrm flipH="1" flipV="1">
            <a:off x="10906974" y="2867660"/>
            <a:ext cx="499692" cy="6394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93BFFAD7-98BE-4895-94C2-6F873BBDA88E}"/>
              </a:ext>
            </a:extLst>
          </p:cNvPr>
          <p:cNvSpPr/>
          <p:nvPr/>
        </p:nvSpPr>
        <p:spPr>
          <a:xfrm>
            <a:off x="10552468" y="411708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3434ECD-20D0-47B0-BCD0-67A95B01D4E6}"/>
              </a:ext>
            </a:extLst>
          </p:cNvPr>
          <p:cNvSpPr/>
          <p:nvPr/>
        </p:nvSpPr>
        <p:spPr>
          <a:xfrm>
            <a:off x="10223178" y="477404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849B920-999A-434C-B8A0-D1ECABF69C14}"/>
              </a:ext>
            </a:extLst>
          </p:cNvPr>
          <p:cNvSpPr/>
          <p:nvPr/>
        </p:nvSpPr>
        <p:spPr>
          <a:xfrm>
            <a:off x="11645348" y="411708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26E225C-85BC-4219-B551-186E5880071B}"/>
              </a:ext>
            </a:extLst>
          </p:cNvPr>
          <p:cNvSpPr/>
          <p:nvPr/>
        </p:nvSpPr>
        <p:spPr>
          <a:xfrm>
            <a:off x="9568662" y="543596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A94D2CC-894A-45DA-BB14-D4A0D8893062}"/>
              </a:ext>
            </a:extLst>
          </p:cNvPr>
          <p:cNvSpPr/>
          <p:nvPr/>
        </p:nvSpPr>
        <p:spPr>
          <a:xfrm>
            <a:off x="9986802" y="609232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6285F82-B3A1-4FF2-A997-D42F7D0B5C03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8907699" y="3620161"/>
            <a:ext cx="1150" cy="5239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812EF4C0-DA18-46F0-80A4-6E44B3ED94EC}"/>
              </a:ext>
            </a:extLst>
          </p:cNvPr>
          <p:cNvSpPr/>
          <p:nvPr/>
        </p:nvSpPr>
        <p:spPr>
          <a:xfrm>
            <a:off x="9185253" y="412174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489E4D7-BA7F-420B-8FC2-BB67DED751F0}"/>
              </a:ext>
            </a:extLst>
          </p:cNvPr>
          <p:cNvCxnSpPr>
            <a:cxnSpLocks/>
            <a:stCxn id="70" idx="1"/>
            <a:endCxn id="12" idx="4"/>
          </p:cNvCxnSpPr>
          <p:nvPr/>
        </p:nvCxnSpPr>
        <p:spPr>
          <a:xfrm flipH="1" flipV="1">
            <a:off x="8908849" y="3620161"/>
            <a:ext cx="298722" cy="5239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50AB20-B630-4845-AC15-8E070F850557}"/>
              </a:ext>
            </a:extLst>
          </p:cNvPr>
          <p:cNvCxnSpPr>
            <a:cxnSpLocks/>
            <a:stCxn id="21" idx="0"/>
            <a:endCxn id="16" idx="4"/>
          </p:cNvCxnSpPr>
          <p:nvPr/>
        </p:nvCxnSpPr>
        <p:spPr>
          <a:xfrm flipH="1" flipV="1">
            <a:off x="9492949" y="3620161"/>
            <a:ext cx="152400" cy="501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95E9DC7-6683-42A9-B7CF-BBEB6892887A}"/>
              </a:ext>
            </a:extLst>
          </p:cNvPr>
          <p:cNvCxnSpPr>
            <a:cxnSpLocks/>
            <a:stCxn id="25" idx="0"/>
            <a:endCxn id="21" idx="4"/>
          </p:cNvCxnSpPr>
          <p:nvPr/>
        </p:nvCxnSpPr>
        <p:spPr>
          <a:xfrm flipV="1">
            <a:off x="9645349" y="4274144"/>
            <a:ext cx="0" cy="501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C8E3086-AB4C-43B1-A987-90AA708B4539}"/>
              </a:ext>
            </a:extLst>
          </p:cNvPr>
          <p:cNvCxnSpPr>
            <a:cxnSpLocks/>
            <a:stCxn id="26" idx="1"/>
            <a:endCxn id="25" idx="5"/>
          </p:cNvCxnSpPr>
          <p:nvPr/>
        </p:nvCxnSpPr>
        <p:spPr>
          <a:xfrm flipH="1" flipV="1">
            <a:off x="9699231" y="4905809"/>
            <a:ext cx="299442" cy="569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FB0AB27-97FE-4EC7-A917-D342BF47815C}"/>
              </a:ext>
            </a:extLst>
          </p:cNvPr>
          <p:cNvCxnSpPr>
            <a:cxnSpLocks/>
            <a:stCxn id="67" idx="0"/>
            <a:endCxn id="26" idx="4"/>
          </p:cNvCxnSpPr>
          <p:nvPr/>
        </p:nvCxnSpPr>
        <p:spPr>
          <a:xfrm flipH="1" flipV="1">
            <a:off x="10052555" y="5605302"/>
            <a:ext cx="10447" cy="4870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BE8AAEE3-7563-467B-B2F1-3873DB0934DD}"/>
              </a:ext>
            </a:extLst>
          </p:cNvPr>
          <p:cNvSpPr/>
          <p:nvPr/>
        </p:nvSpPr>
        <p:spPr>
          <a:xfrm>
            <a:off x="9546831" y="609232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3F565DE-07E7-442C-94D1-8706854BA4A4}"/>
              </a:ext>
            </a:extLst>
          </p:cNvPr>
          <p:cNvSpPr/>
          <p:nvPr/>
        </p:nvSpPr>
        <p:spPr>
          <a:xfrm>
            <a:off x="9055171" y="609232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922CB60-B674-4700-B82A-AA3989AEB443}"/>
              </a:ext>
            </a:extLst>
          </p:cNvPr>
          <p:cNvCxnSpPr>
            <a:cxnSpLocks/>
            <a:stCxn id="66" idx="0"/>
            <a:endCxn id="25" idx="4"/>
          </p:cNvCxnSpPr>
          <p:nvPr/>
        </p:nvCxnSpPr>
        <p:spPr>
          <a:xfrm flipV="1">
            <a:off x="9644862" y="4928127"/>
            <a:ext cx="487" cy="507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801A2FD-3066-45ED-A0BF-ABF2A1757AE8}"/>
              </a:ext>
            </a:extLst>
          </p:cNvPr>
          <p:cNvCxnSpPr>
            <a:cxnSpLocks/>
            <a:stCxn id="24" idx="0"/>
            <a:endCxn id="20" idx="4"/>
          </p:cNvCxnSpPr>
          <p:nvPr/>
        </p:nvCxnSpPr>
        <p:spPr>
          <a:xfrm flipV="1">
            <a:off x="8908849" y="4274144"/>
            <a:ext cx="0" cy="467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F13CE6D-8555-469D-8489-BBFA392E5BD4}"/>
              </a:ext>
            </a:extLst>
          </p:cNvPr>
          <p:cNvCxnSpPr>
            <a:cxnSpLocks/>
            <a:stCxn id="22" idx="1"/>
            <a:endCxn id="18" idx="4"/>
          </p:cNvCxnSpPr>
          <p:nvPr/>
        </p:nvCxnSpPr>
        <p:spPr>
          <a:xfrm flipH="1" flipV="1">
            <a:off x="9905702" y="3620161"/>
            <a:ext cx="315451" cy="5239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B197A02-0741-4CEE-82E6-797DCE11162D}"/>
              </a:ext>
            </a:extLst>
          </p:cNvPr>
          <p:cNvCxnSpPr>
            <a:cxnSpLocks/>
          </p:cNvCxnSpPr>
          <p:nvPr/>
        </p:nvCxnSpPr>
        <p:spPr>
          <a:xfrm flipH="1" flipV="1">
            <a:off x="10267919" y="3605317"/>
            <a:ext cx="315451" cy="5239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0E053027-6E47-433B-B6DF-9510991C9F85}"/>
              </a:ext>
            </a:extLst>
          </p:cNvPr>
          <p:cNvSpPr/>
          <p:nvPr/>
        </p:nvSpPr>
        <p:spPr>
          <a:xfrm>
            <a:off x="11257004" y="412559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522F14A-E1F4-4394-BEFF-37CCBE1D4C0F}"/>
              </a:ext>
            </a:extLst>
          </p:cNvPr>
          <p:cNvCxnSpPr>
            <a:cxnSpLocks/>
            <a:stCxn id="23" idx="0"/>
            <a:endCxn id="15" idx="5"/>
          </p:cNvCxnSpPr>
          <p:nvPr/>
        </p:nvCxnSpPr>
        <p:spPr>
          <a:xfrm flipH="1" flipV="1">
            <a:off x="10703659" y="3600691"/>
            <a:ext cx="257176" cy="5249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8921F4F-F1B4-4FC1-B767-7F112A80E413}"/>
              </a:ext>
            </a:extLst>
          </p:cNvPr>
          <p:cNvCxnSpPr>
            <a:cxnSpLocks/>
            <a:stCxn id="101" idx="1"/>
            <a:endCxn id="15" idx="5"/>
          </p:cNvCxnSpPr>
          <p:nvPr/>
        </p:nvCxnSpPr>
        <p:spPr>
          <a:xfrm flipH="1" flipV="1">
            <a:off x="10703659" y="3600691"/>
            <a:ext cx="575663" cy="547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5F22B68-D997-472A-9152-E38DC21A7381}"/>
              </a:ext>
            </a:extLst>
          </p:cNvPr>
          <p:cNvCxnSpPr>
            <a:cxnSpLocks/>
            <a:stCxn id="65" idx="0"/>
            <a:endCxn id="55" idx="3"/>
          </p:cNvCxnSpPr>
          <p:nvPr/>
        </p:nvCxnSpPr>
        <p:spPr>
          <a:xfrm flipH="1" flipV="1">
            <a:off x="11406666" y="3614851"/>
            <a:ext cx="314882" cy="502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29659887-490A-4C09-8F4D-6C914679FA76}"/>
              </a:ext>
            </a:extLst>
          </p:cNvPr>
          <p:cNvSpPr/>
          <p:nvPr/>
        </p:nvSpPr>
        <p:spPr>
          <a:xfrm>
            <a:off x="10629532" y="479098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F9FD8C2-90BA-4313-A598-1EB2AC6296EE}"/>
              </a:ext>
            </a:extLst>
          </p:cNvPr>
          <p:cNvSpPr/>
          <p:nvPr/>
        </p:nvSpPr>
        <p:spPr>
          <a:xfrm>
            <a:off x="11315332" y="479483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7931C29-FA8A-4EE4-8094-7520D0F2DFAD}"/>
              </a:ext>
            </a:extLst>
          </p:cNvPr>
          <p:cNvSpPr/>
          <p:nvPr/>
        </p:nvSpPr>
        <p:spPr>
          <a:xfrm>
            <a:off x="10983165" y="478632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9D52977-F471-4CBF-8EF3-3FB5ED2B72B4}"/>
              </a:ext>
            </a:extLst>
          </p:cNvPr>
          <p:cNvSpPr/>
          <p:nvPr/>
        </p:nvSpPr>
        <p:spPr>
          <a:xfrm>
            <a:off x="11687701" y="479483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4EE68F-265C-40B5-8E58-1A0061458534}"/>
              </a:ext>
            </a:extLst>
          </p:cNvPr>
          <p:cNvCxnSpPr>
            <a:cxnSpLocks/>
            <a:stCxn id="22" idx="4"/>
            <a:endCxn id="64" idx="0"/>
          </p:cNvCxnSpPr>
          <p:nvPr/>
        </p:nvCxnSpPr>
        <p:spPr>
          <a:xfrm>
            <a:off x="10275035" y="4274144"/>
            <a:ext cx="24343" cy="499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84C3989-1665-4822-BE19-9AEC4D5FA2C3}"/>
              </a:ext>
            </a:extLst>
          </p:cNvPr>
          <p:cNvCxnSpPr>
            <a:cxnSpLocks/>
            <a:stCxn id="22" idx="4"/>
            <a:endCxn id="119" idx="0"/>
          </p:cNvCxnSpPr>
          <p:nvPr/>
        </p:nvCxnSpPr>
        <p:spPr>
          <a:xfrm>
            <a:off x="10275035" y="4274144"/>
            <a:ext cx="430697" cy="516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0C6D3D4-1389-4A49-B55C-00DE90F91F20}"/>
              </a:ext>
            </a:extLst>
          </p:cNvPr>
          <p:cNvCxnSpPr>
            <a:cxnSpLocks/>
            <a:stCxn id="22" idx="4"/>
            <a:endCxn id="121" idx="0"/>
          </p:cNvCxnSpPr>
          <p:nvPr/>
        </p:nvCxnSpPr>
        <p:spPr>
          <a:xfrm>
            <a:off x="10275035" y="4274144"/>
            <a:ext cx="784330" cy="512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CD0AF96-24C6-42BA-8B52-5556A772F20B}"/>
              </a:ext>
            </a:extLst>
          </p:cNvPr>
          <p:cNvCxnSpPr>
            <a:cxnSpLocks/>
            <a:stCxn id="101" idx="4"/>
            <a:endCxn id="120" idx="1"/>
          </p:cNvCxnSpPr>
          <p:nvPr/>
        </p:nvCxnSpPr>
        <p:spPr>
          <a:xfrm>
            <a:off x="11333204" y="4277995"/>
            <a:ext cx="4446" cy="539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26C33C-D11C-49B7-821A-6E3429D982CD}"/>
              </a:ext>
            </a:extLst>
          </p:cNvPr>
          <p:cNvCxnSpPr>
            <a:cxnSpLocks/>
            <a:stCxn id="101" idx="4"/>
            <a:endCxn id="123" idx="1"/>
          </p:cNvCxnSpPr>
          <p:nvPr/>
        </p:nvCxnSpPr>
        <p:spPr>
          <a:xfrm>
            <a:off x="11333204" y="4277995"/>
            <a:ext cx="376815" cy="539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44CB5DD-38FA-49E0-81FF-08B9B24B1CF3}"/>
              </a:ext>
            </a:extLst>
          </p:cNvPr>
          <p:cNvCxnSpPr>
            <a:cxnSpLocks/>
            <a:stCxn id="87" idx="0"/>
            <a:endCxn id="66" idx="4"/>
          </p:cNvCxnSpPr>
          <p:nvPr/>
        </p:nvCxnSpPr>
        <p:spPr>
          <a:xfrm flipV="1">
            <a:off x="9623031" y="5588365"/>
            <a:ext cx="21831" cy="5039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F77BF65-C5CE-494D-99DA-808004A04179}"/>
              </a:ext>
            </a:extLst>
          </p:cNvPr>
          <p:cNvCxnSpPr>
            <a:cxnSpLocks/>
            <a:stCxn id="88" idx="0"/>
            <a:endCxn id="66" idx="4"/>
          </p:cNvCxnSpPr>
          <p:nvPr/>
        </p:nvCxnSpPr>
        <p:spPr>
          <a:xfrm flipV="1">
            <a:off x="9131371" y="5588365"/>
            <a:ext cx="513491" cy="5039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8FF2E72D-7898-4837-A287-F254C0B4FF30}"/>
              </a:ext>
            </a:extLst>
          </p:cNvPr>
          <p:cNvSpPr/>
          <p:nvPr/>
        </p:nvSpPr>
        <p:spPr>
          <a:xfrm>
            <a:off x="10117364" y="4926442"/>
            <a:ext cx="258996" cy="622010"/>
          </a:xfrm>
          <a:custGeom>
            <a:avLst/>
            <a:gdLst>
              <a:gd name="connsiteX0" fmla="*/ 251378 w 306726"/>
              <a:gd name="connsiteY0" fmla="*/ 0 h 608986"/>
              <a:gd name="connsiteX1" fmla="*/ 291135 w 306726"/>
              <a:gd name="connsiteY1" fmla="*/ 238539 h 608986"/>
              <a:gd name="connsiteX2" fmla="*/ 22778 w 306726"/>
              <a:gd name="connsiteY2" fmla="*/ 576469 h 608986"/>
              <a:gd name="connsiteX3" fmla="*/ 32717 w 306726"/>
              <a:gd name="connsiteY3" fmla="*/ 576469 h 608986"/>
              <a:gd name="connsiteX0" fmla="*/ 251378 w 306726"/>
              <a:gd name="connsiteY0" fmla="*/ 0 h 602791"/>
              <a:gd name="connsiteX1" fmla="*/ 291135 w 306726"/>
              <a:gd name="connsiteY1" fmla="*/ 327991 h 602791"/>
              <a:gd name="connsiteX2" fmla="*/ 22778 w 306726"/>
              <a:gd name="connsiteY2" fmla="*/ 576469 h 602791"/>
              <a:gd name="connsiteX3" fmla="*/ 32717 w 306726"/>
              <a:gd name="connsiteY3" fmla="*/ 576469 h 602791"/>
              <a:gd name="connsiteX0" fmla="*/ 161926 w 294230"/>
              <a:gd name="connsiteY0" fmla="*/ 0 h 563034"/>
              <a:gd name="connsiteX1" fmla="*/ 291135 w 294230"/>
              <a:gd name="connsiteY1" fmla="*/ 288234 h 563034"/>
              <a:gd name="connsiteX2" fmla="*/ 22778 w 294230"/>
              <a:gd name="connsiteY2" fmla="*/ 536712 h 563034"/>
              <a:gd name="connsiteX3" fmla="*/ 32717 w 294230"/>
              <a:gd name="connsiteY3" fmla="*/ 536712 h 563034"/>
              <a:gd name="connsiteX0" fmla="*/ 160479 w 273453"/>
              <a:gd name="connsiteY0" fmla="*/ 0 h 556609"/>
              <a:gd name="connsiteX1" fmla="*/ 269810 w 273453"/>
              <a:gd name="connsiteY1" fmla="*/ 387626 h 556609"/>
              <a:gd name="connsiteX2" fmla="*/ 21331 w 273453"/>
              <a:gd name="connsiteY2" fmla="*/ 536712 h 556609"/>
              <a:gd name="connsiteX3" fmla="*/ 31270 w 273453"/>
              <a:gd name="connsiteY3" fmla="*/ 536712 h 556609"/>
              <a:gd name="connsiteX0" fmla="*/ 200236 w 277797"/>
              <a:gd name="connsiteY0" fmla="*/ 0 h 656000"/>
              <a:gd name="connsiteX1" fmla="*/ 269810 w 277797"/>
              <a:gd name="connsiteY1" fmla="*/ 487017 h 656000"/>
              <a:gd name="connsiteX2" fmla="*/ 21331 w 277797"/>
              <a:gd name="connsiteY2" fmla="*/ 636103 h 656000"/>
              <a:gd name="connsiteX3" fmla="*/ 31270 w 277797"/>
              <a:gd name="connsiteY3" fmla="*/ 636103 h 6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97" h="656000">
                <a:moveTo>
                  <a:pt x="200236" y="0"/>
                </a:moveTo>
                <a:cubicBezTo>
                  <a:pt x="239164" y="71230"/>
                  <a:pt x="299627" y="381000"/>
                  <a:pt x="269810" y="487017"/>
                </a:cubicBezTo>
                <a:cubicBezTo>
                  <a:pt x="239993" y="593034"/>
                  <a:pt x="61087" y="611255"/>
                  <a:pt x="21331" y="636103"/>
                </a:cubicBezTo>
                <a:cubicBezTo>
                  <a:pt x="-18425" y="660951"/>
                  <a:pt x="4765" y="664264"/>
                  <a:pt x="31270" y="636103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D582F6E2-E98A-43F5-832A-C013519389E5}"/>
              </a:ext>
            </a:extLst>
          </p:cNvPr>
          <p:cNvSpPr/>
          <p:nvPr/>
        </p:nvSpPr>
        <p:spPr>
          <a:xfrm>
            <a:off x="9670774" y="4253948"/>
            <a:ext cx="566530" cy="318065"/>
          </a:xfrm>
          <a:custGeom>
            <a:avLst/>
            <a:gdLst>
              <a:gd name="connsiteX0" fmla="*/ 566530 w 566530"/>
              <a:gd name="connsiteY0" fmla="*/ 0 h 318065"/>
              <a:gd name="connsiteX1" fmla="*/ 327991 w 566530"/>
              <a:gd name="connsiteY1" fmla="*/ 318052 h 318065"/>
              <a:gd name="connsiteX2" fmla="*/ 0 w 566530"/>
              <a:gd name="connsiteY2" fmla="*/ 9939 h 31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530" h="318065">
                <a:moveTo>
                  <a:pt x="566530" y="0"/>
                </a:moveTo>
                <a:cubicBezTo>
                  <a:pt x="494471" y="158198"/>
                  <a:pt x="422413" y="316396"/>
                  <a:pt x="327991" y="318052"/>
                </a:cubicBezTo>
                <a:cubicBezTo>
                  <a:pt x="233569" y="319708"/>
                  <a:pt x="116784" y="164823"/>
                  <a:pt x="0" y="9939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742B5EA3-824E-49B2-AFBB-2C6B27A23CF5}"/>
              </a:ext>
            </a:extLst>
          </p:cNvPr>
          <p:cNvSpPr/>
          <p:nvPr/>
        </p:nvSpPr>
        <p:spPr>
          <a:xfrm>
            <a:off x="8937658" y="3581838"/>
            <a:ext cx="566530" cy="318065"/>
          </a:xfrm>
          <a:custGeom>
            <a:avLst/>
            <a:gdLst>
              <a:gd name="connsiteX0" fmla="*/ 566530 w 566530"/>
              <a:gd name="connsiteY0" fmla="*/ 0 h 318065"/>
              <a:gd name="connsiteX1" fmla="*/ 327991 w 566530"/>
              <a:gd name="connsiteY1" fmla="*/ 318052 h 318065"/>
              <a:gd name="connsiteX2" fmla="*/ 0 w 566530"/>
              <a:gd name="connsiteY2" fmla="*/ 9939 h 31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530" h="318065">
                <a:moveTo>
                  <a:pt x="566530" y="0"/>
                </a:moveTo>
                <a:cubicBezTo>
                  <a:pt x="494471" y="158198"/>
                  <a:pt x="422413" y="316396"/>
                  <a:pt x="327991" y="318052"/>
                </a:cubicBezTo>
                <a:cubicBezTo>
                  <a:pt x="233569" y="319708"/>
                  <a:pt x="116784" y="164823"/>
                  <a:pt x="0" y="9939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CAB93F27-5D0A-40D8-8BA1-85E2897F8FFD}"/>
              </a:ext>
            </a:extLst>
          </p:cNvPr>
          <p:cNvSpPr/>
          <p:nvPr/>
        </p:nvSpPr>
        <p:spPr>
          <a:xfrm>
            <a:off x="10725977" y="4938725"/>
            <a:ext cx="627186" cy="189359"/>
          </a:xfrm>
          <a:custGeom>
            <a:avLst/>
            <a:gdLst>
              <a:gd name="connsiteX0" fmla="*/ 566530 w 566530"/>
              <a:gd name="connsiteY0" fmla="*/ 0 h 318065"/>
              <a:gd name="connsiteX1" fmla="*/ 327991 w 566530"/>
              <a:gd name="connsiteY1" fmla="*/ 318052 h 318065"/>
              <a:gd name="connsiteX2" fmla="*/ 0 w 566530"/>
              <a:gd name="connsiteY2" fmla="*/ 9939 h 318065"/>
              <a:gd name="connsiteX0" fmla="*/ 594345 w 594345"/>
              <a:gd name="connsiteY0" fmla="*/ 25336 h 343467"/>
              <a:gd name="connsiteX1" fmla="*/ 355806 w 594345"/>
              <a:gd name="connsiteY1" fmla="*/ 343388 h 343467"/>
              <a:gd name="connsiteX2" fmla="*/ 0 w 594345"/>
              <a:gd name="connsiteY2" fmla="*/ 0 h 343467"/>
              <a:gd name="connsiteX0" fmla="*/ 594345 w 594345"/>
              <a:gd name="connsiteY0" fmla="*/ 25336 h 402239"/>
              <a:gd name="connsiteX1" fmla="*/ 300175 w 594345"/>
              <a:gd name="connsiteY1" fmla="*/ 402180 h 402239"/>
              <a:gd name="connsiteX2" fmla="*/ 0 w 594345"/>
              <a:gd name="connsiteY2" fmla="*/ 0 h 402239"/>
              <a:gd name="connsiteX0" fmla="*/ 594345 w 594345"/>
              <a:gd name="connsiteY0" fmla="*/ 25336 h 249501"/>
              <a:gd name="connsiteX1" fmla="*/ 253816 w 594345"/>
              <a:gd name="connsiteY1" fmla="*/ 249322 h 249501"/>
              <a:gd name="connsiteX2" fmla="*/ 0 w 594345"/>
              <a:gd name="connsiteY2" fmla="*/ 0 h 249501"/>
              <a:gd name="connsiteX0" fmla="*/ 585073 w 585073"/>
              <a:gd name="connsiteY0" fmla="*/ 0 h 227221"/>
              <a:gd name="connsiteX1" fmla="*/ 244544 w 585073"/>
              <a:gd name="connsiteY1" fmla="*/ 223986 h 227221"/>
              <a:gd name="connsiteX2" fmla="*/ 0 w 585073"/>
              <a:gd name="connsiteY2" fmla="*/ 68730 h 227221"/>
              <a:gd name="connsiteX0" fmla="*/ 649975 w 649975"/>
              <a:gd name="connsiteY0" fmla="*/ 0 h 225888"/>
              <a:gd name="connsiteX1" fmla="*/ 309446 w 649975"/>
              <a:gd name="connsiteY1" fmla="*/ 223986 h 225888"/>
              <a:gd name="connsiteX2" fmla="*/ 0 w 649975"/>
              <a:gd name="connsiteY2" fmla="*/ 56972 h 225888"/>
              <a:gd name="connsiteX0" fmla="*/ 585073 w 585073"/>
              <a:gd name="connsiteY0" fmla="*/ 0 h 224018"/>
              <a:gd name="connsiteX1" fmla="*/ 244544 w 585073"/>
              <a:gd name="connsiteY1" fmla="*/ 223986 h 224018"/>
              <a:gd name="connsiteX2" fmla="*/ 0 w 585073"/>
              <a:gd name="connsiteY2" fmla="*/ 9940 h 2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073" h="224018">
                <a:moveTo>
                  <a:pt x="585073" y="0"/>
                </a:moveTo>
                <a:cubicBezTo>
                  <a:pt x="513014" y="158198"/>
                  <a:pt x="342056" y="222329"/>
                  <a:pt x="244544" y="223986"/>
                </a:cubicBezTo>
                <a:cubicBezTo>
                  <a:pt x="147032" y="225643"/>
                  <a:pt x="116784" y="164824"/>
                  <a:pt x="0" y="9940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1DB2EBE8-147C-4CC1-9C81-728C19BA342A}"/>
              </a:ext>
            </a:extLst>
          </p:cNvPr>
          <p:cNvSpPr/>
          <p:nvPr/>
        </p:nvSpPr>
        <p:spPr>
          <a:xfrm>
            <a:off x="8915400" y="4909930"/>
            <a:ext cx="636104" cy="698860"/>
          </a:xfrm>
          <a:custGeom>
            <a:avLst/>
            <a:gdLst>
              <a:gd name="connsiteX0" fmla="*/ 636104 w 636104"/>
              <a:gd name="connsiteY0" fmla="*/ 655983 h 704181"/>
              <a:gd name="connsiteX1" fmla="*/ 168965 w 636104"/>
              <a:gd name="connsiteY1" fmla="*/ 636105 h 704181"/>
              <a:gd name="connsiteX2" fmla="*/ 0 w 636104"/>
              <a:gd name="connsiteY2" fmla="*/ 0 h 704181"/>
              <a:gd name="connsiteX3" fmla="*/ 0 w 636104"/>
              <a:gd name="connsiteY3" fmla="*/ 0 h 704181"/>
              <a:gd name="connsiteX0" fmla="*/ 636104 w 636104"/>
              <a:gd name="connsiteY0" fmla="*/ 655983 h 698860"/>
              <a:gd name="connsiteX1" fmla="*/ 89452 w 636104"/>
              <a:gd name="connsiteY1" fmla="*/ 626166 h 698860"/>
              <a:gd name="connsiteX2" fmla="*/ 0 w 636104"/>
              <a:gd name="connsiteY2" fmla="*/ 0 h 698860"/>
              <a:gd name="connsiteX3" fmla="*/ 0 w 636104"/>
              <a:gd name="connsiteY3" fmla="*/ 0 h 69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104" h="698860">
                <a:moveTo>
                  <a:pt x="636104" y="655983"/>
                </a:moveTo>
                <a:cubicBezTo>
                  <a:pt x="455543" y="700709"/>
                  <a:pt x="195469" y="735496"/>
                  <a:pt x="89452" y="626166"/>
                </a:cubicBezTo>
                <a:cubicBezTo>
                  <a:pt x="-16565" y="516836"/>
                  <a:pt x="14909" y="104361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CBB387FB-DC53-4F94-B104-7110E582D622}"/>
              </a:ext>
            </a:extLst>
          </p:cNvPr>
          <p:cNvSpPr/>
          <p:nvPr/>
        </p:nvSpPr>
        <p:spPr>
          <a:xfrm>
            <a:off x="11031635" y="3627783"/>
            <a:ext cx="418243" cy="514820"/>
          </a:xfrm>
          <a:custGeom>
            <a:avLst/>
            <a:gdLst>
              <a:gd name="connsiteX0" fmla="*/ 397565 w 397565"/>
              <a:gd name="connsiteY0" fmla="*/ 0 h 477078"/>
              <a:gd name="connsiteX1" fmla="*/ 248478 w 397565"/>
              <a:gd name="connsiteY1" fmla="*/ 258417 h 477078"/>
              <a:gd name="connsiteX2" fmla="*/ 0 w 397565"/>
              <a:gd name="connsiteY2" fmla="*/ 477078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477078">
                <a:moveTo>
                  <a:pt x="397565" y="0"/>
                </a:moveTo>
                <a:cubicBezTo>
                  <a:pt x="356152" y="89452"/>
                  <a:pt x="314739" y="178904"/>
                  <a:pt x="248478" y="258417"/>
                </a:cubicBezTo>
                <a:cubicBezTo>
                  <a:pt x="182217" y="337930"/>
                  <a:pt x="91108" y="407504"/>
                  <a:pt x="0" y="477078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4F5DC7C-5176-4E26-A4D5-82D79E7D5075}"/>
              </a:ext>
            </a:extLst>
          </p:cNvPr>
          <p:cNvSpPr/>
          <p:nvPr/>
        </p:nvSpPr>
        <p:spPr>
          <a:xfrm>
            <a:off x="10306878" y="3597965"/>
            <a:ext cx="367748" cy="536713"/>
          </a:xfrm>
          <a:custGeom>
            <a:avLst/>
            <a:gdLst>
              <a:gd name="connsiteX0" fmla="*/ 367748 w 367748"/>
              <a:gd name="connsiteY0" fmla="*/ 0 h 536713"/>
              <a:gd name="connsiteX1" fmla="*/ 208722 w 367748"/>
              <a:gd name="connsiteY1" fmla="*/ 337931 h 536713"/>
              <a:gd name="connsiteX2" fmla="*/ 0 w 367748"/>
              <a:gd name="connsiteY2" fmla="*/ 536713 h 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748" h="536713">
                <a:moveTo>
                  <a:pt x="367748" y="0"/>
                </a:moveTo>
                <a:cubicBezTo>
                  <a:pt x="318880" y="124239"/>
                  <a:pt x="270013" y="248479"/>
                  <a:pt x="208722" y="337931"/>
                </a:cubicBezTo>
                <a:cubicBezTo>
                  <a:pt x="147431" y="427383"/>
                  <a:pt x="73715" y="482048"/>
                  <a:pt x="0" y="536713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C98F723-4914-41AF-8C2A-B7771065E917}"/>
              </a:ext>
            </a:extLst>
          </p:cNvPr>
          <p:cNvSpPr txBox="1"/>
          <p:nvPr/>
        </p:nvSpPr>
        <p:spPr>
          <a:xfrm>
            <a:off x="1091640" y="3271924"/>
            <a:ext cx="66216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Even if the graph G has many disjoint trees,</a:t>
            </a:r>
            <a:br>
              <a:rPr lang="en-US" sz="2800" b="1" dirty="0"/>
            </a:br>
            <a:r>
              <a:rPr lang="en-US" sz="2800" b="1" dirty="0"/>
              <a:t>there is no guarantee on their depth!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76" name="Flowchart: Manual Operation 75">
            <a:extLst>
              <a:ext uri="{FF2B5EF4-FFF2-40B4-BE49-F238E27FC236}">
                <a16:creationId xmlns:a16="http://schemas.microsoft.com/office/drawing/2014/main" id="{A9B61D15-CEE2-4A6F-8A51-1FC3EF6EF6B2}"/>
              </a:ext>
            </a:extLst>
          </p:cNvPr>
          <p:cNvSpPr/>
          <p:nvPr/>
        </p:nvSpPr>
        <p:spPr>
          <a:xfrm>
            <a:off x="546392" y="3098384"/>
            <a:ext cx="406346" cy="115797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CEFE87A-1B06-4779-A0CA-23C544CB5FFE}"/>
              </a:ext>
            </a:extLst>
          </p:cNvPr>
          <p:cNvSpPr/>
          <p:nvPr/>
        </p:nvSpPr>
        <p:spPr>
          <a:xfrm>
            <a:off x="528150" y="4360478"/>
            <a:ext cx="425847" cy="425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F8C754E-5BA4-4C02-8880-8A58C8932CC8}"/>
              </a:ext>
            </a:extLst>
          </p:cNvPr>
          <p:cNvSpPr txBox="1"/>
          <p:nvPr/>
        </p:nvSpPr>
        <p:spPr>
          <a:xfrm>
            <a:off x="546392" y="4952000"/>
            <a:ext cx="7607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use a single BFS tree, but in a different manner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AB2BA1-3E1C-47FD-9672-672EDFA8DC3D}"/>
              </a:ext>
            </a:extLst>
          </p:cNvPr>
          <p:cNvSpPr/>
          <p:nvPr/>
        </p:nvSpPr>
        <p:spPr>
          <a:xfrm>
            <a:off x="10573577" y="347060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BC301F-8895-4553-B2E5-6CF665901C4E}"/>
              </a:ext>
            </a:extLst>
          </p:cNvPr>
          <p:cNvSpPr/>
          <p:nvPr/>
        </p:nvSpPr>
        <p:spPr>
          <a:xfrm>
            <a:off x="9416749" y="34677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C32880-8208-4119-8B3B-14E643EE7E2D}"/>
              </a:ext>
            </a:extLst>
          </p:cNvPr>
          <p:cNvSpPr/>
          <p:nvPr/>
        </p:nvSpPr>
        <p:spPr>
          <a:xfrm>
            <a:off x="9976355" y="545290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BDFE618-4394-4E84-8D39-A044E0D02EED}"/>
              </a:ext>
            </a:extLst>
          </p:cNvPr>
          <p:cNvSpPr/>
          <p:nvPr/>
        </p:nvSpPr>
        <p:spPr>
          <a:xfrm>
            <a:off x="11384348" y="348476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0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D9EA519C-A0DD-400A-9870-5A6886AECA09}"/>
              </a:ext>
            </a:extLst>
          </p:cNvPr>
          <p:cNvSpPr/>
          <p:nvPr/>
        </p:nvSpPr>
        <p:spPr>
          <a:xfrm>
            <a:off x="7526700" y="4761934"/>
            <a:ext cx="3246430" cy="609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054D6B1-C0E6-4260-A136-8B6127668195}"/>
              </a:ext>
            </a:extLst>
          </p:cNvPr>
          <p:cNvSpPr/>
          <p:nvPr/>
        </p:nvSpPr>
        <p:spPr>
          <a:xfrm>
            <a:off x="6580880" y="4738281"/>
            <a:ext cx="542203" cy="609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2E657E6-1FD4-42BF-8264-D78C8199ECAB}"/>
              </a:ext>
            </a:extLst>
          </p:cNvPr>
          <p:cNvSpPr/>
          <p:nvPr/>
        </p:nvSpPr>
        <p:spPr>
          <a:xfrm>
            <a:off x="4562831" y="4778191"/>
            <a:ext cx="1427773" cy="609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0CFDC4-0B0F-4679-8097-BC2A86297DC5}"/>
              </a:ext>
            </a:extLst>
          </p:cNvPr>
          <p:cNvSpPr/>
          <p:nvPr/>
        </p:nvSpPr>
        <p:spPr>
          <a:xfrm>
            <a:off x="1059386" y="4776651"/>
            <a:ext cx="3235732" cy="616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46F89-D404-4387-83E7-562D6A90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61"/>
            <a:ext cx="10515600" cy="1325563"/>
          </a:xfrm>
        </p:spPr>
        <p:txBody>
          <a:bodyPr/>
          <a:lstStyle/>
          <a:p>
            <a:r>
              <a:rPr lang="en-US" dirty="0"/>
              <a:t>Our Approach: Block Decomposition</a:t>
            </a:r>
            <a:endParaRPr lang="he-IL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4CABA5-4FE7-4882-93D4-D99ABDD67DC3}"/>
              </a:ext>
            </a:extLst>
          </p:cNvPr>
          <p:cNvSpPr/>
          <p:nvPr/>
        </p:nvSpPr>
        <p:spPr>
          <a:xfrm>
            <a:off x="2025273" y="495010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894ECE5-59A8-4A0C-AA6D-5C2E251C7537}"/>
              </a:ext>
            </a:extLst>
          </p:cNvPr>
          <p:cNvSpPr/>
          <p:nvPr/>
        </p:nvSpPr>
        <p:spPr>
          <a:xfrm>
            <a:off x="2986844" y="4974413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3434ECD-20D0-47B0-BCD0-67A95B01D4E6}"/>
              </a:ext>
            </a:extLst>
          </p:cNvPr>
          <p:cNvSpPr/>
          <p:nvPr/>
        </p:nvSpPr>
        <p:spPr>
          <a:xfrm>
            <a:off x="3906982" y="499521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6285F82-B3A1-4FF2-A997-D42F7D0B5C03}"/>
              </a:ext>
            </a:extLst>
          </p:cNvPr>
          <p:cNvCxnSpPr>
            <a:cxnSpLocks/>
            <a:stCxn id="24" idx="7"/>
            <a:endCxn id="132" idx="3"/>
          </p:cNvCxnSpPr>
          <p:nvPr/>
        </p:nvCxnSpPr>
        <p:spPr>
          <a:xfrm flipV="1">
            <a:off x="2155355" y="4630453"/>
            <a:ext cx="521947" cy="341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E9D52977-F471-4CBF-8EF3-3FB5ED2B72B4}"/>
              </a:ext>
            </a:extLst>
          </p:cNvPr>
          <p:cNvSpPr/>
          <p:nvPr/>
        </p:nvSpPr>
        <p:spPr>
          <a:xfrm>
            <a:off x="10443713" y="499989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B425287-1A33-48E8-B504-02F565103FF4}"/>
              </a:ext>
            </a:extLst>
          </p:cNvPr>
          <p:cNvSpPr/>
          <p:nvPr/>
        </p:nvSpPr>
        <p:spPr>
          <a:xfrm>
            <a:off x="7642432" y="497610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BB76B20-1A0B-4631-99CD-04742FC62A5D}"/>
              </a:ext>
            </a:extLst>
          </p:cNvPr>
          <p:cNvSpPr/>
          <p:nvPr/>
        </p:nvSpPr>
        <p:spPr>
          <a:xfrm>
            <a:off x="8571172" y="500321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53C630B-EC77-4BDF-9D59-C8B773A29C8D}"/>
              </a:ext>
            </a:extLst>
          </p:cNvPr>
          <p:cNvSpPr/>
          <p:nvPr/>
        </p:nvSpPr>
        <p:spPr>
          <a:xfrm>
            <a:off x="9532743" y="500321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846497A-6B80-4C54-A1CF-617CCEC3342C}"/>
              </a:ext>
            </a:extLst>
          </p:cNvPr>
          <p:cNvSpPr/>
          <p:nvPr/>
        </p:nvSpPr>
        <p:spPr>
          <a:xfrm>
            <a:off x="6822532" y="5126813"/>
            <a:ext cx="3681154" cy="626114"/>
          </a:xfrm>
          <a:custGeom>
            <a:avLst/>
            <a:gdLst>
              <a:gd name="connsiteX0" fmla="*/ 0 w 1808921"/>
              <a:gd name="connsiteY0" fmla="*/ 0 h 1033685"/>
              <a:gd name="connsiteX1" fmla="*/ 834887 w 1808921"/>
              <a:gd name="connsiteY1" fmla="*/ 1033669 h 1033685"/>
              <a:gd name="connsiteX2" fmla="*/ 1808921 w 1808921"/>
              <a:gd name="connsiteY2" fmla="*/ 19878 h 1033685"/>
              <a:gd name="connsiteX0" fmla="*/ 0 w 2921676"/>
              <a:gd name="connsiteY0" fmla="*/ 0 h 1071719"/>
              <a:gd name="connsiteX1" fmla="*/ 1947642 w 2921676"/>
              <a:gd name="connsiteY1" fmla="*/ 1071586 h 1071719"/>
              <a:gd name="connsiteX2" fmla="*/ 2921676 w 2921676"/>
              <a:gd name="connsiteY2" fmla="*/ 57795 h 1071719"/>
              <a:gd name="connsiteX0" fmla="*/ 0 w 2921676"/>
              <a:gd name="connsiteY0" fmla="*/ 0 h 844325"/>
              <a:gd name="connsiteX1" fmla="*/ 1889943 w 2921676"/>
              <a:gd name="connsiteY1" fmla="*/ 844090 h 844325"/>
              <a:gd name="connsiteX2" fmla="*/ 2921676 w 2921676"/>
              <a:gd name="connsiteY2" fmla="*/ 57795 h 844325"/>
              <a:gd name="connsiteX0" fmla="*/ 0 w 2921676"/>
              <a:gd name="connsiteY0" fmla="*/ 0 h 803658"/>
              <a:gd name="connsiteX1" fmla="*/ 1741576 w 2921676"/>
              <a:gd name="connsiteY1" fmla="*/ 803387 h 803658"/>
              <a:gd name="connsiteX2" fmla="*/ 2921676 w 2921676"/>
              <a:gd name="connsiteY2" fmla="*/ 57795 h 803658"/>
              <a:gd name="connsiteX0" fmla="*/ 0 w 2921676"/>
              <a:gd name="connsiteY0" fmla="*/ 0 h 805467"/>
              <a:gd name="connsiteX1" fmla="*/ 1741576 w 2921676"/>
              <a:gd name="connsiteY1" fmla="*/ 803387 h 805467"/>
              <a:gd name="connsiteX2" fmla="*/ 2921676 w 2921676"/>
              <a:gd name="connsiteY2" fmla="*/ 57795 h 8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676" h="805467">
                <a:moveTo>
                  <a:pt x="0" y="0"/>
                </a:moveTo>
                <a:cubicBezTo>
                  <a:pt x="266700" y="515178"/>
                  <a:pt x="1328814" y="834458"/>
                  <a:pt x="1741576" y="803387"/>
                </a:cubicBezTo>
                <a:cubicBezTo>
                  <a:pt x="2154338" y="772316"/>
                  <a:pt x="2585402" y="566347"/>
                  <a:pt x="2921676" y="57795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F9FD8C2-90BA-4313-A598-1EB2AC6296EE}"/>
              </a:ext>
            </a:extLst>
          </p:cNvPr>
          <p:cNvSpPr/>
          <p:nvPr/>
        </p:nvSpPr>
        <p:spPr>
          <a:xfrm>
            <a:off x="6715678" y="496693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7931C29-FA8A-4EE4-8094-7520D0F2DFAD}"/>
              </a:ext>
            </a:extLst>
          </p:cNvPr>
          <p:cNvSpPr/>
          <p:nvPr/>
        </p:nvSpPr>
        <p:spPr>
          <a:xfrm>
            <a:off x="5793215" y="499058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5148E89-E117-42FE-B332-8DD809009D2C}"/>
              </a:ext>
            </a:extLst>
          </p:cNvPr>
          <p:cNvCxnSpPr>
            <a:cxnSpLocks/>
            <a:stCxn id="25" idx="0"/>
            <a:endCxn id="132" idx="5"/>
          </p:cNvCxnSpPr>
          <p:nvPr/>
        </p:nvCxnSpPr>
        <p:spPr>
          <a:xfrm flipH="1" flipV="1">
            <a:off x="2785066" y="4630453"/>
            <a:ext cx="277978" cy="3439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CDC2D6D7-1095-47AA-9B02-D5B808554BA1}"/>
              </a:ext>
            </a:extLst>
          </p:cNvPr>
          <p:cNvSpPr/>
          <p:nvPr/>
        </p:nvSpPr>
        <p:spPr>
          <a:xfrm>
            <a:off x="2654984" y="450037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C0DA262-1645-4784-A083-B19DD7460AC0}"/>
              </a:ext>
            </a:extLst>
          </p:cNvPr>
          <p:cNvCxnSpPr>
            <a:cxnSpLocks/>
            <a:stCxn id="64" idx="0"/>
            <a:endCxn id="135" idx="4"/>
          </p:cNvCxnSpPr>
          <p:nvPr/>
        </p:nvCxnSpPr>
        <p:spPr>
          <a:xfrm flipV="1">
            <a:off x="3983182" y="3995921"/>
            <a:ext cx="114778" cy="9992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E9A15297-717C-48CD-A120-718A08FB13F9}"/>
              </a:ext>
            </a:extLst>
          </p:cNvPr>
          <p:cNvSpPr/>
          <p:nvPr/>
        </p:nvSpPr>
        <p:spPr>
          <a:xfrm>
            <a:off x="4021760" y="384352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08F3E2B-2EBB-4D58-86FC-89BFABB060F7}"/>
              </a:ext>
            </a:extLst>
          </p:cNvPr>
          <p:cNvCxnSpPr>
            <a:cxnSpLocks/>
            <a:stCxn id="132" idx="7"/>
            <a:endCxn id="138" idx="2"/>
          </p:cNvCxnSpPr>
          <p:nvPr/>
        </p:nvCxnSpPr>
        <p:spPr>
          <a:xfrm flipV="1">
            <a:off x="2785066" y="4354774"/>
            <a:ext cx="1198116" cy="167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D1C25043-72DF-4DB5-A830-754BE827884B}"/>
              </a:ext>
            </a:extLst>
          </p:cNvPr>
          <p:cNvSpPr/>
          <p:nvPr/>
        </p:nvSpPr>
        <p:spPr>
          <a:xfrm>
            <a:off x="3983182" y="427857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105BA39-A99F-4AF8-9760-DD133BCF5FFB}"/>
              </a:ext>
            </a:extLst>
          </p:cNvPr>
          <p:cNvCxnSpPr>
            <a:cxnSpLocks/>
            <a:stCxn id="119" idx="1"/>
            <a:endCxn id="138" idx="5"/>
          </p:cNvCxnSpPr>
          <p:nvPr/>
        </p:nvCxnSpPr>
        <p:spPr>
          <a:xfrm flipH="1" flipV="1">
            <a:off x="4113264" y="4408656"/>
            <a:ext cx="774093" cy="6042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81F2A9A-D6D0-4F1D-B904-87D9D1A7DB2A}"/>
              </a:ext>
            </a:extLst>
          </p:cNvPr>
          <p:cNvCxnSpPr>
            <a:cxnSpLocks/>
            <a:stCxn id="121" idx="1"/>
            <a:endCxn id="135" idx="4"/>
          </p:cNvCxnSpPr>
          <p:nvPr/>
        </p:nvCxnSpPr>
        <p:spPr>
          <a:xfrm flipH="1" flipV="1">
            <a:off x="4097960" y="3995921"/>
            <a:ext cx="1717573" cy="10169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>
            <a:extLst>
              <a:ext uri="{FF2B5EF4-FFF2-40B4-BE49-F238E27FC236}">
                <a16:creationId xmlns:a16="http://schemas.microsoft.com/office/drawing/2014/main" id="{D56A9515-857C-403D-B980-4992BA0BB247}"/>
              </a:ext>
            </a:extLst>
          </p:cNvPr>
          <p:cNvSpPr/>
          <p:nvPr/>
        </p:nvSpPr>
        <p:spPr>
          <a:xfrm>
            <a:off x="6663737" y="382245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2F2A8FC-3316-4CA4-9442-A9372756847D}"/>
              </a:ext>
            </a:extLst>
          </p:cNvPr>
          <p:cNvCxnSpPr>
            <a:cxnSpLocks/>
            <a:stCxn id="120" idx="0"/>
            <a:endCxn id="142" idx="4"/>
          </p:cNvCxnSpPr>
          <p:nvPr/>
        </p:nvCxnSpPr>
        <p:spPr>
          <a:xfrm flipH="1" flipV="1">
            <a:off x="6739937" y="3974852"/>
            <a:ext cx="51941" cy="9920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8BEEC16-8E18-4A20-AE82-822FD6DF1A5C}"/>
              </a:ext>
            </a:extLst>
          </p:cNvPr>
          <p:cNvCxnSpPr>
            <a:cxnSpLocks/>
            <a:stCxn id="73" idx="0"/>
            <a:endCxn id="142" idx="4"/>
          </p:cNvCxnSpPr>
          <p:nvPr/>
        </p:nvCxnSpPr>
        <p:spPr>
          <a:xfrm flipH="1" flipV="1">
            <a:off x="6739937" y="3974852"/>
            <a:ext cx="978695" cy="1001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ACE9C50A-3E3D-4B6E-BB59-C96C3E6880AC}"/>
              </a:ext>
            </a:extLst>
          </p:cNvPr>
          <p:cNvSpPr/>
          <p:nvPr/>
        </p:nvSpPr>
        <p:spPr>
          <a:xfrm>
            <a:off x="1139902" y="495740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1AAD288-FAAB-4B8A-A7D5-ED53C55693B2}"/>
              </a:ext>
            </a:extLst>
          </p:cNvPr>
          <p:cNvCxnSpPr>
            <a:cxnSpLocks/>
            <a:stCxn id="155" idx="0"/>
            <a:endCxn id="162" idx="4"/>
          </p:cNvCxnSpPr>
          <p:nvPr/>
        </p:nvCxnSpPr>
        <p:spPr>
          <a:xfrm flipV="1">
            <a:off x="1216102" y="3022398"/>
            <a:ext cx="4320921" cy="19350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CF8B778E-53AA-4450-9A48-E2C4132F02BA}"/>
              </a:ext>
            </a:extLst>
          </p:cNvPr>
          <p:cNvSpPr/>
          <p:nvPr/>
        </p:nvSpPr>
        <p:spPr>
          <a:xfrm>
            <a:off x="5460823" y="286999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CF1F306-AB39-4D29-BA1B-0204A05B34D7}"/>
              </a:ext>
            </a:extLst>
          </p:cNvPr>
          <p:cNvCxnSpPr>
            <a:cxnSpLocks/>
            <a:stCxn id="142" idx="0"/>
            <a:endCxn id="162" idx="4"/>
          </p:cNvCxnSpPr>
          <p:nvPr/>
        </p:nvCxnSpPr>
        <p:spPr>
          <a:xfrm flipH="1" flipV="1">
            <a:off x="5537023" y="3022398"/>
            <a:ext cx="1202914" cy="800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85E646A-612D-4FD8-8910-53DECF050163}"/>
              </a:ext>
            </a:extLst>
          </p:cNvPr>
          <p:cNvCxnSpPr>
            <a:cxnSpLocks/>
            <a:stCxn id="75" idx="0"/>
            <a:endCxn id="180" idx="4"/>
          </p:cNvCxnSpPr>
          <p:nvPr/>
        </p:nvCxnSpPr>
        <p:spPr>
          <a:xfrm flipV="1">
            <a:off x="8647372" y="4614097"/>
            <a:ext cx="152400" cy="389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>
            <a:extLst>
              <a:ext uri="{FF2B5EF4-FFF2-40B4-BE49-F238E27FC236}">
                <a16:creationId xmlns:a16="http://schemas.microsoft.com/office/drawing/2014/main" id="{69A67428-C02F-4ACE-A4B2-1B8D62CDE606}"/>
              </a:ext>
            </a:extLst>
          </p:cNvPr>
          <p:cNvSpPr/>
          <p:nvPr/>
        </p:nvSpPr>
        <p:spPr>
          <a:xfrm>
            <a:off x="8723572" y="446169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0B0BF049-D7D4-44F0-AA81-A9F7040DF774}"/>
              </a:ext>
            </a:extLst>
          </p:cNvPr>
          <p:cNvCxnSpPr>
            <a:cxnSpLocks/>
            <a:endCxn id="180" idx="5"/>
          </p:cNvCxnSpPr>
          <p:nvPr/>
        </p:nvCxnSpPr>
        <p:spPr>
          <a:xfrm flipH="1" flipV="1">
            <a:off x="8853654" y="4591779"/>
            <a:ext cx="768662" cy="4418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FF7387E-05C6-4773-A755-8B9F44247858}"/>
              </a:ext>
            </a:extLst>
          </p:cNvPr>
          <p:cNvCxnSpPr>
            <a:cxnSpLocks/>
            <a:stCxn id="123" idx="1"/>
            <a:endCxn id="162" idx="5"/>
          </p:cNvCxnSpPr>
          <p:nvPr/>
        </p:nvCxnSpPr>
        <p:spPr>
          <a:xfrm flipH="1" flipV="1">
            <a:off x="5590905" y="3000080"/>
            <a:ext cx="4875126" cy="202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904FFC1B-09A5-4AC7-8240-102D67C42345}"/>
                  </a:ext>
                </a:extLst>
              </p:cNvPr>
              <p:cNvSpPr txBox="1"/>
              <p:nvPr/>
            </p:nvSpPr>
            <p:spPr>
              <a:xfrm>
                <a:off x="286011" y="1138972"/>
                <a:ext cx="1161997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Here: all edges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/>
                  <a:t> to cover are between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leafs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Partition the leafs into </a:t>
                </a:r>
                <a:r>
                  <a:rPr lang="en-US" sz="2800" i="1" dirty="0"/>
                  <a:t>blocks </a:t>
                </a:r>
                <a:r>
                  <a:rPr lang="en-US" sz="2800" dirty="0"/>
                  <a:t>of small </a:t>
                </a:r>
                <a:r>
                  <a:rPr lang="en-US" sz="2800" i="1" dirty="0"/>
                  <a:t>density</a:t>
                </a:r>
                <a:r>
                  <a:rPr lang="en-US" sz="2800" dirty="0"/>
                  <a:t> (number of edges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#blocks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904FFC1B-09A5-4AC7-8240-102D67C42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11" y="1138972"/>
                <a:ext cx="11619978" cy="1384995"/>
              </a:xfrm>
              <a:prstGeom prst="rect">
                <a:avLst/>
              </a:prstGeom>
              <a:blipFill>
                <a:blip r:embed="rId2"/>
                <a:stretch>
                  <a:fillRect l="-944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540C33B0-DF11-4F23-ACBF-A44A2CF74AC8}"/>
              </a:ext>
            </a:extLst>
          </p:cNvPr>
          <p:cNvSpPr/>
          <p:nvPr/>
        </p:nvSpPr>
        <p:spPr>
          <a:xfrm>
            <a:off x="5894361" y="5125074"/>
            <a:ext cx="895531" cy="262822"/>
          </a:xfrm>
          <a:custGeom>
            <a:avLst/>
            <a:gdLst>
              <a:gd name="connsiteX0" fmla="*/ 873303 w 873303"/>
              <a:gd name="connsiteY0" fmla="*/ 0 h 873308"/>
              <a:gd name="connsiteX1" fmla="*/ 482885 w 873303"/>
              <a:gd name="connsiteY1" fmla="*/ 873303 h 873308"/>
              <a:gd name="connsiteX2" fmla="*/ 0 w 873303"/>
              <a:gd name="connsiteY2" fmla="*/ 10274 h 87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303" h="873308">
                <a:moveTo>
                  <a:pt x="873303" y="0"/>
                </a:moveTo>
                <a:cubicBezTo>
                  <a:pt x="750869" y="435795"/>
                  <a:pt x="628435" y="871591"/>
                  <a:pt x="482885" y="873303"/>
                </a:cubicBezTo>
                <a:cubicBezTo>
                  <a:pt x="337335" y="875015"/>
                  <a:pt x="168667" y="442644"/>
                  <a:pt x="0" y="1027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CA2A7705-D8D2-4476-B236-AEA20DC7D9A0}"/>
              </a:ext>
            </a:extLst>
          </p:cNvPr>
          <p:cNvSpPr/>
          <p:nvPr/>
        </p:nvSpPr>
        <p:spPr>
          <a:xfrm>
            <a:off x="4908913" y="5154469"/>
            <a:ext cx="1882965" cy="574570"/>
          </a:xfrm>
          <a:custGeom>
            <a:avLst/>
            <a:gdLst>
              <a:gd name="connsiteX0" fmla="*/ 873303 w 873303"/>
              <a:gd name="connsiteY0" fmla="*/ 0 h 873308"/>
              <a:gd name="connsiteX1" fmla="*/ 482885 w 873303"/>
              <a:gd name="connsiteY1" fmla="*/ 873303 h 873308"/>
              <a:gd name="connsiteX2" fmla="*/ 0 w 873303"/>
              <a:gd name="connsiteY2" fmla="*/ 10274 h 87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303" h="873308">
                <a:moveTo>
                  <a:pt x="873303" y="0"/>
                </a:moveTo>
                <a:cubicBezTo>
                  <a:pt x="750869" y="435795"/>
                  <a:pt x="628435" y="871591"/>
                  <a:pt x="482885" y="873303"/>
                </a:cubicBezTo>
                <a:cubicBezTo>
                  <a:pt x="337335" y="875015"/>
                  <a:pt x="168667" y="442644"/>
                  <a:pt x="0" y="1027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A4E463F6-7CC0-46A8-ABEB-CAD56CFF7968}"/>
              </a:ext>
            </a:extLst>
          </p:cNvPr>
          <p:cNvSpPr/>
          <p:nvPr/>
        </p:nvSpPr>
        <p:spPr>
          <a:xfrm>
            <a:off x="3063044" y="5140283"/>
            <a:ext cx="1822350" cy="328961"/>
          </a:xfrm>
          <a:custGeom>
            <a:avLst/>
            <a:gdLst>
              <a:gd name="connsiteX0" fmla="*/ 1787703 w 1787703"/>
              <a:gd name="connsiteY0" fmla="*/ 10274 h 739745"/>
              <a:gd name="connsiteX1" fmla="*/ 667820 w 1787703"/>
              <a:gd name="connsiteY1" fmla="*/ 739740 h 739745"/>
              <a:gd name="connsiteX2" fmla="*/ 0 w 1787703"/>
              <a:gd name="connsiteY2" fmla="*/ 0 h 7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703" h="739745">
                <a:moveTo>
                  <a:pt x="1787703" y="10274"/>
                </a:moveTo>
                <a:cubicBezTo>
                  <a:pt x="1376736" y="375863"/>
                  <a:pt x="965770" y="741452"/>
                  <a:pt x="667820" y="739740"/>
                </a:cubicBezTo>
                <a:cubicBezTo>
                  <a:pt x="369870" y="738028"/>
                  <a:pt x="184935" y="369014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F17B31D3-1B4E-479B-A768-4D3FBC2E126E}"/>
              </a:ext>
            </a:extLst>
          </p:cNvPr>
          <p:cNvSpPr/>
          <p:nvPr/>
        </p:nvSpPr>
        <p:spPr>
          <a:xfrm>
            <a:off x="2085447" y="5115977"/>
            <a:ext cx="2823466" cy="548130"/>
          </a:xfrm>
          <a:custGeom>
            <a:avLst/>
            <a:gdLst>
              <a:gd name="connsiteX0" fmla="*/ 2763748 w 2763748"/>
              <a:gd name="connsiteY0" fmla="*/ 51370 h 1017252"/>
              <a:gd name="connsiteX1" fmla="*/ 1366463 w 2763748"/>
              <a:gd name="connsiteY1" fmla="*/ 1017141 h 1017252"/>
              <a:gd name="connsiteX2" fmla="*/ 0 w 2763748"/>
              <a:gd name="connsiteY2" fmla="*/ 0 h 101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3748" h="1017252">
                <a:moveTo>
                  <a:pt x="2763748" y="51370"/>
                </a:moveTo>
                <a:cubicBezTo>
                  <a:pt x="2295418" y="538536"/>
                  <a:pt x="1827088" y="1025703"/>
                  <a:pt x="1366463" y="1017141"/>
                </a:cubicBezTo>
                <a:cubicBezTo>
                  <a:pt x="905838" y="1008579"/>
                  <a:pt x="452919" y="504289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216C70C6-E0E1-48C2-AC62-60AB7FAAD75E}"/>
              </a:ext>
            </a:extLst>
          </p:cNvPr>
          <p:cNvSpPr/>
          <p:nvPr/>
        </p:nvSpPr>
        <p:spPr>
          <a:xfrm>
            <a:off x="1222624" y="5119334"/>
            <a:ext cx="862823" cy="468077"/>
          </a:xfrm>
          <a:custGeom>
            <a:avLst/>
            <a:gdLst>
              <a:gd name="connsiteX0" fmla="*/ 0 w 821932"/>
              <a:gd name="connsiteY0" fmla="*/ 0 h 472611"/>
              <a:gd name="connsiteX1" fmla="*/ 318499 w 821932"/>
              <a:gd name="connsiteY1" fmla="*/ 472611 h 472611"/>
              <a:gd name="connsiteX2" fmla="*/ 821932 w 821932"/>
              <a:gd name="connsiteY2" fmla="*/ 0 h 47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932" h="472611">
                <a:moveTo>
                  <a:pt x="0" y="0"/>
                </a:moveTo>
                <a:cubicBezTo>
                  <a:pt x="90755" y="236305"/>
                  <a:pt x="181510" y="472611"/>
                  <a:pt x="318499" y="472611"/>
                </a:cubicBezTo>
                <a:cubicBezTo>
                  <a:pt x="455488" y="472611"/>
                  <a:pt x="638710" y="236305"/>
                  <a:pt x="821932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1E5BE409-CB04-4675-BFEC-4DE828A58FD6}"/>
              </a:ext>
            </a:extLst>
          </p:cNvPr>
          <p:cNvSpPr/>
          <p:nvPr/>
        </p:nvSpPr>
        <p:spPr>
          <a:xfrm>
            <a:off x="7713360" y="5119334"/>
            <a:ext cx="1862156" cy="406535"/>
          </a:xfrm>
          <a:custGeom>
            <a:avLst/>
            <a:gdLst>
              <a:gd name="connsiteX0" fmla="*/ 1849349 w 1849349"/>
              <a:gd name="connsiteY0" fmla="*/ 30823 h 400795"/>
              <a:gd name="connsiteX1" fmla="*/ 893852 w 1849349"/>
              <a:gd name="connsiteY1" fmla="*/ 400692 h 400795"/>
              <a:gd name="connsiteX2" fmla="*/ 0 w 1849349"/>
              <a:gd name="connsiteY2" fmla="*/ 0 h 40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9349" h="400795">
                <a:moveTo>
                  <a:pt x="1849349" y="30823"/>
                </a:moveTo>
                <a:cubicBezTo>
                  <a:pt x="1525713" y="218326"/>
                  <a:pt x="1202077" y="405829"/>
                  <a:pt x="893852" y="400692"/>
                </a:cubicBezTo>
                <a:cubicBezTo>
                  <a:pt x="585627" y="395555"/>
                  <a:pt x="292813" y="197777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60B0E0AF-4FB3-4DCD-A401-E16D7226D5BE}"/>
              </a:ext>
            </a:extLst>
          </p:cNvPr>
          <p:cNvSpPr/>
          <p:nvPr/>
        </p:nvSpPr>
        <p:spPr>
          <a:xfrm>
            <a:off x="6797994" y="5126813"/>
            <a:ext cx="1801475" cy="789376"/>
          </a:xfrm>
          <a:custGeom>
            <a:avLst/>
            <a:gdLst>
              <a:gd name="connsiteX0" fmla="*/ 1808252 w 1808252"/>
              <a:gd name="connsiteY0" fmla="*/ 0 h 791115"/>
              <a:gd name="connsiteX1" fmla="*/ 883578 w 1808252"/>
              <a:gd name="connsiteY1" fmla="*/ 791110 h 791115"/>
              <a:gd name="connsiteX2" fmla="*/ 0 w 1808252"/>
              <a:gd name="connsiteY2" fmla="*/ 10274 h 79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8252" h="791115">
                <a:moveTo>
                  <a:pt x="1808252" y="0"/>
                </a:moveTo>
                <a:cubicBezTo>
                  <a:pt x="1496602" y="394699"/>
                  <a:pt x="1184953" y="789398"/>
                  <a:pt x="883578" y="791110"/>
                </a:cubicBezTo>
                <a:cubicBezTo>
                  <a:pt x="582203" y="792822"/>
                  <a:pt x="291101" y="401548"/>
                  <a:pt x="0" y="1027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9659887-490A-4C09-8F4D-6C914679FA76}"/>
              </a:ext>
            </a:extLst>
          </p:cNvPr>
          <p:cNvSpPr/>
          <p:nvPr/>
        </p:nvSpPr>
        <p:spPr>
          <a:xfrm>
            <a:off x="4865039" y="499058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10C36A72-9C4F-48AD-98C9-1E36B82C7A71}"/>
              </a:ext>
            </a:extLst>
          </p:cNvPr>
          <p:cNvSpPr/>
          <p:nvPr/>
        </p:nvSpPr>
        <p:spPr>
          <a:xfrm>
            <a:off x="4012905" y="5132804"/>
            <a:ext cx="2755226" cy="817670"/>
          </a:xfrm>
          <a:custGeom>
            <a:avLst/>
            <a:gdLst>
              <a:gd name="connsiteX0" fmla="*/ 2825394 w 2825394"/>
              <a:gd name="connsiteY0" fmla="*/ 0 h 924674"/>
              <a:gd name="connsiteX1" fmla="*/ 2301412 w 2825394"/>
              <a:gd name="connsiteY1" fmla="*/ 924674 h 924674"/>
              <a:gd name="connsiteX2" fmla="*/ 0 w 2825394"/>
              <a:gd name="connsiteY2" fmla="*/ 0 h 924674"/>
              <a:gd name="connsiteX0" fmla="*/ 2825394 w 2825394"/>
              <a:gd name="connsiteY0" fmla="*/ 0 h 871124"/>
              <a:gd name="connsiteX1" fmla="*/ 1964997 w 2825394"/>
              <a:gd name="connsiteY1" fmla="*/ 871124 h 871124"/>
              <a:gd name="connsiteX2" fmla="*/ 0 w 2825394"/>
              <a:gd name="connsiteY2" fmla="*/ 0 h 87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394" h="871124">
                <a:moveTo>
                  <a:pt x="2825394" y="0"/>
                </a:moveTo>
                <a:cubicBezTo>
                  <a:pt x="2798852" y="462337"/>
                  <a:pt x="2435896" y="871124"/>
                  <a:pt x="1964997" y="871124"/>
                </a:cubicBezTo>
                <a:cubicBezTo>
                  <a:pt x="1494098" y="871124"/>
                  <a:pt x="915256" y="462337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30CD9FBA-329A-448D-A1CF-5FADB20E0BDC}"/>
              </a:ext>
            </a:extLst>
          </p:cNvPr>
          <p:cNvSpPr txBox="1"/>
          <p:nvPr/>
        </p:nvSpPr>
        <p:spPr>
          <a:xfrm>
            <a:off x="8472763" y="3228930"/>
            <a:ext cx="3118226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Density threshold: 8</a:t>
            </a:r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5040674B-74A4-4AAE-9BF1-E59641CBDAD1}"/>
              </a:ext>
            </a:extLst>
          </p:cNvPr>
          <p:cNvSpPr/>
          <p:nvPr/>
        </p:nvSpPr>
        <p:spPr>
          <a:xfrm>
            <a:off x="6798365" y="5160475"/>
            <a:ext cx="914994" cy="204745"/>
          </a:xfrm>
          <a:custGeom>
            <a:avLst/>
            <a:gdLst>
              <a:gd name="connsiteX0" fmla="*/ 0 w 864705"/>
              <a:gd name="connsiteY0" fmla="*/ 0 h 89452"/>
              <a:gd name="connsiteX1" fmla="*/ 546652 w 864705"/>
              <a:gd name="connsiteY1" fmla="*/ 89452 h 89452"/>
              <a:gd name="connsiteX2" fmla="*/ 864705 w 864705"/>
              <a:gd name="connsiteY2" fmla="*/ 0 h 89452"/>
              <a:gd name="connsiteX0" fmla="*/ 0 w 864705"/>
              <a:gd name="connsiteY0" fmla="*/ 0 h 400596"/>
              <a:gd name="connsiteX1" fmla="*/ 574830 w 864705"/>
              <a:gd name="connsiteY1" fmla="*/ 400596 h 400596"/>
              <a:gd name="connsiteX2" fmla="*/ 864705 w 864705"/>
              <a:gd name="connsiteY2" fmla="*/ 0 h 40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705" h="400596">
                <a:moveTo>
                  <a:pt x="0" y="0"/>
                </a:moveTo>
                <a:cubicBezTo>
                  <a:pt x="201267" y="44726"/>
                  <a:pt x="430713" y="400596"/>
                  <a:pt x="574830" y="400596"/>
                </a:cubicBezTo>
                <a:cubicBezTo>
                  <a:pt x="718947" y="400596"/>
                  <a:pt x="777737" y="44726"/>
                  <a:pt x="864705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CA18CE82-2BA6-4F4F-AE24-4393A1FAE6A2}"/>
              </a:ext>
            </a:extLst>
          </p:cNvPr>
          <p:cNvSpPr/>
          <p:nvPr/>
        </p:nvSpPr>
        <p:spPr>
          <a:xfrm>
            <a:off x="3110947" y="5160476"/>
            <a:ext cx="3725698" cy="1006452"/>
          </a:xfrm>
          <a:custGeom>
            <a:avLst/>
            <a:gdLst>
              <a:gd name="connsiteX0" fmla="*/ 3697356 w 3828960"/>
              <a:gd name="connsiteY0" fmla="*/ 9939 h 934282"/>
              <a:gd name="connsiteX1" fmla="*/ 3379304 w 3828960"/>
              <a:gd name="connsiteY1" fmla="*/ 934278 h 934282"/>
              <a:gd name="connsiteX2" fmla="*/ 0 w 3828960"/>
              <a:gd name="connsiteY2" fmla="*/ 0 h 934282"/>
              <a:gd name="connsiteX0" fmla="*/ 3697356 w 3750869"/>
              <a:gd name="connsiteY0" fmla="*/ 9939 h 1003855"/>
              <a:gd name="connsiteX1" fmla="*/ 3081130 w 3750869"/>
              <a:gd name="connsiteY1" fmla="*/ 1003852 h 1003855"/>
              <a:gd name="connsiteX2" fmla="*/ 0 w 3750869"/>
              <a:gd name="connsiteY2" fmla="*/ 0 h 1003855"/>
              <a:gd name="connsiteX0" fmla="*/ 3697356 w 3746965"/>
              <a:gd name="connsiteY0" fmla="*/ 9939 h 954160"/>
              <a:gd name="connsiteX1" fmla="*/ 3051313 w 3746965"/>
              <a:gd name="connsiteY1" fmla="*/ 954156 h 954160"/>
              <a:gd name="connsiteX2" fmla="*/ 0 w 3746965"/>
              <a:gd name="connsiteY2" fmla="*/ 0 h 954160"/>
              <a:gd name="connsiteX0" fmla="*/ 3697356 w 3741804"/>
              <a:gd name="connsiteY0" fmla="*/ 9939 h 983477"/>
              <a:gd name="connsiteX1" fmla="*/ 3051313 w 3741804"/>
              <a:gd name="connsiteY1" fmla="*/ 954156 h 983477"/>
              <a:gd name="connsiteX2" fmla="*/ 0 w 3741804"/>
              <a:gd name="connsiteY2" fmla="*/ 0 h 983477"/>
              <a:gd name="connsiteX0" fmla="*/ 3697356 w 3725698"/>
              <a:gd name="connsiteY0" fmla="*/ 9939 h 1013376"/>
              <a:gd name="connsiteX1" fmla="*/ 3051313 w 3725698"/>
              <a:gd name="connsiteY1" fmla="*/ 954156 h 1013376"/>
              <a:gd name="connsiteX2" fmla="*/ 1759227 w 3725698"/>
              <a:gd name="connsiteY2" fmla="*/ 815010 h 1013376"/>
              <a:gd name="connsiteX3" fmla="*/ 0 w 3725698"/>
              <a:gd name="connsiteY3" fmla="*/ 0 h 1013376"/>
              <a:gd name="connsiteX0" fmla="*/ 3697356 w 3725698"/>
              <a:gd name="connsiteY0" fmla="*/ 9939 h 1006452"/>
              <a:gd name="connsiteX1" fmla="*/ 3051313 w 3725698"/>
              <a:gd name="connsiteY1" fmla="*/ 954156 h 1006452"/>
              <a:gd name="connsiteX2" fmla="*/ 1759227 w 3725698"/>
              <a:gd name="connsiteY2" fmla="*/ 815010 h 1006452"/>
              <a:gd name="connsiteX3" fmla="*/ 367749 w 3725698"/>
              <a:gd name="connsiteY3" fmla="*/ 298174 h 1006452"/>
              <a:gd name="connsiteX4" fmla="*/ 0 w 3725698"/>
              <a:gd name="connsiteY4" fmla="*/ 0 h 100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698" h="1006452">
                <a:moveTo>
                  <a:pt x="3697356" y="9939"/>
                </a:moveTo>
                <a:cubicBezTo>
                  <a:pt x="3846443" y="472936"/>
                  <a:pt x="3374335" y="819978"/>
                  <a:pt x="3051313" y="954156"/>
                </a:cubicBezTo>
                <a:cubicBezTo>
                  <a:pt x="2728292" y="1088335"/>
                  <a:pt x="2186610" y="935936"/>
                  <a:pt x="1759227" y="815010"/>
                </a:cubicBezTo>
                <a:cubicBezTo>
                  <a:pt x="1331844" y="694084"/>
                  <a:pt x="660954" y="434009"/>
                  <a:pt x="367749" y="298174"/>
                </a:cubicBezTo>
                <a:cubicBezTo>
                  <a:pt x="74544" y="162339"/>
                  <a:pt x="81170" y="38100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09B2C32E-E070-4CE6-A875-4996467EC601}"/>
              </a:ext>
            </a:extLst>
          </p:cNvPr>
          <p:cNvCxnSpPr>
            <a:cxnSpLocks/>
            <a:stCxn id="180" idx="2"/>
            <a:endCxn id="142" idx="5"/>
          </p:cNvCxnSpPr>
          <p:nvPr/>
        </p:nvCxnSpPr>
        <p:spPr>
          <a:xfrm flipH="1" flipV="1">
            <a:off x="6793819" y="3952534"/>
            <a:ext cx="1929753" cy="585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FC6A0145-9D32-4758-A79F-5D27707D2C7F}"/>
              </a:ext>
            </a:extLst>
          </p:cNvPr>
          <p:cNvCxnSpPr>
            <a:cxnSpLocks/>
            <a:stCxn id="162" idx="4"/>
            <a:endCxn id="135" idx="7"/>
          </p:cNvCxnSpPr>
          <p:nvPr/>
        </p:nvCxnSpPr>
        <p:spPr>
          <a:xfrm flipH="1">
            <a:off x="4151842" y="3022398"/>
            <a:ext cx="1385181" cy="8434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00E973-5C8B-42C9-960D-21A67484DF06}"/>
              </a:ext>
            </a:extLst>
          </p:cNvPr>
          <p:cNvSpPr txBox="1"/>
          <p:nvPr/>
        </p:nvSpPr>
        <p:spPr>
          <a:xfrm>
            <a:off x="1727977" y="6218008"/>
            <a:ext cx="8821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idea: use tree paths between vertices in the </a:t>
            </a:r>
            <a:r>
              <a:rPr lang="en-US" sz="2800" i="1" dirty="0"/>
              <a:t>same</a:t>
            </a:r>
            <a:r>
              <a:rPr lang="en-US" sz="2800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2179689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val 105">
            <a:extLst>
              <a:ext uri="{FF2B5EF4-FFF2-40B4-BE49-F238E27FC236}">
                <a16:creationId xmlns:a16="http://schemas.microsoft.com/office/drawing/2014/main" id="{D0773B05-18D5-4887-96E8-4A88B25DF771}"/>
              </a:ext>
            </a:extLst>
          </p:cNvPr>
          <p:cNvSpPr/>
          <p:nvPr/>
        </p:nvSpPr>
        <p:spPr>
          <a:xfrm>
            <a:off x="9976287" y="5089313"/>
            <a:ext cx="624530" cy="62453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D080E3-B6D2-4134-8C58-B462EB9826FD}"/>
              </a:ext>
            </a:extLst>
          </p:cNvPr>
          <p:cNvSpPr/>
          <p:nvPr/>
        </p:nvSpPr>
        <p:spPr>
          <a:xfrm>
            <a:off x="2914185" y="4995615"/>
            <a:ext cx="624530" cy="62453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46F89-D404-4387-83E7-562D6A90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58"/>
            <a:ext cx="10515600" cy="1325563"/>
          </a:xfrm>
        </p:spPr>
        <p:txBody>
          <a:bodyPr/>
          <a:lstStyle/>
          <a:p>
            <a:r>
              <a:rPr lang="en-US" dirty="0"/>
              <a:t>The Contracted Graph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904FFC1B-09A5-4AC7-8240-102D67C42345}"/>
                  </a:ext>
                </a:extLst>
              </p:cNvPr>
              <p:cNvSpPr txBox="1"/>
              <p:nvPr/>
            </p:nvSpPr>
            <p:spPr>
              <a:xfrm>
                <a:off x="286011" y="1191262"/>
                <a:ext cx="116199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Contracted graph:</a:t>
                </a:r>
                <a:endParaRPr lang="en-US" sz="3200" b="0" i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200" dirty="0"/>
                  <a:t> block-vertices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edges</a:t>
                </a:r>
              </a:p>
            </p:txBody>
          </p:sp>
        </mc:Choice>
        <mc:Fallback xmlns="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904FFC1B-09A5-4AC7-8240-102D67C42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11" y="1191262"/>
                <a:ext cx="11619978" cy="1569660"/>
              </a:xfrm>
              <a:prstGeom prst="rect">
                <a:avLst/>
              </a:prstGeom>
              <a:blipFill>
                <a:blip r:embed="rId2"/>
                <a:stretch>
                  <a:fillRect l="-1364" t="-465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BED5EC49-30D6-454D-A06C-157EF844F1BE}"/>
              </a:ext>
            </a:extLst>
          </p:cNvPr>
          <p:cNvSpPr/>
          <p:nvPr/>
        </p:nvSpPr>
        <p:spPr>
          <a:xfrm>
            <a:off x="7847333" y="3056405"/>
            <a:ext cx="3246430" cy="609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371311-2732-4218-A8F3-5EE7259A978E}"/>
              </a:ext>
            </a:extLst>
          </p:cNvPr>
          <p:cNvSpPr/>
          <p:nvPr/>
        </p:nvSpPr>
        <p:spPr>
          <a:xfrm>
            <a:off x="6901513" y="3032752"/>
            <a:ext cx="542203" cy="609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A7FF2B0-E7C9-4501-952A-585581BD2AE9}"/>
              </a:ext>
            </a:extLst>
          </p:cNvPr>
          <p:cNvSpPr/>
          <p:nvPr/>
        </p:nvSpPr>
        <p:spPr>
          <a:xfrm>
            <a:off x="4881331" y="3042901"/>
            <a:ext cx="1427773" cy="609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91706C-1AAB-484F-8ADB-092FDC6DD154}"/>
              </a:ext>
            </a:extLst>
          </p:cNvPr>
          <p:cNvSpPr/>
          <p:nvPr/>
        </p:nvSpPr>
        <p:spPr>
          <a:xfrm>
            <a:off x="1380019" y="3071122"/>
            <a:ext cx="3235732" cy="616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DDED01A-2595-47DC-80EE-4BBD58E70A98}"/>
              </a:ext>
            </a:extLst>
          </p:cNvPr>
          <p:cNvSpPr/>
          <p:nvPr/>
        </p:nvSpPr>
        <p:spPr>
          <a:xfrm>
            <a:off x="2345906" y="324457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4EAA158-9E9F-40D5-8943-8200DBBABC6C}"/>
              </a:ext>
            </a:extLst>
          </p:cNvPr>
          <p:cNvSpPr/>
          <p:nvPr/>
        </p:nvSpPr>
        <p:spPr>
          <a:xfrm>
            <a:off x="3307477" y="326888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835AA3A-BDB9-4D7C-BAE3-5391585A62B4}"/>
              </a:ext>
            </a:extLst>
          </p:cNvPr>
          <p:cNvSpPr/>
          <p:nvPr/>
        </p:nvSpPr>
        <p:spPr>
          <a:xfrm>
            <a:off x="4227615" y="328968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D22B19-0904-4C90-8948-D1B9DE7984E5}"/>
              </a:ext>
            </a:extLst>
          </p:cNvPr>
          <p:cNvSpPr/>
          <p:nvPr/>
        </p:nvSpPr>
        <p:spPr>
          <a:xfrm>
            <a:off x="10764346" y="329436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F2856A3-CA33-49FC-B8D7-2BBA136954D8}"/>
              </a:ext>
            </a:extLst>
          </p:cNvPr>
          <p:cNvSpPr/>
          <p:nvPr/>
        </p:nvSpPr>
        <p:spPr>
          <a:xfrm>
            <a:off x="7963065" y="327057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79AA194-53AC-4CBB-8B39-A132D673A9EA}"/>
              </a:ext>
            </a:extLst>
          </p:cNvPr>
          <p:cNvSpPr/>
          <p:nvPr/>
        </p:nvSpPr>
        <p:spPr>
          <a:xfrm>
            <a:off x="8891805" y="329768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4E7B4E9-0EDD-4FA6-BDDB-13A80F67069D}"/>
              </a:ext>
            </a:extLst>
          </p:cNvPr>
          <p:cNvSpPr/>
          <p:nvPr/>
        </p:nvSpPr>
        <p:spPr>
          <a:xfrm>
            <a:off x="9853376" y="329768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A1D3B29-6C2A-49BA-94AB-E49A11D2F189}"/>
              </a:ext>
            </a:extLst>
          </p:cNvPr>
          <p:cNvSpPr/>
          <p:nvPr/>
        </p:nvSpPr>
        <p:spPr>
          <a:xfrm>
            <a:off x="7143165" y="3421284"/>
            <a:ext cx="3681154" cy="626114"/>
          </a:xfrm>
          <a:custGeom>
            <a:avLst/>
            <a:gdLst>
              <a:gd name="connsiteX0" fmla="*/ 0 w 1808921"/>
              <a:gd name="connsiteY0" fmla="*/ 0 h 1033685"/>
              <a:gd name="connsiteX1" fmla="*/ 834887 w 1808921"/>
              <a:gd name="connsiteY1" fmla="*/ 1033669 h 1033685"/>
              <a:gd name="connsiteX2" fmla="*/ 1808921 w 1808921"/>
              <a:gd name="connsiteY2" fmla="*/ 19878 h 1033685"/>
              <a:gd name="connsiteX0" fmla="*/ 0 w 2921676"/>
              <a:gd name="connsiteY0" fmla="*/ 0 h 1071719"/>
              <a:gd name="connsiteX1" fmla="*/ 1947642 w 2921676"/>
              <a:gd name="connsiteY1" fmla="*/ 1071586 h 1071719"/>
              <a:gd name="connsiteX2" fmla="*/ 2921676 w 2921676"/>
              <a:gd name="connsiteY2" fmla="*/ 57795 h 1071719"/>
              <a:gd name="connsiteX0" fmla="*/ 0 w 2921676"/>
              <a:gd name="connsiteY0" fmla="*/ 0 h 844325"/>
              <a:gd name="connsiteX1" fmla="*/ 1889943 w 2921676"/>
              <a:gd name="connsiteY1" fmla="*/ 844090 h 844325"/>
              <a:gd name="connsiteX2" fmla="*/ 2921676 w 2921676"/>
              <a:gd name="connsiteY2" fmla="*/ 57795 h 844325"/>
              <a:gd name="connsiteX0" fmla="*/ 0 w 2921676"/>
              <a:gd name="connsiteY0" fmla="*/ 0 h 803658"/>
              <a:gd name="connsiteX1" fmla="*/ 1741576 w 2921676"/>
              <a:gd name="connsiteY1" fmla="*/ 803387 h 803658"/>
              <a:gd name="connsiteX2" fmla="*/ 2921676 w 2921676"/>
              <a:gd name="connsiteY2" fmla="*/ 57795 h 803658"/>
              <a:gd name="connsiteX0" fmla="*/ 0 w 2921676"/>
              <a:gd name="connsiteY0" fmla="*/ 0 h 805467"/>
              <a:gd name="connsiteX1" fmla="*/ 1741576 w 2921676"/>
              <a:gd name="connsiteY1" fmla="*/ 803387 h 805467"/>
              <a:gd name="connsiteX2" fmla="*/ 2921676 w 2921676"/>
              <a:gd name="connsiteY2" fmla="*/ 57795 h 8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676" h="805467">
                <a:moveTo>
                  <a:pt x="0" y="0"/>
                </a:moveTo>
                <a:cubicBezTo>
                  <a:pt x="266700" y="515178"/>
                  <a:pt x="1328814" y="834458"/>
                  <a:pt x="1741576" y="803387"/>
                </a:cubicBezTo>
                <a:cubicBezTo>
                  <a:pt x="2154338" y="772316"/>
                  <a:pt x="2585402" y="566347"/>
                  <a:pt x="2921676" y="57795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32ED264-A8EE-4EA8-92C0-A36F40D5F8D8}"/>
              </a:ext>
            </a:extLst>
          </p:cNvPr>
          <p:cNvSpPr/>
          <p:nvPr/>
        </p:nvSpPr>
        <p:spPr>
          <a:xfrm>
            <a:off x="7036311" y="326140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8EF1C84-CBB4-4B0E-91CC-40CCD5FCA858}"/>
              </a:ext>
            </a:extLst>
          </p:cNvPr>
          <p:cNvSpPr/>
          <p:nvPr/>
        </p:nvSpPr>
        <p:spPr>
          <a:xfrm>
            <a:off x="6113848" y="328505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4E97959-8D66-419F-A076-81E863DECE92}"/>
              </a:ext>
            </a:extLst>
          </p:cNvPr>
          <p:cNvSpPr/>
          <p:nvPr/>
        </p:nvSpPr>
        <p:spPr>
          <a:xfrm>
            <a:off x="1460535" y="3251873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1294C87-00F4-4B46-AAE2-2BB751222F13}"/>
              </a:ext>
            </a:extLst>
          </p:cNvPr>
          <p:cNvSpPr/>
          <p:nvPr/>
        </p:nvSpPr>
        <p:spPr>
          <a:xfrm>
            <a:off x="6214994" y="3419545"/>
            <a:ext cx="895531" cy="262822"/>
          </a:xfrm>
          <a:custGeom>
            <a:avLst/>
            <a:gdLst>
              <a:gd name="connsiteX0" fmla="*/ 873303 w 873303"/>
              <a:gd name="connsiteY0" fmla="*/ 0 h 873308"/>
              <a:gd name="connsiteX1" fmla="*/ 482885 w 873303"/>
              <a:gd name="connsiteY1" fmla="*/ 873303 h 873308"/>
              <a:gd name="connsiteX2" fmla="*/ 0 w 873303"/>
              <a:gd name="connsiteY2" fmla="*/ 10274 h 87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303" h="873308">
                <a:moveTo>
                  <a:pt x="873303" y="0"/>
                </a:moveTo>
                <a:cubicBezTo>
                  <a:pt x="750869" y="435795"/>
                  <a:pt x="628435" y="871591"/>
                  <a:pt x="482885" y="873303"/>
                </a:cubicBezTo>
                <a:cubicBezTo>
                  <a:pt x="337335" y="875015"/>
                  <a:pt x="168667" y="442644"/>
                  <a:pt x="0" y="1027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D71D99D-93FB-4D46-B382-AFCA005ACDBA}"/>
              </a:ext>
            </a:extLst>
          </p:cNvPr>
          <p:cNvSpPr/>
          <p:nvPr/>
        </p:nvSpPr>
        <p:spPr>
          <a:xfrm>
            <a:off x="5229546" y="3448940"/>
            <a:ext cx="1882965" cy="574570"/>
          </a:xfrm>
          <a:custGeom>
            <a:avLst/>
            <a:gdLst>
              <a:gd name="connsiteX0" fmla="*/ 873303 w 873303"/>
              <a:gd name="connsiteY0" fmla="*/ 0 h 873308"/>
              <a:gd name="connsiteX1" fmla="*/ 482885 w 873303"/>
              <a:gd name="connsiteY1" fmla="*/ 873303 h 873308"/>
              <a:gd name="connsiteX2" fmla="*/ 0 w 873303"/>
              <a:gd name="connsiteY2" fmla="*/ 10274 h 87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303" h="873308">
                <a:moveTo>
                  <a:pt x="873303" y="0"/>
                </a:moveTo>
                <a:cubicBezTo>
                  <a:pt x="750869" y="435795"/>
                  <a:pt x="628435" y="871591"/>
                  <a:pt x="482885" y="873303"/>
                </a:cubicBezTo>
                <a:cubicBezTo>
                  <a:pt x="337335" y="875015"/>
                  <a:pt x="168667" y="442644"/>
                  <a:pt x="0" y="1027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0B1D73A-2579-46D1-B337-6D91B89A0951}"/>
              </a:ext>
            </a:extLst>
          </p:cNvPr>
          <p:cNvSpPr/>
          <p:nvPr/>
        </p:nvSpPr>
        <p:spPr>
          <a:xfrm>
            <a:off x="3383677" y="3434754"/>
            <a:ext cx="1822350" cy="328961"/>
          </a:xfrm>
          <a:custGeom>
            <a:avLst/>
            <a:gdLst>
              <a:gd name="connsiteX0" fmla="*/ 1787703 w 1787703"/>
              <a:gd name="connsiteY0" fmla="*/ 10274 h 739745"/>
              <a:gd name="connsiteX1" fmla="*/ 667820 w 1787703"/>
              <a:gd name="connsiteY1" fmla="*/ 739740 h 739745"/>
              <a:gd name="connsiteX2" fmla="*/ 0 w 1787703"/>
              <a:gd name="connsiteY2" fmla="*/ 0 h 7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703" h="739745">
                <a:moveTo>
                  <a:pt x="1787703" y="10274"/>
                </a:moveTo>
                <a:cubicBezTo>
                  <a:pt x="1376736" y="375863"/>
                  <a:pt x="965770" y="741452"/>
                  <a:pt x="667820" y="739740"/>
                </a:cubicBezTo>
                <a:cubicBezTo>
                  <a:pt x="369870" y="738028"/>
                  <a:pt x="184935" y="369014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2343A9B-B8AD-4BC2-9C1D-9B9060D1F154}"/>
              </a:ext>
            </a:extLst>
          </p:cNvPr>
          <p:cNvSpPr/>
          <p:nvPr/>
        </p:nvSpPr>
        <p:spPr>
          <a:xfrm>
            <a:off x="2406080" y="3410448"/>
            <a:ext cx="2823466" cy="548130"/>
          </a:xfrm>
          <a:custGeom>
            <a:avLst/>
            <a:gdLst>
              <a:gd name="connsiteX0" fmla="*/ 2763748 w 2763748"/>
              <a:gd name="connsiteY0" fmla="*/ 51370 h 1017252"/>
              <a:gd name="connsiteX1" fmla="*/ 1366463 w 2763748"/>
              <a:gd name="connsiteY1" fmla="*/ 1017141 h 1017252"/>
              <a:gd name="connsiteX2" fmla="*/ 0 w 2763748"/>
              <a:gd name="connsiteY2" fmla="*/ 0 h 101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3748" h="1017252">
                <a:moveTo>
                  <a:pt x="2763748" y="51370"/>
                </a:moveTo>
                <a:cubicBezTo>
                  <a:pt x="2295418" y="538536"/>
                  <a:pt x="1827088" y="1025703"/>
                  <a:pt x="1366463" y="1017141"/>
                </a:cubicBezTo>
                <a:cubicBezTo>
                  <a:pt x="905838" y="1008579"/>
                  <a:pt x="452919" y="504289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92BC23C-7CBB-4045-B700-9CC5605E4535}"/>
              </a:ext>
            </a:extLst>
          </p:cNvPr>
          <p:cNvSpPr/>
          <p:nvPr/>
        </p:nvSpPr>
        <p:spPr>
          <a:xfrm>
            <a:off x="1543257" y="3413805"/>
            <a:ext cx="862823" cy="468077"/>
          </a:xfrm>
          <a:custGeom>
            <a:avLst/>
            <a:gdLst>
              <a:gd name="connsiteX0" fmla="*/ 0 w 821932"/>
              <a:gd name="connsiteY0" fmla="*/ 0 h 472611"/>
              <a:gd name="connsiteX1" fmla="*/ 318499 w 821932"/>
              <a:gd name="connsiteY1" fmla="*/ 472611 h 472611"/>
              <a:gd name="connsiteX2" fmla="*/ 821932 w 821932"/>
              <a:gd name="connsiteY2" fmla="*/ 0 h 47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932" h="472611">
                <a:moveTo>
                  <a:pt x="0" y="0"/>
                </a:moveTo>
                <a:cubicBezTo>
                  <a:pt x="90755" y="236305"/>
                  <a:pt x="181510" y="472611"/>
                  <a:pt x="318499" y="472611"/>
                </a:cubicBezTo>
                <a:cubicBezTo>
                  <a:pt x="455488" y="472611"/>
                  <a:pt x="638710" y="236305"/>
                  <a:pt x="821932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68ABFF8-64D7-4BDC-96CF-576003567549}"/>
              </a:ext>
            </a:extLst>
          </p:cNvPr>
          <p:cNvSpPr/>
          <p:nvPr/>
        </p:nvSpPr>
        <p:spPr>
          <a:xfrm>
            <a:off x="8033993" y="3413805"/>
            <a:ext cx="1862156" cy="406535"/>
          </a:xfrm>
          <a:custGeom>
            <a:avLst/>
            <a:gdLst>
              <a:gd name="connsiteX0" fmla="*/ 1849349 w 1849349"/>
              <a:gd name="connsiteY0" fmla="*/ 30823 h 400795"/>
              <a:gd name="connsiteX1" fmla="*/ 893852 w 1849349"/>
              <a:gd name="connsiteY1" fmla="*/ 400692 h 400795"/>
              <a:gd name="connsiteX2" fmla="*/ 0 w 1849349"/>
              <a:gd name="connsiteY2" fmla="*/ 0 h 40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9349" h="400795">
                <a:moveTo>
                  <a:pt x="1849349" y="30823"/>
                </a:moveTo>
                <a:cubicBezTo>
                  <a:pt x="1525713" y="218326"/>
                  <a:pt x="1202077" y="405829"/>
                  <a:pt x="893852" y="400692"/>
                </a:cubicBezTo>
                <a:cubicBezTo>
                  <a:pt x="585627" y="395555"/>
                  <a:pt x="292813" y="197777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AFC80B9-4E9B-44EA-83FD-C34CD88B3602}"/>
              </a:ext>
            </a:extLst>
          </p:cNvPr>
          <p:cNvSpPr/>
          <p:nvPr/>
        </p:nvSpPr>
        <p:spPr>
          <a:xfrm>
            <a:off x="7118627" y="3421284"/>
            <a:ext cx="1801475" cy="789376"/>
          </a:xfrm>
          <a:custGeom>
            <a:avLst/>
            <a:gdLst>
              <a:gd name="connsiteX0" fmla="*/ 1808252 w 1808252"/>
              <a:gd name="connsiteY0" fmla="*/ 0 h 791115"/>
              <a:gd name="connsiteX1" fmla="*/ 883578 w 1808252"/>
              <a:gd name="connsiteY1" fmla="*/ 791110 h 791115"/>
              <a:gd name="connsiteX2" fmla="*/ 0 w 1808252"/>
              <a:gd name="connsiteY2" fmla="*/ 10274 h 79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8252" h="791115">
                <a:moveTo>
                  <a:pt x="1808252" y="0"/>
                </a:moveTo>
                <a:cubicBezTo>
                  <a:pt x="1496602" y="394699"/>
                  <a:pt x="1184953" y="789398"/>
                  <a:pt x="883578" y="791110"/>
                </a:cubicBezTo>
                <a:cubicBezTo>
                  <a:pt x="582203" y="792822"/>
                  <a:pt x="291101" y="401548"/>
                  <a:pt x="0" y="1027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DDEDCA3-78FA-4202-A6A2-5C9FB7679CF7}"/>
              </a:ext>
            </a:extLst>
          </p:cNvPr>
          <p:cNvSpPr/>
          <p:nvPr/>
        </p:nvSpPr>
        <p:spPr>
          <a:xfrm>
            <a:off x="5185672" y="328505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8A94737-5290-4379-BDB4-752544E95288}"/>
              </a:ext>
            </a:extLst>
          </p:cNvPr>
          <p:cNvSpPr/>
          <p:nvPr/>
        </p:nvSpPr>
        <p:spPr>
          <a:xfrm>
            <a:off x="4333538" y="3427275"/>
            <a:ext cx="2755226" cy="817670"/>
          </a:xfrm>
          <a:custGeom>
            <a:avLst/>
            <a:gdLst>
              <a:gd name="connsiteX0" fmla="*/ 2825394 w 2825394"/>
              <a:gd name="connsiteY0" fmla="*/ 0 h 924674"/>
              <a:gd name="connsiteX1" fmla="*/ 2301412 w 2825394"/>
              <a:gd name="connsiteY1" fmla="*/ 924674 h 924674"/>
              <a:gd name="connsiteX2" fmla="*/ 0 w 2825394"/>
              <a:gd name="connsiteY2" fmla="*/ 0 h 924674"/>
              <a:gd name="connsiteX0" fmla="*/ 2825394 w 2825394"/>
              <a:gd name="connsiteY0" fmla="*/ 0 h 871124"/>
              <a:gd name="connsiteX1" fmla="*/ 1964997 w 2825394"/>
              <a:gd name="connsiteY1" fmla="*/ 871124 h 871124"/>
              <a:gd name="connsiteX2" fmla="*/ 0 w 2825394"/>
              <a:gd name="connsiteY2" fmla="*/ 0 h 87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394" h="871124">
                <a:moveTo>
                  <a:pt x="2825394" y="0"/>
                </a:moveTo>
                <a:cubicBezTo>
                  <a:pt x="2798852" y="462337"/>
                  <a:pt x="2435896" y="871124"/>
                  <a:pt x="1964997" y="871124"/>
                </a:cubicBezTo>
                <a:cubicBezTo>
                  <a:pt x="1494098" y="871124"/>
                  <a:pt x="915256" y="462337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698C108-C5B5-4EF6-9E8E-CD8A7FC7B36F}"/>
              </a:ext>
            </a:extLst>
          </p:cNvPr>
          <p:cNvSpPr/>
          <p:nvPr/>
        </p:nvSpPr>
        <p:spPr>
          <a:xfrm>
            <a:off x="7118998" y="3454946"/>
            <a:ext cx="914994" cy="204745"/>
          </a:xfrm>
          <a:custGeom>
            <a:avLst/>
            <a:gdLst>
              <a:gd name="connsiteX0" fmla="*/ 0 w 864705"/>
              <a:gd name="connsiteY0" fmla="*/ 0 h 89452"/>
              <a:gd name="connsiteX1" fmla="*/ 546652 w 864705"/>
              <a:gd name="connsiteY1" fmla="*/ 89452 h 89452"/>
              <a:gd name="connsiteX2" fmla="*/ 864705 w 864705"/>
              <a:gd name="connsiteY2" fmla="*/ 0 h 89452"/>
              <a:gd name="connsiteX0" fmla="*/ 0 w 864705"/>
              <a:gd name="connsiteY0" fmla="*/ 0 h 400596"/>
              <a:gd name="connsiteX1" fmla="*/ 574830 w 864705"/>
              <a:gd name="connsiteY1" fmla="*/ 400596 h 400596"/>
              <a:gd name="connsiteX2" fmla="*/ 864705 w 864705"/>
              <a:gd name="connsiteY2" fmla="*/ 0 h 40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705" h="400596">
                <a:moveTo>
                  <a:pt x="0" y="0"/>
                </a:moveTo>
                <a:cubicBezTo>
                  <a:pt x="201267" y="44726"/>
                  <a:pt x="430713" y="400596"/>
                  <a:pt x="574830" y="400596"/>
                </a:cubicBezTo>
                <a:cubicBezTo>
                  <a:pt x="718947" y="400596"/>
                  <a:pt x="777737" y="44726"/>
                  <a:pt x="864705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0E175D9-5EA8-4D3B-A8F2-7C401388A67B}"/>
              </a:ext>
            </a:extLst>
          </p:cNvPr>
          <p:cNvSpPr/>
          <p:nvPr/>
        </p:nvSpPr>
        <p:spPr>
          <a:xfrm>
            <a:off x="3431580" y="3454946"/>
            <a:ext cx="3741804" cy="983477"/>
          </a:xfrm>
          <a:custGeom>
            <a:avLst/>
            <a:gdLst>
              <a:gd name="connsiteX0" fmla="*/ 3697356 w 3828960"/>
              <a:gd name="connsiteY0" fmla="*/ 9939 h 934282"/>
              <a:gd name="connsiteX1" fmla="*/ 3379304 w 3828960"/>
              <a:gd name="connsiteY1" fmla="*/ 934278 h 934282"/>
              <a:gd name="connsiteX2" fmla="*/ 0 w 3828960"/>
              <a:gd name="connsiteY2" fmla="*/ 0 h 934282"/>
              <a:gd name="connsiteX0" fmla="*/ 3697356 w 3750869"/>
              <a:gd name="connsiteY0" fmla="*/ 9939 h 1003855"/>
              <a:gd name="connsiteX1" fmla="*/ 3081130 w 3750869"/>
              <a:gd name="connsiteY1" fmla="*/ 1003852 h 1003855"/>
              <a:gd name="connsiteX2" fmla="*/ 0 w 3750869"/>
              <a:gd name="connsiteY2" fmla="*/ 0 h 1003855"/>
              <a:gd name="connsiteX0" fmla="*/ 3697356 w 3746965"/>
              <a:gd name="connsiteY0" fmla="*/ 9939 h 954160"/>
              <a:gd name="connsiteX1" fmla="*/ 3051313 w 3746965"/>
              <a:gd name="connsiteY1" fmla="*/ 954156 h 954160"/>
              <a:gd name="connsiteX2" fmla="*/ 0 w 3746965"/>
              <a:gd name="connsiteY2" fmla="*/ 0 h 954160"/>
              <a:gd name="connsiteX0" fmla="*/ 3697356 w 3741804"/>
              <a:gd name="connsiteY0" fmla="*/ 9939 h 983477"/>
              <a:gd name="connsiteX1" fmla="*/ 3051313 w 3741804"/>
              <a:gd name="connsiteY1" fmla="*/ 954156 h 983477"/>
              <a:gd name="connsiteX2" fmla="*/ 0 w 3741804"/>
              <a:gd name="connsiteY2" fmla="*/ 0 h 98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1804" h="983477">
                <a:moveTo>
                  <a:pt x="3697356" y="9939"/>
                </a:moveTo>
                <a:cubicBezTo>
                  <a:pt x="3846443" y="472936"/>
                  <a:pt x="3617844" y="776908"/>
                  <a:pt x="3051313" y="954156"/>
                </a:cubicBezTo>
                <a:cubicBezTo>
                  <a:pt x="2484782" y="1131404"/>
                  <a:pt x="1381539" y="466311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811F677-C51A-42D8-907E-FCE6AB0DCBC6}"/>
              </a:ext>
            </a:extLst>
          </p:cNvPr>
          <p:cNvSpPr/>
          <p:nvPr/>
        </p:nvSpPr>
        <p:spPr>
          <a:xfrm>
            <a:off x="6403380" y="5740945"/>
            <a:ext cx="1649896" cy="646210"/>
          </a:xfrm>
          <a:custGeom>
            <a:avLst/>
            <a:gdLst>
              <a:gd name="connsiteX0" fmla="*/ 1649896 w 1649896"/>
              <a:gd name="connsiteY0" fmla="*/ 49696 h 646210"/>
              <a:gd name="connsiteX1" fmla="*/ 815009 w 1649896"/>
              <a:gd name="connsiteY1" fmla="*/ 646044 h 646210"/>
              <a:gd name="connsiteX2" fmla="*/ 0 w 1649896"/>
              <a:gd name="connsiteY2" fmla="*/ 0 h 64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9896" h="646210">
                <a:moveTo>
                  <a:pt x="1649896" y="49696"/>
                </a:moveTo>
                <a:cubicBezTo>
                  <a:pt x="1369944" y="352011"/>
                  <a:pt x="1089992" y="654327"/>
                  <a:pt x="815009" y="646044"/>
                </a:cubicBezTo>
                <a:cubicBezTo>
                  <a:pt x="540026" y="637761"/>
                  <a:pt x="270013" y="318880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0C28CE2-CC65-4CF7-886C-0866C8E36A2B}"/>
              </a:ext>
            </a:extLst>
          </p:cNvPr>
          <p:cNvSpPr/>
          <p:nvPr/>
        </p:nvSpPr>
        <p:spPr>
          <a:xfrm>
            <a:off x="6413320" y="5760824"/>
            <a:ext cx="1639956" cy="397574"/>
          </a:xfrm>
          <a:custGeom>
            <a:avLst/>
            <a:gdLst>
              <a:gd name="connsiteX0" fmla="*/ 1639956 w 1639956"/>
              <a:gd name="connsiteY0" fmla="*/ 0 h 337942"/>
              <a:gd name="connsiteX1" fmla="*/ 1043608 w 1639956"/>
              <a:gd name="connsiteY1" fmla="*/ 337930 h 337942"/>
              <a:gd name="connsiteX2" fmla="*/ 0 w 1639956"/>
              <a:gd name="connsiteY2" fmla="*/ 9939 h 337942"/>
              <a:gd name="connsiteX0" fmla="*/ 1639956 w 1639956"/>
              <a:gd name="connsiteY0" fmla="*/ 0 h 397574"/>
              <a:gd name="connsiteX1" fmla="*/ 765312 w 1639956"/>
              <a:gd name="connsiteY1" fmla="*/ 397565 h 397574"/>
              <a:gd name="connsiteX2" fmla="*/ 0 w 1639956"/>
              <a:gd name="connsiteY2" fmla="*/ 9939 h 39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956" h="397574">
                <a:moveTo>
                  <a:pt x="1639956" y="0"/>
                </a:moveTo>
                <a:cubicBezTo>
                  <a:pt x="1478445" y="168137"/>
                  <a:pt x="1038638" y="395909"/>
                  <a:pt x="765312" y="397565"/>
                </a:cubicBezTo>
                <a:cubicBezTo>
                  <a:pt x="491986" y="399222"/>
                  <a:pt x="385141" y="174763"/>
                  <a:pt x="0" y="9939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761767D-71BA-4414-949A-E90CE6DED88A}"/>
              </a:ext>
            </a:extLst>
          </p:cNvPr>
          <p:cNvSpPr/>
          <p:nvPr/>
        </p:nvSpPr>
        <p:spPr>
          <a:xfrm>
            <a:off x="8033398" y="5790641"/>
            <a:ext cx="1977887" cy="666024"/>
          </a:xfrm>
          <a:custGeom>
            <a:avLst/>
            <a:gdLst>
              <a:gd name="connsiteX0" fmla="*/ 0 w 1977887"/>
              <a:gd name="connsiteY0" fmla="*/ 39757 h 666024"/>
              <a:gd name="connsiteX1" fmla="*/ 815009 w 1977887"/>
              <a:gd name="connsiteY1" fmla="*/ 665922 h 666024"/>
              <a:gd name="connsiteX2" fmla="*/ 1977887 w 1977887"/>
              <a:gd name="connsiteY2" fmla="*/ 0 h 66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887" h="666024">
                <a:moveTo>
                  <a:pt x="0" y="39757"/>
                </a:moveTo>
                <a:cubicBezTo>
                  <a:pt x="242680" y="356152"/>
                  <a:pt x="485361" y="672548"/>
                  <a:pt x="815009" y="665922"/>
                </a:cubicBezTo>
                <a:cubicBezTo>
                  <a:pt x="1144657" y="659296"/>
                  <a:pt x="1561272" y="329648"/>
                  <a:pt x="1977887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BD4AA05-926B-45FE-BDBC-61B7AC84DEE2}"/>
              </a:ext>
            </a:extLst>
          </p:cNvPr>
          <p:cNvSpPr/>
          <p:nvPr/>
        </p:nvSpPr>
        <p:spPr>
          <a:xfrm>
            <a:off x="8033398" y="5740945"/>
            <a:ext cx="1948069" cy="546877"/>
          </a:xfrm>
          <a:custGeom>
            <a:avLst/>
            <a:gdLst>
              <a:gd name="connsiteX0" fmla="*/ 0 w 1977887"/>
              <a:gd name="connsiteY0" fmla="*/ 49696 h 487242"/>
              <a:gd name="connsiteX1" fmla="*/ 834887 w 1977887"/>
              <a:gd name="connsiteY1" fmla="*/ 487018 h 487242"/>
              <a:gd name="connsiteX2" fmla="*/ 1977887 w 1977887"/>
              <a:gd name="connsiteY2" fmla="*/ 0 h 48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887" h="487242">
                <a:moveTo>
                  <a:pt x="0" y="49696"/>
                </a:moveTo>
                <a:cubicBezTo>
                  <a:pt x="252619" y="272498"/>
                  <a:pt x="505239" y="495301"/>
                  <a:pt x="834887" y="487018"/>
                </a:cubicBezTo>
                <a:cubicBezTo>
                  <a:pt x="1164535" y="478735"/>
                  <a:pt x="1571211" y="239367"/>
                  <a:pt x="1977887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952C9B3-7AD7-4343-9C23-78662380C170}"/>
              </a:ext>
            </a:extLst>
          </p:cNvPr>
          <p:cNvSpPr/>
          <p:nvPr/>
        </p:nvSpPr>
        <p:spPr>
          <a:xfrm>
            <a:off x="8003580" y="5760824"/>
            <a:ext cx="1895390" cy="258417"/>
          </a:xfrm>
          <a:custGeom>
            <a:avLst/>
            <a:gdLst>
              <a:gd name="connsiteX0" fmla="*/ 0 w 1858618"/>
              <a:gd name="connsiteY0" fmla="*/ 109330 h 537759"/>
              <a:gd name="connsiteX1" fmla="*/ 695739 w 1858618"/>
              <a:gd name="connsiteY1" fmla="*/ 536713 h 537759"/>
              <a:gd name="connsiteX2" fmla="*/ 1858618 w 1858618"/>
              <a:gd name="connsiteY2" fmla="*/ 0 h 53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8618" h="537759">
                <a:moveTo>
                  <a:pt x="0" y="109330"/>
                </a:moveTo>
                <a:cubicBezTo>
                  <a:pt x="192984" y="332132"/>
                  <a:pt x="385969" y="554935"/>
                  <a:pt x="695739" y="536713"/>
                </a:cubicBezTo>
                <a:cubicBezTo>
                  <a:pt x="1005509" y="518491"/>
                  <a:pt x="1432063" y="259245"/>
                  <a:pt x="1858618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52F41A4-DD4B-4D80-84EC-FC92C3031F43}"/>
              </a:ext>
            </a:extLst>
          </p:cNvPr>
          <p:cNvSpPr/>
          <p:nvPr/>
        </p:nvSpPr>
        <p:spPr>
          <a:xfrm>
            <a:off x="3550850" y="4705865"/>
            <a:ext cx="4393095" cy="715712"/>
          </a:xfrm>
          <a:custGeom>
            <a:avLst/>
            <a:gdLst>
              <a:gd name="connsiteX0" fmla="*/ 4393095 w 4393095"/>
              <a:gd name="connsiteY0" fmla="*/ 675955 h 715712"/>
              <a:gd name="connsiteX1" fmla="*/ 2196547 w 4393095"/>
              <a:gd name="connsiteY1" fmla="*/ 94 h 715712"/>
              <a:gd name="connsiteX2" fmla="*/ 0 w 4393095"/>
              <a:gd name="connsiteY2" fmla="*/ 715712 h 7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095" h="715712">
                <a:moveTo>
                  <a:pt x="4393095" y="675955"/>
                </a:moveTo>
                <a:cubicBezTo>
                  <a:pt x="3660912" y="334711"/>
                  <a:pt x="2928729" y="-6532"/>
                  <a:pt x="2196547" y="94"/>
                </a:cubicBezTo>
                <a:cubicBezTo>
                  <a:pt x="1464365" y="6720"/>
                  <a:pt x="732182" y="361216"/>
                  <a:pt x="0" y="71571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18E75CE-B0B3-457F-9D3D-3B1392295088}"/>
              </a:ext>
            </a:extLst>
          </p:cNvPr>
          <p:cNvSpPr/>
          <p:nvPr/>
        </p:nvSpPr>
        <p:spPr>
          <a:xfrm>
            <a:off x="3670120" y="4891169"/>
            <a:ext cx="4220956" cy="510409"/>
          </a:xfrm>
          <a:custGeom>
            <a:avLst/>
            <a:gdLst>
              <a:gd name="connsiteX0" fmla="*/ 4164495 w 4164495"/>
              <a:gd name="connsiteY0" fmla="*/ 551602 h 561542"/>
              <a:gd name="connsiteX1" fmla="*/ 2604052 w 4164495"/>
              <a:gd name="connsiteY1" fmla="*/ 84463 h 561542"/>
              <a:gd name="connsiteX2" fmla="*/ 1709530 w 4164495"/>
              <a:gd name="connsiteY2" fmla="*/ 44707 h 561542"/>
              <a:gd name="connsiteX3" fmla="*/ 0 w 4164495"/>
              <a:gd name="connsiteY3" fmla="*/ 561542 h 56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4495" h="561542">
                <a:moveTo>
                  <a:pt x="4164495" y="551602"/>
                </a:moveTo>
                <a:cubicBezTo>
                  <a:pt x="3588854" y="360273"/>
                  <a:pt x="3013213" y="168945"/>
                  <a:pt x="2604052" y="84463"/>
                </a:cubicBezTo>
                <a:cubicBezTo>
                  <a:pt x="2194891" y="-19"/>
                  <a:pt x="2143539" y="-34806"/>
                  <a:pt x="1709530" y="44707"/>
                </a:cubicBezTo>
                <a:cubicBezTo>
                  <a:pt x="1275521" y="124220"/>
                  <a:pt x="637760" y="342881"/>
                  <a:pt x="0" y="56154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2B9BF-7E38-4654-B548-AAB632C95A0C}"/>
              </a:ext>
            </a:extLst>
          </p:cNvPr>
          <p:cNvCxnSpPr>
            <a:cxnSpLocks/>
          </p:cNvCxnSpPr>
          <p:nvPr/>
        </p:nvCxnSpPr>
        <p:spPr>
          <a:xfrm>
            <a:off x="6137846" y="55755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039352B-91CF-49EA-A967-93D44EA53B5E}"/>
              </a:ext>
            </a:extLst>
          </p:cNvPr>
          <p:cNvSpPr/>
          <p:nvPr/>
        </p:nvSpPr>
        <p:spPr>
          <a:xfrm>
            <a:off x="3550851" y="5694982"/>
            <a:ext cx="2782956" cy="470809"/>
          </a:xfrm>
          <a:custGeom>
            <a:avLst/>
            <a:gdLst>
              <a:gd name="connsiteX0" fmla="*/ 2504661 w 2504661"/>
              <a:gd name="connsiteY0" fmla="*/ 0 h 407900"/>
              <a:gd name="connsiteX1" fmla="*/ 1421295 w 2504661"/>
              <a:gd name="connsiteY1" fmla="*/ 407505 h 407900"/>
              <a:gd name="connsiteX2" fmla="*/ 0 w 2504661"/>
              <a:gd name="connsiteY2" fmla="*/ 59635 h 4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4661" h="407900">
                <a:moveTo>
                  <a:pt x="2504661" y="0"/>
                </a:moveTo>
                <a:cubicBezTo>
                  <a:pt x="2171699" y="198783"/>
                  <a:pt x="1838738" y="397566"/>
                  <a:pt x="1421295" y="407505"/>
                </a:cubicBezTo>
                <a:cubicBezTo>
                  <a:pt x="1003852" y="417444"/>
                  <a:pt x="501926" y="238539"/>
                  <a:pt x="0" y="59635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135AF86-3688-4A7B-B064-C1773E53CC77}"/>
              </a:ext>
            </a:extLst>
          </p:cNvPr>
          <p:cNvSpPr/>
          <p:nvPr/>
        </p:nvSpPr>
        <p:spPr>
          <a:xfrm>
            <a:off x="3550850" y="5790643"/>
            <a:ext cx="2802835" cy="616233"/>
          </a:xfrm>
          <a:custGeom>
            <a:avLst/>
            <a:gdLst>
              <a:gd name="connsiteX0" fmla="*/ 2802835 w 2802835"/>
              <a:gd name="connsiteY0" fmla="*/ 29817 h 566957"/>
              <a:gd name="connsiteX1" fmla="*/ 1779104 w 2802835"/>
              <a:gd name="connsiteY1" fmla="*/ 526773 h 566957"/>
              <a:gd name="connsiteX2" fmla="*/ 467139 w 2802835"/>
              <a:gd name="connsiteY2" fmla="*/ 477078 h 566957"/>
              <a:gd name="connsiteX3" fmla="*/ 0 w 2802835"/>
              <a:gd name="connsiteY3" fmla="*/ 0 h 566957"/>
              <a:gd name="connsiteX0" fmla="*/ 2802835 w 2802835"/>
              <a:gd name="connsiteY0" fmla="*/ 29817 h 616233"/>
              <a:gd name="connsiteX1" fmla="*/ 1779104 w 2802835"/>
              <a:gd name="connsiteY1" fmla="*/ 526773 h 616233"/>
              <a:gd name="connsiteX2" fmla="*/ 914400 w 2802835"/>
              <a:gd name="connsiteY2" fmla="*/ 566530 h 616233"/>
              <a:gd name="connsiteX3" fmla="*/ 0 w 2802835"/>
              <a:gd name="connsiteY3" fmla="*/ 0 h 61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2835" h="616233">
                <a:moveTo>
                  <a:pt x="2802835" y="29817"/>
                </a:moveTo>
                <a:cubicBezTo>
                  <a:pt x="2485611" y="241023"/>
                  <a:pt x="2093843" y="437321"/>
                  <a:pt x="1779104" y="526773"/>
                </a:cubicBezTo>
                <a:cubicBezTo>
                  <a:pt x="1464365" y="616225"/>
                  <a:pt x="1210917" y="654326"/>
                  <a:pt x="914400" y="566530"/>
                </a:cubicBezTo>
                <a:cubicBezTo>
                  <a:pt x="617883" y="478735"/>
                  <a:pt x="85311" y="194641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row: Curved Left 99">
            <a:extLst>
              <a:ext uri="{FF2B5EF4-FFF2-40B4-BE49-F238E27FC236}">
                <a16:creationId xmlns:a16="http://schemas.microsoft.com/office/drawing/2014/main" id="{4A97E936-86A1-447D-A005-17F7E945E75D}"/>
              </a:ext>
            </a:extLst>
          </p:cNvPr>
          <p:cNvSpPr/>
          <p:nvPr/>
        </p:nvSpPr>
        <p:spPr>
          <a:xfrm flipH="1">
            <a:off x="597634" y="4162168"/>
            <a:ext cx="785827" cy="1216152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5225360-FBE7-49A0-9FC3-469BC85C89CF}"/>
              </a:ext>
            </a:extLst>
          </p:cNvPr>
          <p:cNvSpPr/>
          <p:nvPr/>
        </p:nvSpPr>
        <p:spPr>
          <a:xfrm>
            <a:off x="6110371" y="5467440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CD93782-020C-4A0F-BB54-D5BA87014369}"/>
              </a:ext>
            </a:extLst>
          </p:cNvPr>
          <p:cNvSpPr/>
          <p:nvPr/>
        </p:nvSpPr>
        <p:spPr>
          <a:xfrm>
            <a:off x="7734014" y="5308390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8CE5544-1F31-4F96-BFD4-45FF2C19FD92}"/>
              </a:ext>
            </a:extLst>
          </p:cNvPr>
          <p:cNvSpPr/>
          <p:nvPr/>
        </p:nvSpPr>
        <p:spPr>
          <a:xfrm>
            <a:off x="9781473" y="5333206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87A4B46-6B5A-47E1-A4C0-055EE6F9D8EA}"/>
              </a:ext>
            </a:extLst>
          </p:cNvPr>
          <p:cNvSpPr/>
          <p:nvPr/>
        </p:nvSpPr>
        <p:spPr>
          <a:xfrm>
            <a:off x="3233080" y="5294843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06D11C3-750B-4C47-A75D-8E343711DDE9}"/>
              </a:ext>
            </a:extLst>
          </p:cNvPr>
          <p:cNvSpPr/>
          <p:nvPr/>
        </p:nvSpPr>
        <p:spPr>
          <a:xfrm>
            <a:off x="4624839" y="19441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31FDA-C11C-4177-8EF0-6B4480FCC4AC}"/>
              </a:ext>
            </a:extLst>
          </p:cNvPr>
          <p:cNvSpPr txBox="1"/>
          <p:nvPr/>
        </p:nvSpPr>
        <p:spPr>
          <a:xfrm>
            <a:off x="6309104" y="1782466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small girth!</a:t>
            </a:r>
          </a:p>
        </p:txBody>
      </p:sp>
    </p:spTree>
    <p:extLst>
      <p:ext uri="{BB962C8B-B14F-4D97-AF65-F5344CB8AC3E}">
        <p14:creationId xmlns:p14="http://schemas.microsoft.com/office/powerpoint/2010/main" val="2112250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6F89-D404-4387-83E7-562D6A90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58"/>
            <a:ext cx="10515600" cy="1325563"/>
          </a:xfrm>
        </p:spPr>
        <p:txBody>
          <a:bodyPr/>
          <a:lstStyle/>
          <a:p>
            <a:r>
              <a:rPr lang="en-US" dirty="0"/>
              <a:t>Compute Short Cycles in Contracted Graph</a:t>
            </a:r>
            <a:endParaRPr lang="he-IL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5A08EE0-3D25-42B5-BF09-523606716074}"/>
              </a:ext>
            </a:extLst>
          </p:cNvPr>
          <p:cNvSpPr/>
          <p:nvPr/>
        </p:nvSpPr>
        <p:spPr>
          <a:xfrm>
            <a:off x="9430022" y="2322364"/>
            <a:ext cx="624530" cy="62453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261FEAE-F3F7-4EE1-88B6-5741A2F7DBAD}"/>
              </a:ext>
            </a:extLst>
          </p:cNvPr>
          <p:cNvSpPr/>
          <p:nvPr/>
        </p:nvSpPr>
        <p:spPr>
          <a:xfrm>
            <a:off x="2367920" y="2228666"/>
            <a:ext cx="624530" cy="62453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40C8F24-6F61-40DB-8F24-E9EA2384D3AD}"/>
              </a:ext>
            </a:extLst>
          </p:cNvPr>
          <p:cNvSpPr/>
          <p:nvPr/>
        </p:nvSpPr>
        <p:spPr>
          <a:xfrm>
            <a:off x="5857115" y="2973996"/>
            <a:ext cx="1649896" cy="646210"/>
          </a:xfrm>
          <a:custGeom>
            <a:avLst/>
            <a:gdLst>
              <a:gd name="connsiteX0" fmla="*/ 1649896 w 1649896"/>
              <a:gd name="connsiteY0" fmla="*/ 49696 h 646210"/>
              <a:gd name="connsiteX1" fmla="*/ 815009 w 1649896"/>
              <a:gd name="connsiteY1" fmla="*/ 646044 h 646210"/>
              <a:gd name="connsiteX2" fmla="*/ 0 w 1649896"/>
              <a:gd name="connsiteY2" fmla="*/ 0 h 64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9896" h="646210">
                <a:moveTo>
                  <a:pt x="1649896" y="49696"/>
                </a:moveTo>
                <a:cubicBezTo>
                  <a:pt x="1369944" y="352011"/>
                  <a:pt x="1089992" y="654327"/>
                  <a:pt x="815009" y="646044"/>
                </a:cubicBezTo>
                <a:cubicBezTo>
                  <a:pt x="540026" y="637761"/>
                  <a:pt x="270013" y="318880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77C1BE8-7949-4068-BD13-DB629E18EC83}"/>
              </a:ext>
            </a:extLst>
          </p:cNvPr>
          <p:cNvSpPr/>
          <p:nvPr/>
        </p:nvSpPr>
        <p:spPr>
          <a:xfrm>
            <a:off x="5867055" y="2993875"/>
            <a:ext cx="1639956" cy="397574"/>
          </a:xfrm>
          <a:custGeom>
            <a:avLst/>
            <a:gdLst>
              <a:gd name="connsiteX0" fmla="*/ 1639956 w 1639956"/>
              <a:gd name="connsiteY0" fmla="*/ 0 h 337942"/>
              <a:gd name="connsiteX1" fmla="*/ 1043608 w 1639956"/>
              <a:gd name="connsiteY1" fmla="*/ 337930 h 337942"/>
              <a:gd name="connsiteX2" fmla="*/ 0 w 1639956"/>
              <a:gd name="connsiteY2" fmla="*/ 9939 h 337942"/>
              <a:gd name="connsiteX0" fmla="*/ 1639956 w 1639956"/>
              <a:gd name="connsiteY0" fmla="*/ 0 h 397574"/>
              <a:gd name="connsiteX1" fmla="*/ 765312 w 1639956"/>
              <a:gd name="connsiteY1" fmla="*/ 397565 h 397574"/>
              <a:gd name="connsiteX2" fmla="*/ 0 w 1639956"/>
              <a:gd name="connsiteY2" fmla="*/ 9939 h 39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956" h="397574">
                <a:moveTo>
                  <a:pt x="1639956" y="0"/>
                </a:moveTo>
                <a:cubicBezTo>
                  <a:pt x="1478445" y="168137"/>
                  <a:pt x="1038638" y="395909"/>
                  <a:pt x="765312" y="397565"/>
                </a:cubicBezTo>
                <a:cubicBezTo>
                  <a:pt x="491986" y="399222"/>
                  <a:pt x="385141" y="174763"/>
                  <a:pt x="0" y="9939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34EEC40-56C6-4F5A-80B2-5D002BE94616}"/>
              </a:ext>
            </a:extLst>
          </p:cNvPr>
          <p:cNvSpPr/>
          <p:nvPr/>
        </p:nvSpPr>
        <p:spPr>
          <a:xfrm>
            <a:off x="7487133" y="3023692"/>
            <a:ext cx="1977887" cy="666024"/>
          </a:xfrm>
          <a:custGeom>
            <a:avLst/>
            <a:gdLst>
              <a:gd name="connsiteX0" fmla="*/ 0 w 1977887"/>
              <a:gd name="connsiteY0" fmla="*/ 39757 h 666024"/>
              <a:gd name="connsiteX1" fmla="*/ 815009 w 1977887"/>
              <a:gd name="connsiteY1" fmla="*/ 665922 h 666024"/>
              <a:gd name="connsiteX2" fmla="*/ 1977887 w 1977887"/>
              <a:gd name="connsiteY2" fmla="*/ 0 h 66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887" h="666024">
                <a:moveTo>
                  <a:pt x="0" y="39757"/>
                </a:moveTo>
                <a:cubicBezTo>
                  <a:pt x="242680" y="356152"/>
                  <a:pt x="485361" y="672548"/>
                  <a:pt x="815009" y="665922"/>
                </a:cubicBezTo>
                <a:cubicBezTo>
                  <a:pt x="1144657" y="659296"/>
                  <a:pt x="1561272" y="329648"/>
                  <a:pt x="1977887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56A0BD1-C5D9-4374-9A84-C02E131CC15D}"/>
              </a:ext>
            </a:extLst>
          </p:cNvPr>
          <p:cNvSpPr/>
          <p:nvPr/>
        </p:nvSpPr>
        <p:spPr>
          <a:xfrm>
            <a:off x="7487133" y="2973996"/>
            <a:ext cx="1948069" cy="546877"/>
          </a:xfrm>
          <a:custGeom>
            <a:avLst/>
            <a:gdLst>
              <a:gd name="connsiteX0" fmla="*/ 0 w 1977887"/>
              <a:gd name="connsiteY0" fmla="*/ 49696 h 487242"/>
              <a:gd name="connsiteX1" fmla="*/ 834887 w 1977887"/>
              <a:gd name="connsiteY1" fmla="*/ 487018 h 487242"/>
              <a:gd name="connsiteX2" fmla="*/ 1977887 w 1977887"/>
              <a:gd name="connsiteY2" fmla="*/ 0 h 48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887" h="487242">
                <a:moveTo>
                  <a:pt x="0" y="49696"/>
                </a:moveTo>
                <a:cubicBezTo>
                  <a:pt x="252619" y="272498"/>
                  <a:pt x="505239" y="495301"/>
                  <a:pt x="834887" y="487018"/>
                </a:cubicBezTo>
                <a:cubicBezTo>
                  <a:pt x="1164535" y="478735"/>
                  <a:pt x="1571211" y="239367"/>
                  <a:pt x="1977887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82AE689-0EA0-42F8-A77A-33D980127739}"/>
              </a:ext>
            </a:extLst>
          </p:cNvPr>
          <p:cNvSpPr/>
          <p:nvPr/>
        </p:nvSpPr>
        <p:spPr>
          <a:xfrm>
            <a:off x="7457315" y="2993875"/>
            <a:ext cx="1895390" cy="258417"/>
          </a:xfrm>
          <a:custGeom>
            <a:avLst/>
            <a:gdLst>
              <a:gd name="connsiteX0" fmla="*/ 0 w 1858618"/>
              <a:gd name="connsiteY0" fmla="*/ 109330 h 537759"/>
              <a:gd name="connsiteX1" fmla="*/ 695739 w 1858618"/>
              <a:gd name="connsiteY1" fmla="*/ 536713 h 537759"/>
              <a:gd name="connsiteX2" fmla="*/ 1858618 w 1858618"/>
              <a:gd name="connsiteY2" fmla="*/ 0 h 53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8618" h="537759">
                <a:moveTo>
                  <a:pt x="0" y="109330"/>
                </a:moveTo>
                <a:cubicBezTo>
                  <a:pt x="192984" y="332132"/>
                  <a:pt x="385969" y="554935"/>
                  <a:pt x="695739" y="536713"/>
                </a:cubicBezTo>
                <a:cubicBezTo>
                  <a:pt x="1005509" y="518491"/>
                  <a:pt x="1432063" y="259245"/>
                  <a:pt x="1858618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275E053-70FA-4B9D-A3DF-D36DA5F4D9AB}"/>
              </a:ext>
            </a:extLst>
          </p:cNvPr>
          <p:cNvSpPr/>
          <p:nvPr/>
        </p:nvSpPr>
        <p:spPr>
          <a:xfrm>
            <a:off x="3004585" y="1938916"/>
            <a:ext cx="4393095" cy="715712"/>
          </a:xfrm>
          <a:custGeom>
            <a:avLst/>
            <a:gdLst>
              <a:gd name="connsiteX0" fmla="*/ 4393095 w 4393095"/>
              <a:gd name="connsiteY0" fmla="*/ 675955 h 715712"/>
              <a:gd name="connsiteX1" fmla="*/ 2196547 w 4393095"/>
              <a:gd name="connsiteY1" fmla="*/ 94 h 715712"/>
              <a:gd name="connsiteX2" fmla="*/ 0 w 4393095"/>
              <a:gd name="connsiteY2" fmla="*/ 715712 h 7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095" h="715712">
                <a:moveTo>
                  <a:pt x="4393095" y="675955"/>
                </a:moveTo>
                <a:cubicBezTo>
                  <a:pt x="3660912" y="334711"/>
                  <a:pt x="2928729" y="-6532"/>
                  <a:pt x="2196547" y="94"/>
                </a:cubicBezTo>
                <a:cubicBezTo>
                  <a:pt x="1464365" y="6720"/>
                  <a:pt x="732182" y="361216"/>
                  <a:pt x="0" y="71571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99A56CB-12A1-405D-B3C7-44F90FA1D7E8}"/>
              </a:ext>
            </a:extLst>
          </p:cNvPr>
          <p:cNvSpPr/>
          <p:nvPr/>
        </p:nvSpPr>
        <p:spPr>
          <a:xfrm>
            <a:off x="3123855" y="2124220"/>
            <a:ext cx="4220956" cy="510409"/>
          </a:xfrm>
          <a:custGeom>
            <a:avLst/>
            <a:gdLst>
              <a:gd name="connsiteX0" fmla="*/ 4164495 w 4164495"/>
              <a:gd name="connsiteY0" fmla="*/ 551602 h 561542"/>
              <a:gd name="connsiteX1" fmla="*/ 2604052 w 4164495"/>
              <a:gd name="connsiteY1" fmla="*/ 84463 h 561542"/>
              <a:gd name="connsiteX2" fmla="*/ 1709530 w 4164495"/>
              <a:gd name="connsiteY2" fmla="*/ 44707 h 561542"/>
              <a:gd name="connsiteX3" fmla="*/ 0 w 4164495"/>
              <a:gd name="connsiteY3" fmla="*/ 561542 h 56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4495" h="561542">
                <a:moveTo>
                  <a:pt x="4164495" y="551602"/>
                </a:moveTo>
                <a:cubicBezTo>
                  <a:pt x="3588854" y="360273"/>
                  <a:pt x="3013213" y="168945"/>
                  <a:pt x="2604052" y="84463"/>
                </a:cubicBezTo>
                <a:cubicBezTo>
                  <a:pt x="2194891" y="-19"/>
                  <a:pt x="2143539" y="-34806"/>
                  <a:pt x="1709530" y="44707"/>
                </a:cubicBezTo>
                <a:cubicBezTo>
                  <a:pt x="1275521" y="124220"/>
                  <a:pt x="637760" y="342881"/>
                  <a:pt x="0" y="56154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CA5B35A-FFE1-4F19-B7F1-346969C67FF5}"/>
              </a:ext>
            </a:extLst>
          </p:cNvPr>
          <p:cNvCxnSpPr>
            <a:cxnSpLocks/>
          </p:cNvCxnSpPr>
          <p:nvPr/>
        </p:nvCxnSpPr>
        <p:spPr>
          <a:xfrm>
            <a:off x="5591581" y="28085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C56E8BF-648E-4A52-A436-85856A100FEF}"/>
              </a:ext>
            </a:extLst>
          </p:cNvPr>
          <p:cNvSpPr/>
          <p:nvPr/>
        </p:nvSpPr>
        <p:spPr>
          <a:xfrm>
            <a:off x="3004586" y="2928033"/>
            <a:ext cx="2782956" cy="470809"/>
          </a:xfrm>
          <a:custGeom>
            <a:avLst/>
            <a:gdLst>
              <a:gd name="connsiteX0" fmla="*/ 2504661 w 2504661"/>
              <a:gd name="connsiteY0" fmla="*/ 0 h 407900"/>
              <a:gd name="connsiteX1" fmla="*/ 1421295 w 2504661"/>
              <a:gd name="connsiteY1" fmla="*/ 407505 h 407900"/>
              <a:gd name="connsiteX2" fmla="*/ 0 w 2504661"/>
              <a:gd name="connsiteY2" fmla="*/ 59635 h 4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4661" h="407900">
                <a:moveTo>
                  <a:pt x="2504661" y="0"/>
                </a:moveTo>
                <a:cubicBezTo>
                  <a:pt x="2171699" y="198783"/>
                  <a:pt x="1838738" y="397566"/>
                  <a:pt x="1421295" y="407505"/>
                </a:cubicBezTo>
                <a:cubicBezTo>
                  <a:pt x="1003852" y="417444"/>
                  <a:pt x="501926" y="238539"/>
                  <a:pt x="0" y="59635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06CC9DD-FE12-4882-A6DA-C037DB56A600}"/>
              </a:ext>
            </a:extLst>
          </p:cNvPr>
          <p:cNvSpPr/>
          <p:nvPr/>
        </p:nvSpPr>
        <p:spPr>
          <a:xfrm>
            <a:off x="3004585" y="3023694"/>
            <a:ext cx="2802835" cy="616233"/>
          </a:xfrm>
          <a:custGeom>
            <a:avLst/>
            <a:gdLst>
              <a:gd name="connsiteX0" fmla="*/ 2802835 w 2802835"/>
              <a:gd name="connsiteY0" fmla="*/ 29817 h 566957"/>
              <a:gd name="connsiteX1" fmla="*/ 1779104 w 2802835"/>
              <a:gd name="connsiteY1" fmla="*/ 526773 h 566957"/>
              <a:gd name="connsiteX2" fmla="*/ 467139 w 2802835"/>
              <a:gd name="connsiteY2" fmla="*/ 477078 h 566957"/>
              <a:gd name="connsiteX3" fmla="*/ 0 w 2802835"/>
              <a:gd name="connsiteY3" fmla="*/ 0 h 566957"/>
              <a:gd name="connsiteX0" fmla="*/ 2802835 w 2802835"/>
              <a:gd name="connsiteY0" fmla="*/ 29817 h 616233"/>
              <a:gd name="connsiteX1" fmla="*/ 1779104 w 2802835"/>
              <a:gd name="connsiteY1" fmla="*/ 526773 h 616233"/>
              <a:gd name="connsiteX2" fmla="*/ 914400 w 2802835"/>
              <a:gd name="connsiteY2" fmla="*/ 566530 h 616233"/>
              <a:gd name="connsiteX3" fmla="*/ 0 w 2802835"/>
              <a:gd name="connsiteY3" fmla="*/ 0 h 61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2835" h="616233">
                <a:moveTo>
                  <a:pt x="2802835" y="29817"/>
                </a:moveTo>
                <a:cubicBezTo>
                  <a:pt x="2485611" y="241023"/>
                  <a:pt x="2093843" y="437321"/>
                  <a:pt x="1779104" y="526773"/>
                </a:cubicBezTo>
                <a:cubicBezTo>
                  <a:pt x="1464365" y="616225"/>
                  <a:pt x="1210917" y="654326"/>
                  <a:pt x="914400" y="566530"/>
                </a:cubicBezTo>
                <a:cubicBezTo>
                  <a:pt x="617883" y="478735"/>
                  <a:pt x="85311" y="194641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3B8C1E-C1C7-4E76-90E2-E5963857283D}"/>
              </a:ext>
            </a:extLst>
          </p:cNvPr>
          <p:cNvSpPr/>
          <p:nvPr/>
        </p:nvSpPr>
        <p:spPr>
          <a:xfrm>
            <a:off x="5564106" y="2700491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15DDF7E-0486-45C1-A60B-0E69397B8904}"/>
              </a:ext>
            </a:extLst>
          </p:cNvPr>
          <p:cNvSpPr/>
          <p:nvPr/>
        </p:nvSpPr>
        <p:spPr>
          <a:xfrm>
            <a:off x="7187749" y="2541441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4AE30E-9E8A-4829-8FBF-BF1F6028CB5D}"/>
              </a:ext>
            </a:extLst>
          </p:cNvPr>
          <p:cNvSpPr/>
          <p:nvPr/>
        </p:nvSpPr>
        <p:spPr>
          <a:xfrm>
            <a:off x="9235208" y="2566257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348A5F-A89C-49AF-8F6D-79AFF98820D8}"/>
              </a:ext>
            </a:extLst>
          </p:cNvPr>
          <p:cNvSpPr/>
          <p:nvPr/>
        </p:nvSpPr>
        <p:spPr>
          <a:xfrm>
            <a:off x="2686815" y="2527894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E335D3-F35F-496C-9C5A-618C5527FC23}"/>
                  </a:ext>
                </a:extLst>
              </p:cNvPr>
              <p:cNvSpPr txBox="1"/>
              <p:nvPr/>
            </p:nvSpPr>
            <p:spPr>
              <a:xfrm>
                <a:off x="345900" y="4793652"/>
                <a:ext cx="688220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Since the “graph”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vertices, </a:t>
                </a:r>
              </a:p>
              <a:p>
                <a:r>
                  <a:rPr lang="en-US" sz="2800" dirty="0"/>
                  <a:t>all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 edges are covered by short cycles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E335D3-F35F-496C-9C5A-618C5527F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0" y="4793652"/>
                <a:ext cx="6882205" cy="954107"/>
              </a:xfrm>
              <a:prstGeom prst="rect">
                <a:avLst/>
              </a:prstGeom>
              <a:blipFill>
                <a:blip r:embed="rId2"/>
                <a:stretch>
                  <a:fillRect l="-1860" t="-5732" r="-88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76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8BF2-060E-424A-AADB-5AAF3E8F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41" y="40422"/>
            <a:ext cx="10515600" cy="1325563"/>
          </a:xfrm>
        </p:spPr>
        <p:txBody>
          <a:bodyPr/>
          <a:lstStyle/>
          <a:p>
            <a:r>
              <a:rPr lang="en-US" dirty="0"/>
              <a:t>Example – Graph Coloring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DE223-E4B4-454C-BDB8-CD01DB1CD4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4087" y="1507179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vertex graph of maximum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Task: color the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colors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# rounds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DE223-E4B4-454C-BDB8-CD01DB1CD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4087" y="1507179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7984A5-CE4C-442C-BA7F-D31AF5BF90CC}"/>
                  </a:ext>
                </a:extLst>
              </p:cNvPr>
              <p:cNvSpPr/>
              <p:nvPr/>
            </p:nvSpPr>
            <p:spPr>
              <a:xfrm>
                <a:off x="932805" y="2804648"/>
                <a:ext cx="6491385" cy="2029636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800100" lvl="1" indent="-34290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samples a random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</a:rPr>
                  <a:t>and broadcasts it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</a:rPr>
                  <a:t>is valid then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</a:rPr>
                  <a:t>and </a:t>
                </a:r>
                <a:r>
                  <a:rPr lang="en-US" sz="2600" dirty="0">
                    <a:solidFill>
                      <a:srgbClr val="C00000"/>
                    </a:solidFill>
                  </a:rPr>
                  <a:t>halt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</a:rPr>
                  <a:t>Otherwise repeat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7984A5-CE4C-442C-BA7F-D31AF5BF9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05" y="2804648"/>
                <a:ext cx="6491385" cy="2029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401441" y="2104966"/>
            <a:ext cx="3048000" cy="2362200"/>
            <a:chOff x="7810500" y="3810000"/>
            <a:chExt cx="3048000" cy="2362200"/>
          </a:xfrm>
        </p:grpSpPr>
        <p:sp>
          <p:nvSpPr>
            <p:cNvPr id="9" name="Oval 8"/>
            <p:cNvSpPr/>
            <p:nvPr/>
          </p:nvSpPr>
          <p:spPr>
            <a:xfrm>
              <a:off x="81915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7249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496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9629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191500" y="5715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5725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325100" y="4419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172700" y="3810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639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0203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553700" y="5943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3251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496300" y="5181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953500" y="4648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810500" y="4800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563100" y="5257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706100" y="4876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334500" y="5867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334500" y="3886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886700" y="4038600"/>
              <a:ext cx="2895600" cy="2057400"/>
              <a:chOff x="4267200" y="914400"/>
              <a:chExt cx="2895600" cy="2057400"/>
            </a:xfrm>
          </p:grpSpPr>
          <p:cxnSp>
            <p:nvCxnSpPr>
              <p:cNvPr id="43" name="Straight Connector 42"/>
              <p:cNvCxnSpPr>
                <a:stCxn id="23" idx="4"/>
                <a:endCxn id="12" idx="1"/>
              </p:cNvCxnSpPr>
              <p:nvPr/>
            </p:nvCxnSpPr>
            <p:spPr>
              <a:xfrm>
                <a:off x="4267200" y="1828800"/>
                <a:ext cx="98518" cy="1089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21" idx="2"/>
                <a:endCxn id="23" idx="6"/>
              </p:cNvCxnSpPr>
              <p:nvPr/>
            </p:nvCxnSpPr>
            <p:spPr>
              <a:xfrm flipH="1" flipV="1">
                <a:off x="4343400" y="1752600"/>
                <a:ext cx="5334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11" idx="4"/>
                <a:endCxn id="21" idx="0"/>
              </p:cNvCxnSpPr>
              <p:nvPr/>
            </p:nvCxnSpPr>
            <p:spPr>
              <a:xfrm>
                <a:off x="4953000" y="12954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1" idx="5"/>
                <a:endCxn id="22" idx="1"/>
              </p:cNvCxnSpPr>
              <p:nvPr/>
            </p:nvCxnSpPr>
            <p:spPr>
              <a:xfrm>
                <a:off x="5006882" y="1273082"/>
                <a:ext cx="3494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1" idx="4"/>
                <a:endCxn id="14" idx="0"/>
              </p:cNvCxnSpPr>
              <p:nvPr/>
            </p:nvCxnSpPr>
            <p:spPr>
              <a:xfrm>
                <a:off x="4953000" y="22098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22" idx="6"/>
                <a:endCxn id="17" idx="3"/>
              </p:cNvCxnSpPr>
              <p:nvPr/>
            </p:nvCxnSpPr>
            <p:spPr>
              <a:xfrm flipV="1">
                <a:off x="5486400" y="1273082"/>
                <a:ext cx="555718" cy="327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22" idx="5"/>
                <a:endCxn id="24" idx="1"/>
              </p:cNvCxnSpPr>
              <p:nvPr/>
            </p:nvCxnSpPr>
            <p:spPr>
              <a:xfrm>
                <a:off x="5464082" y="1654082"/>
                <a:ext cx="501836" cy="5018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24" idx="4"/>
                <a:endCxn id="26" idx="7"/>
              </p:cNvCxnSpPr>
              <p:nvPr/>
            </p:nvCxnSpPr>
            <p:spPr>
              <a:xfrm flipH="1">
                <a:off x="5845082" y="2286000"/>
                <a:ext cx="174718" cy="479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5" idx="3"/>
                <a:endCxn id="24" idx="7"/>
              </p:cNvCxnSpPr>
              <p:nvPr/>
            </p:nvCxnSpPr>
            <p:spPr>
              <a:xfrm flipH="1">
                <a:off x="6073682" y="1882682"/>
                <a:ext cx="1035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0" idx="1"/>
                <a:endCxn id="24" idx="5"/>
              </p:cNvCxnSpPr>
              <p:nvPr/>
            </p:nvCxnSpPr>
            <p:spPr>
              <a:xfrm flipH="1" flipV="1">
                <a:off x="6073682" y="2263682"/>
                <a:ext cx="654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25" idx="4"/>
                <a:endCxn id="19" idx="0"/>
              </p:cNvCxnSpPr>
              <p:nvPr/>
            </p:nvCxnSpPr>
            <p:spPr>
              <a:xfrm flipH="1">
                <a:off x="7010400" y="1905000"/>
                <a:ext cx="152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18" idx="2"/>
                <a:endCxn id="26" idx="5"/>
              </p:cNvCxnSpPr>
              <p:nvPr/>
            </p:nvCxnSpPr>
            <p:spPr>
              <a:xfrm flipH="1" flipV="1">
                <a:off x="5845082" y="2873282"/>
                <a:ext cx="555718" cy="98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7" idx="4"/>
                <a:endCxn id="22" idx="7"/>
              </p:cNvCxnSpPr>
              <p:nvPr/>
            </p:nvCxnSpPr>
            <p:spPr>
              <a:xfrm flipH="1">
                <a:off x="5464082" y="914400"/>
                <a:ext cx="327118" cy="631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24" idx="2"/>
                <a:endCxn id="21" idx="6"/>
              </p:cNvCxnSpPr>
              <p:nvPr/>
            </p:nvCxnSpPr>
            <p:spPr>
              <a:xfrm flipH="1" flipV="1">
                <a:off x="5029200" y="2133600"/>
                <a:ext cx="914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24" idx="0"/>
                <a:endCxn id="17" idx="4"/>
              </p:cNvCxnSpPr>
              <p:nvPr/>
            </p:nvCxnSpPr>
            <p:spPr>
              <a:xfrm flipV="1">
                <a:off x="6019800" y="1295400"/>
                <a:ext cx="76200" cy="838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8092982" y="3962400"/>
              <a:ext cx="2483036" cy="2079718"/>
              <a:chOff x="4473482" y="838200"/>
              <a:chExt cx="2483036" cy="2079718"/>
            </a:xfrm>
          </p:grpSpPr>
          <p:cxnSp>
            <p:nvCxnSpPr>
              <p:cNvPr id="35" name="Straight Connector 34"/>
              <p:cNvCxnSpPr>
                <a:stCxn id="9" idx="5"/>
                <a:endCxn id="11" idx="1"/>
              </p:cNvCxnSpPr>
              <p:nvPr/>
            </p:nvCxnSpPr>
            <p:spPr>
              <a:xfrm>
                <a:off x="4702082" y="968282"/>
                <a:ext cx="1970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1" idx="0"/>
                <a:endCxn id="10" idx="3"/>
              </p:cNvCxnSpPr>
              <p:nvPr/>
            </p:nvCxnSpPr>
            <p:spPr>
              <a:xfrm flipV="1">
                <a:off x="4953000" y="968282"/>
                <a:ext cx="174718" cy="174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7" idx="6"/>
                <a:endCxn id="15" idx="2"/>
              </p:cNvCxnSpPr>
              <p:nvPr/>
            </p:nvCxnSpPr>
            <p:spPr>
              <a:xfrm>
                <a:off x="6172200" y="1219200"/>
                <a:ext cx="5334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6" idx="4"/>
                <a:endCxn id="15" idx="0"/>
              </p:cNvCxnSpPr>
              <p:nvPr/>
            </p:nvCxnSpPr>
            <p:spPr>
              <a:xfrm>
                <a:off x="6629400" y="838200"/>
                <a:ext cx="1524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0" idx="3"/>
                <a:endCxn id="18" idx="7"/>
              </p:cNvCxnSpPr>
              <p:nvPr/>
            </p:nvCxnSpPr>
            <p:spPr>
              <a:xfrm flipH="1">
                <a:off x="6530882" y="2644682"/>
                <a:ext cx="1970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0" idx="5"/>
                <a:endCxn id="19" idx="1"/>
              </p:cNvCxnSpPr>
              <p:nvPr/>
            </p:nvCxnSpPr>
            <p:spPr>
              <a:xfrm>
                <a:off x="6835682" y="26446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3" idx="6"/>
                <a:endCxn id="14" idx="2"/>
              </p:cNvCxnSpPr>
              <p:nvPr/>
            </p:nvCxnSpPr>
            <p:spPr>
              <a:xfrm flipV="1">
                <a:off x="4724400" y="2590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3" idx="3"/>
                <a:endCxn id="12" idx="7"/>
              </p:cNvCxnSpPr>
              <p:nvPr/>
            </p:nvCxnSpPr>
            <p:spPr>
              <a:xfrm flipH="1">
                <a:off x="4473482" y="27208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>
              <a:stCxn id="27" idx="2"/>
              <a:endCxn id="10" idx="6"/>
            </p:cNvCxnSpPr>
            <p:nvPr/>
          </p:nvCxnSpPr>
          <p:spPr>
            <a:xfrm flipH="1">
              <a:off x="8877300" y="3962400"/>
              <a:ext cx="457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9" idx="3"/>
              <a:endCxn id="23" idx="0"/>
            </p:cNvCxnSpPr>
            <p:nvPr/>
          </p:nvCxnSpPr>
          <p:spPr>
            <a:xfrm flipH="1">
              <a:off x="7886700" y="4092482"/>
              <a:ext cx="327118" cy="708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2"/>
              <a:endCxn id="14" idx="6"/>
            </p:cNvCxnSpPr>
            <p:nvPr/>
          </p:nvCxnSpPr>
          <p:spPr>
            <a:xfrm flipH="1" flipV="1">
              <a:off x="8724900" y="5715000"/>
              <a:ext cx="609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1"/>
              <a:endCxn id="24" idx="5"/>
            </p:cNvCxnSpPr>
            <p:nvPr/>
          </p:nvCxnSpPr>
          <p:spPr>
            <a:xfrm flipH="1" flipV="1">
              <a:off x="9693182" y="5387882"/>
              <a:ext cx="349436" cy="654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9" idx="6"/>
              <a:endCxn id="10" idx="2"/>
            </p:cNvCxnSpPr>
            <p:nvPr/>
          </p:nvCxnSpPr>
          <p:spPr>
            <a:xfrm>
              <a:off x="8343900" y="4038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4444CB2-C927-490F-8305-63BE07F14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56" y="2105695"/>
            <a:ext cx="3057525" cy="237172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3F7DD96-A420-4E51-890B-DA05087487C2}"/>
              </a:ext>
            </a:extLst>
          </p:cNvPr>
          <p:cNvSpPr txBox="1"/>
          <p:nvPr/>
        </p:nvSpPr>
        <p:spPr>
          <a:xfrm>
            <a:off x="822313" y="5163568"/>
            <a:ext cx="10017528" cy="1384995"/>
          </a:xfrm>
          <a:prstGeom prst="rect">
            <a:avLst/>
          </a:prstGeom>
          <a:solidFill>
            <a:srgbClr val="FFE285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Side effect</a:t>
            </a:r>
            <a:r>
              <a:rPr lang="en-US" sz="2800" dirty="0"/>
              <a:t>:</a:t>
            </a:r>
            <a:r>
              <a:rPr lang="en-US" sz="2800" i="1" dirty="0">
                <a:latin typeface="Cambria Math" panose="02040503050406030204" pitchFamily="18" charset="0"/>
              </a:rPr>
              <a:t> </a:t>
            </a:r>
            <a:r>
              <a:rPr lang="en-US" sz="2800" dirty="0"/>
              <a:t>nodes learn </a:t>
            </a:r>
            <a:r>
              <a:rPr lang="en-US" sz="2800" dirty="0">
                <a:solidFill>
                  <a:srgbClr val="FF0000"/>
                </a:solidFill>
              </a:rPr>
              <a:t>more</a:t>
            </a:r>
            <a:r>
              <a:rPr lang="en-US" sz="2800" dirty="0"/>
              <a:t> than just their own color!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08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B6929EC-31A9-48FE-B1D8-EDEB2E864819}"/>
              </a:ext>
            </a:extLst>
          </p:cNvPr>
          <p:cNvSpPr/>
          <p:nvPr/>
        </p:nvSpPr>
        <p:spPr>
          <a:xfrm>
            <a:off x="5317434" y="3279914"/>
            <a:ext cx="1649896" cy="646210"/>
          </a:xfrm>
          <a:custGeom>
            <a:avLst/>
            <a:gdLst>
              <a:gd name="connsiteX0" fmla="*/ 1649896 w 1649896"/>
              <a:gd name="connsiteY0" fmla="*/ 49696 h 646210"/>
              <a:gd name="connsiteX1" fmla="*/ 815009 w 1649896"/>
              <a:gd name="connsiteY1" fmla="*/ 646044 h 646210"/>
              <a:gd name="connsiteX2" fmla="*/ 0 w 1649896"/>
              <a:gd name="connsiteY2" fmla="*/ 0 h 64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9896" h="646210">
                <a:moveTo>
                  <a:pt x="1649896" y="49696"/>
                </a:moveTo>
                <a:cubicBezTo>
                  <a:pt x="1369944" y="352011"/>
                  <a:pt x="1089992" y="654327"/>
                  <a:pt x="815009" y="646044"/>
                </a:cubicBezTo>
                <a:cubicBezTo>
                  <a:pt x="540026" y="637761"/>
                  <a:pt x="270013" y="31888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638527-1559-4C19-82F5-708F1F5E1C8E}"/>
              </a:ext>
            </a:extLst>
          </p:cNvPr>
          <p:cNvSpPr/>
          <p:nvPr/>
        </p:nvSpPr>
        <p:spPr>
          <a:xfrm>
            <a:off x="5327374" y="3299793"/>
            <a:ext cx="1639956" cy="397574"/>
          </a:xfrm>
          <a:custGeom>
            <a:avLst/>
            <a:gdLst>
              <a:gd name="connsiteX0" fmla="*/ 1639956 w 1639956"/>
              <a:gd name="connsiteY0" fmla="*/ 0 h 337942"/>
              <a:gd name="connsiteX1" fmla="*/ 1043608 w 1639956"/>
              <a:gd name="connsiteY1" fmla="*/ 337930 h 337942"/>
              <a:gd name="connsiteX2" fmla="*/ 0 w 1639956"/>
              <a:gd name="connsiteY2" fmla="*/ 9939 h 337942"/>
              <a:gd name="connsiteX0" fmla="*/ 1639956 w 1639956"/>
              <a:gd name="connsiteY0" fmla="*/ 0 h 397574"/>
              <a:gd name="connsiteX1" fmla="*/ 765312 w 1639956"/>
              <a:gd name="connsiteY1" fmla="*/ 397565 h 397574"/>
              <a:gd name="connsiteX2" fmla="*/ 0 w 1639956"/>
              <a:gd name="connsiteY2" fmla="*/ 9939 h 39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956" h="397574">
                <a:moveTo>
                  <a:pt x="1639956" y="0"/>
                </a:moveTo>
                <a:cubicBezTo>
                  <a:pt x="1478445" y="168137"/>
                  <a:pt x="1038638" y="395909"/>
                  <a:pt x="765312" y="397565"/>
                </a:cubicBezTo>
                <a:cubicBezTo>
                  <a:pt x="491986" y="399222"/>
                  <a:pt x="385141" y="174763"/>
                  <a:pt x="0" y="9939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D562749-B5A8-4CBA-9229-7F8C80B6BD12}"/>
              </a:ext>
            </a:extLst>
          </p:cNvPr>
          <p:cNvSpPr/>
          <p:nvPr/>
        </p:nvSpPr>
        <p:spPr>
          <a:xfrm>
            <a:off x="6947452" y="3329610"/>
            <a:ext cx="1977887" cy="666024"/>
          </a:xfrm>
          <a:custGeom>
            <a:avLst/>
            <a:gdLst>
              <a:gd name="connsiteX0" fmla="*/ 0 w 1977887"/>
              <a:gd name="connsiteY0" fmla="*/ 39757 h 666024"/>
              <a:gd name="connsiteX1" fmla="*/ 815009 w 1977887"/>
              <a:gd name="connsiteY1" fmla="*/ 665922 h 666024"/>
              <a:gd name="connsiteX2" fmla="*/ 1977887 w 1977887"/>
              <a:gd name="connsiteY2" fmla="*/ 0 h 66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887" h="666024">
                <a:moveTo>
                  <a:pt x="0" y="39757"/>
                </a:moveTo>
                <a:cubicBezTo>
                  <a:pt x="242680" y="356152"/>
                  <a:pt x="485361" y="672548"/>
                  <a:pt x="815009" y="665922"/>
                </a:cubicBezTo>
                <a:cubicBezTo>
                  <a:pt x="1144657" y="659296"/>
                  <a:pt x="1561272" y="329648"/>
                  <a:pt x="1977887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697719B-F338-4E8A-8783-52534344868E}"/>
              </a:ext>
            </a:extLst>
          </p:cNvPr>
          <p:cNvSpPr/>
          <p:nvPr/>
        </p:nvSpPr>
        <p:spPr>
          <a:xfrm>
            <a:off x="6947452" y="3279914"/>
            <a:ext cx="1948069" cy="546877"/>
          </a:xfrm>
          <a:custGeom>
            <a:avLst/>
            <a:gdLst>
              <a:gd name="connsiteX0" fmla="*/ 0 w 1977887"/>
              <a:gd name="connsiteY0" fmla="*/ 49696 h 487242"/>
              <a:gd name="connsiteX1" fmla="*/ 834887 w 1977887"/>
              <a:gd name="connsiteY1" fmla="*/ 487018 h 487242"/>
              <a:gd name="connsiteX2" fmla="*/ 1977887 w 1977887"/>
              <a:gd name="connsiteY2" fmla="*/ 0 h 48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887" h="487242">
                <a:moveTo>
                  <a:pt x="0" y="49696"/>
                </a:moveTo>
                <a:cubicBezTo>
                  <a:pt x="252619" y="272498"/>
                  <a:pt x="505239" y="495301"/>
                  <a:pt x="834887" y="487018"/>
                </a:cubicBezTo>
                <a:cubicBezTo>
                  <a:pt x="1164535" y="478735"/>
                  <a:pt x="1571211" y="239367"/>
                  <a:pt x="1977887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E3C033B-8796-4D8F-B878-B3C3C5CB2C95}"/>
              </a:ext>
            </a:extLst>
          </p:cNvPr>
          <p:cNvSpPr/>
          <p:nvPr/>
        </p:nvSpPr>
        <p:spPr>
          <a:xfrm>
            <a:off x="6917634" y="3299793"/>
            <a:ext cx="1895390" cy="258417"/>
          </a:xfrm>
          <a:custGeom>
            <a:avLst/>
            <a:gdLst>
              <a:gd name="connsiteX0" fmla="*/ 0 w 1858618"/>
              <a:gd name="connsiteY0" fmla="*/ 109330 h 537759"/>
              <a:gd name="connsiteX1" fmla="*/ 695739 w 1858618"/>
              <a:gd name="connsiteY1" fmla="*/ 536713 h 537759"/>
              <a:gd name="connsiteX2" fmla="*/ 1858618 w 1858618"/>
              <a:gd name="connsiteY2" fmla="*/ 0 h 53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8618" h="537759">
                <a:moveTo>
                  <a:pt x="0" y="109330"/>
                </a:moveTo>
                <a:cubicBezTo>
                  <a:pt x="192984" y="332132"/>
                  <a:pt x="385969" y="554935"/>
                  <a:pt x="695739" y="536713"/>
                </a:cubicBezTo>
                <a:cubicBezTo>
                  <a:pt x="1005509" y="518491"/>
                  <a:pt x="1432063" y="259245"/>
                  <a:pt x="185861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8B7A7A5-6B0A-4569-B40B-FE9C7525F51E}"/>
              </a:ext>
            </a:extLst>
          </p:cNvPr>
          <p:cNvSpPr/>
          <p:nvPr/>
        </p:nvSpPr>
        <p:spPr>
          <a:xfrm>
            <a:off x="2464904" y="2244834"/>
            <a:ext cx="4393095" cy="715712"/>
          </a:xfrm>
          <a:custGeom>
            <a:avLst/>
            <a:gdLst>
              <a:gd name="connsiteX0" fmla="*/ 4393095 w 4393095"/>
              <a:gd name="connsiteY0" fmla="*/ 675955 h 715712"/>
              <a:gd name="connsiteX1" fmla="*/ 2196547 w 4393095"/>
              <a:gd name="connsiteY1" fmla="*/ 94 h 715712"/>
              <a:gd name="connsiteX2" fmla="*/ 0 w 4393095"/>
              <a:gd name="connsiteY2" fmla="*/ 715712 h 7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095" h="715712">
                <a:moveTo>
                  <a:pt x="4393095" y="675955"/>
                </a:moveTo>
                <a:cubicBezTo>
                  <a:pt x="3660912" y="334711"/>
                  <a:pt x="2928729" y="-6532"/>
                  <a:pt x="2196547" y="94"/>
                </a:cubicBezTo>
                <a:cubicBezTo>
                  <a:pt x="1464365" y="6720"/>
                  <a:pt x="732182" y="361216"/>
                  <a:pt x="0" y="715712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6CE9326-F4FA-4554-9124-A1F43CC1F566}"/>
              </a:ext>
            </a:extLst>
          </p:cNvPr>
          <p:cNvSpPr/>
          <p:nvPr/>
        </p:nvSpPr>
        <p:spPr>
          <a:xfrm>
            <a:off x="2584174" y="2430138"/>
            <a:ext cx="4220956" cy="510409"/>
          </a:xfrm>
          <a:custGeom>
            <a:avLst/>
            <a:gdLst>
              <a:gd name="connsiteX0" fmla="*/ 4164495 w 4164495"/>
              <a:gd name="connsiteY0" fmla="*/ 551602 h 561542"/>
              <a:gd name="connsiteX1" fmla="*/ 2604052 w 4164495"/>
              <a:gd name="connsiteY1" fmla="*/ 84463 h 561542"/>
              <a:gd name="connsiteX2" fmla="*/ 1709530 w 4164495"/>
              <a:gd name="connsiteY2" fmla="*/ 44707 h 561542"/>
              <a:gd name="connsiteX3" fmla="*/ 0 w 4164495"/>
              <a:gd name="connsiteY3" fmla="*/ 561542 h 56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4495" h="561542">
                <a:moveTo>
                  <a:pt x="4164495" y="551602"/>
                </a:moveTo>
                <a:cubicBezTo>
                  <a:pt x="3588854" y="360273"/>
                  <a:pt x="3013213" y="168945"/>
                  <a:pt x="2604052" y="84463"/>
                </a:cubicBezTo>
                <a:cubicBezTo>
                  <a:pt x="2194891" y="-19"/>
                  <a:pt x="2143539" y="-34806"/>
                  <a:pt x="1709530" y="44707"/>
                </a:cubicBezTo>
                <a:cubicBezTo>
                  <a:pt x="1275521" y="124220"/>
                  <a:pt x="637760" y="342881"/>
                  <a:pt x="0" y="56154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305043-07ED-4EB7-BCAD-18E6B368849B}"/>
              </a:ext>
            </a:extLst>
          </p:cNvPr>
          <p:cNvCxnSpPr>
            <a:cxnSpLocks/>
          </p:cNvCxnSpPr>
          <p:nvPr/>
        </p:nvCxnSpPr>
        <p:spPr>
          <a:xfrm>
            <a:off x="5051900" y="31145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2711957-43BA-4DBC-94E0-F9D1FACC02E0}"/>
              </a:ext>
            </a:extLst>
          </p:cNvPr>
          <p:cNvSpPr/>
          <p:nvPr/>
        </p:nvSpPr>
        <p:spPr>
          <a:xfrm>
            <a:off x="2464905" y="3233951"/>
            <a:ext cx="2782956" cy="470809"/>
          </a:xfrm>
          <a:custGeom>
            <a:avLst/>
            <a:gdLst>
              <a:gd name="connsiteX0" fmla="*/ 2504661 w 2504661"/>
              <a:gd name="connsiteY0" fmla="*/ 0 h 407900"/>
              <a:gd name="connsiteX1" fmla="*/ 1421295 w 2504661"/>
              <a:gd name="connsiteY1" fmla="*/ 407505 h 407900"/>
              <a:gd name="connsiteX2" fmla="*/ 0 w 2504661"/>
              <a:gd name="connsiteY2" fmla="*/ 59635 h 4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4661" h="407900">
                <a:moveTo>
                  <a:pt x="2504661" y="0"/>
                </a:moveTo>
                <a:cubicBezTo>
                  <a:pt x="2171699" y="198783"/>
                  <a:pt x="1838738" y="397566"/>
                  <a:pt x="1421295" y="407505"/>
                </a:cubicBezTo>
                <a:cubicBezTo>
                  <a:pt x="1003852" y="417444"/>
                  <a:pt x="501926" y="238539"/>
                  <a:pt x="0" y="5963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8C97063-F1BF-4400-A830-D823B3BF5585}"/>
              </a:ext>
            </a:extLst>
          </p:cNvPr>
          <p:cNvSpPr/>
          <p:nvPr/>
        </p:nvSpPr>
        <p:spPr>
          <a:xfrm>
            <a:off x="2464904" y="3329612"/>
            <a:ext cx="2802835" cy="616233"/>
          </a:xfrm>
          <a:custGeom>
            <a:avLst/>
            <a:gdLst>
              <a:gd name="connsiteX0" fmla="*/ 2802835 w 2802835"/>
              <a:gd name="connsiteY0" fmla="*/ 29817 h 566957"/>
              <a:gd name="connsiteX1" fmla="*/ 1779104 w 2802835"/>
              <a:gd name="connsiteY1" fmla="*/ 526773 h 566957"/>
              <a:gd name="connsiteX2" fmla="*/ 467139 w 2802835"/>
              <a:gd name="connsiteY2" fmla="*/ 477078 h 566957"/>
              <a:gd name="connsiteX3" fmla="*/ 0 w 2802835"/>
              <a:gd name="connsiteY3" fmla="*/ 0 h 566957"/>
              <a:gd name="connsiteX0" fmla="*/ 2802835 w 2802835"/>
              <a:gd name="connsiteY0" fmla="*/ 29817 h 616233"/>
              <a:gd name="connsiteX1" fmla="*/ 1779104 w 2802835"/>
              <a:gd name="connsiteY1" fmla="*/ 526773 h 616233"/>
              <a:gd name="connsiteX2" fmla="*/ 914400 w 2802835"/>
              <a:gd name="connsiteY2" fmla="*/ 566530 h 616233"/>
              <a:gd name="connsiteX3" fmla="*/ 0 w 2802835"/>
              <a:gd name="connsiteY3" fmla="*/ 0 h 61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2835" h="616233">
                <a:moveTo>
                  <a:pt x="2802835" y="29817"/>
                </a:moveTo>
                <a:cubicBezTo>
                  <a:pt x="2485611" y="241023"/>
                  <a:pt x="2093843" y="437321"/>
                  <a:pt x="1779104" y="526773"/>
                </a:cubicBezTo>
                <a:cubicBezTo>
                  <a:pt x="1464365" y="616225"/>
                  <a:pt x="1210917" y="654326"/>
                  <a:pt x="914400" y="566530"/>
                </a:cubicBezTo>
                <a:cubicBezTo>
                  <a:pt x="617883" y="478735"/>
                  <a:pt x="85311" y="194641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F350B82-7A3D-437B-B0DD-614F31081E9A}"/>
              </a:ext>
            </a:extLst>
          </p:cNvPr>
          <p:cNvSpPr/>
          <p:nvPr/>
        </p:nvSpPr>
        <p:spPr>
          <a:xfrm>
            <a:off x="8895521" y="2622289"/>
            <a:ext cx="494247" cy="487232"/>
          </a:xfrm>
          <a:custGeom>
            <a:avLst/>
            <a:gdLst>
              <a:gd name="connsiteX0" fmla="*/ 15593 w 675436"/>
              <a:gd name="connsiteY0" fmla="*/ 367382 h 586042"/>
              <a:gd name="connsiteX1" fmla="*/ 85167 w 675436"/>
              <a:gd name="connsiteY1" fmla="*/ 79147 h 586042"/>
              <a:gd name="connsiteX2" fmla="*/ 671575 w 675436"/>
              <a:gd name="connsiteY2" fmla="*/ 39390 h 586042"/>
              <a:gd name="connsiteX3" fmla="*/ 293888 w 675436"/>
              <a:gd name="connsiteY3" fmla="*/ 586042 h 586042"/>
              <a:gd name="connsiteX0" fmla="*/ 720 w 664033"/>
              <a:gd name="connsiteY0" fmla="*/ 356122 h 574782"/>
              <a:gd name="connsiteX1" fmla="*/ 487738 w 664033"/>
              <a:gd name="connsiteY1" fmla="*/ 107644 h 574782"/>
              <a:gd name="connsiteX2" fmla="*/ 656702 w 664033"/>
              <a:gd name="connsiteY2" fmla="*/ 28130 h 574782"/>
              <a:gd name="connsiteX3" fmla="*/ 279015 w 664033"/>
              <a:gd name="connsiteY3" fmla="*/ 574782 h 574782"/>
              <a:gd name="connsiteX0" fmla="*/ 626 w 494247"/>
              <a:gd name="connsiteY0" fmla="*/ 253545 h 472205"/>
              <a:gd name="connsiteX1" fmla="*/ 487644 w 494247"/>
              <a:gd name="connsiteY1" fmla="*/ 5067 h 472205"/>
              <a:gd name="connsiteX2" fmla="*/ 278921 w 494247"/>
              <a:gd name="connsiteY2" fmla="*/ 472205 h 47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247" h="472205">
                <a:moveTo>
                  <a:pt x="626" y="253545"/>
                </a:moveTo>
                <a:cubicBezTo>
                  <a:pt x="-19252" y="136760"/>
                  <a:pt x="441262" y="-31376"/>
                  <a:pt x="487644" y="5067"/>
                </a:cubicBezTo>
                <a:cubicBezTo>
                  <a:pt x="534026" y="41510"/>
                  <a:pt x="322405" y="374885"/>
                  <a:pt x="278921" y="47220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60028BC-8650-431F-BEAC-8C85F0B6AC1F}"/>
              </a:ext>
            </a:extLst>
          </p:cNvPr>
          <p:cNvSpPr txBox="1">
            <a:spLocks/>
          </p:cNvSpPr>
          <p:nvPr/>
        </p:nvSpPr>
        <p:spPr>
          <a:xfrm>
            <a:off x="659296" y="771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Computing Short Cycles in Contracted Graph</a:t>
            </a:r>
            <a:endParaRPr lang="he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FFAB3E-2770-4CD7-8FD4-E94A84C1A82D}"/>
              </a:ext>
            </a:extLst>
          </p:cNvPr>
          <p:cNvSpPr/>
          <p:nvPr/>
        </p:nvSpPr>
        <p:spPr>
          <a:xfrm>
            <a:off x="2302854" y="2921988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27DA9D-50AE-4D8B-89FF-7455037AA368}"/>
              </a:ext>
            </a:extLst>
          </p:cNvPr>
          <p:cNvSpPr/>
          <p:nvPr/>
        </p:nvSpPr>
        <p:spPr>
          <a:xfrm>
            <a:off x="4989443" y="3064785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1B5797-976D-4311-81D4-A3EA6048D066}"/>
              </a:ext>
            </a:extLst>
          </p:cNvPr>
          <p:cNvSpPr/>
          <p:nvPr/>
        </p:nvSpPr>
        <p:spPr>
          <a:xfrm>
            <a:off x="6658005" y="2898338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4E615B-8296-4289-B8C3-898AC312E392}"/>
              </a:ext>
            </a:extLst>
          </p:cNvPr>
          <p:cNvSpPr/>
          <p:nvPr/>
        </p:nvSpPr>
        <p:spPr>
          <a:xfrm>
            <a:off x="8675650" y="2921988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6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638527-1559-4C19-82F5-708F1F5E1C8E}"/>
              </a:ext>
            </a:extLst>
          </p:cNvPr>
          <p:cNvSpPr/>
          <p:nvPr/>
        </p:nvSpPr>
        <p:spPr>
          <a:xfrm>
            <a:off x="3262153" y="2143515"/>
            <a:ext cx="1207180" cy="278680"/>
          </a:xfrm>
          <a:custGeom>
            <a:avLst/>
            <a:gdLst>
              <a:gd name="connsiteX0" fmla="*/ 1639956 w 1639956"/>
              <a:gd name="connsiteY0" fmla="*/ 0 h 337942"/>
              <a:gd name="connsiteX1" fmla="*/ 1043608 w 1639956"/>
              <a:gd name="connsiteY1" fmla="*/ 337930 h 337942"/>
              <a:gd name="connsiteX2" fmla="*/ 0 w 1639956"/>
              <a:gd name="connsiteY2" fmla="*/ 9939 h 337942"/>
              <a:gd name="connsiteX0" fmla="*/ 1639956 w 1639956"/>
              <a:gd name="connsiteY0" fmla="*/ 0 h 397574"/>
              <a:gd name="connsiteX1" fmla="*/ 765312 w 1639956"/>
              <a:gd name="connsiteY1" fmla="*/ 397565 h 397574"/>
              <a:gd name="connsiteX2" fmla="*/ 0 w 1639956"/>
              <a:gd name="connsiteY2" fmla="*/ 9939 h 39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956" h="397574">
                <a:moveTo>
                  <a:pt x="1639956" y="0"/>
                </a:moveTo>
                <a:cubicBezTo>
                  <a:pt x="1478445" y="168137"/>
                  <a:pt x="1038638" y="395909"/>
                  <a:pt x="765312" y="397565"/>
                </a:cubicBezTo>
                <a:cubicBezTo>
                  <a:pt x="491986" y="399222"/>
                  <a:pt x="385141" y="174763"/>
                  <a:pt x="0" y="9939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8B7A7A5-6B0A-4569-B40B-FE9C7525F51E}"/>
              </a:ext>
            </a:extLst>
          </p:cNvPr>
          <p:cNvSpPr/>
          <p:nvPr/>
        </p:nvSpPr>
        <p:spPr>
          <a:xfrm>
            <a:off x="1155073" y="1404039"/>
            <a:ext cx="3233780" cy="501680"/>
          </a:xfrm>
          <a:custGeom>
            <a:avLst/>
            <a:gdLst>
              <a:gd name="connsiteX0" fmla="*/ 4393095 w 4393095"/>
              <a:gd name="connsiteY0" fmla="*/ 675955 h 715712"/>
              <a:gd name="connsiteX1" fmla="*/ 2196547 w 4393095"/>
              <a:gd name="connsiteY1" fmla="*/ 94 h 715712"/>
              <a:gd name="connsiteX2" fmla="*/ 0 w 4393095"/>
              <a:gd name="connsiteY2" fmla="*/ 715712 h 7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095" h="715712">
                <a:moveTo>
                  <a:pt x="4393095" y="675955"/>
                </a:moveTo>
                <a:cubicBezTo>
                  <a:pt x="3660912" y="334711"/>
                  <a:pt x="2928729" y="-6532"/>
                  <a:pt x="2196547" y="94"/>
                </a:cubicBezTo>
                <a:cubicBezTo>
                  <a:pt x="1464365" y="6720"/>
                  <a:pt x="732182" y="361216"/>
                  <a:pt x="0" y="715712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305043-07ED-4EB7-BCAD-18E6B368849B}"/>
              </a:ext>
            </a:extLst>
          </p:cNvPr>
          <p:cNvCxnSpPr>
            <a:cxnSpLocks/>
          </p:cNvCxnSpPr>
          <p:nvPr/>
        </p:nvCxnSpPr>
        <p:spPr>
          <a:xfrm>
            <a:off x="3059375" y="20136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2711957-43BA-4DBC-94E0-F9D1FACC02E0}"/>
              </a:ext>
            </a:extLst>
          </p:cNvPr>
          <p:cNvSpPr/>
          <p:nvPr/>
        </p:nvSpPr>
        <p:spPr>
          <a:xfrm>
            <a:off x="1155074" y="2097363"/>
            <a:ext cx="2048548" cy="330015"/>
          </a:xfrm>
          <a:custGeom>
            <a:avLst/>
            <a:gdLst>
              <a:gd name="connsiteX0" fmla="*/ 2504661 w 2504661"/>
              <a:gd name="connsiteY0" fmla="*/ 0 h 407900"/>
              <a:gd name="connsiteX1" fmla="*/ 1421295 w 2504661"/>
              <a:gd name="connsiteY1" fmla="*/ 407505 h 407900"/>
              <a:gd name="connsiteX2" fmla="*/ 0 w 2504661"/>
              <a:gd name="connsiteY2" fmla="*/ 59635 h 4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4661" h="407900">
                <a:moveTo>
                  <a:pt x="2504661" y="0"/>
                </a:moveTo>
                <a:cubicBezTo>
                  <a:pt x="2171699" y="198783"/>
                  <a:pt x="1838738" y="397566"/>
                  <a:pt x="1421295" y="407505"/>
                </a:cubicBezTo>
                <a:cubicBezTo>
                  <a:pt x="1003852" y="417444"/>
                  <a:pt x="501926" y="238539"/>
                  <a:pt x="0" y="5963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60028BC-8650-431F-BEAC-8C85F0B6AC1F}"/>
              </a:ext>
            </a:extLst>
          </p:cNvPr>
          <p:cNvSpPr txBox="1">
            <a:spLocks/>
          </p:cNvSpPr>
          <p:nvPr/>
        </p:nvSpPr>
        <p:spPr>
          <a:xfrm>
            <a:off x="732804" y="-728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Translating to Real Cycles</a:t>
            </a:r>
            <a:endParaRPr lang="he-IL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58EF56-4240-425F-9D51-3D144C9C402C}"/>
              </a:ext>
            </a:extLst>
          </p:cNvPr>
          <p:cNvSpPr/>
          <p:nvPr/>
        </p:nvSpPr>
        <p:spPr>
          <a:xfrm>
            <a:off x="7526700" y="5316458"/>
            <a:ext cx="3246430" cy="609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8A2A51A-BCE2-43D8-99F5-FFC849AF1226}"/>
              </a:ext>
            </a:extLst>
          </p:cNvPr>
          <p:cNvSpPr/>
          <p:nvPr/>
        </p:nvSpPr>
        <p:spPr>
          <a:xfrm>
            <a:off x="6580880" y="5292805"/>
            <a:ext cx="542203" cy="609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E979DDA-1BCE-47CA-A55C-49D9BC91C6C3}"/>
              </a:ext>
            </a:extLst>
          </p:cNvPr>
          <p:cNvSpPr/>
          <p:nvPr/>
        </p:nvSpPr>
        <p:spPr>
          <a:xfrm>
            <a:off x="4562831" y="5332715"/>
            <a:ext cx="1427773" cy="609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29AD71-2CE4-47B6-813D-69AE849B8023}"/>
              </a:ext>
            </a:extLst>
          </p:cNvPr>
          <p:cNvSpPr/>
          <p:nvPr/>
        </p:nvSpPr>
        <p:spPr>
          <a:xfrm>
            <a:off x="1059386" y="5331175"/>
            <a:ext cx="3235732" cy="616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3AEC617-F0C8-42DD-BC40-3AC31891F7F3}"/>
              </a:ext>
            </a:extLst>
          </p:cNvPr>
          <p:cNvSpPr/>
          <p:nvPr/>
        </p:nvSpPr>
        <p:spPr>
          <a:xfrm>
            <a:off x="2025273" y="550463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7DD60F7-2860-4E34-9EE6-DFD853D37830}"/>
              </a:ext>
            </a:extLst>
          </p:cNvPr>
          <p:cNvSpPr/>
          <p:nvPr/>
        </p:nvSpPr>
        <p:spPr>
          <a:xfrm>
            <a:off x="2986844" y="552893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F48D320-4DF0-40A6-BB2D-1542993709C3}"/>
              </a:ext>
            </a:extLst>
          </p:cNvPr>
          <p:cNvSpPr/>
          <p:nvPr/>
        </p:nvSpPr>
        <p:spPr>
          <a:xfrm>
            <a:off x="3906982" y="554974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6260149-5579-42A0-A58E-041F0388D5E7}"/>
              </a:ext>
            </a:extLst>
          </p:cNvPr>
          <p:cNvCxnSpPr>
            <a:cxnSpLocks/>
            <a:endCxn id="77" idx="3"/>
          </p:cNvCxnSpPr>
          <p:nvPr/>
        </p:nvCxnSpPr>
        <p:spPr>
          <a:xfrm flipV="1">
            <a:off x="2137740" y="5084803"/>
            <a:ext cx="560343" cy="4366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817727EA-1950-4B51-AD71-8BD3CA7AAB18}"/>
              </a:ext>
            </a:extLst>
          </p:cNvPr>
          <p:cNvSpPr/>
          <p:nvPr/>
        </p:nvSpPr>
        <p:spPr>
          <a:xfrm>
            <a:off x="10443713" y="555441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64BFFEB-CCA2-4881-A454-05B50C5E7F06}"/>
              </a:ext>
            </a:extLst>
          </p:cNvPr>
          <p:cNvSpPr/>
          <p:nvPr/>
        </p:nvSpPr>
        <p:spPr>
          <a:xfrm>
            <a:off x="7642432" y="553062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B11C774-1D13-4B2C-82BC-0B7ABA41E295}"/>
              </a:ext>
            </a:extLst>
          </p:cNvPr>
          <p:cNvSpPr/>
          <p:nvPr/>
        </p:nvSpPr>
        <p:spPr>
          <a:xfrm>
            <a:off x="8571172" y="555773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F18FA36-9B3F-4570-B32D-1881C2626091}"/>
              </a:ext>
            </a:extLst>
          </p:cNvPr>
          <p:cNvSpPr/>
          <p:nvPr/>
        </p:nvSpPr>
        <p:spPr>
          <a:xfrm>
            <a:off x="9532743" y="555773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531317A-2182-47FD-8B5F-BFD697D371B7}"/>
              </a:ext>
            </a:extLst>
          </p:cNvPr>
          <p:cNvSpPr/>
          <p:nvPr/>
        </p:nvSpPr>
        <p:spPr>
          <a:xfrm>
            <a:off x="6715678" y="552145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3F03C3B-777D-47BA-B6ED-3888996C4DA8}"/>
              </a:ext>
            </a:extLst>
          </p:cNvPr>
          <p:cNvSpPr/>
          <p:nvPr/>
        </p:nvSpPr>
        <p:spPr>
          <a:xfrm>
            <a:off x="5793215" y="554511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35C2FD-BEA6-4380-98E7-4DCBB092B376}"/>
              </a:ext>
            </a:extLst>
          </p:cNvPr>
          <p:cNvCxnSpPr>
            <a:cxnSpLocks/>
            <a:stCxn id="64" idx="0"/>
            <a:endCxn id="77" idx="5"/>
          </p:cNvCxnSpPr>
          <p:nvPr/>
        </p:nvCxnSpPr>
        <p:spPr>
          <a:xfrm flipH="1" flipV="1">
            <a:off x="2805847" y="5084803"/>
            <a:ext cx="257197" cy="444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ED5EC27A-4A15-4152-B623-F9CBA3EBE6DE}"/>
              </a:ext>
            </a:extLst>
          </p:cNvPr>
          <p:cNvSpPr/>
          <p:nvPr/>
        </p:nvSpPr>
        <p:spPr>
          <a:xfrm>
            <a:off x="2675765" y="495472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7BAC3B0-364B-4FF7-9BF5-CDC7FEF5FE99}"/>
              </a:ext>
            </a:extLst>
          </p:cNvPr>
          <p:cNvCxnSpPr>
            <a:cxnSpLocks/>
            <a:stCxn id="81" idx="0"/>
            <a:endCxn id="79" idx="4"/>
          </p:cNvCxnSpPr>
          <p:nvPr/>
        </p:nvCxnSpPr>
        <p:spPr>
          <a:xfrm flipV="1">
            <a:off x="3995610" y="4479768"/>
            <a:ext cx="26150" cy="3710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EE0A5DF-5E26-4AB0-BFA0-B38D5289DE23}"/>
              </a:ext>
            </a:extLst>
          </p:cNvPr>
          <p:cNvSpPr/>
          <p:nvPr/>
        </p:nvSpPr>
        <p:spPr>
          <a:xfrm>
            <a:off x="3945560" y="432736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1D3E263-78DC-459F-ABA9-8692282D9E4E}"/>
              </a:ext>
            </a:extLst>
          </p:cNvPr>
          <p:cNvCxnSpPr>
            <a:cxnSpLocks/>
            <a:stCxn id="77" idx="7"/>
            <a:endCxn id="79" idx="2"/>
          </p:cNvCxnSpPr>
          <p:nvPr/>
        </p:nvCxnSpPr>
        <p:spPr>
          <a:xfrm flipV="1">
            <a:off x="2805847" y="4403568"/>
            <a:ext cx="1139713" cy="5734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F927F04A-901F-42E3-A1F6-64EF0D00331C}"/>
              </a:ext>
            </a:extLst>
          </p:cNvPr>
          <p:cNvSpPr/>
          <p:nvPr/>
        </p:nvSpPr>
        <p:spPr>
          <a:xfrm>
            <a:off x="3919410" y="485080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8116E1E-4770-4BEE-A2A1-407A40592D63}"/>
              </a:ext>
            </a:extLst>
          </p:cNvPr>
          <p:cNvCxnSpPr>
            <a:cxnSpLocks/>
            <a:stCxn id="102" idx="1"/>
            <a:endCxn id="81" idx="5"/>
          </p:cNvCxnSpPr>
          <p:nvPr/>
        </p:nvCxnSpPr>
        <p:spPr>
          <a:xfrm flipH="1" flipV="1">
            <a:off x="4049492" y="4980891"/>
            <a:ext cx="837865" cy="586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5CB0ABE-8E35-43B3-8FA2-E377726806CC}"/>
              </a:ext>
            </a:extLst>
          </p:cNvPr>
          <p:cNvCxnSpPr>
            <a:cxnSpLocks/>
          </p:cNvCxnSpPr>
          <p:nvPr/>
        </p:nvCxnSpPr>
        <p:spPr>
          <a:xfrm flipV="1">
            <a:off x="5863138" y="4507058"/>
            <a:ext cx="822917" cy="1021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B272D25C-05ED-4754-9B29-3317FBA877B6}"/>
              </a:ext>
            </a:extLst>
          </p:cNvPr>
          <p:cNvSpPr/>
          <p:nvPr/>
        </p:nvSpPr>
        <p:spPr>
          <a:xfrm>
            <a:off x="6663737" y="4376976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2807EEC-694A-463E-B158-54039805E44F}"/>
              </a:ext>
            </a:extLst>
          </p:cNvPr>
          <p:cNvCxnSpPr>
            <a:cxnSpLocks/>
            <a:stCxn id="74" idx="0"/>
            <a:endCxn id="84" idx="4"/>
          </p:cNvCxnSpPr>
          <p:nvPr/>
        </p:nvCxnSpPr>
        <p:spPr>
          <a:xfrm flipH="1" flipV="1">
            <a:off x="6739937" y="4529376"/>
            <a:ext cx="51941" cy="992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3FD9FE9-E668-45D6-A949-194E96E7EA09}"/>
              </a:ext>
            </a:extLst>
          </p:cNvPr>
          <p:cNvCxnSpPr>
            <a:cxnSpLocks/>
            <a:stCxn id="70" idx="0"/>
            <a:endCxn id="84" idx="4"/>
          </p:cNvCxnSpPr>
          <p:nvPr/>
        </p:nvCxnSpPr>
        <p:spPr>
          <a:xfrm flipH="1" flipV="1">
            <a:off x="6739937" y="4529376"/>
            <a:ext cx="978695" cy="1001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524D882C-7F4C-4E2A-B3A6-B8E1AF8945E2}"/>
              </a:ext>
            </a:extLst>
          </p:cNvPr>
          <p:cNvSpPr/>
          <p:nvPr/>
        </p:nvSpPr>
        <p:spPr>
          <a:xfrm>
            <a:off x="1139902" y="5511926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27F8007-B2AB-41F2-835E-C89B29122457}"/>
              </a:ext>
            </a:extLst>
          </p:cNvPr>
          <p:cNvCxnSpPr>
            <a:cxnSpLocks/>
            <a:stCxn id="87" idx="0"/>
            <a:endCxn id="89" idx="4"/>
          </p:cNvCxnSpPr>
          <p:nvPr/>
        </p:nvCxnSpPr>
        <p:spPr>
          <a:xfrm flipV="1">
            <a:off x="1216102" y="3303117"/>
            <a:ext cx="4396196" cy="22088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8E4B4C10-7151-4964-BA18-A7B057E3821A}"/>
              </a:ext>
            </a:extLst>
          </p:cNvPr>
          <p:cNvSpPr/>
          <p:nvPr/>
        </p:nvSpPr>
        <p:spPr>
          <a:xfrm>
            <a:off x="5536098" y="315071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1E6C36B-F263-48D5-AAA5-0A02E152531A}"/>
              </a:ext>
            </a:extLst>
          </p:cNvPr>
          <p:cNvCxnSpPr>
            <a:cxnSpLocks/>
            <a:stCxn id="84" idx="0"/>
            <a:endCxn id="89" idx="4"/>
          </p:cNvCxnSpPr>
          <p:nvPr/>
        </p:nvCxnSpPr>
        <p:spPr>
          <a:xfrm flipH="1" flipV="1">
            <a:off x="5612298" y="3303117"/>
            <a:ext cx="1127639" cy="10738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5305705-148D-4919-BDC6-93FDFF9E4982}"/>
              </a:ext>
            </a:extLst>
          </p:cNvPr>
          <p:cNvCxnSpPr>
            <a:cxnSpLocks/>
            <a:stCxn id="71" idx="0"/>
            <a:endCxn id="92" idx="4"/>
          </p:cNvCxnSpPr>
          <p:nvPr/>
        </p:nvCxnSpPr>
        <p:spPr>
          <a:xfrm flipV="1">
            <a:off x="8647372" y="5061698"/>
            <a:ext cx="152400" cy="4960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A278038E-4547-41BD-85F7-6918D5E0C1A3}"/>
              </a:ext>
            </a:extLst>
          </p:cNvPr>
          <p:cNvSpPr/>
          <p:nvPr/>
        </p:nvSpPr>
        <p:spPr>
          <a:xfrm>
            <a:off x="8723572" y="490929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B45E88A-A41B-4993-98CE-1C1F6B982595}"/>
              </a:ext>
            </a:extLst>
          </p:cNvPr>
          <p:cNvCxnSpPr>
            <a:cxnSpLocks/>
            <a:stCxn id="72" idx="0"/>
            <a:endCxn id="92" idx="4"/>
          </p:cNvCxnSpPr>
          <p:nvPr/>
        </p:nvCxnSpPr>
        <p:spPr>
          <a:xfrm flipH="1" flipV="1">
            <a:off x="8799772" y="5061698"/>
            <a:ext cx="809171" cy="4960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D5BEEAC-F687-4FDF-89B3-5A14A4FDFB1E}"/>
              </a:ext>
            </a:extLst>
          </p:cNvPr>
          <p:cNvCxnSpPr>
            <a:cxnSpLocks/>
            <a:stCxn id="69" idx="0"/>
            <a:endCxn id="89" idx="4"/>
          </p:cNvCxnSpPr>
          <p:nvPr/>
        </p:nvCxnSpPr>
        <p:spPr>
          <a:xfrm flipH="1" flipV="1">
            <a:off x="5612298" y="3303117"/>
            <a:ext cx="4907615" cy="22512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07CF00F-2899-4CE8-96E9-18542027D005}"/>
              </a:ext>
            </a:extLst>
          </p:cNvPr>
          <p:cNvSpPr/>
          <p:nvPr/>
        </p:nvSpPr>
        <p:spPr>
          <a:xfrm>
            <a:off x="6799775" y="5705378"/>
            <a:ext cx="1817859" cy="262822"/>
          </a:xfrm>
          <a:custGeom>
            <a:avLst/>
            <a:gdLst>
              <a:gd name="connsiteX0" fmla="*/ 873303 w 873303"/>
              <a:gd name="connsiteY0" fmla="*/ 0 h 873308"/>
              <a:gd name="connsiteX1" fmla="*/ 482885 w 873303"/>
              <a:gd name="connsiteY1" fmla="*/ 873303 h 873308"/>
              <a:gd name="connsiteX2" fmla="*/ 0 w 873303"/>
              <a:gd name="connsiteY2" fmla="*/ 10274 h 87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303" h="873308">
                <a:moveTo>
                  <a:pt x="873303" y="0"/>
                </a:moveTo>
                <a:cubicBezTo>
                  <a:pt x="750869" y="435795"/>
                  <a:pt x="628435" y="871591"/>
                  <a:pt x="482885" y="873303"/>
                </a:cubicBezTo>
                <a:cubicBezTo>
                  <a:pt x="337335" y="875015"/>
                  <a:pt x="168667" y="442644"/>
                  <a:pt x="0" y="1027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E46B823B-6B7A-4D14-B8C1-BE48D4D6259E}"/>
              </a:ext>
            </a:extLst>
          </p:cNvPr>
          <p:cNvSpPr/>
          <p:nvPr/>
        </p:nvSpPr>
        <p:spPr>
          <a:xfrm>
            <a:off x="2094909" y="5656512"/>
            <a:ext cx="7514034" cy="926707"/>
          </a:xfrm>
          <a:custGeom>
            <a:avLst/>
            <a:gdLst>
              <a:gd name="connsiteX0" fmla="*/ 2763748 w 2763748"/>
              <a:gd name="connsiteY0" fmla="*/ 51370 h 1017252"/>
              <a:gd name="connsiteX1" fmla="*/ 1366463 w 2763748"/>
              <a:gd name="connsiteY1" fmla="*/ 1017141 h 1017252"/>
              <a:gd name="connsiteX2" fmla="*/ 0 w 2763748"/>
              <a:gd name="connsiteY2" fmla="*/ 0 h 101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3748" h="1017252">
                <a:moveTo>
                  <a:pt x="2763748" y="51370"/>
                </a:moveTo>
                <a:cubicBezTo>
                  <a:pt x="2295418" y="538536"/>
                  <a:pt x="1827088" y="1025703"/>
                  <a:pt x="1366463" y="1017141"/>
                </a:cubicBezTo>
                <a:cubicBezTo>
                  <a:pt x="905838" y="1008579"/>
                  <a:pt x="452919" y="504289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6FD29D8-B83A-4BD1-BEED-3F3BA27C1511}"/>
              </a:ext>
            </a:extLst>
          </p:cNvPr>
          <p:cNvSpPr/>
          <p:nvPr/>
        </p:nvSpPr>
        <p:spPr>
          <a:xfrm>
            <a:off x="4865039" y="554511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F34DAF4-00C0-490E-91AD-9DC4E3DC02F6}"/>
              </a:ext>
            </a:extLst>
          </p:cNvPr>
          <p:cNvCxnSpPr>
            <a:cxnSpLocks/>
            <a:stCxn id="89" idx="4"/>
          </p:cNvCxnSpPr>
          <p:nvPr/>
        </p:nvCxnSpPr>
        <p:spPr>
          <a:xfrm flipH="1">
            <a:off x="4075642" y="3303117"/>
            <a:ext cx="1536656" cy="10465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0BE9BDD-C879-4884-A360-3051FF638F53}"/>
              </a:ext>
            </a:extLst>
          </p:cNvPr>
          <p:cNvCxnSpPr>
            <a:cxnSpLocks/>
            <a:stCxn id="84" idx="6"/>
          </p:cNvCxnSpPr>
          <p:nvPr/>
        </p:nvCxnSpPr>
        <p:spPr>
          <a:xfrm>
            <a:off x="6816137" y="4453176"/>
            <a:ext cx="1929753" cy="478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11A97A-1F5C-4A1F-8305-4D3E326E7F79}"/>
                  </a:ext>
                </a:extLst>
              </p:cNvPr>
              <p:cNvSpPr txBox="1"/>
              <p:nvPr/>
            </p:nvSpPr>
            <p:spPr>
              <a:xfrm>
                <a:off x="440186" y="1693641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11A97A-1F5C-4A1F-8305-4D3E326E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6" y="1693641"/>
                <a:ext cx="51687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F9CB698-8C45-4980-A0C6-BC14BDF9015E}"/>
                  </a:ext>
                </a:extLst>
              </p:cNvPr>
              <p:cNvSpPr txBox="1"/>
              <p:nvPr/>
            </p:nvSpPr>
            <p:spPr>
              <a:xfrm>
                <a:off x="2608996" y="1677417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F9CB698-8C45-4980-A0C6-BC14BDF90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996" y="1677417"/>
                <a:ext cx="51687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E44A99B-BD0B-4649-9BC5-A1789075D9B3}"/>
                  </a:ext>
                </a:extLst>
              </p:cNvPr>
              <p:cNvSpPr txBox="1"/>
              <p:nvPr/>
            </p:nvSpPr>
            <p:spPr>
              <a:xfrm>
                <a:off x="3864440" y="1733230"/>
                <a:ext cx="479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E44A99B-BD0B-4649-9BC5-A1789075D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440" y="1733230"/>
                <a:ext cx="4798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C3AAB7F-296D-43EC-A2C3-9CE234E32D31}"/>
              </a:ext>
            </a:extLst>
          </p:cNvPr>
          <p:cNvCxnSpPr>
            <a:cxnSpLocks/>
            <a:stCxn id="67" idx="1"/>
            <a:endCxn id="81" idx="4"/>
          </p:cNvCxnSpPr>
          <p:nvPr/>
        </p:nvCxnSpPr>
        <p:spPr>
          <a:xfrm flipV="1">
            <a:off x="3929300" y="5003209"/>
            <a:ext cx="66310" cy="5688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9D20459-FB4F-4D58-8AD8-DBABCB314006}"/>
              </a:ext>
            </a:extLst>
          </p:cNvPr>
          <p:cNvSpPr/>
          <p:nvPr/>
        </p:nvSpPr>
        <p:spPr>
          <a:xfrm>
            <a:off x="1029992" y="1841696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C11E689-1B14-40F9-A625-0B99B04A45D9}"/>
              </a:ext>
            </a:extLst>
          </p:cNvPr>
          <p:cNvSpPr/>
          <p:nvPr/>
        </p:nvSpPr>
        <p:spPr>
          <a:xfrm>
            <a:off x="3034653" y="1922730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70EB7C0-73FF-49C2-95C4-CE2BB1E970DC}"/>
              </a:ext>
            </a:extLst>
          </p:cNvPr>
          <p:cNvSpPr/>
          <p:nvPr/>
        </p:nvSpPr>
        <p:spPr>
          <a:xfrm>
            <a:off x="4304369" y="1734230"/>
            <a:ext cx="499378" cy="507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94">
            <a:extLst>
              <a:ext uri="{FF2B5EF4-FFF2-40B4-BE49-F238E27FC236}">
                <a16:creationId xmlns:a16="http://schemas.microsoft.com/office/drawing/2014/main" id="{E07CF00F-2899-4CE8-96E9-18542027D005}"/>
              </a:ext>
            </a:extLst>
          </p:cNvPr>
          <p:cNvSpPr/>
          <p:nvPr/>
        </p:nvSpPr>
        <p:spPr>
          <a:xfrm>
            <a:off x="3990902" y="5696126"/>
            <a:ext cx="2800976" cy="262822"/>
          </a:xfrm>
          <a:custGeom>
            <a:avLst/>
            <a:gdLst>
              <a:gd name="connsiteX0" fmla="*/ 873303 w 873303"/>
              <a:gd name="connsiteY0" fmla="*/ 0 h 873308"/>
              <a:gd name="connsiteX1" fmla="*/ 482885 w 873303"/>
              <a:gd name="connsiteY1" fmla="*/ 873303 h 873308"/>
              <a:gd name="connsiteX2" fmla="*/ 0 w 873303"/>
              <a:gd name="connsiteY2" fmla="*/ 10274 h 87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303" h="873308">
                <a:moveTo>
                  <a:pt x="873303" y="0"/>
                </a:moveTo>
                <a:cubicBezTo>
                  <a:pt x="750869" y="435795"/>
                  <a:pt x="628435" y="871591"/>
                  <a:pt x="482885" y="873303"/>
                </a:cubicBezTo>
                <a:cubicBezTo>
                  <a:pt x="337335" y="875015"/>
                  <a:pt x="168667" y="442644"/>
                  <a:pt x="0" y="1027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16C661-7BE6-4775-B35C-DCD293BBF11B}"/>
              </a:ext>
            </a:extLst>
          </p:cNvPr>
          <p:cNvSpPr txBox="1"/>
          <p:nvPr/>
        </p:nvSpPr>
        <p:spPr>
          <a:xfrm>
            <a:off x="7892413" y="2256706"/>
            <a:ext cx="42010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Note: using tree paths only </a:t>
            </a:r>
          </a:p>
          <a:p>
            <a:r>
              <a:rPr lang="en-US" sz="2800" dirty="0"/>
              <a:t>between vertices </a:t>
            </a:r>
          </a:p>
          <a:p>
            <a:r>
              <a:rPr lang="en-US" sz="2800" dirty="0"/>
              <a:t>in the </a:t>
            </a:r>
            <a:r>
              <a:rPr lang="en-US" sz="2800" i="1" dirty="0"/>
              <a:t>same</a:t>
            </a:r>
            <a:r>
              <a:rPr lang="en-US" sz="2800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3816251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F60028BC-8650-431F-BEAC-8C85F0B6AC1F}"/>
              </a:ext>
            </a:extLst>
          </p:cNvPr>
          <p:cNvSpPr txBox="1">
            <a:spLocks/>
          </p:cNvSpPr>
          <p:nvPr/>
        </p:nvSpPr>
        <p:spPr>
          <a:xfrm>
            <a:off x="237652" y="-173501"/>
            <a:ext cx="11540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Cycle Length Analysis: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6BB334-7E4D-4B9B-9568-55D64917DA91}"/>
              </a:ext>
            </a:extLst>
          </p:cNvPr>
          <p:cNvSpPr/>
          <p:nvPr/>
        </p:nvSpPr>
        <p:spPr>
          <a:xfrm>
            <a:off x="9276964" y="2175364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F9B2452-F0CD-49D3-98FF-F870813B83DE}"/>
              </a:ext>
            </a:extLst>
          </p:cNvPr>
          <p:cNvSpPr/>
          <p:nvPr/>
        </p:nvSpPr>
        <p:spPr>
          <a:xfrm>
            <a:off x="7620443" y="3089764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B4969C3-D5A0-42DC-A694-ADD6DE8DB80E}"/>
              </a:ext>
            </a:extLst>
          </p:cNvPr>
          <p:cNvSpPr/>
          <p:nvPr/>
        </p:nvSpPr>
        <p:spPr>
          <a:xfrm>
            <a:off x="10555799" y="3228912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033358E-4A7C-4481-BF06-F7AF8AA6F17D}"/>
              </a:ext>
            </a:extLst>
          </p:cNvPr>
          <p:cNvSpPr/>
          <p:nvPr/>
        </p:nvSpPr>
        <p:spPr>
          <a:xfrm>
            <a:off x="9207390" y="4477911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F6414C3-1194-4EFF-98CA-0707914A5159}"/>
              </a:ext>
            </a:extLst>
          </p:cNvPr>
          <p:cNvSpPr/>
          <p:nvPr/>
        </p:nvSpPr>
        <p:spPr>
          <a:xfrm>
            <a:off x="8211267" y="322891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D9C5B90-6F07-4041-B798-3F92BB45F1EA}"/>
              </a:ext>
            </a:extLst>
          </p:cNvPr>
          <p:cNvSpPr/>
          <p:nvPr/>
        </p:nvSpPr>
        <p:spPr>
          <a:xfrm>
            <a:off x="7895641" y="368611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7431B0A-D606-4E96-A762-493D58A09BD5}"/>
              </a:ext>
            </a:extLst>
          </p:cNvPr>
          <p:cNvSpPr/>
          <p:nvPr/>
        </p:nvSpPr>
        <p:spPr>
          <a:xfrm>
            <a:off x="9886781" y="485891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C7EF575-9FAB-4C68-BD2B-AD31CA5AB1CD}"/>
              </a:ext>
            </a:extLst>
          </p:cNvPr>
          <p:cNvSpPr/>
          <p:nvPr/>
        </p:nvSpPr>
        <p:spPr>
          <a:xfrm>
            <a:off x="9297720" y="4858911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18EEF87-E6D1-408E-9B2C-DFFFB5D42D15}"/>
              </a:ext>
            </a:extLst>
          </p:cNvPr>
          <p:cNvSpPr/>
          <p:nvPr/>
        </p:nvSpPr>
        <p:spPr>
          <a:xfrm>
            <a:off x="10936799" y="355853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DB59FBB-BBC7-4A09-AE06-CB642A37EC5F}"/>
              </a:ext>
            </a:extLst>
          </p:cNvPr>
          <p:cNvSpPr/>
          <p:nvPr/>
        </p:nvSpPr>
        <p:spPr>
          <a:xfrm>
            <a:off x="9382972" y="247847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AE6F8B9-6021-4B69-85D3-C4B0A7065D0C}"/>
              </a:ext>
            </a:extLst>
          </p:cNvPr>
          <p:cNvSpPr/>
          <p:nvPr/>
        </p:nvSpPr>
        <p:spPr>
          <a:xfrm>
            <a:off x="9886781" y="252323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C547791-5FD8-49E3-AF62-5FF183114672}"/>
              </a:ext>
            </a:extLst>
          </p:cNvPr>
          <p:cNvSpPr/>
          <p:nvPr/>
        </p:nvSpPr>
        <p:spPr>
          <a:xfrm>
            <a:off x="8283940" y="2434250"/>
            <a:ext cx="1093304" cy="794661"/>
          </a:xfrm>
          <a:custGeom>
            <a:avLst/>
            <a:gdLst>
              <a:gd name="connsiteX0" fmla="*/ 1083365 w 1083365"/>
              <a:gd name="connsiteY0" fmla="*/ 87317 h 832752"/>
              <a:gd name="connsiteX1" fmla="*/ 228600 w 1083365"/>
              <a:gd name="connsiteY1" fmla="*/ 67439 h 832752"/>
              <a:gd name="connsiteX2" fmla="*/ 0 w 1083365"/>
              <a:gd name="connsiteY2" fmla="*/ 832752 h 83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3365" h="832752">
                <a:moveTo>
                  <a:pt x="1083365" y="87317"/>
                </a:moveTo>
                <a:cubicBezTo>
                  <a:pt x="746263" y="15258"/>
                  <a:pt x="409161" y="-56800"/>
                  <a:pt x="228600" y="67439"/>
                </a:cubicBezTo>
                <a:cubicBezTo>
                  <a:pt x="48039" y="191678"/>
                  <a:pt x="24019" y="512215"/>
                  <a:pt x="0" y="83275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9EAD7C7-DFB9-4B39-A3C9-F8513427B955}"/>
              </a:ext>
            </a:extLst>
          </p:cNvPr>
          <p:cNvSpPr/>
          <p:nvPr/>
        </p:nvSpPr>
        <p:spPr>
          <a:xfrm>
            <a:off x="7786982" y="3838511"/>
            <a:ext cx="1520687" cy="1274429"/>
          </a:xfrm>
          <a:custGeom>
            <a:avLst/>
            <a:gdLst>
              <a:gd name="connsiteX0" fmla="*/ 154971 w 1566327"/>
              <a:gd name="connsiteY0" fmla="*/ 0 h 1279408"/>
              <a:gd name="connsiteX1" fmla="*/ 15823 w 1566327"/>
              <a:gd name="connsiteY1" fmla="*/ 795130 h 1279408"/>
              <a:gd name="connsiteX2" fmla="*/ 482962 w 1566327"/>
              <a:gd name="connsiteY2" fmla="*/ 1262269 h 1279408"/>
              <a:gd name="connsiteX3" fmla="*/ 1566327 w 1566327"/>
              <a:gd name="connsiteY3" fmla="*/ 1133061 h 127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327" h="1279408">
                <a:moveTo>
                  <a:pt x="154971" y="0"/>
                </a:moveTo>
                <a:cubicBezTo>
                  <a:pt x="58064" y="292376"/>
                  <a:pt x="-38842" y="584752"/>
                  <a:pt x="15823" y="795130"/>
                </a:cubicBezTo>
                <a:cubicBezTo>
                  <a:pt x="70488" y="1005508"/>
                  <a:pt x="224545" y="1205947"/>
                  <a:pt x="482962" y="1262269"/>
                </a:cubicBezTo>
                <a:cubicBezTo>
                  <a:pt x="741379" y="1318591"/>
                  <a:pt x="1153853" y="1225826"/>
                  <a:pt x="1566327" y="113306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55BAB2-8CCC-4E42-BB76-352674338E97}"/>
              </a:ext>
            </a:extLst>
          </p:cNvPr>
          <p:cNvSpPr/>
          <p:nvPr/>
        </p:nvSpPr>
        <p:spPr>
          <a:xfrm>
            <a:off x="10013347" y="2322784"/>
            <a:ext cx="993913" cy="1235747"/>
          </a:xfrm>
          <a:custGeom>
            <a:avLst/>
            <a:gdLst>
              <a:gd name="connsiteX0" fmla="*/ 0 w 1023731"/>
              <a:gd name="connsiteY0" fmla="*/ 204722 h 1029670"/>
              <a:gd name="connsiteX1" fmla="*/ 566531 w 1023731"/>
              <a:gd name="connsiteY1" fmla="*/ 55635 h 1029670"/>
              <a:gd name="connsiteX2" fmla="*/ 1023731 w 1023731"/>
              <a:gd name="connsiteY2" fmla="*/ 1029670 h 10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731" h="1029670">
                <a:moveTo>
                  <a:pt x="0" y="204722"/>
                </a:moveTo>
                <a:cubicBezTo>
                  <a:pt x="197954" y="61433"/>
                  <a:pt x="395909" y="-81856"/>
                  <a:pt x="566531" y="55635"/>
                </a:cubicBezTo>
                <a:cubicBezTo>
                  <a:pt x="737153" y="193126"/>
                  <a:pt x="880442" y="611398"/>
                  <a:pt x="1023731" y="102967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E78A42-B996-4AA1-85E2-DB8AA38FE572}"/>
              </a:ext>
            </a:extLst>
          </p:cNvPr>
          <p:cNvSpPr/>
          <p:nvPr/>
        </p:nvSpPr>
        <p:spPr>
          <a:xfrm>
            <a:off x="9973591" y="3714263"/>
            <a:ext cx="1073426" cy="1652835"/>
          </a:xfrm>
          <a:custGeom>
            <a:avLst/>
            <a:gdLst>
              <a:gd name="connsiteX0" fmla="*/ 0 w 1073426"/>
              <a:gd name="connsiteY0" fmla="*/ 1292087 h 1652835"/>
              <a:gd name="connsiteX1" fmla="*/ 815009 w 1073426"/>
              <a:gd name="connsiteY1" fmla="*/ 1570383 h 1652835"/>
              <a:gd name="connsiteX2" fmla="*/ 1073426 w 1073426"/>
              <a:gd name="connsiteY2" fmla="*/ 0 h 165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426" h="1652835">
                <a:moveTo>
                  <a:pt x="0" y="1292087"/>
                </a:moveTo>
                <a:cubicBezTo>
                  <a:pt x="318052" y="1538909"/>
                  <a:pt x="636105" y="1785731"/>
                  <a:pt x="815009" y="1570383"/>
                </a:cubicBezTo>
                <a:cubicBezTo>
                  <a:pt x="993913" y="1355035"/>
                  <a:pt x="1033669" y="677517"/>
                  <a:pt x="1073426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8CCA5C-C7CB-4FD0-8097-69E256C33B4A}"/>
              </a:ext>
            </a:extLst>
          </p:cNvPr>
          <p:cNvSpPr txBox="1"/>
          <p:nvPr/>
        </p:nvSpPr>
        <p:spPr>
          <a:xfrm>
            <a:off x="9143006" y="1265947"/>
            <a:ext cx="136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Tree path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DCBFEC5-5076-410D-95CF-CFAC64014098}"/>
              </a:ext>
            </a:extLst>
          </p:cNvPr>
          <p:cNvSpPr txBox="1"/>
          <p:nvPr/>
        </p:nvSpPr>
        <p:spPr>
          <a:xfrm>
            <a:off x="10117936" y="1842341"/>
            <a:ext cx="199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Non-tree edge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4CCE57-D73A-4FD8-A8EA-D349D4433626}"/>
              </a:ext>
            </a:extLst>
          </p:cNvPr>
          <p:cNvCxnSpPr>
            <a:stCxn id="113" idx="1"/>
            <a:endCxn id="18" idx="2"/>
          </p:cNvCxnSpPr>
          <p:nvPr/>
        </p:nvCxnSpPr>
        <p:spPr>
          <a:xfrm flipH="1" flipV="1">
            <a:off x="9826655" y="1727612"/>
            <a:ext cx="82444" cy="817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9D10583C-B519-4ED5-83AD-92B3809595F1}"/>
              </a:ext>
            </a:extLst>
          </p:cNvPr>
          <p:cNvSpPr/>
          <p:nvPr/>
        </p:nvSpPr>
        <p:spPr>
          <a:xfrm>
            <a:off x="9750454" y="172761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8C6DD10-D0D9-4B3F-9117-32DE20A69AAB}"/>
              </a:ext>
            </a:extLst>
          </p:cNvPr>
          <p:cNvCxnSpPr>
            <a:cxnSpLocks/>
            <a:endCxn id="115" idx="4"/>
          </p:cNvCxnSpPr>
          <p:nvPr/>
        </p:nvCxnSpPr>
        <p:spPr>
          <a:xfrm flipV="1">
            <a:off x="9459172" y="1880012"/>
            <a:ext cx="367482" cy="594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23C0181A-E713-4F8F-8E0C-8B3B6BF0AAF7}"/>
              </a:ext>
            </a:extLst>
          </p:cNvPr>
          <p:cNvSpPr/>
          <p:nvPr/>
        </p:nvSpPr>
        <p:spPr>
          <a:xfrm>
            <a:off x="7248831" y="330628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9462010-9A07-489B-9095-CDE859553C9B}"/>
              </a:ext>
            </a:extLst>
          </p:cNvPr>
          <p:cNvSpPr/>
          <p:nvPr/>
        </p:nvSpPr>
        <p:spPr>
          <a:xfrm>
            <a:off x="9512190" y="577450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BA607BC-2599-413A-95A6-BF36301983A5}"/>
              </a:ext>
            </a:extLst>
          </p:cNvPr>
          <p:cNvCxnSpPr>
            <a:cxnSpLocks/>
            <a:stCxn id="117" idx="6"/>
            <a:endCxn id="99" idx="3"/>
          </p:cNvCxnSpPr>
          <p:nvPr/>
        </p:nvCxnSpPr>
        <p:spPr>
          <a:xfrm flipV="1">
            <a:off x="7401231" y="3358994"/>
            <a:ext cx="832354" cy="23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71B2B87-5A1F-4591-AE09-27AF0F429D15}"/>
              </a:ext>
            </a:extLst>
          </p:cNvPr>
          <p:cNvCxnSpPr>
            <a:cxnSpLocks/>
            <a:stCxn id="117" idx="5"/>
          </p:cNvCxnSpPr>
          <p:nvPr/>
        </p:nvCxnSpPr>
        <p:spPr>
          <a:xfrm>
            <a:off x="7378913" y="3436369"/>
            <a:ext cx="531096" cy="249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D256B97-DE97-4EEE-853B-92549F959B42}"/>
              </a:ext>
            </a:extLst>
          </p:cNvPr>
          <p:cNvCxnSpPr>
            <a:cxnSpLocks/>
            <a:stCxn id="118" idx="7"/>
            <a:endCxn id="101" idx="4"/>
          </p:cNvCxnSpPr>
          <p:nvPr/>
        </p:nvCxnSpPr>
        <p:spPr>
          <a:xfrm flipV="1">
            <a:off x="9642272" y="5011311"/>
            <a:ext cx="320709" cy="78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1F7B519-B503-49B6-A0C2-DF75D02DE228}"/>
              </a:ext>
            </a:extLst>
          </p:cNvPr>
          <p:cNvCxnSpPr>
            <a:cxnSpLocks/>
            <a:stCxn id="118" idx="0"/>
            <a:endCxn id="104" idx="4"/>
          </p:cNvCxnSpPr>
          <p:nvPr/>
        </p:nvCxnSpPr>
        <p:spPr>
          <a:xfrm flipH="1" flipV="1">
            <a:off x="9373920" y="5011311"/>
            <a:ext cx="214470" cy="76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D755F5-514B-4EAA-B3E3-C1E3FC74D50B}"/>
                  </a:ext>
                </a:extLst>
              </p:cNvPr>
              <p:cNvSpPr txBox="1"/>
              <p:nvPr/>
            </p:nvSpPr>
            <p:spPr>
              <a:xfrm>
                <a:off x="95926" y="981288"/>
                <a:ext cx="6862999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Cycles in the contracted graph are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Each edge is replaced by a tree path of length at most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Final cycle length: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D755F5-514B-4EAA-B3E3-C1E3FC74D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6" y="981288"/>
                <a:ext cx="6862999" cy="4031873"/>
              </a:xfrm>
              <a:prstGeom prst="rect">
                <a:avLst/>
              </a:prstGeom>
              <a:blipFill>
                <a:blip r:embed="rId2"/>
                <a:stretch>
                  <a:fillRect l="-2043" r="-799" b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438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F60028BC-8650-431F-BEAC-8C85F0B6AC1F}"/>
              </a:ext>
            </a:extLst>
          </p:cNvPr>
          <p:cNvSpPr txBox="1">
            <a:spLocks/>
          </p:cNvSpPr>
          <p:nvPr/>
        </p:nvSpPr>
        <p:spPr>
          <a:xfrm>
            <a:off x="237652" y="-173501"/>
            <a:ext cx="11540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Congestion Analysis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6BB334-7E4D-4B9B-9568-55D64917DA91}"/>
              </a:ext>
            </a:extLst>
          </p:cNvPr>
          <p:cNvSpPr/>
          <p:nvPr/>
        </p:nvSpPr>
        <p:spPr>
          <a:xfrm>
            <a:off x="9431342" y="2834315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F9B2452-F0CD-49D3-98FF-F870813B83DE}"/>
              </a:ext>
            </a:extLst>
          </p:cNvPr>
          <p:cNvSpPr/>
          <p:nvPr/>
        </p:nvSpPr>
        <p:spPr>
          <a:xfrm>
            <a:off x="7933627" y="3748715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B4969C3-D5A0-42DC-A694-ADD6DE8DB80E}"/>
              </a:ext>
            </a:extLst>
          </p:cNvPr>
          <p:cNvSpPr/>
          <p:nvPr/>
        </p:nvSpPr>
        <p:spPr>
          <a:xfrm>
            <a:off x="10710177" y="3887863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033358E-4A7C-4481-BF06-F7AF8AA6F17D}"/>
              </a:ext>
            </a:extLst>
          </p:cNvPr>
          <p:cNvSpPr/>
          <p:nvPr/>
        </p:nvSpPr>
        <p:spPr>
          <a:xfrm>
            <a:off x="9361768" y="5136862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F6414C3-1194-4EFF-98CA-0707914A5159}"/>
              </a:ext>
            </a:extLst>
          </p:cNvPr>
          <p:cNvSpPr/>
          <p:nvPr/>
        </p:nvSpPr>
        <p:spPr>
          <a:xfrm>
            <a:off x="8365645" y="3887863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D9C5B90-6F07-4041-B798-3F92BB45F1EA}"/>
              </a:ext>
            </a:extLst>
          </p:cNvPr>
          <p:cNvSpPr/>
          <p:nvPr/>
        </p:nvSpPr>
        <p:spPr>
          <a:xfrm>
            <a:off x="8253784" y="434506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7431B0A-D606-4E96-A762-493D58A09BD5}"/>
              </a:ext>
            </a:extLst>
          </p:cNvPr>
          <p:cNvSpPr/>
          <p:nvPr/>
        </p:nvSpPr>
        <p:spPr>
          <a:xfrm>
            <a:off x="10041159" y="551786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C7EF575-9FAB-4C68-BD2B-AD31CA5AB1CD}"/>
              </a:ext>
            </a:extLst>
          </p:cNvPr>
          <p:cNvSpPr/>
          <p:nvPr/>
        </p:nvSpPr>
        <p:spPr>
          <a:xfrm>
            <a:off x="9452098" y="551786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18EEF87-E6D1-408E-9B2C-DFFFB5D42D15}"/>
              </a:ext>
            </a:extLst>
          </p:cNvPr>
          <p:cNvSpPr/>
          <p:nvPr/>
        </p:nvSpPr>
        <p:spPr>
          <a:xfrm>
            <a:off x="11091177" y="4217483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DB59FBB-BBC7-4A09-AE06-CB642A37EC5F}"/>
              </a:ext>
            </a:extLst>
          </p:cNvPr>
          <p:cNvSpPr/>
          <p:nvPr/>
        </p:nvSpPr>
        <p:spPr>
          <a:xfrm>
            <a:off x="9537350" y="313743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AE6F8B9-6021-4B69-85D3-C4B0A7065D0C}"/>
              </a:ext>
            </a:extLst>
          </p:cNvPr>
          <p:cNvSpPr/>
          <p:nvPr/>
        </p:nvSpPr>
        <p:spPr>
          <a:xfrm>
            <a:off x="10041159" y="318218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C547791-5FD8-49E3-AF62-5FF183114672}"/>
              </a:ext>
            </a:extLst>
          </p:cNvPr>
          <p:cNvSpPr/>
          <p:nvPr/>
        </p:nvSpPr>
        <p:spPr>
          <a:xfrm>
            <a:off x="8438318" y="3093201"/>
            <a:ext cx="1093304" cy="794661"/>
          </a:xfrm>
          <a:custGeom>
            <a:avLst/>
            <a:gdLst>
              <a:gd name="connsiteX0" fmla="*/ 1083365 w 1083365"/>
              <a:gd name="connsiteY0" fmla="*/ 87317 h 832752"/>
              <a:gd name="connsiteX1" fmla="*/ 228600 w 1083365"/>
              <a:gd name="connsiteY1" fmla="*/ 67439 h 832752"/>
              <a:gd name="connsiteX2" fmla="*/ 0 w 1083365"/>
              <a:gd name="connsiteY2" fmla="*/ 832752 h 83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3365" h="832752">
                <a:moveTo>
                  <a:pt x="1083365" y="87317"/>
                </a:moveTo>
                <a:cubicBezTo>
                  <a:pt x="746263" y="15258"/>
                  <a:pt x="409161" y="-56800"/>
                  <a:pt x="228600" y="67439"/>
                </a:cubicBezTo>
                <a:cubicBezTo>
                  <a:pt x="48039" y="191678"/>
                  <a:pt x="24019" y="512215"/>
                  <a:pt x="0" y="83275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9EAD7C7-DFB9-4B39-A3C9-F8513427B955}"/>
              </a:ext>
            </a:extLst>
          </p:cNvPr>
          <p:cNvSpPr/>
          <p:nvPr/>
        </p:nvSpPr>
        <p:spPr>
          <a:xfrm>
            <a:off x="8215064" y="4497462"/>
            <a:ext cx="1246983" cy="1274429"/>
          </a:xfrm>
          <a:custGeom>
            <a:avLst/>
            <a:gdLst>
              <a:gd name="connsiteX0" fmla="*/ 154971 w 1566327"/>
              <a:gd name="connsiteY0" fmla="*/ 0 h 1279408"/>
              <a:gd name="connsiteX1" fmla="*/ 15823 w 1566327"/>
              <a:gd name="connsiteY1" fmla="*/ 795130 h 1279408"/>
              <a:gd name="connsiteX2" fmla="*/ 482962 w 1566327"/>
              <a:gd name="connsiteY2" fmla="*/ 1262269 h 1279408"/>
              <a:gd name="connsiteX3" fmla="*/ 1566327 w 1566327"/>
              <a:gd name="connsiteY3" fmla="*/ 1133061 h 127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327" h="1279408">
                <a:moveTo>
                  <a:pt x="154971" y="0"/>
                </a:moveTo>
                <a:cubicBezTo>
                  <a:pt x="58064" y="292376"/>
                  <a:pt x="-38842" y="584752"/>
                  <a:pt x="15823" y="795130"/>
                </a:cubicBezTo>
                <a:cubicBezTo>
                  <a:pt x="70488" y="1005508"/>
                  <a:pt x="224545" y="1205947"/>
                  <a:pt x="482962" y="1262269"/>
                </a:cubicBezTo>
                <a:cubicBezTo>
                  <a:pt x="741379" y="1318591"/>
                  <a:pt x="1153853" y="1225826"/>
                  <a:pt x="1566327" y="113306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55BAB2-8CCC-4E42-BB76-352674338E97}"/>
              </a:ext>
            </a:extLst>
          </p:cNvPr>
          <p:cNvSpPr/>
          <p:nvPr/>
        </p:nvSpPr>
        <p:spPr>
          <a:xfrm>
            <a:off x="10167725" y="2981735"/>
            <a:ext cx="993913" cy="1235747"/>
          </a:xfrm>
          <a:custGeom>
            <a:avLst/>
            <a:gdLst>
              <a:gd name="connsiteX0" fmla="*/ 0 w 1023731"/>
              <a:gd name="connsiteY0" fmla="*/ 204722 h 1029670"/>
              <a:gd name="connsiteX1" fmla="*/ 566531 w 1023731"/>
              <a:gd name="connsiteY1" fmla="*/ 55635 h 1029670"/>
              <a:gd name="connsiteX2" fmla="*/ 1023731 w 1023731"/>
              <a:gd name="connsiteY2" fmla="*/ 1029670 h 10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731" h="1029670">
                <a:moveTo>
                  <a:pt x="0" y="204722"/>
                </a:moveTo>
                <a:cubicBezTo>
                  <a:pt x="197954" y="61433"/>
                  <a:pt x="395909" y="-81856"/>
                  <a:pt x="566531" y="55635"/>
                </a:cubicBezTo>
                <a:cubicBezTo>
                  <a:pt x="737153" y="193126"/>
                  <a:pt x="880442" y="611398"/>
                  <a:pt x="1023731" y="102967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E78A42-B996-4AA1-85E2-DB8AA38FE572}"/>
              </a:ext>
            </a:extLst>
          </p:cNvPr>
          <p:cNvSpPr/>
          <p:nvPr/>
        </p:nvSpPr>
        <p:spPr>
          <a:xfrm>
            <a:off x="10127969" y="4373214"/>
            <a:ext cx="1073426" cy="1652835"/>
          </a:xfrm>
          <a:custGeom>
            <a:avLst/>
            <a:gdLst>
              <a:gd name="connsiteX0" fmla="*/ 0 w 1073426"/>
              <a:gd name="connsiteY0" fmla="*/ 1292087 h 1652835"/>
              <a:gd name="connsiteX1" fmla="*/ 815009 w 1073426"/>
              <a:gd name="connsiteY1" fmla="*/ 1570383 h 1652835"/>
              <a:gd name="connsiteX2" fmla="*/ 1073426 w 1073426"/>
              <a:gd name="connsiteY2" fmla="*/ 0 h 165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426" h="1652835">
                <a:moveTo>
                  <a:pt x="0" y="1292087"/>
                </a:moveTo>
                <a:cubicBezTo>
                  <a:pt x="318052" y="1538909"/>
                  <a:pt x="636105" y="1785731"/>
                  <a:pt x="815009" y="1570383"/>
                </a:cubicBezTo>
                <a:cubicBezTo>
                  <a:pt x="993913" y="1355035"/>
                  <a:pt x="1033669" y="677517"/>
                  <a:pt x="1073426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8CCA5C-C7CB-4FD0-8097-69E256C33B4A}"/>
              </a:ext>
            </a:extLst>
          </p:cNvPr>
          <p:cNvSpPr txBox="1"/>
          <p:nvPr/>
        </p:nvSpPr>
        <p:spPr>
          <a:xfrm>
            <a:off x="9297384" y="1924898"/>
            <a:ext cx="136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Tree path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DCBFEC5-5076-410D-95CF-CFAC64014098}"/>
              </a:ext>
            </a:extLst>
          </p:cNvPr>
          <p:cNvSpPr txBox="1"/>
          <p:nvPr/>
        </p:nvSpPr>
        <p:spPr>
          <a:xfrm>
            <a:off x="10272314" y="2501292"/>
            <a:ext cx="199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Non-tree edge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4CCE57-D73A-4FD8-A8EA-D349D4433626}"/>
              </a:ext>
            </a:extLst>
          </p:cNvPr>
          <p:cNvCxnSpPr>
            <a:stCxn id="113" idx="1"/>
            <a:endCxn id="18" idx="2"/>
          </p:cNvCxnSpPr>
          <p:nvPr/>
        </p:nvCxnSpPr>
        <p:spPr>
          <a:xfrm flipH="1" flipV="1">
            <a:off x="9981033" y="2386563"/>
            <a:ext cx="82444" cy="817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9D10583C-B519-4ED5-83AD-92B3809595F1}"/>
              </a:ext>
            </a:extLst>
          </p:cNvPr>
          <p:cNvSpPr/>
          <p:nvPr/>
        </p:nvSpPr>
        <p:spPr>
          <a:xfrm>
            <a:off x="9904832" y="2386563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8C6DD10-D0D9-4B3F-9117-32DE20A69AAB}"/>
              </a:ext>
            </a:extLst>
          </p:cNvPr>
          <p:cNvCxnSpPr>
            <a:cxnSpLocks/>
            <a:endCxn id="115" idx="4"/>
          </p:cNvCxnSpPr>
          <p:nvPr/>
        </p:nvCxnSpPr>
        <p:spPr>
          <a:xfrm flipV="1">
            <a:off x="9613550" y="2538963"/>
            <a:ext cx="367482" cy="594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23C0181A-E713-4F8F-8E0C-8B3B6BF0AAF7}"/>
              </a:ext>
            </a:extLst>
          </p:cNvPr>
          <p:cNvSpPr/>
          <p:nvPr/>
        </p:nvSpPr>
        <p:spPr>
          <a:xfrm>
            <a:off x="6874833" y="4053515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9462010-9A07-489B-9095-CDE859553C9B}"/>
              </a:ext>
            </a:extLst>
          </p:cNvPr>
          <p:cNvSpPr/>
          <p:nvPr/>
        </p:nvSpPr>
        <p:spPr>
          <a:xfrm>
            <a:off x="9666568" y="6433456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BA607BC-2599-413A-95A6-BF36301983A5}"/>
              </a:ext>
            </a:extLst>
          </p:cNvPr>
          <p:cNvCxnSpPr>
            <a:cxnSpLocks/>
            <a:stCxn id="117" idx="6"/>
            <a:endCxn id="99" idx="3"/>
          </p:cNvCxnSpPr>
          <p:nvPr/>
        </p:nvCxnSpPr>
        <p:spPr>
          <a:xfrm flipV="1">
            <a:off x="7027233" y="4017945"/>
            <a:ext cx="1360730" cy="111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71B2B87-5A1F-4591-AE09-27AF0F429D15}"/>
              </a:ext>
            </a:extLst>
          </p:cNvPr>
          <p:cNvCxnSpPr>
            <a:cxnSpLocks/>
            <a:stCxn id="117" idx="5"/>
            <a:endCxn id="100" idx="2"/>
          </p:cNvCxnSpPr>
          <p:nvPr/>
        </p:nvCxnSpPr>
        <p:spPr>
          <a:xfrm>
            <a:off x="7004915" y="4183597"/>
            <a:ext cx="1248869" cy="23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D256B97-DE97-4EEE-853B-92549F959B42}"/>
              </a:ext>
            </a:extLst>
          </p:cNvPr>
          <p:cNvCxnSpPr>
            <a:cxnSpLocks/>
            <a:stCxn id="118" idx="7"/>
            <a:endCxn id="101" idx="4"/>
          </p:cNvCxnSpPr>
          <p:nvPr/>
        </p:nvCxnSpPr>
        <p:spPr>
          <a:xfrm flipV="1">
            <a:off x="9796650" y="5670262"/>
            <a:ext cx="320709" cy="78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1F7B519-B503-49B6-A0C2-DF75D02DE228}"/>
              </a:ext>
            </a:extLst>
          </p:cNvPr>
          <p:cNvCxnSpPr>
            <a:cxnSpLocks/>
            <a:stCxn id="118" idx="0"/>
            <a:endCxn id="104" idx="4"/>
          </p:cNvCxnSpPr>
          <p:nvPr/>
        </p:nvCxnSpPr>
        <p:spPr>
          <a:xfrm flipH="1" flipV="1">
            <a:off x="9528298" y="5670262"/>
            <a:ext cx="214470" cy="76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6D02267-F5CC-4BC3-A9C4-318B09A2AC3D}"/>
              </a:ext>
            </a:extLst>
          </p:cNvPr>
          <p:cNvSpPr txBox="1"/>
          <p:nvPr/>
        </p:nvSpPr>
        <p:spPr>
          <a:xfrm flipH="1">
            <a:off x="414130" y="1075865"/>
            <a:ext cx="11245065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Claim: </a:t>
            </a:r>
            <a:r>
              <a:rPr lang="en-US" sz="3200" dirty="0"/>
              <a:t>Each tree edge is used in </a:t>
            </a:r>
            <a:r>
              <a:rPr lang="en-US" sz="3200" dirty="0">
                <a:solidFill>
                  <a:srgbClr val="C00000"/>
                </a:solidFill>
              </a:rPr>
              <a:t>constant</a:t>
            </a:r>
            <a:r>
              <a:rPr lang="en-US" sz="3200" dirty="0"/>
              <a:t> number of cycles.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EF48CB-DF24-4AD6-9233-01573102C61A}"/>
                  </a:ext>
                </a:extLst>
              </p:cNvPr>
              <p:cNvSpPr txBox="1"/>
              <p:nvPr/>
            </p:nvSpPr>
            <p:spPr>
              <a:xfrm>
                <a:off x="391791" y="2057312"/>
                <a:ext cx="590083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Definition: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A block uses a tree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200" dirty="0"/>
                  <a:t> if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in the block whose tree path </a:t>
                </a:r>
              </a:p>
              <a:p>
                <a:r>
                  <a:rPr lang="en-US" sz="3200" dirty="0"/>
                  <a:t>passes through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EF48CB-DF24-4AD6-9233-01573102C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1" y="2057312"/>
                <a:ext cx="5900834" cy="2554545"/>
              </a:xfrm>
              <a:prstGeom prst="rect">
                <a:avLst/>
              </a:prstGeom>
              <a:blipFill>
                <a:blip r:embed="rId2"/>
                <a:stretch>
                  <a:fillRect l="-2583" t="-3095" r="-2583" b="-6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D9398A-B8DA-4F9B-9A97-7A721969118D}"/>
                  </a:ext>
                </a:extLst>
              </p:cNvPr>
              <p:cNvSpPr txBox="1"/>
              <p:nvPr/>
            </p:nvSpPr>
            <p:spPr>
              <a:xfrm>
                <a:off x="8499619" y="359960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D9398A-B8DA-4F9B-9A97-7A7219691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19" y="3599608"/>
                <a:ext cx="4823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8F4D91-3B36-4563-BED3-64E476365D03}"/>
                  </a:ext>
                </a:extLst>
              </p:cNvPr>
              <p:cNvSpPr txBox="1"/>
              <p:nvPr/>
            </p:nvSpPr>
            <p:spPr>
              <a:xfrm>
                <a:off x="8386806" y="413989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8F4D91-3B36-4563-BED3-64E476365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806" y="4139895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593EF2E-2BD6-4854-9446-C2F5EE95B80D}"/>
                  </a:ext>
                </a:extLst>
              </p:cNvPr>
              <p:cNvSpPr/>
              <p:nvPr/>
            </p:nvSpPr>
            <p:spPr>
              <a:xfrm>
                <a:off x="7176568" y="3564962"/>
                <a:ext cx="4902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593EF2E-2BD6-4854-9446-C2F5EE95B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568" y="3564962"/>
                <a:ext cx="49026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013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8BEFD679-7671-4BFA-87E5-3D0906E1795F}"/>
              </a:ext>
            </a:extLst>
          </p:cNvPr>
          <p:cNvSpPr/>
          <p:nvPr/>
        </p:nvSpPr>
        <p:spPr>
          <a:xfrm>
            <a:off x="332184" y="2030629"/>
            <a:ext cx="6156492" cy="3519406"/>
          </a:xfrm>
          <a:prstGeom prst="triangle">
            <a:avLst>
              <a:gd name="adj" fmla="val 47536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60028BC-8650-431F-BEAC-8C85F0B6AC1F}"/>
              </a:ext>
            </a:extLst>
          </p:cNvPr>
          <p:cNvSpPr txBox="1">
            <a:spLocks/>
          </p:cNvSpPr>
          <p:nvPr/>
        </p:nvSpPr>
        <p:spPr>
          <a:xfrm>
            <a:off x="237652" y="-173501"/>
            <a:ext cx="11540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Observation: Blocks are Almost Edge Disjoint</a:t>
            </a:r>
            <a:endParaRPr lang="he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BAF1DF-EBEC-4056-91D6-02BE1296E29D}"/>
              </a:ext>
            </a:extLst>
          </p:cNvPr>
          <p:cNvSpPr/>
          <p:nvPr/>
        </p:nvSpPr>
        <p:spPr>
          <a:xfrm>
            <a:off x="362653" y="5652314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851616-32B1-4224-BFA4-0094DA0C1982}"/>
              </a:ext>
            </a:extLst>
          </p:cNvPr>
          <p:cNvSpPr/>
          <p:nvPr/>
        </p:nvSpPr>
        <p:spPr>
          <a:xfrm>
            <a:off x="1229463" y="5662558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114C59-3C43-489A-A61D-C4D1977BCC3C}"/>
              </a:ext>
            </a:extLst>
          </p:cNvPr>
          <p:cNvSpPr/>
          <p:nvPr/>
        </p:nvSpPr>
        <p:spPr>
          <a:xfrm>
            <a:off x="2123334" y="5664936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736D11-8152-4168-955B-067BD27770B0}"/>
              </a:ext>
            </a:extLst>
          </p:cNvPr>
          <p:cNvSpPr/>
          <p:nvPr/>
        </p:nvSpPr>
        <p:spPr>
          <a:xfrm>
            <a:off x="3091189" y="5662558"/>
            <a:ext cx="1597796" cy="4828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AD210C-295B-4BCC-855F-85BA3A3DDBCF}"/>
              </a:ext>
            </a:extLst>
          </p:cNvPr>
          <p:cNvSpPr/>
          <p:nvPr/>
        </p:nvSpPr>
        <p:spPr>
          <a:xfrm>
            <a:off x="4890137" y="5662558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F126CE-FFF6-4E08-BB39-5CC21F5E2821}"/>
              </a:ext>
            </a:extLst>
          </p:cNvPr>
          <p:cNvSpPr/>
          <p:nvPr/>
        </p:nvSpPr>
        <p:spPr>
          <a:xfrm>
            <a:off x="5777278" y="5652314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6FB57A-979B-4018-8D7D-70870043F3A6}"/>
              </a:ext>
            </a:extLst>
          </p:cNvPr>
          <p:cNvCxnSpPr>
            <a:cxnSpLocks/>
            <a:stCxn id="42" idx="3"/>
            <a:endCxn id="44" idx="7"/>
          </p:cNvCxnSpPr>
          <p:nvPr/>
        </p:nvCxnSpPr>
        <p:spPr>
          <a:xfrm flipH="1">
            <a:off x="3221270" y="3914801"/>
            <a:ext cx="195927" cy="34646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00F1C78-AA25-4B7B-8334-C2848BB5DC88}"/>
              </a:ext>
            </a:extLst>
          </p:cNvPr>
          <p:cNvSpPr/>
          <p:nvPr/>
        </p:nvSpPr>
        <p:spPr>
          <a:xfrm>
            <a:off x="3394879" y="378471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B15C06-9B7E-47D7-B5F0-BD6BC1A0D3C9}"/>
              </a:ext>
            </a:extLst>
          </p:cNvPr>
          <p:cNvSpPr/>
          <p:nvPr/>
        </p:nvSpPr>
        <p:spPr>
          <a:xfrm>
            <a:off x="3091188" y="423894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CDD4FE-7FC5-4919-932C-26A1195FBC4F}"/>
                  </a:ext>
                </a:extLst>
              </p:cNvPr>
              <p:cNvSpPr txBox="1"/>
              <p:nvPr/>
            </p:nvSpPr>
            <p:spPr>
              <a:xfrm>
                <a:off x="2885341" y="3644731"/>
                <a:ext cx="49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CDD4FE-7FC5-4919-932C-26A1195FB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341" y="3644731"/>
                <a:ext cx="49026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613DA7-FA52-4C5D-853B-E4B2A9977353}"/>
              </a:ext>
            </a:extLst>
          </p:cNvPr>
          <p:cNvCxnSpPr>
            <a:cxnSpLocks/>
            <a:stCxn id="44" idx="3"/>
            <a:endCxn id="75" idx="7"/>
          </p:cNvCxnSpPr>
          <p:nvPr/>
        </p:nvCxnSpPr>
        <p:spPr>
          <a:xfrm flipH="1">
            <a:off x="947742" y="4369029"/>
            <a:ext cx="2165764" cy="14503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6069CC4-BE97-495E-B7C4-AC0090AA4BC6}"/>
              </a:ext>
            </a:extLst>
          </p:cNvPr>
          <p:cNvSpPr/>
          <p:nvPr/>
        </p:nvSpPr>
        <p:spPr>
          <a:xfrm>
            <a:off x="4035613" y="580458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C99D362-945A-476B-A2CA-F737D902DFE9}"/>
              </a:ext>
            </a:extLst>
          </p:cNvPr>
          <p:cNvSpPr/>
          <p:nvPr/>
        </p:nvSpPr>
        <p:spPr>
          <a:xfrm>
            <a:off x="4472274" y="579702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7B81E1-8EB7-48AC-A5B9-97AFEC04ACCE}"/>
              </a:ext>
            </a:extLst>
          </p:cNvPr>
          <p:cNvCxnSpPr>
            <a:cxnSpLocks/>
            <a:stCxn id="44" idx="5"/>
          </p:cNvCxnSpPr>
          <p:nvPr/>
        </p:nvCxnSpPr>
        <p:spPr>
          <a:xfrm>
            <a:off x="3221270" y="4369029"/>
            <a:ext cx="450966" cy="72515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392B562-664B-4628-A6CB-F120601EFD01}"/>
              </a:ext>
            </a:extLst>
          </p:cNvPr>
          <p:cNvCxnSpPr>
            <a:cxnSpLocks/>
            <a:stCxn id="42" idx="5"/>
            <a:endCxn id="57" idx="0"/>
          </p:cNvCxnSpPr>
          <p:nvPr/>
        </p:nvCxnSpPr>
        <p:spPr>
          <a:xfrm>
            <a:off x="3524961" y="3914801"/>
            <a:ext cx="1023513" cy="188222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244A6-C672-4CD0-8977-6D20D9CA60F7}"/>
              </a:ext>
            </a:extLst>
          </p:cNvPr>
          <p:cNvCxnSpPr>
            <a:cxnSpLocks/>
            <a:stCxn id="42" idx="1"/>
            <a:endCxn id="71" idx="5"/>
          </p:cNvCxnSpPr>
          <p:nvPr/>
        </p:nvCxnSpPr>
        <p:spPr>
          <a:xfrm flipH="1" flipV="1">
            <a:off x="2681947" y="3277509"/>
            <a:ext cx="735250" cy="529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4E6312E7-CE05-478B-B053-AA6CAAB58051}"/>
              </a:ext>
            </a:extLst>
          </p:cNvPr>
          <p:cNvSpPr/>
          <p:nvPr/>
        </p:nvSpPr>
        <p:spPr>
          <a:xfrm>
            <a:off x="2551865" y="314742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42515C3-BAE0-4E30-AC62-9369480101E4}"/>
              </a:ext>
            </a:extLst>
          </p:cNvPr>
          <p:cNvCxnSpPr>
            <a:cxnSpLocks/>
            <a:stCxn id="77" idx="0"/>
            <a:endCxn id="71" idx="3"/>
          </p:cNvCxnSpPr>
          <p:nvPr/>
        </p:nvCxnSpPr>
        <p:spPr>
          <a:xfrm flipV="1">
            <a:off x="529896" y="3277509"/>
            <a:ext cx="2044287" cy="2512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D786393-D62F-4074-9D40-D3CCF3264D06}"/>
              </a:ext>
            </a:extLst>
          </p:cNvPr>
          <p:cNvSpPr/>
          <p:nvPr/>
        </p:nvSpPr>
        <p:spPr>
          <a:xfrm>
            <a:off x="817660" y="579702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2E0A8DD-854A-400E-B2A9-886357002E4F}"/>
              </a:ext>
            </a:extLst>
          </p:cNvPr>
          <p:cNvSpPr/>
          <p:nvPr/>
        </p:nvSpPr>
        <p:spPr>
          <a:xfrm>
            <a:off x="453696" y="578952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AFEEDE9-2B36-497D-B4DF-3EE1B81E0E58}"/>
                  </a:ext>
                </a:extLst>
              </p:cNvPr>
              <p:cNvSpPr txBox="1"/>
              <p:nvPr/>
            </p:nvSpPr>
            <p:spPr>
              <a:xfrm>
                <a:off x="4325313" y="1411383"/>
                <a:ext cx="73263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on tree path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AFEEDE9-2B36-497D-B4DF-3EE1B81E0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13" y="1411383"/>
                <a:ext cx="7326365" cy="584775"/>
              </a:xfrm>
              <a:prstGeom prst="rect">
                <a:avLst/>
              </a:prstGeom>
              <a:blipFill>
                <a:blip r:embed="rId3"/>
                <a:stretch>
                  <a:fillRect l="-216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7ECC572A-C4FE-40EE-B60E-29E2BD4934EE}"/>
              </a:ext>
            </a:extLst>
          </p:cNvPr>
          <p:cNvSpPr/>
          <p:nvPr/>
        </p:nvSpPr>
        <p:spPr>
          <a:xfrm>
            <a:off x="5509115" y="23994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1FAD5D-8500-40E5-9F65-A9B9C86696C9}"/>
                  </a:ext>
                </a:extLst>
              </p:cNvPr>
              <p:cNvSpPr txBox="1"/>
              <p:nvPr/>
            </p:nvSpPr>
            <p:spPr>
              <a:xfrm>
                <a:off x="6856729" y="2339439"/>
                <a:ext cx="42666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1FAD5D-8500-40E5-9F65-A9B9C8669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729" y="2339439"/>
                <a:ext cx="426668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046544-66F1-4358-B090-169A74590727}"/>
                  </a:ext>
                </a:extLst>
              </p:cNvPr>
              <p:cNvSpPr txBox="1"/>
              <p:nvPr/>
            </p:nvSpPr>
            <p:spPr>
              <a:xfrm>
                <a:off x="3135685" y="605833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046544-66F1-4358-B090-169A74590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85" y="6058338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8DEB23AF-0756-448F-969C-7FA3520F95EB}"/>
              </a:ext>
            </a:extLst>
          </p:cNvPr>
          <p:cNvSpPr/>
          <p:nvPr/>
        </p:nvSpPr>
        <p:spPr>
          <a:xfrm>
            <a:off x="3308272" y="583615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829E87-731C-4373-8EF7-C6E16ABEBD79}"/>
              </a:ext>
            </a:extLst>
          </p:cNvPr>
          <p:cNvCxnSpPr>
            <a:cxnSpLocks/>
          </p:cNvCxnSpPr>
          <p:nvPr/>
        </p:nvCxnSpPr>
        <p:spPr>
          <a:xfrm flipH="1">
            <a:off x="3423631" y="5170000"/>
            <a:ext cx="248605" cy="634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AEB448FC-3CB8-49EA-B585-E731E9CDF663}"/>
              </a:ext>
            </a:extLst>
          </p:cNvPr>
          <p:cNvSpPr/>
          <p:nvPr/>
        </p:nvSpPr>
        <p:spPr>
          <a:xfrm>
            <a:off x="3617997" y="5113842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25ABF6F-25EF-4192-87FB-4D0C131F726F}"/>
                  </a:ext>
                </a:extLst>
              </p:cNvPr>
              <p:cNvSpPr txBox="1"/>
              <p:nvPr/>
            </p:nvSpPr>
            <p:spPr>
              <a:xfrm>
                <a:off x="4332522" y="6006934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25ABF6F-25EF-4192-87FB-4D0C131F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22" y="6006934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B0B4A6C-B111-4490-8EBA-5580F2E1590C}"/>
              </a:ext>
            </a:extLst>
          </p:cNvPr>
          <p:cNvCxnSpPr>
            <a:cxnSpLocks/>
            <a:stCxn id="41" idx="5"/>
            <a:endCxn id="56" idx="0"/>
          </p:cNvCxnSpPr>
          <p:nvPr/>
        </p:nvCxnSpPr>
        <p:spPr>
          <a:xfrm>
            <a:off x="3748079" y="5243924"/>
            <a:ext cx="363734" cy="56066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030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8BEFD679-7671-4BFA-87E5-3D0906E1795F}"/>
              </a:ext>
            </a:extLst>
          </p:cNvPr>
          <p:cNvSpPr/>
          <p:nvPr/>
        </p:nvSpPr>
        <p:spPr>
          <a:xfrm>
            <a:off x="332184" y="2030629"/>
            <a:ext cx="6156492" cy="3519406"/>
          </a:xfrm>
          <a:prstGeom prst="triangle">
            <a:avLst>
              <a:gd name="adj" fmla="val 47536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60028BC-8650-431F-BEAC-8C85F0B6AC1F}"/>
              </a:ext>
            </a:extLst>
          </p:cNvPr>
          <p:cNvSpPr txBox="1">
            <a:spLocks/>
          </p:cNvSpPr>
          <p:nvPr/>
        </p:nvSpPr>
        <p:spPr>
          <a:xfrm>
            <a:off x="237652" y="-173501"/>
            <a:ext cx="11540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Observation: Blocks are Almost Edge Disjoint</a:t>
            </a:r>
            <a:endParaRPr lang="he-I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D02267-F5CC-4BC3-A9C4-318B09A2AC3D}"/>
              </a:ext>
            </a:extLst>
          </p:cNvPr>
          <p:cNvSpPr txBox="1"/>
          <p:nvPr/>
        </p:nvSpPr>
        <p:spPr>
          <a:xfrm flipH="1">
            <a:off x="6799835" y="3223627"/>
            <a:ext cx="4691629" cy="10772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Each tree edge is effected </a:t>
            </a:r>
          </a:p>
          <a:p>
            <a:pPr algn="ctr"/>
            <a:r>
              <a:rPr lang="en-US" sz="3200" dirty="0"/>
              <a:t>by at most 2 blocks!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BAF1DF-EBEC-4056-91D6-02BE1296E29D}"/>
              </a:ext>
            </a:extLst>
          </p:cNvPr>
          <p:cNvSpPr/>
          <p:nvPr/>
        </p:nvSpPr>
        <p:spPr>
          <a:xfrm>
            <a:off x="362653" y="5652314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851616-32B1-4224-BFA4-0094DA0C1982}"/>
              </a:ext>
            </a:extLst>
          </p:cNvPr>
          <p:cNvSpPr/>
          <p:nvPr/>
        </p:nvSpPr>
        <p:spPr>
          <a:xfrm>
            <a:off x="1229463" y="5662558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114C59-3C43-489A-A61D-C4D1977BCC3C}"/>
              </a:ext>
            </a:extLst>
          </p:cNvPr>
          <p:cNvSpPr/>
          <p:nvPr/>
        </p:nvSpPr>
        <p:spPr>
          <a:xfrm>
            <a:off x="2123334" y="5664936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154A5F-FCA8-471F-9506-9A0AE4A9E904}"/>
              </a:ext>
            </a:extLst>
          </p:cNvPr>
          <p:cNvSpPr/>
          <p:nvPr/>
        </p:nvSpPr>
        <p:spPr>
          <a:xfrm>
            <a:off x="3022738" y="5662558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736D11-8152-4168-955B-067BD27770B0}"/>
              </a:ext>
            </a:extLst>
          </p:cNvPr>
          <p:cNvSpPr/>
          <p:nvPr/>
        </p:nvSpPr>
        <p:spPr>
          <a:xfrm>
            <a:off x="3961643" y="5652314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AD210C-295B-4BCC-855F-85BA3A3DDBCF}"/>
              </a:ext>
            </a:extLst>
          </p:cNvPr>
          <p:cNvSpPr/>
          <p:nvPr/>
        </p:nvSpPr>
        <p:spPr>
          <a:xfrm>
            <a:off x="4890137" y="5662558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F126CE-FFF6-4E08-BB39-5CC21F5E2821}"/>
              </a:ext>
            </a:extLst>
          </p:cNvPr>
          <p:cNvSpPr/>
          <p:nvPr/>
        </p:nvSpPr>
        <p:spPr>
          <a:xfrm>
            <a:off x="5777278" y="5652314"/>
            <a:ext cx="727341" cy="467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6FB57A-979B-4018-8D7D-70870043F3A6}"/>
              </a:ext>
            </a:extLst>
          </p:cNvPr>
          <p:cNvCxnSpPr>
            <a:cxnSpLocks/>
            <a:stCxn id="42" idx="3"/>
            <a:endCxn id="44" idx="7"/>
          </p:cNvCxnSpPr>
          <p:nvPr/>
        </p:nvCxnSpPr>
        <p:spPr>
          <a:xfrm flipH="1">
            <a:off x="3221270" y="3914801"/>
            <a:ext cx="195927" cy="346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00F1C78-AA25-4B7B-8334-C2848BB5DC88}"/>
              </a:ext>
            </a:extLst>
          </p:cNvPr>
          <p:cNvSpPr/>
          <p:nvPr/>
        </p:nvSpPr>
        <p:spPr>
          <a:xfrm>
            <a:off x="3394879" y="378471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B15C06-9B7E-47D7-B5F0-BD6BC1A0D3C9}"/>
              </a:ext>
            </a:extLst>
          </p:cNvPr>
          <p:cNvSpPr/>
          <p:nvPr/>
        </p:nvSpPr>
        <p:spPr>
          <a:xfrm>
            <a:off x="3091188" y="423894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CDD4FE-7FC5-4919-932C-26A1195FBC4F}"/>
                  </a:ext>
                </a:extLst>
              </p:cNvPr>
              <p:cNvSpPr txBox="1"/>
              <p:nvPr/>
            </p:nvSpPr>
            <p:spPr>
              <a:xfrm>
                <a:off x="2885342" y="3644731"/>
                <a:ext cx="49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CDD4FE-7FC5-4919-932C-26A1195FB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342" y="3644731"/>
                <a:ext cx="49026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613DA7-FA52-4C5D-853B-E4B2A9977353}"/>
              </a:ext>
            </a:extLst>
          </p:cNvPr>
          <p:cNvCxnSpPr>
            <a:cxnSpLocks/>
            <a:stCxn id="44" idx="3"/>
            <a:endCxn id="75" idx="7"/>
          </p:cNvCxnSpPr>
          <p:nvPr/>
        </p:nvCxnSpPr>
        <p:spPr>
          <a:xfrm flipH="1">
            <a:off x="947742" y="4369029"/>
            <a:ext cx="2165764" cy="14503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6069CC4-BE97-495E-B7C4-AC0090AA4BC6}"/>
              </a:ext>
            </a:extLst>
          </p:cNvPr>
          <p:cNvSpPr/>
          <p:nvPr/>
        </p:nvSpPr>
        <p:spPr>
          <a:xfrm>
            <a:off x="4035613" y="5804588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C99D362-945A-476B-A2CA-F737D902DFE9}"/>
              </a:ext>
            </a:extLst>
          </p:cNvPr>
          <p:cNvSpPr/>
          <p:nvPr/>
        </p:nvSpPr>
        <p:spPr>
          <a:xfrm>
            <a:off x="4472274" y="579702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7B81E1-8EB7-48AC-A5B9-97AFEC04ACCE}"/>
              </a:ext>
            </a:extLst>
          </p:cNvPr>
          <p:cNvCxnSpPr>
            <a:cxnSpLocks/>
            <a:stCxn id="44" idx="5"/>
            <a:endCxn id="56" idx="0"/>
          </p:cNvCxnSpPr>
          <p:nvPr/>
        </p:nvCxnSpPr>
        <p:spPr>
          <a:xfrm>
            <a:off x="3221270" y="4369029"/>
            <a:ext cx="890543" cy="1435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392B562-664B-4628-A6CB-F120601EFD01}"/>
              </a:ext>
            </a:extLst>
          </p:cNvPr>
          <p:cNvCxnSpPr>
            <a:cxnSpLocks/>
            <a:stCxn id="42" idx="5"/>
            <a:endCxn id="57" idx="0"/>
          </p:cNvCxnSpPr>
          <p:nvPr/>
        </p:nvCxnSpPr>
        <p:spPr>
          <a:xfrm>
            <a:off x="3524961" y="3914801"/>
            <a:ext cx="1023513" cy="1882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244A6-C672-4CD0-8977-6D20D9CA60F7}"/>
              </a:ext>
            </a:extLst>
          </p:cNvPr>
          <p:cNvCxnSpPr>
            <a:cxnSpLocks/>
            <a:stCxn id="42" idx="1"/>
            <a:endCxn id="71" idx="5"/>
          </p:cNvCxnSpPr>
          <p:nvPr/>
        </p:nvCxnSpPr>
        <p:spPr>
          <a:xfrm flipH="1" flipV="1">
            <a:off x="2681947" y="3277509"/>
            <a:ext cx="735250" cy="529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4E6312E7-CE05-478B-B053-AA6CAAB58051}"/>
              </a:ext>
            </a:extLst>
          </p:cNvPr>
          <p:cNvSpPr/>
          <p:nvPr/>
        </p:nvSpPr>
        <p:spPr>
          <a:xfrm>
            <a:off x="2551865" y="314742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42515C3-BAE0-4E30-AC62-9369480101E4}"/>
              </a:ext>
            </a:extLst>
          </p:cNvPr>
          <p:cNvCxnSpPr>
            <a:cxnSpLocks/>
            <a:stCxn id="77" idx="0"/>
            <a:endCxn id="71" idx="3"/>
          </p:cNvCxnSpPr>
          <p:nvPr/>
        </p:nvCxnSpPr>
        <p:spPr>
          <a:xfrm flipV="1">
            <a:off x="529896" y="3277509"/>
            <a:ext cx="2044287" cy="2512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D786393-D62F-4074-9D40-D3CCF3264D06}"/>
              </a:ext>
            </a:extLst>
          </p:cNvPr>
          <p:cNvSpPr/>
          <p:nvPr/>
        </p:nvSpPr>
        <p:spPr>
          <a:xfrm>
            <a:off x="817660" y="579702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2E0A8DD-854A-400E-B2A9-886357002E4F}"/>
              </a:ext>
            </a:extLst>
          </p:cNvPr>
          <p:cNvSpPr/>
          <p:nvPr/>
        </p:nvSpPr>
        <p:spPr>
          <a:xfrm>
            <a:off x="453696" y="578952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E81F394-68E1-4E46-8BA0-B7BA78F7F82E}"/>
              </a:ext>
            </a:extLst>
          </p:cNvPr>
          <p:cNvSpPr/>
          <p:nvPr/>
        </p:nvSpPr>
        <p:spPr>
          <a:xfrm>
            <a:off x="828215" y="4351405"/>
            <a:ext cx="3388834" cy="1507885"/>
          </a:xfrm>
          <a:custGeom>
            <a:avLst/>
            <a:gdLst>
              <a:gd name="connsiteX0" fmla="*/ 0 w 3388834"/>
              <a:gd name="connsiteY0" fmla="*/ 1597337 h 1597337"/>
              <a:gd name="connsiteX1" fmla="*/ 1840340 w 3388834"/>
              <a:gd name="connsiteY1" fmla="*/ 0 h 1597337"/>
              <a:gd name="connsiteX2" fmla="*/ 3388834 w 3388834"/>
              <a:gd name="connsiteY2" fmla="*/ 1597337 h 1597337"/>
              <a:gd name="connsiteX3" fmla="*/ 0 w 3388834"/>
              <a:gd name="connsiteY3" fmla="*/ 1597337 h 1597337"/>
              <a:gd name="connsiteX0" fmla="*/ 0 w 3388834"/>
              <a:gd name="connsiteY0" fmla="*/ 1507885 h 1507885"/>
              <a:gd name="connsiteX1" fmla="*/ 2357175 w 3388834"/>
              <a:gd name="connsiteY1" fmla="*/ 0 h 1507885"/>
              <a:gd name="connsiteX2" fmla="*/ 3388834 w 3388834"/>
              <a:gd name="connsiteY2" fmla="*/ 1507885 h 1507885"/>
              <a:gd name="connsiteX3" fmla="*/ 0 w 3388834"/>
              <a:gd name="connsiteY3" fmla="*/ 1507885 h 1507885"/>
              <a:gd name="connsiteX0" fmla="*/ 0 w 3388834"/>
              <a:gd name="connsiteY0" fmla="*/ 1507885 h 1507885"/>
              <a:gd name="connsiteX1" fmla="*/ 2357175 w 3388834"/>
              <a:gd name="connsiteY1" fmla="*/ 0 h 1507885"/>
              <a:gd name="connsiteX2" fmla="*/ 3388834 w 3388834"/>
              <a:gd name="connsiteY2" fmla="*/ 1507885 h 1507885"/>
              <a:gd name="connsiteX3" fmla="*/ 0 w 3388834"/>
              <a:gd name="connsiteY3" fmla="*/ 1507885 h 1507885"/>
              <a:gd name="connsiteX0" fmla="*/ 0 w 3388834"/>
              <a:gd name="connsiteY0" fmla="*/ 1507885 h 1507885"/>
              <a:gd name="connsiteX1" fmla="*/ 2357175 w 3388834"/>
              <a:gd name="connsiteY1" fmla="*/ 0 h 1507885"/>
              <a:gd name="connsiteX2" fmla="*/ 3388834 w 3388834"/>
              <a:gd name="connsiteY2" fmla="*/ 1507885 h 1507885"/>
              <a:gd name="connsiteX3" fmla="*/ 0 w 3388834"/>
              <a:gd name="connsiteY3" fmla="*/ 1507885 h 150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834" h="1507885">
                <a:moveTo>
                  <a:pt x="0" y="1507885"/>
                </a:moveTo>
                <a:cubicBezTo>
                  <a:pt x="785725" y="1005257"/>
                  <a:pt x="1392546" y="462872"/>
                  <a:pt x="2357175" y="0"/>
                </a:cubicBezTo>
                <a:cubicBezTo>
                  <a:pt x="2810391" y="452932"/>
                  <a:pt x="3044948" y="1005257"/>
                  <a:pt x="3388834" y="1507885"/>
                </a:cubicBezTo>
                <a:lnTo>
                  <a:pt x="0" y="1507885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FEEDE9-2B36-497D-B4DF-3EE1B81E0E58}"/>
              </a:ext>
            </a:extLst>
          </p:cNvPr>
          <p:cNvSpPr txBox="1"/>
          <p:nvPr/>
        </p:nvSpPr>
        <p:spPr>
          <a:xfrm>
            <a:off x="5067293" y="1586306"/>
            <a:ext cx="71247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Blocks </a:t>
            </a:r>
            <a:r>
              <a:rPr lang="en-US" sz="2800" dirty="0">
                <a:solidFill>
                  <a:srgbClr val="FF0000"/>
                </a:solidFill>
              </a:rPr>
              <a:t>inside</a:t>
            </a:r>
            <a:r>
              <a:rPr lang="en-US" sz="2800" dirty="0"/>
              <a:t> the tree do not effect the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Blocks </a:t>
            </a:r>
            <a:r>
              <a:rPr lang="en-US" sz="2800" dirty="0">
                <a:solidFill>
                  <a:srgbClr val="FF0000"/>
                </a:solidFill>
              </a:rPr>
              <a:t>outside</a:t>
            </a:r>
            <a:r>
              <a:rPr lang="en-US" sz="2800" dirty="0"/>
              <a:t> the tree do not effect the edge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1113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F60028BC-8650-431F-BEAC-8C85F0B6AC1F}"/>
              </a:ext>
            </a:extLst>
          </p:cNvPr>
          <p:cNvSpPr txBox="1">
            <a:spLocks/>
          </p:cNvSpPr>
          <p:nvPr/>
        </p:nvSpPr>
        <p:spPr>
          <a:xfrm>
            <a:off x="237652" y="-173501"/>
            <a:ext cx="11540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Cycle Cover Algorithm (Non-tree edges)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6BB334-7E4D-4B9B-9568-55D64917DA91}"/>
              </a:ext>
            </a:extLst>
          </p:cNvPr>
          <p:cNvSpPr/>
          <p:nvPr/>
        </p:nvSpPr>
        <p:spPr>
          <a:xfrm>
            <a:off x="9431342" y="2394929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F9B2452-F0CD-49D3-98FF-F870813B83DE}"/>
              </a:ext>
            </a:extLst>
          </p:cNvPr>
          <p:cNvSpPr/>
          <p:nvPr/>
        </p:nvSpPr>
        <p:spPr>
          <a:xfrm>
            <a:off x="7933627" y="3309329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B4969C3-D5A0-42DC-A694-ADD6DE8DB80E}"/>
              </a:ext>
            </a:extLst>
          </p:cNvPr>
          <p:cNvSpPr/>
          <p:nvPr/>
        </p:nvSpPr>
        <p:spPr>
          <a:xfrm>
            <a:off x="10710177" y="3448477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033358E-4A7C-4481-BF06-F7AF8AA6F17D}"/>
              </a:ext>
            </a:extLst>
          </p:cNvPr>
          <p:cNvSpPr/>
          <p:nvPr/>
        </p:nvSpPr>
        <p:spPr>
          <a:xfrm>
            <a:off x="9361768" y="4697476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F6414C3-1194-4EFF-98CA-0707914A5159}"/>
              </a:ext>
            </a:extLst>
          </p:cNvPr>
          <p:cNvSpPr/>
          <p:nvPr/>
        </p:nvSpPr>
        <p:spPr>
          <a:xfrm>
            <a:off x="8365645" y="344847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D9C5B90-6F07-4041-B798-3F92BB45F1EA}"/>
              </a:ext>
            </a:extLst>
          </p:cNvPr>
          <p:cNvSpPr/>
          <p:nvPr/>
        </p:nvSpPr>
        <p:spPr>
          <a:xfrm>
            <a:off x="8253784" y="3905676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7431B0A-D606-4E96-A762-493D58A09BD5}"/>
              </a:ext>
            </a:extLst>
          </p:cNvPr>
          <p:cNvSpPr/>
          <p:nvPr/>
        </p:nvSpPr>
        <p:spPr>
          <a:xfrm>
            <a:off x="10041159" y="5078476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C7EF575-9FAB-4C68-BD2B-AD31CA5AB1CD}"/>
              </a:ext>
            </a:extLst>
          </p:cNvPr>
          <p:cNvSpPr/>
          <p:nvPr/>
        </p:nvSpPr>
        <p:spPr>
          <a:xfrm>
            <a:off x="9452098" y="5078476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18EEF87-E6D1-408E-9B2C-DFFFB5D42D15}"/>
              </a:ext>
            </a:extLst>
          </p:cNvPr>
          <p:cNvSpPr/>
          <p:nvPr/>
        </p:nvSpPr>
        <p:spPr>
          <a:xfrm>
            <a:off x="11091177" y="377809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DB59FBB-BBC7-4A09-AE06-CB642A37EC5F}"/>
              </a:ext>
            </a:extLst>
          </p:cNvPr>
          <p:cNvSpPr/>
          <p:nvPr/>
        </p:nvSpPr>
        <p:spPr>
          <a:xfrm>
            <a:off x="9537350" y="269804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AE6F8B9-6021-4B69-85D3-C4B0A7065D0C}"/>
              </a:ext>
            </a:extLst>
          </p:cNvPr>
          <p:cNvSpPr/>
          <p:nvPr/>
        </p:nvSpPr>
        <p:spPr>
          <a:xfrm>
            <a:off x="10041159" y="2742799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C547791-5FD8-49E3-AF62-5FF183114672}"/>
              </a:ext>
            </a:extLst>
          </p:cNvPr>
          <p:cNvSpPr/>
          <p:nvPr/>
        </p:nvSpPr>
        <p:spPr>
          <a:xfrm>
            <a:off x="8438318" y="2653815"/>
            <a:ext cx="1093304" cy="794661"/>
          </a:xfrm>
          <a:custGeom>
            <a:avLst/>
            <a:gdLst>
              <a:gd name="connsiteX0" fmla="*/ 1083365 w 1083365"/>
              <a:gd name="connsiteY0" fmla="*/ 87317 h 832752"/>
              <a:gd name="connsiteX1" fmla="*/ 228600 w 1083365"/>
              <a:gd name="connsiteY1" fmla="*/ 67439 h 832752"/>
              <a:gd name="connsiteX2" fmla="*/ 0 w 1083365"/>
              <a:gd name="connsiteY2" fmla="*/ 832752 h 83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3365" h="832752">
                <a:moveTo>
                  <a:pt x="1083365" y="87317"/>
                </a:moveTo>
                <a:cubicBezTo>
                  <a:pt x="746263" y="15258"/>
                  <a:pt x="409161" y="-56800"/>
                  <a:pt x="228600" y="67439"/>
                </a:cubicBezTo>
                <a:cubicBezTo>
                  <a:pt x="48039" y="191678"/>
                  <a:pt x="24019" y="512215"/>
                  <a:pt x="0" y="83275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9EAD7C7-DFB9-4B39-A3C9-F8513427B955}"/>
              </a:ext>
            </a:extLst>
          </p:cNvPr>
          <p:cNvSpPr/>
          <p:nvPr/>
        </p:nvSpPr>
        <p:spPr>
          <a:xfrm>
            <a:off x="8215064" y="4058076"/>
            <a:ext cx="1246983" cy="1274429"/>
          </a:xfrm>
          <a:custGeom>
            <a:avLst/>
            <a:gdLst>
              <a:gd name="connsiteX0" fmla="*/ 154971 w 1566327"/>
              <a:gd name="connsiteY0" fmla="*/ 0 h 1279408"/>
              <a:gd name="connsiteX1" fmla="*/ 15823 w 1566327"/>
              <a:gd name="connsiteY1" fmla="*/ 795130 h 1279408"/>
              <a:gd name="connsiteX2" fmla="*/ 482962 w 1566327"/>
              <a:gd name="connsiteY2" fmla="*/ 1262269 h 1279408"/>
              <a:gd name="connsiteX3" fmla="*/ 1566327 w 1566327"/>
              <a:gd name="connsiteY3" fmla="*/ 1133061 h 127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327" h="1279408">
                <a:moveTo>
                  <a:pt x="154971" y="0"/>
                </a:moveTo>
                <a:cubicBezTo>
                  <a:pt x="58064" y="292376"/>
                  <a:pt x="-38842" y="584752"/>
                  <a:pt x="15823" y="795130"/>
                </a:cubicBezTo>
                <a:cubicBezTo>
                  <a:pt x="70488" y="1005508"/>
                  <a:pt x="224545" y="1205947"/>
                  <a:pt x="482962" y="1262269"/>
                </a:cubicBezTo>
                <a:cubicBezTo>
                  <a:pt x="741379" y="1318591"/>
                  <a:pt x="1153853" y="1225826"/>
                  <a:pt x="1566327" y="113306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55BAB2-8CCC-4E42-BB76-352674338E97}"/>
              </a:ext>
            </a:extLst>
          </p:cNvPr>
          <p:cNvSpPr/>
          <p:nvPr/>
        </p:nvSpPr>
        <p:spPr>
          <a:xfrm>
            <a:off x="10167725" y="2542349"/>
            <a:ext cx="993913" cy="1235747"/>
          </a:xfrm>
          <a:custGeom>
            <a:avLst/>
            <a:gdLst>
              <a:gd name="connsiteX0" fmla="*/ 0 w 1023731"/>
              <a:gd name="connsiteY0" fmla="*/ 204722 h 1029670"/>
              <a:gd name="connsiteX1" fmla="*/ 566531 w 1023731"/>
              <a:gd name="connsiteY1" fmla="*/ 55635 h 1029670"/>
              <a:gd name="connsiteX2" fmla="*/ 1023731 w 1023731"/>
              <a:gd name="connsiteY2" fmla="*/ 1029670 h 10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731" h="1029670">
                <a:moveTo>
                  <a:pt x="0" y="204722"/>
                </a:moveTo>
                <a:cubicBezTo>
                  <a:pt x="197954" y="61433"/>
                  <a:pt x="395909" y="-81856"/>
                  <a:pt x="566531" y="55635"/>
                </a:cubicBezTo>
                <a:cubicBezTo>
                  <a:pt x="737153" y="193126"/>
                  <a:pt x="880442" y="611398"/>
                  <a:pt x="1023731" y="102967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E78A42-B996-4AA1-85E2-DB8AA38FE572}"/>
              </a:ext>
            </a:extLst>
          </p:cNvPr>
          <p:cNvSpPr/>
          <p:nvPr/>
        </p:nvSpPr>
        <p:spPr>
          <a:xfrm>
            <a:off x="10127969" y="3933828"/>
            <a:ext cx="1073426" cy="1652835"/>
          </a:xfrm>
          <a:custGeom>
            <a:avLst/>
            <a:gdLst>
              <a:gd name="connsiteX0" fmla="*/ 0 w 1073426"/>
              <a:gd name="connsiteY0" fmla="*/ 1292087 h 1652835"/>
              <a:gd name="connsiteX1" fmla="*/ 815009 w 1073426"/>
              <a:gd name="connsiteY1" fmla="*/ 1570383 h 1652835"/>
              <a:gd name="connsiteX2" fmla="*/ 1073426 w 1073426"/>
              <a:gd name="connsiteY2" fmla="*/ 0 h 165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426" h="1652835">
                <a:moveTo>
                  <a:pt x="0" y="1292087"/>
                </a:moveTo>
                <a:cubicBezTo>
                  <a:pt x="318052" y="1538909"/>
                  <a:pt x="636105" y="1785731"/>
                  <a:pt x="815009" y="1570383"/>
                </a:cubicBezTo>
                <a:cubicBezTo>
                  <a:pt x="993913" y="1355035"/>
                  <a:pt x="1033669" y="677517"/>
                  <a:pt x="1073426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8CCA5C-C7CB-4FD0-8097-69E256C33B4A}"/>
              </a:ext>
            </a:extLst>
          </p:cNvPr>
          <p:cNvSpPr txBox="1"/>
          <p:nvPr/>
        </p:nvSpPr>
        <p:spPr>
          <a:xfrm>
            <a:off x="9297384" y="1485512"/>
            <a:ext cx="136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Tree path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DCBFEC5-5076-410D-95CF-CFAC64014098}"/>
              </a:ext>
            </a:extLst>
          </p:cNvPr>
          <p:cNvSpPr txBox="1"/>
          <p:nvPr/>
        </p:nvSpPr>
        <p:spPr>
          <a:xfrm>
            <a:off x="10272314" y="2061906"/>
            <a:ext cx="199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Non-tree edge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4CCE57-D73A-4FD8-A8EA-D349D4433626}"/>
              </a:ext>
            </a:extLst>
          </p:cNvPr>
          <p:cNvCxnSpPr>
            <a:stCxn id="113" idx="1"/>
            <a:endCxn id="18" idx="2"/>
          </p:cNvCxnSpPr>
          <p:nvPr/>
        </p:nvCxnSpPr>
        <p:spPr>
          <a:xfrm flipH="1" flipV="1">
            <a:off x="9981033" y="1947177"/>
            <a:ext cx="82444" cy="817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9D10583C-B519-4ED5-83AD-92B3809595F1}"/>
              </a:ext>
            </a:extLst>
          </p:cNvPr>
          <p:cNvSpPr/>
          <p:nvPr/>
        </p:nvSpPr>
        <p:spPr>
          <a:xfrm>
            <a:off x="9904832" y="1947177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8C6DD10-D0D9-4B3F-9117-32DE20A69AAB}"/>
              </a:ext>
            </a:extLst>
          </p:cNvPr>
          <p:cNvCxnSpPr>
            <a:cxnSpLocks/>
            <a:endCxn id="115" idx="4"/>
          </p:cNvCxnSpPr>
          <p:nvPr/>
        </p:nvCxnSpPr>
        <p:spPr>
          <a:xfrm flipV="1">
            <a:off x="9613550" y="2099577"/>
            <a:ext cx="367482" cy="594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23C0181A-E713-4F8F-8E0C-8B3B6BF0AAF7}"/>
              </a:ext>
            </a:extLst>
          </p:cNvPr>
          <p:cNvSpPr/>
          <p:nvPr/>
        </p:nvSpPr>
        <p:spPr>
          <a:xfrm>
            <a:off x="7661460" y="3639564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9462010-9A07-489B-9095-CDE859553C9B}"/>
              </a:ext>
            </a:extLst>
          </p:cNvPr>
          <p:cNvSpPr/>
          <p:nvPr/>
        </p:nvSpPr>
        <p:spPr>
          <a:xfrm>
            <a:off x="9666568" y="5994070"/>
            <a:ext cx="152400" cy="1524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BA607BC-2599-413A-95A6-BF36301983A5}"/>
              </a:ext>
            </a:extLst>
          </p:cNvPr>
          <p:cNvCxnSpPr>
            <a:cxnSpLocks/>
            <a:stCxn id="117" idx="6"/>
            <a:endCxn id="99" idx="3"/>
          </p:cNvCxnSpPr>
          <p:nvPr/>
        </p:nvCxnSpPr>
        <p:spPr>
          <a:xfrm flipV="1">
            <a:off x="7813860" y="3578559"/>
            <a:ext cx="574103" cy="137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71B2B87-5A1F-4591-AE09-27AF0F429D15}"/>
              </a:ext>
            </a:extLst>
          </p:cNvPr>
          <p:cNvCxnSpPr>
            <a:cxnSpLocks/>
            <a:stCxn id="117" idx="5"/>
            <a:endCxn id="100" idx="2"/>
          </p:cNvCxnSpPr>
          <p:nvPr/>
        </p:nvCxnSpPr>
        <p:spPr>
          <a:xfrm>
            <a:off x="7791542" y="3769646"/>
            <a:ext cx="462242" cy="212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D256B97-DE97-4EEE-853B-92549F959B42}"/>
              </a:ext>
            </a:extLst>
          </p:cNvPr>
          <p:cNvCxnSpPr>
            <a:cxnSpLocks/>
            <a:stCxn id="118" idx="7"/>
            <a:endCxn id="101" idx="4"/>
          </p:cNvCxnSpPr>
          <p:nvPr/>
        </p:nvCxnSpPr>
        <p:spPr>
          <a:xfrm flipV="1">
            <a:off x="9796650" y="5230876"/>
            <a:ext cx="320709" cy="78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1F7B519-B503-49B6-A0C2-DF75D02DE228}"/>
              </a:ext>
            </a:extLst>
          </p:cNvPr>
          <p:cNvCxnSpPr>
            <a:cxnSpLocks/>
            <a:stCxn id="118" idx="0"/>
            <a:endCxn id="104" idx="4"/>
          </p:cNvCxnSpPr>
          <p:nvPr/>
        </p:nvCxnSpPr>
        <p:spPr>
          <a:xfrm flipH="1" flipV="1">
            <a:off x="9528298" y="5230876"/>
            <a:ext cx="214470" cy="76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D9398A-B8DA-4F9B-9A97-7A721969118D}"/>
                  </a:ext>
                </a:extLst>
              </p:cNvPr>
              <p:cNvSpPr txBox="1"/>
              <p:nvPr/>
            </p:nvSpPr>
            <p:spPr>
              <a:xfrm>
                <a:off x="8499619" y="3160222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D9398A-B8DA-4F9B-9A97-7A7219691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19" y="3160222"/>
                <a:ext cx="48231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8F4D91-3B36-4563-BED3-64E476365D03}"/>
                  </a:ext>
                </a:extLst>
              </p:cNvPr>
              <p:cNvSpPr txBox="1"/>
              <p:nvPr/>
            </p:nvSpPr>
            <p:spPr>
              <a:xfrm>
                <a:off x="8386806" y="3700509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8F4D91-3B36-4563-BED3-64E476365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806" y="3700509"/>
                <a:ext cx="4823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03D701-186C-4CDC-AEFF-515C09F75A31}"/>
                  </a:ext>
                </a:extLst>
              </p:cNvPr>
              <p:cNvSpPr txBox="1"/>
              <p:nvPr/>
            </p:nvSpPr>
            <p:spPr>
              <a:xfrm>
                <a:off x="403861" y="1434788"/>
                <a:ext cx="6780574" cy="3539430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do: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/>
                  <a:t> of edges to be covered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Partition into blocks of </a:t>
                </a:r>
                <a:r>
                  <a:rPr lang="en-US" sz="2800" dirty="0">
                    <a:solidFill>
                      <a:srgbClr val="C00000"/>
                    </a:solidFill>
                  </a:rPr>
                  <a:t>constant</a:t>
                </a:r>
                <a:r>
                  <a:rPr lang="en-US" sz="2800" dirty="0"/>
                  <a:t> density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Compute short cycles in </a:t>
                </a:r>
                <a:r>
                  <a:rPr lang="en-US" sz="2800" i="1" dirty="0"/>
                  <a:t>contracted</a:t>
                </a:r>
                <a:r>
                  <a:rPr lang="en-US" sz="2800" dirty="0"/>
                  <a:t> graph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Translate these cycles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-cycles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Omit covered edges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03D701-186C-4CDC-AEFF-515C09F75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1" y="1434788"/>
                <a:ext cx="6780574" cy="3539430"/>
              </a:xfrm>
              <a:prstGeom prst="rect">
                <a:avLst/>
              </a:prstGeom>
              <a:blipFill>
                <a:blip r:embed="rId4"/>
                <a:stretch>
                  <a:fillRect l="-1610" t="-1195"/>
                </a:stretch>
              </a:blipFill>
              <a:ln w="28575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1240760" y="5393171"/>
            <a:ext cx="4305993" cy="9531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600" dirty="0"/>
              <a:t>How to cover the tree edges?</a:t>
            </a:r>
          </a:p>
          <a:p>
            <a:pPr algn="ctr"/>
            <a:r>
              <a:rPr lang="en-US" sz="2600" dirty="0"/>
              <a:t>Significantly harder!</a:t>
            </a:r>
            <a:endParaRPr lang="he-IL" sz="2600" dirty="0"/>
          </a:p>
        </p:txBody>
      </p:sp>
    </p:spTree>
    <p:extLst>
      <p:ext uri="{BB962C8B-B14F-4D97-AF65-F5344CB8AC3E}">
        <p14:creationId xmlns:p14="http://schemas.microsoft.com/office/powerpoint/2010/main" val="37997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Private</a:t>
                </a:r>
                <a:r>
                  <a:rPr lang="en-US" dirty="0"/>
                  <a:t> Neighborhood Trees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677" y="1614375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A collections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spans all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but does not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Each tree is of depth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Each edge participates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trees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9F560-DB4C-4600-8ACC-D89F325FB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677" y="1614375"/>
                <a:ext cx="10515600" cy="4351338"/>
              </a:xfrm>
              <a:blipFill>
                <a:blip r:embed="rId3"/>
                <a:stretch>
                  <a:fillRect l="-104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2D6EB29-D416-4A6C-9D4B-A821126024E4}"/>
              </a:ext>
            </a:extLst>
          </p:cNvPr>
          <p:cNvGrpSpPr/>
          <p:nvPr/>
        </p:nvGrpSpPr>
        <p:grpSpPr>
          <a:xfrm>
            <a:off x="8095870" y="2422566"/>
            <a:ext cx="3737492" cy="4372159"/>
            <a:chOff x="8095870" y="2422566"/>
            <a:chExt cx="3737492" cy="437215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E882DCA-FE45-4EC3-AF25-DE3AC876F23F}"/>
                </a:ext>
              </a:extLst>
            </p:cNvPr>
            <p:cNvSpPr/>
            <p:nvPr/>
          </p:nvSpPr>
          <p:spPr>
            <a:xfrm rot="16200000">
              <a:off x="10302999" y="5516862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9535E9E-68E6-473C-9F6E-8A173F05E456}"/>
                </a:ext>
              </a:extLst>
            </p:cNvPr>
            <p:cNvSpPr/>
            <p:nvPr/>
          </p:nvSpPr>
          <p:spPr>
            <a:xfrm rot="16200000">
              <a:off x="9330729" y="553126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8D6E65-CB57-42F8-84FD-8118E92DBAB6}"/>
                </a:ext>
              </a:extLst>
            </p:cNvPr>
            <p:cNvSpPr/>
            <p:nvPr/>
          </p:nvSpPr>
          <p:spPr>
            <a:xfrm rot="16200000">
              <a:off x="11069102" y="5519377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F732C15-31DB-4C75-A96C-4393125C72D4}"/>
                </a:ext>
              </a:extLst>
            </p:cNvPr>
            <p:cNvSpPr/>
            <p:nvPr/>
          </p:nvSpPr>
          <p:spPr>
            <a:xfrm rot="16200000">
              <a:off x="9007750" y="3711222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A98BF9-3E32-405F-98D4-A835DC4EE9B9}"/>
                </a:ext>
              </a:extLst>
            </p:cNvPr>
            <p:cNvSpPr/>
            <p:nvPr/>
          </p:nvSpPr>
          <p:spPr>
            <a:xfrm rot="16200000">
              <a:off x="11619338" y="3721893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6DC9A6-BDB1-41C9-9654-46392A22DE88}"/>
                </a:ext>
              </a:extLst>
            </p:cNvPr>
            <p:cNvCxnSpPr>
              <a:cxnSpLocks/>
              <a:stCxn id="29" idx="2"/>
              <a:endCxn id="51" idx="6"/>
            </p:cNvCxnSpPr>
            <p:nvPr/>
          </p:nvCxnSpPr>
          <p:spPr>
            <a:xfrm flipH="1">
              <a:off x="11543668" y="3935917"/>
              <a:ext cx="182682" cy="648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A24DB2-546A-4EC9-99DD-8DDA557F8247}"/>
                </a:ext>
              </a:extLst>
            </p:cNvPr>
            <p:cNvSpPr/>
            <p:nvPr/>
          </p:nvSpPr>
          <p:spPr>
            <a:xfrm rot="16200000">
              <a:off x="10476027" y="2751973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8D39643-D06A-423D-9BE1-B49CB2209605}"/>
                </a:ext>
              </a:extLst>
            </p:cNvPr>
            <p:cNvCxnSpPr>
              <a:cxnSpLocks/>
              <a:stCxn id="44" idx="6"/>
              <a:endCxn id="35" idx="2"/>
            </p:cNvCxnSpPr>
            <p:nvPr/>
          </p:nvCxnSpPr>
          <p:spPr>
            <a:xfrm flipH="1" flipV="1">
              <a:off x="10583039" y="2965997"/>
              <a:ext cx="119992" cy="7765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F208301-5728-4C40-B5E6-6581596A5407}"/>
                </a:ext>
              </a:extLst>
            </p:cNvPr>
            <p:cNvCxnSpPr>
              <a:cxnSpLocks/>
              <a:stCxn id="28" idx="5"/>
              <a:endCxn id="35" idx="0"/>
            </p:cNvCxnSpPr>
            <p:nvPr/>
          </p:nvCxnSpPr>
          <p:spPr>
            <a:xfrm flipV="1">
              <a:off x="9190431" y="2858985"/>
              <a:ext cx="1285596" cy="8835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FD552F0-B142-4B52-8D8D-3BB3825B8EEB}"/>
                </a:ext>
              </a:extLst>
            </p:cNvPr>
            <p:cNvCxnSpPr>
              <a:cxnSpLocks/>
              <a:stCxn id="29" idx="7"/>
              <a:endCxn id="35" idx="4"/>
            </p:cNvCxnSpPr>
            <p:nvPr/>
          </p:nvCxnSpPr>
          <p:spPr>
            <a:xfrm flipH="1" flipV="1">
              <a:off x="10690051" y="2858985"/>
              <a:ext cx="960630" cy="8942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6901584-F5F0-4FDC-88DF-05D2B09261ED}"/>
                </a:ext>
              </a:extLst>
            </p:cNvPr>
            <p:cNvSpPr/>
            <p:nvPr/>
          </p:nvSpPr>
          <p:spPr>
            <a:xfrm rot="16200000">
              <a:off x="9827702" y="374256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EBEA0BF-DA32-4E77-9C18-58180BCF3690}"/>
                </a:ext>
              </a:extLst>
            </p:cNvPr>
            <p:cNvSpPr/>
            <p:nvPr/>
          </p:nvSpPr>
          <p:spPr>
            <a:xfrm rot="16200000">
              <a:off x="10596019" y="3742565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207CFDE-0AEA-4FDE-B54D-AFB37C71027B}"/>
                </a:ext>
              </a:extLst>
            </p:cNvPr>
            <p:cNvSpPr/>
            <p:nvPr/>
          </p:nvSpPr>
          <p:spPr>
            <a:xfrm rot="16200000">
              <a:off x="10479444" y="458480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1076732-E41C-45AC-90D3-37ECFFF77FAF}"/>
                </a:ext>
              </a:extLst>
            </p:cNvPr>
            <p:cNvSpPr/>
            <p:nvPr/>
          </p:nvSpPr>
          <p:spPr>
            <a:xfrm rot="16200000">
              <a:off x="9336706" y="4586014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AC01546-8D04-4E31-8457-D1683D3D1B61}"/>
                </a:ext>
              </a:extLst>
            </p:cNvPr>
            <p:cNvSpPr/>
            <p:nvPr/>
          </p:nvSpPr>
          <p:spPr>
            <a:xfrm rot="16200000">
              <a:off x="11436656" y="4584801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149BBC4-8D59-485F-B7B6-4FAFE5A311A6}"/>
                </a:ext>
              </a:extLst>
            </p:cNvPr>
            <p:cNvCxnSpPr>
              <a:cxnSpLocks/>
              <a:stCxn id="43" idx="6"/>
              <a:endCxn id="35" idx="1"/>
            </p:cNvCxnSpPr>
            <p:nvPr/>
          </p:nvCxnSpPr>
          <p:spPr>
            <a:xfrm flipV="1">
              <a:off x="9934714" y="2934654"/>
              <a:ext cx="572656" cy="8079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5A2EA8-ED5B-4DC5-A290-E866C15597C6}"/>
                </a:ext>
              </a:extLst>
            </p:cNvPr>
            <p:cNvCxnSpPr>
              <a:cxnSpLocks/>
              <a:stCxn id="51" idx="0"/>
              <a:endCxn id="49" idx="4"/>
            </p:cNvCxnSpPr>
            <p:nvPr/>
          </p:nvCxnSpPr>
          <p:spPr>
            <a:xfrm flipH="1">
              <a:off x="10693468" y="4691813"/>
              <a:ext cx="7431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BFCD754-A598-402D-A791-E0BC751CB5DC}"/>
                </a:ext>
              </a:extLst>
            </p:cNvPr>
            <p:cNvCxnSpPr>
              <a:cxnSpLocks/>
              <a:stCxn id="49" idx="6"/>
              <a:endCxn id="44" idx="2"/>
            </p:cNvCxnSpPr>
            <p:nvPr/>
          </p:nvCxnSpPr>
          <p:spPr>
            <a:xfrm flipV="1">
              <a:off x="10586456" y="3956589"/>
              <a:ext cx="116575" cy="6282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06CCB7-5E75-46AB-BAB0-A6A89798FD3C}"/>
                </a:ext>
              </a:extLst>
            </p:cNvPr>
            <p:cNvCxnSpPr>
              <a:cxnSpLocks/>
              <a:stCxn id="49" idx="0"/>
              <a:endCxn id="50" idx="4"/>
            </p:cNvCxnSpPr>
            <p:nvPr/>
          </p:nvCxnSpPr>
          <p:spPr>
            <a:xfrm flipH="1">
              <a:off x="9550730" y="4691813"/>
              <a:ext cx="928714" cy="12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F48778B-4DA7-4E1B-BD45-27C5A824832F}"/>
                </a:ext>
              </a:extLst>
            </p:cNvPr>
            <p:cNvCxnSpPr>
              <a:cxnSpLocks/>
              <a:stCxn id="43" idx="1"/>
              <a:endCxn id="50" idx="6"/>
            </p:cNvCxnSpPr>
            <p:nvPr/>
          </p:nvCxnSpPr>
          <p:spPr>
            <a:xfrm flipH="1">
              <a:off x="9443718" y="3925246"/>
              <a:ext cx="415327" cy="660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9301077-A992-4956-871D-B0CD27949672}"/>
                </a:ext>
              </a:extLst>
            </p:cNvPr>
            <p:cNvCxnSpPr>
              <a:cxnSpLocks/>
              <a:stCxn id="28" idx="2"/>
              <a:endCxn id="50" idx="7"/>
            </p:cNvCxnSpPr>
            <p:nvPr/>
          </p:nvCxnSpPr>
          <p:spPr>
            <a:xfrm>
              <a:off x="9114762" y="3925246"/>
              <a:ext cx="253287" cy="692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74CACCF-BE45-4344-91D1-AEDAD2BC09F9}"/>
                </a:ext>
              </a:extLst>
            </p:cNvPr>
            <p:cNvCxnSpPr>
              <a:cxnSpLocks/>
              <a:stCxn id="51" idx="1"/>
              <a:endCxn id="27" idx="5"/>
            </p:cNvCxnSpPr>
            <p:nvPr/>
          </p:nvCxnSpPr>
          <p:spPr>
            <a:xfrm flipH="1">
              <a:off x="11251783" y="4767482"/>
              <a:ext cx="216216" cy="78323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9B1E101-EB55-4C91-BA0A-941B445DD484}"/>
                    </a:ext>
                  </a:extLst>
                </p:cNvPr>
                <p:cNvSpPr txBox="1"/>
                <p:nvPr/>
              </p:nvSpPr>
              <p:spPr>
                <a:xfrm>
                  <a:off x="10727920" y="2422566"/>
                  <a:ext cx="5650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9B1E101-EB55-4C91-BA0A-941B445DD4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7920" y="2422566"/>
                  <a:ext cx="56509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796FE1E-6925-4C0D-8777-625A5F1A197C}"/>
                </a:ext>
              </a:extLst>
            </p:cNvPr>
            <p:cNvSpPr/>
            <p:nvPr/>
          </p:nvSpPr>
          <p:spPr>
            <a:xfrm rot="16200000">
              <a:off x="10307923" y="6262059"/>
              <a:ext cx="214024" cy="21402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068C680-CDF4-4031-9519-FFF9140B40EE}"/>
                </a:ext>
              </a:extLst>
            </p:cNvPr>
            <p:cNvCxnSpPr>
              <a:cxnSpLocks/>
              <a:endCxn id="60" idx="5"/>
            </p:cNvCxnSpPr>
            <p:nvPr/>
          </p:nvCxnSpPr>
          <p:spPr>
            <a:xfrm flipH="1">
              <a:off x="10490604" y="5721512"/>
              <a:ext cx="652522" cy="5718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E8D955-74A4-48D0-9806-55D8B6ED20EC}"/>
                </a:ext>
              </a:extLst>
            </p:cNvPr>
            <p:cNvCxnSpPr>
              <a:cxnSpLocks/>
              <a:stCxn id="24" idx="2"/>
              <a:endCxn id="60" idx="6"/>
            </p:cNvCxnSpPr>
            <p:nvPr/>
          </p:nvCxnSpPr>
          <p:spPr>
            <a:xfrm>
              <a:off x="10410011" y="5730886"/>
              <a:ext cx="4924" cy="531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80BBFF2-B5CD-4F09-87E2-68720A7A41E4}"/>
                </a:ext>
              </a:extLst>
            </p:cNvPr>
            <p:cNvCxnSpPr>
              <a:cxnSpLocks/>
              <a:stCxn id="26" idx="3"/>
              <a:endCxn id="60" idx="7"/>
            </p:cNvCxnSpPr>
            <p:nvPr/>
          </p:nvCxnSpPr>
          <p:spPr>
            <a:xfrm>
              <a:off x="9513410" y="5713942"/>
              <a:ext cx="825856" cy="5794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80663AE-F06B-4B8A-BA97-85EB51DECC49}"/>
                </a:ext>
              </a:extLst>
            </p:cNvPr>
            <p:cNvCxnSpPr>
              <a:cxnSpLocks/>
              <a:stCxn id="49" idx="1"/>
              <a:endCxn id="24" idx="6"/>
            </p:cNvCxnSpPr>
            <p:nvPr/>
          </p:nvCxnSpPr>
          <p:spPr>
            <a:xfrm flipH="1">
              <a:off x="10410011" y="4767482"/>
              <a:ext cx="100776" cy="74938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40646B-3957-43FB-9E49-EC74BE3084F0}"/>
                </a:ext>
              </a:extLst>
            </p:cNvPr>
            <p:cNvCxnSpPr>
              <a:cxnSpLocks/>
              <a:stCxn id="50" idx="2"/>
              <a:endCxn id="26" idx="6"/>
            </p:cNvCxnSpPr>
            <p:nvPr/>
          </p:nvCxnSpPr>
          <p:spPr>
            <a:xfrm flipH="1">
              <a:off x="9437741" y="4800038"/>
              <a:ext cx="5977" cy="73122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1FB45BA-BB64-44AD-9DB8-599C4C0449F0}"/>
                </a:ext>
              </a:extLst>
            </p:cNvPr>
            <p:cNvCxnSpPr>
              <a:cxnSpLocks/>
            </p:cNvCxnSpPr>
            <p:nvPr/>
          </p:nvCxnSpPr>
          <p:spPr>
            <a:xfrm>
              <a:off x="10662125" y="4755607"/>
              <a:ext cx="805874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8686961-E8AD-4042-9056-E6CFBB8659A4}"/>
                </a:ext>
              </a:extLst>
            </p:cNvPr>
            <p:cNvCxnSpPr>
              <a:cxnSpLocks/>
            </p:cNvCxnSpPr>
            <p:nvPr/>
          </p:nvCxnSpPr>
          <p:spPr>
            <a:xfrm>
              <a:off x="9544753" y="4742948"/>
              <a:ext cx="966034" cy="12659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20B82D1-4192-485A-A750-F61C3AB54D56}"/>
                    </a:ext>
                  </a:extLst>
                </p:cNvPr>
                <p:cNvSpPr txBox="1"/>
                <p:nvPr/>
              </p:nvSpPr>
              <p:spPr>
                <a:xfrm>
                  <a:off x="10583039" y="6148394"/>
                  <a:ext cx="5650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20B82D1-4192-485A-A750-F61C3AB54D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3039" y="6148394"/>
                  <a:ext cx="56509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68AEAE5-3CEF-44B6-B3BB-57B2B79B3AE4}"/>
                    </a:ext>
                  </a:extLst>
                </p:cNvPr>
                <p:cNvSpPr txBox="1"/>
                <p:nvPr/>
              </p:nvSpPr>
              <p:spPr>
                <a:xfrm>
                  <a:off x="8095870" y="3967976"/>
                  <a:ext cx="10214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68AEAE5-3CEF-44B6-B3BB-57B2B79B3A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5870" y="3967976"/>
                  <a:ext cx="102143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239D4B1-B560-4580-9E5A-5B569841C7D8}"/>
                    </a:ext>
                  </a:extLst>
                </p:cNvPr>
                <p:cNvSpPr txBox="1"/>
                <p:nvPr/>
              </p:nvSpPr>
              <p:spPr>
                <a:xfrm>
                  <a:off x="8219972" y="4880562"/>
                  <a:ext cx="10214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239D4B1-B560-4580-9E5A-5B569841C7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972" y="4880562"/>
                  <a:ext cx="102143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339F944-FC31-4459-8EE7-31F0227E57C6}"/>
              </a:ext>
            </a:extLst>
          </p:cNvPr>
          <p:cNvSpPr txBox="1"/>
          <p:nvPr/>
        </p:nvSpPr>
        <p:spPr>
          <a:xfrm>
            <a:off x="653866" y="4691813"/>
            <a:ext cx="69144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Constructed by reduction to cycle cover!</a:t>
            </a:r>
          </a:p>
        </p:txBody>
      </p:sp>
    </p:spTree>
    <p:extLst>
      <p:ext uri="{BB962C8B-B14F-4D97-AF65-F5344CB8AC3E}">
        <p14:creationId xmlns:p14="http://schemas.microsoft.com/office/powerpoint/2010/main" val="3696631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731E581D-0BD5-4C09-8A70-595FACF60227}"/>
              </a:ext>
            </a:extLst>
          </p:cNvPr>
          <p:cNvGrpSpPr/>
          <p:nvPr/>
        </p:nvGrpSpPr>
        <p:grpSpPr>
          <a:xfrm>
            <a:off x="9391601" y="3841929"/>
            <a:ext cx="2393536" cy="1196768"/>
            <a:chOff x="7664450" y="4606008"/>
            <a:chExt cx="2393536" cy="1196768"/>
          </a:xfrm>
        </p:grpSpPr>
        <p:pic>
          <p:nvPicPr>
            <p:cNvPr id="25" name="Picture 2" descr="https://remote.co/wp-content/uploads/2015/11/how-to-set-up-bulletproof-distributed-team-meeting.png">
              <a:extLst>
                <a:ext uri="{FF2B5EF4-FFF2-40B4-BE49-F238E27FC236}">
                  <a16:creationId xmlns:a16="http://schemas.microsoft.com/office/drawing/2014/main" id="{5BE4D09D-76E7-4AFE-A333-4AC433554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450" y="4606008"/>
              <a:ext cx="2393536" cy="119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lh3.googleusercontent.com/ddT8YCSznl4n018xpCPgu4drIFpBOrPCl780FoFCHVOMq2F0PSeMu6g3SNtKZtnmuQu7=w170">
              <a:extLst>
                <a:ext uri="{FF2B5EF4-FFF2-40B4-BE49-F238E27FC236}">
                  <a16:creationId xmlns:a16="http://schemas.microsoft.com/office/drawing/2014/main" id="{1A7F7087-16DE-4416-A836-56FE74BE6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343" y="5029402"/>
              <a:ext cx="582601" cy="582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65BED-EACF-46A8-A3C5-01EAD783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730" y="4066146"/>
            <a:ext cx="24028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/>
              <a:t>Toda!</a:t>
            </a:r>
            <a:br>
              <a:rPr lang="en-US" sz="5000" dirty="0"/>
            </a:br>
            <a:r>
              <a:rPr lang="en-US" sz="5000" dirty="0"/>
              <a:t>(Thanks)</a:t>
            </a:r>
            <a:endParaRPr lang="he-IL" sz="5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1DF47E-90DD-4A1C-95EF-54F7EBCD9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243381"/>
              </p:ext>
            </p:extLst>
          </p:nvPr>
        </p:nvGraphicFramePr>
        <p:xfrm>
          <a:off x="1509571" y="745093"/>
          <a:ext cx="9541583" cy="4455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EBBFFD-F9A7-41A1-8215-FB88FC3C29A2}"/>
              </a:ext>
            </a:extLst>
          </p:cNvPr>
          <p:cNvSpPr txBox="1"/>
          <p:nvPr/>
        </p:nvSpPr>
        <p:spPr>
          <a:xfrm>
            <a:off x="196014" y="421927"/>
            <a:ext cx="1183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Cryptographic Requirements </a:t>
            </a:r>
            <a:r>
              <a:rPr lang="en-US" sz="3600" dirty="0">
                <a:sym typeface="Wingdings" panose="05000000000000000000" pitchFamily="2" charset="2"/>
              </a:rPr>
              <a:t> New Combinatorial Structures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559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id="{6EB3655B-CBC3-48AA-BE2A-38EB90F2987C}"/>
              </a:ext>
            </a:extLst>
          </p:cNvPr>
          <p:cNvSpPr/>
          <p:nvPr/>
        </p:nvSpPr>
        <p:spPr>
          <a:xfrm>
            <a:off x="7739140" y="5535764"/>
            <a:ext cx="609368" cy="609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6DDE3CE-C200-4034-A98E-7623D1A769F6}"/>
              </a:ext>
            </a:extLst>
          </p:cNvPr>
          <p:cNvSpPr/>
          <p:nvPr/>
        </p:nvSpPr>
        <p:spPr>
          <a:xfrm>
            <a:off x="7038432" y="5534585"/>
            <a:ext cx="609368" cy="609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AB31E03-8D83-4C34-8AAB-3497C5A1154C}"/>
              </a:ext>
            </a:extLst>
          </p:cNvPr>
          <p:cNvSpPr/>
          <p:nvPr/>
        </p:nvSpPr>
        <p:spPr>
          <a:xfrm>
            <a:off x="6287010" y="5512565"/>
            <a:ext cx="609368" cy="609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8AB655D-6EE8-4764-95F6-93BDE97732BE}"/>
              </a:ext>
            </a:extLst>
          </p:cNvPr>
          <p:cNvSpPr/>
          <p:nvPr/>
        </p:nvSpPr>
        <p:spPr>
          <a:xfrm>
            <a:off x="9242530" y="5507385"/>
            <a:ext cx="609368" cy="609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9977F4C-0D9F-418D-8855-58F84583A00E}"/>
              </a:ext>
            </a:extLst>
          </p:cNvPr>
          <p:cNvSpPr/>
          <p:nvPr/>
        </p:nvSpPr>
        <p:spPr>
          <a:xfrm>
            <a:off x="10650990" y="5526848"/>
            <a:ext cx="609368" cy="609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B219AF6-5501-40E7-B0B4-63797A864ED3}"/>
              </a:ext>
            </a:extLst>
          </p:cNvPr>
          <p:cNvSpPr/>
          <p:nvPr/>
        </p:nvSpPr>
        <p:spPr>
          <a:xfrm>
            <a:off x="9989511" y="5526848"/>
            <a:ext cx="609368" cy="609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CD02557-A6D3-4F1F-9FD9-E87247A9132F}"/>
              </a:ext>
            </a:extLst>
          </p:cNvPr>
          <p:cNvSpPr/>
          <p:nvPr/>
        </p:nvSpPr>
        <p:spPr>
          <a:xfrm>
            <a:off x="11381733" y="5513897"/>
            <a:ext cx="609368" cy="609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0DAF23A-B42F-4B77-B567-D21C6792207C}"/>
              </a:ext>
            </a:extLst>
          </p:cNvPr>
          <p:cNvSpPr/>
          <p:nvPr/>
        </p:nvSpPr>
        <p:spPr>
          <a:xfrm>
            <a:off x="8470567" y="5527594"/>
            <a:ext cx="609368" cy="609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9210" y="-63694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Private Neighborhood Trees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9210" y="-63694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F560-DB4C-4600-8ACC-D89F325F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28" y="2300883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B4A61C-9FCF-4AC5-9E8F-43502DAA5EF4}"/>
              </a:ext>
            </a:extLst>
          </p:cNvPr>
          <p:cNvSpPr/>
          <p:nvPr/>
        </p:nvSpPr>
        <p:spPr>
          <a:xfrm rot="16200000">
            <a:off x="10184277" y="5737520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F2FB75-FAE0-4618-9F26-95BA4747052E}"/>
              </a:ext>
            </a:extLst>
          </p:cNvPr>
          <p:cNvSpPr/>
          <p:nvPr/>
        </p:nvSpPr>
        <p:spPr>
          <a:xfrm rot="16200000">
            <a:off x="9438810" y="5705601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D015E2-378A-4963-B327-00E716ABD7AD}"/>
              </a:ext>
            </a:extLst>
          </p:cNvPr>
          <p:cNvSpPr/>
          <p:nvPr/>
        </p:nvSpPr>
        <p:spPr>
          <a:xfrm rot="16200000">
            <a:off x="8852420" y="4317972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3F1D2B-B44D-465A-A221-7B62BAC27AFD}"/>
              </a:ext>
            </a:extLst>
          </p:cNvPr>
          <p:cNvSpPr/>
          <p:nvPr/>
        </p:nvSpPr>
        <p:spPr>
          <a:xfrm rot="16200000">
            <a:off x="8686323" y="5724520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6F10B5-DEAC-46D1-A2D9-8087DA1E14FA}"/>
                  </a:ext>
                </a:extLst>
              </p:cNvPr>
              <p:cNvSpPr/>
              <p:nvPr/>
            </p:nvSpPr>
            <p:spPr>
              <a:xfrm>
                <a:off x="262112" y="1405085"/>
                <a:ext cx="11667775" cy="875882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Theorem: </a:t>
                </a:r>
                <a:r>
                  <a:rPr lang="en-US" sz="2800" dirty="0"/>
                  <a:t>Every 2-vertex connected graph has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private neighborhood trees with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=Õ(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C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/>
                      <m:t>and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=Õ(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6F10B5-DEAC-46D1-A2D9-8087DA1E1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2" y="1405085"/>
                <a:ext cx="11667775" cy="875882"/>
              </a:xfrm>
              <a:prstGeom prst="rect">
                <a:avLst/>
              </a:prstGeom>
              <a:blipFill>
                <a:blip r:embed="rId3"/>
                <a:stretch>
                  <a:fillRect l="-1198" t="-13333" b="-25333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20A7E8EB-A790-44CA-9CBF-69BFC4844413}"/>
              </a:ext>
            </a:extLst>
          </p:cNvPr>
          <p:cNvSpPr/>
          <p:nvPr/>
        </p:nvSpPr>
        <p:spPr>
          <a:xfrm rot="16200000">
            <a:off x="10846204" y="5713328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FBA6AA-3C66-413F-A401-B605A4CEDF55}"/>
              </a:ext>
            </a:extLst>
          </p:cNvPr>
          <p:cNvSpPr/>
          <p:nvPr/>
        </p:nvSpPr>
        <p:spPr>
          <a:xfrm rot="16200000">
            <a:off x="11585121" y="5705601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545BD3-F4F0-4005-BCC7-FCECE0474841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8793335" y="4531996"/>
            <a:ext cx="166097" cy="11925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5C512B-949B-485C-987E-069C5D8EBA48}"/>
              </a:ext>
            </a:extLst>
          </p:cNvPr>
          <p:cNvCxnSpPr>
            <a:cxnSpLocks/>
            <a:stCxn id="7" idx="6"/>
            <a:endCxn id="23" idx="2"/>
          </p:cNvCxnSpPr>
          <p:nvPr/>
        </p:nvCxnSpPr>
        <p:spPr>
          <a:xfrm flipH="1" flipV="1">
            <a:off x="8959432" y="4531996"/>
            <a:ext cx="586390" cy="11736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48CF66-8679-4EB3-8FFC-82EBBD9C3789}"/>
              </a:ext>
            </a:extLst>
          </p:cNvPr>
          <p:cNvCxnSpPr>
            <a:cxnSpLocks/>
            <a:stCxn id="6" idx="6"/>
            <a:endCxn id="23" idx="2"/>
          </p:cNvCxnSpPr>
          <p:nvPr/>
        </p:nvCxnSpPr>
        <p:spPr>
          <a:xfrm flipH="1" flipV="1">
            <a:off x="8959432" y="4531996"/>
            <a:ext cx="1331857" cy="12055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467D9F-1287-4468-8FED-39A8CE1BB5DA}"/>
                  </a:ext>
                </a:extLst>
              </p:cNvPr>
              <p:cNvSpPr txBox="1"/>
              <p:nvPr/>
            </p:nvSpPr>
            <p:spPr>
              <a:xfrm>
                <a:off x="417094" y="2588939"/>
                <a:ext cx="693055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Idea: grow forest for each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in (a la </a:t>
                </a:r>
                <a:r>
                  <a:rPr lang="en-US" sz="2800" b="1" dirty="0" err="1"/>
                  <a:t>Boruvka</a:t>
                </a:r>
                <a:r>
                  <a:rPr lang="en-US" sz="2800" b="1" dirty="0"/>
                  <a:t>):</a:t>
                </a:r>
                <a:endParaRPr lang="en-US" sz="28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Start: trivial </a:t>
                </a:r>
                <a:r>
                  <a:rPr lang="en-US" sz="2800" i="1" dirty="0"/>
                  <a:t>empty</a:t>
                </a:r>
                <a:r>
                  <a:rPr lang="en-US" sz="2800" dirty="0"/>
                  <a:t> forest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467D9F-1287-4468-8FED-39A8CE1BB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4" y="2588939"/>
                <a:ext cx="6930552" cy="1384995"/>
              </a:xfrm>
              <a:prstGeom prst="rect">
                <a:avLst/>
              </a:prstGeom>
              <a:blipFill>
                <a:blip r:embed="rId4"/>
                <a:stretch>
                  <a:fillRect l="-1759" r="-792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1FCA88-9D2F-4849-A82D-A031DE5040F3}"/>
              </a:ext>
            </a:extLst>
          </p:cNvPr>
          <p:cNvCxnSpPr>
            <a:cxnSpLocks/>
            <a:endCxn id="23" idx="1"/>
          </p:cNvCxnSpPr>
          <p:nvPr/>
        </p:nvCxnSpPr>
        <p:spPr>
          <a:xfrm flipH="1" flipV="1">
            <a:off x="8883763" y="4500653"/>
            <a:ext cx="2035396" cy="122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F56402-184D-49DF-99B5-5D03D3A4B029}"/>
              </a:ext>
            </a:extLst>
          </p:cNvPr>
          <p:cNvCxnSpPr>
            <a:cxnSpLocks/>
            <a:stCxn id="22" idx="7"/>
            <a:endCxn id="23" idx="2"/>
          </p:cNvCxnSpPr>
          <p:nvPr/>
        </p:nvCxnSpPr>
        <p:spPr>
          <a:xfrm flipH="1" flipV="1">
            <a:off x="8959432" y="4531996"/>
            <a:ext cx="2657032" cy="1204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3E9B55-9ED7-4A1D-91CC-B8EF4CCB63A6}"/>
              </a:ext>
            </a:extLst>
          </p:cNvPr>
          <p:cNvCxnSpPr>
            <a:cxnSpLocks/>
            <a:stCxn id="61" idx="5"/>
            <a:endCxn id="23" idx="2"/>
          </p:cNvCxnSpPr>
          <p:nvPr/>
        </p:nvCxnSpPr>
        <p:spPr>
          <a:xfrm flipV="1">
            <a:off x="8063098" y="4531996"/>
            <a:ext cx="896334" cy="12152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FEFEFBC-F860-430F-B45E-CDFF37A67855}"/>
              </a:ext>
            </a:extLst>
          </p:cNvPr>
          <p:cNvSpPr/>
          <p:nvPr/>
        </p:nvSpPr>
        <p:spPr>
          <a:xfrm rot="16200000">
            <a:off x="7880417" y="5715906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72FFE32-DF3E-4923-823A-A9792F3B2DEE}"/>
                  </a:ext>
                </a:extLst>
              </p:cNvPr>
              <p:cNvSpPr txBox="1"/>
              <p:nvPr/>
            </p:nvSpPr>
            <p:spPr>
              <a:xfrm>
                <a:off x="9833990" y="4239609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72FFE32-DF3E-4923-823A-A9792F3B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990" y="4239609"/>
                <a:ext cx="52373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06ADA9FA-77D2-4BFE-BE3B-1954C338F8A0}"/>
              </a:ext>
            </a:extLst>
          </p:cNvPr>
          <p:cNvSpPr/>
          <p:nvPr/>
        </p:nvSpPr>
        <p:spPr>
          <a:xfrm rot="16200000">
            <a:off x="7159998" y="5730288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8A9F4C-A425-47E8-A199-48798CFA46C8}"/>
              </a:ext>
            </a:extLst>
          </p:cNvPr>
          <p:cNvSpPr/>
          <p:nvPr/>
        </p:nvSpPr>
        <p:spPr>
          <a:xfrm rot="16200000">
            <a:off x="6437469" y="5713328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AACCEE-326C-4C6E-8430-5A53748B0D5A}"/>
              </a:ext>
            </a:extLst>
          </p:cNvPr>
          <p:cNvCxnSpPr>
            <a:cxnSpLocks/>
            <a:stCxn id="33" idx="5"/>
            <a:endCxn id="23" idx="2"/>
          </p:cNvCxnSpPr>
          <p:nvPr/>
        </p:nvCxnSpPr>
        <p:spPr>
          <a:xfrm flipV="1">
            <a:off x="7342679" y="4531996"/>
            <a:ext cx="1616753" cy="1229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6BBE036-1CF8-4C91-BEF8-E16F40823521}"/>
              </a:ext>
            </a:extLst>
          </p:cNvPr>
          <p:cNvCxnSpPr>
            <a:cxnSpLocks/>
            <a:stCxn id="35" idx="5"/>
            <a:endCxn id="23" idx="2"/>
          </p:cNvCxnSpPr>
          <p:nvPr/>
        </p:nvCxnSpPr>
        <p:spPr>
          <a:xfrm flipV="1">
            <a:off x="6620150" y="4531996"/>
            <a:ext cx="2339282" cy="1212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4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0" grpId="0" animBg="1"/>
      <p:bldP spid="49" grpId="0" animBg="1"/>
      <p:bldP spid="75" grpId="0" animBg="1"/>
      <p:bldP spid="76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B5E72-9E28-4A02-90DE-3A9C27908B40}"/>
              </a:ext>
            </a:extLst>
          </p:cNvPr>
          <p:cNvSpPr txBox="1"/>
          <p:nvPr/>
        </p:nvSpPr>
        <p:spPr>
          <a:xfrm>
            <a:off x="1251452" y="2639935"/>
            <a:ext cx="938057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How to design </a:t>
            </a:r>
            <a:r>
              <a:rPr lang="en-US" sz="3200" b="1" i="1" dirty="0"/>
              <a:t>distributed algorithms </a:t>
            </a:r>
            <a:r>
              <a:rPr lang="en-US" sz="3200" i="1" dirty="0"/>
              <a:t>that are both</a:t>
            </a:r>
            <a:br>
              <a:rPr lang="en-US" sz="3200" i="1" dirty="0"/>
            </a:br>
            <a:r>
              <a:rPr lang="en-US" sz="3200" i="1" dirty="0">
                <a:solidFill>
                  <a:srgbClr val="FF0000"/>
                </a:solidFill>
              </a:rPr>
              <a:t>efficient</a:t>
            </a:r>
            <a:r>
              <a:rPr lang="en-US" sz="3200" i="1" dirty="0"/>
              <a:t> and </a:t>
            </a:r>
            <a:r>
              <a:rPr lang="en-US" sz="3200" i="1" dirty="0">
                <a:solidFill>
                  <a:srgbClr val="FF0000"/>
                </a:solidFill>
              </a:rPr>
              <a:t>secure</a:t>
            </a:r>
            <a:r>
              <a:rPr lang="en-US" sz="3200" i="1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8677" y="4020237"/>
            <a:ext cx="7888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Efficient</a:t>
            </a:r>
            <a:r>
              <a:rPr lang="en-US" sz="2400" i="1" dirty="0"/>
              <a:t>: round and bandwidth complexity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Secure</a:t>
            </a:r>
            <a:r>
              <a:rPr lang="en-US" sz="2400" i="1" dirty="0"/>
              <a:t>: nothing is learned but the desired output</a:t>
            </a:r>
          </a:p>
        </p:txBody>
      </p:sp>
    </p:spTree>
    <p:extLst>
      <p:ext uri="{BB962C8B-B14F-4D97-AF65-F5344CB8AC3E}">
        <p14:creationId xmlns:p14="http://schemas.microsoft.com/office/powerpoint/2010/main" val="724782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FA7DAC3-D58D-4D97-9848-7E86D80D1E1D}"/>
              </a:ext>
            </a:extLst>
          </p:cNvPr>
          <p:cNvSpPr/>
          <p:nvPr/>
        </p:nvSpPr>
        <p:spPr>
          <a:xfrm>
            <a:off x="7812492" y="4052321"/>
            <a:ext cx="1292428" cy="218230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185 w 914585"/>
              <a:gd name="connsiteY0" fmla="*/ 457200 h 1977887"/>
              <a:gd name="connsiteX1" fmla="*/ 457385 w 914585"/>
              <a:gd name="connsiteY1" fmla="*/ 0 h 1977887"/>
              <a:gd name="connsiteX2" fmla="*/ 914585 w 914585"/>
              <a:gd name="connsiteY2" fmla="*/ 457200 h 1977887"/>
              <a:gd name="connsiteX3" fmla="*/ 417628 w 914585"/>
              <a:gd name="connsiteY3" fmla="*/ 1977887 h 1977887"/>
              <a:gd name="connsiteX4" fmla="*/ 185 w 914585"/>
              <a:gd name="connsiteY4" fmla="*/ 457200 h 1977887"/>
              <a:gd name="connsiteX0" fmla="*/ 11398 w 1016493"/>
              <a:gd name="connsiteY0" fmla="*/ 457200 h 2146853"/>
              <a:gd name="connsiteX1" fmla="*/ 468598 w 1016493"/>
              <a:gd name="connsiteY1" fmla="*/ 0 h 2146853"/>
              <a:gd name="connsiteX2" fmla="*/ 925798 w 1016493"/>
              <a:gd name="connsiteY2" fmla="*/ 457200 h 2146853"/>
              <a:gd name="connsiteX3" fmla="*/ 895981 w 1016493"/>
              <a:gd name="connsiteY3" fmla="*/ 2146853 h 2146853"/>
              <a:gd name="connsiteX4" fmla="*/ 11398 w 1016493"/>
              <a:gd name="connsiteY4" fmla="*/ 457200 h 2146853"/>
              <a:gd name="connsiteX0" fmla="*/ 10280 w 1292428"/>
              <a:gd name="connsiteY0" fmla="*/ 491427 h 2182304"/>
              <a:gd name="connsiteX1" fmla="*/ 467480 w 1292428"/>
              <a:gd name="connsiteY1" fmla="*/ 34227 h 2182304"/>
              <a:gd name="connsiteX2" fmla="*/ 1292428 w 1292428"/>
              <a:gd name="connsiteY2" fmla="*/ 203192 h 2182304"/>
              <a:gd name="connsiteX3" fmla="*/ 894863 w 1292428"/>
              <a:gd name="connsiteY3" fmla="*/ 2181080 h 2182304"/>
              <a:gd name="connsiteX4" fmla="*/ 10280 w 1292428"/>
              <a:gd name="connsiteY4" fmla="*/ 491427 h 218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428" h="2182304">
                <a:moveTo>
                  <a:pt x="10280" y="491427"/>
                </a:moveTo>
                <a:cubicBezTo>
                  <a:pt x="-60951" y="133618"/>
                  <a:pt x="253789" y="82266"/>
                  <a:pt x="467480" y="34227"/>
                </a:cubicBezTo>
                <a:cubicBezTo>
                  <a:pt x="681171" y="-13812"/>
                  <a:pt x="1292428" y="-49313"/>
                  <a:pt x="1292428" y="203192"/>
                </a:cubicBezTo>
                <a:cubicBezTo>
                  <a:pt x="1292428" y="455697"/>
                  <a:pt x="1108554" y="2133041"/>
                  <a:pt x="894863" y="2181080"/>
                </a:cubicBezTo>
                <a:cubicBezTo>
                  <a:pt x="681172" y="2229119"/>
                  <a:pt x="81511" y="849236"/>
                  <a:pt x="10280" y="491427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9E7DBA-5F4F-481A-A94B-AD33178B7972}"/>
              </a:ext>
            </a:extLst>
          </p:cNvPr>
          <p:cNvSpPr/>
          <p:nvPr/>
        </p:nvSpPr>
        <p:spPr>
          <a:xfrm rot="21129303">
            <a:off x="6375814" y="4074035"/>
            <a:ext cx="1400649" cy="247959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14935 w 1129335"/>
              <a:gd name="connsiteY0" fmla="*/ 457200 h 2156791"/>
              <a:gd name="connsiteX1" fmla="*/ 672135 w 1129335"/>
              <a:gd name="connsiteY1" fmla="*/ 0 h 2156791"/>
              <a:gd name="connsiteX2" fmla="*/ 1129335 w 1129335"/>
              <a:gd name="connsiteY2" fmla="*/ 457200 h 2156791"/>
              <a:gd name="connsiteX3" fmla="*/ 105605 w 1129335"/>
              <a:gd name="connsiteY3" fmla="*/ 2156791 h 2156791"/>
              <a:gd name="connsiteX4" fmla="*/ 214935 w 1129335"/>
              <a:gd name="connsiteY4" fmla="*/ 457200 h 2156791"/>
              <a:gd name="connsiteX0" fmla="*/ 23893 w 938293"/>
              <a:gd name="connsiteY0" fmla="*/ 457200 h 2179153"/>
              <a:gd name="connsiteX1" fmla="*/ 481093 w 938293"/>
              <a:gd name="connsiteY1" fmla="*/ 0 h 2179153"/>
              <a:gd name="connsiteX2" fmla="*/ 938293 w 938293"/>
              <a:gd name="connsiteY2" fmla="*/ 457200 h 2179153"/>
              <a:gd name="connsiteX3" fmla="*/ 222505 w 938293"/>
              <a:gd name="connsiteY3" fmla="*/ 2179153 h 2179153"/>
              <a:gd name="connsiteX4" fmla="*/ 23893 w 938293"/>
              <a:gd name="connsiteY4" fmla="*/ 457200 h 2179153"/>
              <a:gd name="connsiteX0" fmla="*/ 19430 w 1388765"/>
              <a:gd name="connsiteY0" fmla="*/ 458632 h 2180728"/>
              <a:gd name="connsiteX1" fmla="*/ 476630 w 1388765"/>
              <a:gd name="connsiteY1" fmla="*/ 1432 h 2180728"/>
              <a:gd name="connsiteX2" fmla="*/ 1388765 w 1388765"/>
              <a:gd name="connsiteY2" fmla="*/ 360785 h 2180728"/>
              <a:gd name="connsiteX3" fmla="*/ 218042 w 1388765"/>
              <a:gd name="connsiteY3" fmla="*/ 2180585 h 2180728"/>
              <a:gd name="connsiteX4" fmla="*/ 19430 w 1388765"/>
              <a:gd name="connsiteY4" fmla="*/ 458632 h 2180728"/>
              <a:gd name="connsiteX0" fmla="*/ 19430 w 1422924"/>
              <a:gd name="connsiteY0" fmla="*/ 458048 h 2184064"/>
              <a:gd name="connsiteX1" fmla="*/ 476630 w 1422924"/>
              <a:gd name="connsiteY1" fmla="*/ 848 h 2184064"/>
              <a:gd name="connsiteX2" fmla="*/ 1388765 w 1422924"/>
              <a:gd name="connsiteY2" fmla="*/ 360201 h 2184064"/>
              <a:gd name="connsiteX3" fmla="*/ 1132032 w 1422924"/>
              <a:gd name="connsiteY3" fmla="*/ 919054 h 2184064"/>
              <a:gd name="connsiteX4" fmla="*/ 218042 w 1422924"/>
              <a:gd name="connsiteY4" fmla="*/ 2180001 h 2184064"/>
              <a:gd name="connsiteX5" fmla="*/ 19430 w 1422924"/>
              <a:gd name="connsiteY5" fmla="*/ 458048 h 2184064"/>
              <a:gd name="connsiteX0" fmla="*/ 19430 w 1422924"/>
              <a:gd name="connsiteY0" fmla="*/ 458048 h 2191935"/>
              <a:gd name="connsiteX1" fmla="*/ 476630 w 1422924"/>
              <a:gd name="connsiteY1" fmla="*/ 848 h 2191935"/>
              <a:gd name="connsiteX2" fmla="*/ 1388765 w 1422924"/>
              <a:gd name="connsiteY2" fmla="*/ 360201 h 2191935"/>
              <a:gd name="connsiteX3" fmla="*/ 1132032 w 1422924"/>
              <a:gd name="connsiteY3" fmla="*/ 919054 h 2191935"/>
              <a:gd name="connsiteX4" fmla="*/ 218042 w 1422924"/>
              <a:gd name="connsiteY4" fmla="*/ 2180001 h 2191935"/>
              <a:gd name="connsiteX5" fmla="*/ 19430 w 1422924"/>
              <a:gd name="connsiteY5" fmla="*/ 458048 h 2191935"/>
              <a:gd name="connsiteX0" fmla="*/ 19430 w 1434927"/>
              <a:gd name="connsiteY0" fmla="*/ 461977 h 2195864"/>
              <a:gd name="connsiteX1" fmla="*/ 476630 w 1434927"/>
              <a:gd name="connsiteY1" fmla="*/ 4777 h 2195864"/>
              <a:gd name="connsiteX2" fmla="*/ 1402331 w 1434927"/>
              <a:gd name="connsiteY2" fmla="*/ 265669 h 2195864"/>
              <a:gd name="connsiteX3" fmla="*/ 1132032 w 1434927"/>
              <a:gd name="connsiteY3" fmla="*/ 922983 h 2195864"/>
              <a:gd name="connsiteX4" fmla="*/ 218042 w 1434927"/>
              <a:gd name="connsiteY4" fmla="*/ 2183930 h 2195864"/>
              <a:gd name="connsiteX5" fmla="*/ 19430 w 1434927"/>
              <a:gd name="connsiteY5" fmla="*/ 461977 h 2195864"/>
              <a:gd name="connsiteX0" fmla="*/ 19804 w 1404515"/>
              <a:gd name="connsiteY0" fmla="*/ 484971 h 2207491"/>
              <a:gd name="connsiteX1" fmla="*/ 477004 w 1404515"/>
              <a:gd name="connsiteY1" fmla="*/ 27771 h 2207491"/>
              <a:gd name="connsiteX2" fmla="*/ 1402705 w 1404515"/>
              <a:gd name="connsiteY2" fmla="*/ 288663 h 2207491"/>
              <a:gd name="connsiteX3" fmla="*/ 218416 w 1404515"/>
              <a:gd name="connsiteY3" fmla="*/ 2206924 h 2207491"/>
              <a:gd name="connsiteX4" fmla="*/ 19804 w 1404515"/>
              <a:gd name="connsiteY4" fmla="*/ 484971 h 2207491"/>
              <a:gd name="connsiteX0" fmla="*/ 1292 w 1386003"/>
              <a:gd name="connsiteY0" fmla="*/ 484971 h 2289604"/>
              <a:gd name="connsiteX1" fmla="*/ 458492 w 1386003"/>
              <a:gd name="connsiteY1" fmla="*/ 27771 h 2289604"/>
              <a:gd name="connsiteX2" fmla="*/ 1384193 w 1386003"/>
              <a:gd name="connsiteY2" fmla="*/ 288663 h 2289604"/>
              <a:gd name="connsiteX3" fmla="*/ 359148 w 1386003"/>
              <a:gd name="connsiteY3" fmla="*/ 2289063 h 2289604"/>
              <a:gd name="connsiteX4" fmla="*/ 1292 w 1386003"/>
              <a:gd name="connsiteY4" fmla="*/ 484971 h 2289604"/>
              <a:gd name="connsiteX0" fmla="*/ 12160 w 1396871"/>
              <a:gd name="connsiteY0" fmla="*/ 484971 h 2463066"/>
              <a:gd name="connsiteX1" fmla="*/ 469360 w 1396871"/>
              <a:gd name="connsiteY1" fmla="*/ 27771 h 2463066"/>
              <a:gd name="connsiteX2" fmla="*/ 1395061 w 1396871"/>
              <a:gd name="connsiteY2" fmla="*/ 288663 h 2463066"/>
              <a:gd name="connsiteX3" fmla="*/ 245779 w 1396871"/>
              <a:gd name="connsiteY3" fmla="*/ 2462573 h 2463066"/>
              <a:gd name="connsiteX4" fmla="*/ 12160 w 1396871"/>
              <a:gd name="connsiteY4" fmla="*/ 484971 h 2463066"/>
              <a:gd name="connsiteX0" fmla="*/ 12160 w 1402951"/>
              <a:gd name="connsiteY0" fmla="*/ 467104 h 2472590"/>
              <a:gd name="connsiteX1" fmla="*/ 469360 w 1402951"/>
              <a:gd name="connsiteY1" fmla="*/ 9904 h 2472590"/>
              <a:gd name="connsiteX2" fmla="*/ 1395061 w 1402951"/>
              <a:gd name="connsiteY2" fmla="*/ 270796 h 2472590"/>
              <a:gd name="connsiteX3" fmla="*/ 879290 w 1402951"/>
              <a:gd name="connsiteY3" fmla="*/ 1538061 h 2472590"/>
              <a:gd name="connsiteX4" fmla="*/ 245779 w 1402951"/>
              <a:gd name="connsiteY4" fmla="*/ 2444706 h 2472590"/>
              <a:gd name="connsiteX5" fmla="*/ 12160 w 1402951"/>
              <a:gd name="connsiteY5" fmla="*/ 467104 h 2472590"/>
              <a:gd name="connsiteX0" fmla="*/ 7361 w 1400649"/>
              <a:gd name="connsiteY0" fmla="*/ 467104 h 2479594"/>
              <a:gd name="connsiteX1" fmla="*/ 464561 w 1400649"/>
              <a:gd name="connsiteY1" fmla="*/ 9904 h 2479594"/>
              <a:gd name="connsiteX2" fmla="*/ 1390262 w 1400649"/>
              <a:gd name="connsiteY2" fmla="*/ 270796 h 2479594"/>
              <a:gd name="connsiteX3" fmla="*/ 983147 w 1400649"/>
              <a:gd name="connsiteY3" fmla="*/ 1623263 h 2479594"/>
              <a:gd name="connsiteX4" fmla="*/ 240980 w 1400649"/>
              <a:gd name="connsiteY4" fmla="*/ 2444706 h 2479594"/>
              <a:gd name="connsiteX5" fmla="*/ 7361 w 1400649"/>
              <a:gd name="connsiteY5" fmla="*/ 467104 h 247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649" h="2479594">
                <a:moveTo>
                  <a:pt x="7361" y="467104"/>
                </a:moveTo>
                <a:cubicBezTo>
                  <a:pt x="44625" y="61304"/>
                  <a:pt x="234078" y="42622"/>
                  <a:pt x="464561" y="9904"/>
                </a:cubicBezTo>
                <a:cubicBezTo>
                  <a:pt x="695044" y="-22814"/>
                  <a:pt x="1321940" y="16103"/>
                  <a:pt x="1390262" y="270796"/>
                </a:cubicBezTo>
                <a:cubicBezTo>
                  <a:pt x="1458584" y="525489"/>
                  <a:pt x="1174694" y="1260945"/>
                  <a:pt x="983147" y="1623263"/>
                </a:cubicBezTo>
                <a:cubicBezTo>
                  <a:pt x="791600" y="1985581"/>
                  <a:pt x="403611" y="2637399"/>
                  <a:pt x="240980" y="2444706"/>
                </a:cubicBezTo>
                <a:cubicBezTo>
                  <a:pt x="78349" y="2252013"/>
                  <a:pt x="-29903" y="872904"/>
                  <a:pt x="7361" y="467104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B936F7-746C-4E4D-A579-8609F43B410C}"/>
              </a:ext>
            </a:extLst>
          </p:cNvPr>
          <p:cNvSpPr/>
          <p:nvPr/>
        </p:nvSpPr>
        <p:spPr>
          <a:xfrm>
            <a:off x="4591957" y="3973771"/>
            <a:ext cx="1620582" cy="241833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10101 w 924501"/>
              <a:gd name="connsiteY0" fmla="*/ 457200 h 2027582"/>
              <a:gd name="connsiteX1" fmla="*/ 467301 w 924501"/>
              <a:gd name="connsiteY1" fmla="*/ 0 h 2027582"/>
              <a:gd name="connsiteX2" fmla="*/ 924501 w 924501"/>
              <a:gd name="connsiteY2" fmla="*/ 457200 h 2027582"/>
              <a:gd name="connsiteX3" fmla="*/ 268519 w 924501"/>
              <a:gd name="connsiteY3" fmla="*/ 2027582 h 2027582"/>
              <a:gd name="connsiteX4" fmla="*/ 10101 w 924501"/>
              <a:gd name="connsiteY4" fmla="*/ 457200 h 2027582"/>
              <a:gd name="connsiteX0" fmla="*/ 11865 w 1631943"/>
              <a:gd name="connsiteY0" fmla="*/ 460106 h 2030762"/>
              <a:gd name="connsiteX1" fmla="*/ 469065 w 1631943"/>
              <a:gd name="connsiteY1" fmla="*/ 2906 h 2030762"/>
              <a:gd name="connsiteX2" fmla="*/ 1631943 w 1631943"/>
              <a:gd name="connsiteY2" fmla="*/ 330897 h 2030762"/>
              <a:gd name="connsiteX3" fmla="*/ 270283 w 1631943"/>
              <a:gd name="connsiteY3" fmla="*/ 2030488 h 2030762"/>
              <a:gd name="connsiteX4" fmla="*/ 11865 w 1631943"/>
              <a:gd name="connsiteY4" fmla="*/ 460106 h 2030762"/>
              <a:gd name="connsiteX0" fmla="*/ 504 w 1620582"/>
              <a:gd name="connsiteY0" fmla="*/ 460106 h 2418332"/>
              <a:gd name="connsiteX1" fmla="*/ 457704 w 1620582"/>
              <a:gd name="connsiteY1" fmla="*/ 2906 h 2418332"/>
              <a:gd name="connsiteX2" fmla="*/ 1620582 w 1620582"/>
              <a:gd name="connsiteY2" fmla="*/ 330897 h 2418332"/>
              <a:gd name="connsiteX3" fmla="*/ 398070 w 1620582"/>
              <a:gd name="connsiteY3" fmla="*/ 2418114 h 2418332"/>
              <a:gd name="connsiteX4" fmla="*/ 504 w 1620582"/>
              <a:gd name="connsiteY4" fmla="*/ 460106 h 241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582" h="2418332">
                <a:moveTo>
                  <a:pt x="504" y="460106"/>
                </a:moveTo>
                <a:cubicBezTo>
                  <a:pt x="10443" y="57571"/>
                  <a:pt x="187691" y="24441"/>
                  <a:pt x="457704" y="2906"/>
                </a:cubicBezTo>
                <a:cubicBezTo>
                  <a:pt x="727717" y="-18629"/>
                  <a:pt x="1620582" y="78392"/>
                  <a:pt x="1620582" y="330897"/>
                </a:cubicBezTo>
                <a:cubicBezTo>
                  <a:pt x="1620582" y="583402"/>
                  <a:pt x="668083" y="2396579"/>
                  <a:pt x="398070" y="2418114"/>
                </a:cubicBezTo>
                <a:cubicBezTo>
                  <a:pt x="128057" y="2439649"/>
                  <a:pt x="-9435" y="862641"/>
                  <a:pt x="504" y="46010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05323" y="43981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Private Neighborhood Trees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5323" y="4398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F560-DB4C-4600-8ACC-D89F325F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28" y="2300883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B4A61C-9FCF-4AC5-9E8F-43502DAA5EF4}"/>
              </a:ext>
            </a:extLst>
          </p:cNvPr>
          <p:cNvSpPr/>
          <p:nvPr/>
        </p:nvSpPr>
        <p:spPr>
          <a:xfrm rot="16200000">
            <a:off x="7210115" y="4187545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F2FB75-FAE0-4618-9F26-95BA4747052E}"/>
              </a:ext>
            </a:extLst>
          </p:cNvPr>
          <p:cNvSpPr/>
          <p:nvPr/>
        </p:nvSpPr>
        <p:spPr>
          <a:xfrm rot="16200000">
            <a:off x="6463123" y="4189706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D015E2-378A-4963-B327-00E716ABD7AD}"/>
              </a:ext>
            </a:extLst>
          </p:cNvPr>
          <p:cNvSpPr/>
          <p:nvPr/>
        </p:nvSpPr>
        <p:spPr>
          <a:xfrm rot="16200000">
            <a:off x="5682933" y="2558803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3F1D2B-B44D-465A-A221-7B62BAC27AFD}"/>
              </a:ext>
            </a:extLst>
          </p:cNvPr>
          <p:cNvSpPr/>
          <p:nvPr/>
        </p:nvSpPr>
        <p:spPr>
          <a:xfrm rot="16200000">
            <a:off x="5712161" y="4174545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A7E8EB-A790-44CA-9CBF-69BFC4844413}"/>
              </a:ext>
            </a:extLst>
          </p:cNvPr>
          <p:cNvSpPr/>
          <p:nvPr/>
        </p:nvSpPr>
        <p:spPr>
          <a:xfrm rot="16200000">
            <a:off x="7965263" y="4185441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FBA6AA-3C66-413F-A401-B605A4CEDF55}"/>
              </a:ext>
            </a:extLst>
          </p:cNvPr>
          <p:cNvSpPr/>
          <p:nvPr/>
        </p:nvSpPr>
        <p:spPr>
          <a:xfrm rot="16200000">
            <a:off x="8748973" y="4157518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545BD3-F4F0-4005-BCC7-FCECE0474841}"/>
              </a:ext>
            </a:extLst>
          </p:cNvPr>
          <p:cNvCxnSpPr>
            <a:cxnSpLocks/>
            <a:stCxn id="24" idx="5"/>
            <a:endCxn id="23" idx="2"/>
          </p:cNvCxnSpPr>
          <p:nvPr/>
        </p:nvCxnSpPr>
        <p:spPr>
          <a:xfrm flipH="1" flipV="1">
            <a:off x="5789945" y="2772827"/>
            <a:ext cx="104897" cy="14330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5C512B-949B-485C-987E-069C5D8EBA48}"/>
              </a:ext>
            </a:extLst>
          </p:cNvPr>
          <p:cNvCxnSpPr>
            <a:cxnSpLocks/>
            <a:stCxn id="7" idx="6"/>
            <a:endCxn id="23" idx="2"/>
          </p:cNvCxnSpPr>
          <p:nvPr/>
        </p:nvCxnSpPr>
        <p:spPr>
          <a:xfrm flipH="1" flipV="1">
            <a:off x="5789945" y="2772827"/>
            <a:ext cx="780190" cy="14168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48CF66-8679-4EB3-8FFC-82EBBD9C3789}"/>
              </a:ext>
            </a:extLst>
          </p:cNvPr>
          <p:cNvCxnSpPr>
            <a:cxnSpLocks/>
            <a:stCxn id="6" idx="6"/>
            <a:endCxn id="23" idx="2"/>
          </p:cNvCxnSpPr>
          <p:nvPr/>
        </p:nvCxnSpPr>
        <p:spPr>
          <a:xfrm flipH="1" flipV="1">
            <a:off x="5789945" y="2772827"/>
            <a:ext cx="1527182" cy="141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467D9F-1287-4468-8FED-39A8CE1BB5DA}"/>
                  </a:ext>
                </a:extLst>
              </p:cNvPr>
              <p:cNvSpPr txBox="1"/>
              <p:nvPr/>
            </p:nvSpPr>
            <p:spPr>
              <a:xfrm>
                <a:off x="578953" y="1611101"/>
                <a:ext cx="1103409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Compute cycle cover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  </a:t>
                </a:r>
                <a:r>
                  <a:rPr lang="en-US" sz="2800" dirty="0"/>
                  <a:t># components reduces by half!</a:t>
                </a:r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467D9F-1287-4468-8FED-39A8CE1BB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53" y="1611101"/>
                <a:ext cx="11034094" cy="954107"/>
              </a:xfrm>
              <a:prstGeom prst="rect">
                <a:avLst/>
              </a:prstGeom>
              <a:blipFill>
                <a:blip r:embed="rId3"/>
                <a:stretch>
                  <a:fillRect t="-7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1FCA88-9D2F-4849-A82D-A031DE5040F3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H="1" flipV="1">
            <a:off x="5789945" y="2772827"/>
            <a:ext cx="2282330" cy="14126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F56402-184D-49DF-99B5-5D03D3A4B029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 flipH="1" flipV="1">
            <a:off x="5789945" y="2772827"/>
            <a:ext cx="3066040" cy="1384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FEFEFBC-F860-430F-B45E-CDFF37A67855}"/>
              </a:ext>
            </a:extLst>
          </p:cNvPr>
          <p:cNvSpPr/>
          <p:nvPr/>
        </p:nvSpPr>
        <p:spPr>
          <a:xfrm rot="16200000">
            <a:off x="4906255" y="4165931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72FFE32-DF3E-4923-823A-A9792F3B2DEE}"/>
                  </a:ext>
                </a:extLst>
              </p:cNvPr>
              <p:cNvSpPr txBox="1"/>
              <p:nvPr/>
            </p:nvSpPr>
            <p:spPr>
              <a:xfrm>
                <a:off x="5210381" y="2282444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72FFE32-DF3E-4923-823A-A9792F3B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381" y="2282444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06C503F-CF17-494C-8B27-F994F3CFBF4C}"/>
              </a:ext>
            </a:extLst>
          </p:cNvPr>
          <p:cNvSpPr/>
          <p:nvPr/>
        </p:nvSpPr>
        <p:spPr>
          <a:xfrm>
            <a:off x="4856718" y="4382898"/>
            <a:ext cx="961676" cy="1638817"/>
          </a:xfrm>
          <a:custGeom>
            <a:avLst/>
            <a:gdLst>
              <a:gd name="connsiteX0" fmla="*/ 175379 w 980448"/>
              <a:gd name="connsiteY0" fmla="*/ 0 h 1533725"/>
              <a:gd name="connsiteX1" fmla="*/ 6414 w 980448"/>
              <a:gd name="connsiteY1" fmla="*/ 954156 h 1533725"/>
              <a:gd name="connsiteX2" fmla="*/ 374162 w 980448"/>
              <a:gd name="connsiteY2" fmla="*/ 1500808 h 1533725"/>
              <a:gd name="connsiteX3" fmla="*/ 980448 w 980448"/>
              <a:gd name="connsiteY3" fmla="*/ 0 h 1533725"/>
              <a:gd name="connsiteX0" fmla="*/ 156607 w 961676"/>
              <a:gd name="connsiteY0" fmla="*/ 0 h 1638817"/>
              <a:gd name="connsiteX1" fmla="*/ 7520 w 961676"/>
              <a:gd name="connsiteY1" fmla="*/ 1401417 h 1638817"/>
              <a:gd name="connsiteX2" fmla="*/ 355390 w 961676"/>
              <a:gd name="connsiteY2" fmla="*/ 1500808 h 1638817"/>
              <a:gd name="connsiteX3" fmla="*/ 961676 w 961676"/>
              <a:gd name="connsiteY3" fmla="*/ 0 h 163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676" h="1638817">
                <a:moveTo>
                  <a:pt x="156607" y="0"/>
                </a:moveTo>
                <a:cubicBezTo>
                  <a:pt x="55559" y="352010"/>
                  <a:pt x="-25611" y="1151282"/>
                  <a:pt x="7520" y="1401417"/>
                </a:cubicBezTo>
                <a:cubicBezTo>
                  <a:pt x="40650" y="1651552"/>
                  <a:pt x="196364" y="1734377"/>
                  <a:pt x="355390" y="1500808"/>
                </a:cubicBezTo>
                <a:cubicBezTo>
                  <a:pt x="514416" y="1267239"/>
                  <a:pt x="739702" y="670891"/>
                  <a:pt x="961676" y="0"/>
                </a:cubicBez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E8C8D9-CCCF-4F5C-9D70-8F83109BC2DC}"/>
              </a:ext>
            </a:extLst>
          </p:cNvPr>
          <p:cNvSpPr/>
          <p:nvPr/>
        </p:nvSpPr>
        <p:spPr>
          <a:xfrm>
            <a:off x="6553890" y="4392837"/>
            <a:ext cx="765313" cy="1718857"/>
          </a:xfrm>
          <a:custGeom>
            <a:avLst/>
            <a:gdLst>
              <a:gd name="connsiteX0" fmla="*/ 18947 w 784260"/>
              <a:gd name="connsiteY0" fmla="*/ 0 h 1737180"/>
              <a:gd name="connsiteX1" fmla="*/ 38825 w 784260"/>
              <a:gd name="connsiteY1" fmla="*/ 1272209 h 1737180"/>
              <a:gd name="connsiteX2" fmla="*/ 366817 w 784260"/>
              <a:gd name="connsiteY2" fmla="*/ 1669774 h 1737180"/>
              <a:gd name="connsiteX3" fmla="*/ 784260 w 784260"/>
              <a:gd name="connsiteY3" fmla="*/ 0 h 1737180"/>
              <a:gd name="connsiteX0" fmla="*/ 0 w 765313"/>
              <a:gd name="connsiteY0" fmla="*/ 0 h 1669774"/>
              <a:gd name="connsiteX1" fmla="*/ 347870 w 765313"/>
              <a:gd name="connsiteY1" fmla="*/ 1669774 h 1669774"/>
              <a:gd name="connsiteX2" fmla="*/ 765313 w 765313"/>
              <a:gd name="connsiteY2" fmla="*/ 0 h 1669774"/>
              <a:gd name="connsiteX0" fmla="*/ 0 w 765313"/>
              <a:gd name="connsiteY0" fmla="*/ 0 h 1639956"/>
              <a:gd name="connsiteX1" fmla="*/ 337931 w 765313"/>
              <a:gd name="connsiteY1" fmla="*/ 1639956 h 1639956"/>
              <a:gd name="connsiteX2" fmla="*/ 765313 w 765313"/>
              <a:gd name="connsiteY2" fmla="*/ 0 h 1639956"/>
              <a:gd name="connsiteX0" fmla="*/ 0 w 765313"/>
              <a:gd name="connsiteY0" fmla="*/ 0 h 1730016"/>
              <a:gd name="connsiteX1" fmla="*/ 288236 w 765313"/>
              <a:gd name="connsiteY1" fmla="*/ 1730016 h 1730016"/>
              <a:gd name="connsiteX2" fmla="*/ 765313 w 765313"/>
              <a:gd name="connsiteY2" fmla="*/ 0 h 1730016"/>
              <a:gd name="connsiteX0" fmla="*/ 0 w 765313"/>
              <a:gd name="connsiteY0" fmla="*/ 0 h 1730547"/>
              <a:gd name="connsiteX1" fmla="*/ 288236 w 765313"/>
              <a:gd name="connsiteY1" fmla="*/ 1730016 h 1730547"/>
              <a:gd name="connsiteX2" fmla="*/ 765313 w 765313"/>
              <a:gd name="connsiteY2" fmla="*/ 0 h 173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313" h="1730547">
                <a:moveTo>
                  <a:pt x="0" y="0"/>
                </a:moveTo>
                <a:cubicBezTo>
                  <a:pt x="72473" y="347870"/>
                  <a:pt x="-124238" y="1761931"/>
                  <a:pt x="288236" y="1730016"/>
                </a:cubicBezTo>
                <a:cubicBezTo>
                  <a:pt x="700710" y="1698101"/>
                  <a:pt x="618711" y="728869"/>
                  <a:pt x="765313" y="0"/>
                </a:cubicBez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2FB05DA-9157-4FC2-83BE-5D917A0C3C2F}"/>
              </a:ext>
            </a:extLst>
          </p:cNvPr>
          <p:cNvSpPr/>
          <p:nvPr/>
        </p:nvSpPr>
        <p:spPr>
          <a:xfrm>
            <a:off x="8054344" y="4382899"/>
            <a:ext cx="825301" cy="1681536"/>
          </a:xfrm>
          <a:custGeom>
            <a:avLst/>
            <a:gdLst>
              <a:gd name="connsiteX0" fmla="*/ 9677 w 914610"/>
              <a:gd name="connsiteY0" fmla="*/ 9939 h 1773129"/>
              <a:gd name="connsiteX1" fmla="*/ 69312 w 914610"/>
              <a:gd name="connsiteY1" fmla="*/ 1272208 h 1773129"/>
              <a:gd name="connsiteX2" fmla="*/ 526512 w 914610"/>
              <a:gd name="connsiteY2" fmla="*/ 1769165 h 1773129"/>
              <a:gd name="connsiteX3" fmla="*/ 894259 w 914610"/>
              <a:gd name="connsiteY3" fmla="*/ 1043608 h 1773129"/>
              <a:gd name="connsiteX4" fmla="*/ 834625 w 914610"/>
              <a:gd name="connsiteY4" fmla="*/ 0 h 1773129"/>
              <a:gd name="connsiteX0" fmla="*/ 9677 w 834625"/>
              <a:gd name="connsiteY0" fmla="*/ 9939 h 1827179"/>
              <a:gd name="connsiteX1" fmla="*/ 69312 w 834625"/>
              <a:gd name="connsiteY1" fmla="*/ 1272208 h 1827179"/>
              <a:gd name="connsiteX2" fmla="*/ 526512 w 834625"/>
              <a:gd name="connsiteY2" fmla="*/ 1769165 h 1827179"/>
              <a:gd name="connsiteX3" fmla="*/ 834625 w 834625"/>
              <a:gd name="connsiteY3" fmla="*/ 0 h 1827179"/>
              <a:gd name="connsiteX0" fmla="*/ 26726 w 851674"/>
              <a:gd name="connsiteY0" fmla="*/ 9939 h 1272210"/>
              <a:gd name="connsiteX1" fmla="*/ 86361 w 851674"/>
              <a:gd name="connsiteY1" fmla="*/ 1272208 h 1272210"/>
              <a:gd name="connsiteX2" fmla="*/ 851674 w 851674"/>
              <a:gd name="connsiteY2" fmla="*/ 0 h 1272210"/>
              <a:gd name="connsiteX0" fmla="*/ 274 w 825222"/>
              <a:gd name="connsiteY0" fmla="*/ 9939 h 1659835"/>
              <a:gd name="connsiteX1" fmla="*/ 596622 w 825222"/>
              <a:gd name="connsiteY1" fmla="*/ 1659834 h 1659835"/>
              <a:gd name="connsiteX2" fmla="*/ 825222 w 825222"/>
              <a:gd name="connsiteY2" fmla="*/ 0 h 1659835"/>
              <a:gd name="connsiteX0" fmla="*/ 291 w 825239"/>
              <a:gd name="connsiteY0" fmla="*/ 9939 h 1671784"/>
              <a:gd name="connsiteX1" fmla="*/ 596639 w 825239"/>
              <a:gd name="connsiteY1" fmla="*/ 1659834 h 1671784"/>
              <a:gd name="connsiteX2" fmla="*/ 825239 w 825239"/>
              <a:gd name="connsiteY2" fmla="*/ 0 h 1671784"/>
              <a:gd name="connsiteX0" fmla="*/ 353 w 825301"/>
              <a:gd name="connsiteY0" fmla="*/ 9939 h 1681536"/>
              <a:gd name="connsiteX1" fmla="*/ 596701 w 825301"/>
              <a:gd name="connsiteY1" fmla="*/ 1659834 h 1681536"/>
              <a:gd name="connsiteX2" fmla="*/ 825301 w 825301"/>
              <a:gd name="connsiteY2" fmla="*/ 0 h 16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301" h="1681536">
                <a:moveTo>
                  <a:pt x="353" y="9939"/>
                </a:moveTo>
                <a:cubicBezTo>
                  <a:pt x="-12899" y="494471"/>
                  <a:pt x="349880" y="1432892"/>
                  <a:pt x="596701" y="1659834"/>
                </a:cubicBezTo>
                <a:cubicBezTo>
                  <a:pt x="843522" y="1886776"/>
                  <a:pt x="665861" y="265043"/>
                  <a:pt x="825301" y="0"/>
                </a:cubicBez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C20892-38C4-4DA1-899B-A3A4A6983B1F}"/>
                  </a:ext>
                </a:extLst>
              </p:cNvPr>
              <p:cNvSpPr txBox="1"/>
              <p:nvPr/>
            </p:nvSpPr>
            <p:spPr>
              <a:xfrm>
                <a:off x="8753983" y="5252265"/>
                <a:ext cx="894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C20892-38C4-4DA1-899B-A3A4A6983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983" y="5252265"/>
                <a:ext cx="8944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9">
            <a:extLst>
              <a:ext uri="{FF2B5EF4-FFF2-40B4-BE49-F238E27FC236}">
                <a16:creationId xmlns:a16="http://schemas.microsoft.com/office/drawing/2014/main" id="{81A3988F-9C98-474D-A4C6-DA0678F292BE}"/>
              </a:ext>
            </a:extLst>
          </p:cNvPr>
          <p:cNvSpPr/>
          <p:nvPr/>
        </p:nvSpPr>
        <p:spPr>
          <a:xfrm>
            <a:off x="2699795" y="3920690"/>
            <a:ext cx="1620582" cy="241833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10101 w 924501"/>
              <a:gd name="connsiteY0" fmla="*/ 457200 h 2027582"/>
              <a:gd name="connsiteX1" fmla="*/ 467301 w 924501"/>
              <a:gd name="connsiteY1" fmla="*/ 0 h 2027582"/>
              <a:gd name="connsiteX2" fmla="*/ 924501 w 924501"/>
              <a:gd name="connsiteY2" fmla="*/ 457200 h 2027582"/>
              <a:gd name="connsiteX3" fmla="*/ 268519 w 924501"/>
              <a:gd name="connsiteY3" fmla="*/ 2027582 h 2027582"/>
              <a:gd name="connsiteX4" fmla="*/ 10101 w 924501"/>
              <a:gd name="connsiteY4" fmla="*/ 457200 h 2027582"/>
              <a:gd name="connsiteX0" fmla="*/ 11865 w 1631943"/>
              <a:gd name="connsiteY0" fmla="*/ 460106 h 2030762"/>
              <a:gd name="connsiteX1" fmla="*/ 469065 w 1631943"/>
              <a:gd name="connsiteY1" fmla="*/ 2906 h 2030762"/>
              <a:gd name="connsiteX2" fmla="*/ 1631943 w 1631943"/>
              <a:gd name="connsiteY2" fmla="*/ 330897 h 2030762"/>
              <a:gd name="connsiteX3" fmla="*/ 270283 w 1631943"/>
              <a:gd name="connsiteY3" fmla="*/ 2030488 h 2030762"/>
              <a:gd name="connsiteX4" fmla="*/ 11865 w 1631943"/>
              <a:gd name="connsiteY4" fmla="*/ 460106 h 2030762"/>
              <a:gd name="connsiteX0" fmla="*/ 504 w 1620582"/>
              <a:gd name="connsiteY0" fmla="*/ 460106 h 2418332"/>
              <a:gd name="connsiteX1" fmla="*/ 457704 w 1620582"/>
              <a:gd name="connsiteY1" fmla="*/ 2906 h 2418332"/>
              <a:gd name="connsiteX2" fmla="*/ 1620582 w 1620582"/>
              <a:gd name="connsiteY2" fmla="*/ 330897 h 2418332"/>
              <a:gd name="connsiteX3" fmla="*/ 398070 w 1620582"/>
              <a:gd name="connsiteY3" fmla="*/ 2418114 h 2418332"/>
              <a:gd name="connsiteX4" fmla="*/ 504 w 1620582"/>
              <a:gd name="connsiteY4" fmla="*/ 460106 h 241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582" h="2418332">
                <a:moveTo>
                  <a:pt x="504" y="460106"/>
                </a:moveTo>
                <a:cubicBezTo>
                  <a:pt x="10443" y="57571"/>
                  <a:pt x="187691" y="24441"/>
                  <a:pt x="457704" y="2906"/>
                </a:cubicBezTo>
                <a:cubicBezTo>
                  <a:pt x="727717" y="-18629"/>
                  <a:pt x="1620582" y="78392"/>
                  <a:pt x="1620582" y="330897"/>
                </a:cubicBezTo>
                <a:cubicBezTo>
                  <a:pt x="1620582" y="583402"/>
                  <a:pt x="668083" y="2396579"/>
                  <a:pt x="398070" y="2418114"/>
                </a:cubicBezTo>
                <a:cubicBezTo>
                  <a:pt x="128057" y="2439649"/>
                  <a:pt x="-9435" y="862641"/>
                  <a:pt x="504" y="46010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0ACC8FF-3001-4DEA-8A4C-EC923624BC68}"/>
              </a:ext>
            </a:extLst>
          </p:cNvPr>
          <p:cNvSpPr/>
          <p:nvPr/>
        </p:nvSpPr>
        <p:spPr>
          <a:xfrm rot="16200000">
            <a:off x="3819999" y="4121464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76C8914-40D2-419C-A13A-C46B446B4FDC}"/>
              </a:ext>
            </a:extLst>
          </p:cNvPr>
          <p:cNvSpPr/>
          <p:nvPr/>
        </p:nvSpPr>
        <p:spPr>
          <a:xfrm rot="16200000">
            <a:off x="3014093" y="4112850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9E39E9F-B020-443B-B4FC-073C94708C77}"/>
              </a:ext>
            </a:extLst>
          </p:cNvPr>
          <p:cNvSpPr/>
          <p:nvPr/>
        </p:nvSpPr>
        <p:spPr>
          <a:xfrm>
            <a:off x="2948691" y="4342213"/>
            <a:ext cx="961676" cy="1638817"/>
          </a:xfrm>
          <a:custGeom>
            <a:avLst/>
            <a:gdLst>
              <a:gd name="connsiteX0" fmla="*/ 175379 w 980448"/>
              <a:gd name="connsiteY0" fmla="*/ 0 h 1533725"/>
              <a:gd name="connsiteX1" fmla="*/ 6414 w 980448"/>
              <a:gd name="connsiteY1" fmla="*/ 954156 h 1533725"/>
              <a:gd name="connsiteX2" fmla="*/ 374162 w 980448"/>
              <a:gd name="connsiteY2" fmla="*/ 1500808 h 1533725"/>
              <a:gd name="connsiteX3" fmla="*/ 980448 w 980448"/>
              <a:gd name="connsiteY3" fmla="*/ 0 h 1533725"/>
              <a:gd name="connsiteX0" fmla="*/ 156607 w 961676"/>
              <a:gd name="connsiteY0" fmla="*/ 0 h 1638817"/>
              <a:gd name="connsiteX1" fmla="*/ 7520 w 961676"/>
              <a:gd name="connsiteY1" fmla="*/ 1401417 h 1638817"/>
              <a:gd name="connsiteX2" fmla="*/ 355390 w 961676"/>
              <a:gd name="connsiteY2" fmla="*/ 1500808 h 1638817"/>
              <a:gd name="connsiteX3" fmla="*/ 961676 w 961676"/>
              <a:gd name="connsiteY3" fmla="*/ 0 h 163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676" h="1638817">
                <a:moveTo>
                  <a:pt x="156607" y="0"/>
                </a:moveTo>
                <a:cubicBezTo>
                  <a:pt x="55559" y="352010"/>
                  <a:pt x="-25611" y="1151282"/>
                  <a:pt x="7520" y="1401417"/>
                </a:cubicBezTo>
                <a:cubicBezTo>
                  <a:pt x="40650" y="1651552"/>
                  <a:pt x="196364" y="1734377"/>
                  <a:pt x="355390" y="1500808"/>
                </a:cubicBezTo>
                <a:cubicBezTo>
                  <a:pt x="514416" y="1267239"/>
                  <a:pt x="739702" y="670891"/>
                  <a:pt x="961676" y="0"/>
                </a:cubicBez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9597E9-9D39-45DE-8437-03BCFE50BE8B}"/>
              </a:ext>
            </a:extLst>
          </p:cNvPr>
          <p:cNvCxnSpPr>
            <a:cxnSpLocks/>
            <a:stCxn id="38" idx="6"/>
            <a:endCxn id="23" idx="2"/>
          </p:cNvCxnSpPr>
          <p:nvPr/>
        </p:nvCxnSpPr>
        <p:spPr>
          <a:xfrm flipV="1">
            <a:off x="3121105" y="2772827"/>
            <a:ext cx="2668840" cy="13400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C6DBC5-FBE8-4A34-BD95-419545656000}"/>
              </a:ext>
            </a:extLst>
          </p:cNvPr>
          <p:cNvCxnSpPr>
            <a:cxnSpLocks/>
            <a:stCxn id="61" idx="6"/>
            <a:endCxn id="23" idx="2"/>
          </p:cNvCxnSpPr>
          <p:nvPr/>
        </p:nvCxnSpPr>
        <p:spPr>
          <a:xfrm flipV="1">
            <a:off x="5013267" y="2772827"/>
            <a:ext cx="776678" cy="13931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BE5FB12-BBC8-4BCF-917B-E1D04946D474}"/>
              </a:ext>
            </a:extLst>
          </p:cNvPr>
          <p:cNvCxnSpPr>
            <a:cxnSpLocks/>
            <a:stCxn id="36" idx="5"/>
            <a:endCxn id="23" idx="2"/>
          </p:cNvCxnSpPr>
          <p:nvPr/>
        </p:nvCxnSpPr>
        <p:spPr>
          <a:xfrm flipV="1">
            <a:off x="4002680" y="2772827"/>
            <a:ext cx="1787265" cy="1379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4C630FD-863D-4F75-B04E-0D6722803785}"/>
              </a:ext>
            </a:extLst>
          </p:cNvPr>
          <p:cNvSpPr txBox="1"/>
          <p:nvPr/>
        </p:nvSpPr>
        <p:spPr>
          <a:xfrm>
            <a:off x="307590" y="5261557"/>
            <a:ext cx="473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63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3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B999525C-C946-4333-A680-2594F4415DEE}"/>
              </a:ext>
            </a:extLst>
          </p:cNvPr>
          <p:cNvSpPr/>
          <p:nvPr/>
        </p:nvSpPr>
        <p:spPr>
          <a:xfrm>
            <a:off x="4564177" y="4219321"/>
            <a:ext cx="1227328" cy="44303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BC0E9EB-2586-40C7-9932-FB2345CCD5BB}"/>
              </a:ext>
            </a:extLst>
          </p:cNvPr>
          <p:cNvSpPr/>
          <p:nvPr/>
        </p:nvSpPr>
        <p:spPr>
          <a:xfrm>
            <a:off x="6039958" y="4254004"/>
            <a:ext cx="1227328" cy="44303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3D92C8-6A33-4CA6-A749-0D280EFF9863}"/>
              </a:ext>
            </a:extLst>
          </p:cNvPr>
          <p:cNvSpPr/>
          <p:nvPr/>
        </p:nvSpPr>
        <p:spPr>
          <a:xfrm>
            <a:off x="7623531" y="4244542"/>
            <a:ext cx="1227328" cy="44303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69556" y="130929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Private Neighborhood Trees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69556" y="130929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F560-DB4C-4600-8ACC-D89F325F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28" y="2300883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B4A61C-9FCF-4AC5-9E8F-43502DAA5EF4}"/>
              </a:ext>
            </a:extLst>
          </p:cNvPr>
          <p:cNvSpPr/>
          <p:nvPr/>
        </p:nvSpPr>
        <p:spPr>
          <a:xfrm rot="16200000">
            <a:off x="6972609" y="4346830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F2FB75-FAE0-4618-9F26-95BA4747052E}"/>
              </a:ext>
            </a:extLst>
          </p:cNvPr>
          <p:cNvSpPr/>
          <p:nvPr/>
        </p:nvSpPr>
        <p:spPr>
          <a:xfrm rot="16200000">
            <a:off x="6225617" y="4348991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D015E2-378A-4963-B327-00E716ABD7AD}"/>
              </a:ext>
            </a:extLst>
          </p:cNvPr>
          <p:cNvSpPr/>
          <p:nvPr/>
        </p:nvSpPr>
        <p:spPr>
          <a:xfrm rot="16200000">
            <a:off x="5725379" y="2706611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3F1D2B-B44D-465A-A221-7B62BAC27AFD}"/>
              </a:ext>
            </a:extLst>
          </p:cNvPr>
          <p:cNvSpPr/>
          <p:nvPr/>
        </p:nvSpPr>
        <p:spPr>
          <a:xfrm rot="16200000">
            <a:off x="5474655" y="4333830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A7E8EB-A790-44CA-9CBF-69BFC4844413}"/>
              </a:ext>
            </a:extLst>
          </p:cNvPr>
          <p:cNvSpPr/>
          <p:nvPr/>
        </p:nvSpPr>
        <p:spPr>
          <a:xfrm rot="16200000">
            <a:off x="7727757" y="4344726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FBA6AA-3C66-413F-A401-B605A4CEDF55}"/>
              </a:ext>
            </a:extLst>
          </p:cNvPr>
          <p:cNvSpPr/>
          <p:nvPr/>
        </p:nvSpPr>
        <p:spPr>
          <a:xfrm rot="16200000">
            <a:off x="8511467" y="4316803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545BD3-F4F0-4005-BCC7-FCECE0474841}"/>
              </a:ext>
            </a:extLst>
          </p:cNvPr>
          <p:cNvCxnSpPr>
            <a:cxnSpLocks/>
            <a:stCxn id="24" idx="5"/>
            <a:endCxn id="13" idx="2"/>
          </p:cNvCxnSpPr>
          <p:nvPr/>
        </p:nvCxnSpPr>
        <p:spPr>
          <a:xfrm flipH="1" flipV="1">
            <a:off x="5241635" y="4054523"/>
            <a:ext cx="415701" cy="310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5C512B-949B-485C-987E-069C5D8EBA48}"/>
              </a:ext>
            </a:extLst>
          </p:cNvPr>
          <p:cNvCxnSpPr>
            <a:cxnSpLocks/>
            <a:stCxn id="13" idx="0"/>
            <a:endCxn id="23" idx="2"/>
          </p:cNvCxnSpPr>
          <p:nvPr/>
        </p:nvCxnSpPr>
        <p:spPr>
          <a:xfrm flipV="1">
            <a:off x="5241635" y="2920635"/>
            <a:ext cx="590756" cy="774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48CF66-8679-4EB3-8FFC-82EBBD9C3789}"/>
              </a:ext>
            </a:extLst>
          </p:cNvPr>
          <p:cNvCxnSpPr>
            <a:cxnSpLocks/>
            <a:stCxn id="32" idx="0"/>
            <a:endCxn id="23" idx="2"/>
          </p:cNvCxnSpPr>
          <p:nvPr/>
        </p:nvCxnSpPr>
        <p:spPr>
          <a:xfrm flipH="1" flipV="1">
            <a:off x="5832391" y="2920635"/>
            <a:ext cx="789931" cy="7916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6467D9F-1287-4468-8FED-39A8CE1BB5DA}"/>
              </a:ext>
            </a:extLst>
          </p:cNvPr>
          <p:cNvSpPr txBox="1"/>
          <p:nvPr/>
        </p:nvSpPr>
        <p:spPr>
          <a:xfrm>
            <a:off x="473307" y="1409377"/>
            <a:ext cx="112453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Compute cycle cover in </a:t>
            </a:r>
            <a:r>
              <a:rPr lang="en-US" sz="2800" i="1" dirty="0"/>
              <a:t>auxiliary graph</a:t>
            </a:r>
            <a:r>
              <a:rPr lang="en-US" sz="2800" dirty="0"/>
              <a:t>: adding </a:t>
            </a:r>
            <a:r>
              <a:rPr lang="en-US" sz="2800" dirty="0">
                <a:solidFill>
                  <a:srgbClr val="FF0000"/>
                </a:solidFill>
              </a:rPr>
              <a:t>virtual</a:t>
            </a:r>
            <a:r>
              <a:rPr lang="en-US" sz="2800" dirty="0"/>
              <a:t> node per </a:t>
            </a:r>
            <a:r>
              <a:rPr lang="en-US" sz="2800" dirty="0">
                <a:solidFill>
                  <a:srgbClr val="FF0000"/>
                </a:solidFill>
              </a:rPr>
              <a:t>component</a:t>
            </a:r>
            <a:r>
              <a:rPr lang="en-US" sz="2800" dirty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1FCA88-9D2F-4849-A82D-A031DE5040F3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7834769" y="4021661"/>
            <a:ext cx="281537" cy="323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F56402-184D-49DF-99B5-5D03D3A4B029}"/>
              </a:ext>
            </a:extLst>
          </p:cNvPr>
          <p:cNvCxnSpPr>
            <a:cxnSpLocks/>
            <a:stCxn id="22" idx="6"/>
          </p:cNvCxnSpPr>
          <p:nvPr/>
        </p:nvCxnSpPr>
        <p:spPr>
          <a:xfrm flipH="1" flipV="1">
            <a:off x="8175814" y="4021661"/>
            <a:ext cx="442665" cy="2951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3E9B55-9ED7-4A1D-91CC-B8EF4CCB63A6}"/>
              </a:ext>
            </a:extLst>
          </p:cNvPr>
          <p:cNvCxnSpPr>
            <a:cxnSpLocks/>
            <a:stCxn id="61" idx="5"/>
            <a:endCxn id="13" idx="2"/>
          </p:cNvCxnSpPr>
          <p:nvPr/>
        </p:nvCxnSpPr>
        <p:spPr>
          <a:xfrm flipV="1">
            <a:off x="4851430" y="4054523"/>
            <a:ext cx="390205" cy="302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FEFEFBC-F860-430F-B45E-CDFF37A67855}"/>
              </a:ext>
            </a:extLst>
          </p:cNvPr>
          <p:cNvSpPr/>
          <p:nvPr/>
        </p:nvSpPr>
        <p:spPr>
          <a:xfrm rot="16200000">
            <a:off x="4668749" y="4325216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72FFE32-DF3E-4923-823A-A9792F3B2DEE}"/>
                  </a:ext>
                </a:extLst>
              </p:cNvPr>
              <p:cNvSpPr txBox="1"/>
              <p:nvPr/>
            </p:nvSpPr>
            <p:spPr>
              <a:xfrm>
                <a:off x="6024575" y="2442183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72FFE32-DF3E-4923-823A-A9792F3B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575" y="2442183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B90BE8A-F488-4E28-9B3A-C7E0B6159AEE}"/>
              </a:ext>
            </a:extLst>
          </p:cNvPr>
          <p:cNvSpPr/>
          <p:nvPr/>
        </p:nvSpPr>
        <p:spPr>
          <a:xfrm>
            <a:off x="5077639" y="3694881"/>
            <a:ext cx="327991" cy="3596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C005C7-FBB0-4413-8D3A-F1C7F6E376B8}"/>
              </a:ext>
            </a:extLst>
          </p:cNvPr>
          <p:cNvSpPr/>
          <p:nvPr/>
        </p:nvSpPr>
        <p:spPr>
          <a:xfrm>
            <a:off x="6458326" y="3712261"/>
            <a:ext cx="327991" cy="3596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A56C18-02F0-4D96-9DAD-35F6DE3C6D33}"/>
              </a:ext>
            </a:extLst>
          </p:cNvPr>
          <p:cNvCxnSpPr>
            <a:cxnSpLocks/>
            <a:stCxn id="7" idx="6"/>
            <a:endCxn id="32" idx="2"/>
          </p:cNvCxnSpPr>
          <p:nvPr/>
        </p:nvCxnSpPr>
        <p:spPr>
          <a:xfrm flipV="1">
            <a:off x="6332629" y="4071903"/>
            <a:ext cx="289693" cy="277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5BBE23-DCD2-4F75-8FB5-F080047FB43C}"/>
              </a:ext>
            </a:extLst>
          </p:cNvPr>
          <p:cNvCxnSpPr>
            <a:cxnSpLocks/>
            <a:stCxn id="6" idx="7"/>
            <a:endCxn id="32" idx="2"/>
          </p:cNvCxnSpPr>
          <p:nvPr/>
        </p:nvCxnSpPr>
        <p:spPr>
          <a:xfrm flipH="1" flipV="1">
            <a:off x="6622322" y="4071903"/>
            <a:ext cx="381630" cy="306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0EC2C3A-4704-4B63-9113-C333A4F7825A}"/>
              </a:ext>
            </a:extLst>
          </p:cNvPr>
          <p:cNvSpPr/>
          <p:nvPr/>
        </p:nvSpPr>
        <p:spPr>
          <a:xfrm>
            <a:off x="7990601" y="3716955"/>
            <a:ext cx="327991" cy="3596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9CDB95C-7BBB-46E8-9642-4DF638756048}"/>
              </a:ext>
            </a:extLst>
          </p:cNvPr>
          <p:cNvCxnSpPr>
            <a:cxnSpLocks/>
            <a:stCxn id="46" idx="0"/>
            <a:endCxn id="23" idx="2"/>
          </p:cNvCxnSpPr>
          <p:nvPr/>
        </p:nvCxnSpPr>
        <p:spPr>
          <a:xfrm flipH="1" flipV="1">
            <a:off x="5832391" y="2920635"/>
            <a:ext cx="2322206" cy="79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302F03A-9CA0-45ED-936F-4575F0A7F702}"/>
              </a:ext>
            </a:extLst>
          </p:cNvPr>
          <p:cNvSpPr/>
          <p:nvPr/>
        </p:nvSpPr>
        <p:spPr>
          <a:xfrm>
            <a:off x="3561789" y="3694881"/>
            <a:ext cx="327991" cy="3596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66D1F01-8FD1-42FF-8513-A63569D5147B}"/>
              </a:ext>
            </a:extLst>
          </p:cNvPr>
          <p:cNvSpPr/>
          <p:nvPr/>
        </p:nvSpPr>
        <p:spPr>
          <a:xfrm>
            <a:off x="3066684" y="4252452"/>
            <a:ext cx="1227328" cy="44303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290B5E0-D5BB-4711-AA2C-312207BB26CC}"/>
              </a:ext>
            </a:extLst>
          </p:cNvPr>
          <p:cNvSpPr/>
          <p:nvPr/>
        </p:nvSpPr>
        <p:spPr>
          <a:xfrm rot="16200000">
            <a:off x="3977162" y="4366961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DA18ED-D29F-49ED-A805-F0D2829269D0}"/>
              </a:ext>
            </a:extLst>
          </p:cNvPr>
          <p:cNvSpPr/>
          <p:nvPr/>
        </p:nvSpPr>
        <p:spPr>
          <a:xfrm rot="16200000">
            <a:off x="3171256" y="4358347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1A028DA-0C4E-4EA9-A69E-A8858E264315}"/>
              </a:ext>
            </a:extLst>
          </p:cNvPr>
          <p:cNvCxnSpPr>
            <a:cxnSpLocks/>
            <a:stCxn id="67" idx="5"/>
            <a:endCxn id="63" idx="2"/>
          </p:cNvCxnSpPr>
          <p:nvPr/>
        </p:nvCxnSpPr>
        <p:spPr>
          <a:xfrm flipV="1">
            <a:off x="3353937" y="4054523"/>
            <a:ext cx="371848" cy="335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E4F7285-B5C7-450F-A4E9-EF76C20A052C}"/>
              </a:ext>
            </a:extLst>
          </p:cNvPr>
          <p:cNvCxnSpPr>
            <a:cxnSpLocks/>
            <a:stCxn id="66" idx="7"/>
            <a:endCxn id="63" idx="2"/>
          </p:cNvCxnSpPr>
          <p:nvPr/>
        </p:nvCxnSpPr>
        <p:spPr>
          <a:xfrm flipH="1" flipV="1">
            <a:off x="3725785" y="4054523"/>
            <a:ext cx="282720" cy="343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8EFDC5A-5E03-449D-A044-2284D4F704A7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3743271" y="2920635"/>
            <a:ext cx="2089120" cy="773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94E4706-CF01-4608-BBC5-68BA174D3511}"/>
              </a:ext>
            </a:extLst>
          </p:cNvPr>
          <p:cNvSpPr/>
          <p:nvPr/>
        </p:nvSpPr>
        <p:spPr>
          <a:xfrm>
            <a:off x="4070140" y="4552122"/>
            <a:ext cx="1470991" cy="993962"/>
          </a:xfrm>
          <a:custGeom>
            <a:avLst/>
            <a:gdLst>
              <a:gd name="connsiteX0" fmla="*/ 0 w 1470991"/>
              <a:gd name="connsiteY0" fmla="*/ 39756 h 1461297"/>
              <a:gd name="connsiteX1" fmla="*/ 119269 w 1470991"/>
              <a:gd name="connsiteY1" fmla="*/ 616226 h 1461297"/>
              <a:gd name="connsiteX2" fmla="*/ 506895 w 1470991"/>
              <a:gd name="connsiteY2" fmla="*/ 1451113 h 1461297"/>
              <a:gd name="connsiteX3" fmla="*/ 1470991 w 1470991"/>
              <a:gd name="connsiteY3" fmla="*/ 0 h 1461297"/>
              <a:gd name="connsiteX4" fmla="*/ 1470991 w 1470991"/>
              <a:gd name="connsiteY4" fmla="*/ 0 h 1461297"/>
              <a:gd name="connsiteX0" fmla="*/ 0 w 1470991"/>
              <a:gd name="connsiteY0" fmla="*/ 39756 h 1451142"/>
              <a:gd name="connsiteX1" fmla="*/ 506895 w 1470991"/>
              <a:gd name="connsiteY1" fmla="*/ 1451113 h 1451142"/>
              <a:gd name="connsiteX2" fmla="*/ 1470991 w 1470991"/>
              <a:gd name="connsiteY2" fmla="*/ 0 h 1451142"/>
              <a:gd name="connsiteX3" fmla="*/ 1470991 w 1470991"/>
              <a:gd name="connsiteY3" fmla="*/ 0 h 1451142"/>
              <a:gd name="connsiteX0" fmla="*/ 0 w 1470991"/>
              <a:gd name="connsiteY0" fmla="*/ 39756 h 993962"/>
              <a:gd name="connsiteX1" fmla="*/ 665921 w 1470991"/>
              <a:gd name="connsiteY1" fmla="*/ 993913 h 993962"/>
              <a:gd name="connsiteX2" fmla="*/ 1470991 w 1470991"/>
              <a:gd name="connsiteY2" fmla="*/ 0 h 993962"/>
              <a:gd name="connsiteX3" fmla="*/ 1470991 w 1470991"/>
              <a:gd name="connsiteY3" fmla="*/ 0 h 99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0991" h="993962">
                <a:moveTo>
                  <a:pt x="0" y="39756"/>
                </a:moveTo>
                <a:cubicBezTo>
                  <a:pt x="105603" y="333789"/>
                  <a:pt x="420756" y="1000539"/>
                  <a:pt x="665921" y="993913"/>
                </a:cubicBezTo>
                <a:cubicBezTo>
                  <a:pt x="891208" y="891209"/>
                  <a:pt x="1336813" y="165652"/>
                  <a:pt x="1470991" y="0"/>
                </a:cubicBezTo>
                <a:lnTo>
                  <a:pt x="1470991" y="0"/>
                </a:ln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665E489-9FF1-4652-85F6-1E3FCEEFF220}"/>
              </a:ext>
            </a:extLst>
          </p:cNvPr>
          <p:cNvSpPr/>
          <p:nvPr/>
        </p:nvSpPr>
        <p:spPr>
          <a:xfrm>
            <a:off x="6306444" y="4562061"/>
            <a:ext cx="1510748" cy="930688"/>
          </a:xfrm>
          <a:custGeom>
            <a:avLst/>
            <a:gdLst>
              <a:gd name="connsiteX0" fmla="*/ 0 w 1510748"/>
              <a:gd name="connsiteY0" fmla="*/ 9939 h 1513195"/>
              <a:gd name="connsiteX1" fmla="*/ 268356 w 1510748"/>
              <a:gd name="connsiteY1" fmla="*/ 1381539 h 1513195"/>
              <a:gd name="connsiteX2" fmla="*/ 1282148 w 1510748"/>
              <a:gd name="connsiteY2" fmla="*/ 1302026 h 1513195"/>
              <a:gd name="connsiteX3" fmla="*/ 1510748 w 1510748"/>
              <a:gd name="connsiteY3" fmla="*/ 0 h 1513195"/>
              <a:gd name="connsiteX0" fmla="*/ 0 w 1510748"/>
              <a:gd name="connsiteY0" fmla="*/ 9939 h 1381541"/>
              <a:gd name="connsiteX1" fmla="*/ 268356 w 1510748"/>
              <a:gd name="connsiteY1" fmla="*/ 1381539 h 1381541"/>
              <a:gd name="connsiteX2" fmla="*/ 1510748 w 1510748"/>
              <a:gd name="connsiteY2" fmla="*/ 0 h 1381541"/>
              <a:gd name="connsiteX0" fmla="*/ 0 w 1510748"/>
              <a:gd name="connsiteY0" fmla="*/ 9939 h 1272211"/>
              <a:gd name="connsiteX1" fmla="*/ 815008 w 1510748"/>
              <a:gd name="connsiteY1" fmla="*/ 1272209 h 1272211"/>
              <a:gd name="connsiteX2" fmla="*/ 1510748 w 1510748"/>
              <a:gd name="connsiteY2" fmla="*/ 0 h 1272211"/>
              <a:gd name="connsiteX0" fmla="*/ 0 w 1510748"/>
              <a:gd name="connsiteY0" fmla="*/ 9939 h 874650"/>
              <a:gd name="connsiteX1" fmla="*/ 864703 w 1510748"/>
              <a:gd name="connsiteY1" fmla="*/ 874643 h 874650"/>
              <a:gd name="connsiteX2" fmla="*/ 1510748 w 1510748"/>
              <a:gd name="connsiteY2" fmla="*/ 0 h 874650"/>
              <a:gd name="connsiteX0" fmla="*/ 0 w 1510748"/>
              <a:gd name="connsiteY0" fmla="*/ 9939 h 930688"/>
              <a:gd name="connsiteX1" fmla="*/ 864703 w 1510748"/>
              <a:gd name="connsiteY1" fmla="*/ 874643 h 930688"/>
              <a:gd name="connsiteX2" fmla="*/ 1510748 w 1510748"/>
              <a:gd name="connsiteY2" fmla="*/ 0 h 93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0748" h="930688">
                <a:moveTo>
                  <a:pt x="0" y="9939"/>
                </a:moveTo>
                <a:cubicBezTo>
                  <a:pt x="27332" y="588065"/>
                  <a:pt x="493642" y="1104899"/>
                  <a:pt x="864703" y="874643"/>
                </a:cubicBezTo>
                <a:cubicBezTo>
                  <a:pt x="1235764" y="644387"/>
                  <a:pt x="1251916" y="287821"/>
                  <a:pt x="1510748" y="0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8679547-0A28-424A-AF2B-76E47F9B3301}"/>
              </a:ext>
            </a:extLst>
          </p:cNvPr>
          <p:cNvCxnSpPr>
            <a:cxnSpLocks/>
          </p:cNvCxnSpPr>
          <p:nvPr/>
        </p:nvCxnSpPr>
        <p:spPr>
          <a:xfrm flipH="1" flipV="1">
            <a:off x="5235011" y="4067777"/>
            <a:ext cx="415701" cy="31065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119EF17-7E18-46BD-91D0-FF9228205636}"/>
              </a:ext>
            </a:extLst>
          </p:cNvPr>
          <p:cNvCxnSpPr>
            <a:cxnSpLocks/>
          </p:cNvCxnSpPr>
          <p:nvPr/>
        </p:nvCxnSpPr>
        <p:spPr>
          <a:xfrm flipV="1">
            <a:off x="5235011" y="2933889"/>
            <a:ext cx="590756" cy="774246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0CD1E9D-360E-43D3-BA62-1640395CC16A}"/>
              </a:ext>
            </a:extLst>
          </p:cNvPr>
          <p:cNvCxnSpPr>
            <a:cxnSpLocks/>
          </p:cNvCxnSpPr>
          <p:nvPr/>
        </p:nvCxnSpPr>
        <p:spPr>
          <a:xfrm flipH="1" flipV="1">
            <a:off x="3719161" y="4067777"/>
            <a:ext cx="282720" cy="343781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A9E32BD-EBD8-4DA8-9550-E4ED46F45683}"/>
              </a:ext>
            </a:extLst>
          </p:cNvPr>
          <p:cNvCxnSpPr>
            <a:cxnSpLocks/>
          </p:cNvCxnSpPr>
          <p:nvPr/>
        </p:nvCxnSpPr>
        <p:spPr>
          <a:xfrm flipV="1">
            <a:off x="3736647" y="2933889"/>
            <a:ext cx="2089120" cy="773842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CEAA9EE-FEC1-4806-930F-15FFE034400A}"/>
              </a:ext>
            </a:extLst>
          </p:cNvPr>
          <p:cNvCxnSpPr>
            <a:cxnSpLocks/>
          </p:cNvCxnSpPr>
          <p:nvPr/>
        </p:nvCxnSpPr>
        <p:spPr>
          <a:xfrm flipH="1" flipV="1">
            <a:off x="5825767" y="2933889"/>
            <a:ext cx="789931" cy="791626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80C810A-CF14-41A2-8CAC-6550D250997D}"/>
              </a:ext>
            </a:extLst>
          </p:cNvPr>
          <p:cNvCxnSpPr>
            <a:cxnSpLocks/>
          </p:cNvCxnSpPr>
          <p:nvPr/>
        </p:nvCxnSpPr>
        <p:spPr>
          <a:xfrm flipV="1">
            <a:off x="7828145" y="4034915"/>
            <a:ext cx="281537" cy="323065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AD8A3CA-F138-4887-A023-CD3056BA871F}"/>
              </a:ext>
            </a:extLst>
          </p:cNvPr>
          <p:cNvCxnSpPr>
            <a:cxnSpLocks/>
          </p:cNvCxnSpPr>
          <p:nvPr/>
        </p:nvCxnSpPr>
        <p:spPr>
          <a:xfrm flipV="1">
            <a:off x="6326005" y="4085157"/>
            <a:ext cx="289693" cy="277088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CC5EFC2-CD42-42E1-9A3D-89CA831744B2}"/>
              </a:ext>
            </a:extLst>
          </p:cNvPr>
          <p:cNvCxnSpPr>
            <a:cxnSpLocks/>
          </p:cNvCxnSpPr>
          <p:nvPr/>
        </p:nvCxnSpPr>
        <p:spPr>
          <a:xfrm flipH="1" flipV="1">
            <a:off x="5825767" y="2933889"/>
            <a:ext cx="2322206" cy="79632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DB93F93-70E6-463F-8C69-A3F132CFA638}"/>
                  </a:ext>
                </a:extLst>
              </p:cNvPr>
              <p:cNvSpPr txBox="1"/>
              <p:nvPr/>
            </p:nvSpPr>
            <p:spPr>
              <a:xfrm>
                <a:off x="7441758" y="5049103"/>
                <a:ext cx="894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DB93F93-70E6-463F-8C69-A3F132CFA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758" y="5049103"/>
                <a:ext cx="8944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7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9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95E657CC-791A-42F9-A903-132A63CE7BA2}"/>
              </a:ext>
            </a:extLst>
          </p:cNvPr>
          <p:cNvSpPr/>
          <p:nvPr/>
        </p:nvSpPr>
        <p:spPr>
          <a:xfrm>
            <a:off x="6285518" y="3709007"/>
            <a:ext cx="2934978" cy="5821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99525C-C946-4333-A680-2594F4415DEE}"/>
              </a:ext>
            </a:extLst>
          </p:cNvPr>
          <p:cNvSpPr/>
          <p:nvPr/>
        </p:nvSpPr>
        <p:spPr>
          <a:xfrm>
            <a:off x="2580180" y="3695943"/>
            <a:ext cx="2934978" cy="5821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66696" y="49688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Private Neighborhood Trees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46F89-D404-4387-83E7-562D6A9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66696" y="49688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F560-DB4C-4600-8ACC-D89F325F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28" y="2538388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B4A61C-9FCF-4AC5-9E8F-43502DAA5EF4}"/>
              </a:ext>
            </a:extLst>
          </p:cNvPr>
          <p:cNvSpPr/>
          <p:nvPr/>
        </p:nvSpPr>
        <p:spPr>
          <a:xfrm rot="16200000">
            <a:off x="7288581" y="3869707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F2FB75-FAE0-4618-9F26-95BA4747052E}"/>
              </a:ext>
            </a:extLst>
          </p:cNvPr>
          <p:cNvSpPr/>
          <p:nvPr/>
        </p:nvSpPr>
        <p:spPr>
          <a:xfrm rot="16200000">
            <a:off x="6624496" y="3861807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D015E2-378A-4963-B327-00E716ABD7AD}"/>
              </a:ext>
            </a:extLst>
          </p:cNvPr>
          <p:cNvSpPr/>
          <p:nvPr/>
        </p:nvSpPr>
        <p:spPr>
          <a:xfrm rot="16200000">
            <a:off x="5983250" y="1748238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3F1D2B-B44D-465A-A221-7B62BAC27AFD}"/>
              </a:ext>
            </a:extLst>
          </p:cNvPr>
          <p:cNvSpPr/>
          <p:nvPr/>
        </p:nvSpPr>
        <p:spPr>
          <a:xfrm rot="16200000">
            <a:off x="4980837" y="3841784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A7E8EB-A790-44CA-9CBF-69BFC4844413}"/>
              </a:ext>
            </a:extLst>
          </p:cNvPr>
          <p:cNvSpPr/>
          <p:nvPr/>
        </p:nvSpPr>
        <p:spPr>
          <a:xfrm rot="16200000">
            <a:off x="7972359" y="3869707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FBA6AA-3C66-413F-A401-B605A4CEDF55}"/>
              </a:ext>
            </a:extLst>
          </p:cNvPr>
          <p:cNvSpPr/>
          <p:nvPr/>
        </p:nvSpPr>
        <p:spPr>
          <a:xfrm rot="16200000">
            <a:off x="8596427" y="3869707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545BD3-F4F0-4005-BCC7-FCECE0474841}"/>
              </a:ext>
            </a:extLst>
          </p:cNvPr>
          <p:cNvCxnSpPr>
            <a:cxnSpLocks/>
            <a:stCxn id="24" idx="7"/>
            <a:endCxn id="47" idx="2"/>
          </p:cNvCxnSpPr>
          <p:nvPr/>
        </p:nvCxnSpPr>
        <p:spPr>
          <a:xfrm flipH="1" flipV="1">
            <a:off x="4141000" y="3226723"/>
            <a:ext cx="871180" cy="6464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48CF66-8679-4EB3-8FFC-82EBBD9C3789}"/>
              </a:ext>
            </a:extLst>
          </p:cNvPr>
          <p:cNvCxnSpPr>
            <a:cxnSpLocks/>
            <a:stCxn id="32" idx="0"/>
            <a:endCxn id="23" idx="2"/>
          </p:cNvCxnSpPr>
          <p:nvPr/>
        </p:nvCxnSpPr>
        <p:spPr>
          <a:xfrm flipH="1" flipV="1">
            <a:off x="6090262" y="1962262"/>
            <a:ext cx="1662746" cy="893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467D9F-1287-4468-8FED-39A8CE1BB5DA}"/>
                  </a:ext>
                </a:extLst>
              </p:cNvPr>
              <p:cNvSpPr txBox="1"/>
              <p:nvPr/>
            </p:nvSpPr>
            <p:spPr>
              <a:xfrm>
                <a:off x="2697035" y="5228128"/>
                <a:ext cx="7176965" cy="670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After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steps, the forest becomes a tree!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467D9F-1287-4468-8FED-39A8CE1BB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35" y="5228128"/>
                <a:ext cx="7176965" cy="670761"/>
              </a:xfrm>
              <a:prstGeom prst="rect">
                <a:avLst/>
              </a:prstGeom>
              <a:blipFill>
                <a:blip r:embed="rId3"/>
                <a:stretch>
                  <a:fillRect l="-1698" r="-679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3E9B55-9ED7-4A1D-91CC-B8EF4CCB63A6}"/>
              </a:ext>
            </a:extLst>
          </p:cNvPr>
          <p:cNvCxnSpPr>
            <a:cxnSpLocks/>
            <a:endCxn id="47" idx="2"/>
          </p:cNvCxnSpPr>
          <p:nvPr/>
        </p:nvCxnSpPr>
        <p:spPr>
          <a:xfrm flipH="1" flipV="1">
            <a:off x="4141000" y="3226723"/>
            <a:ext cx="240504" cy="6429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FEFEFBC-F860-430F-B45E-CDFF37A67855}"/>
              </a:ext>
            </a:extLst>
          </p:cNvPr>
          <p:cNvSpPr/>
          <p:nvPr/>
        </p:nvSpPr>
        <p:spPr>
          <a:xfrm rot="16200000">
            <a:off x="4274492" y="3850968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72FFE32-DF3E-4923-823A-A9792F3B2DEE}"/>
                  </a:ext>
                </a:extLst>
              </p:cNvPr>
              <p:cNvSpPr txBox="1"/>
              <p:nvPr/>
            </p:nvSpPr>
            <p:spPr>
              <a:xfrm>
                <a:off x="5456202" y="147793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72FFE32-DF3E-4923-823A-A9792F3B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202" y="1477930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9CC005C7-FBB0-4413-8D3A-F1C7F6E376B8}"/>
              </a:ext>
            </a:extLst>
          </p:cNvPr>
          <p:cNvSpPr/>
          <p:nvPr/>
        </p:nvSpPr>
        <p:spPr>
          <a:xfrm>
            <a:off x="7589012" y="2856092"/>
            <a:ext cx="327991" cy="3596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A56C18-02F0-4D96-9DAD-35F6DE3C6D33}"/>
              </a:ext>
            </a:extLst>
          </p:cNvPr>
          <p:cNvCxnSpPr>
            <a:cxnSpLocks/>
            <a:stCxn id="7" idx="5"/>
            <a:endCxn id="32" idx="2"/>
          </p:cNvCxnSpPr>
          <p:nvPr/>
        </p:nvCxnSpPr>
        <p:spPr>
          <a:xfrm flipV="1">
            <a:off x="6807177" y="3215734"/>
            <a:ext cx="945831" cy="677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5BBE23-DCD2-4F75-8FB5-F080047FB43C}"/>
              </a:ext>
            </a:extLst>
          </p:cNvPr>
          <p:cNvCxnSpPr>
            <a:cxnSpLocks/>
            <a:stCxn id="6" idx="5"/>
            <a:endCxn id="32" idx="2"/>
          </p:cNvCxnSpPr>
          <p:nvPr/>
        </p:nvCxnSpPr>
        <p:spPr>
          <a:xfrm flipV="1">
            <a:off x="7471262" y="3215734"/>
            <a:ext cx="281746" cy="6853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F290B5E0-D5BB-4711-AA2C-312207BB26CC}"/>
              </a:ext>
            </a:extLst>
          </p:cNvPr>
          <p:cNvSpPr/>
          <p:nvPr/>
        </p:nvSpPr>
        <p:spPr>
          <a:xfrm rot="16200000">
            <a:off x="3593996" y="3861131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DA18ED-D29F-49ED-A805-F0D2829269D0}"/>
              </a:ext>
            </a:extLst>
          </p:cNvPr>
          <p:cNvSpPr/>
          <p:nvPr/>
        </p:nvSpPr>
        <p:spPr>
          <a:xfrm rot="16200000">
            <a:off x="2958050" y="3850967"/>
            <a:ext cx="214024" cy="21402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1A028DA-0C4E-4EA9-A69E-A8858E264315}"/>
              </a:ext>
            </a:extLst>
          </p:cNvPr>
          <p:cNvCxnSpPr>
            <a:cxnSpLocks/>
            <a:stCxn id="67" idx="5"/>
            <a:endCxn id="47" idx="2"/>
          </p:cNvCxnSpPr>
          <p:nvPr/>
        </p:nvCxnSpPr>
        <p:spPr>
          <a:xfrm flipV="1">
            <a:off x="3140731" y="3226723"/>
            <a:ext cx="1000269" cy="655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E4F7285-B5C7-450F-A4E9-EF76C20A052C}"/>
              </a:ext>
            </a:extLst>
          </p:cNvPr>
          <p:cNvCxnSpPr>
            <a:cxnSpLocks/>
            <a:stCxn id="66" idx="5"/>
            <a:endCxn id="47" idx="2"/>
          </p:cNvCxnSpPr>
          <p:nvPr/>
        </p:nvCxnSpPr>
        <p:spPr>
          <a:xfrm flipV="1">
            <a:off x="3776677" y="3226723"/>
            <a:ext cx="364323" cy="665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8EFDC5A-5E03-449D-A044-2284D4F704A7}"/>
              </a:ext>
            </a:extLst>
          </p:cNvPr>
          <p:cNvCxnSpPr>
            <a:cxnSpLocks/>
            <a:stCxn id="47" idx="0"/>
            <a:endCxn id="23" idx="2"/>
          </p:cNvCxnSpPr>
          <p:nvPr/>
        </p:nvCxnSpPr>
        <p:spPr>
          <a:xfrm flipV="1">
            <a:off x="4141000" y="1962262"/>
            <a:ext cx="1949262" cy="904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D8BEB26-0B19-4A9A-9FEE-DFF6676A1B09}"/>
              </a:ext>
            </a:extLst>
          </p:cNvPr>
          <p:cNvSpPr/>
          <p:nvPr/>
        </p:nvSpPr>
        <p:spPr>
          <a:xfrm>
            <a:off x="3977004" y="2867081"/>
            <a:ext cx="327991" cy="3596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AB679B0-BEF7-4401-8338-BDE6365DE0DD}"/>
              </a:ext>
            </a:extLst>
          </p:cNvPr>
          <p:cNvCxnSpPr>
            <a:cxnSpLocks/>
            <a:stCxn id="21" idx="6"/>
            <a:endCxn id="32" idx="2"/>
          </p:cNvCxnSpPr>
          <p:nvPr/>
        </p:nvCxnSpPr>
        <p:spPr>
          <a:xfrm flipH="1" flipV="1">
            <a:off x="7753008" y="3215734"/>
            <a:ext cx="326363" cy="653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3CA4EEE-ACE7-4F5F-BEB4-B38FEAB4C61B}"/>
              </a:ext>
            </a:extLst>
          </p:cNvPr>
          <p:cNvCxnSpPr>
            <a:cxnSpLocks/>
            <a:stCxn id="22" idx="7"/>
            <a:endCxn id="32" idx="2"/>
          </p:cNvCxnSpPr>
          <p:nvPr/>
        </p:nvCxnSpPr>
        <p:spPr>
          <a:xfrm flipH="1" flipV="1">
            <a:off x="7753008" y="3215734"/>
            <a:ext cx="874762" cy="6853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ADD9A15-67CE-429B-8C9B-5DBF741150EA}"/>
              </a:ext>
            </a:extLst>
          </p:cNvPr>
          <p:cNvSpPr/>
          <p:nvPr/>
        </p:nvSpPr>
        <p:spPr>
          <a:xfrm>
            <a:off x="3768093" y="4067163"/>
            <a:ext cx="3607904" cy="1039805"/>
          </a:xfrm>
          <a:custGeom>
            <a:avLst/>
            <a:gdLst>
              <a:gd name="connsiteX0" fmla="*/ 3607904 w 3607904"/>
              <a:gd name="connsiteY0" fmla="*/ 9939 h 1426926"/>
              <a:gd name="connsiteX1" fmla="*/ 3200400 w 3607904"/>
              <a:gd name="connsiteY1" fmla="*/ 1242391 h 1426926"/>
              <a:gd name="connsiteX2" fmla="*/ 1292087 w 3607904"/>
              <a:gd name="connsiteY2" fmla="*/ 1292087 h 1426926"/>
              <a:gd name="connsiteX3" fmla="*/ 0 w 3607904"/>
              <a:gd name="connsiteY3" fmla="*/ 0 h 1426926"/>
              <a:gd name="connsiteX0" fmla="*/ 3607904 w 3607904"/>
              <a:gd name="connsiteY0" fmla="*/ 9939 h 1813446"/>
              <a:gd name="connsiteX1" fmla="*/ 3200400 w 3607904"/>
              <a:gd name="connsiteY1" fmla="*/ 1242391 h 1813446"/>
              <a:gd name="connsiteX2" fmla="*/ 1610139 w 3607904"/>
              <a:gd name="connsiteY2" fmla="*/ 1759226 h 1813446"/>
              <a:gd name="connsiteX3" fmla="*/ 0 w 3607904"/>
              <a:gd name="connsiteY3" fmla="*/ 0 h 1813446"/>
              <a:gd name="connsiteX0" fmla="*/ 3607904 w 3607904"/>
              <a:gd name="connsiteY0" fmla="*/ 9939 h 1768122"/>
              <a:gd name="connsiteX1" fmla="*/ 3200400 w 3607904"/>
              <a:gd name="connsiteY1" fmla="*/ 1242391 h 1768122"/>
              <a:gd name="connsiteX2" fmla="*/ 1610139 w 3607904"/>
              <a:gd name="connsiteY2" fmla="*/ 1759226 h 1768122"/>
              <a:gd name="connsiteX3" fmla="*/ 0 w 3607904"/>
              <a:gd name="connsiteY3" fmla="*/ 0 h 1768122"/>
              <a:gd name="connsiteX0" fmla="*/ 3607904 w 3607904"/>
              <a:gd name="connsiteY0" fmla="*/ 9939 h 1762909"/>
              <a:gd name="connsiteX1" fmla="*/ 3200400 w 3607904"/>
              <a:gd name="connsiteY1" fmla="*/ 1242391 h 1762909"/>
              <a:gd name="connsiteX2" fmla="*/ 1610139 w 3607904"/>
              <a:gd name="connsiteY2" fmla="*/ 1759226 h 1762909"/>
              <a:gd name="connsiteX3" fmla="*/ 0 w 3607904"/>
              <a:gd name="connsiteY3" fmla="*/ 0 h 1762909"/>
              <a:gd name="connsiteX0" fmla="*/ 3607904 w 3607904"/>
              <a:gd name="connsiteY0" fmla="*/ 9939 h 1759227"/>
              <a:gd name="connsiteX1" fmla="*/ 1610139 w 3607904"/>
              <a:gd name="connsiteY1" fmla="*/ 1759226 h 1759227"/>
              <a:gd name="connsiteX2" fmla="*/ 0 w 3607904"/>
              <a:gd name="connsiteY2" fmla="*/ 0 h 175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7904" h="1759227">
                <a:moveTo>
                  <a:pt x="3607904" y="9939"/>
                </a:moveTo>
                <a:cubicBezTo>
                  <a:pt x="3191703" y="374374"/>
                  <a:pt x="2211456" y="1760882"/>
                  <a:pt x="1610139" y="1759226"/>
                </a:cubicBezTo>
                <a:cubicBezTo>
                  <a:pt x="838200" y="1721127"/>
                  <a:pt x="379343" y="542511"/>
                  <a:pt x="0" y="0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F2A8FED-88E9-4039-9769-F894140410CB}"/>
              </a:ext>
            </a:extLst>
          </p:cNvPr>
          <p:cNvCxnSpPr>
            <a:cxnSpLocks/>
          </p:cNvCxnSpPr>
          <p:nvPr/>
        </p:nvCxnSpPr>
        <p:spPr>
          <a:xfrm flipH="1" flipV="1">
            <a:off x="6093577" y="1945699"/>
            <a:ext cx="1662746" cy="89383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197D1FF-FB56-4BCC-A134-ABC1AFA127DE}"/>
              </a:ext>
            </a:extLst>
          </p:cNvPr>
          <p:cNvCxnSpPr>
            <a:cxnSpLocks/>
          </p:cNvCxnSpPr>
          <p:nvPr/>
        </p:nvCxnSpPr>
        <p:spPr>
          <a:xfrm flipV="1">
            <a:off x="7474577" y="3199171"/>
            <a:ext cx="281746" cy="685316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87F23D5-B3E8-428A-B287-FD55DDED264E}"/>
              </a:ext>
            </a:extLst>
          </p:cNvPr>
          <p:cNvCxnSpPr>
            <a:cxnSpLocks/>
          </p:cNvCxnSpPr>
          <p:nvPr/>
        </p:nvCxnSpPr>
        <p:spPr>
          <a:xfrm flipV="1">
            <a:off x="3779992" y="3210160"/>
            <a:ext cx="364323" cy="665751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AEF525A-CF23-4E39-9F25-897634A59379}"/>
              </a:ext>
            </a:extLst>
          </p:cNvPr>
          <p:cNvCxnSpPr>
            <a:cxnSpLocks/>
          </p:cNvCxnSpPr>
          <p:nvPr/>
        </p:nvCxnSpPr>
        <p:spPr>
          <a:xfrm flipV="1">
            <a:off x="4144315" y="1945699"/>
            <a:ext cx="1949262" cy="904819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05AA-95DC-4975-A7E6-9F46F759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8" y="146278"/>
            <a:ext cx="10515600" cy="1325563"/>
          </a:xfrm>
        </p:spPr>
        <p:txBody>
          <a:bodyPr/>
          <a:lstStyle/>
          <a:p>
            <a:r>
              <a:rPr lang="en-US" dirty="0"/>
              <a:t>Secure Distributed Algorithm: Setup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E6703EC-11DE-43A9-A493-7A528BCB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631" y="147184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be a distributed algorithm</a:t>
                </a:r>
              </a:p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securely simulates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if for any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:</a:t>
                </a:r>
                <a:br>
                  <a:rPr lang="en-US" sz="3200" dirty="0"/>
                </a:br>
                <a:br>
                  <a:rPr lang="en-US" sz="3200" dirty="0"/>
                </a:br>
                <a:r>
                  <a:rPr lang="en-US" sz="3200" b="1" dirty="0"/>
                  <a:t>Completeness: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)≡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3200" b="0" dirty="0">
                    <a:solidFill>
                      <a:srgbClr val="C00000"/>
                    </a:solidFill>
                  </a:rPr>
                </a:br>
                <a:br>
                  <a:rPr lang="en-US" sz="3200" b="0" dirty="0">
                    <a:solidFill>
                      <a:srgbClr val="C00000"/>
                    </a:solidFill>
                  </a:rPr>
                </a:br>
                <a:r>
                  <a:rPr lang="en-US" sz="3200" b="1" dirty="0"/>
                  <a:t>Security: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View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)≡</m:t>
                    </m:r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E6703EC-11DE-43A9-A493-7A528BCB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631" y="1471841"/>
                <a:ext cx="10515600" cy="4351338"/>
              </a:xfrm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344" y="1703121"/>
            <a:ext cx="2476025" cy="1920655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F481361-6428-4F3D-AAC5-318ABA596849}"/>
              </a:ext>
            </a:extLst>
          </p:cNvPr>
          <p:cNvSpPr/>
          <p:nvPr/>
        </p:nvSpPr>
        <p:spPr>
          <a:xfrm>
            <a:off x="1223157" y="4963887"/>
            <a:ext cx="2196935" cy="1056903"/>
          </a:xfrm>
          <a:prstGeom prst="wedgeRectCallout">
            <a:avLst>
              <a:gd name="adj1" fmla="val 81652"/>
              <a:gd name="adj2" fmla="val -785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9281D-F460-41E4-8983-F5C8773F046F}"/>
              </a:ext>
            </a:extLst>
          </p:cNvPr>
          <p:cNvSpPr txBox="1"/>
          <p:nvPr/>
        </p:nvSpPr>
        <p:spPr>
          <a:xfrm>
            <a:off x="1331226" y="5272661"/>
            <a:ext cx="1980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Semi honest</a:t>
            </a:r>
          </a:p>
        </p:txBody>
      </p:sp>
    </p:spTree>
    <p:extLst>
      <p:ext uri="{BB962C8B-B14F-4D97-AF65-F5344CB8AC3E}">
        <p14:creationId xmlns:p14="http://schemas.microsoft.com/office/powerpoint/2010/main" val="188057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C4CA-5771-4FA4-9273-574D2C05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Secure Distributed Algorithm: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4455E-2988-44E3-8ED9-3F24B17AB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158" y="1552492"/>
                <a:ext cx="1125088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	Security: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View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)≡</m:t>
                    </m:r>
                    <m:r>
                      <m:rPr>
                        <m:sty m:val="p"/>
                      </m:rP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FF0000"/>
                    </a:solidFill>
                  </a:rPr>
                  <a:t>Perfect privacy</a:t>
                </a:r>
                <a:r>
                  <a:rPr lang="en-US" sz="3200" dirty="0"/>
                  <a:t>: works against unbounded adversaries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3200" dirty="0"/>
                  <a:t>Adversary is </a:t>
                </a:r>
                <a:r>
                  <a:rPr lang="en-US" sz="3200" b="1" dirty="0"/>
                  <a:t>not</a:t>
                </a:r>
                <a:r>
                  <a:rPr lang="en-US" sz="3200" dirty="0"/>
                  <a:t> allowed to collude with other parties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3200" dirty="0"/>
                  <a:t>Semi-honest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3200" dirty="0"/>
                  <a:t>The graph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is </a:t>
                </a:r>
                <a:r>
                  <a:rPr lang="en-US" sz="3200" b="1" dirty="0"/>
                  <a:t>not</a:t>
                </a:r>
                <a:r>
                  <a:rPr lang="en-US" sz="3200" dirty="0"/>
                  <a:t> hidden</a:t>
                </a:r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4455E-2988-44E3-8ED9-3F24B17AB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158" y="1552492"/>
                <a:ext cx="11250881" cy="5032375"/>
              </a:xfrm>
              <a:blipFill>
                <a:blip r:embed="rId2"/>
                <a:stretch>
                  <a:fillRect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92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800B-1CD5-42BC-900D-51294EB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6" y="137694"/>
            <a:ext cx="10515600" cy="1325563"/>
          </a:xfrm>
        </p:spPr>
        <p:txBody>
          <a:bodyPr/>
          <a:lstStyle/>
          <a:p>
            <a:r>
              <a:rPr lang="en-US" dirty="0"/>
              <a:t>Multiparty Computation (MPC)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7F6D-1396-4132-AA57-B68BC3275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94" y="1677976"/>
            <a:ext cx="10515600" cy="435133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Parties with </a:t>
            </a:r>
            <a:r>
              <a:rPr lang="en-US" dirty="0">
                <a:solidFill>
                  <a:srgbClr val="FF0000"/>
                </a:solidFill>
              </a:rPr>
              <a:t>private </a:t>
            </a:r>
            <a:r>
              <a:rPr lang="en-US" dirty="0"/>
              <a:t>inputs wish to compute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joint function </a:t>
            </a:r>
            <a:r>
              <a:rPr lang="en-US" dirty="0"/>
              <a:t>of all inputs</a:t>
            </a:r>
          </a:p>
          <a:p>
            <a:pPr>
              <a:lnSpc>
                <a:spcPct val="100000"/>
              </a:lnSpc>
            </a:pPr>
            <a:r>
              <a:rPr lang="en-US" dirty="0"/>
              <a:t>Private channels between every two parties</a:t>
            </a:r>
          </a:p>
          <a:p>
            <a:pPr>
              <a:lnSpc>
                <a:spcPct val="100000"/>
              </a:lnSpc>
            </a:pPr>
            <a:r>
              <a:rPr lang="en-US" dirty="0"/>
              <a:t>Security: each party learns “nothing” but the output</a:t>
            </a:r>
          </a:p>
          <a:p>
            <a:pPr>
              <a:lnSpc>
                <a:spcPct val="100000"/>
              </a:lnSpc>
            </a:pPr>
            <a:r>
              <a:rPr lang="en-US" dirty="0"/>
              <a:t>General Results: </a:t>
            </a:r>
            <a:r>
              <a:rPr lang="en-US" dirty="0">
                <a:solidFill>
                  <a:srgbClr val="0070C0"/>
                </a:solidFill>
              </a:rPr>
              <a:t>[Yao86,GMW87,BGW88,CCD88]</a:t>
            </a:r>
            <a:br>
              <a:rPr lang="en-US" dirty="0"/>
            </a:br>
            <a:r>
              <a:rPr lang="en-US" dirty="0"/>
              <a:t>handling a variety of </a:t>
            </a:r>
            <a:r>
              <a:rPr lang="en-US" dirty="0">
                <a:solidFill>
                  <a:srgbClr val="FF0000"/>
                </a:solidFill>
              </a:rPr>
              <a:t>adversaries</a:t>
            </a:r>
            <a:endParaRPr lang="en-US" dirty="0"/>
          </a:p>
          <a:p>
            <a:pPr>
              <a:lnSpc>
                <a:spcPct val="100000"/>
              </a:lnSpc>
            </a:pPr>
            <a:endParaRPr lang="he-IL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2F4630-EC0B-4F84-B22A-6981609F1F5E}"/>
              </a:ext>
            </a:extLst>
          </p:cNvPr>
          <p:cNvGrpSpPr/>
          <p:nvPr/>
        </p:nvGrpSpPr>
        <p:grpSpPr>
          <a:xfrm>
            <a:off x="8502731" y="1579420"/>
            <a:ext cx="3595523" cy="3645240"/>
            <a:chOff x="7499350" y="2577486"/>
            <a:chExt cx="3981450" cy="38798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D0E757-7C23-4F62-9242-C302BC49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385" y="2577486"/>
              <a:ext cx="603778" cy="591011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E3EC1E8-DFE7-49C9-A6D5-C8C3E4E84100}"/>
                </a:ext>
              </a:extLst>
            </p:cNvPr>
            <p:cNvGrpSpPr/>
            <p:nvPr/>
          </p:nvGrpSpPr>
          <p:grpSpPr>
            <a:xfrm>
              <a:off x="7499350" y="2777573"/>
              <a:ext cx="3981450" cy="3679763"/>
              <a:chOff x="7499350" y="2777573"/>
              <a:chExt cx="3981450" cy="3679763"/>
            </a:xfrm>
          </p:grpSpPr>
          <p:pic>
            <p:nvPicPr>
              <p:cNvPr id="25" name="Picture 3" descr="http://rosalind.info/media/complete_graph.png">
                <a:extLst>
                  <a:ext uri="{FF2B5EF4-FFF2-40B4-BE49-F238E27FC236}">
                    <a16:creationId xmlns:a16="http://schemas.microsoft.com/office/drawing/2014/main" id="{D045D14F-589C-4124-AD3F-D001E93199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17667" y="3086420"/>
                <a:ext cx="2923811" cy="2861983"/>
              </a:xfrm>
              <a:prstGeom prst="rect">
                <a:avLst/>
              </a:prstGeom>
              <a:noFill/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525DE0C-8038-4413-9F25-A2E425C08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9136" y="2783554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5C9C214-6A97-4524-98EB-C3540AF3C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4078" y="3280693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FF7C06C-EE53-4AC4-AE0E-ADBA5B53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7022" y="4178533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1315560-562E-432D-B86F-A47489AE4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0475" y="5115004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70F4BB7-9269-42D8-9CF1-6F948D902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3747" y="5705162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88FFF7F-D8F4-486E-9F77-D77721626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8992" y="5866325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61C4ECE-4E93-40CF-BADD-741A4F7B9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0383" y="5713200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FF82EF8-EB38-4103-9746-1CF05F0F6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7686" y="5063246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432C548-A40E-46F6-81F1-85C978DEE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350" y="4249409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83E7E9E-A9A8-47F3-A39E-D7BF61A17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646" y="3288362"/>
                <a:ext cx="603778" cy="591011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3AE7C0C-9FDF-432C-AF06-69E6568D6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8054" y="2777573"/>
                <a:ext cx="603778" cy="591011"/>
              </a:xfrm>
              <a:prstGeom prst="rect">
                <a:avLst/>
              </a:prstGeom>
            </p:spPr>
          </p:pic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BEB5E72-9E28-4A02-90DE-3A9C27908B40}"/>
              </a:ext>
            </a:extLst>
          </p:cNvPr>
          <p:cNvSpPr txBox="1"/>
          <p:nvPr/>
        </p:nvSpPr>
        <p:spPr>
          <a:xfrm>
            <a:off x="1081206" y="5255638"/>
            <a:ext cx="7609814" cy="584775"/>
          </a:xfrm>
          <a:prstGeom prst="rect">
            <a:avLst/>
          </a:prstGeom>
          <a:solidFill>
            <a:srgbClr val="FFE5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Assumes the graph is a </a:t>
            </a:r>
            <a:r>
              <a:rPr lang="en-US" sz="3200" i="1" dirty="0">
                <a:solidFill>
                  <a:srgbClr val="FF0000"/>
                </a:solidFill>
              </a:rPr>
              <a:t>clique</a:t>
            </a:r>
            <a:r>
              <a:rPr lang="en-US" sz="32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747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16828</TotalTime>
  <Words>2541</Words>
  <Application>Microsoft Office PowerPoint</Application>
  <PresentationFormat>Widescreen</PresentationFormat>
  <Paragraphs>507</Paragraphs>
  <Slides>62</Slides>
  <Notes>13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Arial Narrow</vt:lpstr>
      <vt:lpstr>Calibri</vt:lpstr>
      <vt:lpstr>Calibri Light</vt:lpstr>
      <vt:lpstr>Cambria Math</vt:lpstr>
      <vt:lpstr>Times New Roman</vt:lpstr>
      <vt:lpstr>Wingdings</vt:lpstr>
      <vt:lpstr>Office Theme</vt:lpstr>
      <vt:lpstr>Distributed Computing Made Secure: A New Cycle Cover Theorem</vt:lpstr>
      <vt:lpstr>Distributed Computing</vt:lpstr>
      <vt:lpstr>PowerPoint Presentation</vt:lpstr>
      <vt:lpstr>PowerPoint Presentation</vt:lpstr>
      <vt:lpstr>Example – Graph Coloring</vt:lpstr>
      <vt:lpstr>PowerPoint Presentation</vt:lpstr>
      <vt:lpstr>Secure Distributed Algorithm: Setup</vt:lpstr>
      <vt:lpstr>Secure Distributed Algorithm: Setup</vt:lpstr>
      <vt:lpstr>Multiparty Computation (MPC)</vt:lpstr>
      <vt:lpstr>The Challenge</vt:lpstr>
      <vt:lpstr>Our Result</vt:lpstr>
      <vt:lpstr>Our Result</vt:lpstr>
      <vt:lpstr>Previous MPC Work – Beyond Clique</vt:lpstr>
      <vt:lpstr>Common Approach to Handle General Graphs</vt:lpstr>
      <vt:lpstr>Our Approach to Handle General Graphs</vt:lpstr>
      <vt:lpstr>Example – Graph Coloring</vt:lpstr>
      <vt:lpstr>Example – Graph Coloring</vt:lpstr>
      <vt:lpstr>The Remedy: (d,c)-Cycle Cover</vt:lpstr>
      <vt:lpstr>The Remedy: (d,c)-Cycle Cover</vt:lpstr>
      <vt:lpstr>A New Cycle Cover Theorem</vt:lpstr>
      <vt:lpstr>Perfect Secure Compiler</vt:lpstr>
      <vt:lpstr>Secure Simulation of a Single Round</vt:lpstr>
      <vt:lpstr>Private Simultaneous Messages (PSM)</vt:lpstr>
      <vt:lpstr>How to share private randomness?</vt:lpstr>
      <vt:lpstr>Computationally Secure Solution</vt:lpstr>
      <vt:lpstr>How to Exchange Private Shared Randomness in a Perfect Secure Manner?</vt:lpstr>
      <vt:lpstr>Perfect Secure Solution: First Attempt</vt:lpstr>
      <vt:lpstr>Perfect Secure Solution: First Attempt</vt:lpstr>
      <vt:lpstr>In an Ideal World, ….</vt:lpstr>
      <vt:lpstr>The Remedy: (d,c)-Private Neighborhood Trees</vt:lpstr>
      <vt:lpstr>(d,c)- Private Neighborhood Trees</vt:lpstr>
      <vt:lpstr>(d,c)- Private Neighborhood Trees</vt:lpstr>
      <vt:lpstr>(d,c)- Private Neighborhood Trees</vt:lpstr>
      <vt:lpstr>Secure Simulation of a Single Round</vt:lpstr>
      <vt:lpstr>Secure Simulation of Many Rounds</vt:lpstr>
      <vt:lpstr>Secure Simulation of Many Rounds</vt:lpstr>
      <vt:lpstr>Secure Simulation of Many Rounds</vt:lpstr>
      <vt:lpstr>PowerPoint Presentation</vt:lpstr>
      <vt:lpstr>(d,c)-Cycle Cover</vt:lpstr>
      <vt:lpstr>A New Cycle Cover Theorem</vt:lpstr>
      <vt:lpstr>Constructing (d,c)-Cycle Cover</vt:lpstr>
      <vt:lpstr>Constructing (d,c)-Cycle Cover</vt:lpstr>
      <vt:lpstr>Constructing (d,c)-Cycle Cover</vt:lpstr>
      <vt:lpstr>Constructing (d,c)-Cycle Cover</vt:lpstr>
      <vt:lpstr>Constructing (d,c)-Cycle Cover</vt:lpstr>
      <vt:lpstr>Constructing (d,c)-Cycle Cover</vt:lpstr>
      <vt:lpstr>Our Approach: Block Decomposition</vt:lpstr>
      <vt:lpstr>The Contracted Graph</vt:lpstr>
      <vt:lpstr>Compute Short Cycles in Contracted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(d,c)  Private Neighborhood Trees</vt:lpstr>
      <vt:lpstr>Toda! (Thanks)</vt:lpstr>
      <vt:lpstr>(d,c)  Private Neighborhood Trees</vt:lpstr>
      <vt:lpstr>(d,c)  Private Neighborhood Trees</vt:lpstr>
      <vt:lpstr>(d,c)  Private Neighborhood Trees</vt:lpstr>
      <vt:lpstr>(d,c)  Private Neighborhood Trees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Computing Made Secure: A New Cycle Cover Theorem</dc:title>
  <dc:creator>Eylon</dc:creator>
  <cp:lastModifiedBy>Merav Parter</cp:lastModifiedBy>
  <cp:revision>324</cp:revision>
  <dcterms:created xsi:type="dcterms:W3CDTF">2017-12-23T07:35:16Z</dcterms:created>
  <dcterms:modified xsi:type="dcterms:W3CDTF">2018-01-23T18:25:55Z</dcterms:modified>
</cp:coreProperties>
</file>