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9" r:id="rId6"/>
    <p:sldId id="257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1" r:id="rId16"/>
    <p:sldId id="270" r:id="rId17"/>
    <p:sldId id="273" r:id="rId18"/>
    <p:sldId id="272" r:id="rId19"/>
    <p:sldId id="274" r:id="rId20"/>
    <p:sldId id="275" r:id="rId21"/>
    <p:sldId id="276" r:id="rId22"/>
    <p:sldId id="277" r:id="rId23"/>
    <p:sldId id="279" r:id="rId24"/>
    <p:sldId id="278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45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9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5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8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4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3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79EAC-ADFF-4087-9292-54A4C169A6B8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2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2.pd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2.pd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32835"/>
            <a:ext cx="9697278" cy="380995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Succinct Graph Structures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and Their Applications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5400" dirty="0"/>
              <a:t>Spring 2020</a:t>
            </a:r>
            <a:br>
              <a:rPr lang="en-US" sz="5400" dirty="0"/>
            </a:b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8365"/>
            <a:ext cx="9439564" cy="2253817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Class 1: Spanners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62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7641" y="2040052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Proof:  </a:t>
                </a:r>
                <a:r>
                  <a:rPr lang="en-US" dirty="0" smtClean="0"/>
                  <a:t>Suppose there is a cycle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dirty="0" smtClean="0"/>
                  <a:t> of length at most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</a:endParaRP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be the last added edges 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By the ordering: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the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heaviest</a:t>
                </a:r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7641" y="2040052"/>
                <a:ext cx="10515600" cy="4351338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7835" y="1686092"/>
                <a:ext cx="11635509" cy="584775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C00000"/>
                    </a:solidFill>
                  </a:rPr>
                  <a:t>Claim 1: </a:t>
                </a:r>
                <a:r>
                  <a:rPr lang="en-US" sz="3200" dirty="0" smtClean="0"/>
                  <a:t>the girth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200" dirty="0" smtClean="0"/>
                  <a:t> is at least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2k+1</a:t>
                </a:r>
                <a:r>
                  <a:rPr lang="en-US" sz="3200" dirty="0" smtClean="0"/>
                  <a:t> 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35" y="1686092"/>
                <a:ext cx="11635509" cy="584775"/>
              </a:xfrm>
              <a:prstGeom prst="rect">
                <a:avLst/>
              </a:prstGeom>
              <a:blipFill>
                <a:blip r:embed="rId3"/>
                <a:stretch>
                  <a:fillRect t="-5505" b="-23853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5"/>
          <p:cNvSpPr/>
          <p:nvPr/>
        </p:nvSpPr>
        <p:spPr>
          <a:xfrm>
            <a:off x="9940299" y="2097541"/>
            <a:ext cx="1969654" cy="612648"/>
          </a:xfrm>
          <a:prstGeom prst="wedgeRoundRectCallout">
            <a:avLst>
              <a:gd name="adj1" fmla="val -67278"/>
              <a:gd name="adj2" fmla="val -686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Girth: length of shortest cycle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8917" y="91723"/>
                <a:ext cx="11873346" cy="132343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 smtClean="0"/>
                  <a:t>Greedy Construction</a:t>
                </a:r>
                <a:r>
                  <a:rPr lang="en-US" sz="2000" b="1" dirty="0" smtClean="0"/>
                  <a:t>:  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Traverse edges in increasing weight order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 …&lt;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e>
                    </m:d>
                  </m:oMath>
                </a14:m>
                <a:endParaRPr lang="en-US" sz="2000" b="1" dirty="0" smtClean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/>
                  <a:t>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𝒅𝒊𝒔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d>
                      <m:d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𝒅𝒊𝒔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17" y="91723"/>
                <a:ext cx="11873346" cy="1323439"/>
              </a:xfrm>
              <a:prstGeom prst="rect">
                <a:avLst/>
              </a:prstGeom>
              <a:blipFill>
                <a:blip r:embed="rId4"/>
                <a:stretch>
                  <a:fillRect l="-565" t="-2304" b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9177007" y="3636088"/>
            <a:ext cx="2136913" cy="2136913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05198" y="4670141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995568" y="5205231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467825" y="5590545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822747" y="5590545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250764" y="5194568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059673" y="4552808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806338" y="3179395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338" y="3179395"/>
                <a:ext cx="4823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10691586" y="3648543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323493" y="3887354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940080" y="3552820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779315" y="3047257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315" y="3047257"/>
                <a:ext cx="48231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11112902" y="4120564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375675" y="3982330"/>
                <a:ext cx="6010235" cy="1176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𝑑𝑖𝑠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675" y="3982330"/>
                <a:ext cx="6010235" cy="11761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ular Callout 28"/>
          <p:cNvSpPr/>
          <p:nvPr/>
        </p:nvSpPr>
        <p:spPr>
          <a:xfrm>
            <a:off x="182201" y="5129030"/>
            <a:ext cx="1652686" cy="884757"/>
          </a:xfrm>
          <a:prstGeom prst="wedgeRoundRectCallout">
            <a:avLst>
              <a:gd name="adj1" fmla="val 51476"/>
              <a:gd name="adj2" fmla="val -860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subgraph H just before adding e</a:t>
            </a:r>
            <a:endParaRPr lang="en-US" dirty="0"/>
          </a:p>
        </p:txBody>
      </p:sp>
      <p:sp>
        <p:nvSpPr>
          <p:cNvPr id="30" name="Arc 29"/>
          <p:cNvSpPr/>
          <p:nvPr/>
        </p:nvSpPr>
        <p:spPr>
          <a:xfrm>
            <a:off x="9187145" y="3648543"/>
            <a:ext cx="2101505" cy="1951623"/>
          </a:xfrm>
          <a:prstGeom prst="arc">
            <a:avLst>
              <a:gd name="adj1" fmla="val 15970120"/>
              <a:gd name="adj2" fmla="val 17930839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47811" y="6069032"/>
                <a:ext cx="4116063" cy="5232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Contradiction for adding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 smtClean="0"/>
                  <a:t>!</a:t>
                </a:r>
                <a:endParaRPr lang="en-US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811" y="6069032"/>
                <a:ext cx="4116063" cy="523220"/>
              </a:xfrm>
              <a:prstGeom prst="rect">
                <a:avLst/>
              </a:prstGeom>
              <a:blipFill>
                <a:blip r:embed="rId8"/>
                <a:stretch>
                  <a:fillRect l="-3111" t="-11765" r="-1926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39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7934036" y="2773219"/>
                <a:ext cx="3629891" cy="65578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Note: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036" y="2773219"/>
                <a:ext cx="3629891" cy="655781"/>
              </a:xfrm>
              <a:prstGeom prst="roundRect">
                <a:avLst/>
              </a:prstGeom>
              <a:blipFill>
                <a:blip r:embed="rId2"/>
                <a:stretch>
                  <a:fillRect l="-2513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36236" y="139151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Proof:  </a:t>
                </a:r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edges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</a:endParaRPr>
              </a:p>
              <a:p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with min-degree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236" y="1391515"/>
                <a:ext cx="10515600" cy="4351338"/>
              </a:xfrm>
              <a:blipFill>
                <a:blip r:embed="rId3"/>
                <a:stretch>
                  <a:fillRect l="-1159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18654" y="291027"/>
                <a:ext cx="11554691" cy="603242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C00000"/>
                    </a:solidFill>
                  </a:rPr>
                  <a:t>Claim 2: </a:t>
                </a:r>
                <a:r>
                  <a:rPr lang="en-US" sz="3200" dirty="0" smtClean="0"/>
                  <a:t>Every graph G with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g(G)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smtClean="0"/>
                  <a:t>has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/>
                  <a:t>edges</a:t>
                </a:r>
                <a:r>
                  <a:rPr lang="en-US" sz="3200" dirty="0" smtClean="0"/>
                  <a:t>.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4" y="291027"/>
                <a:ext cx="11554691" cy="603242"/>
              </a:xfrm>
              <a:prstGeom prst="rect">
                <a:avLst/>
              </a:prstGeom>
              <a:blipFill>
                <a:blip r:embed="rId4"/>
                <a:stretch>
                  <a:fillRect t="-2679" b="-23214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8216049" y="1106767"/>
                <a:ext cx="3629891" cy="65578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Note: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049" y="1106767"/>
                <a:ext cx="3629891" cy="655781"/>
              </a:xfrm>
              <a:prstGeom prst="roundRect">
                <a:avLst/>
              </a:prstGeom>
              <a:blipFill>
                <a:blip r:embed="rId2"/>
                <a:stretch>
                  <a:fillRect l="-2345" b="-15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63945" y="1179079"/>
                <a:ext cx="12194310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 Grow BFS of radius k around a fixed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smtClean="0"/>
                  <a:t>Claim: </a:t>
                </a:r>
                <a:r>
                  <a:rPr lang="en-US" dirty="0" smtClean="0"/>
                  <a:t>vertices in layer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 smtClean="0"/>
                  <a:t> have no mutual neighbor in layer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945" y="1179079"/>
                <a:ext cx="12194310" cy="4351338"/>
              </a:xfrm>
              <a:blipFill>
                <a:blip r:embed="rId3"/>
                <a:stretch>
                  <a:fillRect l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18654" y="291027"/>
                <a:ext cx="11554691" cy="603242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C00000"/>
                    </a:solidFill>
                  </a:rPr>
                  <a:t>Claim 2: </a:t>
                </a:r>
                <a:r>
                  <a:rPr lang="en-US" sz="3200" dirty="0" smtClean="0"/>
                  <a:t>Every graph G with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g(G)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smtClean="0"/>
                  <a:t>has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/>
                  <a:t>edges</a:t>
                </a:r>
                <a:r>
                  <a:rPr lang="en-US" sz="3200" dirty="0" smtClean="0"/>
                  <a:t>.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4" y="291027"/>
                <a:ext cx="11554691" cy="603242"/>
              </a:xfrm>
              <a:prstGeom prst="rect">
                <a:avLst/>
              </a:prstGeom>
              <a:blipFill>
                <a:blip r:embed="rId4"/>
                <a:stretch>
                  <a:fillRect t="-2679" b="-23214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6331522" y="2893294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00937" y="2766415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937" y="2766415"/>
                <a:ext cx="40254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/>
          <p:nvPr/>
        </p:nvSpPr>
        <p:spPr>
          <a:xfrm>
            <a:off x="5763486" y="3553694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257631" y="3553694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30814" y="3251280"/>
                <a:ext cx="5357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814" y="3251280"/>
                <a:ext cx="53572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7236324" y="3553693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58535" y="3512890"/>
                <a:ext cx="1975605" cy="411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535" y="3512890"/>
                <a:ext cx="1975605" cy="4116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>
            <a:stCxn id="27" idx="3"/>
            <a:endCxn id="32" idx="0"/>
          </p:cNvCxnSpPr>
          <p:nvPr/>
        </p:nvCxnSpPr>
        <p:spPr>
          <a:xfrm flipH="1">
            <a:off x="5880820" y="3093595"/>
            <a:ext cx="485068" cy="460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7" idx="4"/>
            <a:endCxn id="33" idx="0"/>
          </p:cNvCxnSpPr>
          <p:nvPr/>
        </p:nvCxnSpPr>
        <p:spPr>
          <a:xfrm flipH="1">
            <a:off x="6374965" y="3127961"/>
            <a:ext cx="73891" cy="425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7" idx="5"/>
            <a:endCxn id="34" idx="1"/>
          </p:cNvCxnSpPr>
          <p:nvPr/>
        </p:nvCxnSpPr>
        <p:spPr>
          <a:xfrm>
            <a:off x="6531823" y="3093595"/>
            <a:ext cx="738867" cy="494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195451" y="4195619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689596" y="4195619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254542" y="4195618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779485" y="4172530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273630" y="4172530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838576" y="4172529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164715" y="4118690"/>
                <a:ext cx="1987082" cy="411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715" y="4118690"/>
                <a:ext cx="1987082" cy="411651"/>
              </a:xfrm>
              <a:prstGeom prst="rect">
                <a:avLst/>
              </a:prstGeom>
              <a:blipFill>
                <a:blip r:embed="rId8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 flipH="1">
            <a:off x="5339410" y="3745063"/>
            <a:ext cx="485068" cy="460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2" idx="3"/>
            <a:endCxn id="43" idx="0"/>
          </p:cNvCxnSpPr>
          <p:nvPr/>
        </p:nvCxnSpPr>
        <p:spPr>
          <a:xfrm>
            <a:off x="5797852" y="3753995"/>
            <a:ext cx="9078" cy="441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310323" y="3788360"/>
            <a:ext cx="9078" cy="441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353657" y="3714600"/>
            <a:ext cx="9078" cy="441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4" idx="3"/>
            <a:endCxn id="48" idx="7"/>
          </p:cNvCxnSpPr>
          <p:nvPr/>
        </p:nvCxnSpPr>
        <p:spPr>
          <a:xfrm flipH="1">
            <a:off x="6979786" y="3753994"/>
            <a:ext cx="290904" cy="452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4" idx="5"/>
            <a:endCxn id="50" idx="1"/>
          </p:cNvCxnSpPr>
          <p:nvPr/>
        </p:nvCxnSpPr>
        <p:spPr>
          <a:xfrm>
            <a:off x="7436625" y="3753994"/>
            <a:ext cx="436317" cy="452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747490" y="5031507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41635" y="5031507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806581" y="5031506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331524" y="5008418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825669" y="5008418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90615" y="5008417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864771" y="4980707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358916" y="4980707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923862" y="4980706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367138" y="4899294"/>
                <a:ext cx="10970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Layer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138" y="4899294"/>
                <a:ext cx="1097032" cy="461665"/>
              </a:xfrm>
              <a:prstGeom prst="rect">
                <a:avLst/>
              </a:prstGeom>
              <a:blipFill>
                <a:blip r:embed="rId9"/>
                <a:stretch>
                  <a:fillRect l="-8889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/>
          <p:cNvSpPr/>
          <p:nvPr/>
        </p:nvSpPr>
        <p:spPr>
          <a:xfrm>
            <a:off x="6550195" y="5658426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>
            <a:endCxn id="37" idx="0"/>
          </p:cNvCxnSpPr>
          <p:nvPr/>
        </p:nvCxnSpPr>
        <p:spPr>
          <a:xfrm>
            <a:off x="6895702" y="4389581"/>
            <a:ext cx="47301" cy="6188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31" idx="0"/>
          </p:cNvCxnSpPr>
          <p:nvPr/>
        </p:nvCxnSpPr>
        <p:spPr>
          <a:xfrm>
            <a:off x="6364609" y="4348018"/>
            <a:ext cx="84249" cy="66040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55" idx="0"/>
          </p:cNvCxnSpPr>
          <p:nvPr/>
        </p:nvCxnSpPr>
        <p:spPr>
          <a:xfrm flipH="1">
            <a:off x="6667529" y="5266173"/>
            <a:ext cx="230142" cy="392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1" idx="4"/>
            <a:endCxn id="55" idx="1"/>
          </p:cNvCxnSpPr>
          <p:nvPr/>
        </p:nvCxnSpPr>
        <p:spPr>
          <a:xfrm>
            <a:off x="6448858" y="5243085"/>
            <a:ext cx="135703" cy="449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919352" y="5571384"/>
                <a:ext cx="28124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Cycle length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352" y="5571384"/>
                <a:ext cx="2812437" cy="400110"/>
              </a:xfrm>
              <a:prstGeom prst="rect">
                <a:avLst/>
              </a:prstGeom>
              <a:blipFill>
                <a:blip r:embed="rId10"/>
                <a:stretch>
                  <a:fillRect l="-2169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>
          <a:xfrm rot="16200000">
            <a:off x="253306" y="6062743"/>
            <a:ext cx="484632" cy="552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855432" y="4899294"/>
                <a:ext cx="1996124" cy="411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432" y="4899294"/>
                <a:ext cx="1996124" cy="411651"/>
              </a:xfrm>
              <a:prstGeom prst="rect">
                <a:avLst/>
              </a:prstGeom>
              <a:blipFill>
                <a:blip r:embed="rId11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73766" y="6057874"/>
                <a:ext cx="42780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 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contradiction!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66" y="6057874"/>
                <a:ext cx="4278031" cy="523220"/>
              </a:xfrm>
              <a:prstGeom prst="rect">
                <a:avLst/>
              </a:prstGeom>
              <a:blipFill>
                <a:blip r:embed="rId12"/>
                <a:stretch>
                  <a:fillRect t="-11628" r="-156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47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430" y="1126176"/>
            <a:ext cx="11544644" cy="1219897"/>
          </a:xfrm>
          <a:prstGeom prst="rect">
            <a:avLst/>
          </a:prstGeom>
          <a:noFill/>
          <a:ln w="5715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0C743-E6CF-44FB-B252-78801F6FB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1868842"/>
            <a:ext cx="1598732" cy="17005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799366" y="1234332"/>
                <a:ext cx="10515600" cy="1025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</a:pPr>
                <a:r>
                  <a:rPr lang="en-US" altLang="en-US" sz="2800" b="1" dirty="0" smtClean="0">
                    <a:latin typeface="+mn-lt"/>
                  </a:rPr>
                  <a:t>Girth Conjecture</a:t>
                </a:r>
                <a:r>
                  <a:rPr lang="en-US" altLang="en-US" sz="2800" b="1" dirty="0">
                    <a:latin typeface="+mn-lt"/>
                  </a:rPr>
                  <a:t>: </a:t>
                </a:r>
                <a:r>
                  <a:rPr lang="en-US" altLang="en-US" sz="2800" dirty="0">
                    <a:latin typeface="+mn-lt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2800" dirty="0">
                    <a:latin typeface="+mn-lt"/>
                  </a:rPr>
                  <a:t>, there is an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800" dirty="0">
                    <a:latin typeface="+mn-lt"/>
                  </a:rPr>
                  <a:t>-vertex graph</a:t>
                </a:r>
                <a:r>
                  <a:rPr lang="en-US" altLang="en-US" sz="28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80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800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>
                    <a:latin typeface="+mn-lt"/>
                  </a:rPr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800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n-US" sz="2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sup>
                    </m:sSup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>
                    <a:latin typeface="+mn-lt"/>
                  </a:rPr>
                  <a:t> edges that has </a:t>
                </a:r>
                <a:r>
                  <a:rPr lang="en-US" altLang="en-US" sz="2800" b="1" dirty="0">
                    <a:solidFill>
                      <a:srgbClr val="00B050"/>
                    </a:solidFill>
                    <a:latin typeface="+mn-lt"/>
                  </a:rPr>
                  <a:t>g</a:t>
                </a:r>
                <a:r>
                  <a:rPr lang="en-US" sz="2800" b="1" dirty="0">
                    <a:solidFill>
                      <a:srgbClr val="00B050"/>
                    </a:solidFill>
                    <a:latin typeface="+mn-lt"/>
                  </a:rPr>
                  <a:t>irth</a:t>
                </a:r>
                <a:r>
                  <a:rPr lang="en-US" altLang="en-US" sz="2800" dirty="0">
                    <a:latin typeface="+mn-lt"/>
                  </a:rPr>
                  <a:t>* at least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2800" dirty="0">
                    <a:latin typeface="+mn-lt"/>
                  </a:rPr>
                  <a:t>. </a:t>
                </a:r>
              </a:p>
            </p:txBody>
          </p:sp>
        </mc:Choice>
        <mc:Fallback xmlns="">
          <p:sp>
            <p:nvSpPr>
              <p:cNvPr id="7" name="Title 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99366" y="1234332"/>
                <a:ext cx="10515600" cy="1025665"/>
              </a:xfrm>
              <a:prstGeom prst="rect">
                <a:avLst/>
              </a:prstGeom>
              <a:blipFill>
                <a:blip r:embed="rId3"/>
                <a:stretch>
                  <a:fillRect l="-1159" t="-8876" b="-16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 txBox="1">
            <a:spLocks/>
          </p:cNvSpPr>
          <p:nvPr/>
        </p:nvSpPr>
        <p:spPr>
          <a:xfrm>
            <a:off x="0" y="-1773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Girth Conjecture 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409566" y="3102918"/>
            <a:ext cx="2136913" cy="213691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429145" y="4117691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194477" y="4678761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666734" y="5064075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021656" y="5064075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49673" y="4668098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22399" y="4025836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13618" y="4263262"/>
                <a:ext cx="160435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cycle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618" y="4263262"/>
                <a:ext cx="1604350" cy="830997"/>
              </a:xfrm>
              <a:prstGeom prst="rect">
                <a:avLst/>
              </a:prstGeom>
              <a:blipFill>
                <a:blip r:embed="rId4"/>
                <a:stretch>
                  <a:fillRect l="-5682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005247" y="2652925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247" y="2652925"/>
                <a:ext cx="4823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7449673" y="3131768"/>
            <a:ext cx="2101505" cy="1951623"/>
          </a:xfrm>
          <a:prstGeom prst="arc">
            <a:avLst>
              <a:gd name="adj1" fmla="val 15471035"/>
              <a:gd name="adj2" fmla="val 18382639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890495" y="3122073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587372" y="3359427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138989" y="3026350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764313">
            <a:off x="8494817" y="2947177"/>
            <a:ext cx="343834" cy="349307"/>
            <a:chOff x="3779912" y="5572889"/>
            <a:chExt cx="792088" cy="80469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3854214" y="5572889"/>
              <a:ext cx="717786" cy="8046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3779912" y="5572889"/>
              <a:ext cx="792088" cy="8046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978224" y="2520787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224" y="2520787"/>
                <a:ext cx="48231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9311811" y="3594094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4682" y="2941241"/>
                <a:ext cx="657404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Omitting a single edge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800" b="0" dirty="0" smtClean="0"/>
              </a:p>
              <a:p>
                <a:r>
                  <a:rPr lang="en-US" sz="2800" dirty="0" smtClean="0"/>
                  <a:t>increases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 distance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2" y="2941241"/>
                <a:ext cx="6574044" cy="954107"/>
              </a:xfrm>
              <a:prstGeom prst="rect">
                <a:avLst/>
              </a:prstGeom>
              <a:blipFill>
                <a:blip r:embed="rId7"/>
                <a:stretch>
                  <a:fillRect l="-1948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20561" y="4352358"/>
                <a:ext cx="58692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The only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(2k-1) </a:t>
                </a:r>
                <a:r>
                  <a:rPr lang="en-US" sz="2800" dirty="0" smtClean="0"/>
                  <a:t>spanner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61" y="4352358"/>
                <a:ext cx="5869235" cy="523220"/>
              </a:xfrm>
              <a:prstGeom prst="rect">
                <a:avLst/>
              </a:prstGeom>
              <a:blipFill>
                <a:blip r:embed="rId8"/>
                <a:stretch>
                  <a:fillRect l="-1869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369455" y="537556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3205" y="5181408"/>
                <a:ext cx="5881097" cy="1402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Status: </a:t>
                </a:r>
                <a:r>
                  <a:rPr lang="en-US" sz="2800" dirty="0" smtClean="0"/>
                  <a:t>GC resolved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2800" b="1" i="1" dirty="0" smtClean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Lazebnik</a:t>
                </a:r>
                <a:r>
                  <a:rPr lang="en-US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et al.  ‘96: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𝜴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 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/(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05" y="5181408"/>
                <a:ext cx="5881097" cy="1402885"/>
              </a:xfrm>
              <a:prstGeom prst="rect">
                <a:avLst/>
              </a:prstGeom>
              <a:blipFill>
                <a:blip r:embed="rId9"/>
                <a:stretch>
                  <a:fillRect l="-2073" t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84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0513" y="702503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k=2,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0513" y="702503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2453" y="2130287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71391" y="5267739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Girth=4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324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37835" y="1336098"/>
                <a:ext cx="11609607" cy="5591476"/>
              </a:xfrm>
              <a:noFill/>
              <a:ln>
                <a:noFill/>
              </a:ln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Goal: </a:t>
                </a:r>
                <a:r>
                  <a:rPr lang="en-US" dirty="0" smtClean="0"/>
                  <a:t>3-spanner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edges,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here: </a:t>
                </a:r>
                <a:r>
                  <a:rPr lang="en-US" dirty="0" smtClean="0"/>
                  <a:t>unweighted.</a:t>
                </a:r>
              </a:p>
              <a:p>
                <a:r>
                  <a:rPr lang="en-US" dirty="0" smtClean="0"/>
                  <a:t>A vertex v is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low-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deg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𝐝𝐞𝐠</m:t>
                        </m:r>
                      </m:fName>
                      <m:e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logn</m:t>
                    </m:r>
                  </m:oMath>
                </a14:m>
                <a:endParaRPr lang="en-US" dirty="0" smtClean="0"/>
              </a:p>
              <a:p>
                <a:endParaRPr lang="en-US" b="1" dirty="0" smtClean="0"/>
              </a:p>
              <a:p>
                <a:r>
                  <a:rPr lang="en-US" b="1" dirty="0" smtClean="0"/>
                  <a:t>Step 1: </a:t>
                </a:r>
                <a:r>
                  <a:rPr lang="en-US" dirty="0" smtClean="0"/>
                  <a:t>Add to the spanner H all edges incident to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low-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deg</a:t>
                </a:r>
                <a:r>
                  <a:rPr lang="en-US" dirty="0" smtClean="0"/>
                  <a:t> vertices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Step 2:  Clustering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lvl="1"/>
                <a:r>
                  <a:rPr lang="en-US" sz="3100" dirty="0" smtClean="0">
                    <a:solidFill>
                      <a:schemeClr val="tx1"/>
                    </a:solidFill>
                  </a:rPr>
                  <a:t>Sample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1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1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3100" dirty="0" smtClean="0">
                    <a:solidFill>
                      <a:schemeClr val="tx1"/>
                    </a:solidFill>
                  </a:rPr>
                  <a:t> nodes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1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31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1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100" dirty="0" smtClean="0">
                    <a:solidFill>
                      <a:schemeClr val="tx1"/>
                    </a:solidFill>
                  </a:rPr>
                  <a:t>denoted as centers</a:t>
                </a:r>
              </a:p>
              <a:p>
                <a:pPr lvl="1"/>
                <a:r>
                  <a:rPr lang="en-US" sz="3100" dirty="0" smtClean="0">
                    <a:solidFill>
                      <a:schemeClr val="tx1"/>
                    </a:solidFill>
                  </a:rPr>
                  <a:t>Each high-</a:t>
                </a:r>
                <a:r>
                  <a:rPr lang="en-US" sz="3100" dirty="0" err="1" smtClean="0">
                    <a:solidFill>
                      <a:schemeClr val="tx1"/>
                    </a:solidFill>
                  </a:rPr>
                  <a:t>deg</a:t>
                </a:r>
                <a:r>
                  <a:rPr lang="en-US" sz="3100" dirty="0" smtClean="0">
                    <a:solidFill>
                      <a:schemeClr val="tx1"/>
                    </a:solidFill>
                  </a:rPr>
                  <a:t> node adds an edge to one neighboring centers</a:t>
                </a:r>
              </a:p>
              <a:p>
                <a:pPr lvl="1"/>
                <a:r>
                  <a:rPr lang="en-US" sz="3100" dirty="0" smtClean="0"/>
                  <a:t>Forms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100" dirty="0" smtClean="0">
                    <a:solidFill>
                      <a:srgbClr val="FF0000"/>
                    </a:solidFill>
                  </a:rPr>
                  <a:t>stars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endParaRPr lang="en-US" dirty="0" smtClean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835" y="1336098"/>
                <a:ext cx="11609607" cy="5591476"/>
              </a:xfrm>
              <a:blipFill>
                <a:blip r:embed="rId2"/>
                <a:stretch>
                  <a:fillRect l="-788" t="-20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-177307"/>
            <a:ext cx="10515600" cy="1325563"/>
          </a:xfrm>
        </p:spPr>
        <p:txBody>
          <a:bodyPr/>
          <a:lstStyle/>
          <a:p>
            <a:r>
              <a:rPr lang="en-US" dirty="0" err="1" smtClean="0"/>
              <a:t>Baswana</a:t>
            </a:r>
            <a:r>
              <a:rPr lang="en-US" dirty="0" smtClean="0"/>
              <a:t>-Sen Algorithm for 3-Spanners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44738" y="555892"/>
            <a:ext cx="8936035" cy="52883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251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4574485" y="3580571"/>
            <a:ext cx="367748" cy="3677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73710" y="1221813"/>
            <a:ext cx="9036804" cy="5347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8092" y="447261"/>
            <a:ext cx="10317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Step 3:   </a:t>
            </a:r>
            <a:r>
              <a:rPr lang="en-US" sz="2800" dirty="0" smtClean="0"/>
              <a:t>each high-</a:t>
            </a:r>
            <a:r>
              <a:rPr lang="en-US" sz="2800" dirty="0" err="1" smtClean="0"/>
              <a:t>deg</a:t>
            </a:r>
            <a:r>
              <a:rPr lang="en-US" sz="2800" dirty="0" smtClean="0"/>
              <a:t> vertex adds one edge to each neighboring star</a:t>
            </a:r>
            <a:endParaRPr lang="en-US" sz="2800" b="1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502428" y="3786809"/>
            <a:ext cx="268355" cy="5665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70783" y="3786809"/>
            <a:ext cx="516835" cy="283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925957" y="3806687"/>
            <a:ext cx="824948" cy="2633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4378188" y="3429001"/>
            <a:ext cx="392595" cy="2484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771363" y="3699843"/>
            <a:ext cx="1999420" cy="211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170583" y="3743326"/>
            <a:ext cx="1600200" cy="4360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75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3-Spanner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8843" y="3461788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Number of edges: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1. Low-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deg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: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2. Stars: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3. High-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deg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log n) [one edge per star]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2. Stretch (drawing)</a:t>
                </a: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843" y="3461788"/>
                <a:ext cx="10515600" cy="4351338"/>
              </a:xfrm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8843" y="1037151"/>
                <a:ext cx="96676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Claim: </a:t>
                </a:r>
                <a:r>
                  <a:rPr lang="en-US" sz="2800" dirty="0" smtClean="0"/>
                  <a:t>each high-</a:t>
                </a:r>
                <a:r>
                  <a:rPr lang="en-US" sz="2800" dirty="0" err="1" smtClean="0"/>
                  <a:t>deg</a:t>
                </a:r>
                <a:r>
                  <a:rPr lang="en-US" sz="2800" dirty="0" smtClean="0"/>
                  <a:t> vertex has at least one sample neighbor in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43" y="1037151"/>
                <a:ext cx="9667647" cy="523220"/>
              </a:xfrm>
              <a:prstGeom prst="rect">
                <a:avLst/>
              </a:prstGeom>
              <a:blipFill>
                <a:blip r:embed="rId3"/>
                <a:stretch>
                  <a:fillRect l="-132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007704" y="1560371"/>
                <a:ext cx="8304966" cy="1921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logn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dirty="0" smtClean="0"/>
              </a:p>
              <a:p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704" y="1560371"/>
                <a:ext cx="8304966" cy="19212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18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4061"/>
            <a:ext cx="10515600" cy="1325563"/>
          </a:xfrm>
        </p:spPr>
        <p:txBody>
          <a:bodyPr/>
          <a:lstStyle/>
          <a:p>
            <a:r>
              <a:rPr lang="en-US" dirty="0" smtClean="0"/>
              <a:t>Course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676" y="1343657"/>
            <a:ext cx="10515600" cy="4351338"/>
          </a:xfrm>
        </p:spPr>
        <p:txBody>
          <a:bodyPr/>
          <a:lstStyle/>
          <a:p>
            <a:r>
              <a:rPr lang="en-US" dirty="0" smtClean="0"/>
              <a:t>Real day networks are very dense (e.g., Facebook, internet..)</a:t>
            </a:r>
          </a:p>
          <a:p>
            <a:r>
              <a:rPr lang="en-US" dirty="0" smtClean="0"/>
              <a:t>Sketch the graph while keeping key properties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905166" y="3234677"/>
            <a:ext cx="1967346" cy="1034473"/>
          </a:xfrm>
          <a:prstGeom prst="wedgeRoundRectCallout">
            <a:avLst>
              <a:gd name="adj1" fmla="val -89520"/>
              <a:gd name="adj2" fmla="val -6414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Subgraphs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443021" y="5058859"/>
            <a:ext cx="1967346" cy="1034473"/>
          </a:xfrm>
          <a:prstGeom prst="wedgeRoundRectCallout">
            <a:avLst>
              <a:gd name="adj1" fmla="val -89520"/>
              <a:gd name="adj2" fmla="val -6414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Data-Structure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876803" y="3712802"/>
            <a:ext cx="1967346" cy="1034473"/>
          </a:xfrm>
          <a:prstGeom prst="wedgeRoundRectCallout">
            <a:avLst>
              <a:gd name="adj1" fmla="val -89520"/>
              <a:gd name="adj2" fmla="val -6414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Routing Tables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860476" y="5504477"/>
            <a:ext cx="1967346" cy="1034473"/>
          </a:xfrm>
          <a:prstGeom prst="wedgeRoundRectCallout">
            <a:avLst>
              <a:gd name="adj1" fmla="val -89520"/>
              <a:gd name="adj2" fmla="val -6414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Labels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303656" y="3002090"/>
            <a:ext cx="1967346" cy="1034473"/>
          </a:xfrm>
          <a:prstGeom prst="wedgeRoundRectCallout">
            <a:avLst>
              <a:gd name="adj1" fmla="val -89520"/>
              <a:gd name="adj2" fmla="val -6414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Distances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543638" y="4745326"/>
            <a:ext cx="1967346" cy="1034473"/>
          </a:xfrm>
          <a:prstGeom prst="wedgeRoundRectCallout">
            <a:avLst>
              <a:gd name="adj1" fmla="val -89520"/>
              <a:gd name="adj2" fmla="val -6414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Cuts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9730509" y="2394527"/>
            <a:ext cx="1967346" cy="1034473"/>
          </a:xfrm>
          <a:prstGeom prst="wedgeRoundRectCallout">
            <a:avLst>
              <a:gd name="adj1" fmla="val -89520"/>
              <a:gd name="adj2" fmla="val -6414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Fault Tolerance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3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309435" y="3240156"/>
            <a:ext cx="11448556" cy="19679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2075"/>
            <a:ext cx="10515600" cy="1325563"/>
          </a:xfrm>
        </p:spPr>
        <p:txBody>
          <a:bodyPr/>
          <a:lstStyle/>
          <a:p>
            <a:r>
              <a:rPr lang="en-US" dirty="0" err="1"/>
              <a:t>Baswana</a:t>
            </a:r>
            <a:r>
              <a:rPr lang="en-US" dirty="0"/>
              <a:t>-Sen Algorithm for </a:t>
            </a:r>
            <a:r>
              <a:rPr lang="en-US" dirty="0" smtClean="0"/>
              <a:t> (2k-1) Spanners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2461" y="1233488"/>
                <a:ext cx="10515600" cy="4351338"/>
              </a:xfrm>
            </p:spPr>
            <p:txBody>
              <a:bodyPr/>
              <a:lstStyle/>
              <a:p>
                <a:r>
                  <a:rPr lang="en-US" b="1" dirty="0" smtClean="0"/>
                  <a:t>Output: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spanner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edges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levels of 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}, …,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}}</m:t>
                    </m:r>
                  </m:oMath>
                </a14:m>
                <a:r>
                  <a:rPr lang="en-US" dirty="0" smtClean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461" y="1233488"/>
                <a:ext cx="10515600" cy="4351338"/>
              </a:xfrm>
              <a:blipFill>
                <a:blip r:embed="rId2"/>
                <a:stretch>
                  <a:fillRect l="-1043" t="-15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>
            <a:off x="6752461" y="3489605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0" name="Oval 69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74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75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76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77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78" name="Straight Connector 77"/>
            <p:cNvCxnSpPr>
              <a:stCxn id="71" idx="3"/>
              <a:endCxn id="73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1" idx="5"/>
              <a:endCxn id="72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3" idx="3"/>
              <a:endCxn id="75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3" idx="4"/>
              <a:endCxn id="74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2" idx="4"/>
              <a:endCxn id="76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Oval 25"/>
          <p:cNvSpPr>
            <a:spLocks noChangeArrowheads="1"/>
          </p:cNvSpPr>
          <p:nvPr/>
        </p:nvSpPr>
        <p:spPr bwMode="auto">
          <a:xfrm>
            <a:off x="8210828" y="40349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85" name="Oval 25"/>
          <p:cNvSpPr>
            <a:spLocks noChangeArrowheads="1"/>
          </p:cNvSpPr>
          <p:nvPr/>
        </p:nvSpPr>
        <p:spPr bwMode="auto">
          <a:xfrm>
            <a:off x="8858900" y="40349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86" name="Oval 25"/>
          <p:cNvSpPr>
            <a:spLocks noChangeArrowheads="1"/>
          </p:cNvSpPr>
          <p:nvPr/>
        </p:nvSpPr>
        <p:spPr bwMode="auto">
          <a:xfrm>
            <a:off x="9443348" y="40349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4880335" y="3509290"/>
            <a:ext cx="18229" cy="120029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9783499" y="3485154"/>
            <a:ext cx="1330298" cy="1330298"/>
            <a:chOff x="8491834" y="3827817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9" name="Oval 88"/>
            <p:cNvSpPr/>
            <p:nvPr/>
          </p:nvSpPr>
          <p:spPr>
            <a:xfrm>
              <a:off x="8491834" y="3827817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25"/>
            <p:cNvSpPr>
              <a:spLocks noChangeArrowheads="1"/>
            </p:cNvSpPr>
            <p:nvPr/>
          </p:nvSpPr>
          <p:spPr bwMode="auto">
            <a:xfrm>
              <a:off x="9355930" y="402071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1" name="Oval 25"/>
            <p:cNvSpPr>
              <a:spLocks noChangeArrowheads="1"/>
            </p:cNvSpPr>
            <p:nvPr/>
          </p:nvSpPr>
          <p:spPr bwMode="auto">
            <a:xfrm>
              <a:off x="9643962" y="437236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9004274" y="438075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3" name="Oval 25"/>
            <p:cNvSpPr>
              <a:spLocks noChangeArrowheads="1"/>
            </p:cNvSpPr>
            <p:nvPr/>
          </p:nvSpPr>
          <p:spPr bwMode="auto">
            <a:xfrm>
              <a:off x="915667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4" name="Oval 25"/>
            <p:cNvSpPr>
              <a:spLocks noChangeArrowheads="1"/>
            </p:cNvSpPr>
            <p:nvPr/>
          </p:nvSpPr>
          <p:spPr bwMode="auto">
            <a:xfrm>
              <a:off x="8635850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5" name="Oval 25"/>
            <p:cNvSpPr>
              <a:spLocks noChangeArrowheads="1"/>
            </p:cNvSpPr>
            <p:nvPr/>
          </p:nvSpPr>
          <p:spPr bwMode="auto">
            <a:xfrm>
              <a:off x="972435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6" name="Oval 25"/>
            <p:cNvSpPr>
              <a:spLocks noChangeArrowheads="1"/>
            </p:cNvSpPr>
            <p:nvPr/>
          </p:nvSpPr>
          <p:spPr bwMode="auto">
            <a:xfrm>
              <a:off x="9724354" y="5236462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7" name="Oval 25"/>
            <p:cNvSpPr>
              <a:spLocks noChangeArrowheads="1"/>
            </p:cNvSpPr>
            <p:nvPr/>
          </p:nvSpPr>
          <p:spPr bwMode="auto">
            <a:xfrm>
              <a:off x="9292306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8" name="Oval 25"/>
            <p:cNvSpPr>
              <a:spLocks noChangeArrowheads="1"/>
            </p:cNvSpPr>
            <p:nvPr/>
          </p:nvSpPr>
          <p:spPr bwMode="auto">
            <a:xfrm>
              <a:off x="8995890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99" name="Straight Connector 98"/>
            <p:cNvCxnSpPr>
              <a:stCxn id="90" idx="3"/>
              <a:endCxn id="92" idx="3"/>
            </p:cNvCxnSpPr>
            <p:nvPr/>
          </p:nvCxnSpPr>
          <p:spPr>
            <a:xfrm flipH="1">
              <a:off x="9026592" y="4150792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0" idx="5"/>
              <a:endCxn id="91" idx="1"/>
            </p:cNvCxnSpPr>
            <p:nvPr/>
          </p:nvCxnSpPr>
          <p:spPr>
            <a:xfrm>
              <a:off x="9486012" y="4150792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2" idx="3"/>
              <a:endCxn id="94" idx="7"/>
            </p:cNvCxnSpPr>
            <p:nvPr/>
          </p:nvCxnSpPr>
          <p:spPr>
            <a:xfrm flipH="1">
              <a:off x="8765932" y="4510832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2" idx="4"/>
              <a:endCxn id="93" idx="1"/>
            </p:cNvCxnSpPr>
            <p:nvPr/>
          </p:nvCxnSpPr>
          <p:spPr>
            <a:xfrm>
              <a:off x="9080474" y="4533150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3" idx="4"/>
              <a:endCxn id="98" idx="7"/>
            </p:cNvCxnSpPr>
            <p:nvPr/>
          </p:nvCxnSpPr>
          <p:spPr>
            <a:xfrm flipH="1">
              <a:off x="9125972" y="4965198"/>
              <a:ext cx="106902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93" idx="6"/>
              <a:endCxn id="95" idx="3"/>
            </p:cNvCxnSpPr>
            <p:nvPr/>
          </p:nvCxnSpPr>
          <p:spPr>
            <a:xfrm>
              <a:off x="9309074" y="4888998"/>
              <a:ext cx="437598" cy="5388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95" idx="4"/>
              <a:endCxn id="96" idx="0"/>
            </p:cNvCxnSpPr>
            <p:nvPr/>
          </p:nvCxnSpPr>
          <p:spPr>
            <a:xfrm>
              <a:off x="9800554" y="4965198"/>
              <a:ext cx="0" cy="27126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3" idx="5"/>
              <a:endCxn id="97" idx="0"/>
            </p:cNvCxnSpPr>
            <p:nvPr/>
          </p:nvCxnSpPr>
          <p:spPr>
            <a:xfrm>
              <a:off x="9286756" y="4942880"/>
              <a:ext cx="81750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383967" y="3814061"/>
                <a:ext cx="4494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967" y="3814061"/>
                <a:ext cx="44941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Group 107"/>
          <p:cNvGrpSpPr/>
          <p:nvPr/>
        </p:nvGrpSpPr>
        <p:grpSpPr>
          <a:xfrm>
            <a:off x="5095510" y="3506807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9" name="Oval 108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11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12" name="Oval 111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13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14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15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16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117" name="Straight Connector 116"/>
            <p:cNvCxnSpPr>
              <a:stCxn id="110" idx="3"/>
              <a:endCxn id="112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0" idx="5"/>
              <a:endCxn id="111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12" idx="3"/>
              <a:endCxn id="114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12" idx="4"/>
              <a:endCxn id="113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1" idx="4"/>
              <a:endCxn id="115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518114" y="3540104"/>
                <a:ext cx="3622530" cy="5847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Level-</a:t>
                </a:r>
                <a:r>
                  <a:rPr lang="en-US" sz="3200" dirty="0" err="1" smtClean="0"/>
                  <a:t>i</a:t>
                </a:r>
                <a:r>
                  <a:rPr lang="en-US" sz="3200" dirty="0" smtClean="0"/>
                  <a:t> 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14" y="3540104"/>
                <a:ext cx="3622530" cy="584775"/>
              </a:xfrm>
              <a:prstGeom prst="rect">
                <a:avLst/>
              </a:prstGeom>
              <a:blipFill>
                <a:blip r:embed="rId4"/>
                <a:stretch>
                  <a:fillRect l="-437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766931" y="4161384"/>
                <a:ext cx="2811219" cy="667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31" y="4161384"/>
                <a:ext cx="2811219" cy="6671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6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0980"/>
            <a:ext cx="10515600" cy="1325563"/>
          </a:xfrm>
        </p:spPr>
        <p:txBody>
          <a:bodyPr/>
          <a:lstStyle/>
          <a:p>
            <a:r>
              <a:rPr lang="en-US" dirty="0" smtClean="0"/>
              <a:t>Phase i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71286"/>
                <a:ext cx="11181522" cy="578671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Input: </a:t>
                </a:r>
                <a:r>
                  <a:rPr lang="en-US" dirty="0" smtClean="0"/>
                  <a:t>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, subgraph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Step 1: Define 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r>
                  <a:rPr lang="en-US" dirty="0" smtClean="0"/>
                  <a:t>Each cluster center gets sampled independently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Each vertex joins an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adjacent</a:t>
                </a:r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sampled cluster (if exists)</a:t>
                </a: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71286"/>
                <a:ext cx="11181522" cy="5786714"/>
              </a:xfrm>
              <a:blipFill>
                <a:blip r:embed="rId2"/>
                <a:stretch>
                  <a:fillRect l="-1091" t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79617" y="1639956"/>
            <a:ext cx="11448556" cy="19679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722643" y="1889405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Oval 5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8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0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2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14" name="Straight Connector 13"/>
            <p:cNvCxnSpPr>
              <a:stCxn id="7" idx="3"/>
              <a:endCxn id="9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5"/>
              <a:endCxn id="8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4"/>
              <a:endCxn id="10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4"/>
              <a:endCxn id="12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25"/>
          <p:cNvSpPr>
            <a:spLocks noChangeArrowheads="1"/>
          </p:cNvSpPr>
          <p:nvPr/>
        </p:nvSpPr>
        <p:spPr bwMode="auto">
          <a:xfrm>
            <a:off x="8181010" y="24347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8829082" y="24347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9413530" y="24347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850517" y="1909090"/>
            <a:ext cx="18229" cy="120029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9753681" y="1884954"/>
            <a:ext cx="1330298" cy="1330298"/>
            <a:chOff x="8491834" y="3827817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8491834" y="3827817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9355930" y="402071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9643962" y="437236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9004274" y="438075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915667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8635850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972435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auto">
            <a:xfrm>
              <a:off x="9724354" y="5236462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3" name="Oval 25"/>
            <p:cNvSpPr>
              <a:spLocks noChangeArrowheads="1"/>
            </p:cNvSpPr>
            <p:nvPr/>
          </p:nvSpPr>
          <p:spPr bwMode="auto">
            <a:xfrm>
              <a:off x="9292306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4" name="Oval 25"/>
            <p:cNvSpPr>
              <a:spLocks noChangeArrowheads="1"/>
            </p:cNvSpPr>
            <p:nvPr/>
          </p:nvSpPr>
          <p:spPr bwMode="auto">
            <a:xfrm>
              <a:off x="8995890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35" name="Straight Connector 34"/>
            <p:cNvCxnSpPr>
              <a:stCxn id="26" idx="3"/>
              <a:endCxn id="28" idx="3"/>
            </p:cNvCxnSpPr>
            <p:nvPr/>
          </p:nvCxnSpPr>
          <p:spPr>
            <a:xfrm flipH="1">
              <a:off x="9026592" y="4150792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6" idx="5"/>
              <a:endCxn id="27" idx="1"/>
            </p:cNvCxnSpPr>
            <p:nvPr/>
          </p:nvCxnSpPr>
          <p:spPr>
            <a:xfrm>
              <a:off x="9486012" y="4150792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3"/>
              <a:endCxn id="30" idx="7"/>
            </p:cNvCxnSpPr>
            <p:nvPr/>
          </p:nvCxnSpPr>
          <p:spPr>
            <a:xfrm flipH="1">
              <a:off x="8765932" y="4510832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8" idx="4"/>
              <a:endCxn id="29" idx="1"/>
            </p:cNvCxnSpPr>
            <p:nvPr/>
          </p:nvCxnSpPr>
          <p:spPr>
            <a:xfrm>
              <a:off x="9080474" y="4533150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4"/>
              <a:endCxn id="34" idx="7"/>
            </p:cNvCxnSpPr>
            <p:nvPr/>
          </p:nvCxnSpPr>
          <p:spPr>
            <a:xfrm flipH="1">
              <a:off x="9125972" y="4965198"/>
              <a:ext cx="106902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6"/>
              <a:endCxn id="31" idx="3"/>
            </p:cNvCxnSpPr>
            <p:nvPr/>
          </p:nvCxnSpPr>
          <p:spPr>
            <a:xfrm>
              <a:off x="9309074" y="4888998"/>
              <a:ext cx="437598" cy="5388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1" idx="4"/>
              <a:endCxn id="32" idx="0"/>
            </p:cNvCxnSpPr>
            <p:nvPr/>
          </p:nvCxnSpPr>
          <p:spPr>
            <a:xfrm>
              <a:off x="9800554" y="4965198"/>
              <a:ext cx="0" cy="27126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9" idx="5"/>
              <a:endCxn id="33" idx="0"/>
            </p:cNvCxnSpPr>
            <p:nvPr/>
          </p:nvCxnSpPr>
          <p:spPr>
            <a:xfrm>
              <a:off x="9286756" y="4942880"/>
              <a:ext cx="81750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354149" y="2213861"/>
                <a:ext cx="4494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49" y="2213861"/>
                <a:ext cx="44941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5065692" y="1906607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5" name="Oval 44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7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9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1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2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53" name="Straight Connector 52"/>
            <p:cNvCxnSpPr>
              <a:stCxn id="46" idx="3"/>
              <a:endCxn id="48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6" idx="5"/>
              <a:endCxn id="47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3"/>
              <a:endCxn id="50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4"/>
              <a:endCxn id="49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4"/>
              <a:endCxn id="51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88296" y="1939904"/>
                <a:ext cx="3622530" cy="5847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Level-</a:t>
                </a:r>
                <a:r>
                  <a:rPr lang="en-US" sz="3200" dirty="0" err="1" smtClean="0"/>
                  <a:t>i</a:t>
                </a:r>
                <a:r>
                  <a:rPr lang="en-US" sz="3200" dirty="0" smtClean="0"/>
                  <a:t> 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96" y="1939904"/>
                <a:ext cx="3622530" cy="584775"/>
              </a:xfrm>
              <a:prstGeom prst="rect">
                <a:avLst/>
              </a:prstGeom>
              <a:blipFill>
                <a:blip r:embed="rId4"/>
                <a:stretch>
                  <a:fillRect l="-420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737113" y="2561184"/>
                <a:ext cx="2811219" cy="667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13" y="2561184"/>
                <a:ext cx="2811219" cy="6671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ight Arrow 60"/>
          <p:cNvSpPr/>
          <p:nvPr/>
        </p:nvSpPr>
        <p:spPr>
          <a:xfrm>
            <a:off x="279617" y="59038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1282220" y="5922508"/>
                <a:ext cx="6546472" cy="971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 clusters of depth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220" y="5922508"/>
                <a:ext cx="6546472" cy="971997"/>
              </a:xfrm>
              <a:prstGeom prst="rect">
                <a:avLst/>
              </a:prstGeom>
              <a:blipFill>
                <a:blip r:embed="rId6"/>
                <a:stretch>
                  <a:fillRect t="-440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7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0980"/>
            <a:ext cx="10515600" cy="1325563"/>
          </a:xfrm>
        </p:spPr>
        <p:txBody>
          <a:bodyPr/>
          <a:lstStyle/>
          <a:p>
            <a:r>
              <a:rPr lang="en-US" dirty="0" smtClean="0"/>
              <a:t>Phase i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71286"/>
                <a:ext cx="11181522" cy="578671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Input: </a:t>
                </a:r>
                <a:r>
                  <a:rPr lang="en-US" dirty="0" smtClean="0"/>
                  <a:t>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, subgraph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Step 2: Handle newly-</a:t>
                </a:r>
                <a:r>
                  <a:rPr lang="en-US" b="1" dirty="0" err="1" smtClean="0"/>
                  <a:t>unclustered</a:t>
                </a:r>
                <a:r>
                  <a:rPr lang="en-US" b="1" dirty="0" smtClean="0"/>
                  <a:t> vertices</a:t>
                </a:r>
              </a:p>
              <a:p>
                <a:r>
                  <a:rPr lang="en-US" dirty="0" smtClean="0"/>
                  <a:t>Each </a:t>
                </a:r>
                <a:r>
                  <a:rPr lang="en-US" b="1" i="1" dirty="0" smtClean="0"/>
                  <a:t>vertex</a:t>
                </a:r>
                <a:r>
                  <a:rPr lang="en-US" dirty="0" smtClean="0"/>
                  <a:t> adds one edge per neighboring cluster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71286"/>
                <a:ext cx="11181522" cy="5786714"/>
              </a:xfrm>
              <a:blipFill>
                <a:blip r:embed="rId2"/>
                <a:stretch>
                  <a:fillRect l="-1091" t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79617" y="1639956"/>
            <a:ext cx="11448556" cy="19679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722643" y="1889405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Oval 5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8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0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2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14" name="Straight Connector 13"/>
            <p:cNvCxnSpPr>
              <a:stCxn id="7" idx="3"/>
              <a:endCxn id="9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5"/>
              <a:endCxn id="8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4"/>
              <a:endCxn id="10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4"/>
              <a:endCxn id="12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25"/>
          <p:cNvSpPr>
            <a:spLocks noChangeArrowheads="1"/>
          </p:cNvSpPr>
          <p:nvPr/>
        </p:nvSpPr>
        <p:spPr bwMode="auto">
          <a:xfrm>
            <a:off x="8181010" y="24347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8829082" y="24347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9413530" y="24347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850517" y="1909090"/>
            <a:ext cx="18229" cy="120029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9753681" y="1884954"/>
            <a:ext cx="1330298" cy="1330298"/>
            <a:chOff x="8491834" y="3827817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8491834" y="3827817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9355930" y="402071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9643962" y="437236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9004274" y="438075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915667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8635850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972435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auto">
            <a:xfrm>
              <a:off x="9724354" y="5236462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3" name="Oval 25"/>
            <p:cNvSpPr>
              <a:spLocks noChangeArrowheads="1"/>
            </p:cNvSpPr>
            <p:nvPr/>
          </p:nvSpPr>
          <p:spPr bwMode="auto">
            <a:xfrm>
              <a:off x="9292306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4" name="Oval 25"/>
            <p:cNvSpPr>
              <a:spLocks noChangeArrowheads="1"/>
            </p:cNvSpPr>
            <p:nvPr/>
          </p:nvSpPr>
          <p:spPr bwMode="auto">
            <a:xfrm>
              <a:off x="8995890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35" name="Straight Connector 34"/>
            <p:cNvCxnSpPr>
              <a:stCxn id="26" idx="3"/>
              <a:endCxn id="28" idx="3"/>
            </p:cNvCxnSpPr>
            <p:nvPr/>
          </p:nvCxnSpPr>
          <p:spPr>
            <a:xfrm flipH="1">
              <a:off x="9026592" y="4150792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6" idx="5"/>
              <a:endCxn id="27" idx="1"/>
            </p:cNvCxnSpPr>
            <p:nvPr/>
          </p:nvCxnSpPr>
          <p:spPr>
            <a:xfrm>
              <a:off x="9486012" y="4150792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3"/>
              <a:endCxn id="30" idx="7"/>
            </p:cNvCxnSpPr>
            <p:nvPr/>
          </p:nvCxnSpPr>
          <p:spPr>
            <a:xfrm flipH="1">
              <a:off x="8765932" y="4510832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8" idx="4"/>
              <a:endCxn id="29" idx="1"/>
            </p:cNvCxnSpPr>
            <p:nvPr/>
          </p:nvCxnSpPr>
          <p:spPr>
            <a:xfrm>
              <a:off x="9080474" y="4533150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4"/>
              <a:endCxn id="34" idx="7"/>
            </p:cNvCxnSpPr>
            <p:nvPr/>
          </p:nvCxnSpPr>
          <p:spPr>
            <a:xfrm flipH="1">
              <a:off x="9125972" y="4965198"/>
              <a:ext cx="106902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6"/>
              <a:endCxn id="31" idx="3"/>
            </p:cNvCxnSpPr>
            <p:nvPr/>
          </p:nvCxnSpPr>
          <p:spPr>
            <a:xfrm>
              <a:off x="9309074" y="4888998"/>
              <a:ext cx="437598" cy="5388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1" idx="4"/>
              <a:endCxn id="32" idx="0"/>
            </p:cNvCxnSpPr>
            <p:nvPr/>
          </p:nvCxnSpPr>
          <p:spPr>
            <a:xfrm>
              <a:off x="9800554" y="4965198"/>
              <a:ext cx="0" cy="27126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9" idx="5"/>
              <a:endCxn id="33" idx="0"/>
            </p:cNvCxnSpPr>
            <p:nvPr/>
          </p:nvCxnSpPr>
          <p:spPr>
            <a:xfrm>
              <a:off x="9286756" y="4942880"/>
              <a:ext cx="81750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354149" y="2213861"/>
                <a:ext cx="4494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49" y="2213861"/>
                <a:ext cx="44941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5065692" y="1906607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5" name="Oval 44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7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9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1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2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53" name="Straight Connector 52"/>
            <p:cNvCxnSpPr>
              <a:stCxn id="46" idx="3"/>
              <a:endCxn id="48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6" idx="5"/>
              <a:endCxn id="47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3"/>
              <a:endCxn id="50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4"/>
              <a:endCxn id="49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4"/>
              <a:endCxn id="51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88296" y="1939904"/>
                <a:ext cx="3622530" cy="5847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Level-</a:t>
                </a:r>
                <a:r>
                  <a:rPr lang="en-US" sz="3200" dirty="0" err="1" smtClean="0"/>
                  <a:t>i</a:t>
                </a:r>
                <a:r>
                  <a:rPr lang="en-US" sz="3200" dirty="0" smtClean="0"/>
                  <a:t> 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96" y="1939904"/>
                <a:ext cx="3622530" cy="584775"/>
              </a:xfrm>
              <a:prstGeom prst="rect">
                <a:avLst/>
              </a:prstGeom>
              <a:blipFill>
                <a:blip r:embed="rId4"/>
                <a:stretch>
                  <a:fillRect l="-420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737113" y="2561184"/>
                <a:ext cx="2811219" cy="667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13" y="2561184"/>
                <a:ext cx="2811219" cy="6671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3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" y="-168959"/>
            <a:ext cx="10515600" cy="1325563"/>
          </a:xfrm>
        </p:spPr>
        <p:txBody>
          <a:bodyPr/>
          <a:lstStyle/>
          <a:p>
            <a:r>
              <a:rPr lang="en-US" dirty="0" smtClean="0"/>
              <a:t>Final Phase k-1: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71286"/>
                <a:ext cx="11181522" cy="578671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Input: </a:t>
                </a:r>
                <a:r>
                  <a:rPr lang="en-US" dirty="0" smtClean="0"/>
                  <a:t>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subgraph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Each </a:t>
                </a:r>
                <a:r>
                  <a:rPr lang="en-US" b="1" i="1" dirty="0" smtClean="0"/>
                  <a:t>vertex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adds (to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) one edge per neighboring cluster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71286"/>
                <a:ext cx="11181522" cy="5786714"/>
              </a:xfrm>
              <a:blipFill>
                <a:blip r:embed="rId2"/>
                <a:stretch>
                  <a:fillRect l="-981" t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79617" y="1639956"/>
            <a:ext cx="11448556" cy="19679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722643" y="1889405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Oval 5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8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0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2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14" name="Straight Connector 13"/>
            <p:cNvCxnSpPr>
              <a:stCxn id="7" idx="3"/>
              <a:endCxn id="9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5"/>
              <a:endCxn id="8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4"/>
              <a:endCxn id="10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4"/>
              <a:endCxn id="12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25"/>
          <p:cNvSpPr>
            <a:spLocks noChangeArrowheads="1"/>
          </p:cNvSpPr>
          <p:nvPr/>
        </p:nvSpPr>
        <p:spPr bwMode="auto">
          <a:xfrm>
            <a:off x="8181010" y="24347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8829082" y="24347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9413530" y="24347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850517" y="1909090"/>
            <a:ext cx="18229" cy="120029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9753681" y="1884954"/>
            <a:ext cx="1330298" cy="1330298"/>
            <a:chOff x="8491834" y="3827817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8491834" y="3827817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9355930" y="402071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9643962" y="437236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9004274" y="438075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915667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8635850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972435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auto">
            <a:xfrm>
              <a:off x="9724354" y="5236462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3" name="Oval 25"/>
            <p:cNvSpPr>
              <a:spLocks noChangeArrowheads="1"/>
            </p:cNvSpPr>
            <p:nvPr/>
          </p:nvSpPr>
          <p:spPr bwMode="auto">
            <a:xfrm>
              <a:off x="9292306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4" name="Oval 25"/>
            <p:cNvSpPr>
              <a:spLocks noChangeArrowheads="1"/>
            </p:cNvSpPr>
            <p:nvPr/>
          </p:nvSpPr>
          <p:spPr bwMode="auto">
            <a:xfrm>
              <a:off x="8995890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35" name="Straight Connector 34"/>
            <p:cNvCxnSpPr>
              <a:stCxn id="26" idx="3"/>
              <a:endCxn id="28" idx="3"/>
            </p:cNvCxnSpPr>
            <p:nvPr/>
          </p:nvCxnSpPr>
          <p:spPr>
            <a:xfrm flipH="1">
              <a:off x="9026592" y="4150792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6" idx="5"/>
              <a:endCxn id="27" idx="1"/>
            </p:cNvCxnSpPr>
            <p:nvPr/>
          </p:nvCxnSpPr>
          <p:spPr>
            <a:xfrm>
              <a:off x="9486012" y="4150792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3"/>
              <a:endCxn id="30" idx="7"/>
            </p:cNvCxnSpPr>
            <p:nvPr/>
          </p:nvCxnSpPr>
          <p:spPr>
            <a:xfrm flipH="1">
              <a:off x="8765932" y="4510832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8" idx="4"/>
              <a:endCxn id="29" idx="1"/>
            </p:cNvCxnSpPr>
            <p:nvPr/>
          </p:nvCxnSpPr>
          <p:spPr>
            <a:xfrm>
              <a:off x="9080474" y="4533150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4"/>
              <a:endCxn id="34" idx="7"/>
            </p:cNvCxnSpPr>
            <p:nvPr/>
          </p:nvCxnSpPr>
          <p:spPr>
            <a:xfrm flipH="1">
              <a:off x="9125972" y="4965198"/>
              <a:ext cx="106902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6"/>
              <a:endCxn id="31" idx="3"/>
            </p:cNvCxnSpPr>
            <p:nvPr/>
          </p:nvCxnSpPr>
          <p:spPr>
            <a:xfrm>
              <a:off x="9309074" y="4888998"/>
              <a:ext cx="437598" cy="5388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1" idx="4"/>
              <a:endCxn id="32" idx="0"/>
            </p:cNvCxnSpPr>
            <p:nvPr/>
          </p:nvCxnSpPr>
          <p:spPr>
            <a:xfrm>
              <a:off x="9800554" y="4965198"/>
              <a:ext cx="0" cy="27126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9" idx="5"/>
              <a:endCxn id="33" idx="0"/>
            </p:cNvCxnSpPr>
            <p:nvPr/>
          </p:nvCxnSpPr>
          <p:spPr>
            <a:xfrm>
              <a:off x="9286756" y="4942880"/>
              <a:ext cx="81750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065889" y="2248715"/>
                <a:ext cx="8399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889" y="2248715"/>
                <a:ext cx="83997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5065692" y="1906607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5" name="Oval 44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7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9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1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2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53" name="Straight Connector 52"/>
            <p:cNvCxnSpPr>
              <a:stCxn id="46" idx="3"/>
              <a:endCxn id="48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6" idx="5"/>
              <a:endCxn id="47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3"/>
              <a:endCxn id="50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4"/>
              <a:endCxn id="49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4"/>
              <a:endCxn id="51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88296" y="1939904"/>
                <a:ext cx="2966646" cy="5847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96" y="1939904"/>
                <a:ext cx="2966646" cy="584775"/>
              </a:xfrm>
              <a:prstGeom prst="rect">
                <a:avLst/>
              </a:prstGeom>
              <a:blipFill>
                <a:blip r:embed="rId4"/>
                <a:stretch>
                  <a:fillRect l="-513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737113" y="2561184"/>
                <a:ext cx="2960041" cy="667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13" y="2561184"/>
                <a:ext cx="2960041" cy="6671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38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2014"/>
            <a:ext cx="10515600" cy="1325563"/>
          </a:xfrm>
        </p:spPr>
        <p:txBody>
          <a:bodyPr/>
          <a:lstStyle/>
          <a:p>
            <a:r>
              <a:rPr lang="en-US" dirty="0" smtClean="0"/>
              <a:t>Analysis (Stretch)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2460" y="1031531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Consider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b="0" dirty="0" smtClean="0">
                  <a:solidFill>
                    <a:srgbClr val="7030A0"/>
                  </a:solidFill>
                </a:endParaRPr>
              </a:p>
              <a:p>
                <a:r>
                  <a:rPr lang="en-US" dirty="0" err="1" smtClean="0"/>
                  <a:t>W.l.o.g</a:t>
                </a:r>
                <a:r>
                  <a:rPr lang="en-US" dirty="0" smtClean="0"/>
                  <a:t>.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stopped being clustered not after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, say in step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r>
                  <a:rPr lang="en-US" dirty="0" smtClean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𝑑𝑖𝑠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460" y="1031531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279618" y="2802834"/>
            <a:ext cx="11448556" cy="19679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722644" y="3052283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Oval 6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2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4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15" name="Straight Connector 14"/>
            <p:cNvCxnSpPr>
              <a:stCxn id="8" idx="3"/>
              <a:endCxn id="10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8" idx="5"/>
              <a:endCxn id="9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0" idx="3"/>
              <a:endCxn id="12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4"/>
              <a:endCxn id="11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9" idx="4"/>
              <a:endCxn id="13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8181011" y="3597611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8829083" y="3597611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9413531" y="3597611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850518" y="3071968"/>
            <a:ext cx="18229" cy="120029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753682" y="3047832"/>
            <a:ext cx="1330298" cy="1330298"/>
            <a:chOff x="8491834" y="3827817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" name="Oval 25"/>
            <p:cNvSpPr/>
            <p:nvPr/>
          </p:nvSpPr>
          <p:spPr>
            <a:xfrm>
              <a:off x="8491834" y="3827817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9355930" y="402071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9643962" y="437236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9004274" y="438075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915667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8635850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auto">
            <a:xfrm>
              <a:off x="972435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3" name="Oval 25"/>
            <p:cNvSpPr>
              <a:spLocks noChangeArrowheads="1"/>
            </p:cNvSpPr>
            <p:nvPr/>
          </p:nvSpPr>
          <p:spPr bwMode="auto">
            <a:xfrm>
              <a:off x="9724354" y="5236462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4" name="Oval 25"/>
            <p:cNvSpPr>
              <a:spLocks noChangeArrowheads="1"/>
            </p:cNvSpPr>
            <p:nvPr/>
          </p:nvSpPr>
          <p:spPr bwMode="auto">
            <a:xfrm>
              <a:off x="9292306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5" name="Oval 25"/>
            <p:cNvSpPr>
              <a:spLocks noChangeArrowheads="1"/>
            </p:cNvSpPr>
            <p:nvPr/>
          </p:nvSpPr>
          <p:spPr bwMode="auto">
            <a:xfrm>
              <a:off x="8995890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36" name="Straight Connector 35"/>
            <p:cNvCxnSpPr>
              <a:stCxn id="27" idx="3"/>
              <a:endCxn id="29" idx="3"/>
            </p:cNvCxnSpPr>
            <p:nvPr/>
          </p:nvCxnSpPr>
          <p:spPr>
            <a:xfrm flipH="1">
              <a:off x="9026592" y="4150792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7" idx="5"/>
              <a:endCxn id="28" idx="1"/>
            </p:cNvCxnSpPr>
            <p:nvPr/>
          </p:nvCxnSpPr>
          <p:spPr>
            <a:xfrm>
              <a:off x="9486012" y="4150792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9" idx="3"/>
              <a:endCxn id="31" idx="7"/>
            </p:cNvCxnSpPr>
            <p:nvPr/>
          </p:nvCxnSpPr>
          <p:spPr>
            <a:xfrm flipH="1">
              <a:off x="8765932" y="4510832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4"/>
              <a:endCxn id="30" idx="1"/>
            </p:cNvCxnSpPr>
            <p:nvPr/>
          </p:nvCxnSpPr>
          <p:spPr>
            <a:xfrm>
              <a:off x="9080474" y="4533150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0" idx="4"/>
              <a:endCxn id="35" idx="7"/>
            </p:cNvCxnSpPr>
            <p:nvPr/>
          </p:nvCxnSpPr>
          <p:spPr>
            <a:xfrm flipH="1">
              <a:off x="9125972" y="4965198"/>
              <a:ext cx="106902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0" idx="6"/>
              <a:endCxn id="32" idx="3"/>
            </p:cNvCxnSpPr>
            <p:nvPr/>
          </p:nvCxnSpPr>
          <p:spPr>
            <a:xfrm>
              <a:off x="9309074" y="4888998"/>
              <a:ext cx="437598" cy="5388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2" idx="4"/>
              <a:endCxn id="33" idx="0"/>
            </p:cNvCxnSpPr>
            <p:nvPr/>
          </p:nvCxnSpPr>
          <p:spPr>
            <a:xfrm>
              <a:off x="9800554" y="4965198"/>
              <a:ext cx="0" cy="27126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0" idx="5"/>
              <a:endCxn id="34" idx="0"/>
            </p:cNvCxnSpPr>
            <p:nvPr/>
          </p:nvCxnSpPr>
          <p:spPr>
            <a:xfrm>
              <a:off x="9286756" y="4942880"/>
              <a:ext cx="81750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54150" y="3376739"/>
                <a:ext cx="4494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50" y="3376739"/>
                <a:ext cx="44941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5065693" y="3069485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6" name="Oval 45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8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1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2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3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54" name="Straight Connector 53"/>
            <p:cNvCxnSpPr>
              <a:stCxn id="47" idx="3"/>
              <a:endCxn id="49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7" idx="5"/>
              <a:endCxn id="48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9" idx="3"/>
              <a:endCxn id="51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9" idx="4"/>
              <a:endCxn id="50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8" idx="4"/>
              <a:endCxn id="52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88297" y="3102782"/>
                <a:ext cx="3622530" cy="5847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Level-</a:t>
                </a:r>
                <a:r>
                  <a:rPr lang="en-US" sz="3200" dirty="0" err="1" smtClean="0"/>
                  <a:t>i</a:t>
                </a:r>
                <a:r>
                  <a:rPr lang="en-US" sz="3200" dirty="0" smtClean="0"/>
                  <a:t> 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97" y="3102782"/>
                <a:ext cx="3622530" cy="584775"/>
              </a:xfrm>
              <a:prstGeom prst="rect">
                <a:avLst/>
              </a:prstGeom>
              <a:blipFill>
                <a:blip r:embed="rId4"/>
                <a:stretch>
                  <a:fillRect l="-420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737114" y="3724062"/>
                <a:ext cx="2811219" cy="667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14" y="3724062"/>
                <a:ext cx="2811219" cy="6671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166591" y="4123853"/>
                <a:ext cx="4377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591" y="4123853"/>
                <a:ext cx="43774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558569" y="3381969"/>
                <a:ext cx="4377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569" y="3381969"/>
                <a:ext cx="43774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>
            <a:stCxn id="62" idx="0"/>
            <a:endCxn id="12" idx="3"/>
          </p:cNvCxnSpPr>
          <p:nvPr/>
        </p:nvCxnSpPr>
        <p:spPr>
          <a:xfrm flipV="1">
            <a:off x="5385465" y="3833502"/>
            <a:ext cx="1453713" cy="290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68"/>
          <p:cNvSpPr/>
          <p:nvPr/>
        </p:nvSpPr>
        <p:spPr>
          <a:xfrm>
            <a:off x="5506278" y="3836504"/>
            <a:ext cx="2117035" cy="644096"/>
          </a:xfrm>
          <a:custGeom>
            <a:avLst/>
            <a:gdLst>
              <a:gd name="connsiteX0" fmla="*/ 2117035 w 2117035"/>
              <a:gd name="connsiteY0" fmla="*/ 0 h 644096"/>
              <a:gd name="connsiteX1" fmla="*/ 1878496 w 2117035"/>
              <a:gd name="connsiteY1" fmla="*/ 496957 h 644096"/>
              <a:gd name="connsiteX2" fmla="*/ 1461052 w 2117035"/>
              <a:gd name="connsiteY2" fmla="*/ 636105 h 644096"/>
              <a:gd name="connsiteX3" fmla="*/ 0 w 2117035"/>
              <a:gd name="connsiteY3" fmla="*/ 308113 h 64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35" h="644096">
                <a:moveTo>
                  <a:pt x="2117035" y="0"/>
                </a:moveTo>
                <a:cubicBezTo>
                  <a:pt x="2052431" y="195469"/>
                  <a:pt x="1987827" y="390939"/>
                  <a:pt x="1878496" y="496957"/>
                </a:cubicBezTo>
                <a:cubicBezTo>
                  <a:pt x="1769165" y="602975"/>
                  <a:pt x="1774135" y="667579"/>
                  <a:pt x="1461052" y="636105"/>
                </a:cubicBezTo>
                <a:cubicBezTo>
                  <a:pt x="1147969" y="604631"/>
                  <a:pt x="573984" y="456372"/>
                  <a:pt x="0" y="3081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>
            <a:off x="576469" y="5649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758593" y="5751255"/>
                <a:ext cx="8442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Claim follows as all vertices stopped being cluster up to step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593" y="5751255"/>
                <a:ext cx="8442119" cy="461665"/>
              </a:xfrm>
              <a:prstGeom prst="rect">
                <a:avLst/>
              </a:prstGeom>
              <a:blipFill>
                <a:blip r:embed="rId8"/>
                <a:stretch>
                  <a:fillRect l="-10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13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2014"/>
            <a:ext cx="10515600" cy="1325563"/>
          </a:xfrm>
        </p:spPr>
        <p:txBody>
          <a:bodyPr/>
          <a:lstStyle/>
          <a:p>
            <a:r>
              <a:rPr lang="en-US" dirty="0" smtClean="0"/>
              <a:t>Analysis (Size)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1021" y="1280711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Show</a:t>
                </a:r>
                <a:r>
                  <a:rPr lang="en-US" smtClean="0"/>
                  <a:t>: </a:t>
                </a:r>
                <a:r>
                  <a:rPr lang="en-US" dirty="0" smtClean="0"/>
                  <a:t>e</a:t>
                </a:r>
                <a:r>
                  <a:rPr lang="en-US" smtClean="0"/>
                  <a:t>ach </a:t>
                </a:r>
                <a:r>
                  <a:rPr lang="en-US" dirty="0" smtClean="0"/>
                  <a:t>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adds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sup>
                    </m:sSup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edges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021" y="1280711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201989" y="2272904"/>
            <a:ext cx="11448556" cy="16466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722644" y="2386354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Oval 6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2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4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15" name="Straight Connector 14"/>
            <p:cNvCxnSpPr>
              <a:stCxn id="8" idx="3"/>
              <a:endCxn id="10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8" idx="5"/>
              <a:endCxn id="9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0" idx="3"/>
              <a:endCxn id="12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4"/>
              <a:endCxn id="11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9" idx="4"/>
              <a:endCxn id="13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8181011" y="2931682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8829083" y="2931682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9413531" y="2931682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850518" y="2406039"/>
            <a:ext cx="18229" cy="120029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753682" y="2381903"/>
            <a:ext cx="1330298" cy="1330298"/>
            <a:chOff x="8491834" y="3827817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" name="Oval 25"/>
            <p:cNvSpPr/>
            <p:nvPr/>
          </p:nvSpPr>
          <p:spPr>
            <a:xfrm>
              <a:off x="8491834" y="3827817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9355930" y="402071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9643962" y="437236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9004274" y="438075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915667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8635850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auto">
            <a:xfrm>
              <a:off x="972435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3" name="Oval 25"/>
            <p:cNvSpPr>
              <a:spLocks noChangeArrowheads="1"/>
            </p:cNvSpPr>
            <p:nvPr/>
          </p:nvSpPr>
          <p:spPr bwMode="auto">
            <a:xfrm>
              <a:off x="9724354" y="5236462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4" name="Oval 25"/>
            <p:cNvSpPr>
              <a:spLocks noChangeArrowheads="1"/>
            </p:cNvSpPr>
            <p:nvPr/>
          </p:nvSpPr>
          <p:spPr bwMode="auto">
            <a:xfrm>
              <a:off x="9292306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5" name="Oval 25"/>
            <p:cNvSpPr>
              <a:spLocks noChangeArrowheads="1"/>
            </p:cNvSpPr>
            <p:nvPr/>
          </p:nvSpPr>
          <p:spPr bwMode="auto">
            <a:xfrm>
              <a:off x="8995890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36" name="Straight Connector 35"/>
            <p:cNvCxnSpPr>
              <a:stCxn id="27" idx="3"/>
              <a:endCxn id="29" idx="3"/>
            </p:cNvCxnSpPr>
            <p:nvPr/>
          </p:nvCxnSpPr>
          <p:spPr>
            <a:xfrm flipH="1">
              <a:off x="9026592" y="4150792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7" idx="5"/>
              <a:endCxn id="28" idx="1"/>
            </p:cNvCxnSpPr>
            <p:nvPr/>
          </p:nvCxnSpPr>
          <p:spPr>
            <a:xfrm>
              <a:off x="9486012" y="4150792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9" idx="3"/>
              <a:endCxn id="31" idx="7"/>
            </p:cNvCxnSpPr>
            <p:nvPr/>
          </p:nvCxnSpPr>
          <p:spPr>
            <a:xfrm flipH="1">
              <a:off x="8765932" y="4510832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4"/>
              <a:endCxn id="30" idx="1"/>
            </p:cNvCxnSpPr>
            <p:nvPr/>
          </p:nvCxnSpPr>
          <p:spPr>
            <a:xfrm>
              <a:off x="9080474" y="4533150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0" idx="4"/>
              <a:endCxn id="35" idx="7"/>
            </p:cNvCxnSpPr>
            <p:nvPr/>
          </p:nvCxnSpPr>
          <p:spPr>
            <a:xfrm flipH="1">
              <a:off x="9125972" y="4965198"/>
              <a:ext cx="106902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0" idx="6"/>
              <a:endCxn id="32" idx="3"/>
            </p:cNvCxnSpPr>
            <p:nvPr/>
          </p:nvCxnSpPr>
          <p:spPr>
            <a:xfrm>
              <a:off x="9309074" y="4888998"/>
              <a:ext cx="437598" cy="5388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2" idx="4"/>
              <a:endCxn id="33" idx="0"/>
            </p:cNvCxnSpPr>
            <p:nvPr/>
          </p:nvCxnSpPr>
          <p:spPr>
            <a:xfrm>
              <a:off x="9800554" y="4965198"/>
              <a:ext cx="0" cy="27126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0" idx="5"/>
              <a:endCxn id="34" idx="0"/>
            </p:cNvCxnSpPr>
            <p:nvPr/>
          </p:nvCxnSpPr>
          <p:spPr>
            <a:xfrm>
              <a:off x="9286756" y="4942880"/>
              <a:ext cx="81750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54150" y="2710810"/>
                <a:ext cx="4494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50" y="2710810"/>
                <a:ext cx="44941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5065693" y="2403556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6" name="Oval 45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8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1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2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3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54" name="Straight Connector 53"/>
            <p:cNvCxnSpPr>
              <a:stCxn id="47" idx="3"/>
              <a:endCxn id="49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7" idx="5"/>
              <a:endCxn id="48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9" idx="3"/>
              <a:endCxn id="51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9" idx="4"/>
              <a:endCxn id="50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8" idx="4"/>
              <a:endCxn id="52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88297" y="2436853"/>
                <a:ext cx="3622530" cy="5847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Level-</a:t>
                </a:r>
                <a:r>
                  <a:rPr lang="en-US" sz="3200" dirty="0" err="1" smtClean="0"/>
                  <a:t>i</a:t>
                </a:r>
                <a:r>
                  <a:rPr lang="en-US" sz="3200" dirty="0" smtClean="0"/>
                  <a:t> 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97" y="2436853"/>
                <a:ext cx="3622530" cy="584775"/>
              </a:xfrm>
              <a:prstGeom prst="rect">
                <a:avLst/>
              </a:prstGeom>
              <a:blipFill>
                <a:blip r:embed="rId4"/>
                <a:stretch>
                  <a:fillRect l="-420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737114" y="3058133"/>
                <a:ext cx="2811219" cy="667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14" y="3058133"/>
                <a:ext cx="2811219" cy="6671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166591" y="3457924"/>
                <a:ext cx="4377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591" y="3457924"/>
                <a:ext cx="43774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558569" y="2716040"/>
                <a:ext cx="4377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569" y="2716040"/>
                <a:ext cx="43774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>
            <a:stCxn id="62" idx="0"/>
            <a:endCxn id="12" idx="3"/>
          </p:cNvCxnSpPr>
          <p:nvPr/>
        </p:nvCxnSpPr>
        <p:spPr>
          <a:xfrm flipV="1">
            <a:off x="5385465" y="3167573"/>
            <a:ext cx="1453713" cy="290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68"/>
          <p:cNvSpPr/>
          <p:nvPr/>
        </p:nvSpPr>
        <p:spPr>
          <a:xfrm>
            <a:off x="5474589" y="3169919"/>
            <a:ext cx="2197744" cy="524538"/>
          </a:xfrm>
          <a:custGeom>
            <a:avLst/>
            <a:gdLst>
              <a:gd name="connsiteX0" fmla="*/ 2117035 w 2117035"/>
              <a:gd name="connsiteY0" fmla="*/ 0 h 644096"/>
              <a:gd name="connsiteX1" fmla="*/ 1878496 w 2117035"/>
              <a:gd name="connsiteY1" fmla="*/ 496957 h 644096"/>
              <a:gd name="connsiteX2" fmla="*/ 1461052 w 2117035"/>
              <a:gd name="connsiteY2" fmla="*/ 636105 h 644096"/>
              <a:gd name="connsiteX3" fmla="*/ 0 w 2117035"/>
              <a:gd name="connsiteY3" fmla="*/ 308113 h 644096"/>
              <a:gd name="connsiteX0" fmla="*/ 2117035 w 2117035"/>
              <a:gd name="connsiteY0" fmla="*/ 0 h 505301"/>
              <a:gd name="connsiteX1" fmla="*/ 1878496 w 2117035"/>
              <a:gd name="connsiteY1" fmla="*/ 496957 h 505301"/>
              <a:gd name="connsiteX2" fmla="*/ 0 w 2117035"/>
              <a:gd name="connsiteY2" fmla="*/ 308113 h 505301"/>
              <a:gd name="connsiteX0" fmla="*/ 2117035 w 2117035"/>
              <a:gd name="connsiteY0" fmla="*/ 0 h 524538"/>
              <a:gd name="connsiteX1" fmla="*/ 1600200 w 2117035"/>
              <a:gd name="connsiteY1" fmla="*/ 516835 h 524538"/>
              <a:gd name="connsiteX2" fmla="*/ 0 w 2117035"/>
              <a:gd name="connsiteY2" fmla="*/ 308113 h 52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7035" h="524538">
                <a:moveTo>
                  <a:pt x="2117035" y="0"/>
                </a:moveTo>
                <a:cubicBezTo>
                  <a:pt x="2052431" y="195469"/>
                  <a:pt x="1953039" y="465483"/>
                  <a:pt x="1600200" y="516835"/>
                </a:cubicBezTo>
                <a:cubicBezTo>
                  <a:pt x="1247361" y="568187"/>
                  <a:pt x="391353" y="347455"/>
                  <a:pt x="0" y="3081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>
            <a:off x="636104" y="46906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501491" y="3447562"/>
            <a:ext cx="4646361" cy="395291"/>
          </a:xfrm>
          <a:custGeom>
            <a:avLst/>
            <a:gdLst>
              <a:gd name="connsiteX0" fmla="*/ 0 w 4701209"/>
              <a:gd name="connsiteY0" fmla="*/ 29817 h 506970"/>
              <a:gd name="connsiteX1" fmla="*/ 3041374 w 4701209"/>
              <a:gd name="connsiteY1" fmla="*/ 506895 h 506970"/>
              <a:gd name="connsiteX2" fmla="*/ 4701209 w 4701209"/>
              <a:gd name="connsiteY2" fmla="*/ 0 h 50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1209" h="506970">
                <a:moveTo>
                  <a:pt x="0" y="29817"/>
                </a:moveTo>
                <a:cubicBezTo>
                  <a:pt x="1128919" y="270840"/>
                  <a:pt x="2257839" y="511864"/>
                  <a:pt x="3041374" y="506895"/>
                </a:cubicBezTo>
                <a:cubicBezTo>
                  <a:pt x="3824909" y="501926"/>
                  <a:pt x="4263059" y="250963"/>
                  <a:pt x="47012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639259" y="4677765"/>
                <a:ext cx="8201604" cy="539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 </a:t>
                </a:r>
                <a:r>
                  <a:rPr lang="en-US" sz="2800" dirty="0" err="1" smtClean="0"/>
                  <a:t>w.h.p</a:t>
                </a:r>
                <a:r>
                  <a:rPr lang="en-US" sz="2800" dirty="0"/>
                  <a:t>. a vertex has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adjacent clusters</a:t>
                </a: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259" y="4677765"/>
                <a:ext cx="8201604" cy="539315"/>
              </a:xfrm>
              <a:prstGeom prst="rect">
                <a:avLst/>
              </a:prstGeom>
              <a:blipFill>
                <a:blip r:embed="rId8"/>
                <a:stretch>
                  <a:fillRect l="-595" t="-6742" r="-446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90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Example: Shortest-Path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Preserve distances w.r.t a </a:t>
            </a:r>
            <a:r>
              <a:rPr lang="en-US" dirty="0" smtClean="0">
                <a:solidFill>
                  <a:srgbClr val="FF0000"/>
                </a:solidFill>
              </a:rPr>
              <a:t>fixed</a:t>
            </a:r>
            <a:r>
              <a:rPr lang="en-US" dirty="0" smtClean="0"/>
              <a:t> source node</a:t>
            </a:r>
          </a:p>
          <a:p>
            <a:r>
              <a:rPr lang="en-US" dirty="0" smtClean="0"/>
              <a:t>What if we want to preserve distances between all pairs?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F85B304-0C6D-4274-84DA-6AED69028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2827" y="368459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6989" y="3683118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D9AC79-D195-44F7-949D-09B3D60C8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4944" y="468049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5AE6C9-E359-4434-9BD0-84D386DDA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289" y="4701117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4BDCD6-7310-495D-A807-F2D079FB6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943" y="5627776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503" y="563808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0" name="AutoShape 25">
            <a:extLst>
              <a:ext uri="{FF2B5EF4-FFF2-40B4-BE49-F238E27FC236}">
                <a16:creationId xmlns:a16="http://schemas.microsoft.com/office/drawing/2014/main" id="{FD929F14-EC13-48F3-8C36-DF4EC89B6DC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944620" y="3876110"/>
            <a:ext cx="453382" cy="81322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AutoShape 26">
            <a:extLst>
              <a:ext uri="{FF2B5EF4-FFF2-40B4-BE49-F238E27FC236}">
                <a16:creationId xmlns:a16="http://schemas.microsoft.com/office/drawing/2014/main" id="{8AA01327-C69B-4725-A1C5-9BF3474C3F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44620" y="4925047"/>
            <a:ext cx="456336" cy="72188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27">
            <a:extLst>
              <a:ext uri="{FF2B5EF4-FFF2-40B4-BE49-F238E27FC236}">
                <a16:creationId xmlns:a16="http://schemas.microsoft.com/office/drawing/2014/main" id="{513D02A4-1DBA-4551-8626-54665600FB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91465" y="3789191"/>
            <a:ext cx="729547" cy="147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28">
            <a:extLst>
              <a:ext uri="{FF2B5EF4-FFF2-40B4-BE49-F238E27FC236}">
                <a16:creationId xmlns:a16="http://schemas.microsoft.com/office/drawing/2014/main" id="{01269E85-DFFA-4E1B-8AB1-61A7B66B91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14475" y="3877584"/>
            <a:ext cx="426800" cy="79112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29">
            <a:extLst>
              <a:ext uri="{FF2B5EF4-FFF2-40B4-BE49-F238E27FC236}">
                <a16:creationId xmlns:a16="http://schemas.microsoft.com/office/drawing/2014/main" id="{971AD5EC-4D24-4448-AC18-FDBFBE3E416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35151" y="4904422"/>
            <a:ext cx="406124" cy="75281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30">
            <a:extLst>
              <a:ext uri="{FF2B5EF4-FFF2-40B4-BE49-F238E27FC236}">
                <a16:creationId xmlns:a16="http://schemas.microsoft.com/office/drawing/2014/main" id="{537BE961-C4AC-48F3-BF00-2A033693E7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94419" y="5733848"/>
            <a:ext cx="747269" cy="103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31">
            <a:extLst>
              <a:ext uri="{FF2B5EF4-FFF2-40B4-BE49-F238E27FC236}">
                <a16:creationId xmlns:a16="http://schemas.microsoft.com/office/drawing/2014/main" id="{3E6460BF-8ADE-4DE0-BC65-0B42B1942A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48638" y="3876110"/>
            <a:ext cx="835878" cy="178113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32">
            <a:extLst>
              <a:ext uri="{FF2B5EF4-FFF2-40B4-BE49-F238E27FC236}">
                <a16:creationId xmlns:a16="http://schemas.microsoft.com/office/drawing/2014/main" id="{685BD16C-7F38-4C74-AC1C-A85BBF777AC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51591" y="3877584"/>
            <a:ext cx="812249" cy="176934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33">
            <a:extLst>
              <a:ext uri="{FF2B5EF4-FFF2-40B4-BE49-F238E27FC236}">
                <a16:creationId xmlns:a16="http://schemas.microsoft.com/office/drawing/2014/main" id="{022727F0-46FA-464A-A701-8FB1E11C1F5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062765" y="4786564"/>
            <a:ext cx="1760365" cy="20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34">
            <a:extLst>
              <a:ext uri="{FF2B5EF4-FFF2-40B4-BE49-F238E27FC236}">
                <a16:creationId xmlns:a16="http://schemas.microsoft.com/office/drawing/2014/main" id="{C6D832B5-C6BA-4D91-B6DA-CCD1B098150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019938" y="3877584"/>
            <a:ext cx="1343903" cy="84268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35">
            <a:extLst>
              <a:ext uri="{FF2B5EF4-FFF2-40B4-BE49-F238E27FC236}">
                <a16:creationId xmlns:a16="http://schemas.microsoft.com/office/drawing/2014/main" id="{0FBF1DCE-F1BE-47B7-AA42-25C95850B3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19938" y="4894110"/>
            <a:ext cx="1364578" cy="76313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36">
            <a:extLst>
              <a:ext uri="{FF2B5EF4-FFF2-40B4-BE49-F238E27FC236}">
                <a16:creationId xmlns:a16="http://schemas.microsoft.com/office/drawing/2014/main" id="{46DE0114-1ABC-410F-85EB-E1367C9A44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73320" y="3907048"/>
            <a:ext cx="2953" cy="170894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37">
            <a:extLst>
              <a:ext uri="{FF2B5EF4-FFF2-40B4-BE49-F238E27FC236}">
                <a16:creationId xmlns:a16="http://schemas.microsoft.com/office/drawing/2014/main" id="{22201457-2EFA-4798-8B87-F8CF05233D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48638" y="3876110"/>
            <a:ext cx="1317320" cy="82353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38">
            <a:extLst>
              <a:ext uri="{FF2B5EF4-FFF2-40B4-BE49-F238E27FC236}">
                <a16:creationId xmlns:a16="http://schemas.microsoft.com/office/drawing/2014/main" id="{37B0735E-4E7F-4312-89D2-BD676AF1E6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39158" y="3908521"/>
            <a:ext cx="20675" cy="171778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39">
            <a:extLst>
              <a:ext uri="{FF2B5EF4-FFF2-40B4-BE49-F238E27FC236}">
                <a16:creationId xmlns:a16="http://schemas.microsoft.com/office/drawing/2014/main" id="{AE609723-7C52-4AF4-86F3-DF53E14D614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51591" y="4873485"/>
            <a:ext cx="1314366" cy="77344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ounded Rectangular Callout 26"/>
          <p:cNvSpPr/>
          <p:nvPr/>
        </p:nvSpPr>
        <p:spPr>
          <a:xfrm>
            <a:off x="1817954" y="3600724"/>
            <a:ext cx="1930400" cy="612648"/>
          </a:xfrm>
          <a:prstGeom prst="wedgeRoundRectCallout">
            <a:avLst>
              <a:gd name="adj1" fmla="val 45302"/>
              <a:gd name="adj2" fmla="val 1197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Stretch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062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38731" y="215431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Graph Spanners [Peleg, </a:t>
                </a:r>
                <a:r>
                  <a:rPr lang="en-US" b="1" dirty="0">
                    <a:solidFill>
                      <a:srgbClr val="C00000"/>
                    </a:solidFill>
                  </a:rPr>
                  <a:t>Sch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 err="1" smtClean="0">
                    <a:solidFill>
                      <a:srgbClr val="C00000"/>
                    </a:solidFill>
                  </a:rPr>
                  <a:t>ffer</a:t>
                </a:r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‘89]</a:t>
                </a:r>
                <a:r>
                  <a:rPr lang="en-US" dirty="0">
                    <a:solidFill>
                      <a:srgbClr val="0070C0"/>
                    </a:solidFill>
                  </a:rPr>
                  <a:t/>
                </a:r>
                <a:br>
                  <a:rPr lang="en-US" dirty="0">
                    <a:solidFill>
                      <a:srgbClr val="0070C0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8731" y="215431"/>
                <a:ext cx="10515600" cy="1325563"/>
              </a:xfrm>
              <a:blipFill>
                <a:blip r:embed="rId2"/>
                <a:stretch>
                  <a:fillRect l="-2319" t="-13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74360" y="1163409"/>
            <a:ext cx="11965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Sparse subgraphs that preserve distances up to some bounded stretch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686000" y="2033374"/>
                <a:ext cx="7621061" cy="114063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</a:rPr>
                  <a:t>-spanner </a:t>
                </a:r>
                <a:r>
                  <a:rPr lang="en-US" sz="3200" dirty="0" smtClean="0"/>
                  <a:t>is a subgraph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/>
                  <a:t>such that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d>
                      <m:d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sub>
                        </m:sSub>
                        <m:d>
                          <m:dPr>
                            <m:ctrlP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000" y="2033374"/>
                <a:ext cx="7621061" cy="1140633"/>
              </a:xfrm>
              <a:prstGeom prst="rect">
                <a:avLst/>
              </a:prstGeom>
              <a:blipFill>
                <a:blip r:embed="rId3"/>
                <a:stretch>
                  <a:fillRect t="-6417" r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20010" y="3663361"/>
                <a:ext cx="7695120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𝑘𝑑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600" b="1" dirty="0" smtClean="0"/>
                  <a:t>multiplicative k-spanners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:  </a:t>
                </a:r>
                <a:r>
                  <a:rPr lang="en-US" sz="3600" dirty="0" smtClean="0"/>
                  <a:t>additive spanners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 smtClean="0"/>
                  <a:t> spanners</a:t>
                </a:r>
                <a:endParaRPr lang="en-US" sz="3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10" y="3663361"/>
                <a:ext cx="7695120" cy="1754326"/>
              </a:xfrm>
              <a:prstGeom prst="rect">
                <a:avLst/>
              </a:prstGeom>
              <a:blipFill>
                <a:blip r:embed="rId4"/>
                <a:stretch>
                  <a:fillRect t="-5556" r="-1425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934138" y="5819628"/>
            <a:ext cx="10323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Goal: </a:t>
            </a:r>
            <a:r>
              <a:rPr lang="en-US" sz="4000" dirty="0" smtClean="0"/>
              <a:t>optimize </a:t>
            </a:r>
            <a:r>
              <a:rPr lang="en-US" sz="4000" i="1" dirty="0" smtClean="0"/>
              <a:t>tradeoff</a:t>
            </a:r>
            <a:r>
              <a:rPr lang="en-US" sz="4000" dirty="0" smtClean="0"/>
              <a:t> between </a:t>
            </a:r>
            <a:r>
              <a:rPr lang="en-US" sz="4000" dirty="0" smtClean="0">
                <a:solidFill>
                  <a:srgbClr val="7030A0"/>
                </a:solidFill>
              </a:rPr>
              <a:t>size</a:t>
            </a:r>
            <a:r>
              <a:rPr lang="en-US" sz="4000" dirty="0" smtClean="0"/>
              <a:t> and </a:t>
            </a:r>
            <a:r>
              <a:rPr lang="en-US" sz="4000" dirty="0" smtClean="0">
                <a:solidFill>
                  <a:srgbClr val="7030A0"/>
                </a:solidFill>
              </a:rPr>
              <a:t>stretch</a:t>
            </a:r>
            <a:endParaRPr lang="en-US" sz="40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571460" y="3812363"/>
                <a:ext cx="33211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460" y="3812363"/>
                <a:ext cx="3321166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571460" y="4398037"/>
                <a:ext cx="34715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460" y="4398037"/>
                <a:ext cx="3471527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50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580"/>
            <a:ext cx="10515600" cy="1325563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4018" y="1393739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2-spanner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2-spanner for general graph?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018" y="1393739"/>
                <a:ext cx="10515600" cy="4351338"/>
              </a:xfrm>
              <a:blipFill>
                <a:blip r:embed="rId2"/>
                <a:stretch>
                  <a:fillRect l="-1043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F85B304-0C6D-4274-84DA-6AED69028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960" y="1190776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122" y="118930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D9AC79-D195-44F7-949D-09B3D60C8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1077" y="2186677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5AE6C9-E359-4434-9BD0-84D386DDA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422" y="220730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4BDCD6-7310-495D-A807-F2D079FB6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6076" y="313396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636" y="3144274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0" name="AutoShape 25">
            <a:extLst>
              <a:ext uri="{FF2B5EF4-FFF2-40B4-BE49-F238E27FC236}">
                <a16:creationId xmlns:a16="http://schemas.microsoft.com/office/drawing/2014/main" id="{FD929F14-EC13-48F3-8C36-DF4EC89B6DC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200753" y="1382295"/>
            <a:ext cx="453382" cy="813221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AutoShape 26">
            <a:extLst>
              <a:ext uri="{FF2B5EF4-FFF2-40B4-BE49-F238E27FC236}">
                <a16:creationId xmlns:a16="http://schemas.microsoft.com/office/drawing/2014/main" id="{8AA01327-C69B-4725-A1C5-9BF3474C3F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00753" y="2431232"/>
            <a:ext cx="456336" cy="721881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27">
            <a:extLst>
              <a:ext uri="{FF2B5EF4-FFF2-40B4-BE49-F238E27FC236}">
                <a16:creationId xmlns:a16="http://schemas.microsoft.com/office/drawing/2014/main" id="{513D02A4-1DBA-4551-8626-54665600FB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47598" y="1295376"/>
            <a:ext cx="729547" cy="147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28">
            <a:extLst>
              <a:ext uri="{FF2B5EF4-FFF2-40B4-BE49-F238E27FC236}">
                <a16:creationId xmlns:a16="http://schemas.microsoft.com/office/drawing/2014/main" id="{01269E85-DFFA-4E1B-8AB1-61A7B66B91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70608" y="1383769"/>
            <a:ext cx="426800" cy="79112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29">
            <a:extLst>
              <a:ext uri="{FF2B5EF4-FFF2-40B4-BE49-F238E27FC236}">
                <a16:creationId xmlns:a16="http://schemas.microsoft.com/office/drawing/2014/main" id="{971AD5EC-4D24-4448-AC18-FDBFBE3E416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791284" y="2410607"/>
            <a:ext cx="406124" cy="75281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30">
            <a:extLst>
              <a:ext uri="{FF2B5EF4-FFF2-40B4-BE49-F238E27FC236}">
                <a16:creationId xmlns:a16="http://schemas.microsoft.com/office/drawing/2014/main" id="{537BE961-C4AC-48F3-BF00-2A033693E7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50552" y="3240033"/>
            <a:ext cx="747269" cy="103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31">
            <a:extLst>
              <a:ext uri="{FF2B5EF4-FFF2-40B4-BE49-F238E27FC236}">
                <a16:creationId xmlns:a16="http://schemas.microsoft.com/office/drawing/2014/main" id="{3E6460BF-8ADE-4DE0-BC65-0B42B1942A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04771" y="1382295"/>
            <a:ext cx="835878" cy="178113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32">
            <a:extLst>
              <a:ext uri="{FF2B5EF4-FFF2-40B4-BE49-F238E27FC236}">
                <a16:creationId xmlns:a16="http://schemas.microsoft.com/office/drawing/2014/main" id="{685BD16C-7F38-4C74-AC1C-A85BBF777AC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807724" y="1383769"/>
            <a:ext cx="812249" cy="176934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33">
            <a:extLst>
              <a:ext uri="{FF2B5EF4-FFF2-40B4-BE49-F238E27FC236}">
                <a16:creationId xmlns:a16="http://schemas.microsoft.com/office/drawing/2014/main" id="{022727F0-46FA-464A-A701-8FB1E11C1F5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318898" y="2292749"/>
            <a:ext cx="1760365" cy="20625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34">
            <a:extLst>
              <a:ext uri="{FF2B5EF4-FFF2-40B4-BE49-F238E27FC236}">
                <a16:creationId xmlns:a16="http://schemas.microsoft.com/office/drawing/2014/main" id="{C6D832B5-C6BA-4D91-B6DA-CCD1B098150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276071" y="1383769"/>
            <a:ext cx="1343903" cy="842685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35">
            <a:extLst>
              <a:ext uri="{FF2B5EF4-FFF2-40B4-BE49-F238E27FC236}">
                <a16:creationId xmlns:a16="http://schemas.microsoft.com/office/drawing/2014/main" id="{0FBF1DCE-F1BE-47B7-AA42-25C95850B3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76071" y="2400295"/>
            <a:ext cx="1364578" cy="763131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36">
            <a:extLst>
              <a:ext uri="{FF2B5EF4-FFF2-40B4-BE49-F238E27FC236}">
                <a16:creationId xmlns:a16="http://schemas.microsoft.com/office/drawing/2014/main" id="{46DE0114-1ABC-410F-85EB-E1367C9A44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29453" y="1413233"/>
            <a:ext cx="2953" cy="170894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37">
            <a:extLst>
              <a:ext uri="{FF2B5EF4-FFF2-40B4-BE49-F238E27FC236}">
                <a16:creationId xmlns:a16="http://schemas.microsoft.com/office/drawing/2014/main" id="{22201457-2EFA-4798-8B87-F8CF05233D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04771" y="1382295"/>
            <a:ext cx="1317320" cy="82353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38">
            <a:extLst>
              <a:ext uri="{FF2B5EF4-FFF2-40B4-BE49-F238E27FC236}">
                <a16:creationId xmlns:a16="http://schemas.microsoft.com/office/drawing/2014/main" id="{37B0735E-4E7F-4312-89D2-BD676AF1E6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695291" y="1414706"/>
            <a:ext cx="20675" cy="171778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39">
            <a:extLst>
              <a:ext uri="{FF2B5EF4-FFF2-40B4-BE49-F238E27FC236}">
                <a16:creationId xmlns:a16="http://schemas.microsoft.com/office/drawing/2014/main" id="{AE609723-7C52-4AF4-86F3-DF53E14D614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807724" y="2379670"/>
            <a:ext cx="1314366" cy="77344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1722" y="4179495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667" y="4179495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6994" y="417488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1939" y="417488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594" y="4193348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9539" y="4193348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9866" y="4188734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4811" y="4188734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523" y="5116985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468" y="5116985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795" y="511237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2740" y="511237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5395" y="5130838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0340" y="5130838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0667" y="5126224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5612" y="5126224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1" name="AutoShape 28">
            <a:extLst>
              <a:ext uri="{FF2B5EF4-FFF2-40B4-BE49-F238E27FC236}">
                <a16:creationId xmlns:a16="http://schemas.microsoft.com/office/drawing/2014/main" id="{01269E85-DFFA-4E1B-8AB1-61A7B66B91DB}"/>
              </a:ext>
            </a:extLst>
          </p:cNvPr>
          <p:cNvCxnSpPr>
            <a:cxnSpLocks noChangeShapeType="1"/>
            <a:endCxn id="40" idx="0"/>
          </p:cNvCxnSpPr>
          <p:nvPr/>
        </p:nvCxnSpPr>
        <p:spPr bwMode="auto">
          <a:xfrm>
            <a:off x="6466471" y="4427321"/>
            <a:ext cx="3865472" cy="69890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28">
            <a:extLst>
              <a:ext uri="{FF2B5EF4-FFF2-40B4-BE49-F238E27FC236}">
                <a16:creationId xmlns:a16="http://schemas.microsoft.com/office/drawing/2014/main" id="{01269E85-DFFA-4E1B-8AB1-61A7B66B91DB}"/>
              </a:ext>
            </a:extLst>
          </p:cNvPr>
          <p:cNvCxnSpPr>
            <a:cxnSpLocks noChangeShapeType="1"/>
            <a:stCxn id="33" idx="7"/>
            <a:endCxn id="32" idx="3"/>
          </p:cNvCxnSpPr>
          <p:nvPr/>
        </p:nvCxnSpPr>
        <p:spPr bwMode="auto">
          <a:xfrm flipV="1">
            <a:off x="6574041" y="4369810"/>
            <a:ext cx="3631914" cy="77824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Rounded Rectangular Callout 47"/>
          <p:cNvSpPr/>
          <p:nvPr/>
        </p:nvSpPr>
        <p:spPr>
          <a:xfrm>
            <a:off x="535709" y="2338870"/>
            <a:ext cx="4499490" cy="612648"/>
          </a:xfrm>
          <a:prstGeom prst="wedgeRoundRectCallout">
            <a:avLst>
              <a:gd name="adj1" fmla="val -28709"/>
              <a:gd name="adj2" fmla="val -12444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56408" y="2326150"/>
                <a:ext cx="44787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d>
                      <m:d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08" y="2326150"/>
                <a:ext cx="447879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24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4727" y="960582"/>
            <a:ext cx="6132946" cy="1330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733"/>
            <a:ext cx="10515600" cy="1325563"/>
          </a:xfrm>
        </p:spPr>
        <p:txBody>
          <a:bodyPr/>
          <a:lstStyle/>
          <a:p>
            <a:r>
              <a:rPr lang="en-US" dirty="0" smtClean="0"/>
              <a:t>What’s Known?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4727" y="1182829"/>
                <a:ext cx="12349017" cy="559666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Multiplicative spanners: </a:t>
                </a: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stretch: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edges 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Additive </a:t>
                </a:r>
                <a:r>
                  <a:rPr lang="en-US" dirty="0">
                    <a:solidFill>
                      <a:srgbClr val="C00000"/>
                    </a:solidFill>
                  </a:rPr>
                  <a:t>spanners: </a:t>
                </a:r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</a:rPr>
                  <a:t>+2 stretch: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edges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</a:rPr>
                  <a:t>+4 stretch</a:t>
                </a:r>
                <a:r>
                  <a:rPr lang="en-US" dirty="0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edges 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</a:rPr>
                  <a:t>+6 stretch: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edges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</a:rPr>
                  <a:t>+8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</a:rPr>
                  <a:t>+100 ?</a:t>
                </a:r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Nearly </a:t>
                </a:r>
                <a:r>
                  <a:rPr lang="en-US" dirty="0">
                    <a:solidFill>
                      <a:srgbClr val="C00000"/>
                    </a:solidFill>
                  </a:rPr>
                  <a:t>a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dditive </a:t>
                </a:r>
                <a:r>
                  <a:rPr lang="en-US" dirty="0">
                    <a:solidFill>
                      <a:srgbClr val="C00000"/>
                    </a:solidFill>
                  </a:rPr>
                  <a:t>spanners: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spanners  (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linear size)</a:t>
                </a:r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727" y="1182829"/>
                <a:ext cx="12349017" cy="5596661"/>
              </a:xfrm>
              <a:blipFill>
                <a:blip r:embed="rId2"/>
                <a:stretch>
                  <a:fillRect l="-987" t="-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0" y="2761673"/>
                <a:ext cx="4299254" cy="1608646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Lower Bound: </a:t>
                </a:r>
              </a:p>
              <a:p>
                <a:r>
                  <a:rPr lang="en-US" sz="3200" dirty="0" smtClean="0"/>
                  <a:t>Any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 smtClean="0"/>
                  <a:t> spanner </a:t>
                </a:r>
              </a:p>
              <a:p>
                <a:r>
                  <a:rPr lang="en-US" sz="3200" dirty="0" smtClean="0"/>
                  <a:t>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32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3200" dirty="0" smtClean="0"/>
                  <a:t>edges! 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61673"/>
                <a:ext cx="4299254" cy="1608646"/>
              </a:xfrm>
              <a:prstGeom prst="rect">
                <a:avLst/>
              </a:prstGeom>
              <a:blipFill>
                <a:blip r:embed="rId3"/>
                <a:stretch>
                  <a:fillRect l="-2646" t="-2527" r="-1671" b="-8664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925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7307"/>
            <a:ext cx="10515600" cy="1325563"/>
          </a:xfrm>
        </p:spPr>
        <p:txBody>
          <a:bodyPr/>
          <a:lstStyle/>
          <a:p>
            <a:r>
              <a:rPr lang="en-US" dirty="0" smtClean="0"/>
              <a:t>Multiplicative Spanners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3981" y="1324744"/>
                <a:ext cx="11554691" cy="1462644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Theorem [</a:t>
                </a:r>
                <a:r>
                  <a:rPr lang="en-US" sz="3200" dirty="0" err="1" smtClean="0">
                    <a:solidFill>
                      <a:srgbClr val="C00000"/>
                    </a:solidFill>
                  </a:rPr>
                  <a:t>Althofer</a:t>
                </a:r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et al. 93]: </a:t>
                </a:r>
              </a:p>
              <a:p>
                <a:r>
                  <a:rPr lang="en-US" sz="2800" dirty="0" smtClean="0"/>
                  <a:t> For any (possibly weighted) graph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and integer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there  exists 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spanner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with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edges.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81" y="1324744"/>
                <a:ext cx="11554691" cy="1462644"/>
              </a:xfrm>
              <a:prstGeom prst="rect">
                <a:avLst/>
              </a:prstGeom>
              <a:blipFill>
                <a:blip r:embed="rId2"/>
                <a:stretch>
                  <a:fillRect l="-1048" t="-2767" b="-7905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3981" y="3403600"/>
                <a:ext cx="11873346" cy="246221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/>
                  <a:t>Greedy Construction</a:t>
                </a:r>
                <a:r>
                  <a:rPr lang="en-US" sz="2800" b="1" dirty="0" smtClean="0"/>
                  <a:t>:  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Traverse edges in increasing weight order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 …&lt;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e>
                    </m:d>
                  </m:oMath>
                </a14:m>
                <a:endParaRPr lang="en-US" sz="2800" b="1" dirty="0" smtClean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𝒅𝒊𝒔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𝒅𝒊𝒔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81" y="3403600"/>
                <a:ext cx="11873346" cy="2462213"/>
              </a:xfrm>
              <a:prstGeom prst="rect">
                <a:avLst/>
              </a:prstGeom>
              <a:blipFill>
                <a:blip r:embed="rId3"/>
                <a:stretch>
                  <a:fillRect l="-1079" t="-2228" b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0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327" y="203417"/>
                <a:ext cx="11873346" cy="23943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/>
                  <a:t>Greedy Construction</a:t>
                </a:r>
                <a:r>
                  <a:rPr lang="en-US" sz="2800" b="1" dirty="0" smtClean="0"/>
                  <a:t>:  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800" dirty="0" smtClean="0">
                  <a:solidFill>
                    <a:srgbClr val="7030A0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Traverse edges in increasing weight order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 …&lt;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e>
                    </m:d>
                  </m:oMath>
                </a14:m>
                <a:endParaRPr lang="en-US" sz="2800" b="1" dirty="0" smtClean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𝒅𝒊𝒔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𝒅𝒊𝒔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27" y="203417"/>
                <a:ext cx="11873346" cy="2394310"/>
              </a:xfrm>
              <a:prstGeom prst="rect">
                <a:avLst/>
              </a:prstGeom>
              <a:blipFill>
                <a:blip r:embed="rId2"/>
                <a:stretch>
                  <a:fillRect l="-1027" t="-2290" b="-6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590" y="2945034"/>
                <a:ext cx="76371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Correctness:  </a:t>
                </a:r>
                <a:r>
                  <a:rPr lang="en-US" sz="2800" dirty="0" smtClean="0"/>
                  <a:t>Consider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 shortest path P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0" y="2945034"/>
                <a:ext cx="7637155" cy="523220"/>
              </a:xfrm>
              <a:prstGeom prst="rect">
                <a:avLst/>
              </a:prstGeom>
              <a:blipFill>
                <a:blip r:embed="rId3"/>
                <a:stretch>
                  <a:fillRect l="-159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9210" y="411483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9" name="AutoShape 28">
            <a:extLst>
              <a:ext uri="{FF2B5EF4-FFF2-40B4-BE49-F238E27FC236}">
                <a16:creationId xmlns:a16="http://schemas.microsoft.com/office/drawing/2014/main" id="{01269E85-DFFA-4E1B-8AB1-61A7B66B91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81872" y="4220911"/>
            <a:ext cx="4169034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4191" y="411483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172" y="411483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153" y="411483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1079" y="411483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8005" y="411483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3055" y="411483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100" y="411483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34385" y="3593569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385" y="3593569"/>
                <a:ext cx="4823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43829" y="3560618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29" y="3560618"/>
                <a:ext cx="4823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78462" y="3576118"/>
                <a:ext cx="4680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462" y="3576118"/>
                <a:ext cx="46807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66389" y="3576118"/>
                <a:ext cx="4729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389" y="3576118"/>
                <a:ext cx="47295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20"/>
          <p:cNvSpPr/>
          <p:nvPr/>
        </p:nvSpPr>
        <p:spPr>
          <a:xfrm>
            <a:off x="5295399" y="4276436"/>
            <a:ext cx="800418" cy="1067036"/>
          </a:xfrm>
          <a:custGeom>
            <a:avLst/>
            <a:gdLst>
              <a:gd name="connsiteX0" fmla="*/ 726709 w 800418"/>
              <a:gd name="connsiteY0" fmla="*/ 36945 h 1067036"/>
              <a:gd name="connsiteX1" fmla="*/ 791363 w 800418"/>
              <a:gd name="connsiteY1" fmla="*/ 655782 h 1067036"/>
              <a:gd name="connsiteX2" fmla="*/ 551218 w 800418"/>
              <a:gd name="connsiteY2" fmla="*/ 997527 h 1067036"/>
              <a:gd name="connsiteX3" fmla="*/ 43218 w 800418"/>
              <a:gd name="connsiteY3" fmla="*/ 969818 h 1067036"/>
              <a:gd name="connsiteX4" fmla="*/ 61691 w 800418"/>
              <a:gd name="connsiteY4" fmla="*/ 0 h 106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418" h="1067036">
                <a:moveTo>
                  <a:pt x="726709" y="36945"/>
                </a:moveTo>
                <a:cubicBezTo>
                  <a:pt x="773660" y="266315"/>
                  <a:pt x="820612" y="495685"/>
                  <a:pt x="791363" y="655782"/>
                </a:cubicBezTo>
                <a:cubicBezTo>
                  <a:pt x="762115" y="815879"/>
                  <a:pt x="675909" y="945188"/>
                  <a:pt x="551218" y="997527"/>
                </a:cubicBezTo>
                <a:cubicBezTo>
                  <a:pt x="426527" y="1049866"/>
                  <a:pt x="124806" y="1136073"/>
                  <a:pt x="43218" y="969818"/>
                </a:cubicBezTo>
                <a:cubicBezTo>
                  <a:pt x="-38370" y="803564"/>
                  <a:pt x="11660" y="401782"/>
                  <a:pt x="61691" y="0"/>
                </a:cubicBezTo>
              </a:path>
            </a:pathLst>
          </a:custGeom>
          <a:noFill/>
          <a:ln w="762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65128" y="4954366"/>
                <a:ext cx="19996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128" y="4954366"/>
                <a:ext cx="1999650" cy="400110"/>
              </a:xfrm>
              <a:prstGeom prst="rect">
                <a:avLst/>
              </a:prstGeom>
              <a:blipFill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91200" y="3759246"/>
                <a:ext cx="4126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200" y="3759246"/>
                <a:ext cx="41261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own Arrow 23"/>
          <p:cNvSpPr/>
          <p:nvPr/>
        </p:nvSpPr>
        <p:spPr>
          <a:xfrm rot="16200000">
            <a:off x="539407" y="5659580"/>
            <a:ext cx="484632" cy="74565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11947" y="5770796"/>
                <a:ext cx="91509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𝑑𝑖𝑠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 smtClean="0"/>
                  <a:t>=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𝑑𝑖𝑠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947" y="5770796"/>
                <a:ext cx="9150926" cy="523220"/>
              </a:xfrm>
              <a:prstGeom prst="rect">
                <a:avLst/>
              </a:prstGeom>
              <a:blipFill>
                <a:blip r:embed="rId10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67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7836" y="2185843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Size analysis: </a:t>
                </a:r>
                <a:r>
                  <a:rPr lang="en-US" dirty="0" smtClean="0"/>
                  <a:t>show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edges.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836" y="2185843"/>
                <a:ext cx="10515600" cy="4351338"/>
              </a:xfrm>
              <a:blipFill>
                <a:blip r:embed="rId2"/>
                <a:stretch>
                  <a:fillRect l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18654" y="4040225"/>
            <a:ext cx="11554691" cy="584775"/>
          </a:xfrm>
          <a:prstGeom prst="rect">
            <a:avLst/>
          </a:prstGeom>
          <a:noFill/>
          <a:ln w="76200" cmpd="dbl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Claim 1: </a:t>
            </a:r>
            <a:r>
              <a:rPr lang="en-US" sz="3200" dirty="0" smtClean="0"/>
              <a:t>the girth of H is at least </a:t>
            </a:r>
            <a:r>
              <a:rPr lang="en-US" sz="3200" dirty="0" smtClean="0">
                <a:solidFill>
                  <a:srgbClr val="7030A0"/>
                </a:solidFill>
              </a:rPr>
              <a:t>2k+1</a:t>
            </a:r>
            <a:r>
              <a:rPr lang="en-US" sz="3200" dirty="0" smtClean="0"/>
              <a:t> </a:t>
            </a:r>
            <a:endParaRPr lang="en-US" sz="2800" dirty="0" smtClean="0"/>
          </a:p>
        </p:txBody>
      </p:sp>
      <p:sp>
        <p:nvSpPr>
          <p:cNvPr id="6" name="Rounded Rectangular Callout 5"/>
          <p:cNvSpPr/>
          <p:nvPr/>
        </p:nvSpPr>
        <p:spPr>
          <a:xfrm>
            <a:off x="10063019" y="4564473"/>
            <a:ext cx="1969654" cy="612648"/>
          </a:xfrm>
          <a:prstGeom prst="wedgeRoundRectCallout">
            <a:avLst>
              <a:gd name="adj1" fmla="val -67278"/>
              <a:gd name="adj2" fmla="val -686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Girth: length of shortest cycle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8654" y="5509573"/>
                <a:ext cx="11554691" cy="603242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C00000"/>
                    </a:solidFill>
                  </a:rPr>
                  <a:t>Claim 2: </a:t>
                </a:r>
                <a:r>
                  <a:rPr lang="en-US" sz="3200" dirty="0" smtClean="0"/>
                  <a:t>Every graph G with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g(G)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smtClean="0"/>
                  <a:t>has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/>
                  <a:t>edges</a:t>
                </a:r>
                <a:r>
                  <a:rPr lang="en-US" sz="3200" dirty="0" smtClean="0"/>
                  <a:t>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4" y="5509573"/>
                <a:ext cx="11554691" cy="603242"/>
              </a:xfrm>
              <a:prstGeom prst="rect">
                <a:avLst/>
              </a:prstGeom>
              <a:blipFill>
                <a:blip r:embed="rId3"/>
                <a:stretch>
                  <a:fillRect t="-2679" b="-23214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327" y="203417"/>
                <a:ext cx="11873346" cy="23943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/>
                  <a:t>Greedy Construction</a:t>
                </a:r>
                <a:r>
                  <a:rPr lang="en-US" sz="2800" b="1" dirty="0" smtClean="0"/>
                  <a:t>:  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800" dirty="0" smtClean="0">
                  <a:solidFill>
                    <a:srgbClr val="7030A0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Traverse edges in increasing weight order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 …&lt;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e>
                    </m:d>
                  </m:oMath>
                </a14:m>
                <a:endParaRPr lang="en-US" sz="2800" b="1" dirty="0" smtClean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𝒅𝒊𝒔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𝒅𝒊𝒔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27" y="203417"/>
                <a:ext cx="11873346" cy="2394310"/>
              </a:xfrm>
              <a:prstGeom prst="rect">
                <a:avLst/>
              </a:prstGeom>
              <a:blipFill>
                <a:blip r:embed="rId4"/>
                <a:stretch>
                  <a:fillRect l="-1027" t="-2290" b="-6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8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2283</Words>
  <Application>Microsoft Office PowerPoint</Application>
  <PresentationFormat>Widescreen</PresentationFormat>
  <Paragraphs>214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Succinct Graph Structures  and Their Applications Spring 2020 </vt:lpstr>
      <vt:lpstr>Course Overview</vt:lpstr>
      <vt:lpstr>Basic Example: Shortest-Path Trees</vt:lpstr>
      <vt:lpstr>Graph Spanners [Peleg, Scha ̈ffer ‘89] </vt:lpstr>
      <vt:lpstr>Examples</vt:lpstr>
      <vt:lpstr>What’s Known?</vt:lpstr>
      <vt:lpstr>Multiplicative Spanners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Girth Conjecture: For every k≥1, there is an n-vertex graph Gk  with Ω(n^(1+1/k)) edges that has girth* at least 2k+2. </vt:lpstr>
      <vt:lpstr>PowerPoint Presentation</vt:lpstr>
      <vt:lpstr>Baswana-Sen Algorithm for 3-Spanners</vt:lpstr>
      <vt:lpstr>PowerPoint Presentation</vt:lpstr>
      <vt:lpstr>PowerPoint Presentation</vt:lpstr>
      <vt:lpstr>3-Spanner Analysis</vt:lpstr>
      <vt:lpstr>Baswana-Sen Algorithm for  (2k-1) Spanners</vt:lpstr>
      <vt:lpstr>Phase i:</vt:lpstr>
      <vt:lpstr>Phase i:</vt:lpstr>
      <vt:lpstr>Final Phase k-1:</vt:lpstr>
      <vt:lpstr>Analysis (Stretch)</vt:lpstr>
      <vt:lpstr>Analysis (Size)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Succinct Graph Structures  and Their Applications </dc:title>
  <dc:creator>Meravi</dc:creator>
  <cp:lastModifiedBy>Windows User</cp:lastModifiedBy>
  <cp:revision>35</cp:revision>
  <dcterms:created xsi:type="dcterms:W3CDTF">2020-04-22T08:00:00Z</dcterms:created>
  <dcterms:modified xsi:type="dcterms:W3CDTF">2020-04-23T10:30:15Z</dcterms:modified>
</cp:coreProperties>
</file>