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9" r:id="rId4"/>
    <p:sldId id="299" r:id="rId5"/>
    <p:sldId id="261" r:id="rId6"/>
    <p:sldId id="283" r:id="rId7"/>
    <p:sldId id="282" r:id="rId8"/>
    <p:sldId id="284" r:id="rId9"/>
    <p:sldId id="258" r:id="rId10"/>
    <p:sldId id="285" r:id="rId11"/>
    <p:sldId id="287" r:id="rId12"/>
    <p:sldId id="274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14" r:id="rId23"/>
    <p:sldId id="311" r:id="rId24"/>
    <p:sldId id="300" r:id="rId25"/>
    <p:sldId id="306" r:id="rId26"/>
    <p:sldId id="312" r:id="rId27"/>
    <p:sldId id="313" r:id="rId28"/>
    <p:sldId id="307" r:id="rId29"/>
    <p:sldId id="304" r:id="rId30"/>
    <p:sldId id="308" r:id="rId31"/>
    <p:sldId id="310" r:id="rId32"/>
    <p:sldId id="30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52" y="40"/>
      </p:cViewPr>
      <p:guideLst>
        <p:guide orient="horz" pos="20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0" Type="http://schemas.openxmlformats.org/officeDocument/2006/relationships/image" Target="../media/image71.png"/><Relationship Id="rId4" Type="http://schemas.openxmlformats.org/officeDocument/2006/relationships/image" Target="../media/image64.png"/><Relationship Id="rId9" Type="http://schemas.openxmlformats.org/officeDocument/2006/relationships/image" Target="../media/image70.pn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Succinct Graph Structures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Their Applications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Class 2: Additive Spanners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 panose="02040503050406030204" pitchFamily="18" charset="0"/>
                  </a:rPr>
                  <a:t>Add all edges incident to vertices with </a:t>
                </a:r>
                <a:r>
                  <a:rPr lang="en-US" sz="3200" b="1" dirty="0" err="1" smtClean="0">
                    <a:latin typeface="Cambria Math" panose="02040503050406030204" pitchFamily="18" charset="0"/>
                  </a:rPr>
                  <a:t>deg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𝟓𝐥𝐨𝐠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 a BFS tree w.r.t each vertex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blipFill>
                <a:blip r:embed="rId2"/>
                <a:stretch>
                  <a:fillRect l="-1550" t="-4598" b="-1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018" y="4508485"/>
                <a:ext cx="7546110" cy="539315"/>
              </a:xfrm>
              <a:prstGeom prst="rect">
                <a:avLst/>
              </a:prstGeom>
              <a:noFill/>
              <a:ln w="762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Claim [Size]: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800" b="1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  <a:t> edges </a:t>
                </a:r>
                <a:r>
                  <a:rPr lang="en-US" sz="2800" dirty="0" err="1">
                    <a:solidFill>
                      <a:schemeClr val="bg2">
                        <a:lumMod val="25000"/>
                      </a:schemeClr>
                    </a:solidFill>
                  </a:rPr>
                  <a:t>w.h.p</a:t>
                </a:r>
                <a: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508485"/>
                <a:ext cx="7546110" cy="539315"/>
              </a:xfrm>
              <a:prstGeom prst="rect">
                <a:avLst/>
              </a:prstGeom>
              <a:blipFill>
                <a:blip r:embed="rId3"/>
                <a:stretch>
                  <a:fillRect l="-1696" t="-7955" r="-1373" b="-32955"/>
                </a:stretch>
              </a:blipFill>
              <a:ln w="762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5529" y="2068943"/>
                <a:ext cx="7412478" cy="1145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∪  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𝐵𝐹𝑆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29" y="2068943"/>
                <a:ext cx="7412478" cy="114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775857" y="3333587"/>
            <a:ext cx="2309090" cy="612648"/>
          </a:xfrm>
          <a:prstGeom prst="wedgeRoundRectCallout">
            <a:avLst>
              <a:gd name="adj1" fmla="val 63395"/>
              <a:gd name="adj2" fmla="val -1169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Low-</a:t>
            </a:r>
            <a:r>
              <a:rPr lang="en-US" sz="2400" dirty="0" err="1" smtClean="0">
                <a:solidFill>
                  <a:schemeClr val="tx1"/>
                </a:solidFill>
              </a:rPr>
              <a:t>deg</a:t>
            </a:r>
            <a:r>
              <a:rPr lang="en-US" sz="2400" dirty="0" smtClean="0">
                <a:solidFill>
                  <a:schemeClr val="tx1"/>
                </a:solidFill>
              </a:rPr>
              <a:t> edges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918006" y="3333587"/>
            <a:ext cx="2368829" cy="612648"/>
          </a:xfrm>
          <a:prstGeom prst="wedgeRoundRectCallout">
            <a:avLst>
              <a:gd name="adj1" fmla="val -103145"/>
              <a:gd name="adj2" fmla="val -1229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Hitting-set trees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 panose="02040503050406030204" pitchFamily="18" charset="0"/>
                  </a:rPr>
                  <a:t>Add all edges incident to vertices with </a:t>
                </a:r>
                <a:r>
                  <a:rPr lang="en-US" sz="3200" b="1" dirty="0" err="1" smtClean="0">
                    <a:latin typeface="Cambria Math" panose="02040503050406030204" pitchFamily="18" charset="0"/>
                  </a:rPr>
                  <a:t>deg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𝟓𝐥𝐨𝐠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 a BFS tree w.r.t each vertex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blipFill>
                <a:blip r:embed="rId2"/>
                <a:stretch>
                  <a:fillRect l="-1550" t="-4598" b="-1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622" y="2319352"/>
                <a:ext cx="8423564" cy="523220"/>
              </a:xfrm>
              <a:prstGeom prst="rect">
                <a:avLst/>
              </a:prstGeom>
              <a:noFill/>
              <a:ln w="762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Claim [Stretch]: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2" y="2319352"/>
                <a:ext cx="8423564" cy="523220"/>
              </a:xfrm>
              <a:prstGeom prst="rect">
                <a:avLst/>
              </a:prstGeom>
              <a:blipFill>
                <a:blip r:embed="rId3"/>
                <a:stretch>
                  <a:fillRect l="-1447" t="-10465" b="-32558"/>
                </a:stretch>
              </a:blipFill>
              <a:ln w="762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>
            <a:endCxn id="7" idx="2"/>
          </p:cNvCxnSpPr>
          <p:nvPr/>
        </p:nvCxnSpPr>
        <p:spPr>
          <a:xfrm>
            <a:off x="6752209" y="5205645"/>
            <a:ext cx="42111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3375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702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76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855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534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52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300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65848" y="5168846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48" y="5168846"/>
                <a:ext cx="5650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87161" y="5210712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61" y="5210712"/>
                <a:ext cx="56509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06225" y="5958048"/>
                <a:ext cx="643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225" y="5958048"/>
                <a:ext cx="6438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810" y="57509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1" name="Straight Connector 20"/>
          <p:cNvCxnSpPr>
            <a:stCxn id="9" idx="4"/>
            <a:endCxn id="19" idx="0"/>
          </p:cNvCxnSpPr>
          <p:nvPr/>
        </p:nvCxnSpPr>
        <p:spPr>
          <a:xfrm flipH="1">
            <a:off x="7928141" y="5311717"/>
            <a:ext cx="2366" cy="4392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9" idx="6"/>
          </p:cNvCxnSpPr>
          <p:nvPr/>
        </p:nvCxnSpPr>
        <p:spPr>
          <a:xfrm flipH="1">
            <a:off x="8036838" y="5205645"/>
            <a:ext cx="3920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6"/>
          </p:cNvCxnSpPr>
          <p:nvPr/>
        </p:nvCxnSpPr>
        <p:spPr>
          <a:xfrm flipH="1">
            <a:off x="9246196" y="5205645"/>
            <a:ext cx="4527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10618" y="5205645"/>
            <a:ext cx="4527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8034472" y="5320139"/>
            <a:ext cx="2975268" cy="637909"/>
          </a:xfrm>
          <a:custGeom>
            <a:avLst/>
            <a:gdLst>
              <a:gd name="connsiteX0" fmla="*/ 2983345 w 2983345"/>
              <a:gd name="connsiteY0" fmla="*/ 0 h 570715"/>
              <a:gd name="connsiteX1" fmla="*/ 1717964 w 2983345"/>
              <a:gd name="connsiteY1" fmla="*/ 508000 h 570715"/>
              <a:gd name="connsiteX2" fmla="*/ 0 w 2983345"/>
              <a:gd name="connsiteY2" fmla="*/ 544946 h 5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3345" h="570715">
                <a:moveTo>
                  <a:pt x="2983345" y="0"/>
                </a:moveTo>
                <a:cubicBezTo>
                  <a:pt x="2599266" y="208588"/>
                  <a:pt x="2215188" y="417176"/>
                  <a:pt x="1717964" y="508000"/>
                </a:cubicBezTo>
                <a:cubicBezTo>
                  <a:pt x="1220740" y="598824"/>
                  <a:pt x="610370" y="571885"/>
                  <a:pt x="0" y="54494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41118" y="539718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118" y="5397181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72200" y="4563792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00" y="4563792"/>
                <a:ext cx="48340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086511" y="5862573"/>
                <a:ext cx="16287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511" y="5862573"/>
                <a:ext cx="162877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04458" y="4440575"/>
                <a:ext cx="490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458" y="4440575"/>
                <a:ext cx="4908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9094" y="2938339"/>
                <a:ext cx="742459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4" y="2938339"/>
                <a:ext cx="7424597" cy="1754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331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9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146" y="1325563"/>
                <a:ext cx="11635508" cy="53931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Theorem: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has a 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+4 spanner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edges.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6" y="1325563"/>
                <a:ext cx="11635508" cy="539315"/>
              </a:xfrm>
              <a:prstGeom prst="rect">
                <a:avLst/>
              </a:prstGeom>
              <a:blipFill>
                <a:blip r:embed="rId2"/>
                <a:stretch>
                  <a:fillRect l="-728" b="-20588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44" y="1968582"/>
                <a:ext cx="10453567" cy="3396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</a:t>
                </a:r>
                <a:r>
                  <a:rPr lang="en-US" sz="2800" dirty="0"/>
                  <a:t>V</a:t>
                </a:r>
                <a:r>
                  <a:rPr lang="en-US" sz="2800" dirty="0" smtClean="0"/>
                  <a:t>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(otherwise, it is low-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).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Add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all edges of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low-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sz="2800" dirty="0" smtClean="0"/>
                  <a:t> vertices.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vertices S)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vertices S)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all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BFS trees </a:t>
                </a:r>
                <a:r>
                  <a:rPr lang="en-US" sz="2800" dirty="0" smtClean="0"/>
                  <a:t>of vertices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4" y="1968582"/>
                <a:ext cx="10453567" cy="3396507"/>
              </a:xfrm>
              <a:prstGeom prst="rect">
                <a:avLst/>
              </a:prstGeom>
              <a:blipFill>
                <a:blip r:embed="rId3"/>
                <a:stretch>
                  <a:fillRect l="-1050" r="-525" b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9781309" y="4751861"/>
            <a:ext cx="1902691" cy="1019048"/>
          </a:xfrm>
          <a:prstGeom prst="wedgeEllipseCallout">
            <a:avLst>
              <a:gd name="adj1" fmla="val -54127"/>
              <a:gd name="adj2" fmla="val -553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38301" y="4907442"/>
            <a:ext cx="158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Hitting set of </a:t>
            </a:r>
          </a:p>
          <a:p>
            <a:r>
              <a:rPr lang="en-US" sz="2000" dirty="0" smtClean="0"/>
              <a:t>high-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51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114914"/>
                <a:ext cx="12847782" cy="473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vertices 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Cluster high-</a:t>
                </a:r>
                <a:r>
                  <a:rPr lang="en-US" sz="2800" b="1" dirty="0" err="1" smtClean="0"/>
                  <a:t>deg</a:t>
                </a:r>
                <a:r>
                  <a:rPr lang="en-US" sz="2800" b="1" dirty="0" smtClean="0"/>
                  <a:t> vertices around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each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each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| 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each center pair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 smtClean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the </a:t>
                </a:r>
                <a:r>
                  <a:rPr lang="en-US" sz="2800" b="1" dirty="0" smtClean="0"/>
                  <a:t>shortest-path</a:t>
                </a:r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800" dirty="0" smtClean="0"/>
                  <a:t> to the spanner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4914"/>
                <a:ext cx="12847782" cy="4736681"/>
              </a:xfrm>
              <a:prstGeom prst="rect">
                <a:avLst/>
              </a:prstGeom>
              <a:blipFill>
                <a:blip r:embed="rId2"/>
                <a:stretch>
                  <a:fillRect l="-949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9790521" y="1930953"/>
            <a:ext cx="1902691" cy="1019048"/>
          </a:xfrm>
          <a:prstGeom prst="wedgeEllipseCallout">
            <a:avLst>
              <a:gd name="adj1" fmla="val -54127"/>
              <a:gd name="adj2" fmla="val -553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4507" y="2068474"/>
            <a:ext cx="158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Hitting set of </a:t>
            </a:r>
          </a:p>
          <a:p>
            <a:r>
              <a:rPr lang="en-US" sz="2000" dirty="0" smtClean="0"/>
              <a:t>high-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6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9601" y="455194"/>
            <a:ext cx="10299454" cy="6095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073235" y="3611418"/>
            <a:ext cx="2364509" cy="1514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2109" y="665018"/>
            <a:ext cx="2410691" cy="19534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8327" y="3722469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27" y="3722469"/>
                <a:ext cx="4828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6009" y="958701"/>
                <a:ext cx="5902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09" y="958701"/>
                <a:ext cx="5902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3112654" y="1605031"/>
            <a:ext cx="2225963" cy="2126459"/>
          </a:xfrm>
          <a:custGeom>
            <a:avLst/>
            <a:gdLst>
              <a:gd name="connsiteX0" fmla="*/ 0 w 2235200"/>
              <a:gd name="connsiteY0" fmla="*/ 0 h 2189018"/>
              <a:gd name="connsiteX1" fmla="*/ 452582 w 2235200"/>
              <a:gd name="connsiteY1" fmla="*/ 692727 h 2189018"/>
              <a:gd name="connsiteX2" fmla="*/ 517237 w 2235200"/>
              <a:gd name="connsiteY2" fmla="*/ 1283854 h 2189018"/>
              <a:gd name="connsiteX3" fmla="*/ 1126837 w 2235200"/>
              <a:gd name="connsiteY3" fmla="*/ 1773382 h 2189018"/>
              <a:gd name="connsiteX4" fmla="*/ 2235200 w 2235200"/>
              <a:gd name="connsiteY4" fmla="*/ 2189018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189018">
                <a:moveTo>
                  <a:pt x="0" y="0"/>
                </a:moveTo>
                <a:cubicBezTo>
                  <a:pt x="183188" y="239375"/>
                  <a:pt x="366376" y="478751"/>
                  <a:pt x="452582" y="692727"/>
                </a:cubicBezTo>
                <a:cubicBezTo>
                  <a:pt x="538788" y="906703"/>
                  <a:pt x="404861" y="1103745"/>
                  <a:pt x="517237" y="1283854"/>
                </a:cubicBezTo>
                <a:cubicBezTo>
                  <a:pt x="629613" y="1463963"/>
                  <a:pt x="840510" y="1622521"/>
                  <a:pt x="1126837" y="1773382"/>
                </a:cubicBezTo>
                <a:cubicBezTo>
                  <a:pt x="1413164" y="1924243"/>
                  <a:pt x="1824182" y="2056630"/>
                  <a:pt x="2235200" y="218901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19841" y="2248979"/>
            <a:ext cx="2082799" cy="1852041"/>
          </a:xfrm>
          <a:custGeom>
            <a:avLst/>
            <a:gdLst>
              <a:gd name="connsiteX0" fmla="*/ 0 w 2235200"/>
              <a:gd name="connsiteY0" fmla="*/ 0 h 2189018"/>
              <a:gd name="connsiteX1" fmla="*/ 452582 w 2235200"/>
              <a:gd name="connsiteY1" fmla="*/ 692727 h 2189018"/>
              <a:gd name="connsiteX2" fmla="*/ 517237 w 2235200"/>
              <a:gd name="connsiteY2" fmla="*/ 1283854 h 2189018"/>
              <a:gd name="connsiteX3" fmla="*/ 1126837 w 2235200"/>
              <a:gd name="connsiteY3" fmla="*/ 1773382 h 2189018"/>
              <a:gd name="connsiteX4" fmla="*/ 2235200 w 2235200"/>
              <a:gd name="connsiteY4" fmla="*/ 2189018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189018">
                <a:moveTo>
                  <a:pt x="0" y="0"/>
                </a:moveTo>
                <a:cubicBezTo>
                  <a:pt x="183188" y="239375"/>
                  <a:pt x="366376" y="478751"/>
                  <a:pt x="452582" y="692727"/>
                </a:cubicBezTo>
                <a:cubicBezTo>
                  <a:pt x="538788" y="906703"/>
                  <a:pt x="404861" y="1103745"/>
                  <a:pt x="517237" y="1283854"/>
                </a:cubicBezTo>
                <a:cubicBezTo>
                  <a:pt x="629613" y="1463963"/>
                  <a:pt x="840510" y="1622521"/>
                  <a:pt x="1126837" y="1773382"/>
                </a:cubicBezTo>
                <a:cubicBezTo>
                  <a:pt x="1413164" y="1924243"/>
                  <a:pt x="1824182" y="2056630"/>
                  <a:pt x="2235200" y="218901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4599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673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910" y="36277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287" y="29673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852" y="1325563"/>
                <a:ext cx="10919693" cy="4002520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 smtClean="0"/>
                  <a:t>Add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edges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low-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deg</a:t>
                </a:r>
                <a:r>
                  <a:rPr lang="en-US" sz="2400" dirty="0"/>
                  <a:t> vertices.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/>
                  <a:t> 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vertices S)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vertices S)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/>
                  <a:t>Add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BFS trees </a:t>
                </a:r>
                <a:r>
                  <a:rPr lang="en-US" sz="2400" dirty="0"/>
                  <a:t>of vertices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2400" dirty="0"/>
                  <a:t>For each center pair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dirty="0"/>
                  <a:t>Add the </a:t>
                </a:r>
                <a:r>
                  <a:rPr lang="en-US" i="1" dirty="0"/>
                  <a:t>shortest-path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to the spanner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852" y="1325563"/>
                <a:ext cx="10919693" cy="4002520"/>
              </a:xfrm>
              <a:blipFill>
                <a:blip r:embed="rId2"/>
                <a:stretch>
                  <a:fillRect l="-443" t="-299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234" y="5526647"/>
                <a:ext cx="7391401" cy="100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Lemma</a:t>
                </a:r>
                <a:r>
                  <a:rPr lang="en-US" sz="2800" b="1" dirty="0"/>
                  <a:t> </a:t>
                </a:r>
                <a:r>
                  <a:rPr lang="en-US" sz="2800" b="1" dirty="0" smtClean="0"/>
                  <a:t>[Size]: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edges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5526647"/>
                <a:ext cx="7391401" cy="1004827"/>
              </a:xfrm>
              <a:prstGeom prst="rect">
                <a:avLst/>
              </a:prstGeom>
              <a:blipFill>
                <a:blip r:embed="rId3"/>
                <a:stretch>
                  <a:fillRect l="-1649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9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 (Stretch)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4" y="1190616"/>
                <a:ext cx="11076712" cy="2295092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lang="en-US" sz="2000" dirty="0" smtClean="0"/>
                  <a:t> Add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all edges of </a:t>
                </a:r>
                <a:r>
                  <a:rPr lang="en-US" sz="2000" dirty="0">
                    <a:solidFill>
                      <a:srgbClr val="00B050"/>
                    </a:solidFill>
                  </a:rPr>
                  <a:t>low-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deg</a:t>
                </a:r>
                <a:r>
                  <a:rPr lang="en-US" sz="2000" dirty="0"/>
                  <a:t> vertices.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000" dirty="0"/>
                  <a:t>    </a:t>
                </a:r>
                <a:endParaRPr lang="en-US" sz="2000" dirty="0" smtClean="0"/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000" dirty="0" smtClean="0"/>
                  <a:t>Add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all </a:t>
                </a:r>
                <a:r>
                  <a:rPr lang="en-US" sz="2000" dirty="0">
                    <a:solidFill>
                      <a:srgbClr val="00B050"/>
                    </a:solidFill>
                  </a:rPr>
                  <a:t>BFS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trees </a:t>
                </a:r>
                <a:r>
                  <a:rPr lang="en-US" sz="2000" dirty="0"/>
                  <a:t>of vertices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000" dirty="0"/>
                  <a:t>Add the </a:t>
                </a:r>
                <a:r>
                  <a:rPr lang="en-US" sz="2000" i="1" dirty="0"/>
                  <a:t>shortest-path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000" dirty="0"/>
                  <a:t> to the spanner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4" y="1190616"/>
                <a:ext cx="11076712" cy="2295092"/>
              </a:xfrm>
              <a:blipFill>
                <a:blip r:embed="rId2"/>
                <a:stretch>
                  <a:fillRect l="-164" t="-1026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234" y="3890818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3890818"/>
                <a:ext cx="9931403" cy="539315"/>
              </a:xfrm>
              <a:prstGeom prst="rect">
                <a:avLst/>
              </a:prstGeom>
              <a:blipFill>
                <a:blip r:embed="rId3"/>
                <a:stretch>
                  <a:fillRect l="-12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234" y="4708236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4708236"/>
                <a:ext cx="9931403" cy="539315"/>
              </a:xfrm>
              <a:prstGeom prst="rect">
                <a:avLst/>
              </a:prstGeom>
              <a:blipFill>
                <a:blip r:embed="rId4"/>
                <a:stretch>
                  <a:fillRect l="-12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6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024" y="167304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600" y="167766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000" y="167304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949" y="1682273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665" y="86995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" y="86995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89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2063055" y="1885184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540" y="178834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063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537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216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895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313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661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692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62205" y="1950653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205" y="1950653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92" y="178834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618" y="179296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055" y="177911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31700" y="1894417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700" y="1894417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219" y="177984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018" y="178834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stCxn id="30" idx="3"/>
          </p:cNvCxnSpPr>
          <p:nvPr/>
        </p:nvCxnSpPr>
        <p:spPr>
          <a:xfrm flipH="1">
            <a:off x="3380664" y="2044425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35154" y="2106561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3401" y="2073668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14719" y="2106561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87" y="250444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2" name="Straight Connector 51"/>
          <p:cNvCxnSpPr>
            <a:stCxn id="30" idx="4"/>
          </p:cNvCxnSpPr>
          <p:nvPr/>
        </p:nvCxnSpPr>
        <p:spPr>
          <a:xfrm flipH="1">
            <a:off x="3718003" y="2106561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39827" y="2058282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694317" y="2120418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122564" y="2087525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73882" y="2120418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877166" y="2120418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54772" y="2081376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509262" y="2143512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37509" y="2110619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888827" y="2143512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692111" y="2143512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169721" y="2049051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324211" y="2111187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752458" y="2078294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703776" y="2111187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507060" y="2111187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575" y="2527540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19" y="254139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738" y="255525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082" y="255987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104" y="2527540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230" y="255063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598" y="254601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554" y="256911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719" y="258296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579" y="255063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867" y="257372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211" y="2587581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030" y="260143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374" y="260605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55" y="252754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343" y="2550635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0687" y="256449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506" y="257834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850" y="258296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62621" y="2987966"/>
                <a:ext cx="4385624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800" dirty="0" smtClean="0"/>
                  <a:t>neighbors of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21" y="2987966"/>
                <a:ext cx="4385624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7194" y="3732888"/>
                <a:ext cx="7150932" cy="1633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u="sng" dirty="0" smtClean="0"/>
                  <a:t>Claim</a:t>
                </a:r>
                <a:r>
                  <a:rPr lang="en-US" sz="3200" b="1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d>
                  </m:oMath>
                </a14:m>
                <a:endParaRPr lang="en-US" sz="3200" b="1" dirty="0" smtClean="0"/>
              </a:p>
              <a:p>
                <a:r>
                  <a:rPr lang="en-US" sz="3200" b="1" dirty="0" smtClean="0"/>
                  <a:t>Proof:  </a:t>
                </a:r>
                <a:r>
                  <a:rPr lang="en-US" sz="3200" dirty="0" smtClean="0"/>
                  <a:t>vertices at distance at least 3 on P </a:t>
                </a:r>
              </a:p>
              <a:p>
                <a:r>
                  <a:rPr lang="en-US" sz="3200" dirty="0" smtClean="0"/>
                  <a:t>do not have a mutual neighbor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4" y="3732888"/>
                <a:ext cx="7150932" cy="1633076"/>
              </a:xfrm>
              <a:prstGeom prst="rect">
                <a:avLst/>
              </a:prstGeom>
              <a:blipFill>
                <a:blip r:embed="rId6"/>
                <a:stretch>
                  <a:fillRect l="-2217" t="-2239" r="-1194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ounded Rectangular Callout 94"/>
          <p:cNvSpPr/>
          <p:nvPr/>
        </p:nvSpPr>
        <p:spPr>
          <a:xfrm>
            <a:off x="10352501" y="1309208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352501" y="1368504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01" y="1368504"/>
                <a:ext cx="1305742" cy="411651"/>
              </a:xfrm>
              <a:prstGeom prst="rect">
                <a:avLst/>
              </a:prstGeom>
              <a:blipFill>
                <a:blip r:embed="rId7"/>
                <a:stretch>
                  <a:fillRect l="-4673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Down Arrow 96"/>
          <p:cNvSpPr/>
          <p:nvPr/>
        </p:nvSpPr>
        <p:spPr>
          <a:xfrm rot="16200000">
            <a:off x="341054" y="5745341"/>
            <a:ext cx="484632" cy="71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48905" y="5826285"/>
                <a:ext cx="2674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05" y="5826285"/>
                <a:ext cx="267406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934" y="1386715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510" y="1391335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910" y="1386715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859" y="1395948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665" y="144692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" y="144692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89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1277965" y="1598859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450" y="150202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73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447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126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05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223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571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602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7115" y="1664328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15" y="1664328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802" y="150202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528" y="15066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65" y="149278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41619" y="1527848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619" y="1527848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129" y="149351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928" y="150202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stCxn id="30" idx="3"/>
          </p:cNvCxnSpPr>
          <p:nvPr/>
        </p:nvCxnSpPr>
        <p:spPr>
          <a:xfrm flipH="1">
            <a:off x="2595574" y="1758100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50064" y="1820236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8311" y="1787343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29629" y="1820236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197" y="221812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2" name="Straight Connector 51"/>
          <p:cNvCxnSpPr>
            <a:stCxn id="30" idx="4"/>
          </p:cNvCxnSpPr>
          <p:nvPr/>
        </p:nvCxnSpPr>
        <p:spPr>
          <a:xfrm flipH="1">
            <a:off x="2932913" y="1820236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754737" y="1771957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909227" y="1834093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337474" y="1801200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88792" y="1834093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092076" y="1834093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569682" y="1795051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724172" y="1857187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52419" y="1824294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103737" y="1857187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907021" y="1857187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384631" y="1762726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539121" y="1824862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67368" y="1791969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918686" y="1824862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721970" y="1824862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485" y="2241215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829" y="225507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648" y="226892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92" y="227354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14" y="2241215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140" y="226430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508" y="225969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464" y="2282793"/>
            <a:ext cx="146752" cy="14639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629" y="229664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489" y="226430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777" y="228739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121" y="2301256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940" y="231511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284" y="231973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965" y="224121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253" y="2264310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597" y="227816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416" y="229202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760" y="229664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Rounded Rectangular Callout 94"/>
          <p:cNvSpPr/>
          <p:nvPr/>
        </p:nvSpPr>
        <p:spPr>
          <a:xfrm>
            <a:off x="9723589" y="487172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723589" y="561047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589" y="561047"/>
                <a:ext cx="1305742" cy="411651"/>
              </a:xfrm>
              <a:prstGeom prst="rect">
                <a:avLst/>
              </a:prstGeom>
              <a:blipFill>
                <a:blip r:embed="rId5"/>
                <a:stretch>
                  <a:fillRect l="-4673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413165" y="1708730"/>
            <a:ext cx="2854036" cy="1258435"/>
          </a:xfrm>
          <a:custGeom>
            <a:avLst/>
            <a:gdLst>
              <a:gd name="connsiteX0" fmla="*/ 2854036 w 2854036"/>
              <a:gd name="connsiteY0" fmla="*/ 738909 h 1258435"/>
              <a:gd name="connsiteX1" fmla="*/ 2512290 w 2854036"/>
              <a:gd name="connsiteY1" fmla="*/ 1154545 h 1258435"/>
              <a:gd name="connsiteX2" fmla="*/ 1348509 w 2854036"/>
              <a:gd name="connsiteY2" fmla="*/ 1256145 h 1258435"/>
              <a:gd name="connsiteX3" fmla="*/ 692727 w 2854036"/>
              <a:gd name="connsiteY3" fmla="*/ 1089890 h 1258435"/>
              <a:gd name="connsiteX4" fmla="*/ 0 w 2854036"/>
              <a:gd name="connsiteY4" fmla="*/ 0 h 125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036" h="1258435">
                <a:moveTo>
                  <a:pt x="2854036" y="738909"/>
                </a:moveTo>
                <a:cubicBezTo>
                  <a:pt x="2808623" y="903624"/>
                  <a:pt x="2763211" y="1068339"/>
                  <a:pt x="2512290" y="1154545"/>
                </a:cubicBezTo>
                <a:cubicBezTo>
                  <a:pt x="2261369" y="1240751"/>
                  <a:pt x="1651769" y="1266921"/>
                  <a:pt x="1348509" y="1256145"/>
                </a:cubicBezTo>
                <a:cubicBezTo>
                  <a:pt x="1045248" y="1245369"/>
                  <a:pt x="917478" y="1299247"/>
                  <a:pt x="692727" y="1089890"/>
                </a:cubicBezTo>
                <a:cubicBezTo>
                  <a:pt x="467976" y="880533"/>
                  <a:pt x="233988" y="440266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04144" y="1690254"/>
            <a:ext cx="4344786" cy="1331967"/>
          </a:xfrm>
          <a:custGeom>
            <a:avLst/>
            <a:gdLst>
              <a:gd name="connsiteX0" fmla="*/ 0 w 4305509"/>
              <a:gd name="connsiteY0" fmla="*/ 785090 h 1660816"/>
              <a:gd name="connsiteX1" fmla="*/ 794328 w 4305509"/>
              <a:gd name="connsiteY1" fmla="*/ 1422400 h 1660816"/>
              <a:gd name="connsiteX2" fmla="*/ 3463637 w 4305509"/>
              <a:gd name="connsiteY2" fmla="*/ 1653309 h 1660816"/>
              <a:gd name="connsiteX3" fmla="*/ 4257964 w 4305509"/>
              <a:gd name="connsiteY3" fmla="*/ 1182254 h 1660816"/>
              <a:gd name="connsiteX4" fmla="*/ 4147128 w 4305509"/>
              <a:gd name="connsiteY4" fmla="*/ 0 h 1660816"/>
              <a:gd name="connsiteX0" fmla="*/ 0 w 4305509"/>
              <a:gd name="connsiteY0" fmla="*/ 785090 h 1446206"/>
              <a:gd name="connsiteX1" fmla="*/ 794328 w 4305509"/>
              <a:gd name="connsiteY1" fmla="*/ 1422400 h 1446206"/>
              <a:gd name="connsiteX2" fmla="*/ 4257964 w 4305509"/>
              <a:gd name="connsiteY2" fmla="*/ 1182254 h 1446206"/>
              <a:gd name="connsiteX3" fmla="*/ 4147128 w 4305509"/>
              <a:gd name="connsiteY3" fmla="*/ 0 h 1446206"/>
              <a:gd name="connsiteX0" fmla="*/ 0 w 4196810"/>
              <a:gd name="connsiteY0" fmla="*/ 785090 h 1434975"/>
              <a:gd name="connsiteX1" fmla="*/ 794328 w 4196810"/>
              <a:gd name="connsiteY1" fmla="*/ 1422400 h 1434975"/>
              <a:gd name="connsiteX2" fmla="*/ 4047717 w 4196810"/>
              <a:gd name="connsiteY2" fmla="*/ 1112898 h 1434975"/>
              <a:gd name="connsiteX3" fmla="*/ 4147128 w 4196810"/>
              <a:gd name="connsiteY3" fmla="*/ 0 h 1434975"/>
              <a:gd name="connsiteX0" fmla="*/ 0 w 4175996"/>
              <a:gd name="connsiteY0" fmla="*/ 785090 h 1431816"/>
              <a:gd name="connsiteX1" fmla="*/ 794328 w 4175996"/>
              <a:gd name="connsiteY1" fmla="*/ 1422400 h 1431816"/>
              <a:gd name="connsiteX2" fmla="*/ 3901457 w 4175996"/>
              <a:gd name="connsiteY2" fmla="*/ 1083175 h 1431816"/>
              <a:gd name="connsiteX3" fmla="*/ 4147128 w 4175996"/>
              <a:gd name="connsiteY3" fmla="*/ 0 h 1431816"/>
              <a:gd name="connsiteX0" fmla="*/ 0 w 4300025"/>
              <a:gd name="connsiteY0" fmla="*/ 785090 h 1428813"/>
              <a:gd name="connsiteX1" fmla="*/ 794328 w 4300025"/>
              <a:gd name="connsiteY1" fmla="*/ 1422400 h 1428813"/>
              <a:gd name="connsiteX2" fmla="*/ 3901457 w 4300025"/>
              <a:gd name="connsiteY2" fmla="*/ 1083175 h 1428813"/>
              <a:gd name="connsiteX3" fmla="*/ 4147128 w 4300025"/>
              <a:gd name="connsiteY3" fmla="*/ 0 h 142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025" h="1428813">
                <a:moveTo>
                  <a:pt x="0" y="785090"/>
                </a:moveTo>
                <a:cubicBezTo>
                  <a:pt x="108527" y="1031393"/>
                  <a:pt x="144085" y="1372719"/>
                  <a:pt x="794328" y="1422400"/>
                </a:cubicBezTo>
                <a:cubicBezTo>
                  <a:pt x="1444571" y="1472081"/>
                  <a:pt x="3278668" y="1221164"/>
                  <a:pt x="3901457" y="1083175"/>
                </a:cubicBezTo>
                <a:cubicBezTo>
                  <a:pt x="4524246" y="945186"/>
                  <a:pt x="4259503" y="453351"/>
                  <a:pt x="4147128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19523" y="806170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23" y="806170"/>
                <a:ext cx="59266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076334" y="2406011"/>
                <a:ext cx="1193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34" y="2406011"/>
                <a:ext cx="11939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75032" y="3353693"/>
                <a:ext cx="7122271" cy="179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2" y="3353693"/>
                <a:ext cx="7122271" cy="1793183"/>
              </a:xfrm>
              <a:prstGeom prst="rect">
                <a:avLst/>
              </a:prstGeom>
              <a:blipFill>
                <a:blip r:embed="rId8"/>
                <a:stretch>
                  <a:fillRect l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272767" y="3488279"/>
            <a:ext cx="247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(BFS tree of z in H)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 (Stretch)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25" y="1126836"/>
                <a:ext cx="11529294" cy="3491346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 smtClean="0"/>
                  <a:t>Add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edges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low-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deg</a:t>
                </a:r>
                <a:r>
                  <a:rPr lang="en-US" sz="2400" dirty="0"/>
                  <a:t> vertices.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/>
                  <a:t>    </a:t>
                </a:r>
                <a:endParaRPr lang="en-US" sz="2400" dirty="0" smtClean="0"/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 smtClean="0"/>
                  <a:t>Add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BFS trees </a:t>
                </a:r>
                <a:r>
                  <a:rPr lang="en-US" sz="2400" dirty="0"/>
                  <a:t>of vertices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/>
                  <a:t>Add the </a:t>
                </a:r>
                <a:r>
                  <a:rPr lang="en-US" sz="2400" i="1" dirty="0"/>
                  <a:t>shortest-path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/>
                  <a:t> to the spanner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5" y="1126836"/>
                <a:ext cx="11529294" cy="3491346"/>
              </a:xfrm>
              <a:blipFill>
                <a:blip r:embed="rId2"/>
                <a:stretch>
                  <a:fillRect l="-368" t="-341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233" y="4898594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high-</a:t>
                </a:r>
                <a:r>
                  <a:rPr lang="en-US" sz="28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deg</a:t>
                </a:r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vertices</a:t>
                </a:r>
                <a:endParaRPr lang="en-US" sz="28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3" y="4898594"/>
                <a:ext cx="9931403" cy="539315"/>
              </a:xfrm>
              <a:prstGeom prst="rect">
                <a:avLst/>
              </a:prstGeom>
              <a:blipFill>
                <a:blip r:embed="rId3"/>
                <a:stretch>
                  <a:fillRect l="-1227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234" y="5437909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5437909"/>
                <a:ext cx="9931403" cy="539315"/>
              </a:xfrm>
              <a:prstGeom prst="rect">
                <a:avLst/>
              </a:prstGeom>
              <a:blipFill>
                <a:blip r:embed="rId4"/>
                <a:stretch>
                  <a:fillRect l="-12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 rot="16200000" flipH="1">
            <a:off x="5866244" y="2085287"/>
            <a:ext cx="383311" cy="660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8282" y="2241305"/>
            <a:ext cx="31289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Hitting set for high-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8282" y="1678701"/>
            <a:ext cx="47400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Hitting set </a:t>
            </a:r>
            <a:r>
              <a:rPr lang="en-US" dirty="0" smtClean="0"/>
              <a:t>for paths with </a:t>
            </a:r>
            <a:r>
              <a:rPr lang="en-US" b="1" dirty="0" smtClean="0"/>
              <a:t>many</a:t>
            </a:r>
            <a:r>
              <a:rPr lang="en-US" dirty="0" smtClean="0"/>
              <a:t> </a:t>
            </a:r>
            <a:r>
              <a:rPr lang="en-US" dirty="0"/>
              <a:t>high-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6200000" flipH="1">
            <a:off x="5866244" y="1533167"/>
            <a:ext cx="383311" cy="660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Additive Spanners: state-of-the-art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Hitting Sets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+2 Additive Spanners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+4 Additive Spanners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Spanners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45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342" y="1700747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9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28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1998397" y="1912891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82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0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879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58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37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5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003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034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34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60" y="1820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397" y="180681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561" y="180755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360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Rounded Rectangular Callout 94"/>
          <p:cNvSpPr/>
          <p:nvPr/>
        </p:nvSpPr>
        <p:spPr>
          <a:xfrm>
            <a:off x="10680068" y="766872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blipFill>
                <a:blip r:embed="rId5"/>
                <a:stretch>
                  <a:fillRect l="-5140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60" y="23641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" name="Straight Connector 4"/>
          <p:cNvCxnSpPr>
            <a:stCxn id="20" idx="4"/>
            <a:endCxn id="97" idx="0"/>
          </p:cNvCxnSpPr>
          <p:nvPr/>
        </p:nvCxnSpPr>
        <p:spPr>
          <a:xfrm flipH="1">
            <a:off x="3583291" y="2023577"/>
            <a:ext cx="207074" cy="3406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9371" y="4041624"/>
                <a:ext cx="7531998" cy="1602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most extreme high-</a:t>
                </a:r>
                <a:r>
                  <a:rPr lang="en-US" sz="2400" dirty="0" err="1" smtClean="0"/>
                  <a:t>deg</a:t>
                </a:r>
                <a:r>
                  <a:rPr lang="en-US" sz="2400" dirty="0" smtClean="0"/>
                  <a:t> vertices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’:    </a:t>
                </a:r>
                <a:r>
                  <a:rPr lang="en-US" sz="2400" dirty="0" smtClean="0"/>
                  <a:t>centers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i</a:t>
                </a:r>
                <a:r>
                  <a:rPr lang="en-US" sz="2400" dirty="0" smtClean="0"/>
                  <a:t>n 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is taken into H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is shorter!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1" y="4041624"/>
                <a:ext cx="7531998" cy="1602105"/>
              </a:xfrm>
              <a:prstGeom prst="rect">
                <a:avLst/>
              </a:prstGeom>
              <a:blipFill>
                <a:blip r:embed="rId8"/>
                <a:stretch>
                  <a:fillRect l="-1134" t="-3042" r="-162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7969525" y="1999556"/>
            <a:ext cx="91899" cy="4064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53" y="232058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106" y="27526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632034" y="2584202"/>
            <a:ext cx="255072" cy="2110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739961" y="2513915"/>
            <a:ext cx="319433" cy="3571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220" y="275281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4073232" y="2512206"/>
            <a:ext cx="3574473" cy="519433"/>
          </a:xfrm>
          <a:custGeom>
            <a:avLst/>
            <a:gdLst>
              <a:gd name="connsiteX0" fmla="*/ 3574473 w 3574473"/>
              <a:gd name="connsiteY0" fmla="*/ 378771 h 519433"/>
              <a:gd name="connsiteX1" fmla="*/ 2770909 w 3574473"/>
              <a:gd name="connsiteY1" fmla="*/ 240226 h 519433"/>
              <a:gd name="connsiteX2" fmla="*/ 2189018 w 3574473"/>
              <a:gd name="connsiteY2" fmla="*/ 517317 h 519433"/>
              <a:gd name="connsiteX3" fmla="*/ 1801091 w 3574473"/>
              <a:gd name="connsiteY3" fmla="*/ 64735 h 519433"/>
              <a:gd name="connsiteX4" fmla="*/ 1117600 w 3574473"/>
              <a:gd name="connsiteY4" fmla="*/ 351062 h 519433"/>
              <a:gd name="connsiteX5" fmla="*/ 609600 w 3574473"/>
              <a:gd name="connsiteY5" fmla="*/ 81 h 519433"/>
              <a:gd name="connsiteX6" fmla="*/ 0 w 3574473"/>
              <a:gd name="connsiteY6" fmla="*/ 388008 h 5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4473" h="519433">
                <a:moveTo>
                  <a:pt x="3574473" y="378771"/>
                </a:moveTo>
                <a:cubicBezTo>
                  <a:pt x="3288145" y="297953"/>
                  <a:pt x="3001818" y="217135"/>
                  <a:pt x="2770909" y="240226"/>
                </a:cubicBezTo>
                <a:cubicBezTo>
                  <a:pt x="2540000" y="263317"/>
                  <a:pt x="2350654" y="546566"/>
                  <a:pt x="2189018" y="517317"/>
                </a:cubicBezTo>
                <a:cubicBezTo>
                  <a:pt x="2027382" y="488068"/>
                  <a:pt x="1979661" y="92444"/>
                  <a:pt x="1801091" y="64735"/>
                </a:cubicBezTo>
                <a:cubicBezTo>
                  <a:pt x="1622521" y="37026"/>
                  <a:pt x="1316182" y="361838"/>
                  <a:pt x="1117600" y="351062"/>
                </a:cubicBezTo>
                <a:cubicBezTo>
                  <a:pt x="919018" y="340286"/>
                  <a:pt x="795867" y="-6077"/>
                  <a:pt x="609600" y="81"/>
                </a:cubicBezTo>
                <a:cubicBezTo>
                  <a:pt x="423333" y="6239"/>
                  <a:pt x="211666" y="197123"/>
                  <a:pt x="0" y="3880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5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97" grpId="0" animBg="1"/>
      <p:bldP spid="102" grpId="0" animBg="1"/>
      <p:bldP spid="104" grpId="0" animBg="1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45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342" y="1700747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9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28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1998397" y="1912891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82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0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879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58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37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5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003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034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34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60" y="1820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397" y="180681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561" y="180755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360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Rounded Rectangular Callout 94"/>
          <p:cNvSpPr/>
          <p:nvPr/>
        </p:nvSpPr>
        <p:spPr>
          <a:xfrm>
            <a:off x="10680068" y="766872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blipFill>
                <a:blip r:embed="rId5"/>
                <a:stretch>
                  <a:fillRect l="-5140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60" y="23641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" name="Straight Connector 4"/>
          <p:cNvCxnSpPr>
            <a:stCxn id="20" idx="4"/>
            <a:endCxn id="97" idx="0"/>
          </p:cNvCxnSpPr>
          <p:nvPr/>
        </p:nvCxnSpPr>
        <p:spPr>
          <a:xfrm flipH="1">
            <a:off x="3583291" y="2023577"/>
            <a:ext cx="207074" cy="3406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7969525" y="1999556"/>
            <a:ext cx="91899" cy="4064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53" y="232058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106" y="27526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632034" y="2584202"/>
            <a:ext cx="255072" cy="2110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739961" y="2513915"/>
            <a:ext cx="319433" cy="3571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220" y="275281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4073232" y="2512206"/>
            <a:ext cx="3574473" cy="519433"/>
          </a:xfrm>
          <a:custGeom>
            <a:avLst/>
            <a:gdLst>
              <a:gd name="connsiteX0" fmla="*/ 3574473 w 3574473"/>
              <a:gd name="connsiteY0" fmla="*/ 378771 h 519433"/>
              <a:gd name="connsiteX1" fmla="*/ 2770909 w 3574473"/>
              <a:gd name="connsiteY1" fmla="*/ 240226 h 519433"/>
              <a:gd name="connsiteX2" fmla="*/ 2189018 w 3574473"/>
              <a:gd name="connsiteY2" fmla="*/ 517317 h 519433"/>
              <a:gd name="connsiteX3" fmla="*/ 1801091 w 3574473"/>
              <a:gd name="connsiteY3" fmla="*/ 64735 h 519433"/>
              <a:gd name="connsiteX4" fmla="*/ 1117600 w 3574473"/>
              <a:gd name="connsiteY4" fmla="*/ 351062 h 519433"/>
              <a:gd name="connsiteX5" fmla="*/ 609600 w 3574473"/>
              <a:gd name="connsiteY5" fmla="*/ 81 h 519433"/>
              <a:gd name="connsiteX6" fmla="*/ 0 w 3574473"/>
              <a:gd name="connsiteY6" fmla="*/ 388008 h 5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4473" h="519433">
                <a:moveTo>
                  <a:pt x="3574473" y="378771"/>
                </a:moveTo>
                <a:cubicBezTo>
                  <a:pt x="3288145" y="297953"/>
                  <a:pt x="3001818" y="217135"/>
                  <a:pt x="2770909" y="240226"/>
                </a:cubicBezTo>
                <a:cubicBezTo>
                  <a:pt x="2540000" y="263317"/>
                  <a:pt x="2350654" y="546566"/>
                  <a:pt x="2189018" y="517317"/>
                </a:cubicBezTo>
                <a:cubicBezTo>
                  <a:pt x="2027382" y="488068"/>
                  <a:pt x="1979661" y="92444"/>
                  <a:pt x="1801091" y="64735"/>
                </a:cubicBezTo>
                <a:cubicBezTo>
                  <a:pt x="1622521" y="37026"/>
                  <a:pt x="1316182" y="361838"/>
                  <a:pt x="1117600" y="351062"/>
                </a:cubicBezTo>
                <a:cubicBezTo>
                  <a:pt x="919018" y="340286"/>
                  <a:pt x="795867" y="-6077"/>
                  <a:pt x="609600" y="81"/>
                </a:cubicBezTo>
                <a:cubicBezTo>
                  <a:pt x="423333" y="6239"/>
                  <a:pt x="211666" y="197123"/>
                  <a:pt x="0" y="3880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4640" y="3835561"/>
                <a:ext cx="8203656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0" y="3835561"/>
                <a:ext cx="8203656" cy="1142108"/>
              </a:xfrm>
              <a:prstGeom prst="rect">
                <a:avLst/>
              </a:prstGeom>
              <a:blipFill>
                <a:blip r:embed="rId13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7082689" y="4985383"/>
            <a:ext cx="3335929" cy="966738"/>
          </a:xfrm>
          <a:prstGeom prst="wedgeRoundRectCallout">
            <a:avLst>
              <a:gd name="adj1" fmla="val -44962"/>
              <a:gd name="adj2" fmla="val -908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75525" y="5106585"/>
                <a:ext cx="3570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taken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i</a:t>
                </a:r>
                <a:r>
                  <a:rPr lang="en-US" dirty="0" smtClean="0"/>
                  <a:t>t must be shorter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25" y="5106585"/>
                <a:ext cx="3570965" cy="646331"/>
              </a:xfrm>
              <a:prstGeom prst="rect">
                <a:avLst/>
              </a:prstGeom>
              <a:blipFill>
                <a:blip r:embed="rId14"/>
                <a:stretch>
                  <a:fillRect l="-153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97" grpId="0" animBg="1"/>
      <p:bldP spid="102" grpId="0" animBg="1"/>
      <p:bldP spid="104" grpId="0" animBg="1"/>
      <p:bldP spid="1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818" y="19179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9600" dirty="0" smtClean="0"/>
                  <a:t> Spanners</a:t>
                </a:r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18" y="1917988"/>
                <a:ext cx="10515600" cy="4351338"/>
              </a:xfrm>
              <a:blipFill>
                <a:blip r:embed="rId2"/>
                <a:stretch>
                  <a:fillRect t="-10659" r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6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Spanners (nearly additive)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630" y="1222269"/>
                <a:ext cx="12609945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Intuitively: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spanners provide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pure</a:t>
                </a:r>
                <a:r>
                  <a:rPr lang="en-US" dirty="0" smtClean="0"/>
                  <a:t> multiplicative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stretch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for sufficiently far-away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pairs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 </a:t>
                </a:r>
                <a:r>
                  <a:rPr lang="en-US" dirty="0" smtClean="0"/>
                  <a:t>in 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630" y="1222269"/>
                <a:ext cx="12609945" cy="4351338"/>
              </a:xfrm>
              <a:blipFill>
                <a:blip r:embed="rId3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0800000">
            <a:off x="6509602" y="4012661"/>
            <a:ext cx="417669" cy="535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9204" y="4548371"/>
                <a:ext cx="2578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04" y="4548371"/>
                <a:ext cx="25784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4630" y="5573607"/>
            <a:ext cx="414510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Near-exact for far pairs!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91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Spanners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40110" y="1325563"/>
            <a:ext cx="10306472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66219" y="4694298"/>
            <a:ext cx="10306472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0110" y="1379473"/>
                <a:ext cx="10515600" cy="13840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[</a:t>
                </a:r>
                <a:r>
                  <a:rPr lang="en-US" b="1" dirty="0"/>
                  <a:t>Elkin and </a:t>
                </a:r>
                <a:r>
                  <a:rPr lang="en-US" b="1" dirty="0" smtClean="0"/>
                  <a:t>Peleg ‘04</a:t>
                </a:r>
                <a:r>
                  <a:rPr lang="en-US" b="1" dirty="0"/>
                  <a:t>, </a:t>
                </a:r>
                <a:r>
                  <a:rPr lang="en-US" b="1" dirty="0" err="1"/>
                  <a:t>Thorup</a:t>
                </a:r>
                <a:r>
                  <a:rPr lang="en-US" b="1" dirty="0"/>
                  <a:t> and Zwick </a:t>
                </a:r>
                <a:r>
                  <a:rPr lang="en-US" b="1" dirty="0" smtClean="0"/>
                  <a:t>’06, Elkin-Neiman ‘17]:</a:t>
                </a:r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spanners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edges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110" y="1379473"/>
                <a:ext cx="10515600" cy="1384019"/>
              </a:xfrm>
              <a:blipFill>
                <a:blip r:embed="rId3"/>
                <a:stretch>
                  <a:fillRect l="-1159" t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/>
              <p:cNvSpPr txBox="1">
                <a:spLocks/>
              </p:cNvSpPr>
              <p:nvPr/>
            </p:nvSpPr>
            <p:spPr>
              <a:xfrm>
                <a:off x="440110" y="4912330"/>
                <a:ext cx="9211718" cy="1389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smtClean="0"/>
                  <a:t>[</a:t>
                </a:r>
                <a:r>
                  <a:rPr lang="en-US" b="1" dirty="0" err="1" smtClean="0"/>
                  <a:t>Abboud</a:t>
                </a:r>
                <a:r>
                  <a:rPr lang="en-US" b="1" dirty="0" smtClean="0"/>
                  <a:t>, </a:t>
                </a:r>
                <a:r>
                  <a:rPr lang="en-US" b="1" dirty="0" err="1" smtClean="0"/>
                  <a:t>Bodwin</a:t>
                </a:r>
                <a:r>
                  <a:rPr lang="en-US" b="1" dirty="0"/>
                  <a:t> </a:t>
                </a:r>
                <a:r>
                  <a:rPr lang="en-US" b="1" dirty="0" smtClean="0"/>
                  <a:t>and Pettie ‘18]:</a:t>
                </a:r>
                <a:r>
                  <a:rPr lang="en-US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Elkin-Peleg’s spanners are optimal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9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0" y="4912330"/>
                <a:ext cx="9211718" cy="1389477"/>
              </a:xfrm>
              <a:prstGeom prst="rect">
                <a:avLst/>
              </a:prstGeom>
              <a:blipFill>
                <a:blip r:embed="rId4"/>
                <a:stretch>
                  <a:fillRect l="-1324" t="-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9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379" y="1173019"/>
                <a:ext cx="11554694" cy="5338618"/>
              </a:xfrm>
              <a:ln w="76200" cmpd="tri">
                <a:noFill/>
              </a:ln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vertices)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vertices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 smtClean="0"/>
              </a:p>
              <a:p>
                <a:pPr marL="914400" lvl="2" indent="0">
                  <a:lnSpc>
                    <a:spcPct val="100000"/>
                  </a:lnSpc>
                  <a:buNone/>
                </a:pPr>
                <a:endParaRPr lang="en-US" b="0" dirty="0" smtClean="0"/>
              </a:p>
              <a:p>
                <a:pPr lvl="2">
                  <a:lnSpc>
                    <a:spcPct val="100000"/>
                  </a:lnSpc>
                </a:pPr>
                <a:endParaRPr lang="en-US" b="0" dirty="0" smtClean="0"/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 marL="285750" indent="-285750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79" y="1173019"/>
                <a:ext cx="11554694" cy="5338618"/>
              </a:xfrm>
              <a:blipFill>
                <a:blip r:embed="rId3"/>
                <a:stretch>
                  <a:fillRect t="-685"/>
                </a:stretch>
              </a:blipFill>
              <a:ln w="76200" cmpd="tri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502097" y="2386381"/>
            <a:ext cx="2419926" cy="2456872"/>
            <a:chOff x="2844800" y="2512291"/>
            <a:chExt cx="2863271" cy="2863272"/>
          </a:xfrm>
        </p:grpSpPr>
        <p:sp>
          <p:nvSpPr>
            <p:cNvPr id="7" name="Oval 6"/>
            <p:cNvSpPr/>
            <p:nvPr/>
          </p:nvSpPr>
          <p:spPr>
            <a:xfrm>
              <a:off x="2844800" y="2512291"/>
              <a:ext cx="2863271" cy="2863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38" idx="0"/>
            </p:cNvCxnSpPr>
            <p:nvPr/>
          </p:nvCxnSpPr>
          <p:spPr>
            <a:xfrm>
              <a:off x="4276436" y="2512291"/>
              <a:ext cx="0" cy="127363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blipFill>
                  <a:blip r:embed="rId4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063774" y="3785927"/>
              <a:ext cx="425324" cy="424288"/>
              <a:chOff x="6379736" y="4951275"/>
              <a:chExt cx="425324" cy="42428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050" y="49700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63" y="475055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7" y="4230219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784" y="29703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551" y="369007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54" y="40338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4" y="323850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25" y="37961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348" y="431605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053" y="36772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74" y="44635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827" y="475791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13539" y="4104143"/>
              <a:ext cx="425324" cy="424288"/>
              <a:chOff x="6379736" y="4951275"/>
              <a:chExt cx="425324" cy="42428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23891" y="3573783"/>
              <a:ext cx="425324" cy="424288"/>
              <a:chOff x="6379736" y="4951275"/>
              <a:chExt cx="425324" cy="42428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180978" y="4867856"/>
              <a:ext cx="425324" cy="424288"/>
              <a:chOff x="6379736" y="4951275"/>
              <a:chExt cx="425324" cy="42428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032" y="342989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5683" y="2427003"/>
                <a:ext cx="9379234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 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clustered</a:t>
                </a:r>
                <a:r>
                  <a:rPr lang="en-US" sz="2800" dirty="0" smtClean="0"/>
                  <a:t> 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den>
                            </m:f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3" y="2427003"/>
                <a:ext cx="9379234" cy="737189"/>
              </a:xfrm>
              <a:prstGeom prst="rect">
                <a:avLst/>
              </a:prstGeom>
              <a:blipFill>
                <a:blip r:embed="rId6"/>
                <a:stretch>
                  <a:fillRect l="-136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9640" y="3233798"/>
                <a:ext cx="7492472" cy="11680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Claim:  </a:t>
                </a:r>
                <a:r>
                  <a:rPr lang="en-US" sz="2800" dirty="0" smtClean="0"/>
                  <a:t>For every clustered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:</a:t>
                </a:r>
              </a:p>
              <a:p>
                <a:pPr algn="ctr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den>
                            </m:f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3233798"/>
                <a:ext cx="7492472" cy="1168077"/>
              </a:xfrm>
              <a:prstGeom prst="rect">
                <a:avLst/>
              </a:prstGeom>
              <a:blipFill>
                <a:blip r:embed="rId7"/>
                <a:stretch>
                  <a:fillRect l="-1627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8627" y="4890738"/>
                <a:ext cx="966623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Pf: </a:t>
                </a:r>
                <a:r>
                  <a:rPr lang="en-US" sz="2800" dirty="0" smtClean="0"/>
                  <a:t>Each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 is sampled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7" y="4890738"/>
                <a:ext cx="9666236" cy="528030"/>
              </a:xfrm>
              <a:prstGeom prst="rect">
                <a:avLst/>
              </a:prstGeom>
              <a:blipFill>
                <a:blip r:embed="rId8"/>
                <a:stretch>
                  <a:fillRect l="-1325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/>
          <p:cNvSpPr/>
          <p:nvPr/>
        </p:nvSpPr>
        <p:spPr>
          <a:xfrm>
            <a:off x="352221" y="57228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33470" y="5569855"/>
                <a:ext cx="979838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is a hitting set for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 smtClean="0"/>
                  <a:t> balls of clustered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70" y="5569855"/>
                <a:ext cx="9798388" cy="737189"/>
              </a:xfrm>
              <a:prstGeom prst="rect">
                <a:avLst/>
              </a:prstGeom>
              <a:blipFill>
                <a:blip r:embed="rId9"/>
                <a:stretch>
                  <a:fillRect r="-9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9733244" y="3673472"/>
            <a:ext cx="614167" cy="633485"/>
            <a:chOff x="6560058" y="3527342"/>
            <a:chExt cx="614167" cy="63348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9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084" y="2302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350" y="279457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21" y="2976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521" y="3304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13" y="28855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23" y="341379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049" y="41080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315" y="46002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086" y="47823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486" y="51102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478" y="46913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088" y="5219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270" y="479617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536" y="528839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307" y="547042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579831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699" y="5379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09" y="5907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670" y="294428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36" y="3436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36185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107" y="394642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099" y="35275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709" y="405572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691" y="20899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57" y="2582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33" y="27744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674" y="327515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20" y="26731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730" y="3201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68" y="24474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13" y="27345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21" y="3158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324446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576" y="28255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186" y="33537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47" y="4574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813" y="5066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52487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984" y="55766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976" y="51577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86" y="56859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958" y="47269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224" y="52191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995" y="5401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95" y="57290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387" y="5310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97" y="58383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886" y="104620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52" y="153842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923" y="172046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23" y="204835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315" y="162944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925" y="215764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706" y="35538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972" y="40461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43" y="42281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43" y="455602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135" y="41371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745" y="46653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413" y="37062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679" y="4198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16" y="416640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10" y="471434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42" y="42895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52" y="4817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026" y="12632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2" y="17554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63" y="19375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463" y="2265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455" y="1846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65" y="23747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117" y="14156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383" y="19078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154" y="20899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554" y="24178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56" y="25271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8030901" y="1017713"/>
            <a:ext cx="4429087" cy="53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</a:pPr>
            <a:endParaRPr lang="en-US" sz="2800" i="1" dirty="0" smtClean="0">
              <a:latin typeface="Cambria Math" panose="02040503050406030204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571522" y="3406390"/>
            <a:ext cx="425324" cy="424288"/>
            <a:chOff x="4691342" y="1700747"/>
            <a:chExt cx="425324" cy="42428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97254" y="3934593"/>
            <a:ext cx="425324" cy="424288"/>
            <a:chOff x="4691342" y="1700747"/>
            <a:chExt cx="425324" cy="42428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49453" y="5158901"/>
            <a:ext cx="425324" cy="424288"/>
            <a:chOff x="4691342" y="1700747"/>
            <a:chExt cx="425324" cy="42428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47263" y="3053970"/>
            <a:ext cx="425324" cy="424288"/>
            <a:chOff x="4691342" y="1700747"/>
            <a:chExt cx="425324" cy="42428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84683" y="1104514"/>
            <a:ext cx="425324" cy="424288"/>
            <a:chOff x="4691342" y="1700747"/>
            <a:chExt cx="425324" cy="42428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798084" y="2098439"/>
            <a:ext cx="425324" cy="424288"/>
            <a:chOff x="4691342" y="1700747"/>
            <a:chExt cx="425324" cy="42428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305258" y="4371884"/>
            <a:ext cx="425324" cy="424288"/>
            <a:chOff x="4691342" y="1700747"/>
            <a:chExt cx="425324" cy="42428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77506" y="2735948"/>
            <a:ext cx="425324" cy="424288"/>
            <a:chOff x="4691342" y="1700747"/>
            <a:chExt cx="425324" cy="42428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38204" y="5140780"/>
            <a:ext cx="425324" cy="424288"/>
            <a:chOff x="4691342" y="1700747"/>
            <a:chExt cx="425324" cy="42428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851144" y="3361852"/>
            <a:ext cx="425324" cy="424288"/>
            <a:chOff x="4691342" y="1700747"/>
            <a:chExt cx="425324" cy="4242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35885" y="4002410"/>
            <a:ext cx="425324" cy="424288"/>
            <a:chOff x="4691342" y="1700747"/>
            <a:chExt cx="425324" cy="4242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47716" y="2709136"/>
            <a:ext cx="425324" cy="424288"/>
            <a:chOff x="4691342" y="1700747"/>
            <a:chExt cx="425324" cy="42428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77189" y="4188406"/>
            <a:ext cx="425324" cy="424288"/>
            <a:chOff x="4691342" y="1700747"/>
            <a:chExt cx="425324" cy="42428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001577" y="2653318"/>
            <a:ext cx="425324" cy="424288"/>
            <a:chOff x="4691342" y="1700747"/>
            <a:chExt cx="425324" cy="42428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752" y="389393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914" y="32612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061" y="370920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694" y="35383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658" y="40694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084" y="2302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350" y="279457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21" y="2976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521" y="3304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13" y="28855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23" y="341379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049" y="41080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315" y="46002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086" y="47823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486" y="51102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478" y="46913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088" y="5219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270" y="479617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536" y="528839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307" y="547042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579831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699" y="5379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09" y="5907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670" y="294428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36" y="3436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36185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107" y="394642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099" y="35275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709" y="405572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691" y="20899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57" y="2582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33" y="27744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674" y="327515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20" y="26731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730" y="3201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68" y="24474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13" y="27345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21" y="3158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324446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576" y="28255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186" y="33537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47" y="4574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813" y="5066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52487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984" y="55766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976" y="51577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86" y="56859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958" y="47269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224" y="52191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995" y="5401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95" y="57290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387" y="5310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97" y="58383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886" y="104620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52" y="153842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923" y="172046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23" y="204835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315" y="162944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925" y="215764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706" y="35538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972" y="40461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43" y="42281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43" y="455602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135" y="41371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745" y="46653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413" y="37062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679" y="4198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16" y="416640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10" y="471434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42" y="42895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52" y="4817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026" y="12632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2" y="17554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63" y="19375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463" y="2265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455" y="1846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65" y="23747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117" y="14156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383" y="19078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154" y="20899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554" y="24178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56" y="25271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4571522" y="3406390"/>
            <a:ext cx="425324" cy="424288"/>
            <a:chOff x="4691342" y="1700747"/>
            <a:chExt cx="425324" cy="42428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97254" y="3934593"/>
            <a:ext cx="425324" cy="424288"/>
            <a:chOff x="4691342" y="1700747"/>
            <a:chExt cx="425324" cy="42428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49453" y="5158901"/>
            <a:ext cx="425324" cy="424288"/>
            <a:chOff x="4691342" y="1700747"/>
            <a:chExt cx="425324" cy="42428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47263" y="3053970"/>
            <a:ext cx="425324" cy="424288"/>
            <a:chOff x="4691342" y="1700747"/>
            <a:chExt cx="425324" cy="42428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84683" y="1104514"/>
            <a:ext cx="425324" cy="424288"/>
            <a:chOff x="4691342" y="1700747"/>
            <a:chExt cx="425324" cy="42428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798084" y="2098439"/>
            <a:ext cx="425324" cy="424288"/>
            <a:chOff x="4691342" y="1700747"/>
            <a:chExt cx="425324" cy="42428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305258" y="4371884"/>
            <a:ext cx="425324" cy="424288"/>
            <a:chOff x="4691342" y="1700747"/>
            <a:chExt cx="425324" cy="42428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77506" y="2735948"/>
            <a:ext cx="425324" cy="424288"/>
            <a:chOff x="4691342" y="1700747"/>
            <a:chExt cx="425324" cy="42428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38204" y="5140780"/>
            <a:ext cx="425324" cy="424288"/>
            <a:chOff x="4691342" y="1700747"/>
            <a:chExt cx="425324" cy="42428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851144" y="3361852"/>
            <a:ext cx="425324" cy="424288"/>
            <a:chOff x="4691342" y="1700747"/>
            <a:chExt cx="425324" cy="4242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35885" y="4002410"/>
            <a:ext cx="425324" cy="424288"/>
            <a:chOff x="4691342" y="1700747"/>
            <a:chExt cx="425324" cy="4242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47716" y="2709136"/>
            <a:ext cx="425324" cy="424288"/>
            <a:chOff x="4691342" y="1700747"/>
            <a:chExt cx="425324" cy="42428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77189" y="4188406"/>
            <a:ext cx="425324" cy="424288"/>
            <a:chOff x="4691342" y="1700747"/>
            <a:chExt cx="425324" cy="42428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001577" y="2653318"/>
            <a:ext cx="425324" cy="424288"/>
            <a:chOff x="4691342" y="1700747"/>
            <a:chExt cx="425324" cy="42428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752" y="389393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914" y="32612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061" y="370920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694" y="35383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658" y="40694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8017424" y="1010510"/>
                <a:ext cx="4429087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424" y="1010510"/>
                <a:ext cx="4429087" cy="539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5027593" y="2587138"/>
            <a:ext cx="614167" cy="633485"/>
            <a:chOff x="6560058" y="3527342"/>
            <a:chExt cx="614167" cy="633485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1575292" y="994264"/>
            <a:ext cx="614167" cy="633485"/>
            <a:chOff x="6560058" y="3527342"/>
            <a:chExt cx="614167" cy="633485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371303" y="5034204"/>
            <a:ext cx="614167" cy="633485"/>
            <a:chOff x="6560058" y="3527342"/>
            <a:chExt cx="614167" cy="633485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9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00100" y="2051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0100" y="2051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0553" y="1706297"/>
                <a:ext cx="11554694" cy="4343518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b="1" u="sng" dirty="0" smtClean="0"/>
                  <a:t>Add the following edges to H: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Edges incident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low-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dirty="0" smtClean="0"/>
                  <a:t> vertices with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Star edges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0" dirty="0" smtClean="0"/>
                  <a:t> (covering all </a:t>
                </a:r>
                <a:r>
                  <a:rPr lang="en-US" b="0" dirty="0" smtClean="0">
                    <a:solidFill>
                      <a:srgbClr val="00B050"/>
                    </a:solidFill>
                  </a:rPr>
                  <a:t>high-</a:t>
                </a:r>
                <a:r>
                  <a:rPr lang="en-US" b="0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b="0" dirty="0" smtClean="0"/>
                  <a:t> vertices)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For each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unclustered</a:t>
                </a:r>
                <a:r>
                  <a:rPr lang="en-US" dirty="0" smtClean="0"/>
                  <a:t> 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add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every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add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BFS(s’)</a:t>
                </a:r>
              </a:p>
              <a:p>
                <a:pPr marL="914400" lvl="2" indent="0">
                  <a:lnSpc>
                    <a:spcPct val="100000"/>
                  </a:lnSpc>
                  <a:buNone/>
                </a:pPr>
                <a:endParaRPr lang="en-US" b="0" dirty="0" smtClean="0"/>
              </a:p>
              <a:p>
                <a:pPr lvl="2">
                  <a:lnSpc>
                    <a:spcPct val="100000"/>
                  </a:lnSpc>
                </a:pPr>
                <a:endParaRPr lang="en-US" b="0" dirty="0" smtClean="0"/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 marL="285750" indent="-285750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553" y="1706297"/>
                <a:ext cx="11554694" cy="4343518"/>
              </a:xfrm>
              <a:blipFill>
                <a:blip r:embed="rId3"/>
                <a:stretch>
                  <a:fillRect l="-629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57854" y="1884215"/>
            <a:ext cx="2419927" cy="2456872"/>
            <a:chOff x="2844800" y="2512291"/>
            <a:chExt cx="2863271" cy="2863272"/>
          </a:xfrm>
        </p:grpSpPr>
        <p:sp>
          <p:nvSpPr>
            <p:cNvPr id="7" name="Oval 6"/>
            <p:cNvSpPr/>
            <p:nvPr/>
          </p:nvSpPr>
          <p:spPr>
            <a:xfrm>
              <a:off x="2844800" y="2512291"/>
              <a:ext cx="2863271" cy="2863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38" idx="0"/>
            </p:cNvCxnSpPr>
            <p:nvPr/>
          </p:nvCxnSpPr>
          <p:spPr>
            <a:xfrm>
              <a:off x="4276436" y="2512291"/>
              <a:ext cx="0" cy="127363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blipFill>
                  <a:blip r:embed="rId4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063774" y="3785927"/>
              <a:ext cx="425324" cy="424288"/>
              <a:chOff x="6379736" y="4951275"/>
              <a:chExt cx="425324" cy="42428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050" y="49700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63" y="475055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7" y="4230219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784" y="29703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551" y="369007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54" y="40338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4" y="323850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25" y="37961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348" y="431605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053" y="36772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74" y="44635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827" y="475791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13539" y="4104143"/>
              <a:ext cx="425324" cy="424288"/>
              <a:chOff x="6379736" y="4951275"/>
              <a:chExt cx="425324" cy="42428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23891" y="3573783"/>
              <a:ext cx="425324" cy="424288"/>
              <a:chOff x="6379736" y="4951275"/>
              <a:chExt cx="425324" cy="42428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180978" y="4867856"/>
              <a:ext cx="425324" cy="424288"/>
              <a:chOff x="6379736" y="4951275"/>
              <a:chExt cx="425324" cy="42428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440230" y="3519299"/>
              <a:ext cx="831135" cy="362350"/>
            </a:xfrm>
            <a:custGeom>
              <a:avLst/>
              <a:gdLst>
                <a:gd name="connsiteX0" fmla="*/ 0 w 868218"/>
                <a:gd name="connsiteY0" fmla="*/ 295319 h 295319"/>
                <a:gd name="connsiteX1" fmla="*/ 397163 w 868218"/>
                <a:gd name="connsiteY1" fmla="*/ 18228 h 295319"/>
                <a:gd name="connsiteX2" fmla="*/ 600363 w 868218"/>
                <a:gd name="connsiteY2" fmla="*/ 36701 h 295319"/>
                <a:gd name="connsiteX3" fmla="*/ 868218 w 868218"/>
                <a:gd name="connsiteY3" fmla="*/ 119828 h 29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295319">
                  <a:moveTo>
                    <a:pt x="0" y="295319"/>
                  </a:moveTo>
                  <a:cubicBezTo>
                    <a:pt x="148551" y="178325"/>
                    <a:pt x="297103" y="61331"/>
                    <a:pt x="397163" y="18228"/>
                  </a:cubicBezTo>
                  <a:cubicBezTo>
                    <a:pt x="497223" y="-24875"/>
                    <a:pt x="521854" y="19768"/>
                    <a:pt x="600363" y="36701"/>
                  </a:cubicBezTo>
                  <a:cubicBezTo>
                    <a:pt x="678872" y="53634"/>
                    <a:pt x="773545" y="86731"/>
                    <a:pt x="868218" y="119828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032" y="342989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28655" y="4221018"/>
              <a:ext cx="73890" cy="258618"/>
            </a:xfrm>
            <a:custGeom>
              <a:avLst/>
              <a:gdLst>
                <a:gd name="connsiteX0" fmla="*/ 73890 w 73890"/>
                <a:gd name="connsiteY0" fmla="*/ 0 h 258618"/>
                <a:gd name="connsiteX1" fmla="*/ 0 w 73890"/>
                <a:gd name="connsiteY1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90" h="258618">
                  <a:moveTo>
                    <a:pt x="73890" y="0"/>
                  </a:moveTo>
                  <a:lnTo>
                    <a:pt x="0" y="25861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4202544" y="4704735"/>
              <a:ext cx="84765" cy="213481"/>
            </a:xfrm>
            <a:custGeom>
              <a:avLst/>
              <a:gdLst>
                <a:gd name="connsiteX0" fmla="*/ 73890 w 73890"/>
                <a:gd name="connsiteY0" fmla="*/ 0 h 258618"/>
                <a:gd name="connsiteX1" fmla="*/ 0 w 73890"/>
                <a:gd name="connsiteY1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90" h="258618">
                  <a:moveTo>
                    <a:pt x="73890" y="0"/>
                  </a:moveTo>
                  <a:lnTo>
                    <a:pt x="0" y="25861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738863" y="4206348"/>
              <a:ext cx="514530" cy="106072"/>
            </a:xfrm>
            <a:custGeom>
              <a:avLst/>
              <a:gdLst>
                <a:gd name="connsiteX0" fmla="*/ 73890 w 73890"/>
                <a:gd name="connsiteY0" fmla="*/ 0 h 258618"/>
                <a:gd name="connsiteX1" fmla="*/ 0 w 73890"/>
                <a:gd name="connsiteY1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90" h="258618">
                  <a:moveTo>
                    <a:pt x="73890" y="0"/>
                  </a:moveTo>
                  <a:lnTo>
                    <a:pt x="0" y="25861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86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3308" y="119713"/>
                <a:ext cx="9939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/>
                  <a:t> has at least one clustered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08" y="119713"/>
                <a:ext cx="9939837" cy="584775"/>
              </a:xfrm>
              <a:prstGeom prst="rect">
                <a:avLst/>
              </a:prstGeom>
              <a:blipFill>
                <a:blip r:embed="rId2"/>
                <a:stretch>
                  <a:fillRect l="-159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0" idx="2"/>
          </p:cNvCxnSpPr>
          <p:nvPr/>
        </p:nvCxnSpPr>
        <p:spPr>
          <a:xfrm>
            <a:off x="1749017" y="1331000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502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025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178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227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275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23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654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8167" y="1396469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67" y="1396469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54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580" y="123878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017" y="12249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12671" y="1259989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671" y="1259989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181" y="122566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980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6" name="Straight Connector 25"/>
          <p:cNvCxnSpPr>
            <a:stCxn id="14" idx="4"/>
          </p:cNvCxnSpPr>
          <p:nvPr/>
        </p:nvCxnSpPr>
        <p:spPr>
          <a:xfrm flipH="1">
            <a:off x="6457503" y="1441686"/>
            <a:ext cx="78103" cy="34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908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endCxn id="18" idx="2"/>
          </p:cNvCxnSpPr>
          <p:nvPr/>
        </p:nvCxnSpPr>
        <p:spPr>
          <a:xfrm>
            <a:off x="2511242" y="1331000"/>
            <a:ext cx="364612" cy="9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01080" y="1337396"/>
            <a:ext cx="410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2"/>
          </p:cNvCxnSpPr>
          <p:nvPr/>
        </p:nvCxnSpPr>
        <p:spPr>
          <a:xfrm flipV="1">
            <a:off x="6641937" y="1335614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27164" y="1340233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216613" y="1752341"/>
            <a:ext cx="425324" cy="424288"/>
            <a:chOff x="4691342" y="1700747"/>
            <a:chExt cx="425324" cy="42428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96176" y="1664071"/>
                <a:ext cx="1196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176" y="1664071"/>
                <a:ext cx="11967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6627962" y="3157844"/>
            <a:ext cx="614167" cy="633485"/>
            <a:chOff x="6560058" y="3527342"/>
            <a:chExt cx="614167" cy="633485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102951" y="3546807"/>
                <a:ext cx="1290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951" y="3546807"/>
                <a:ext cx="12906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1884219" y="1431636"/>
            <a:ext cx="4738255" cy="2273753"/>
          </a:xfrm>
          <a:custGeom>
            <a:avLst/>
            <a:gdLst>
              <a:gd name="connsiteX0" fmla="*/ 4682836 w 4682836"/>
              <a:gd name="connsiteY0" fmla="*/ 2096655 h 2174311"/>
              <a:gd name="connsiteX1" fmla="*/ 3288145 w 4682836"/>
              <a:gd name="connsiteY1" fmla="*/ 1921164 h 2174311"/>
              <a:gd name="connsiteX2" fmla="*/ 0 w 4682836"/>
              <a:gd name="connsiteY2" fmla="*/ 0 h 2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2836" h="2174311">
                <a:moveTo>
                  <a:pt x="4682836" y="2096655"/>
                </a:moveTo>
                <a:cubicBezTo>
                  <a:pt x="4375727" y="2183631"/>
                  <a:pt x="4068618" y="2270607"/>
                  <a:pt x="3288145" y="1921164"/>
                </a:cubicBezTo>
                <a:cubicBezTo>
                  <a:pt x="2507672" y="1571721"/>
                  <a:pt x="1253836" y="785860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228154" y="1450919"/>
            <a:ext cx="1697650" cy="2123553"/>
          </a:xfrm>
          <a:custGeom>
            <a:avLst/>
            <a:gdLst>
              <a:gd name="connsiteX0" fmla="*/ 0 w 1699491"/>
              <a:gd name="connsiteY0" fmla="*/ 2041237 h 2042050"/>
              <a:gd name="connsiteX1" fmla="*/ 748145 w 1699491"/>
              <a:gd name="connsiteY1" fmla="*/ 1708728 h 2042050"/>
              <a:gd name="connsiteX2" fmla="*/ 1699491 w 1699491"/>
              <a:gd name="connsiteY2" fmla="*/ 0 h 20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9491" h="2042050">
                <a:moveTo>
                  <a:pt x="0" y="2041237"/>
                </a:moveTo>
                <a:cubicBezTo>
                  <a:pt x="232448" y="2045085"/>
                  <a:pt x="464897" y="2048934"/>
                  <a:pt x="748145" y="1708728"/>
                </a:cubicBezTo>
                <a:cubicBezTo>
                  <a:pt x="1031393" y="1368522"/>
                  <a:pt x="1365442" y="684261"/>
                  <a:pt x="1699491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325512" y="2394141"/>
                <a:ext cx="15912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512" y="2394141"/>
                <a:ext cx="15912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298580" y="2512695"/>
                <a:ext cx="15912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80" y="2512695"/>
                <a:ext cx="159126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514679" y="4456986"/>
                <a:ext cx="8792792" cy="2172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≤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679" y="4456986"/>
                <a:ext cx="8792792" cy="2172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284837" y="787750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37" y="787750"/>
                <a:ext cx="4902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/>
          <p:cNvCxnSpPr>
            <a:endCxn id="84" idx="0"/>
          </p:cNvCxnSpPr>
          <p:nvPr/>
        </p:nvCxnSpPr>
        <p:spPr>
          <a:xfrm>
            <a:off x="6469914" y="2176629"/>
            <a:ext cx="465132" cy="9812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75099" y="2394141"/>
                <a:ext cx="100700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099" y="2394141"/>
                <a:ext cx="1007007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436" y="1475004"/>
                <a:ext cx="119449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+2 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 [</a:t>
                </a:r>
                <a:r>
                  <a:rPr lang="en-US" dirty="0" err="1" smtClean="0"/>
                  <a:t>Aingworth</a:t>
                </a:r>
                <a:r>
                  <a:rPr lang="en-US" dirty="0" smtClean="0"/>
                  <a:t>, ‘96]</a:t>
                </a:r>
              </a:p>
              <a:p>
                <a:r>
                  <a:rPr lang="en-US" dirty="0" smtClean="0"/>
                  <a:t>+4 </a:t>
                </a:r>
                <a:r>
                  <a:rPr lang="en-US" dirty="0"/>
                  <a:t>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Chechick</a:t>
                </a:r>
                <a:r>
                  <a:rPr lang="en-US" dirty="0" smtClean="0"/>
                  <a:t>, ‘13]</a:t>
                </a:r>
              </a:p>
              <a:p>
                <a:r>
                  <a:rPr lang="en-US" dirty="0" smtClean="0"/>
                  <a:t>+6 </a:t>
                </a:r>
                <a:r>
                  <a:rPr lang="en-US" dirty="0"/>
                  <a:t>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Baswana</a:t>
                </a:r>
                <a:r>
                  <a:rPr lang="en-US" dirty="0" smtClean="0"/>
                  <a:t> et al., ‘05]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Lower bound [</a:t>
                </a:r>
                <a:r>
                  <a:rPr lang="en-US" b="1" dirty="0" err="1" smtClean="0"/>
                  <a:t>Abboud</a:t>
                </a:r>
                <a:r>
                  <a:rPr lang="en-US" b="1" dirty="0" smtClean="0"/>
                  <a:t> and </a:t>
                </a:r>
                <a:r>
                  <a:rPr lang="en-US" b="1" dirty="0" err="1" smtClean="0"/>
                  <a:t>Bodwin</a:t>
                </a:r>
                <a:r>
                  <a:rPr lang="en-US" b="1" dirty="0" smtClean="0"/>
                  <a:t>, ‘16]: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additive spanner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any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36" y="1475004"/>
                <a:ext cx="11944927" cy="4351338"/>
              </a:xfrm>
              <a:blipFill>
                <a:blip r:embed="rId2"/>
                <a:stretch>
                  <a:fillRect l="-102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218944" y="2098950"/>
            <a:ext cx="29586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24323" y="2089325"/>
            <a:ext cx="2954010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71015" y="2077362"/>
            <a:ext cx="29177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/>
                  <a:t> has no clustered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blipFill>
                <a:blip r:embed="rId2"/>
                <a:stretch>
                  <a:fillRect l="-193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0" idx="2"/>
          </p:cNvCxnSpPr>
          <p:nvPr/>
        </p:nvCxnSpPr>
        <p:spPr>
          <a:xfrm flipV="1">
            <a:off x="1209999" y="2389779"/>
            <a:ext cx="906977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4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007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60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209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57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605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36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123" y="2097392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3" y="2097392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36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62" y="229756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999" y="228370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93485" y="2019083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485" y="2019083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163" y="228444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962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890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endCxn id="18" idx="2"/>
          </p:cNvCxnSpPr>
          <p:nvPr/>
        </p:nvCxnSpPr>
        <p:spPr>
          <a:xfrm>
            <a:off x="1972224" y="2389780"/>
            <a:ext cx="364612" cy="9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62062" y="2396176"/>
            <a:ext cx="410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2"/>
          </p:cNvCxnSpPr>
          <p:nvPr/>
        </p:nvCxnSpPr>
        <p:spPr>
          <a:xfrm flipV="1">
            <a:off x="6102919" y="2394394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88146" y="2399013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199" y="4036081"/>
                <a:ext cx="1160676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Partition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800" dirty="0" smtClean="0"/>
                  <a:t> into segments of length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Show that the distance between each segment endpoints is increased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Overall, the additive stretch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" y="4036081"/>
                <a:ext cx="11606767" cy="2031325"/>
              </a:xfrm>
              <a:prstGeom prst="rect">
                <a:avLst/>
              </a:prstGeom>
              <a:blipFill>
                <a:blip r:embed="rId5"/>
                <a:stretch>
                  <a:fillRect l="-945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5400000">
            <a:off x="8442353" y="561766"/>
            <a:ext cx="511840" cy="2872444"/>
          </a:xfrm>
          <a:prstGeom prst="leftBrace">
            <a:avLst>
              <a:gd name="adj1" fmla="val 8333"/>
              <a:gd name="adj2" fmla="val 46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49206" y="1148712"/>
                <a:ext cx="9110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06" y="1148712"/>
                <a:ext cx="9110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716" y="229245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25" y="22801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256" y="228283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18661" y="2483319"/>
            <a:ext cx="2800952" cy="1029918"/>
          </a:xfrm>
          <a:custGeom>
            <a:avLst/>
            <a:gdLst>
              <a:gd name="connsiteX0" fmla="*/ 0 w 2800952"/>
              <a:gd name="connsiteY0" fmla="*/ 0 h 1029918"/>
              <a:gd name="connsiteX1" fmla="*/ 1453415 w 2800952"/>
              <a:gd name="connsiteY1" fmla="*/ 1029903 h 1029918"/>
              <a:gd name="connsiteX2" fmla="*/ 2800952 w 2800952"/>
              <a:gd name="connsiteY2" fmla="*/ 19250 h 10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952" h="1029918">
                <a:moveTo>
                  <a:pt x="0" y="0"/>
                </a:moveTo>
                <a:cubicBezTo>
                  <a:pt x="493295" y="513347"/>
                  <a:pt x="986590" y="1026695"/>
                  <a:pt x="1453415" y="1029903"/>
                </a:cubicBezTo>
                <a:cubicBezTo>
                  <a:pt x="1920240" y="1033111"/>
                  <a:pt x="2360596" y="526180"/>
                  <a:pt x="2800952" y="192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5405" y="2878237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05" y="2878237"/>
                <a:ext cx="7328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7"/>
          <p:cNvSpPr/>
          <p:nvPr/>
        </p:nvSpPr>
        <p:spPr>
          <a:xfrm>
            <a:off x="4281587" y="2465132"/>
            <a:ext cx="2800952" cy="1029918"/>
          </a:xfrm>
          <a:custGeom>
            <a:avLst/>
            <a:gdLst>
              <a:gd name="connsiteX0" fmla="*/ 0 w 2800952"/>
              <a:gd name="connsiteY0" fmla="*/ 0 h 1029918"/>
              <a:gd name="connsiteX1" fmla="*/ 1453415 w 2800952"/>
              <a:gd name="connsiteY1" fmla="*/ 1029903 h 1029918"/>
              <a:gd name="connsiteX2" fmla="*/ 2800952 w 2800952"/>
              <a:gd name="connsiteY2" fmla="*/ 19250 h 10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952" h="1029918">
                <a:moveTo>
                  <a:pt x="0" y="0"/>
                </a:moveTo>
                <a:cubicBezTo>
                  <a:pt x="493295" y="513347"/>
                  <a:pt x="986590" y="1026695"/>
                  <a:pt x="1453415" y="1029903"/>
                </a:cubicBezTo>
                <a:cubicBezTo>
                  <a:pt x="1920240" y="1033111"/>
                  <a:pt x="2360596" y="526180"/>
                  <a:pt x="2800952" y="192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244512" y="2483319"/>
            <a:ext cx="2933089" cy="1029918"/>
          </a:xfrm>
          <a:custGeom>
            <a:avLst/>
            <a:gdLst>
              <a:gd name="connsiteX0" fmla="*/ 0 w 2800952"/>
              <a:gd name="connsiteY0" fmla="*/ 0 h 1029918"/>
              <a:gd name="connsiteX1" fmla="*/ 1453415 w 2800952"/>
              <a:gd name="connsiteY1" fmla="*/ 1029903 h 1029918"/>
              <a:gd name="connsiteX2" fmla="*/ 2800952 w 2800952"/>
              <a:gd name="connsiteY2" fmla="*/ 19250 h 10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952" h="1029918">
                <a:moveTo>
                  <a:pt x="0" y="0"/>
                </a:moveTo>
                <a:cubicBezTo>
                  <a:pt x="493295" y="513347"/>
                  <a:pt x="986590" y="1026695"/>
                  <a:pt x="1453415" y="1029903"/>
                </a:cubicBezTo>
                <a:cubicBezTo>
                  <a:pt x="1920240" y="1033111"/>
                  <a:pt x="2360596" y="526180"/>
                  <a:pt x="2800952" y="192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65101" y="3016217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101" y="3016217"/>
                <a:ext cx="73289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438268" y="2988875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268" y="2988875"/>
                <a:ext cx="7328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3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  <p:bldP spid="49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276693" y="1165299"/>
            <a:ext cx="29586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82072" y="1155674"/>
            <a:ext cx="2954010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8764" y="1143711"/>
            <a:ext cx="29177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/>
                  <a:t> has no clustered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blipFill>
                <a:blip r:embed="rId2"/>
                <a:stretch>
                  <a:fillRect l="-193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0" idx="2"/>
          </p:cNvCxnSpPr>
          <p:nvPr/>
        </p:nvCxnSpPr>
        <p:spPr>
          <a:xfrm flipV="1">
            <a:off x="1267748" y="1456128"/>
            <a:ext cx="906977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233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756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909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958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006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354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85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872" y="1163741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" y="1163741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585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311" y="136390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748" y="135005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51234" y="1085432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234" y="1085432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912" y="13507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7711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39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endCxn id="18" idx="2"/>
          </p:cNvCxnSpPr>
          <p:nvPr/>
        </p:nvCxnSpPr>
        <p:spPr>
          <a:xfrm>
            <a:off x="2029973" y="1456129"/>
            <a:ext cx="364612" cy="9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19811" y="1462525"/>
            <a:ext cx="410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2"/>
          </p:cNvCxnSpPr>
          <p:nvPr/>
        </p:nvCxnSpPr>
        <p:spPr>
          <a:xfrm flipV="1">
            <a:off x="6160668" y="1460743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45895" y="1465362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465" y="135880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074" y="13465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005" y="134918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345" y="3187002"/>
                <a:ext cx="8175058" cy="3322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First segment: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/>
                  <a:t> most extreme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high-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deg</a:t>
                </a:r>
                <a:r>
                  <a:rPr lang="en-US" sz="2800" dirty="0" smtClean="0"/>
                  <a:t> vertices</a:t>
                </a:r>
              </a:p>
              <a:p>
                <a:r>
                  <a:rPr lang="en-US" sz="2800" b="1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en-US" sz="28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5" y="3187002"/>
                <a:ext cx="8175058" cy="3322513"/>
              </a:xfrm>
              <a:prstGeom prst="rect">
                <a:avLst/>
              </a:prstGeom>
              <a:blipFill>
                <a:blip r:embed="rId5"/>
                <a:stretch>
                  <a:fillRect l="-1566" t="-1835" r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284" y="884489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84" y="884489"/>
                <a:ext cx="4755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02346" y="87809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46" y="878095"/>
                <a:ext cx="4755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H="1">
            <a:off x="1817404" y="1576096"/>
            <a:ext cx="78103" cy="34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576514" y="1886751"/>
            <a:ext cx="425324" cy="424288"/>
            <a:chOff x="4691342" y="1700747"/>
            <a:chExt cx="425324" cy="42428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H="1">
            <a:off x="4127376" y="1562673"/>
            <a:ext cx="78103" cy="34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886486" y="1873328"/>
            <a:ext cx="425324" cy="424288"/>
            <a:chOff x="4691342" y="1700747"/>
            <a:chExt cx="425324" cy="42428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38118" y="2311039"/>
                <a:ext cx="135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18" y="2311039"/>
                <a:ext cx="135838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86199" y="2270562"/>
                <a:ext cx="135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99" y="2270562"/>
                <a:ext cx="13583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2011679" y="2070725"/>
            <a:ext cx="1887219" cy="260628"/>
          </a:xfrm>
          <a:custGeom>
            <a:avLst/>
            <a:gdLst>
              <a:gd name="connsiteX0" fmla="*/ 0 w 1848051"/>
              <a:gd name="connsiteY0" fmla="*/ 0 h 194544"/>
              <a:gd name="connsiteX1" fmla="*/ 510139 w 1848051"/>
              <a:gd name="connsiteY1" fmla="*/ 192506 h 194544"/>
              <a:gd name="connsiteX2" fmla="*/ 943276 w 1848051"/>
              <a:gd name="connsiteY2" fmla="*/ 105878 h 194544"/>
              <a:gd name="connsiteX3" fmla="*/ 1617044 w 1848051"/>
              <a:gd name="connsiteY3" fmla="*/ 182880 h 194544"/>
              <a:gd name="connsiteX4" fmla="*/ 1848051 w 1848051"/>
              <a:gd name="connsiteY4" fmla="*/ 19251 h 1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051" h="194544">
                <a:moveTo>
                  <a:pt x="0" y="0"/>
                </a:moveTo>
                <a:cubicBezTo>
                  <a:pt x="176463" y="87430"/>
                  <a:pt x="352926" y="174860"/>
                  <a:pt x="510139" y="192506"/>
                </a:cubicBezTo>
                <a:cubicBezTo>
                  <a:pt x="667352" y="210152"/>
                  <a:pt x="758792" y="107482"/>
                  <a:pt x="943276" y="105878"/>
                </a:cubicBezTo>
                <a:cubicBezTo>
                  <a:pt x="1127760" y="104274"/>
                  <a:pt x="1466248" y="197318"/>
                  <a:pt x="1617044" y="182880"/>
                </a:cubicBezTo>
                <a:cubicBezTo>
                  <a:pt x="1767840" y="168442"/>
                  <a:pt x="1807945" y="93846"/>
                  <a:pt x="1848051" y="19251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9070888" y="2104387"/>
            <a:ext cx="2863272" cy="2863272"/>
            <a:chOff x="2844800" y="2512291"/>
            <a:chExt cx="2863272" cy="2863272"/>
          </a:xfrm>
        </p:grpSpPr>
        <p:sp>
          <p:nvSpPr>
            <p:cNvPr id="56" name="Oval 55"/>
            <p:cNvSpPr/>
            <p:nvPr/>
          </p:nvSpPr>
          <p:spPr>
            <a:xfrm>
              <a:off x="2844800" y="2512291"/>
              <a:ext cx="2863272" cy="2863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0"/>
              <a:endCxn id="87" idx="0"/>
            </p:cNvCxnSpPr>
            <p:nvPr/>
          </p:nvCxnSpPr>
          <p:spPr>
            <a:xfrm>
              <a:off x="4276436" y="2512291"/>
              <a:ext cx="0" cy="127363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543618" y="2813793"/>
                  <a:ext cx="788999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3618" y="2813793"/>
                  <a:ext cx="788999" cy="6127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440230" y="3640607"/>
                  <a:ext cx="6005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230" y="3640607"/>
                  <a:ext cx="60054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4063774" y="3785927"/>
              <a:ext cx="425324" cy="424288"/>
              <a:chOff x="6379736" y="4951275"/>
              <a:chExt cx="425324" cy="42428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050" y="49700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63" y="475055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7" y="4230219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784" y="29703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551" y="369007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54" y="40338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4" y="323850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25" y="37961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348" y="431605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053" y="36772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74" y="44635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827" y="475791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313539" y="4104143"/>
              <a:ext cx="425324" cy="424288"/>
              <a:chOff x="6379736" y="4951275"/>
              <a:chExt cx="425324" cy="42428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223891" y="3573783"/>
              <a:ext cx="425324" cy="424288"/>
              <a:chOff x="6379736" y="4951275"/>
              <a:chExt cx="425324" cy="42428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180978" y="4867856"/>
              <a:ext cx="425324" cy="424288"/>
              <a:chOff x="6379736" y="4951275"/>
              <a:chExt cx="425324" cy="42428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032" y="342989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292334" y="3981650"/>
                <a:ext cx="600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334" y="3981650"/>
                <a:ext cx="60054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3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  <p:bldP spid="49" grpId="0" animBg="1"/>
      <p:bldP spid="50" grpId="0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7885543" y="4452658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7" y="134216"/>
            <a:ext cx="10515600" cy="1325563"/>
          </a:xfrm>
        </p:spPr>
        <p:txBody>
          <a:bodyPr/>
          <a:lstStyle/>
          <a:p>
            <a:r>
              <a:rPr lang="en-US" dirty="0" smtClean="0"/>
              <a:t>Recurrent Pattern in Spanner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96921"/>
                <a:ext cx="11374470" cy="435133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Goal</a:t>
                </a:r>
                <a:r>
                  <a:rPr lang="en-US" dirty="0" smtClean="0"/>
                  <a:t>: spanner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add all edges incident to low-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/>
                  <a:t>How low?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</m:func>
                    <m:r>
                      <a:rPr lang="en-US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handle high-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vertices via clustering (reduces # actual vertices)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96921"/>
                <a:ext cx="11374470" cy="4351338"/>
              </a:xfrm>
              <a:blipFill>
                <a:blip r:embed="rId2"/>
                <a:stretch>
                  <a:fillRect l="-96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038" y="5109938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878" y="450495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369" y="489309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038" y="5640298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307" y="500386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460" y="5475983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22" idx="4"/>
            <a:endCxn id="21" idx="0"/>
          </p:cNvCxnSpPr>
          <p:nvPr/>
        </p:nvCxnSpPr>
        <p:spPr>
          <a:xfrm flipH="1">
            <a:off x="8640369" y="4717100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1" idx="6"/>
          </p:cNvCxnSpPr>
          <p:nvPr/>
        </p:nvCxnSpPr>
        <p:spPr>
          <a:xfrm flipH="1">
            <a:off x="8746700" y="5184942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0"/>
            <a:endCxn id="21" idx="4"/>
          </p:cNvCxnSpPr>
          <p:nvPr/>
        </p:nvCxnSpPr>
        <p:spPr>
          <a:xfrm flipV="1">
            <a:off x="8640369" y="5322082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1" idx="3"/>
          </p:cNvCxnSpPr>
          <p:nvPr/>
        </p:nvCxnSpPr>
        <p:spPr>
          <a:xfrm flipV="1">
            <a:off x="8240793" y="5291014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5"/>
            <a:endCxn id="21" idx="2"/>
          </p:cNvCxnSpPr>
          <p:nvPr/>
        </p:nvCxnSpPr>
        <p:spPr>
          <a:xfrm>
            <a:off x="8225887" y="5074175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40369" y="4239490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778857" y="4306880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811383" y="4364164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264079" y="4730912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310488" y="4913519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5" idx="6"/>
          </p:cNvCxnSpPr>
          <p:nvPr/>
        </p:nvCxnSpPr>
        <p:spPr>
          <a:xfrm flipH="1" flipV="1">
            <a:off x="9337969" y="5109938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379962" y="5813911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640369" y="5825713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640369" y="5818796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7869774" y="4681662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763443" y="4940049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3"/>
          </p:cNvCxnSpPr>
          <p:nvPr/>
        </p:nvCxnSpPr>
        <p:spPr>
          <a:xfrm flipH="1">
            <a:off x="7806709" y="5074175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033442" y="5707342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885544" y="5639255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840388" y="5517649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681443" y="4189131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938" y="484641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778" y="424142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269" y="462957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938" y="537677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207" y="474033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60" y="521245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7" name="Straight Connector 86"/>
          <p:cNvCxnSpPr>
            <a:stCxn id="82" idx="4"/>
            <a:endCxn id="81" idx="0"/>
          </p:cNvCxnSpPr>
          <p:nvPr/>
        </p:nvCxnSpPr>
        <p:spPr>
          <a:xfrm flipH="1">
            <a:off x="6436269" y="4453573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3"/>
            <a:endCxn id="81" idx="6"/>
          </p:cNvCxnSpPr>
          <p:nvPr/>
        </p:nvCxnSpPr>
        <p:spPr>
          <a:xfrm flipH="1">
            <a:off x="6542600" y="4921415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0"/>
            <a:endCxn id="81" idx="4"/>
          </p:cNvCxnSpPr>
          <p:nvPr/>
        </p:nvCxnSpPr>
        <p:spPr>
          <a:xfrm flipV="1">
            <a:off x="6436269" y="5058555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81" idx="3"/>
          </p:cNvCxnSpPr>
          <p:nvPr/>
        </p:nvCxnSpPr>
        <p:spPr>
          <a:xfrm flipV="1">
            <a:off x="6036693" y="5027487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3" idx="5"/>
            <a:endCxn id="81" idx="2"/>
          </p:cNvCxnSpPr>
          <p:nvPr/>
        </p:nvCxnSpPr>
        <p:spPr>
          <a:xfrm>
            <a:off x="6021787" y="4810648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436269" y="3975963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574757" y="4043353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607283" y="4100637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059979" y="4467385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106388" y="4649992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85" idx="6"/>
          </p:cNvCxnSpPr>
          <p:nvPr/>
        </p:nvCxnSpPr>
        <p:spPr>
          <a:xfrm flipH="1" flipV="1">
            <a:off x="7133869" y="4846411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175862" y="5550384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436269" y="5562186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436269" y="5555269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665674" y="4418135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559343" y="4676522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3" idx="3"/>
          </p:cNvCxnSpPr>
          <p:nvPr/>
        </p:nvCxnSpPr>
        <p:spPr>
          <a:xfrm flipH="1">
            <a:off x="5602609" y="4810648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5829342" y="5443815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681444" y="5375728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636288" y="5254122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24823" y="4942376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18" y="559965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158" y="499467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649" y="5382817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18" y="613001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587" y="549358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740" y="596570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4" name="Straight Connector 113"/>
          <p:cNvCxnSpPr>
            <a:stCxn id="109" idx="4"/>
            <a:endCxn id="108" idx="0"/>
          </p:cNvCxnSpPr>
          <p:nvPr/>
        </p:nvCxnSpPr>
        <p:spPr>
          <a:xfrm flipH="1">
            <a:off x="4279649" y="5206818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2" idx="3"/>
            <a:endCxn id="108" idx="6"/>
          </p:cNvCxnSpPr>
          <p:nvPr/>
        </p:nvCxnSpPr>
        <p:spPr>
          <a:xfrm flipH="1">
            <a:off x="4385980" y="5674660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1" idx="0"/>
            <a:endCxn id="108" idx="4"/>
          </p:cNvCxnSpPr>
          <p:nvPr/>
        </p:nvCxnSpPr>
        <p:spPr>
          <a:xfrm flipV="1">
            <a:off x="4279649" y="5811800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08" idx="3"/>
          </p:cNvCxnSpPr>
          <p:nvPr/>
        </p:nvCxnSpPr>
        <p:spPr>
          <a:xfrm flipV="1">
            <a:off x="3880073" y="5780732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5"/>
            <a:endCxn id="108" idx="2"/>
          </p:cNvCxnSpPr>
          <p:nvPr/>
        </p:nvCxnSpPr>
        <p:spPr>
          <a:xfrm>
            <a:off x="3865167" y="5563893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279649" y="4729208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418137" y="4796598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4450663" y="4853882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4903359" y="5220630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949768" y="5403237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112" idx="6"/>
          </p:cNvCxnSpPr>
          <p:nvPr/>
        </p:nvCxnSpPr>
        <p:spPr>
          <a:xfrm flipH="1" flipV="1">
            <a:off x="4977249" y="5599656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019242" y="6303629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279649" y="6315431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279649" y="6308514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09054" y="5171380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402723" y="5429767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0" idx="3"/>
          </p:cNvCxnSpPr>
          <p:nvPr/>
        </p:nvCxnSpPr>
        <p:spPr>
          <a:xfrm flipH="1">
            <a:off x="3445989" y="5563893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672722" y="6197060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524824" y="6128973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479668" y="6007367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0" y="-210345"/>
            <a:ext cx="10515600" cy="1325563"/>
          </a:xfrm>
        </p:spPr>
        <p:txBody>
          <a:bodyPr/>
          <a:lstStyle/>
          <a:p>
            <a:r>
              <a:rPr lang="en-US" dirty="0" smtClean="0"/>
              <a:t>Hitting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604" y="1015250"/>
                <a:ext cx="4504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Universe: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4" y="1015250"/>
                <a:ext cx="4504054" cy="523220"/>
              </a:xfrm>
              <a:prstGeom prst="rect">
                <a:avLst/>
              </a:prstGeom>
              <a:blipFill>
                <a:blip r:embed="rId2"/>
                <a:stretch>
                  <a:fillRect l="-284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50450" y="1743036"/>
                <a:ext cx="11483015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Collection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 where: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b="1" dirty="0" smtClean="0"/>
                  <a:t>Goal</a:t>
                </a:r>
                <a:r>
                  <a:rPr lang="en-US" sz="2800" dirty="0" smtClean="0"/>
                  <a:t>: find a small subset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0" y="1743036"/>
                <a:ext cx="11483015" cy="3108543"/>
              </a:xfrm>
              <a:prstGeom prst="rect">
                <a:avLst/>
              </a:prstGeom>
              <a:blipFill>
                <a:blip r:embed="rId3"/>
                <a:stretch>
                  <a:fillRect l="-111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957" y="4572295"/>
            <a:ext cx="212662" cy="212144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03" y="4572295"/>
            <a:ext cx="212662" cy="212144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959" y="4572295"/>
            <a:ext cx="212662" cy="212144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52203" y="4332450"/>
                <a:ext cx="46822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3" y="4332450"/>
                <a:ext cx="4682209" cy="1569660"/>
              </a:xfrm>
              <a:prstGeom prst="rect">
                <a:avLst/>
              </a:prstGeom>
              <a:blipFill>
                <a:blip r:embed="rId4"/>
                <a:stretch>
                  <a:fillRect l="-391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652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9194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090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574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702019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534682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491578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8297631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00" name="Straight Connector 99"/>
          <p:cNvCxnSpPr>
            <a:stCxn id="85" idx="4"/>
            <a:endCxn id="91" idx="0"/>
          </p:cNvCxnSpPr>
          <p:nvPr/>
        </p:nvCxnSpPr>
        <p:spPr>
          <a:xfrm flipH="1">
            <a:off x="5850983" y="4784439"/>
            <a:ext cx="314305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5" idx="4"/>
            <a:endCxn id="92" idx="0"/>
          </p:cNvCxnSpPr>
          <p:nvPr/>
        </p:nvCxnSpPr>
        <p:spPr>
          <a:xfrm>
            <a:off x="6165288" y="4784439"/>
            <a:ext cx="520237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5" idx="4"/>
            <a:endCxn id="93" idx="0"/>
          </p:cNvCxnSpPr>
          <p:nvPr/>
        </p:nvCxnSpPr>
        <p:spPr>
          <a:xfrm>
            <a:off x="6165288" y="4784439"/>
            <a:ext cx="1477133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6" idx="4"/>
            <a:endCxn id="92" idx="0"/>
          </p:cNvCxnSpPr>
          <p:nvPr/>
        </p:nvCxnSpPr>
        <p:spPr>
          <a:xfrm flipH="1">
            <a:off x="6685525" y="4784439"/>
            <a:ext cx="392909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6" idx="4"/>
            <a:endCxn id="94" idx="0"/>
          </p:cNvCxnSpPr>
          <p:nvPr/>
        </p:nvCxnSpPr>
        <p:spPr>
          <a:xfrm>
            <a:off x="7078434" y="4784439"/>
            <a:ext cx="1370471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7" idx="4"/>
            <a:endCxn id="94" idx="0"/>
          </p:cNvCxnSpPr>
          <p:nvPr/>
        </p:nvCxnSpPr>
        <p:spPr>
          <a:xfrm>
            <a:off x="7985290" y="4784439"/>
            <a:ext cx="463615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91" idx="0"/>
          </p:cNvCxnSpPr>
          <p:nvPr/>
        </p:nvCxnSpPr>
        <p:spPr>
          <a:xfrm flipH="1">
            <a:off x="5850983" y="4784439"/>
            <a:ext cx="2134307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957314" y="4156621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314" y="4156621"/>
                <a:ext cx="451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836368" y="4170578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68" y="4170578"/>
                <a:ext cx="4566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756990" y="4175495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990" y="4175495"/>
                <a:ext cx="4566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6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0" y="-210345"/>
            <a:ext cx="10515600" cy="1325563"/>
          </a:xfrm>
        </p:spPr>
        <p:txBody>
          <a:bodyPr/>
          <a:lstStyle/>
          <a:p>
            <a:r>
              <a:rPr lang="en-US" dirty="0" smtClean="0"/>
              <a:t>Hitting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603" y="775402"/>
                <a:ext cx="4504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Universe: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" y="775402"/>
                <a:ext cx="4504054" cy="523220"/>
              </a:xfrm>
              <a:prstGeom prst="rect">
                <a:avLst/>
              </a:prstGeom>
              <a:blipFill>
                <a:blip r:embed="rId2"/>
                <a:stretch>
                  <a:fillRect l="-284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603" y="1558189"/>
                <a:ext cx="1152892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 where: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Goal</a:t>
                </a:r>
                <a:r>
                  <a:rPr lang="en-US" sz="2800" dirty="0" smtClean="0"/>
                  <a:t>: find a small subset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" y="1558189"/>
                <a:ext cx="11528925" cy="2246769"/>
              </a:xfrm>
              <a:prstGeom prst="rect">
                <a:avLst/>
              </a:prstGeo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8245" y="4000447"/>
                <a:ext cx="11635509" cy="1304588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3200" dirty="0" smtClean="0"/>
                  <a:t>There is a </a:t>
                </a:r>
                <a:r>
                  <a:rPr lang="en-US" sz="3200" i="1" dirty="0" smtClean="0"/>
                  <a:t>deterministic</a:t>
                </a:r>
                <a:r>
                  <a:rPr lang="en-US" sz="3200" dirty="0" smtClean="0"/>
                  <a:t> algorithm that runs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find a hitting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" y="4000447"/>
                <a:ext cx="11635509" cy="1304588"/>
              </a:xfrm>
              <a:prstGeom prst="rect">
                <a:avLst/>
              </a:prstGeom>
              <a:blipFill>
                <a:blip r:embed="rId4"/>
                <a:stretch>
                  <a:fillRect l="-1041" t="-2643" r="-1093" b="-352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11630" y="3117873"/>
            <a:ext cx="1863205" cy="523220"/>
            <a:chOff x="2311630" y="2616593"/>
            <a:chExt cx="1863205" cy="52322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2311630" y="2616593"/>
              <a:ext cx="1863205" cy="523220"/>
            </a:xfrm>
            <a:prstGeom prst="wedgeRoundRectCallout">
              <a:avLst>
                <a:gd name="adj1" fmla="val 33751"/>
                <a:gd name="adj2" fmla="val -88261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11631" y="2616593"/>
              <a:ext cx="1684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Hitting set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9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8"/>
          <p:cNvSpPr txBox="1">
            <a:spLocks/>
          </p:cNvSpPr>
          <p:nvPr/>
        </p:nvSpPr>
        <p:spPr>
          <a:xfrm>
            <a:off x="0" y="-2103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Hitting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245" y="1162284"/>
                <a:ext cx="11635509" cy="1304588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3200" dirty="0" smtClean="0"/>
                  <a:t>There is a </a:t>
                </a:r>
                <a:r>
                  <a:rPr lang="en-US" sz="3200" i="1" dirty="0" smtClean="0"/>
                  <a:t>randomized</a:t>
                </a:r>
                <a:r>
                  <a:rPr lang="en-US" sz="3200" dirty="0" smtClean="0"/>
                  <a:t> algorithm that runs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find a hitting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with probability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" y="1162284"/>
                <a:ext cx="11635509" cy="1304588"/>
              </a:xfrm>
              <a:prstGeom prst="rect">
                <a:avLst/>
              </a:prstGeom>
              <a:blipFill>
                <a:blip r:embed="rId2"/>
                <a:stretch>
                  <a:fillRect l="-1041" t="-2643" b="-352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930" y="2986509"/>
                <a:ext cx="8245014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Algorithm: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0" y="2986509"/>
                <a:ext cx="8245014" cy="584775"/>
              </a:xfrm>
              <a:prstGeom prst="rect">
                <a:avLst/>
              </a:prstGeom>
              <a:blipFill>
                <a:blip r:embed="rId3"/>
                <a:stretch>
                  <a:fillRect l="-192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788" y="3459081"/>
                <a:ext cx="6598601" cy="242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 </a:t>
                </a:r>
                <a:r>
                  <a:rPr lang="en-US" sz="3200" dirty="0" err="1" smtClean="0"/>
                  <a:t>w.h.p</a:t>
                </a:r>
                <a:r>
                  <a:rPr lang="en-US" sz="3200" dirty="0" smtClean="0"/>
                  <a:t>. (</a:t>
                </a:r>
                <a:r>
                  <a:rPr lang="en-US" sz="3200" dirty="0" err="1" smtClean="0"/>
                  <a:t>Chernoff</a:t>
                </a:r>
                <a:r>
                  <a:rPr lang="en-US" sz="3200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8" y="3459081"/>
                <a:ext cx="6598601" cy="2422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62973" y="5811265"/>
            <a:ext cx="676681" cy="350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4093" y="5693888"/>
                <a:ext cx="38724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/>
                  <a:t> is a small hitting set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93" y="5693888"/>
                <a:ext cx="3872407" cy="584775"/>
              </a:xfrm>
              <a:prstGeom prst="rect">
                <a:avLst/>
              </a:prstGeom>
              <a:blipFill>
                <a:blip r:embed="rId5"/>
                <a:stretch>
                  <a:fillRect t="-12500" r="-29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0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91" y="28923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Hitting Set </a:t>
                </a:r>
                <a:r>
                  <a:rPr lang="en-US" b="1" dirty="0"/>
                  <a:t>I</a:t>
                </a:r>
                <a:r>
                  <a:rPr lang="en-US" b="1" dirty="0" smtClean="0"/>
                  <a:t>nstance:</a:t>
                </a:r>
              </a:p>
              <a:p>
                <a:pPr lvl="1"/>
                <a:r>
                  <a:rPr lang="en-US" dirty="0"/>
                  <a:t>Universe: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Sets: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b="1" dirty="0" smtClean="0"/>
                  <a:t>Goal</a:t>
                </a:r>
                <a:r>
                  <a:rPr lang="en-US" b="1" dirty="0"/>
                  <a:t>: </a:t>
                </a:r>
                <a:r>
                  <a:rPr lang="en-US" dirty="0"/>
                  <a:t>hit all vertices of degree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Solution: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91" y="289238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285591" y="729680"/>
            <a:ext cx="3621112" cy="2080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403" y="13566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</p:cNvCxnSpPr>
          <p:nvPr/>
        </p:nvCxnSpPr>
        <p:spPr bwMode="auto">
          <a:xfrm>
            <a:off x="9061734" y="1568833"/>
            <a:ext cx="1177038" cy="7392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84" y="22824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647" y="227707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538" y="22824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741" y="22932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699" y="22932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520" y="22785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12" idx="0"/>
          </p:cNvCxnSpPr>
          <p:nvPr/>
        </p:nvCxnSpPr>
        <p:spPr bwMode="auto">
          <a:xfrm>
            <a:off x="9061734" y="1568833"/>
            <a:ext cx="742117" cy="7097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11" idx="0"/>
          </p:cNvCxnSpPr>
          <p:nvPr/>
        </p:nvCxnSpPr>
        <p:spPr bwMode="auto">
          <a:xfrm>
            <a:off x="9061734" y="1568833"/>
            <a:ext cx="256296" cy="7243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10" idx="0"/>
          </p:cNvCxnSpPr>
          <p:nvPr/>
        </p:nvCxnSpPr>
        <p:spPr bwMode="auto">
          <a:xfrm flipH="1">
            <a:off x="8849072" y="1568833"/>
            <a:ext cx="212662" cy="7243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9" idx="0"/>
          </p:cNvCxnSpPr>
          <p:nvPr/>
        </p:nvCxnSpPr>
        <p:spPr bwMode="auto">
          <a:xfrm flipH="1">
            <a:off x="8385869" y="1568833"/>
            <a:ext cx="675865" cy="71365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</p:cNvCxnSpPr>
          <p:nvPr/>
        </p:nvCxnSpPr>
        <p:spPr bwMode="auto">
          <a:xfrm flipH="1">
            <a:off x="7865555" y="1568833"/>
            <a:ext cx="1196179" cy="7264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935317" y="865549"/>
            <a:ext cx="232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high-</a:t>
            </a:r>
            <a:r>
              <a:rPr lang="en-US" sz="2400" dirty="0" err="1" smtClean="0"/>
              <a:t>deg</a:t>
            </a:r>
            <a:r>
              <a:rPr lang="en-US" sz="2400" dirty="0" smtClean="0"/>
              <a:t> vertices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9326415" y="4046261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910" y="470354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750" y="409855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241" y="448670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910" y="523390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179" y="459746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332" y="506958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35" idx="4"/>
            <a:endCxn id="34" idx="0"/>
          </p:cNvCxnSpPr>
          <p:nvPr/>
        </p:nvCxnSpPr>
        <p:spPr>
          <a:xfrm flipH="1">
            <a:off x="10081241" y="4310703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3"/>
            <a:endCxn id="34" idx="6"/>
          </p:cNvCxnSpPr>
          <p:nvPr/>
        </p:nvCxnSpPr>
        <p:spPr>
          <a:xfrm flipH="1">
            <a:off x="10187572" y="4778545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0"/>
            <a:endCxn id="34" idx="4"/>
          </p:cNvCxnSpPr>
          <p:nvPr/>
        </p:nvCxnSpPr>
        <p:spPr>
          <a:xfrm flipV="1">
            <a:off x="10081241" y="4915685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4" idx="3"/>
          </p:cNvCxnSpPr>
          <p:nvPr/>
        </p:nvCxnSpPr>
        <p:spPr>
          <a:xfrm flipV="1">
            <a:off x="9681665" y="4884617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5"/>
            <a:endCxn id="34" idx="2"/>
          </p:cNvCxnSpPr>
          <p:nvPr/>
        </p:nvCxnSpPr>
        <p:spPr>
          <a:xfrm>
            <a:off x="9666759" y="4667778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081241" y="3833093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219729" y="3900483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252255" y="3957767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704951" y="4324515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751360" y="4507122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8" idx="6"/>
          </p:cNvCxnSpPr>
          <p:nvPr/>
        </p:nvCxnSpPr>
        <p:spPr>
          <a:xfrm flipH="1" flipV="1">
            <a:off x="10778841" y="4703541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9820834" y="5407514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081241" y="5419316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0081241" y="5412399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310646" y="4275265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9204315" y="4533652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6" idx="3"/>
          </p:cNvCxnSpPr>
          <p:nvPr/>
        </p:nvCxnSpPr>
        <p:spPr>
          <a:xfrm flipH="1">
            <a:off x="9247581" y="4667778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474314" y="5300945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26416" y="5232858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9281260" y="5111252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122315" y="3782734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0" y="444001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383503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1" y="4223175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0" y="497037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079" y="433394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232" y="480605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7" name="Straight Connector 66"/>
          <p:cNvCxnSpPr>
            <a:stCxn id="62" idx="4"/>
            <a:endCxn id="61" idx="0"/>
          </p:cNvCxnSpPr>
          <p:nvPr/>
        </p:nvCxnSpPr>
        <p:spPr>
          <a:xfrm flipH="1">
            <a:off x="7877141" y="4047176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61" idx="6"/>
          </p:cNvCxnSpPr>
          <p:nvPr/>
        </p:nvCxnSpPr>
        <p:spPr>
          <a:xfrm flipH="1">
            <a:off x="7983472" y="4515018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1" idx="4"/>
          </p:cNvCxnSpPr>
          <p:nvPr/>
        </p:nvCxnSpPr>
        <p:spPr>
          <a:xfrm flipV="1">
            <a:off x="7877141" y="4652158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1" idx="3"/>
          </p:cNvCxnSpPr>
          <p:nvPr/>
        </p:nvCxnSpPr>
        <p:spPr>
          <a:xfrm flipV="1">
            <a:off x="7477565" y="4621090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5"/>
            <a:endCxn id="61" idx="2"/>
          </p:cNvCxnSpPr>
          <p:nvPr/>
        </p:nvCxnSpPr>
        <p:spPr>
          <a:xfrm>
            <a:off x="7462659" y="4404251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877141" y="3569566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015629" y="3636956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048155" y="3694240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500851" y="4060988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8547260" y="4243595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6"/>
          </p:cNvCxnSpPr>
          <p:nvPr/>
        </p:nvCxnSpPr>
        <p:spPr>
          <a:xfrm flipH="1" flipV="1">
            <a:off x="8574741" y="4440014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616734" y="5143987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877141" y="5155789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7877141" y="5148872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106546" y="4011738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000215" y="4270125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3" idx="3"/>
          </p:cNvCxnSpPr>
          <p:nvPr/>
        </p:nvCxnSpPr>
        <p:spPr>
          <a:xfrm flipH="1">
            <a:off x="7043481" y="4404251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270214" y="5037418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122316" y="4969331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7077160" y="4847725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965695" y="4535979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190" y="519325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030" y="4588277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521" y="4976420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190" y="572361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459" y="5087187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612" y="555930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4" name="Straight Connector 93"/>
          <p:cNvCxnSpPr>
            <a:stCxn id="89" idx="4"/>
            <a:endCxn id="88" idx="0"/>
          </p:cNvCxnSpPr>
          <p:nvPr/>
        </p:nvCxnSpPr>
        <p:spPr>
          <a:xfrm flipH="1">
            <a:off x="5720521" y="4800421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2" idx="3"/>
            <a:endCxn id="88" idx="6"/>
          </p:cNvCxnSpPr>
          <p:nvPr/>
        </p:nvCxnSpPr>
        <p:spPr>
          <a:xfrm flipH="1">
            <a:off x="5826852" y="5268263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1" idx="0"/>
            <a:endCxn id="88" idx="4"/>
          </p:cNvCxnSpPr>
          <p:nvPr/>
        </p:nvCxnSpPr>
        <p:spPr>
          <a:xfrm flipV="1">
            <a:off x="5720521" y="5405403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88" idx="3"/>
          </p:cNvCxnSpPr>
          <p:nvPr/>
        </p:nvCxnSpPr>
        <p:spPr>
          <a:xfrm flipV="1">
            <a:off x="5320945" y="5374335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0" idx="5"/>
            <a:endCxn id="88" idx="2"/>
          </p:cNvCxnSpPr>
          <p:nvPr/>
        </p:nvCxnSpPr>
        <p:spPr>
          <a:xfrm>
            <a:off x="5306039" y="5157496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720521" y="4322811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859009" y="4390201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5891535" y="4447485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6344231" y="4814233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390640" y="4996840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92" idx="6"/>
          </p:cNvCxnSpPr>
          <p:nvPr/>
        </p:nvCxnSpPr>
        <p:spPr>
          <a:xfrm flipH="1" flipV="1">
            <a:off x="6418121" y="5193259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5460114" y="5897232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720521" y="5902117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949926" y="4764983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843595" y="5023370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0" idx="3"/>
          </p:cNvCxnSpPr>
          <p:nvPr/>
        </p:nvCxnSpPr>
        <p:spPr>
          <a:xfrm flipH="1">
            <a:off x="4886861" y="5157496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113594" y="5790663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965696" y="5722576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920540" y="5600970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3395" y="3408969"/>
                <a:ext cx="6122958" cy="72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𝒏𝒍𝒐𝒈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den>
                    </m:f>
                  </m:oMath>
                </a14:m>
                <a:r>
                  <a:rPr lang="en-US" sz="2800" dirty="0" smtClean="0"/>
                  <a:t> stars cover all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5" y="3408969"/>
                <a:ext cx="6122958" cy="722057"/>
              </a:xfrm>
              <a:prstGeom prst="rect">
                <a:avLst/>
              </a:prstGeom>
              <a:blipFill>
                <a:blip r:embed="rId3"/>
                <a:stretch>
                  <a:fillRect l="-2092" r="-1494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1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+2 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700" y="1242710"/>
                <a:ext cx="11635509" cy="95410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Def: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Given an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unweighted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a subgraph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is a </a:t>
                </a:r>
              </a:p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+2 additive spanner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 for every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242710"/>
                <a:ext cx="11635509" cy="954107"/>
              </a:xfrm>
              <a:prstGeom prst="rect">
                <a:avLst/>
              </a:prstGeom>
              <a:blipFill>
                <a:blip r:embed="rId2"/>
                <a:stretch>
                  <a:fillRect l="-780" t="-2367" b="-1242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700" y="2724275"/>
                <a:ext cx="11635508" cy="53931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Thm: </a:t>
                </a:r>
                <a: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  <a:t>E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has a </a:t>
                </a:r>
                <a:r>
                  <a:rPr lang="en-US" sz="2800" i="1" dirty="0">
                    <a:solidFill>
                      <a:schemeClr val="bg2">
                        <a:lumMod val="25000"/>
                      </a:schemeClr>
                    </a:solidFill>
                  </a:rPr>
                  <a:t>+2 additive spanner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edges.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724275"/>
                <a:ext cx="11635508" cy="539315"/>
              </a:xfrm>
              <a:prstGeom prst="rect">
                <a:avLst/>
              </a:prstGeom>
              <a:blipFill>
                <a:blip r:embed="rId3"/>
                <a:stretch>
                  <a:fillRect l="-780" t="-990" b="-21782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4421" y="3733800"/>
                <a:ext cx="9046066" cy="20801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 smtClean="0"/>
                  <a:t>Algorithm: </a:t>
                </a:r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 panose="02040503050406030204" pitchFamily="18" charset="0"/>
                  </a:rPr>
                  <a:t>Add all edges incident to vertices with </a:t>
                </a:r>
                <a:r>
                  <a:rPr lang="en-US" sz="3200" b="1" dirty="0" err="1" smtClean="0">
                    <a:latin typeface="Cambria Math" panose="02040503050406030204" pitchFamily="18" charset="0"/>
                  </a:rPr>
                  <a:t>deg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𝟓𝐥𝐨𝐠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 a BFS tree w.r.t each vertex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21" y="3733800"/>
                <a:ext cx="9046066" cy="2080185"/>
              </a:xfrm>
              <a:prstGeom prst="rect">
                <a:avLst/>
              </a:prstGeom>
              <a:blipFill>
                <a:blip r:embed="rId4"/>
                <a:stretch>
                  <a:fillRect l="-1550" t="-3519" b="-8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3905</Words>
  <Application>Microsoft Office PowerPoint</Application>
  <PresentationFormat>Widescreen</PresentationFormat>
  <Paragraphs>266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Outline</vt:lpstr>
      <vt:lpstr>Additive Spanners</vt:lpstr>
      <vt:lpstr>Recurrent Pattern in Spanner Algorithm</vt:lpstr>
      <vt:lpstr>Hitting Sets</vt:lpstr>
      <vt:lpstr>Hitting Sets</vt:lpstr>
      <vt:lpstr>PowerPoint Presentation</vt:lpstr>
      <vt:lpstr>PowerPoint Presentation</vt:lpstr>
      <vt:lpstr>+2 Additive Spanners</vt:lpstr>
      <vt:lpstr>PowerPoint Presentation</vt:lpstr>
      <vt:lpstr>PowerPoint Presentation</vt:lpstr>
      <vt:lpstr>+4 Additive Spanners</vt:lpstr>
      <vt:lpstr>+4 Additive Spanners</vt:lpstr>
      <vt:lpstr>PowerPoint Presentation</vt:lpstr>
      <vt:lpstr>+4 Additive Spanner</vt:lpstr>
      <vt:lpstr>+4 Additive Spanner (Stretch)</vt:lpstr>
      <vt:lpstr>PowerPoint Presentation</vt:lpstr>
      <vt:lpstr>PowerPoint Presentation</vt:lpstr>
      <vt:lpstr>+4 Additive Spanner (Stretch)</vt:lpstr>
      <vt:lpstr>PowerPoint Presentation</vt:lpstr>
      <vt:lpstr>PowerPoint Presentation</vt:lpstr>
      <vt:lpstr>PowerPoint Presentation</vt:lpstr>
      <vt:lpstr>(1+ϵ,β)  Spanners (nearly additive)</vt:lpstr>
      <vt:lpstr>(1+ϵ,β)  Spanners</vt:lpstr>
      <vt:lpstr>(1+ϵ,1/ϵ) Spanners with O ̃(n^(5/4)) Edges</vt:lpstr>
      <vt:lpstr>PowerPoint Presentation</vt:lpstr>
      <vt:lpstr>PowerPoint Presentation</vt:lpstr>
      <vt:lpstr>(1+ϵ,1/ϵ) Spanners with O ̃(n^(5/4)) Edges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 </dc:title>
  <dc:creator>Meravi</dc:creator>
  <cp:lastModifiedBy>Windows User</cp:lastModifiedBy>
  <cp:revision>80</cp:revision>
  <dcterms:created xsi:type="dcterms:W3CDTF">2020-04-22T08:00:00Z</dcterms:created>
  <dcterms:modified xsi:type="dcterms:W3CDTF">2020-04-30T10:52:10Z</dcterms:modified>
</cp:coreProperties>
</file>