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3"/>
  </p:notesMasterIdLst>
  <p:sldIdLst>
    <p:sldId id="268" r:id="rId2"/>
    <p:sldId id="261" r:id="rId3"/>
    <p:sldId id="266" r:id="rId4"/>
    <p:sldId id="277" r:id="rId5"/>
    <p:sldId id="288" r:id="rId6"/>
    <p:sldId id="265" r:id="rId7"/>
    <p:sldId id="264" r:id="rId8"/>
    <p:sldId id="259" r:id="rId9"/>
    <p:sldId id="267" r:id="rId10"/>
    <p:sldId id="289" r:id="rId11"/>
    <p:sldId id="290" r:id="rId12"/>
    <p:sldId id="274" r:id="rId13"/>
    <p:sldId id="278" r:id="rId14"/>
    <p:sldId id="275" r:id="rId15"/>
    <p:sldId id="291" r:id="rId16"/>
    <p:sldId id="280" r:id="rId17"/>
    <p:sldId id="271" r:id="rId18"/>
    <p:sldId id="272" r:id="rId19"/>
    <p:sldId id="273" r:id="rId20"/>
    <p:sldId id="257" r:id="rId21"/>
    <p:sldId id="27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92" autoAdjust="0"/>
  </p:normalViewPr>
  <p:slideViewPr>
    <p:cSldViewPr snapToObjects="1">
      <p:cViewPr varScale="1">
        <p:scale>
          <a:sx n="75" d="100"/>
          <a:sy n="75" d="100"/>
        </p:scale>
        <p:origin x="6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sto MT" pitchFamily="18" charset="0"/>
              </a:defRPr>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sto MT" pitchFamily="18" charset="0"/>
              </a:defRPr>
            </a:lvl1pPr>
          </a:lstStyle>
          <a:p>
            <a:fld id="{A7DBB800-3C73-4A10-BF40-7100C566D8B6}" type="datetimeFigureOut">
              <a:rPr lang="en-US"/>
              <a:pPr/>
              <a:t>11/19/2018</a:t>
            </a:fld>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sto MT" pitchFamily="18" charset="0"/>
              </a:defRPr>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sto MT" pitchFamily="18" charset="0"/>
              </a:defRPr>
            </a:lvl1pPr>
          </a:lstStyle>
          <a:p>
            <a:fld id="{A9F1CE30-7B91-4161-933B-30B42885897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I shortened text (original is in next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awesome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dirty="0"/>
              <a:t>Image refer to Uri </a:t>
            </a:r>
            <a:r>
              <a:rPr lang="en-US" dirty="0" err="1"/>
              <a:t>Alon’s</a:t>
            </a:r>
            <a:r>
              <a:rPr lang="en-US" dirty="0"/>
              <a:t> cloud</a:t>
            </a:r>
            <a:r>
              <a:rPr lang="en-US" baseline="0" dirty="0"/>
              <a:t> model of how scientific progress usually works.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4" name="Picture 9" descr="paperBackingColor.jpg"/>
          <p:cNvPicPr>
            <a:picLocks noChangeAspect="1"/>
          </p:cNvPicPr>
          <p:nvPr/>
        </p:nvPicPr>
        <p:blipFill>
          <a:blip r:embed="rId3"/>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2" name="Title 1"/>
          <p:cNvSpPr>
            <a:spLocks noGrp="1"/>
          </p:cNvSpPr>
          <p:nvPr>
            <p:ph type="ctrTitle"/>
          </p:nvPr>
        </p:nvSpPr>
        <p:spPr>
          <a:xfrm>
            <a:off x="1709569" y="1143000"/>
            <a:ext cx="5724862" cy="1846961"/>
          </a:xfrm>
        </p:spPr>
        <p:txBody>
          <a:bodyPr rtlCol="0" anchor="b">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09569" y="2994212"/>
            <a:ext cx="5724862" cy="1007200"/>
          </a:xfrm>
        </p:spPr>
        <p:txBody>
          <a:bodyPr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09D4843F-F252-4D67-A4BB-72EE3340789F}" type="datetimeFigureOut">
              <a:rPr lang="en-US"/>
              <a:pPr>
                <a:defRPr/>
              </a:pPr>
              <a:t>11/19/2018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8B1C00-5571-4C84-A877-6B0A4908631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157CAA23-99F1-4C27-81BB-B4A7E0ED70C6}" type="datetimeFigureOut">
              <a:rPr lang="en-US"/>
              <a:pPr>
                <a:defRPr/>
              </a:pPr>
              <a:t>11/19/2018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D81275-311D-4C8E-844D-80827C060C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48FEEC-5F98-424D-8A20-0E1C2F8FF2E0}" type="datetimeFigureOut">
              <a:rPr lang="en-US"/>
              <a:pPr>
                <a:defRPr/>
              </a:pPr>
              <a:t>11/19/2018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3D8A34-8BB5-4915-9BBD-A3057FBF40F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25DB45-9148-4154-990A-600BD0A7EB95}" type="datetimeFigureOut">
              <a:rPr lang="en-US"/>
              <a:pPr>
                <a:defRPr/>
              </a:pPr>
              <a:t>11/19/2018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51E6BB-BE92-4C0F-8DDC-C4B80920333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5" name="Picture 9" descr="pictureCaptionBacking.png"/>
          <p:cNvPicPr>
            <a:picLocks noChangeAspect="1"/>
          </p:cNvPicPr>
          <p:nvPr/>
        </p:nvPicPr>
        <p:blipFill>
          <a:blip r:embed="rId2"/>
          <a:srcRect l="52272" t="8888" r="5151" b="16566"/>
          <a:stretch>
            <a:fillRect/>
          </a:stretch>
        </p:blipFill>
        <p:spPr bwMode="auto">
          <a:xfrm>
            <a:off x="4594225" y="663575"/>
            <a:ext cx="3892550" cy="5111750"/>
          </a:xfrm>
          <a:prstGeom prst="rect">
            <a:avLst/>
          </a:prstGeom>
          <a:noFill/>
          <a:ln w="9525">
            <a:noFill/>
            <a:miter lim="800000"/>
            <a:headEnd/>
            <a:tailEnd/>
          </a:ln>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4829938" y="864971"/>
            <a:ext cx="3422075" cy="47091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6" name="Date Placeholder 4"/>
          <p:cNvSpPr>
            <a:spLocks noGrp="1"/>
          </p:cNvSpPr>
          <p:nvPr>
            <p:ph type="dt" sz="half" idx="10"/>
          </p:nvPr>
        </p:nvSpPr>
        <p:spPr/>
        <p:txBody>
          <a:bodyPr/>
          <a:lstStyle>
            <a:lvl1pPr>
              <a:defRPr/>
            </a:lvl1pPr>
          </a:lstStyle>
          <a:p>
            <a:pPr>
              <a:defRPr/>
            </a:pPr>
            <a:fld id="{A5B7394D-AA01-419E-B436-7C7683278DCE}" type="datetimeFigureOut">
              <a:rPr lang="en-US"/>
              <a:pPr>
                <a:defRPr/>
              </a:pPr>
              <a:t>11/19/2018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8D7E00F-C184-4F6A-BFE6-0971291A882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9C43C90B-1A93-4AE4-94CD-8BFEC5292111}" type="datetimeFigureOut">
              <a:rPr lang="en-US"/>
              <a:pPr>
                <a:defRPr/>
              </a:pPr>
              <a:t>11/19/2018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0CEFEA-9113-4521-BF48-11CB7C77C37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E0C29E17-D76B-4AA1-9D10-23FEABA91CBC}" type="datetimeFigureOut">
              <a:rPr lang="en-US"/>
              <a:pPr>
                <a:defRPr/>
              </a:pPr>
              <a:t>11/19/2018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2AB113-85C0-4311-B92C-5508450259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AE58F942-73E8-4612-8EE9-F35163047555}" type="datetimeFigureOut">
              <a:rPr lang="en-US"/>
              <a:pPr>
                <a:defRPr/>
              </a:pPr>
              <a:t>11/19/2018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EDD16D-3A81-4EE9-849D-874C7459E4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5" name="Picture 11" descr="titlePhotoBacking-r.png"/>
          <p:cNvPicPr>
            <a:picLocks noChangeAspect="1"/>
          </p:cNvPicPr>
          <p:nvPr/>
        </p:nvPicPr>
        <p:blipFill>
          <a:blip r:embed="rId3"/>
          <a:srcRect l="17352" t="9412" r="17500" b="32353"/>
          <a:stretch>
            <a:fillRect/>
          </a:stretch>
        </p:blipFill>
        <p:spPr bwMode="auto">
          <a:xfrm>
            <a:off x="1587500" y="646113"/>
            <a:ext cx="5956300" cy="3992562"/>
          </a:xfrm>
          <a:prstGeom prst="rect">
            <a:avLst/>
          </a:prstGeom>
          <a:noFill/>
          <a:ln w="9525">
            <a:noFill/>
            <a:miter lim="800000"/>
            <a:headEnd/>
            <a:tailEnd/>
          </a:ln>
        </p:spPr>
      </p:pic>
      <p:sp>
        <p:nvSpPr>
          <p:cNvPr id="2" name="Title 1"/>
          <p:cNvSpPr>
            <a:spLocks noGrp="1"/>
          </p:cNvSpPr>
          <p:nvPr>
            <p:ph type="ctrTitle"/>
          </p:nvPr>
        </p:nvSpPr>
        <p:spPr>
          <a:xfrm>
            <a:off x="524435" y="4953000"/>
            <a:ext cx="8095130" cy="857250"/>
          </a:xfrm>
        </p:spPr>
        <p:txBody>
          <a:bodyPr anchor="b">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rtlCol="0">
            <a:normAutofit/>
          </a:bodyPr>
          <a:lstStyle>
            <a:lvl1pPr>
              <a:buNone/>
              <a:defRPr>
                <a:solidFill>
                  <a:schemeClr val="bg2"/>
                </a:solidFill>
              </a:defRPr>
            </a:lvl1pPr>
          </a:lstStyle>
          <a:p>
            <a:pPr lvl="0"/>
            <a:r>
              <a:rPr lang="en-US" noProof="0"/>
              <a:t>Click icon to add picture</a:t>
            </a:r>
            <a:endParaRPr noProof="0"/>
          </a:p>
        </p:txBody>
      </p:sp>
      <p:sp>
        <p:nvSpPr>
          <p:cNvPr id="6" name="Date Placeholder 3"/>
          <p:cNvSpPr>
            <a:spLocks noGrp="1"/>
          </p:cNvSpPr>
          <p:nvPr>
            <p:ph type="dt" sz="half" idx="14"/>
          </p:nvPr>
        </p:nvSpPr>
        <p:spPr>
          <a:xfrm>
            <a:off x="457200" y="6324600"/>
            <a:ext cx="2133600" cy="273050"/>
          </a:xfrm>
        </p:spPr>
        <p:txBody>
          <a:bodyPr/>
          <a:lstStyle>
            <a:lvl1pPr>
              <a:defRPr sz="1400" smtClean="0">
                <a:solidFill>
                  <a:schemeClr val="tx2">
                    <a:lumMod val="75000"/>
                  </a:schemeClr>
                </a:solidFill>
              </a:defRPr>
            </a:lvl1pPr>
          </a:lstStyle>
          <a:p>
            <a:pPr>
              <a:defRPr/>
            </a:pPr>
            <a:fld id="{E58E7679-3AAE-46AC-AB9A-6C3CC0326F0C}" type="datetimeFigureOut">
              <a:rPr lang="en-US"/>
              <a:pPr>
                <a:defRPr/>
              </a:pPr>
              <a:t>11/19/2018</a:t>
            </a:fld>
            <a:endParaRPr lang="en-US"/>
          </a:p>
        </p:txBody>
      </p:sp>
      <p:sp>
        <p:nvSpPr>
          <p:cNvPr id="7" name="Footer Placeholder 4"/>
          <p:cNvSpPr>
            <a:spLocks noGrp="1"/>
          </p:cNvSpPr>
          <p:nvPr>
            <p:ph type="ftr" sz="quarter" idx="15"/>
          </p:nvPr>
        </p:nvSpPr>
        <p:spPr>
          <a:xfrm>
            <a:off x="3124200" y="6324600"/>
            <a:ext cx="2895600" cy="273050"/>
          </a:xfrm>
        </p:spPr>
        <p:txBody>
          <a:bodyPr/>
          <a:lstStyle>
            <a:lvl1pPr>
              <a:defRPr sz="1400">
                <a:solidFill>
                  <a:schemeClr val="tx2">
                    <a:lumMod val="75000"/>
                  </a:schemeClr>
                </a:solidFill>
              </a:defRPr>
            </a:lvl1pPr>
          </a:lstStyle>
          <a:p>
            <a:pPr>
              <a:defRPr/>
            </a:pPr>
            <a:endParaRPr lang="en-US"/>
          </a:p>
        </p:txBody>
      </p:sp>
      <p:sp>
        <p:nvSpPr>
          <p:cNvPr id="8" name="Slide Number Placeholder 5"/>
          <p:cNvSpPr>
            <a:spLocks noGrp="1"/>
          </p:cNvSpPr>
          <p:nvPr>
            <p:ph type="sldNum" sz="quarter" idx="16"/>
          </p:nvPr>
        </p:nvSpPr>
        <p:spPr>
          <a:xfrm>
            <a:off x="6553200" y="6324600"/>
            <a:ext cx="2133600" cy="273050"/>
          </a:xfrm>
        </p:spPr>
        <p:txBody>
          <a:bodyPr/>
          <a:lstStyle>
            <a:lvl1pPr>
              <a:defRPr sz="1400" smtClean="0">
                <a:solidFill>
                  <a:schemeClr val="tx2">
                    <a:lumMod val="75000"/>
                  </a:schemeClr>
                </a:solidFill>
              </a:defRPr>
            </a:lvl1pPr>
          </a:lstStyle>
          <a:p>
            <a:pPr>
              <a:defRPr/>
            </a:pPr>
            <a:fld id="{EF54307A-BBEF-48C8-94A2-0C8560939F6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490818" y="3429000"/>
            <a:ext cx="8162365" cy="7010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C3C586"/>
                </a:solidFill>
                <a:cs typeface="Arial" charset="0"/>
              </a:defRPr>
            </a:lvl1pPr>
          </a:lstStyle>
          <a:p>
            <a:fld id="{105F6C5E-46A0-4D1F-A75D-CF8C693F12AF}" type="datetime1">
              <a:rPr lang="en-US"/>
              <a:pPr/>
              <a:t>11/19/2018</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C3C586"/>
                </a:solidFill>
                <a:cs typeface="Arial" charset="0"/>
              </a:defRPr>
            </a:lvl1pPr>
          </a:lstStyle>
          <a:p>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C3C586"/>
                </a:solidFill>
                <a:cs typeface="Arial" charset="0"/>
              </a:defRPr>
            </a:lvl1pPr>
          </a:lstStyle>
          <a:p>
            <a:fld id="{63360A1D-D444-4C09-B6BF-6B9833767EC7}"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16D70280-F662-4B50-857C-0CE13F9D0394}" type="datetimeFigureOut">
              <a:rPr lang="en-US"/>
              <a:pPr>
                <a:defRPr/>
              </a:pPr>
              <a:t>11/19/2018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E30AAB-B256-4A6B-9450-BDCB0B63CA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fld id="{CBFB760A-144A-4E24-80E3-8276AE67C62E}" type="datetimeFigureOut">
              <a:rPr lang="en-US"/>
              <a:pPr>
                <a:defRPr/>
              </a:pPr>
              <a:t>11/19/2018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31395D-A380-4243-9FF3-4385096011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fld id="{33CF5BD4-260A-4A89-94E8-33C194D11E6A}" type="datetimeFigureOut">
              <a:rPr lang="en-US"/>
              <a:pPr>
                <a:defRPr/>
              </a:pPr>
              <a:t>11/19/2018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11B80C6-EB43-427A-A2AA-C5C9CA7A4C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fld id="{36F4D0D8-8C32-4DDF-BBA0-9C2AFEACF0AC}" type="datetimeFigureOut">
              <a:rPr lang="en-US"/>
              <a:pPr>
                <a:defRPr/>
              </a:pPr>
              <a:t>11/19/2018</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A283A82C-78F6-4B13-A3EA-6696A8D509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Date Placeholder 3"/>
          <p:cNvSpPr>
            <a:spLocks noGrp="1"/>
          </p:cNvSpPr>
          <p:nvPr>
            <p:ph type="dt" sz="half" idx="15"/>
          </p:nvPr>
        </p:nvSpPr>
        <p:spPr/>
        <p:txBody>
          <a:bodyPr/>
          <a:lstStyle>
            <a:lvl1pPr>
              <a:defRPr/>
            </a:lvl1pPr>
          </a:lstStyle>
          <a:p>
            <a:pPr>
              <a:defRPr/>
            </a:pPr>
            <a:fld id="{56F677B8-3A74-435C-842E-001419138DC3}" type="datetimeFigureOut">
              <a:rPr lang="en-US"/>
              <a:pPr>
                <a:defRPr/>
              </a:pPr>
              <a:t>11/19/2018</a:t>
            </a:fld>
            <a:endParaRPr lang="en-US"/>
          </a:p>
        </p:txBody>
      </p:sp>
      <p:sp>
        <p:nvSpPr>
          <p:cNvPr id="11" name="Footer Placeholder 4"/>
          <p:cNvSpPr>
            <a:spLocks noGrp="1"/>
          </p:cNvSpPr>
          <p:nvPr>
            <p:ph type="ftr" sz="quarter" idx="16"/>
          </p:nvPr>
        </p:nvSpPr>
        <p:spPr/>
        <p:txBody>
          <a:bodyPr/>
          <a:lstStyle>
            <a:lvl1pPr>
              <a:defRPr/>
            </a:lvl1pPr>
          </a:lstStyle>
          <a:p>
            <a:pPr>
              <a:defRPr/>
            </a:pPr>
            <a:endParaRPr lang="en-US"/>
          </a:p>
        </p:txBody>
      </p:sp>
      <p:sp>
        <p:nvSpPr>
          <p:cNvPr id="12" name="Slide Number Placeholder 5"/>
          <p:cNvSpPr>
            <a:spLocks noGrp="1"/>
          </p:cNvSpPr>
          <p:nvPr>
            <p:ph type="sldNum" sz="quarter" idx="17"/>
          </p:nvPr>
        </p:nvSpPr>
        <p:spPr/>
        <p:txBody>
          <a:bodyPr/>
          <a:lstStyle>
            <a:lvl1pPr>
              <a:defRPr/>
            </a:lvl1pPr>
          </a:lstStyle>
          <a:p>
            <a:pPr>
              <a:defRPr/>
            </a:pPr>
            <a:fld id="{481F2D38-2325-4BBB-A50D-F6E9B540D8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5488" y="314325"/>
            <a:ext cx="76930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1027" name="Text Placeholder 2"/>
          <p:cNvSpPr>
            <a:spLocks noGrp="1"/>
          </p:cNvSpPr>
          <p:nvPr>
            <p:ph type="body" idx="1"/>
          </p:nvPr>
        </p:nvSpPr>
        <p:spPr bwMode="auto">
          <a:xfrm>
            <a:off x="725488" y="1587500"/>
            <a:ext cx="769302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400" smtClean="0">
                <a:solidFill>
                  <a:schemeClr val="tx1">
                    <a:lumMod val="65000"/>
                    <a:lumOff val="35000"/>
                  </a:schemeClr>
                </a:solidFill>
                <a:latin typeface="+mn-lt"/>
                <a:cs typeface="+mn-cs"/>
              </a:defRPr>
            </a:lvl1pPr>
          </a:lstStyle>
          <a:p>
            <a:pPr>
              <a:defRPr/>
            </a:pPr>
            <a:fld id="{DBCB82B0-AF86-47B5-BFD1-7993FC054C42}" type="datetimeFigureOut">
              <a:rPr lang="en-US"/>
              <a:pPr>
                <a:defRPr/>
              </a:pPr>
              <a:t>11/19/2018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tx1">
                    <a:lumMod val="65000"/>
                    <a:lumOff val="3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lumMod val="65000"/>
                    <a:lumOff val="35000"/>
                  </a:schemeClr>
                </a:solidFill>
                <a:latin typeface="+mn-lt"/>
                <a:cs typeface="+mn-cs"/>
              </a:defRPr>
            </a:lvl1pPr>
          </a:lstStyle>
          <a:p>
            <a:pPr>
              <a:defRPr/>
            </a:pPr>
            <a:fld id="{805724EE-BF86-44A2-B934-1CC54B9D50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4" r:id="rId3"/>
    <p:sldLayoutId id="2147483705" r:id="rId4"/>
    <p:sldLayoutId id="2147483701" r:id="rId5"/>
    <p:sldLayoutId id="2147483700" r:id="rId6"/>
    <p:sldLayoutId id="2147483699" r:id="rId7"/>
    <p:sldLayoutId id="2147483698" r:id="rId8"/>
    <p:sldLayoutId id="2147483697" r:id="rId9"/>
    <p:sldLayoutId id="2147483696" r:id="rId10"/>
    <p:sldLayoutId id="2147483695" r:id="rId11"/>
    <p:sldLayoutId id="2147483694" r:id="rId12"/>
    <p:sldLayoutId id="2147483706" r:id="rId13"/>
    <p:sldLayoutId id="2147483693" r:id="rId14"/>
    <p:sldLayoutId id="2147483692" r:id="rId15"/>
  </p:sldLayoutIdLst>
  <p:txStyles>
    <p:titleStyle>
      <a:lvl1pPr algn="ctr" rtl="0" fontAlgn="base">
        <a:spcBef>
          <a:spcPct val="0"/>
        </a:spcBef>
        <a:spcAft>
          <a:spcPct val="0"/>
        </a:spcAft>
        <a:defRPr sz="5400" kern="1200">
          <a:solidFill>
            <a:srgbClr val="262626"/>
          </a:solidFill>
          <a:latin typeface="+mj-lt"/>
          <a:ea typeface="+mj-ea"/>
          <a:cs typeface="+mj-cs"/>
        </a:defRPr>
      </a:lvl1pPr>
      <a:lvl2pPr algn="ctr" rtl="0" fontAlgn="base">
        <a:spcBef>
          <a:spcPct val="0"/>
        </a:spcBef>
        <a:spcAft>
          <a:spcPct val="0"/>
        </a:spcAft>
        <a:defRPr sz="5400">
          <a:solidFill>
            <a:srgbClr val="262626"/>
          </a:solidFill>
          <a:latin typeface="Calisto MT" pitchFamily="18" charset="0"/>
        </a:defRPr>
      </a:lvl2pPr>
      <a:lvl3pPr algn="ctr" rtl="0" fontAlgn="base">
        <a:spcBef>
          <a:spcPct val="0"/>
        </a:spcBef>
        <a:spcAft>
          <a:spcPct val="0"/>
        </a:spcAft>
        <a:defRPr sz="5400">
          <a:solidFill>
            <a:srgbClr val="262626"/>
          </a:solidFill>
          <a:latin typeface="Calisto MT" pitchFamily="18" charset="0"/>
        </a:defRPr>
      </a:lvl3pPr>
      <a:lvl4pPr algn="ctr" rtl="0" fontAlgn="base">
        <a:spcBef>
          <a:spcPct val="0"/>
        </a:spcBef>
        <a:spcAft>
          <a:spcPct val="0"/>
        </a:spcAft>
        <a:defRPr sz="5400">
          <a:solidFill>
            <a:srgbClr val="262626"/>
          </a:solidFill>
          <a:latin typeface="Calisto MT" pitchFamily="18" charset="0"/>
        </a:defRPr>
      </a:lvl4pPr>
      <a:lvl5pPr algn="ctr" rtl="0" fontAlgn="base">
        <a:spcBef>
          <a:spcPct val="0"/>
        </a:spcBef>
        <a:spcAft>
          <a:spcPct val="0"/>
        </a:spcAft>
        <a:defRPr sz="5400">
          <a:solidFill>
            <a:srgbClr val="262626"/>
          </a:solidFill>
          <a:latin typeface="Calisto MT" pitchFamily="18" charset="0"/>
        </a:defRPr>
      </a:lvl5pPr>
      <a:lvl6pPr marL="457200" algn="ctr" rtl="0" fontAlgn="base">
        <a:spcBef>
          <a:spcPct val="0"/>
        </a:spcBef>
        <a:spcAft>
          <a:spcPct val="0"/>
        </a:spcAft>
        <a:defRPr sz="5400">
          <a:solidFill>
            <a:srgbClr val="262626"/>
          </a:solidFill>
          <a:latin typeface="Calisto MT" pitchFamily="18" charset="0"/>
        </a:defRPr>
      </a:lvl6pPr>
      <a:lvl7pPr marL="914400" algn="ctr" rtl="0" fontAlgn="base">
        <a:spcBef>
          <a:spcPct val="0"/>
        </a:spcBef>
        <a:spcAft>
          <a:spcPct val="0"/>
        </a:spcAft>
        <a:defRPr sz="5400">
          <a:solidFill>
            <a:srgbClr val="262626"/>
          </a:solidFill>
          <a:latin typeface="Calisto MT" pitchFamily="18" charset="0"/>
        </a:defRPr>
      </a:lvl7pPr>
      <a:lvl8pPr marL="1371600" algn="ctr" rtl="0" fontAlgn="base">
        <a:spcBef>
          <a:spcPct val="0"/>
        </a:spcBef>
        <a:spcAft>
          <a:spcPct val="0"/>
        </a:spcAft>
        <a:defRPr sz="5400">
          <a:solidFill>
            <a:srgbClr val="262626"/>
          </a:solidFill>
          <a:latin typeface="Calisto MT" pitchFamily="18" charset="0"/>
        </a:defRPr>
      </a:lvl8pPr>
      <a:lvl9pPr marL="1828800" algn="ctr" rtl="0" fontAlgn="base">
        <a:spcBef>
          <a:spcPct val="0"/>
        </a:spcBef>
        <a:spcAft>
          <a:spcPct val="0"/>
        </a:spcAft>
        <a:defRPr sz="5400">
          <a:solidFill>
            <a:srgbClr val="262626"/>
          </a:solidFill>
          <a:latin typeface="Calisto MT" pitchFamily="18" charset="0"/>
        </a:defRPr>
      </a:lvl9pPr>
    </p:titleStyle>
    <p:bodyStyle>
      <a:lvl1pPr marL="457200" indent="-457200" algn="l" rtl="0" fontAlgn="base">
        <a:spcBef>
          <a:spcPts val="2400"/>
        </a:spcBef>
        <a:spcAft>
          <a:spcPct val="0"/>
        </a:spcAft>
        <a:buSzPct val="90000"/>
        <a:buFont typeface="Wingdings" pitchFamily="2" charset="2"/>
        <a:buChar char="v"/>
        <a:defRPr sz="2400" kern="1200">
          <a:solidFill>
            <a:srgbClr val="404040"/>
          </a:solidFill>
          <a:latin typeface="+mn-lt"/>
          <a:ea typeface="+mn-ea"/>
          <a:cs typeface="+mn-cs"/>
        </a:defRPr>
      </a:lvl1pPr>
      <a:lvl2pPr marL="914400" indent="-457200" algn="l" rtl="0" fontAlgn="base">
        <a:spcBef>
          <a:spcPts val="1200"/>
        </a:spcBef>
        <a:spcAft>
          <a:spcPct val="0"/>
        </a:spcAft>
        <a:buClr>
          <a:srgbClr val="A6A6A6"/>
        </a:buClr>
        <a:buSzPct val="90000"/>
        <a:buFont typeface="Wingdings" pitchFamily="2" charset="2"/>
        <a:buChar char="v"/>
        <a:defRPr sz="2200" kern="1200">
          <a:solidFill>
            <a:srgbClr val="404040"/>
          </a:solidFill>
          <a:latin typeface="+mn-lt"/>
          <a:ea typeface="+mn-ea"/>
          <a:cs typeface="+mn-cs"/>
        </a:defRPr>
      </a:lvl2pPr>
      <a:lvl3pPr marL="1263650" indent="-349250" algn="l" rtl="0" fontAlgn="base">
        <a:spcBef>
          <a:spcPts val="1200"/>
        </a:spcBef>
        <a:spcAft>
          <a:spcPct val="0"/>
        </a:spcAft>
        <a:buSzPct val="90000"/>
        <a:buFont typeface="Wingdings" pitchFamily="2" charset="2"/>
        <a:buChar char="v"/>
        <a:defRPr sz="2000" kern="1200">
          <a:solidFill>
            <a:srgbClr val="404040"/>
          </a:solidFill>
          <a:latin typeface="+mn-lt"/>
          <a:ea typeface="+mn-ea"/>
          <a:cs typeface="+mn-cs"/>
        </a:defRPr>
      </a:lvl3pPr>
      <a:lvl4pPr marL="1600200" indent="-336550" algn="l" rtl="0" fontAlgn="base">
        <a:spcBef>
          <a:spcPts val="1200"/>
        </a:spcBef>
        <a:spcAft>
          <a:spcPct val="0"/>
        </a:spcAft>
        <a:buClr>
          <a:srgbClr val="A6A6A6"/>
        </a:buClr>
        <a:buSzPct val="90000"/>
        <a:buFont typeface="Wingdings" pitchFamily="2" charset="2"/>
        <a:buChar char="v"/>
        <a:defRPr kern="1200">
          <a:solidFill>
            <a:srgbClr val="404040"/>
          </a:solidFill>
          <a:latin typeface="+mn-lt"/>
          <a:ea typeface="+mn-ea"/>
          <a:cs typeface="+mn-cs"/>
        </a:defRPr>
      </a:lvl4pPr>
      <a:lvl5pPr marL="2057400" indent="-457200" algn="l" rtl="0" fontAlgn="base">
        <a:spcBef>
          <a:spcPts val="1200"/>
        </a:spcBef>
        <a:spcAft>
          <a:spcPct val="0"/>
        </a:spcAft>
        <a:buSzPct val="90000"/>
        <a:buFont typeface="Wingdings" pitchFamily="2" charset="2"/>
        <a:buChar char="v"/>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2.pd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3.pd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538" y="1143000"/>
            <a:ext cx="8162925" cy="914400"/>
          </a:xfrm>
        </p:spPr>
        <p:txBody>
          <a:bodyPr rtlCol="0">
            <a:noAutofit/>
          </a:bodyPr>
          <a:lstStyle/>
          <a:p>
            <a:pPr fontAlgn="auto">
              <a:spcAft>
                <a:spcPts val="0"/>
              </a:spcAft>
              <a:defRPr/>
            </a:pPr>
            <a:r>
              <a:rPr lang="en-US" dirty="0">
                <a:solidFill>
                  <a:schemeClr val="tx1"/>
                </a:solidFill>
              </a:rPr>
              <a:t>The Impostor Syndrome</a:t>
            </a:r>
          </a:p>
        </p:txBody>
      </p:sp>
      <p:sp>
        <p:nvSpPr>
          <p:cNvPr id="5" name="Text Placeholder 4"/>
          <p:cNvSpPr>
            <a:spLocks noGrp="1"/>
          </p:cNvSpPr>
          <p:nvPr>
            <p:ph type="body" idx="1"/>
          </p:nvPr>
        </p:nvSpPr>
        <p:spPr>
          <a:xfrm>
            <a:off x="490538" y="3429000"/>
            <a:ext cx="8162925" cy="701675"/>
          </a:xfrm>
        </p:spPr>
        <p:txBody>
          <a:bodyPr rtlCol="0"/>
          <a:lstStyle/>
          <a:p>
            <a:pPr fontAlgn="auto">
              <a:spcAft>
                <a:spcPts val="0"/>
              </a:spcAft>
              <a:defRPr/>
            </a:pPr>
            <a:r>
              <a:rPr lang="en-US" dirty="0">
                <a:solidFill>
                  <a:schemeClr val="tx1"/>
                </a:solidFill>
              </a:rPr>
              <a:t>Maya </a:t>
            </a:r>
            <a:r>
              <a:rPr lang="en-US" dirty="0" err="1">
                <a:solidFill>
                  <a:schemeClr val="tx1"/>
                </a:solidFill>
              </a:rPr>
              <a:t>Schuldiner</a:t>
            </a:r>
            <a:endParaRPr lang="en-US" dirty="0">
              <a:solidFill>
                <a:schemeClr val="tx1"/>
              </a:solidFill>
            </a:endParaRPr>
          </a:p>
          <a:p>
            <a:pPr fontAlgn="auto">
              <a:spcAft>
                <a:spcPts val="0"/>
              </a:spcAft>
              <a:defRPr/>
            </a:pPr>
            <a:r>
              <a:rPr lang="en-US" dirty="0">
                <a:solidFill>
                  <a:schemeClr val="tx1"/>
                </a:solidFill>
              </a:rPr>
              <a:t>Dept. Of Molecular Genetics</a:t>
            </a:r>
          </a:p>
        </p:txBody>
      </p:sp>
      <p:pic>
        <p:nvPicPr>
          <p:cNvPr id="17411" name="Picture 10" descr="סמל של מכון ויצמן&#10;Weizmann Institute of Science"/>
          <p:cNvPicPr>
            <a:picLocks noChangeAspect="1"/>
          </p:cNvPicPr>
          <p:nvPr/>
        </p:nvPicPr>
        <p:blipFill>
          <a:blip r:embed="rId3"/>
          <a:srcRect/>
          <a:stretch>
            <a:fillRect/>
          </a:stretch>
        </p:blipFill>
        <p:spPr bwMode="auto">
          <a:xfrm>
            <a:off x="7086600" y="5715000"/>
            <a:ext cx="1841500" cy="9604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DFB90-82CE-4F8B-9B00-1BDA425D94F1}"/>
              </a:ext>
            </a:extLst>
          </p:cNvPr>
          <p:cNvSpPr>
            <a:spLocks noGrp="1"/>
          </p:cNvSpPr>
          <p:nvPr>
            <p:ph type="title"/>
          </p:nvPr>
        </p:nvSpPr>
        <p:spPr>
          <a:xfrm>
            <a:off x="725488" y="-27384"/>
            <a:ext cx="7693025" cy="1143000"/>
          </a:xfrm>
        </p:spPr>
        <p:txBody>
          <a:bodyPr/>
          <a:lstStyle/>
          <a:p>
            <a:r>
              <a:rPr lang="en-US" dirty="0"/>
              <a:t>How did this happen?</a:t>
            </a:r>
            <a:endParaRPr lang="he-IL" dirty="0"/>
          </a:p>
        </p:txBody>
      </p:sp>
      <p:pic>
        <p:nvPicPr>
          <p:cNvPr id="4" name="Picture 1026" descr="A picture of the life cycle of a drosophila melanogaster. The name of the drosofila is crossed out and replaced by The life cycle of an academic">
            <a:extLst>
              <a:ext uri="{FF2B5EF4-FFF2-40B4-BE49-F238E27FC236}">
                <a16:creationId xmlns:a16="http://schemas.microsoft.com/office/drawing/2014/main" id="{E274B463-F71C-4928-A1CE-68096B530643}"/>
              </a:ext>
            </a:extLst>
          </p:cNvPr>
          <p:cNvPicPr>
            <a:picLocks noChangeAspect="1" noChangeArrowheads="1"/>
          </p:cNvPicPr>
          <p:nvPr/>
        </p:nvPicPr>
        <p:blipFill>
          <a:blip r:embed="rId2"/>
          <a:srcRect/>
          <a:stretch>
            <a:fillRect/>
          </a:stretch>
        </p:blipFill>
        <p:spPr bwMode="auto">
          <a:xfrm>
            <a:off x="2103438" y="1153368"/>
            <a:ext cx="4919662" cy="5588000"/>
          </a:xfrm>
          <a:prstGeom prst="rect">
            <a:avLst/>
          </a:prstGeom>
          <a:noFill/>
          <a:ln w="12700">
            <a:noFill/>
            <a:miter lim="800000"/>
            <a:headEnd/>
            <a:tailEnd/>
          </a:ln>
        </p:spPr>
      </p:pic>
      <p:sp>
        <p:nvSpPr>
          <p:cNvPr id="5" name="Rectangle 1028">
            <a:extLst>
              <a:ext uri="{FF2B5EF4-FFF2-40B4-BE49-F238E27FC236}">
                <a16:creationId xmlns:a16="http://schemas.microsoft.com/office/drawing/2014/main" id="{686E103B-E240-48A0-82F1-5543F8B0422D}"/>
              </a:ext>
            </a:extLst>
          </p:cNvPr>
          <p:cNvSpPr>
            <a:spLocks/>
          </p:cNvSpPr>
          <p:nvPr/>
        </p:nvSpPr>
        <p:spPr bwMode="auto">
          <a:xfrm>
            <a:off x="7127875" y="2794000"/>
            <a:ext cx="1638300" cy="914400"/>
          </a:xfrm>
          <a:prstGeom prst="rect">
            <a:avLst/>
          </a:prstGeom>
          <a:noFill/>
          <a:ln w="12700">
            <a:noFill/>
            <a:miter lim="800000"/>
            <a:headEnd/>
            <a:tailEnd/>
          </a:ln>
        </p:spPr>
        <p:txBody>
          <a:bodyPr lIns="0" tIns="0" rIns="0" bIns="0" anchor="ctr">
            <a:prstTxWarp prst="textNoShape">
              <a:avLst/>
            </a:prstTxWarp>
          </a:bodyPr>
          <a:lstStyle/>
          <a:p>
            <a:r>
              <a:rPr lang="en-US" sz="1800" dirty="0">
                <a:latin typeface="Bradley Hand ITC TT-Bold" pitchFamily="-107" charset="0"/>
                <a:ea typeface="Bradley Hand ITC TT-Bold" pitchFamily="-107" charset="0"/>
                <a:cs typeface="Bradley Hand ITC TT-Bold" pitchFamily="-107" charset="0"/>
                <a:sym typeface="Bradley Hand ITC TT-Bold" pitchFamily="-107" charset="0"/>
              </a:rPr>
              <a:t>Start undergraduate school</a:t>
            </a:r>
          </a:p>
        </p:txBody>
      </p:sp>
      <p:sp>
        <p:nvSpPr>
          <p:cNvPr id="6" name="Rectangle 1027">
            <a:extLst>
              <a:ext uri="{FF2B5EF4-FFF2-40B4-BE49-F238E27FC236}">
                <a16:creationId xmlns:a16="http://schemas.microsoft.com/office/drawing/2014/main" id="{A5523C56-9578-4A88-B75B-3868610825AA}"/>
              </a:ext>
            </a:extLst>
          </p:cNvPr>
          <p:cNvSpPr>
            <a:spLocks/>
          </p:cNvSpPr>
          <p:nvPr/>
        </p:nvSpPr>
        <p:spPr bwMode="auto">
          <a:xfrm>
            <a:off x="7127875" y="4177506"/>
            <a:ext cx="382588" cy="274637"/>
          </a:xfrm>
          <a:prstGeom prst="rect">
            <a:avLst/>
          </a:prstGeom>
          <a:noFill/>
          <a:ln w="12700">
            <a:noFill/>
            <a:miter lim="800000"/>
            <a:headEnd/>
            <a:tailEnd/>
          </a:ln>
        </p:spPr>
        <p:txBody>
          <a:bodyPr wrap="none" lIns="0" tIns="0" rIns="0" bIns="0" anchor="ctr">
            <a:prstTxWarp prst="textNoShape">
              <a:avLst/>
            </a:prstTxWarp>
            <a:spAutoFit/>
          </a:bodyPr>
          <a:lstStyle/>
          <a:p>
            <a:r>
              <a:rPr lang="en-US" sz="1800" dirty="0">
                <a:latin typeface="Bradley Hand ITC TT-Bold" pitchFamily="-107" charset="0"/>
                <a:ea typeface="Bradley Hand ITC TT-Bold" pitchFamily="-107" charset="0"/>
                <a:cs typeface="Bradley Hand ITC TT-Bold" pitchFamily="-107" charset="0"/>
                <a:sym typeface="Bradley Hand ITC TT-Bold" pitchFamily="-107" charset="0"/>
              </a:rPr>
              <a:t>B.A</a:t>
            </a:r>
          </a:p>
        </p:txBody>
      </p:sp>
      <p:sp>
        <p:nvSpPr>
          <p:cNvPr id="7" name="Rectangle 1029">
            <a:extLst>
              <a:ext uri="{FF2B5EF4-FFF2-40B4-BE49-F238E27FC236}">
                <a16:creationId xmlns:a16="http://schemas.microsoft.com/office/drawing/2014/main" id="{CDD50F16-A98E-4630-A879-1632EFFFFC0E}"/>
              </a:ext>
            </a:extLst>
          </p:cNvPr>
          <p:cNvSpPr>
            <a:spLocks/>
          </p:cNvSpPr>
          <p:nvPr/>
        </p:nvSpPr>
        <p:spPr bwMode="auto">
          <a:xfrm>
            <a:off x="7127875" y="5305425"/>
            <a:ext cx="574675" cy="274637"/>
          </a:xfrm>
          <a:prstGeom prst="rect">
            <a:avLst/>
          </a:prstGeom>
          <a:noFill/>
          <a:ln w="12700">
            <a:noFill/>
            <a:miter lim="800000"/>
            <a:headEnd/>
            <a:tailEnd/>
          </a:ln>
        </p:spPr>
        <p:txBody>
          <a:bodyPr wrap="none" lIns="0" tIns="0" rIns="0" bIns="0" anchor="ctr">
            <a:prstTxWarp prst="textNoShape">
              <a:avLst/>
            </a:prstTxWarp>
            <a:spAutoFit/>
          </a:bodyPr>
          <a:lstStyle/>
          <a:p>
            <a:r>
              <a:rPr lang="en-US" sz="1800" dirty="0">
                <a:latin typeface="Bradley Hand ITC TT-Bold" pitchFamily="-107" charset="0"/>
                <a:ea typeface="Bradley Hand ITC TT-Bold" pitchFamily="-107" charset="0"/>
                <a:cs typeface="Bradley Hand ITC TT-Bold" pitchFamily="-107" charset="0"/>
                <a:sym typeface="Bradley Hand ITC TT-Bold" pitchFamily="-107" charset="0"/>
              </a:rPr>
              <a:t>M.SC</a:t>
            </a:r>
          </a:p>
        </p:txBody>
      </p:sp>
      <p:sp>
        <p:nvSpPr>
          <p:cNvPr id="8" name="Rectangle 1030">
            <a:extLst>
              <a:ext uri="{FF2B5EF4-FFF2-40B4-BE49-F238E27FC236}">
                <a16:creationId xmlns:a16="http://schemas.microsoft.com/office/drawing/2014/main" id="{F9A7C4D7-688C-4D85-9F77-8EB5CEF880F8}"/>
              </a:ext>
            </a:extLst>
          </p:cNvPr>
          <p:cNvSpPr>
            <a:spLocks/>
          </p:cNvSpPr>
          <p:nvPr/>
        </p:nvSpPr>
        <p:spPr bwMode="auto">
          <a:xfrm>
            <a:off x="4341813" y="6507163"/>
            <a:ext cx="460375" cy="274637"/>
          </a:xfrm>
          <a:prstGeom prst="rect">
            <a:avLst/>
          </a:prstGeom>
          <a:noFill/>
          <a:ln w="12700">
            <a:noFill/>
            <a:miter lim="800000"/>
            <a:headEnd/>
            <a:tailEnd/>
          </a:ln>
        </p:spPr>
        <p:txBody>
          <a:bodyPr wrap="none" lIns="0" tIns="0" rIns="0" bIns="0" anchor="ctr">
            <a:prstTxWarp prst="textNoShape">
              <a:avLst/>
            </a:prstTxWarp>
            <a:spAutoFit/>
          </a:bodyPr>
          <a:lstStyle/>
          <a:p>
            <a:r>
              <a:rPr lang="en-US" sz="1800">
                <a:latin typeface="Bradley Hand ITC TT-Bold" pitchFamily="-107" charset="0"/>
                <a:ea typeface="Bradley Hand ITC TT-Bold" pitchFamily="-107" charset="0"/>
                <a:cs typeface="Bradley Hand ITC TT-Bold" pitchFamily="-107" charset="0"/>
                <a:sym typeface="Bradley Hand ITC TT-Bold" pitchFamily="-107" charset="0"/>
              </a:rPr>
              <a:t>Ph.D</a:t>
            </a:r>
          </a:p>
        </p:txBody>
      </p:sp>
      <p:sp>
        <p:nvSpPr>
          <p:cNvPr id="9" name="Rectangle 1032">
            <a:extLst>
              <a:ext uri="{FF2B5EF4-FFF2-40B4-BE49-F238E27FC236}">
                <a16:creationId xmlns:a16="http://schemas.microsoft.com/office/drawing/2014/main" id="{D2D55FB7-B983-4883-BAD7-0953C06E24E1}"/>
              </a:ext>
            </a:extLst>
          </p:cNvPr>
          <p:cNvSpPr>
            <a:spLocks/>
          </p:cNvSpPr>
          <p:nvPr/>
        </p:nvSpPr>
        <p:spPr bwMode="auto">
          <a:xfrm>
            <a:off x="838200" y="2794000"/>
            <a:ext cx="1460500" cy="635000"/>
          </a:xfrm>
          <a:prstGeom prst="rect">
            <a:avLst/>
          </a:prstGeom>
          <a:noFill/>
          <a:ln w="12700">
            <a:noFill/>
            <a:miter lim="800000"/>
            <a:headEnd/>
            <a:tailEnd/>
          </a:ln>
        </p:spPr>
        <p:txBody>
          <a:bodyPr lIns="0" tIns="0" rIns="0" bIns="0" anchor="ctr">
            <a:prstTxWarp prst="textNoShape">
              <a:avLst/>
            </a:prstTxWarp>
          </a:bodyPr>
          <a:lstStyle/>
          <a:p>
            <a:r>
              <a:rPr lang="en-US" sz="1800" dirty="0" err="1">
                <a:latin typeface="Bradley Hand ITC TT-Bold" pitchFamily="-107" charset="0"/>
                <a:ea typeface="Bradley Hand ITC TT-Bold" pitchFamily="-107" charset="0"/>
                <a:cs typeface="Bradley Hand ITC TT-Bold" pitchFamily="-107" charset="0"/>
                <a:sym typeface="Bradley Hand ITC TT-Bold" pitchFamily="-107" charset="0"/>
              </a:rPr>
              <a:t>PostDoc</a:t>
            </a:r>
            <a:r>
              <a:rPr lang="en-US" sz="1800" dirty="0">
                <a:latin typeface="Bradley Hand ITC TT-Bold" pitchFamily="-107" charset="0"/>
                <a:ea typeface="Bradley Hand ITC TT-Bold" pitchFamily="-107" charset="0"/>
                <a:cs typeface="Bradley Hand ITC TT-Bold" pitchFamily="-107" charset="0"/>
                <a:sym typeface="Bradley Hand ITC TT-Bold" pitchFamily="-107" charset="0"/>
              </a:rPr>
              <a:t> (After....)</a:t>
            </a:r>
          </a:p>
        </p:txBody>
      </p:sp>
      <p:sp>
        <p:nvSpPr>
          <p:cNvPr id="10" name="Rectangle 1031">
            <a:extLst>
              <a:ext uri="{FF2B5EF4-FFF2-40B4-BE49-F238E27FC236}">
                <a16:creationId xmlns:a16="http://schemas.microsoft.com/office/drawing/2014/main" id="{5633C27D-570B-48B0-B64F-762087D0D091}"/>
              </a:ext>
            </a:extLst>
          </p:cNvPr>
          <p:cNvSpPr>
            <a:spLocks/>
          </p:cNvSpPr>
          <p:nvPr/>
        </p:nvSpPr>
        <p:spPr bwMode="auto">
          <a:xfrm>
            <a:off x="469900" y="4670425"/>
            <a:ext cx="1828800" cy="635000"/>
          </a:xfrm>
          <a:prstGeom prst="rect">
            <a:avLst/>
          </a:prstGeom>
          <a:noFill/>
          <a:ln w="12700">
            <a:noFill/>
            <a:miter lim="800000"/>
            <a:headEnd/>
            <a:tailEnd/>
          </a:ln>
        </p:spPr>
        <p:txBody>
          <a:bodyPr lIns="0" tIns="0" rIns="0" bIns="0" anchor="ctr">
            <a:prstTxWarp prst="textNoShape">
              <a:avLst/>
            </a:prstTxWarp>
          </a:bodyPr>
          <a:lstStyle/>
          <a:p>
            <a:r>
              <a:rPr lang="en-US" sz="1800" dirty="0" err="1">
                <a:latin typeface="Bradley Hand ITC TT-Bold" pitchFamily="-107" charset="0"/>
                <a:ea typeface="Bradley Hand ITC TT-Bold" pitchFamily="-107" charset="0"/>
                <a:cs typeface="Bradley Hand ITC TT-Bold" pitchFamily="-107" charset="0"/>
                <a:sym typeface="Bradley Hand ITC TT-Bold" pitchFamily="-107" charset="0"/>
              </a:rPr>
              <a:t>PostDoc</a:t>
            </a:r>
            <a:r>
              <a:rPr lang="en-US" sz="1800" dirty="0">
                <a:latin typeface="Bradley Hand ITC TT-Bold" pitchFamily="-107" charset="0"/>
                <a:ea typeface="Bradley Hand ITC TT-Bold" pitchFamily="-107" charset="0"/>
                <a:cs typeface="Bradley Hand ITC TT-Bold" pitchFamily="-107" charset="0"/>
                <a:sym typeface="Bradley Hand ITC TT-Bold" pitchFamily="-107" charset="0"/>
              </a:rPr>
              <a:t> (before you publish)</a:t>
            </a:r>
          </a:p>
        </p:txBody>
      </p:sp>
      <p:sp>
        <p:nvSpPr>
          <p:cNvPr id="11" name="Rectangle 1033">
            <a:extLst>
              <a:ext uri="{FF2B5EF4-FFF2-40B4-BE49-F238E27FC236}">
                <a16:creationId xmlns:a16="http://schemas.microsoft.com/office/drawing/2014/main" id="{C1A073C4-232B-4841-991D-418B829EF5F5}"/>
              </a:ext>
            </a:extLst>
          </p:cNvPr>
          <p:cNvSpPr>
            <a:spLocks/>
          </p:cNvSpPr>
          <p:nvPr/>
        </p:nvSpPr>
        <p:spPr bwMode="auto">
          <a:xfrm>
            <a:off x="4786313" y="1639888"/>
            <a:ext cx="301625" cy="427037"/>
          </a:xfrm>
          <a:prstGeom prst="rect">
            <a:avLst/>
          </a:prstGeom>
          <a:noFill/>
          <a:ln w="12700">
            <a:noFill/>
            <a:miter lim="800000"/>
            <a:headEnd/>
            <a:tailEnd/>
          </a:ln>
        </p:spPr>
        <p:txBody>
          <a:bodyPr wrap="none" lIns="0" tIns="0" rIns="0" bIns="0" anchor="ctr">
            <a:prstTxWarp prst="textNoShape">
              <a:avLst/>
            </a:prstTxWarp>
            <a:spAutoFit/>
          </a:bodyPr>
          <a:lstStyle/>
          <a:p>
            <a:r>
              <a:rPr lang="en-US" sz="2800">
                <a:solidFill>
                  <a:srgbClr val="343434"/>
                </a:solidFill>
                <a:latin typeface="Bradley Hand ITC TT-Bold" pitchFamily="-107" charset="0"/>
                <a:ea typeface="Bradley Hand ITC TT-Bold" pitchFamily="-107" charset="0"/>
                <a:cs typeface="Bradley Hand ITC TT-Bold" pitchFamily="-107" charset="0"/>
                <a:sym typeface="Bradley Hand ITC TT-Bold" pitchFamily="-107" charset="0"/>
              </a:rPr>
              <a:t>PI</a:t>
            </a:r>
          </a:p>
        </p:txBody>
      </p:sp>
    </p:spTree>
    <p:extLst>
      <p:ext uri="{BB962C8B-B14F-4D97-AF65-F5344CB8AC3E}">
        <p14:creationId xmlns:p14="http://schemas.microsoft.com/office/powerpoint/2010/main" val="31777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P spid="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6E1BE7-7059-49F5-8652-B3AF903F316E}"/>
              </a:ext>
            </a:extLst>
          </p:cNvPr>
          <p:cNvSpPr>
            <a:spLocks noGrp="1"/>
          </p:cNvSpPr>
          <p:nvPr>
            <p:ph type="title"/>
          </p:nvPr>
        </p:nvSpPr>
        <p:spPr/>
        <p:txBody>
          <a:bodyPr/>
          <a:lstStyle/>
          <a:p>
            <a:r>
              <a:rPr lang="en-US" dirty="0"/>
              <a:t>How did this happen?</a:t>
            </a:r>
            <a:br>
              <a:rPr lang="en-US" dirty="0"/>
            </a:br>
            <a:endParaRPr lang="he-IL" dirty="0"/>
          </a:p>
        </p:txBody>
      </p:sp>
      <p:pic>
        <p:nvPicPr>
          <p:cNvPr id="4" name="Picture 14" descr="The great pyramid of Giza with the title: &quot;The pyramid effect&quot;">
            <a:extLst>
              <a:ext uri="{FF2B5EF4-FFF2-40B4-BE49-F238E27FC236}">
                <a16:creationId xmlns:a16="http://schemas.microsoft.com/office/drawing/2014/main" id="{269CD4A4-A220-4F2E-9502-914E705FAC8A}"/>
              </a:ext>
            </a:extLst>
          </p:cNvPr>
          <p:cNvPicPr>
            <a:picLocks noChangeAspect="1"/>
          </p:cNvPicPr>
          <p:nvPr/>
        </p:nvPicPr>
        <p:blipFill>
          <a:blip r:embed="rId2"/>
          <a:stretch>
            <a:fillRect/>
          </a:stretch>
        </p:blipFill>
        <p:spPr>
          <a:xfrm>
            <a:off x="1217613" y="1447800"/>
            <a:ext cx="7200900" cy="4800600"/>
          </a:xfrm>
          <a:prstGeom prst="rect">
            <a:avLst/>
          </a:prstGeom>
        </p:spPr>
      </p:pic>
      <p:sp>
        <p:nvSpPr>
          <p:cNvPr id="5" name="TextBox 4" descr="A picture of the bid pyramid in Giza Egypt">
            <a:extLst>
              <a:ext uri="{FF2B5EF4-FFF2-40B4-BE49-F238E27FC236}">
                <a16:creationId xmlns:a16="http://schemas.microsoft.com/office/drawing/2014/main" id="{C5A407BE-BE98-447B-AC86-5A3D1F4A0C94}"/>
              </a:ext>
            </a:extLst>
          </p:cNvPr>
          <p:cNvSpPr txBox="1"/>
          <p:nvPr/>
        </p:nvSpPr>
        <p:spPr>
          <a:xfrm>
            <a:off x="3581400" y="6400800"/>
            <a:ext cx="2474912" cy="369332"/>
          </a:xfrm>
          <a:prstGeom prst="rect">
            <a:avLst/>
          </a:prstGeom>
          <a:noFill/>
        </p:spPr>
        <p:txBody>
          <a:bodyPr wrap="square" rtlCol="0">
            <a:spAutoFit/>
          </a:bodyPr>
          <a:lstStyle/>
          <a:p>
            <a:r>
              <a:rPr lang="en-US" dirty="0"/>
              <a:t>The pyramid effect…</a:t>
            </a:r>
          </a:p>
        </p:txBody>
      </p:sp>
    </p:spTree>
    <p:extLst>
      <p:ext uri="{BB962C8B-B14F-4D97-AF65-F5344CB8AC3E}">
        <p14:creationId xmlns:p14="http://schemas.microsoft.com/office/powerpoint/2010/main" val="415871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457200" y="-228600"/>
            <a:ext cx="8686800" cy="1143000"/>
          </a:xfrm>
        </p:spPr>
        <p:txBody>
          <a:bodyPr/>
          <a:lstStyle/>
          <a:p>
            <a:r>
              <a:rPr lang="en-US" sz="3200"/>
              <a:t>Why it sucks to have the impostor syndrome….</a:t>
            </a:r>
          </a:p>
        </p:txBody>
      </p:sp>
      <p:sp>
        <p:nvSpPr>
          <p:cNvPr id="53251" name="Content Placeholder 2"/>
          <p:cNvSpPr>
            <a:spLocks noGrp="1"/>
          </p:cNvSpPr>
          <p:nvPr>
            <p:ph idx="4294967295"/>
          </p:nvPr>
        </p:nvSpPr>
        <p:spPr>
          <a:xfrm>
            <a:off x="457200" y="762000"/>
            <a:ext cx="4419600" cy="5715000"/>
          </a:xfrm>
        </p:spPr>
        <p:txBody>
          <a:bodyPr/>
          <a:lstStyle/>
          <a:p>
            <a:pPr algn="just">
              <a:spcBef>
                <a:spcPts val="800"/>
              </a:spcBef>
            </a:pPr>
            <a:r>
              <a:rPr lang="en-US" dirty="0"/>
              <a:t>It can make you less inclined to compete for advanced positions (such as </a:t>
            </a:r>
            <a:r>
              <a:rPr lang="en-US" dirty="0" err="1"/>
              <a:t>postdocs</a:t>
            </a:r>
            <a:r>
              <a:rPr lang="en-US" dirty="0"/>
              <a:t> or faculty positions). </a:t>
            </a:r>
          </a:p>
          <a:p>
            <a:pPr algn="just">
              <a:spcBef>
                <a:spcPts val="800"/>
              </a:spcBef>
            </a:pPr>
            <a:r>
              <a:rPr lang="en-US" dirty="0"/>
              <a:t>It can instill a fear to pursue new ideas and to take scientific risks. </a:t>
            </a:r>
          </a:p>
          <a:p>
            <a:pPr algn="just">
              <a:spcBef>
                <a:spcPts val="800"/>
              </a:spcBef>
            </a:pPr>
            <a:r>
              <a:rPr lang="en-US" dirty="0"/>
              <a:t>It can make you reticent about offering potentially valuable insights, ideas, opinions and solutions to problems for fear of being wrong or exposing your “ignorance.” </a:t>
            </a:r>
          </a:p>
        </p:txBody>
      </p:sp>
      <p:pic>
        <p:nvPicPr>
          <p:cNvPr id="4" name="Picture 3" descr="A caricature of Dilbert. Four people are sittin around a meeting table, Dilbert says &quot; When did ignorance become a point of view?&quot;"/>
          <p:cNvPicPr>
            <a:picLocks noChangeAspect="1"/>
          </p:cNvPicPr>
          <p:nvPr/>
        </p:nvPicPr>
        <p:blipFill>
          <a:blip r:embed="rId3"/>
          <a:stretch>
            <a:fillRect/>
          </a:stretch>
        </p:blipFill>
        <p:spPr>
          <a:xfrm>
            <a:off x="5105400" y="1295400"/>
            <a:ext cx="3786188"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457200" y="-228600"/>
            <a:ext cx="8686800" cy="1143000"/>
          </a:xfrm>
        </p:spPr>
        <p:txBody>
          <a:bodyPr/>
          <a:lstStyle/>
          <a:p>
            <a:r>
              <a:rPr lang="en-US" sz="3200"/>
              <a:t>Why it sucks to have the impostor syndrome….</a:t>
            </a:r>
          </a:p>
        </p:txBody>
      </p:sp>
      <p:pic>
        <p:nvPicPr>
          <p:cNvPr id="4" name="Picture 3" descr="A picture of a woman sitting in an office with tons of papers around her piled to the ceiling. The title is: PROCRASTINATION is like masturbation...It's good in the beginning but in the end you realize you're just fucked yourself"/>
          <p:cNvPicPr>
            <a:picLocks noChangeAspect="1"/>
          </p:cNvPicPr>
          <p:nvPr/>
        </p:nvPicPr>
        <p:blipFill>
          <a:blip r:embed="rId3"/>
          <a:stretch>
            <a:fillRect/>
          </a:stretch>
        </p:blipFill>
        <p:spPr>
          <a:xfrm>
            <a:off x="2349500" y="762000"/>
            <a:ext cx="4445000" cy="3556000"/>
          </a:xfrm>
          <a:prstGeom prst="rect">
            <a:avLst/>
          </a:prstGeom>
        </p:spPr>
      </p:pic>
      <p:sp>
        <p:nvSpPr>
          <p:cNvPr id="53251" name="Content Placeholder 2"/>
          <p:cNvSpPr>
            <a:spLocks noGrp="1"/>
          </p:cNvSpPr>
          <p:nvPr>
            <p:ph idx="4294967295"/>
          </p:nvPr>
        </p:nvSpPr>
        <p:spPr>
          <a:xfrm>
            <a:off x="838200" y="4343400"/>
            <a:ext cx="7620000" cy="2514600"/>
          </a:xfrm>
        </p:spPr>
        <p:txBody>
          <a:bodyPr/>
          <a:lstStyle/>
          <a:p>
            <a:pPr algn="just">
              <a:spcBef>
                <a:spcPts val="800"/>
              </a:spcBef>
            </a:pPr>
            <a:r>
              <a:rPr lang="en-US" sz="1800" dirty="0"/>
              <a:t>It can make you prone to procrastination. This often causes delays in graduation of students.</a:t>
            </a:r>
          </a:p>
          <a:p>
            <a:pPr algn="just">
              <a:spcBef>
                <a:spcPts val="800"/>
              </a:spcBef>
            </a:pPr>
            <a:r>
              <a:rPr lang="en-US" sz="1800" dirty="0"/>
              <a:t>It can cause stress-related problems leading to disease. </a:t>
            </a:r>
            <a:r>
              <a:rPr lang="en-US" sz="1800" dirty="0" err="1"/>
              <a:t>M.Sc</a:t>
            </a:r>
            <a:r>
              <a:rPr lang="en-US" sz="1800" dirty="0"/>
              <a:t> and PhD students are under VERY high risk for psychological stress</a:t>
            </a:r>
          </a:p>
          <a:p>
            <a:pPr algn="just">
              <a:spcBef>
                <a:spcPts val="800"/>
              </a:spcBef>
            </a:pPr>
            <a:r>
              <a:rPr lang="en-US" sz="1800" dirty="0"/>
              <a:t>It makes you more likely to see constructive criticism as proof of your ineptitude, rather than using it to improve skills and knowledge.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idx="4294967295"/>
          </p:nvPr>
        </p:nvSpPr>
        <p:spPr>
          <a:xfrm>
            <a:off x="1785902" y="152400"/>
            <a:ext cx="6900897" cy="1143000"/>
          </a:xfrm>
        </p:spPr>
        <p:txBody>
          <a:bodyPr/>
          <a:lstStyle/>
          <a:p>
            <a:r>
              <a:rPr lang="en-US" sz="4000" dirty="0"/>
              <a:t>How can you deal with your syndrome?</a:t>
            </a:r>
          </a:p>
        </p:txBody>
      </p:sp>
      <p:sp>
        <p:nvSpPr>
          <p:cNvPr id="3" name="Content Placeholder 2"/>
          <p:cNvSpPr>
            <a:spLocks noGrp="1"/>
          </p:cNvSpPr>
          <p:nvPr>
            <p:ph idx="4294967295"/>
          </p:nvPr>
        </p:nvSpPr>
        <p:spPr>
          <a:xfrm>
            <a:off x="609600" y="762000"/>
            <a:ext cx="8229600" cy="2209800"/>
          </a:xfrm>
        </p:spPr>
        <p:txBody>
          <a:bodyPr wrap="square" rtlCol="0">
            <a:normAutofit/>
          </a:bodyPr>
          <a:lstStyle/>
          <a:p>
            <a:pPr fontAlgn="auto">
              <a:spcAft>
                <a:spcPts val="0"/>
              </a:spcAft>
              <a:buFont typeface="Wingdings" pitchFamily="2" charset="2"/>
              <a:buNone/>
              <a:defRPr/>
            </a:pPr>
            <a:endParaRPr lang="en-US" sz="4800" dirty="0">
              <a:solidFill>
                <a:schemeClr val="tx1">
                  <a:lumMod val="75000"/>
                  <a:lumOff val="25000"/>
                </a:schemeClr>
              </a:solidFill>
            </a:endParaRPr>
          </a:p>
          <a:p>
            <a:pPr fontAlgn="auto">
              <a:spcAft>
                <a:spcPts val="0"/>
              </a:spcAft>
              <a:buFont typeface="Wingdings" pitchFamily="2" charset="2"/>
              <a:buNone/>
              <a:defRPr/>
            </a:pPr>
            <a:r>
              <a:rPr lang="en-US" sz="4800" dirty="0">
                <a:solidFill>
                  <a:schemeClr val="tx1">
                    <a:lumMod val="75000"/>
                    <a:lumOff val="25000"/>
                  </a:schemeClr>
                </a:solidFill>
              </a:rPr>
              <a:t>   </a:t>
            </a:r>
            <a:r>
              <a:rPr lang="en-US" sz="1800" dirty="0">
                <a:solidFill>
                  <a:schemeClr val="tx1">
                    <a:lumMod val="75000"/>
                    <a:lumOff val="25000"/>
                  </a:schemeClr>
                </a:solidFill>
              </a:rPr>
              <a:t>1.  Break the silence. Knowing there’s a name for these feelings and that you are not alone can be tremendously freeing.</a:t>
            </a:r>
          </a:p>
        </p:txBody>
      </p:sp>
      <p:pic>
        <p:nvPicPr>
          <p:cNvPr id="5" name="Picture 4" descr="An ad of the movie &quot;The ten Commandments&quot;"/>
          <p:cNvPicPr>
            <a:picLocks noChangeAspect="1"/>
          </p:cNvPicPr>
          <p:nvPr/>
        </p:nvPicPr>
        <p:blipFill>
          <a:blip r:embed="rId3"/>
          <a:stretch>
            <a:fillRect/>
          </a:stretch>
        </p:blipFill>
        <p:spPr>
          <a:xfrm>
            <a:off x="304800" y="152400"/>
            <a:ext cx="1481102" cy="2038349"/>
          </a:xfrm>
          <a:prstGeom prst="rect">
            <a:avLst/>
          </a:prstGeom>
        </p:spPr>
      </p:pic>
      <p:sp>
        <p:nvSpPr>
          <p:cNvPr id="6" name="TextBox 3"/>
          <p:cNvSpPr txBox="1">
            <a:spLocks noChangeArrowheads="1"/>
          </p:cNvSpPr>
          <p:nvPr/>
        </p:nvSpPr>
        <p:spPr bwMode="auto">
          <a:xfrm>
            <a:off x="152400" y="5911850"/>
            <a:ext cx="3198311" cy="369332"/>
          </a:xfrm>
          <a:prstGeom prst="rect">
            <a:avLst/>
          </a:prstGeom>
          <a:noFill/>
          <a:ln w="9525">
            <a:noFill/>
            <a:miter lim="800000"/>
            <a:headEnd/>
            <a:tailEnd/>
          </a:ln>
        </p:spPr>
        <p:txBody>
          <a:bodyPr wrap="none">
            <a:spAutoFit/>
          </a:bodyPr>
          <a:lstStyle/>
          <a:p>
            <a:r>
              <a:rPr lang="en-US" dirty="0">
                <a:latin typeface="Calisto MT" pitchFamily="18" charset="0"/>
              </a:rPr>
              <a:t>Taken from: Dr. Valerie Young</a:t>
            </a:r>
          </a:p>
        </p:txBody>
      </p:sp>
      <p:sp>
        <p:nvSpPr>
          <p:cNvPr id="7" name="Rectangle 6"/>
          <p:cNvSpPr/>
          <p:nvPr/>
        </p:nvSpPr>
        <p:spPr>
          <a:xfrm>
            <a:off x="152400" y="6280150"/>
            <a:ext cx="3321981" cy="369332"/>
          </a:xfrm>
          <a:prstGeom prst="rect">
            <a:avLst/>
          </a:prstGeom>
        </p:spPr>
        <p:txBody>
          <a:bodyPr wrap="none">
            <a:spAutoFit/>
          </a:bodyPr>
          <a:lstStyle/>
          <a:p>
            <a:r>
              <a:rPr lang="en-US" dirty="0">
                <a:latin typeface="Calisto MT" pitchFamily="18" charset="0"/>
              </a:rPr>
              <a:t>http://</a:t>
            </a:r>
            <a:r>
              <a:rPr lang="en-US" dirty="0" err="1">
                <a:latin typeface="Calisto MT" pitchFamily="18" charset="0"/>
              </a:rPr>
              <a:t>impostorsyndrome.com</a:t>
            </a:r>
            <a:r>
              <a:rPr lang="en-US" dirty="0">
                <a:latin typeface="Calisto MT"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hidden="1">
            <a:extLst>
              <a:ext uri="{FF2B5EF4-FFF2-40B4-BE49-F238E27FC236}">
                <a16:creationId xmlns:a16="http://schemas.microsoft.com/office/drawing/2014/main" id="{AF73F681-6711-42CD-A3BD-4BC2B9AE127B}"/>
              </a:ext>
            </a:extLst>
          </p:cNvPr>
          <p:cNvSpPr>
            <a:spLocks noGrp="1"/>
          </p:cNvSpPr>
          <p:nvPr>
            <p:ph type="title"/>
          </p:nvPr>
        </p:nvSpPr>
        <p:spPr>
          <a:xfrm>
            <a:off x="725489" y="314324"/>
            <a:ext cx="1110208" cy="1273175"/>
          </a:xfrm>
        </p:spPr>
        <p:txBody>
          <a:bodyPr/>
          <a:lstStyle/>
          <a:p>
            <a:r>
              <a:rPr lang="en-US" sz="100" dirty="0"/>
              <a:t>IMPOSTOR T-SHIRTS from Zazzle website</a:t>
            </a:r>
            <a:br>
              <a:rPr lang="he-IL" sz="100" dirty="0"/>
            </a:br>
            <a:endParaRPr lang="he-IL" sz="100" dirty="0"/>
          </a:p>
        </p:txBody>
      </p:sp>
      <p:pic>
        <p:nvPicPr>
          <p:cNvPr id="4" name="Picture 1" descr="IMPOSTOR T-SHIRTS from Zazzle website">
            <a:extLst>
              <a:ext uri="{FF2B5EF4-FFF2-40B4-BE49-F238E27FC236}">
                <a16:creationId xmlns:a16="http://schemas.microsoft.com/office/drawing/2014/main" id="{FA67F3DE-BE6E-43C5-857A-A438D864BC4F}"/>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rcRect b="13333"/>
              <a:stretch>
                <a:fillRect/>
              </a:stretch>
            </p:blipFill>
          </mc:Choice>
          <mc:Fallback>
            <p:blipFill>
              <a:blip r:embed="rId3"/>
              <a:srcRect b="13333"/>
              <a:stretch>
                <a:fillRect/>
              </a:stretch>
            </p:blipFill>
          </mc:Fallback>
        </mc:AlternateContent>
        <p:spPr>
          <a:xfrm>
            <a:off x="2148894" y="685800"/>
            <a:ext cx="4846211" cy="5943600"/>
          </a:xfrm>
          <a:prstGeom prst="rect">
            <a:avLst/>
          </a:prstGeom>
        </p:spPr>
      </p:pic>
      <p:pic>
        <p:nvPicPr>
          <p:cNvPr id="5" name="Picture 2">
            <a:extLst>
              <a:ext uri="{FF2B5EF4-FFF2-40B4-BE49-F238E27FC236}">
                <a16:creationId xmlns:a16="http://schemas.microsoft.com/office/drawing/2014/main" id="{0E969927-1845-44BA-986F-3FEAE0262E26}"/>
              </a:ext>
              <a:ext uri="{C183D7F6-B498-43B3-948B-1728B52AA6E4}">
                <adec:decorative xmlns:adec="http://schemas.microsoft.com/office/drawing/2017/decorative" val="1"/>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rcRect l="7546" t="5556" r="7546" b="82222"/>
              <a:stretch>
                <a:fillRect/>
              </a:stretch>
            </p:blipFill>
          </mc:Choice>
          <mc:Fallback>
            <p:blipFill>
              <a:blip r:embed="rId5"/>
              <a:srcRect l="7546" t="5556" r="7546" b="82222"/>
              <a:stretch>
                <a:fillRect/>
              </a:stretch>
            </p:blipFill>
          </mc:Fallback>
        </mc:AlternateContent>
        <p:spPr>
          <a:xfrm>
            <a:off x="2514600" y="169223"/>
            <a:ext cx="4114800" cy="838200"/>
          </a:xfrm>
          <a:prstGeom prst="rect">
            <a:avLst/>
          </a:prstGeom>
        </p:spPr>
      </p:pic>
    </p:spTree>
    <p:extLst>
      <p:ext uri="{BB962C8B-B14F-4D97-AF65-F5344CB8AC3E}">
        <p14:creationId xmlns:p14="http://schemas.microsoft.com/office/powerpoint/2010/main" val="198369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idx="4294967295"/>
          </p:nvPr>
        </p:nvSpPr>
        <p:spPr>
          <a:xfrm>
            <a:off x="1785902" y="152400"/>
            <a:ext cx="6900897" cy="1143000"/>
          </a:xfrm>
        </p:spPr>
        <p:txBody>
          <a:bodyPr/>
          <a:lstStyle/>
          <a:p>
            <a:r>
              <a:rPr lang="en-US" sz="4000" dirty="0"/>
              <a:t>How can you deal with your syndrome?</a:t>
            </a:r>
          </a:p>
        </p:txBody>
      </p:sp>
      <p:sp>
        <p:nvSpPr>
          <p:cNvPr id="3" name="Content Placeholder 2"/>
          <p:cNvSpPr>
            <a:spLocks noGrp="1"/>
          </p:cNvSpPr>
          <p:nvPr>
            <p:ph idx="4294967295"/>
          </p:nvPr>
        </p:nvSpPr>
        <p:spPr>
          <a:xfrm>
            <a:off x="914400" y="1524000"/>
            <a:ext cx="8229600" cy="5257800"/>
          </a:xfrm>
        </p:spPr>
        <p:txBody>
          <a:bodyPr rtlCol="0">
            <a:normAutofit fontScale="32500" lnSpcReduction="20000"/>
          </a:bodyPr>
          <a:lstStyle/>
          <a:p>
            <a:pPr fontAlgn="auto">
              <a:spcAft>
                <a:spcPts val="0"/>
              </a:spcAft>
              <a:buFont typeface="Wingdings" pitchFamily="2" charset="2"/>
              <a:buNone/>
              <a:defRPr/>
            </a:pPr>
            <a:endParaRPr lang="en-US" sz="4800" dirty="0">
              <a:solidFill>
                <a:schemeClr val="tx1">
                  <a:lumMod val="75000"/>
                  <a:lumOff val="25000"/>
                </a:schemeClr>
              </a:solidFill>
            </a:endParaRPr>
          </a:p>
          <a:p>
            <a:pPr fontAlgn="auto">
              <a:spcAft>
                <a:spcPts val="0"/>
              </a:spcAft>
              <a:buFont typeface="Wingdings" pitchFamily="2" charset="2"/>
              <a:buNone/>
              <a:defRPr/>
            </a:pPr>
            <a:r>
              <a:rPr lang="en-US" sz="4800" dirty="0">
                <a:solidFill>
                  <a:schemeClr val="tx1">
                    <a:lumMod val="75000"/>
                    <a:lumOff val="25000"/>
                  </a:schemeClr>
                </a:solidFill>
              </a:rPr>
              <a:t>   1.  </a:t>
            </a:r>
            <a:r>
              <a:rPr lang="en-US" sz="5538" dirty="0">
                <a:solidFill>
                  <a:schemeClr val="tx1">
                    <a:lumMod val="75000"/>
                    <a:lumOff val="25000"/>
                  </a:schemeClr>
                </a:solidFill>
              </a:rPr>
              <a:t>Break the silence. Knowing there’s a name for these feelings and that you are not alone can be tremendously freeing.</a:t>
            </a:r>
          </a:p>
          <a:p>
            <a:pPr fontAlgn="auto">
              <a:spcAft>
                <a:spcPts val="0"/>
              </a:spcAft>
              <a:buFont typeface="Wingdings" pitchFamily="2" charset="2"/>
              <a:buNone/>
              <a:defRPr/>
            </a:pPr>
            <a:r>
              <a:rPr lang="en-US" sz="5538" dirty="0">
                <a:solidFill>
                  <a:schemeClr val="tx1">
                    <a:lumMod val="75000"/>
                    <a:lumOff val="25000"/>
                  </a:schemeClr>
                </a:solidFill>
              </a:rPr>
              <a:t>   2.  Separate feelings from fact. Realize that just because you may feel stupid, doesn’t mean you are.</a:t>
            </a:r>
          </a:p>
          <a:p>
            <a:pPr fontAlgn="auto">
              <a:spcAft>
                <a:spcPts val="0"/>
              </a:spcAft>
              <a:buFont typeface="Wingdings" pitchFamily="2" charset="2"/>
              <a:buNone/>
              <a:defRPr/>
            </a:pPr>
            <a:r>
              <a:rPr lang="en-US" sz="5538" dirty="0">
                <a:solidFill>
                  <a:schemeClr val="tx1">
                    <a:lumMod val="75000"/>
                    <a:lumOff val="25000"/>
                  </a:schemeClr>
                </a:solidFill>
              </a:rPr>
              <a:t>   3. Instead of taking your self-doubt as a sign of your ineptness, recognize that it might be a normal response to being a beginner – which you will often be in an academic environment..</a:t>
            </a:r>
          </a:p>
          <a:p>
            <a:pPr fontAlgn="auto">
              <a:spcAft>
                <a:spcPts val="0"/>
              </a:spcAft>
              <a:buFont typeface="Wingdings" pitchFamily="2" charset="2"/>
              <a:buNone/>
              <a:defRPr/>
            </a:pPr>
            <a:r>
              <a:rPr lang="en-US" sz="5538" dirty="0">
                <a:solidFill>
                  <a:schemeClr val="tx1">
                    <a:lumMod val="75000"/>
                    <a:lumOff val="25000"/>
                  </a:schemeClr>
                </a:solidFill>
              </a:rPr>
              <a:t>   4.  Accentuate the positive. </a:t>
            </a:r>
            <a:r>
              <a:rPr lang="en-US" sz="5538" b="1" dirty="0">
                <a:solidFill>
                  <a:schemeClr val="tx1">
                    <a:lumMod val="75000"/>
                    <a:lumOff val="25000"/>
                  </a:schemeClr>
                </a:solidFill>
              </a:rPr>
              <a:t>Forgive </a:t>
            </a:r>
            <a:r>
              <a:rPr lang="en-US" sz="5538" dirty="0">
                <a:solidFill>
                  <a:schemeClr val="tx1">
                    <a:lumMod val="75000"/>
                    <a:lumOff val="25000"/>
                  </a:schemeClr>
                </a:solidFill>
              </a:rPr>
              <a:t>yourself when the inevitable mistake happens.</a:t>
            </a:r>
          </a:p>
          <a:p>
            <a:pPr fontAlgn="auto">
              <a:spcAft>
                <a:spcPts val="0"/>
              </a:spcAft>
              <a:buFont typeface="Wingdings" pitchFamily="2" charset="2"/>
              <a:buNone/>
              <a:defRPr/>
            </a:pPr>
            <a:r>
              <a:rPr lang="en-US" sz="5538" dirty="0">
                <a:solidFill>
                  <a:schemeClr val="tx1">
                    <a:lumMod val="75000"/>
                    <a:lumOff val="25000"/>
                  </a:schemeClr>
                </a:solidFill>
              </a:rPr>
              <a:t>   5.  Develop a new response to failure and mistake making. Henry Ford once said, “Failure is only the opportunity to begin again more intelligently.” (</a:t>
            </a:r>
            <a:r>
              <a:rPr lang="en-US" sz="5538" dirty="0" err="1">
                <a:solidFill>
                  <a:schemeClr val="tx1">
                    <a:lumMod val="75000"/>
                    <a:lumOff val="25000"/>
                  </a:schemeClr>
                </a:solidFill>
              </a:rPr>
              <a:t>PI’s</a:t>
            </a:r>
            <a:r>
              <a:rPr lang="en-US" sz="5538" dirty="0">
                <a:solidFill>
                  <a:schemeClr val="tx1">
                    <a:lumMod val="75000"/>
                    <a:lumOff val="25000"/>
                  </a:schemeClr>
                </a:solidFill>
              </a:rPr>
              <a:t> – remember this when talking to your students….)</a:t>
            </a:r>
          </a:p>
        </p:txBody>
      </p:sp>
      <p:pic>
        <p:nvPicPr>
          <p:cNvPr id="5" name="Picture 4" descr="An ad of the movie &quot;The ten Commandments&quot;"/>
          <p:cNvPicPr>
            <a:picLocks noChangeAspect="1"/>
          </p:cNvPicPr>
          <p:nvPr/>
        </p:nvPicPr>
        <p:blipFill>
          <a:blip r:embed="rId3"/>
          <a:stretch>
            <a:fillRect/>
          </a:stretch>
        </p:blipFill>
        <p:spPr>
          <a:xfrm>
            <a:off x="42897" y="19050"/>
            <a:ext cx="1481103" cy="2038350"/>
          </a:xfrm>
          <a:prstGeom prst="rect">
            <a:avLst/>
          </a:prstGeom>
        </p:spPr>
      </p:pic>
      <p:sp>
        <p:nvSpPr>
          <p:cNvPr id="6" name="TextBox 3"/>
          <p:cNvSpPr txBox="1">
            <a:spLocks noChangeArrowheads="1"/>
          </p:cNvSpPr>
          <p:nvPr/>
        </p:nvSpPr>
        <p:spPr bwMode="auto">
          <a:xfrm>
            <a:off x="152400" y="5911850"/>
            <a:ext cx="3198311" cy="369332"/>
          </a:xfrm>
          <a:prstGeom prst="rect">
            <a:avLst/>
          </a:prstGeom>
          <a:noFill/>
          <a:ln w="9525">
            <a:noFill/>
            <a:miter lim="800000"/>
            <a:headEnd/>
            <a:tailEnd/>
          </a:ln>
        </p:spPr>
        <p:txBody>
          <a:bodyPr wrap="none">
            <a:spAutoFit/>
          </a:bodyPr>
          <a:lstStyle/>
          <a:p>
            <a:r>
              <a:rPr lang="en-US" dirty="0">
                <a:latin typeface="Calisto MT" pitchFamily="18" charset="0"/>
              </a:rPr>
              <a:t>Taken from: Dr. Valerie Young</a:t>
            </a:r>
          </a:p>
        </p:txBody>
      </p:sp>
      <p:sp>
        <p:nvSpPr>
          <p:cNvPr id="7" name="Rectangle 6"/>
          <p:cNvSpPr/>
          <p:nvPr/>
        </p:nvSpPr>
        <p:spPr>
          <a:xfrm>
            <a:off x="152400" y="6280150"/>
            <a:ext cx="3321981" cy="369332"/>
          </a:xfrm>
          <a:prstGeom prst="rect">
            <a:avLst/>
          </a:prstGeom>
        </p:spPr>
        <p:txBody>
          <a:bodyPr wrap="none">
            <a:spAutoFit/>
          </a:bodyPr>
          <a:lstStyle/>
          <a:p>
            <a:r>
              <a:rPr lang="en-US" dirty="0">
                <a:latin typeface="Calisto MT" pitchFamily="18" charset="0"/>
              </a:rPr>
              <a:t>http://</a:t>
            </a:r>
            <a:r>
              <a:rPr lang="en-US" dirty="0" err="1">
                <a:latin typeface="Calisto MT" pitchFamily="18" charset="0"/>
              </a:rPr>
              <a:t>impostorsyndrome.com</a:t>
            </a:r>
            <a:r>
              <a:rPr lang="en-US" dirty="0">
                <a:latin typeface="Calisto MT"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36779"/>
            <a:ext cx="7787208" cy="5791200"/>
          </a:xfrm>
        </p:spPr>
        <p:txBody>
          <a:bodyPr rtlCol="0">
            <a:normAutofit fontScale="40000" lnSpcReduction="20000"/>
          </a:bodyPr>
          <a:lstStyle/>
          <a:p>
            <a:pPr fontAlgn="auto">
              <a:spcAft>
                <a:spcPts val="0"/>
              </a:spcAft>
              <a:buFont typeface="Wingdings" pitchFamily="2" charset="2"/>
              <a:buNone/>
              <a:defRPr/>
            </a:pPr>
            <a:endParaRPr lang="en-US" sz="4800" dirty="0">
              <a:solidFill>
                <a:schemeClr val="tx1">
                  <a:lumMod val="75000"/>
                  <a:lumOff val="25000"/>
                </a:schemeClr>
              </a:solidFill>
            </a:endParaRPr>
          </a:p>
          <a:p>
            <a:pPr fontAlgn="auto">
              <a:spcAft>
                <a:spcPts val="0"/>
              </a:spcAft>
              <a:buFont typeface="Wingdings" pitchFamily="2" charset="2"/>
              <a:buNone/>
              <a:defRPr/>
            </a:pPr>
            <a:r>
              <a:rPr lang="en-US" sz="4800" dirty="0">
                <a:solidFill>
                  <a:schemeClr val="tx1">
                    <a:lumMod val="75000"/>
                    <a:lumOff val="25000"/>
                  </a:schemeClr>
                </a:solidFill>
              </a:rPr>
              <a:t>   6.  Right the rules. Recognize that you have just as much right as the next person to be wrong, have an off-day (or day off….), or ask for assistance.</a:t>
            </a:r>
          </a:p>
          <a:p>
            <a:pPr fontAlgn="auto">
              <a:spcAft>
                <a:spcPts val="0"/>
              </a:spcAft>
              <a:buFont typeface="Wingdings" pitchFamily="2" charset="2"/>
              <a:buNone/>
              <a:defRPr/>
            </a:pPr>
            <a:r>
              <a:rPr lang="en-US" sz="4800" dirty="0">
                <a:solidFill>
                  <a:schemeClr val="tx1">
                    <a:lumMod val="75000"/>
                    <a:lumOff val="25000"/>
                  </a:schemeClr>
                </a:solidFill>
              </a:rPr>
              <a:t>   7.  Develop a new script in your head. When you start a new job don’t think: “Wait till they find out I have no idea what I’m doing,” try thinking, “Everyone who starts something new feels off-base in the beginning. I may not know all the answers but I’m smart enough to find them out.”</a:t>
            </a:r>
          </a:p>
          <a:p>
            <a:pPr fontAlgn="auto">
              <a:spcAft>
                <a:spcPts val="0"/>
              </a:spcAft>
              <a:buFont typeface="Wingdings" pitchFamily="2" charset="2"/>
              <a:buNone/>
              <a:defRPr/>
            </a:pPr>
            <a:r>
              <a:rPr lang="en-US" sz="4800" dirty="0">
                <a:solidFill>
                  <a:schemeClr val="tx1">
                    <a:lumMod val="75000"/>
                    <a:lumOff val="25000"/>
                  </a:schemeClr>
                </a:solidFill>
              </a:rPr>
              <a:t>   8.  Visualize success. Spend time beforehand picturing yourself making a successful presentation or calmly posing your question in class. </a:t>
            </a:r>
          </a:p>
          <a:p>
            <a:pPr fontAlgn="auto">
              <a:spcAft>
                <a:spcPts val="0"/>
              </a:spcAft>
              <a:buFont typeface="Wingdings" pitchFamily="2" charset="2"/>
              <a:buNone/>
              <a:defRPr/>
            </a:pPr>
            <a:r>
              <a:rPr lang="en-US" sz="4800" dirty="0">
                <a:solidFill>
                  <a:schemeClr val="tx1">
                    <a:lumMod val="75000"/>
                    <a:lumOff val="25000"/>
                  </a:schemeClr>
                </a:solidFill>
              </a:rPr>
              <a:t>   9.  Fake it ‘til you make it. Instead of considering “winging it” as proof of your ineptness learn to view it as a skill.</a:t>
            </a:r>
          </a:p>
          <a:p>
            <a:pPr fontAlgn="auto">
              <a:spcAft>
                <a:spcPts val="0"/>
              </a:spcAft>
              <a:buFont typeface="Wingdings" pitchFamily="2" charset="2"/>
              <a:buNone/>
              <a:defRPr/>
            </a:pPr>
            <a:r>
              <a:rPr lang="en-US" sz="4800" dirty="0">
                <a:solidFill>
                  <a:schemeClr val="tx1">
                    <a:lumMod val="75000"/>
                    <a:lumOff val="25000"/>
                  </a:schemeClr>
                </a:solidFill>
              </a:rPr>
              <a:t>10.    Reward yourself. Break the cycle of continually seeking and then dismissing  validation outside of yourself by learning to pat YOURSELF on the back. </a:t>
            </a:r>
          </a:p>
          <a:p>
            <a:pPr fontAlgn="auto">
              <a:spcAft>
                <a:spcPts val="0"/>
              </a:spcAft>
              <a:buFont typeface="Wingdings" pitchFamily="2" charset="2"/>
              <a:buNone/>
              <a:defRPr/>
            </a:pPr>
            <a:endParaRPr lang="en-US" dirty="0">
              <a:solidFill>
                <a:schemeClr val="tx1">
                  <a:lumMod val="75000"/>
                  <a:lumOff val="25000"/>
                </a:schemeClr>
              </a:solidFill>
            </a:endParaRPr>
          </a:p>
        </p:txBody>
      </p:sp>
      <p:sp>
        <p:nvSpPr>
          <p:cNvPr id="27650" name="Title 1"/>
          <p:cNvSpPr>
            <a:spLocks noGrp="1"/>
          </p:cNvSpPr>
          <p:nvPr>
            <p:ph type="title"/>
          </p:nvPr>
        </p:nvSpPr>
        <p:spPr>
          <a:xfrm>
            <a:off x="304800" y="152400"/>
            <a:ext cx="8382000" cy="1143000"/>
          </a:xfrm>
        </p:spPr>
        <p:txBody>
          <a:bodyPr/>
          <a:lstStyle/>
          <a:p>
            <a:r>
              <a:rPr lang="en-US" sz="4000"/>
              <a:t>How can you deal with your syndrome?</a:t>
            </a:r>
          </a:p>
        </p:txBody>
      </p:sp>
      <p:pic>
        <p:nvPicPr>
          <p:cNvPr id="4" name="Picture 3" descr="A book with the totle: A Pat on the back"/>
          <p:cNvPicPr>
            <a:picLocks noChangeAspect="1"/>
          </p:cNvPicPr>
          <p:nvPr/>
        </p:nvPicPr>
        <p:blipFill>
          <a:blip r:embed="rId3"/>
          <a:srcRect l="7592" t="10465" r="18586" b="18605"/>
          <a:stretch>
            <a:fillRect/>
          </a:stretch>
        </p:blipFill>
        <p:spPr>
          <a:xfrm>
            <a:off x="7696481" y="4974394"/>
            <a:ext cx="1444604" cy="1874912"/>
          </a:xfrm>
          <a:prstGeom prst="rect">
            <a:avLst/>
          </a:prstGeom>
        </p:spPr>
      </p:pic>
      <p:sp>
        <p:nvSpPr>
          <p:cNvPr id="5" name="TextBox 3"/>
          <p:cNvSpPr txBox="1">
            <a:spLocks noChangeArrowheads="1"/>
          </p:cNvSpPr>
          <p:nvPr/>
        </p:nvSpPr>
        <p:spPr bwMode="auto">
          <a:xfrm>
            <a:off x="152400" y="6075744"/>
            <a:ext cx="3198311" cy="369332"/>
          </a:xfrm>
          <a:prstGeom prst="rect">
            <a:avLst/>
          </a:prstGeom>
          <a:noFill/>
          <a:ln w="9525">
            <a:noFill/>
            <a:miter lim="800000"/>
            <a:headEnd/>
            <a:tailEnd/>
          </a:ln>
        </p:spPr>
        <p:txBody>
          <a:bodyPr wrap="none">
            <a:spAutoFit/>
          </a:bodyPr>
          <a:lstStyle/>
          <a:p>
            <a:r>
              <a:rPr lang="en-US" dirty="0">
                <a:latin typeface="Calisto MT" pitchFamily="18" charset="0"/>
              </a:rPr>
              <a:t>Taken from: Dr. Valerie Young</a:t>
            </a:r>
          </a:p>
        </p:txBody>
      </p:sp>
      <p:sp>
        <p:nvSpPr>
          <p:cNvPr id="6" name="Rectangle 5"/>
          <p:cNvSpPr/>
          <p:nvPr/>
        </p:nvSpPr>
        <p:spPr>
          <a:xfrm>
            <a:off x="152400" y="6444044"/>
            <a:ext cx="3321981" cy="369332"/>
          </a:xfrm>
          <a:prstGeom prst="rect">
            <a:avLst/>
          </a:prstGeom>
        </p:spPr>
        <p:txBody>
          <a:bodyPr wrap="none">
            <a:spAutoFit/>
          </a:bodyPr>
          <a:lstStyle/>
          <a:p>
            <a:r>
              <a:rPr lang="en-US" dirty="0">
                <a:latin typeface="Calisto MT" pitchFamily="18" charset="0"/>
              </a:rPr>
              <a:t>http://</a:t>
            </a:r>
            <a:r>
              <a:rPr lang="en-US" dirty="0" err="1">
                <a:latin typeface="Calisto MT" pitchFamily="18" charset="0"/>
              </a:rPr>
              <a:t>impostorsyndrome.com</a:t>
            </a:r>
            <a:r>
              <a:rPr lang="en-US" dirty="0">
                <a:latin typeface="Calisto MT"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4400"/>
              <a:t>Rewarding ourselves in science</a:t>
            </a:r>
          </a:p>
        </p:txBody>
      </p:sp>
      <p:sp>
        <p:nvSpPr>
          <p:cNvPr id="3" name="Content Placeholder 2"/>
          <p:cNvSpPr>
            <a:spLocks noGrp="1"/>
          </p:cNvSpPr>
          <p:nvPr>
            <p:ph idx="1"/>
          </p:nvPr>
        </p:nvSpPr>
        <p:spPr>
          <a:xfrm>
            <a:off x="3962400" y="1457324"/>
            <a:ext cx="4684713" cy="4943475"/>
          </a:xfrm>
        </p:spPr>
        <p:txBody>
          <a:bodyPr rtlCol="0">
            <a:normAutofit fontScale="85000" lnSpcReduction="10000"/>
          </a:bodyPr>
          <a:lstStyle/>
          <a:p>
            <a:pPr fontAlgn="auto">
              <a:spcAft>
                <a:spcPts val="0"/>
              </a:spcAft>
              <a:defRPr/>
            </a:pPr>
            <a:r>
              <a:rPr lang="en-US" dirty="0">
                <a:solidFill>
                  <a:schemeClr val="tx1">
                    <a:lumMod val="75000"/>
                    <a:lumOff val="25000"/>
                  </a:schemeClr>
                </a:solidFill>
              </a:rPr>
              <a:t>We often feel like we get very few moments of happiness in science (people often say it’s a “thankless” job) but it is only because of the way WE choose to view it.</a:t>
            </a:r>
          </a:p>
          <a:p>
            <a:pPr fontAlgn="auto">
              <a:spcAft>
                <a:spcPts val="0"/>
              </a:spcAft>
              <a:defRPr/>
            </a:pPr>
            <a:r>
              <a:rPr lang="en-US" dirty="0">
                <a:solidFill>
                  <a:schemeClr val="tx1">
                    <a:lumMod val="75000"/>
                    <a:lumOff val="25000"/>
                  </a:schemeClr>
                </a:solidFill>
              </a:rPr>
              <a:t>For example – when you get a good PCR to work – you will never stop to celebrate (it seems SO trivial to have a PCR work – anyone can do it – right?) but when you have run it for 10 times without success you will SURE beat yourself up about it…</a:t>
            </a:r>
          </a:p>
          <a:p>
            <a:pPr fontAlgn="auto">
              <a:spcAft>
                <a:spcPts val="0"/>
              </a:spcAft>
              <a:defRPr/>
            </a:pPr>
            <a:r>
              <a:rPr lang="en-US" dirty="0">
                <a:solidFill>
                  <a:schemeClr val="tx1">
                    <a:lumMod val="75000"/>
                    <a:lumOff val="25000"/>
                  </a:schemeClr>
                </a:solidFill>
              </a:rPr>
              <a:t>SO – learn how to give equal weight to your failures and successes.</a:t>
            </a:r>
          </a:p>
        </p:txBody>
      </p:sp>
      <p:pic>
        <p:nvPicPr>
          <p:cNvPr id="4" name="Picture 3" descr="A T-shirt stating: &quot; Success is 99% Failure&quot;, Soichiro Honda"/>
          <p:cNvPicPr>
            <a:picLocks noChangeAspect="1"/>
          </p:cNvPicPr>
          <p:nvPr/>
        </p:nvPicPr>
        <p:blipFill>
          <a:blip r:embed="rId3"/>
          <a:stretch>
            <a:fillRect/>
          </a:stretch>
        </p:blipFill>
        <p:spPr>
          <a:xfrm>
            <a:off x="381000" y="2286000"/>
            <a:ext cx="3301059" cy="3352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4400"/>
              <a:t>Rewarding ourselves in science</a:t>
            </a:r>
          </a:p>
        </p:txBody>
      </p:sp>
      <p:sp>
        <p:nvSpPr>
          <p:cNvPr id="3" name="Content Placeholder 2"/>
          <p:cNvSpPr>
            <a:spLocks noGrp="1"/>
          </p:cNvSpPr>
          <p:nvPr>
            <p:ph idx="1"/>
          </p:nvPr>
        </p:nvSpPr>
        <p:spPr>
          <a:xfrm>
            <a:off x="725489" y="1828800"/>
            <a:ext cx="5827711" cy="4572000"/>
          </a:xfrm>
        </p:spPr>
        <p:txBody>
          <a:bodyPr rtlCol="0">
            <a:normAutofit/>
          </a:bodyPr>
          <a:lstStyle/>
          <a:p>
            <a:pPr fontAlgn="auto">
              <a:spcAft>
                <a:spcPts val="0"/>
              </a:spcAft>
              <a:defRPr/>
            </a:pPr>
            <a:r>
              <a:rPr lang="en-US" dirty="0">
                <a:solidFill>
                  <a:schemeClr val="tx1">
                    <a:lumMod val="75000"/>
                    <a:lumOff val="25000"/>
                  </a:schemeClr>
                </a:solidFill>
              </a:rPr>
              <a:t>We never celebrate when we send a paper/grant/PhD proposal out because we fear it still might get rejected or criticized</a:t>
            </a:r>
          </a:p>
          <a:p>
            <a:pPr fontAlgn="auto">
              <a:spcAft>
                <a:spcPts val="0"/>
              </a:spcAft>
              <a:defRPr/>
            </a:pPr>
            <a:r>
              <a:rPr lang="en-US" dirty="0">
                <a:solidFill>
                  <a:schemeClr val="tx1">
                    <a:lumMod val="75000"/>
                    <a:lumOff val="25000"/>
                  </a:schemeClr>
                </a:solidFill>
              </a:rPr>
              <a:t>By the time news of the submission comes back you can only feel relief.</a:t>
            </a:r>
          </a:p>
          <a:p>
            <a:pPr fontAlgn="auto">
              <a:spcAft>
                <a:spcPts val="0"/>
              </a:spcAft>
              <a:defRPr/>
            </a:pPr>
            <a:r>
              <a:rPr lang="en-US" dirty="0">
                <a:solidFill>
                  <a:schemeClr val="tx1">
                    <a:lumMod val="75000"/>
                    <a:lumOff val="25000"/>
                  </a:schemeClr>
                </a:solidFill>
              </a:rPr>
              <a:t>If you learn to measure yourself and celebrate your OWN finish lines you will increase your own self assessment skills.</a:t>
            </a:r>
          </a:p>
        </p:txBody>
      </p:sp>
      <p:pic>
        <p:nvPicPr>
          <p:cNvPr id="4" name="Picture 3" descr="Cheers, Two glasses of Champaign"/>
          <p:cNvPicPr>
            <a:picLocks noChangeAspect="1"/>
          </p:cNvPicPr>
          <p:nvPr/>
        </p:nvPicPr>
        <p:blipFill>
          <a:blip r:embed="rId3"/>
          <a:stretch>
            <a:fillRect/>
          </a:stretch>
        </p:blipFill>
        <p:spPr>
          <a:xfrm>
            <a:off x="6400800" y="4038600"/>
            <a:ext cx="2578100" cy="2600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t>The Impostor Syndrome</a:t>
            </a:r>
          </a:p>
        </p:txBody>
      </p:sp>
      <p:sp>
        <p:nvSpPr>
          <p:cNvPr id="18434" name="Content Placeholder 2" descr="A woman holding a mask"/>
          <p:cNvSpPr>
            <a:spLocks noGrp="1"/>
          </p:cNvSpPr>
          <p:nvPr>
            <p:ph idx="1"/>
          </p:nvPr>
        </p:nvSpPr>
        <p:spPr>
          <a:xfrm>
            <a:off x="228600" y="1587500"/>
            <a:ext cx="8763000" cy="4572000"/>
          </a:xfrm>
        </p:spPr>
        <p:txBody>
          <a:bodyPr/>
          <a:lstStyle/>
          <a:p>
            <a:r>
              <a:rPr lang="en-US" dirty="0"/>
              <a:t>A syndrome where sufferers are unable to internalize their accomplishments. </a:t>
            </a:r>
          </a:p>
          <a:p>
            <a:r>
              <a:rPr lang="en-US" dirty="0"/>
              <a:t>Regardless of what level of success they may have achieved or what external proof they get, they remain convinced internally that they do not deserve the success and are really frauds. </a:t>
            </a:r>
          </a:p>
          <a:p>
            <a:r>
              <a:rPr lang="en-US" dirty="0"/>
              <a:t>Proofs of success are dismissed as luck, timing, or ability to deceive others. </a:t>
            </a:r>
          </a:p>
          <a:p>
            <a:r>
              <a:rPr lang="en-US" dirty="0"/>
              <a:t>This syndrome is typically associated with                    academics (70%).</a:t>
            </a:r>
          </a:p>
        </p:txBody>
      </p:sp>
      <p:sp>
        <p:nvSpPr>
          <p:cNvPr id="18435" name="TextBox 3"/>
          <p:cNvSpPr txBox="1">
            <a:spLocks noChangeArrowheads="1"/>
          </p:cNvSpPr>
          <p:nvPr/>
        </p:nvSpPr>
        <p:spPr bwMode="auto">
          <a:xfrm>
            <a:off x="228600" y="6400800"/>
            <a:ext cx="1122363" cy="369888"/>
          </a:xfrm>
          <a:prstGeom prst="rect">
            <a:avLst/>
          </a:prstGeom>
          <a:noFill/>
          <a:ln w="9525">
            <a:noFill/>
            <a:miter lim="800000"/>
            <a:headEnd/>
            <a:tailEnd/>
          </a:ln>
        </p:spPr>
        <p:txBody>
          <a:bodyPr wrap="none">
            <a:spAutoFit/>
          </a:bodyPr>
          <a:lstStyle/>
          <a:p>
            <a:r>
              <a:rPr lang="en-US" dirty="0">
                <a:latin typeface="Calisto MT" pitchFamily="18" charset="0"/>
              </a:rPr>
              <a:t>Wikipedia</a:t>
            </a:r>
          </a:p>
        </p:txBody>
      </p:sp>
      <p:pic>
        <p:nvPicPr>
          <p:cNvPr id="6" name="Picture 5" descr="A woman holding a mask"/>
          <p:cNvPicPr>
            <a:picLocks noChangeAspect="1"/>
          </p:cNvPicPr>
          <p:nvPr/>
        </p:nvPicPr>
        <p:blipFill>
          <a:blip r:embed="rId3"/>
          <a:stretch>
            <a:fillRect/>
          </a:stretch>
        </p:blipFill>
        <p:spPr>
          <a:xfrm>
            <a:off x="6400800" y="4724400"/>
            <a:ext cx="2439073" cy="184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4000"/>
              <a:t>What famous impostor-ists have to say about it…</a:t>
            </a:r>
          </a:p>
        </p:txBody>
      </p:sp>
      <p:sp>
        <p:nvSpPr>
          <p:cNvPr id="30722" name="Content Placeholder 2"/>
          <p:cNvSpPr>
            <a:spLocks noGrp="1"/>
          </p:cNvSpPr>
          <p:nvPr>
            <p:ph idx="1"/>
          </p:nvPr>
        </p:nvSpPr>
        <p:spPr>
          <a:xfrm>
            <a:off x="304800" y="1581150"/>
            <a:ext cx="6705600" cy="4965700"/>
          </a:xfrm>
        </p:spPr>
        <p:txBody>
          <a:bodyPr/>
          <a:lstStyle/>
          <a:p>
            <a:pPr>
              <a:spcBef>
                <a:spcPts val="800"/>
              </a:spcBef>
            </a:pPr>
            <a:r>
              <a:rPr lang="en-US" dirty="0"/>
              <a:t>Perfectionism is a refusal to let yourself move ahead. ~ Jennifer White</a:t>
            </a:r>
          </a:p>
          <a:p>
            <a:pPr>
              <a:spcBef>
                <a:spcPts val="800"/>
              </a:spcBef>
            </a:pPr>
            <a:r>
              <a:rPr lang="en-US" dirty="0"/>
              <a:t>I use not only all the brains I have but all that I can borrow. ~ Woodrow Wilson</a:t>
            </a:r>
          </a:p>
          <a:p>
            <a:pPr>
              <a:spcBef>
                <a:spcPts val="800"/>
              </a:spcBef>
            </a:pPr>
            <a:r>
              <a:rPr lang="en-US" dirty="0"/>
              <a:t>The secret of creativity is knowing how to hide your sources. ~ Albert Einstein</a:t>
            </a:r>
          </a:p>
          <a:p>
            <a:pPr>
              <a:spcBef>
                <a:spcPts val="800"/>
              </a:spcBef>
            </a:pPr>
            <a:r>
              <a:rPr lang="en-US" dirty="0"/>
              <a:t>Everybody is ignorant, only on different subjects. ~ Woodrow Wilson</a:t>
            </a:r>
          </a:p>
          <a:p>
            <a:pPr>
              <a:spcBef>
                <a:spcPts val="800"/>
              </a:spcBef>
            </a:pPr>
            <a:r>
              <a:rPr lang="en-US" dirty="0"/>
              <a:t>I was gratified to be able to answer promptly. I said, I don't know. ~ Mark Twain</a:t>
            </a:r>
          </a:p>
        </p:txBody>
      </p:sp>
      <p:pic>
        <p:nvPicPr>
          <p:cNvPr id="4" name="Picture 3" descr="A picture of Albert Einstein"/>
          <p:cNvPicPr>
            <a:picLocks noChangeAspect="1"/>
          </p:cNvPicPr>
          <p:nvPr/>
        </p:nvPicPr>
        <p:blipFill>
          <a:blip r:embed="rId3"/>
          <a:stretch>
            <a:fillRect/>
          </a:stretch>
        </p:blipFill>
        <p:spPr>
          <a:xfrm>
            <a:off x="7162800" y="2292350"/>
            <a:ext cx="1953507" cy="2432050"/>
          </a:xfrm>
          <a:prstGeom prst="rect">
            <a:avLst/>
          </a:prstGeom>
        </p:spPr>
      </p:pic>
      <p:sp>
        <p:nvSpPr>
          <p:cNvPr id="5" name="TextBox 3"/>
          <p:cNvSpPr txBox="1">
            <a:spLocks noChangeArrowheads="1"/>
          </p:cNvSpPr>
          <p:nvPr/>
        </p:nvSpPr>
        <p:spPr bwMode="auto">
          <a:xfrm>
            <a:off x="152400" y="5911850"/>
            <a:ext cx="3198311" cy="369332"/>
          </a:xfrm>
          <a:prstGeom prst="rect">
            <a:avLst/>
          </a:prstGeom>
          <a:noFill/>
          <a:ln w="9525">
            <a:noFill/>
            <a:miter lim="800000"/>
            <a:headEnd/>
            <a:tailEnd/>
          </a:ln>
        </p:spPr>
        <p:txBody>
          <a:bodyPr wrap="none">
            <a:spAutoFit/>
          </a:bodyPr>
          <a:lstStyle/>
          <a:p>
            <a:r>
              <a:rPr lang="en-US" dirty="0">
                <a:latin typeface="Calisto MT" pitchFamily="18" charset="0"/>
              </a:rPr>
              <a:t>Taken from: Dr. Valerie Young</a:t>
            </a:r>
          </a:p>
        </p:txBody>
      </p:sp>
      <p:sp>
        <p:nvSpPr>
          <p:cNvPr id="6" name="Rectangle 5"/>
          <p:cNvSpPr/>
          <p:nvPr/>
        </p:nvSpPr>
        <p:spPr>
          <a:xfrm>
            <a:off x="152400" y="6280150"/>
            <a:ext cx="3321981" cy="369332"/>
          </a:xfrm>
          <a:prstGeom prst="rect">
            <a:avLst/>
          </a:prstGeom>
        </p:spPr>
        <p:txBody>
          <a:bodyPr wrap="none">
            <a:spAutoFit/>
          </a:bodyPr>
          <a:lstStyle/>
          <a:p>
            <a:r>
              <a:rPr lang="en-US" dirty="0">
                <a:latin typeface="Calisto MT" pitchFamily="18" charset="0"/>
              </a:rPr>
              <a:t>http://</a:t>
            </a:r>
            <a:r>
              <a:rPr lang="en-US" dirty="0" err="1">
                <a:latin typeface="Calisto MT" pitchFamily="18" charset="0"/>
              </a:rPr>
              <a:t>impostorsyndrome.com</a:t>
            </a:r>
            <a:r>
              <a:rPr lang="en-US" dirty="0">
                <a:latin typeface="Calisto MT" pitchFamily="18" charset="0"/>
              </a:rPr>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838200" y="0"/>
            <a:ext cx="7691438" cy="1676400"/>
          </a:xfrm>
        </p:spPr>
        <p:txBody>
          <a:bodyPr/>
          <a:lstStyle/>
          <a:p>
            <a:r>
              <a:rPr lang="en-US" sz="4000" dirty="0"/>
              <a:t>Some of the materials in this presentation were also taken from:</a:t>
            </a:r>
          </a:p>
        </p:txBody>
      </p:sp>
      <p:sp>
        <p:nvSpPr>
          <p:cNvPr id="31747" name="TextBox 5"/>
          <p:cNvSpPr txBox="1">
            <a:spLocks noChangeArrowheads="1"/>
          </p:cNvSpPr>
          <p:nvPr/>
        </p:nvSpPr>
        <p:spPr bwMode="auto">
          <a:xfrm>
            <a:off x="838200" y="2362200"/>
            <a:ext cx="7251955" cy="1015663"/>
          </a:xfrm>
          <a:prstGeom prst="rect">
            <a:avLst/>
          </a:prstGeom>
          <a:noFill/>
          <a:ln w="9525">
            <a:noFill/>
            <a:miter lim="800000"/>
            <a:headEnd/>
            <a:tailEnd/>
          </a:ln>
        </p:spPr>
        <p:txBody>
          <a:bodyPr wrap="none">
            <a:spAutoFit/>
          </a:bodyPr>
          <a:lstStyle/>
          <a:p>
            <a:r>
              <a:rPr lang="en-US" sz="3600" dirty="0">
                <a:latin typeface="Calisto MT" pitchFamily="18" charset="0"/>
              </a:rPr>
              <a:t>John </a:t>
            </a:r>
            <a:r>
              <a:rPr lang="en-US" sz="3600" dirty="0" err="1">
                <a:latin typeface="Calisto MT" pitchFamily="18" charset="0"/>
              </a:rPr>
              <a:t>Gradem</a:t>
            </a:r>
            <a:endParaRPr lang="en-US" sz="3600" dirty="0">
              <a:latin typeface="Calisto MT" pitchFamily="18" charset="0"/>
            </a:endParaRPr>
          </a:p>
          <a:p>
            <a:r>
              <a:rPr lang="en-US" sz="2400" dirty="0" err="1">
                <a:latin typeface="Calisto MT" pitchFamily="18" charset="0"/>
              </a:rPr>
              <a:t>webpbage</a:t>
            </a:r>
            <a:r>
              <a:rPr lang="en-US" sz="2400" dirty="0">
                <a:latin typeface="Calisto MT" pitchFamily="18" charset="0"/>
              </a:rPr>
              <a:t>: http://</a:t>
            </a:r>
            <a:r>
              <a:rPr lang="en-US" sz="2400" dirty="0" err="1">
                <a:latin typeface="Calisto MT" pitchFamily="18" charset="0"/>
              </a:rPr>
              <a:t>www.johngraden.com/impsyn.html</a:t>
            </a:r>
            <a:endParaRPr lang="en-US" sz="2400" dirty="0">
              <a:latin typeface="Calisto M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25488" y="0"/>
            <a:ext cx="7693025" cy="1143000"/>
          </a:xfrm>
        </p:spPr>
        <p:txBody>
          <a:bodyPr/>
          <a:lstStyle/>
          <a:p>
            <a:r>
              <a:rPr lang="en-US"/>
              <a:t>Are you an imposter-ist?</a:t>
            </a:r>
          </a:p>
        </p:txBody>
      </p:sp>
      <p:sp>
        <p:nvSpPr>
          <p:cNvPr id="19458" name="Content Placeholder 2"/>
          <p:cNvSpPr>
            <a:spLocks noGrp="1"/>
          </p:cNvSpPr>
          <p:nvPr>
            <p:ph idx="1"/>
          </p:nvPr>
        </p:nvSpPr>
        <p:spPr>
          <a:xfrm>
            <a:off x="4114800" y="1493838"/>
            <a:ext cx="4557712" cy="4297362"/>
          </a:xfrm>
        </p:spPr>
        <p:txBody>
          <a:bodyPr/>
          <a:lstStyle/>
          <a:p>
            <a:pPr>
              <a:spcBef>
                <a:spcPts val="800"/>
              </a:spcBef>
            </a:pPr>
            <a:r>
              <a:rPr lang="en-US" sz="1800" dirty="0"/>
              <a:t>Do you tend to chalk your accomplishments up to being a "fluke,"  “no big deal” or the fact that people just "like" you?</a:t>
            </a:r>
          </a:p>
          <a:p>
            <a:pPr>
              <a:spcBef>
                <a:spcPts val="800"/>
              </a:spcBef>
            </a:pPr>
            <a:r>
              <a:rPr lang="en-US" sz="1800" dirty="0"/>
              <a:t>Do you hate making a mistake, being less than fully prepared or not doing things perfectly?</a:t>
            </a:r>
          </a:p>
          <a:p>
            <a:pPr>
              <a:spcBef>
                <a:spcPts val="800"/>
              </a:spcBef>
            </a:pPr>
            <a:r>
              <a:rPr lang="en-US" sz="1800" dirty="0"/>
              <a:t>Do you worry that others will find out that you're not as capable as they think you are?   </a:t>
            </a:r>
          </a:p>
          <a:p>
            <a:pPr>
              <a:spcBef>
                <a:spcPts val="800"/>
              </a:spcBef>
            </a:pPr>
            <a:r>
              <a:rPr lang="en-US" sz="1800" dirty="0"/>
              <a:t>When you DO succeed, do you think, "Phew, I fooled '</a:t>
            </a:r>
            <a:r>
              <a:rPr lang="en-US" sz="1800" dirty="0" err="1"/>
              <a:t>em</a:t>
            </a:r>
            <a:r>
              <a:rPr lang="en-US" sz="1800" dirty="0"/>
              <a:t> this time but I may not be so lucky next time.”?</a:t>
            </a:r>
          </a:p>
        </p:txBody>
      </p:sp>
      <p:sp>
        <p:nvSpPr>
          <p:cNvPr id="19459" name="TextBox 3"/>
          <p:cNvSpPr txBox="1">
            <a:spLocks noChangeArrowheads="1"/>
          </p:cNvSpPr>
          <p:nvPr/>
        </p:nvSpPr>
        <p:spPr bwMode="auto">
          <a:xfrm>
            <a:off x="152400" y="5911850"/>
            <a:ext cx="3198311" cy="369332"/>
          </a:xfrm>
          <a:prstGeom prst="rect">
            <a:avLst/>
          </a:prstGeom>
          <a:noFill/>
          <a:ln w="9525">
            <a:noFill/>
            <a:miter lim="800000"/>
            <a:headEnd/>
            <a:tailEnd/>
          </a:ln>
        </p:spPr>
        <p:txBody>
          <a:bodyPr wrap="none">
            <a:spAutoFit/>
          </a:bodyPr>
          <a:lstStyle/>
          <a:p>
            <a:r>
              <a:rPr lang="en-US" dirty="0">
                <a:latin typeface="Calisto MT" pitchFamily="18" charset="0"/>
              </a:rPr>
              <a:t>Taken from: Dr. Valerie Young</a:t>
            </a:r>
          </a:p>
        </p:txBody>
      </p:sp>
      <p:sp>
        <p:nvSpPr>
          <p:cNvPr id="6" name="Rectangle 5"/>
          <p:cNvSpPr/>
          <p:nvPr/>
        </p:nvSpPr>
        <p:spPr>
          <a:xfrm>
            <a:off x="152400" y="6280150"/>
            <a:ext cx="3321981" cy="369332"/>
          </a:xfrm>
          <a:prstGeom prst="rect">
            <a:avLst/>
          </a:prstGeom>
        </p:spPr>
        <p:txBody>
          <a:bodyPr wrap="none">
            <a:spAutoFit/>
          </a:bodyPr>
          <a:lstStyle/>
          <a:p>
            <a:r>
              <a:rPr lang="en-US" dirty="0">
                <a:latin typeface="Calisto MT" pitchFamily="18" charset="0"/>
              </a:rPr>
              <a:t>http://</a:t>
            </a:r>
            <a:r>
              <a:rPr lang="en-US" dirty="0" err="1">
                <a:latin typeface="Calisto MT" pitchFamily="18" charset="0"/>
              </a:rPr>
              <a:t>impostorsyndrome.com</a:t>
            </a:r>
            <a:r>
              <a:rPr lang="en-US" dirty="0">
                <a:latin typeface="Calisto MT" pitchFamily="18" charset="0"/>
              </a:rPr>
              <a:t>/</a:t>
            </a:r>
            <a:endParaRPr lang="en-US" dirty="0"/>
          </a:p>
        </p:txBody>
      </p:sp>
      <p:pic>
        <p:nvPicPr>
          <p:cNvPr id="5" name="Picture 4" descr="A gold fish swimming with a shark's fin belted around him so from outside the water it looks like a shark"/>
          <p:cNvPicPr>
            <a:picLocks noChangeAspect="1"/>
          </p:cNvPicPr>
          <p:nvPr/>
        </p:nvPicPr>
        <p:blipFill>
          <a:blip r:embed="rId3"/>
          <a:stretch>
            <a:fillRect/>
          </a:stretch>
        </p:blipFill>
        <p:spPr>
          <a:xfrm>
            <a:off x="533400" y="1558925"/>
            <a:ext cx="3340100" cy="3740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25488" y="0"/>
            <a:ext cx="7693025" cy="1143000"/>
          </a:xfrm>
        </p:spPr>
        <p:txBody>
          <a:bodyPr/>
          <a:lstStyle/>
          <a:p>
            <a:r>
              <a:rPr lang="en-US"/>
              <a:t>Are you an imposter-ist?</a:t>
            </a:r>
          </a:p>
        </p:txBody>
      </p:sp>
      <p:sp>
        <p:nvSpPr>
          <p:cNvPr id="19458" name="Content Placeholder 2"/>
          <p:cNvSpPr>
            <a:spLocks noGrp="1"/>
          </p:cNvSpPr>
          <p:nvPr>
            <p:ph idx="1"/>
          </p:nvPr>
        </p:nvSpPr>
        <p:spPr>
          <a:xfrm>
            <a:off x="304800" y="1447800"/>
            <a:ext cx="4176712" cy="4343400"/>
          </a:xfrm>
        </p:spPr>
        <p:txBody>
          <a:bodyPr/>
          <a:lstStyle/>
          <a:p>
            <a:pPr>
              <a:spcBef>
                <a:spcPts val="800"/>
              </a:spcBef>
            </a:pPr>
            <a:r>
              <a:rPr lang="en-US" sz="2000" dirty="0"/>
              <a:t>Do you tend to feel crushed by even constructive criticism, seeing it as evidence of your "ineptness?” </a:t>
            </a:r>
          </a:p>
          <a:p>
            <a:pPr>
              <a:spcBef>
                <a:spcPts val="800"/>
              </a:spcBef>
            </a:pPr>
            <a:r>
              <a:rPr lang="en-US" sz="2000" dirty="0"/>
              <a:t>Do you believe that other people are smarter and more capable than you?</a:t>
            </a:r>
          </a:p>
          <a:p>
            <a:pPr>
              <a:spcBef>
                <a:spcPts val="800"/>
              </a:spcBef>
            </a:pPr>
            <a:r>
              <a:rPr lang="en-US" sz="2000" dirty="0"/>
              <a:t>Do you sometimes shy away from challenges because of self-doubt?  </a:t>
            </a:r>
          </a:p>
          <a:p>
            <a:pPr>
              <a:spcBef>
                <a:spcPts val="800"/>
              </a:spcBef>
            </a:pPr>
            <a:r>
              <a:rPr lang="en-US" sz="2000" dirty="0"/>
              <a:t>Do you live in fear of being discovered or unmasked? </a:t>
            </a:r>
          </a:p>
        </p:txBody>
      </p:sp>
      <p:sp>
        <p:nvSpPr>
          <p:cNvPr id="8" name="TextBox 3"/>
          <p:cNvSpPr txBox="1">
            <a:spLocks noChangeArrowheads="1"/>
          </p:cNvSpPr>
          <p:nvPr/>
        </p:nvSpPr>
        <p:spPr bwMode="auto">
          <a:xfrm>
            <a:off x="152400" y="5911850"/>
            <a:ext cx="3198311" cy="369332"/>
          </a:xfrm>
          <a:prstGeom prst="rect">
            <a:avLst/>
          </a:prstGeom>
          <a:noFill/>
          <a:ln w="9525">
            <a:noFill/>
            <a:miter lim="800000"/>
            <a:headEnd/>
            <a:tailEnd/>
          </a:ln>
        </p:spPr>
        <p:txBody>
          <a:bodyPr wrap="none">
            <a:spAutoFit/>
          </a:bodyPr>
          <a:lstStyle/>
          <a:p>
            <a:r>
              <a:rPr lang="en-US" dirty="0">
                <a:latin typeface="Calisto MT" pitchFamily="18" charset="0"/>
              </a:rPr>
              <a:t>Taken from: Dr. Valerie Young</a:t>
            </a:r>
          </a:p>
        </p:txBody>
      </p:sp>
      <p:sp>
        <p:nvSpPr>
          <p:cNvPr id="9" name="Rectangle 8"/>
          <p:cNvSpPr/>
          <p:nvPr/>
        </p:nvSpPr>
        <p:spPr>
          <a:xfrm>
            <a:off x="152400" y="6280150"/>
            <a:ext cx="3321981" cy="369332"/>
          </a:xfrm>
          <a:prstGeom prst="rect">
            <a:avLst/>
          </a:prstGeom>
        </p:spPr>
        <p:txBody>
          <a:bodyPr wrap="none">
            <a:spAutoFit/>
          </a:bodyPr>
          <a:lstStyle/>
          <a:p>
            <a:r>
              <a:rPr lang="en-US" dirty="0">
                <a:latin typeface="Calisto MT" pitchFamily="18" charset="0"/>
              </a:rPr>
              <a:t>http://</a:t>
            </a:r>
            <a:r>
              <a:rPr lang="en-US" dirty="0" err="1">
                <a:latin typeface="Calisto MT" pitchFamily="18" charset="0"/>
              </a:rPr>
              <a:t>impostorsyndrome.com</a:t>
            </a:r>
            <a:r>
              <a:rPr lang="en-US" dirty="0">
                <a:latin typeface="Calisto MT" pitchFamily="18" charset="0"/>
              </a:rPr>
              <a:t>/</a:t>
            </a:r>
            <a:endParaRPr lang="en-US" dirty="0"/>
          </a:p>
        </p:txBody>
      </p:sp>
      <p:pic>
        <p:nvPicPr>
          <p:cNvPr id="5" name="Picture 4" descr="A flamingo wears a mask"/>
          <p:cNvPicPr>
            <a:picLocks noChangeAspect="1"/>
          </p:cNvPicPr>
          <p:nvPr/>
        </p:nvPicPr>
        <p:blipFill>
          <a:blip r:embed="rId3"/>
          <a:stretch>
            <a:fillRect/>
          </a:stretch>
        </p:blipFill>
        <p:spPr>
          <a:xfrm>
            <a:off x="4572001" y="1448211"/>
            <a:ext cx="4290873" cy="4342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B64B38-1D39-45CB-9B78-678A7154BE1E}"/>
              </a:ext>
            </a:extLst>
          </p:cNvPr>
          <p:cNvSpPr>
            <a:spLocks noGrp="1"/>
          </p:cNvSpPr>
          <p:nvPr>
            <p:ph type="title"/>
          </p:nvPr>
        </p:nvSpPr>
        <p:spPr>
          <a:xfrm>
            <a:off x="611560" y="1268760"/>
            <a:ext cx="7693025" cy="1143000"/>
          </a:xfrm>
        </p:spPr>
        <p:txBody>
          <a:bodyPr/>
          <a:lstStyle/>
          <a:p>
            <a:r>
              <a:rPr lang="en-US" b="1" dirty="0">
                <a:latin typeface="Calisto MT" pitchFamily="18" charset="0"/>
              </a:rPr>
              <a:t>If you answered yes to any of these questions  join the club!</a:t>
            </a:r>
            <a:br>
              <a:rPr lang="en-US" b="1" dirty="0">
                <a:latin typeface="Calisto MT" pitchFamily="18" charset="0"/>
              </a:rPr>
            </a:br>
            <a:endParaRPr lang="he-IL" dirty="0"/>
          </a:p>
        </p:txBody>
      </p:sp>
      <p:pic>
        <p:nvPicPr>
          <p:cNvPr id="4" name="Picture 2" descr="A woman with a hand on her mouth">
            <a:extLst>
              <a:ext uri="{FF2B5EF4-FFF2-40B4-BE49-F238E27FC236}">
                <a16:creationId xmlns:a16="http://schemas.microsoft.com/office/drawing/2014/main" id="{9B7E67D4-9010-45D5-A9B3-54689F2882A6}"/>
              </a:ext>
            </a:extLst>
          </p:cNvPr>
          <p:cNvPicPr>
            <a:picLocks noGrp="1" noChangeAspect="1"/>
          </p:cNvPicPr>
          <p:nvPr>
            <p:ph idx="1"/>
          </p:nvPr>
        </p:nvPicPr>
        <p:blipFill>
          <a:blip r:embed="rId2"/>
          <a:stretch>
            <a:fillRect/>
          </a:stretch>
        </p:blipFill>
        <p:spPr>
          <a:xfrm>
            <a:off x="3513305" y="3573016"/>
            <a:ext cx="2227994" cy="2970660"/>
          </a:xfrm>
          <a:prstGeom prst="rect">
            <a:avLst/>
          </a:prstGeom>
        </p:spPr>
      </p:pic>
    </p:spTree>
    <p:extLst>
      <p:ext uri="{BB962C8B-B14F-4D97-AF65-F5344CB8AC3E}">
        <p14:creationId xmlns:p14="http://schemas.microsoft.com/office/powerpoint/2010/main" val="340788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t>How did this happen?</a:t>
            </a:r>
          </a:p>
        </p:txBody>
      </p:sp>
      <p:sp>
        <p:nvSpPr>
          <p:cNvPr id="3" name="Content Placeholder 2"/>
          <p:cNvSpPr>
            <a:spLocks noGrp="1"/>
          </p:cNvSpPr>
          <p:nvPr>
            <p:ph idx="1"/>
          </p:nvPr>
        </p:nvSpPr>
        <p:spPr>
          <a:xfrm>
            <a:off x="467545" y="1357044"/>
            <a:ext cx="5255284" cy="5500955"/>
          </a:xfrm>
        </p:spPr>
        <p:txBody>
          <a:bodyPr>
            <a:normAutofit fontScale="92500" lnSpcReduction="20000"/>
          </a:bodyPr>
          <a:lstStyle/>
          <a:p>
            <a:pPr>
              <a:lnSpc>
                <a:spcPct val="80000"/>
              </a:lnSpc>
            </a:pPr>
            <a:r>
              <a:rPr lang="en-US" sz="2200" dirty="0"/>
              <a:t>Parenting modes: </a:t>
            </a:r>
          </a:p>
          <a:p>
            <a:pPr>
              <a:lnSpc>
                <a:spcPct val="110000"/>
              </a:lnSpc>
              <a:buFont typeface="+mj-lt"/>
              <a:buAutoNum type="arabicPeriod"/>
            </a:pPr>
            <a:r>
              <a:rPr lang="en-US" sz="2200" dirty="0"/>
              <a:t>	A family label of a “smart” child and a “sensitive” child are branded at an early stage and remains fixed in the family no matter what. The so called “sensitive” child will keep on doubting its success and intelligence even when contrasting evidence arises. </a:t>
            </a:r>
          </a:p>
          <a:p>
            <a:pPr>
              <a:lnSpc>
                <a:spcPct val="80000"/>
              </a:lnSpc>
              <a:buFont typeface="+mj-lt"/>
              <a:buAutoNum type="arabicPeriod"/>
            </a:pPr>
            <a:endParaRPr lang="en-US" sz="2200" dirty="0"/>
          </a:p>
          <a:p>
            <a:pPr>
              <a:lnSpc>
                <a:spcPct val="110000"/>
              </a:lnSpc>
              <a:buFont typeface="+mj-lt"/>
              <a:buAutoNum type="arabicPeriod"/>
            </a:pPr>
            <a:r>
              <a:rPr lang="en-US" sz="2200" dirty="0"/>
              <a:t>	A child is given messages of being perfect and highly capable of success even without any effort. This view is contrasted later in life by the fact that in order to succeed the person actually needs to invest much effort. There is thus a sense of inadequacy and of being only average. </a:t>
            </a:r>
          </a:p>
        </p:txBody>
      </p:sp>
      <p:pic>
        <p:nvPicPr>
          <p:cNvPr id="4" name="Picture 3" descr="A caricature show a mom hanging a poster with the picture of one of her children, stating that he is the child of the month. He is saying to his sister: &quot; I'm not sure that this degree of competition is entirely healthy&quot;."/>
          <p:cNvPicPr>
            <a:picLocks noChangeAspect="1"/>
          </p:cNvPicPr>
          <p:nvPr/>
        </p:nvPicPr>
        <p:blipFill>
          <a:blip r:embed="rId3"/>
          <a:stretch>
            <a:fillRect/>
          </a:stretch>
        </p:blipFill>
        <p:spPr>
          <a:xfrm>
            <a:off x="5722828" y="2132856"/>
            <a:ext cx="3122086" cy="3384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4001EB51-47F9-4290-A94D-28E47D3A6E27}"/>
              </a:ext>
            </a:extLst>
          </p:cNvPr>
          <p:cNvSpPr>
            <a:spLocks noGrp="1"/>
          </p:cNvSpPr>
          <p:nvPr>
            <p:ph type="title"/>
          </p:nvPr>
        </p:nvSpPr>
        <p:spPr/>
        <p:txBody>
          <a:bodyPr/>
          <a:lstStyle/>
          <a:p>
            <a:r>
              <a:rPr lang="en-US" dirty="0">
                <a:solidFill>
                  <a:schemeClr val="tx1">
                    <a:lumMod val="85000"/>
                    <a:lumOff val="15000"/>
                  </a:schemeClr>
                </a:solidFill>
              </a:rPr>
              <a:t>How did this happen?</a:t>
            </a:r>
            <a:endParaRPr lang="he-IL" dirty="0"/>
          </a:p>
        </p:txBody>
      </p:sp>
      <p:sp>
        <p:nvSpPr>
          <p:cNvPr id="3" name="Content Placeholder 2"/>
          <p:cNvSpPr>
            <a:spLocks noGrp="1"/>
          </p:cNvSpPr>
          <p:nvPr>
            <p:ph idx="1"/>
          </p:nvPr>
        </p:nvSpPr>
        <p:spPr/>
        <p:txBody>
          <a:bodyPr/>
          <a:lstStyle/>
          <a:p>
            <a:r>
              <a:rPr lang="en-US" dirty="0"/>
              <a:t>Society's take on psychology…..</a:t>
            </a:r>
          </a:p>
          <a:p>
            <a:r>
              <a:rPr lang="en-US" dirty="0"/>
              <a:t>	our entire approach to psychology is focused is on disease and failure. There are some 40,000 studies on depression on record with the American Psychology Association, and just 14 on joy. That bias translates to the workplace as an obsession with correcting weaknesses, filling gaps, and focusing on the laggards. </a:t>
            </a:r>
          </a:p>
          <a:p>
            <a:r>
              <a:rPr lang="en-US" dirty="0"/>
              <a:t>	In science this translates to people rarely getting/giving positive feedback….</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67400" y="1981200"/>
            <a:ext cx="2941147" cy="3460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a:extLst>
              <a:ext uri="{FF2B5EF4-FFF2-40B4-BE49-F238E27FC236}">
                <a16:creationId xmlns:a16="http://schemas.microsoft.com/office/drawing/2014/main" id="{CCB3E8E0-FCB3-492F-842C-2254E2ECE8CC}"/>
              </a:ext>
            </a:extLst>
          </p:cNvPr>
          <p:cNvSpPr>
            <a:spLocks noGrp="1"/>
          </p:cNvSpPr>
          <p:nvPr>
            <p:ph type="title"/>
          </p:nvPr>
        </p:nvSpPr>
        <p:spPr/>
        <p:txBody>
          <a:bodyPr/>
          <a:lstStyle/>
          <a:p>
            <a:r>
              <a:rPr lang="en-US" dirty="0">
                <a:solidFill>
                  <a:schemeClr val="tx1">
                    <a:lumMod val="85000"/>
                    <a:lumOff val="15000"/>
                  </a:schemeClr>
                </a:solidFill>
              </a:rPr>
              <a:t>How did this happen?</a:t>
            </a:r>
            <a:endParaRPr lang="he-IL" dirty="0"/>
          </a:p>
        </p:txBody>
      </p:sp>
      <p:sp>
        <p:nvSpPr>
          <p:cNvPr id="23553" name="Content Placeholder 2"/>
          <p:cNvSpPr>
            <a:spLocks noGrp="1"/>
          </p:cNvSpPr>
          <p:nvPr>
            <p:ph idx="1"/>
          </p:nvPr>
        </p:nvSpPr>
        <p:spPr/>
        <p:txBody>
          <a:bodyPr/>
          <a:lstStyle/>
          <a:p>
            <a:r>
              <a:rPr lang="en-US" dirty="0"/>
              <a:t>Human psychology</a:t>
            </a:r>
          </a:p>
          <a:p>
            <a:r>
              <a:rPr lang="en-US" dirty="0"/>
              <a:t>	Self-doubt and negative feedback weigh heavily on the mind, but praise barely registers. People tend to attribute their failures to a stable, inner core of ineptness. While discounting successes as accidental.</a:t>
            </a:r>
          </a:p>
        </p:txBody>
      </p:sp>
      <p:pic>
        <p:nvPicPr>
          <p:cNvPr id="4" name="Picture 3" descr="A caricature showing a head of a person all shacked with chains. The title says: Shackled by self-doubt"/>
          <p:cNvPicPr>
            <a:picLocks noChangeAspect="1"/>
          </p:cNvPicPr>
          <p:nvPr/>
        </p:nvPicPr>
        <p:blipFill>
          <a:blip r:embed="rId3"/>
          <a:stretch>
            <a:fillRect/>
          </a:stretch>
        </p:blipFill>
        <p:spPr>
          <a:xfrm>
            <a:off x="6096000" y="3824482"/>
            <a:ext cx="2436440" cy="28142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How did this happen?</a:t>
            </a:r>
          </a:p>
        </p:txBody>
      </p:sp>
      <p:sp>
        <p:nvSpPr>
          <p:cNvPr id="3" name="Content Placeholder 2"/>
          <p:cNvSpPr>
            <a:spLocks noGrp="1"/>
          </p:cNvSpPr>
          <p:nvPr>
            <p:ph idx="1"/>
          </p:nvPr>
        </p:nvSpPr>
        <p:spPr>
          <a:xfrm>
            <a:off x="725488" y="1587500"/>
            <a:ext cx="5827711" cy="4965700"/>
          </a:xfrm>
        </p:spPr>
        <p:txBody>
          <a:bodyPr>
            <a:normAutofit/>
          </a:bodyPr>
          <a:lstStyle/>
          <a:p>
            <a:pPr>
              <a:lnSpc>
                <a:spcPct val="80000"/>
              </a:lnSpc>
            </a:pPr>
            <a:r>
              <a:rPr lang="en-US" dirty="0"/>
              <a:t>Our distorted take on science</a:t>
            </a:r>
          </a:p>
          <a:p>
            <a:pPr>
              <a:lnSpc>
                <a:spcPct val="80000"/>
              </a:lnSpc>
              <a:buFont typeface="Arial" charset="0"/>
              <a:buChar char="•"/>
            </a:pPr>
            <a:r>
              <a:rPr lang="en-US" dirty="0"/>
              <a:t>We are often taught that Science deals with objective things and absolute truths  and think that doing science is the same.</a:t>
            </a:r>
          </a:p>
          <a:p>
            <a:pPr>
              <a:lnSpc>
                <a:spcPct val="80000"/>
              </a:lnSpc>
              <a:buFont typeface="Arial" charset="0"/>
              <a:buChar char="•"/>
            </a:pPr>
            <a:r>
              <a:rPr lang="en-US" dirty="0"/>
              <a:t>When we find that our own discoveries have a big element of randomness we feel that we were just lucky. </a:t>
            </a:r>
          </a:p>
          <a:p>
            <a:pPr>
              <a:lnSpc>
                <a:spcPct val="80000"/>
              </a:lnSpc>
              <a:buFont typeface="Arial" charset="0"/>
              <a:buChar char="•"/>
            </a:pPr>
            <a:r>
              <a:rPr lang="en-US" dirty="0"/>
              <a:t>It can seem like people around us discovered things in a logical way since that is the way papers and seminars are presented.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rcRect l="24390" t="23913" r="23171" b="12500"/>
          <a:stretch>
            <a:fillRect/>
          </a:stretch>
        </p:blipFill>
        <p:spPr>
          <a:xfrm>
            <a:off x="6553199" y="2590800"/>
            <a:ext cx="2438400" cy="2211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themeOverride>
</file>

<file path=ppt/theme/themeOverride2.xml><?xml version="1.0" encoding="utf-8"?>
<a:themeOverride xmlns:a="http://schemas.openxmlformats.org/drawingml/2006/main">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themeOverride>
</file>

<file path=ppt/theme/themeOverride3.xml><?xml version="1.0" encoding="utf-8"?>
<a:themeOverride xmlns:a="http://schemas.openxmlformats.org/drawingml/2006/main">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themeOverride>
</file>

<file path=docProps/app.xml><?xml version="1.0" encoding="utf-8"?>
<Properties xmlns="http://schemas.openxmlformats.org/officeDocument/2006/extended-properties" xmlns:vt="http://schemas.openxmlformats.org/officeDocument/2006/docPropsVTypes">
  <Template>Venture.thmx</Template>
  <TotalTime>2665</TotalTime>
  <Words>1313</Words>
  <Application>Microsoft Office PowerPoint</Application>
  <PresentationFormat>‫הצגה על המסך (4:3)</PresentationFormat>
  <Paragraphs>105</Paragraphs>
  <Slides>21</Slides>
  <Notes>17</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21</vt:i4>
      </vt:variant>
    </vt:vector>
  </HeadingPairs>
  <TitlesOfParts>
    <vt:vector size="27" baseType="lpstr">
      <vt:lpstr>Arial</vt:lpstr>
      <vt:lpstr>Bradley Hand ITC TT-Bold</vt:lpstr>
      <vt:lpstr>Calibri</vt:lpstr>
      <vt:lpstr>Calisto MT</vt:lpstr>
      <vt:lpstr>Wingdings</vt:lpstr>
      <vt:lpstr>Venture</vt:lpstr>
      <vt:lpstr>The Impostor Syndrome</vt:lpstr>
      <vt:lpstr>The Impostor Syndrome</vt:lpstr>
      <vt:lpstr>Are you an imposter-ist?</vt:lpstr>
      <vt:lpstr>Are you an imposter-ist?</vt:lpstr>
      <vt:lpstr>If you answered yes to any of these questions  join the club! </vt:lpstr>
      <vt:lpstr>How did this happen?</vt:lpstr>
      <vt:lpstr>How did this happen?</vt:lpstr>
      <vt:lpstr>How did this happen?</vt:lpstr>
      <vt:lpstr>How did this happen?</vt:lpstr>
      <vt:lpstr>How did this happen?</vt:lpstr>
      <vt:lpstr>How did this happen? </vt:lpstr>
      <vt:lpstr>Why it sucks to have the impostor syndrome….</vt:lpstr>
      <vt:lpstr>Why it sucks to have the impostor syndrome….</vt:lpstr>
      <vt:lpstr>How can you deal with your syndrome?</vt:lpstr>
      <vt:lpstr>IMPOSTOR T-SHIRTS from Zazzle website </vt:lpstr>
      <vt:lpstr>How can you deal with your syndrome?</vt:lpstr>
      <vt:lpstr>How can you deal with your syndrome?</vt:lpstr>
      <vt:lpstr>Rewarding ourselves in science</vt:lpstr>
      <vt:lpstr>Rewarding ourselves in science</vt:lpstr>
      <vt:lpstr>What famous impostor-ists have to say about it…</vt:lpstr>
      <vt:lpstr>Some of the materials in this presentation were also taken from:</vt:lpstr>
    </vt:vector>
  </TitlesOfParts>
  <Company>WIS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Imposter Syndrome</dc:title>
  <dc:creator>Wicc</dc:creator>
  <cp:lastModifiedBy>Gilat Raanan-Eliav</cp:lastModifiedBy>
  <cp:revision>63</cp:revision>
  <dcterms:created xsi:type="dcterms:W3CDTF">2011-01-31T16:23:43Z</dcterms:created>
  <dcterms:modified xsi:type="dcterms:W3CDTF">2018-11-19T17:10:42Z</dcterms:modified>
</cp:coreProperties>
</file>