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310" r:id="rId2"/>
    <p:sldId id="305" r:id="rId3"/>
    <p:sldId id="306" r:id="rId4"/>
    <p:sldId id="287" r:id="rId5"/>
    <p:sldId id="288" r:id="rId6"/>
    <p:sldId id="291" r:id="rId7"/>
    <p:sldId id="265" r:id="rId8"/>
    <p:sldId id="267" r:id="rId9"/>
    <p:sldId id="268" r:id="rId10"/>
    <p:sldId id="312" r:id="rId11"/>
    <p:sldId id="269" r:id="rId12"/>
    <p:sldId id="259" r:id="rId13"/>
    <p:sldId id="295" r:id="rId14"/>
    <p:sldId id="318" r:id="rId15"/>
    <p:sldId id="283" r:id="rId16"/>
    <p:sldId id="273" r:id="rId17"/>
    <p:sldId id="299" r:id="rId18"/>
    <p:sldId id="300" r:id="rId19"/>
    <p:sldId id="308" r:id="rId20"/>
    <p:sldId id="311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itchFamily="-107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itchFamily="-107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itchFamily="-107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itchFamily="-107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itchFamily="-107" charset="-128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itchFamily="-107" charset="-128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itchFamily="-107" charset="-128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itchFamily="-107" charset="-128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itchFamily="-107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18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68945347-10D8-4706-9FF3-63D54A0C59C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7BF9BE8-6C3D-43D7-9340-42EDABCB75F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B2CDB885-33BD-4892-990A-621A7736598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766DB70B-2706-42F9-A9B5-546ED6131C1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840601F-307A-44D4-8BF7-E4F2F30D7BBA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25A50E6-7A73-43E1-9853-AD56445A2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EB30C5-F751-42D8-8B1C-DB95DAFCAD2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615D4C6-DE2C-4F25-9B0E-A86E440CAD48}" type="datetime1">
              <a:rPr lang="en-US" altLang="he-IL"/>
              <a:pPr>
                <a:defRPr/>
              </a:pPr>
              <a:t>11/19/2018</a:t>
            </a:fld>
            <a:endParaRPr lang="en-US" altLang="he-IL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FC6A4BB-CA0C-4780-A073-CBB3665AB7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he-IL" altLang="he-IL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918FA3D-6966-4FB1-BE96-BF5652D991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he-IL" noProof="0"/>
              <a:t>Click to edit Master text styles</a:t>
            </a:r>
          </a:p>
          <a:p>
            <a:pPr lvl="1"/>
            <a:r>
              <a:rPr lang="en-US" altLang="he-IL" noProof="0"/>
              <a:t>Second level</a:t>
            </a:r>
          </a:p>
          <a:p>
            <a:pPr lvl="2"/>
            <a:r>
              <a:rPr lang="en-US" altLang="he-IL" noProof="0"/>
              <a:t>Third level</a:t>
            </a:r>
          </a:p>
          <a:p>
            <a:pPr lvl="3"/>
            <a:r>
              <a:rPr lang="en-US" altLang="he-IL" noProof="0"/>
              <a:t>Fourth level</a:t>
            </a:r>
          </a:p>
          <a:p>
            <a:pPr lvl="4"/>
            <a:r>
              <a:rPr lang="en-US" altLang="he-IL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00121F-3D0C-4984-ABAC-2B6CB58798E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F467BF-7A00-4817-A654-A8612CEAB8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253C32F-1C6E-4A2A-92AB-F82BB6BCEF46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ＭＳ Ｐゴシック" charset="-128"/>
        <a:cs typeface="ＭＳ Ｐゴシック" charset="-128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ＭＳ Ｐゴシック" charset="-128"/>
        <a:cs typeface="ＭＳ Ｐゴシック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ＭＳ Ｐゴシック" charset="-128"/>
        <a:cs typeface="ＭＳ Ｐゴシック" charset="-128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8180695-9E74-42D3-BECA-E890E55DEABF}"/>
              </a:ext>
            </a:extLst>
          </p:cNvPr>
          <p:cNvSpPr>
            <a:spLocks noGrp="1"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559A079-48D9-448B-A07A-E6A5895623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54436F3-8219-4A6E-8117-1D27D1C8BF70}"/>
              </a:ext>
            </a:extLst>
          </p:cNvPr>
          <p:cNvSpPr>
            <a:spLocks noGrp="1"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581A051-9FAE-46E8-BE41-2C80A57263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B9EEDC6-CCFD-44E2-BFBE-063DF6645BDB}"/>
              </a:ext>
            </a:extLst>
          </p:cNvPr>
          <p:cNvSpPr>
            <a:spLocks noGrp="1"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30BC071-2EFE-4FE2-BE60-1DEE714BAC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F7D9C32-4185-4575-A410-1FA087942CDA}"/>
              </a:ext>
            </a:extLst>
          </p:cNvPr>
          <p:cNvSpPr>
            <a:spLocks noGrp="1"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3AA7268-5C64-4351-AFEF-C2AF56EAE0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Ask what words they like to see in a letter.  What would be helpful?</a:t>
            </a:r>
          </a:p>
          <a:p>
            <a:pPr eaLnBrk="1" hangingPunct="1">
              <a:spcBef>
                <a:spcPct val="0"/>
              </a:spcBef>
            </a:pPr>
            <a:endParaRPr lang="en-US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300FC5E-F308-45BC-B040-9EBCA60E1FD6}"/>
              </a:ext>
            </a:extLst>
          </p:cNvPr>
          <p:cNvSpPr>
            <a:spLocks noGrp="1"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BFA3D13-BE9B-41A3-9F56-B9D4FE69FC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292B7FC-4814-44D0-A49B-812C4030196A}"/>
              </a:ext>
            </a:extLst>
          </p:cNvPr>
          <p:cNvSpPr>
            <a:spLocks noGrp="1"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155DA9F-35BA-4D82-82F3-20DA9D2A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Faint praise is ok.  The savvy reader will recognize what isn’t said.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F1177004-EA5B-492E-8421-67E82D90273F}"/>
              </a:ext>
            </a:extLst>
          </p:cNvPr>
          <p:cNvSpPr>
            <a:spLocks noGrp="1"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3F8DA1A-CEA9-4B9E-AB08-3F32BA42B1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Give specifics whenever possible.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02457C0-3B56-4E7A-AFB3-41EAA475AC2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15C2591D-089D-40D2-B5F9-9C735C90B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9pPr>
            </a:lstStyle>
            <a:p>
              <a:pPr algn="ctr" eaLnBrk="1" hangingPunct="1">
                <a:defRPr/>
              </a:pPr>
              <a:endParaRPr lang="he-IL" altLang="he-IL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6FE60944-059F-45E8-9F9F-5282A88129B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>
                <a:extLst>
                  <a:ext uri="{FF2B5EF4-FFF2-40B4-BE49-F238E27FC236}">
                    <a16:creationId xmlns:a16="http://schemas.microsoft.com/office/drawing/2014/main" id="{EE3311E0-7169-44AD-8761-240E7DA97A30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he-IL" altLang="he-IL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>
                <a:extLst>
                  <a:ext uri="{FF2B5EF4-FFF2-40B4-BE49-F238E27FC236}">
                    <a16:creationId xmlns:a16="http://schemas.microsoft.com/office/drawing/2014/main" id="{A6FFB192-E5D4-4A5D-8E30-4BDC5E0D5481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he-IL" altLang="he-IL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>
                <a:extLst>
                  <a:ext uri="{FF2B5EF4-FFF2-40B4-BE49-F238E27FC236}">
                    <a16:creationId xmlns:a16="http://schemas.microsoft.com/office/drawing/2014/main" id="{22AFAB76-2C62-4AC5-A49E-58E41CF4D2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</p:grpSp>
        <p:grpSp>
          <p:nvGrpSpPr>
            <p:cNvPr id="7" name="Group 8">
              <a:extLst>
                <a:ext uri="{FF2B5EF4-FFF2-40B4-BE49-F238E27FC236}">
                  <a16:creationId xmlns:a16="http://schemas.microsoft.com/office/drawing/2014/main" id="{D85E0E1B-7114-4470-A79C-EE662DF7D52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>
                <a:extLst>
                  <a:ext uri="{FF2B5EF4-FFF2-40B4-BE49-F238E27FC236}">
                    <a16:creationId xmlns:a16="http://schemas.microsoft.com/office/drawing/2014/main" id="{06BA89F2-CF83-4CCA-912D-9B18CF5A3F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he-IL" altLang="he-IL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>
                <a:extLst>
                  <a:ext uri="{FF2B5EF4-FFF2-40B4-BE49-F238E27FC236}">
                    <a16:creationId xmlns:a16="http://schemas.microsoft.com/office/drawing/2014/main" id="{D107FE38-8016-468E-A462-F59CFB245C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191B3142-AEAE-4FDD-A550-B63D4814E1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FE506EA6-A437-476C-8EFE-497C4D00C9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7967822C-405A-4D34-B4D4-C11F40CFE3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D783AA7-4993-4B93-B854-28E0CE5E9621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12953400"/>
      </p:ext>
    </p:extLst>
  </p:cSld>
  <p:clrMapOvr>
    <a:masterClrMapping/>
  </p:clrMapOvr>
  <p:transition spd="slow">
    <p:split orient="vert"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499DEC7-0076-41BA-AEE4-5F62157809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5EB3D340-A094-4FAC-8227-9034AD02CB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8B75DBA-A56A-40EA-87EF-5D329454A4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BEBF7-388C-4D56-85A5-EB3C028E2679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440845801"/>
      </p:ext>
    </p:extLst>
  </p:cSld>
  <p:clrMapOvr>
    <a:masterClrMapping/>
  </p:clrMapOvr>
  <p:transition spd="slow"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8AEEA57-F4B6-4ACB-A649-2C20C459DA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A031948B-1BE3-4B46-B6B6-6F57E21555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5E2BC3EA-7EFB-445D-8988-EF593F2D72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37FC4-09BB-454A-BAC6-1E7045DF8AFA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828196357"/>
      </p:ext>
    </p:extLst>
  </p:cSld>
  <p:clrMapOvr>
    <a:masterClrMapping/>
  </p:clrMapOvr>
  <p:transition spd="slow"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2923188-3528-4604-ADE4-9606EC3333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1ACB8C7E-B5BA-4F92-AA8E-EC95C0BC97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DF9FDE52-E04F-423B-9C22-2974693946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885DA-4E63-4CED-BB64-FC57335D8FFC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081334184"/>
      </p:ext>
    </p:extLst>
  </p:cSld>
  <p:clrMapOvr>
    <a:masterClrMapping/>
  </p:clrMapOvr>
  <p:transition spd="slow"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218AD275-BAA1-4363-B1A3-85F0145F01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B320416-8E46-406F-9690-5C34018998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94392A47-C945-4D63-8F7D-9A410DCB44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4FCFF-1388-41BC-AA87-579D89970850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516103495"/>
      </p:ext>
    </p:extLst>
  </p:cSld>
  <p:clrMapOvr>
    <a:masterClrMapping/>
  </p:clrMapOvr>
  <p:transition spd="slow"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013410F-5E98-40D5-AE96-6D01DBFCF2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54D60CD8-C67B-4C66-95BA-73DD626227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0F5A0A87-73C3-4974-98A6-173423A07D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95C18-3D1D-4CAD-88D9-F687F9C7713F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4225720812"/>
      </p:ext>
    </p:extLst>
  </p:cSld>
  <p:clrMapOvr>
    <a:masterClrMapping/>
  </p:clrMapOvr>
  <p:transition spd="slow"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3F3BE862-AAAB-4FD2-9407-ED76AFDD61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C36AEF05-A97E-4667-AB71-E500F420C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86333591-95D9-49AB-8C2B-9998138804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E17D4-B2C9-41F2-967C-7958365CBAC1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767076830"/>
      </p:ext>
    </p:extLst>
  </p:cSld>
  <p:clrMapOvr>
    <a:masterClrMapping/>
  </p:clrMapOvr>
  <p:transition spd="slow"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95E9EDE-F3D4-425A-9C1C-3F1291A858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2C56897D-1FC4-45FC-913C-96FFAFFC90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C459E8BF-0D10-4445-9661-7298DE5CF4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19536-8777-47D9-AEC4-BE589A75B7DA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299042607"/>
      </p:ext>
    </p:extLst>
  </p:cSld>
  <p:clrMapOvr>
    <a:masterClrMapping/>
  </p:clrMapOvr>
  <p:transition spd="slow"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A9B5A563-1A03-4E40-8D4F-E2B8C21427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B1597CF-C73E-4593-A0AD-0A95AA5B25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1497FCCC-F2C3-41E4-9A67-D60CA7D010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E75BA-BBB6-4A74-82CA-D483B480DB5D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4171413035"/>
      </p:ext>
    </p:extLst>
  </p:cSld>
  <p:clrMapOvr>
    <a:masterClrMapping/>
  </p:clrMapOvr>
  <p:transition spd="slow"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2AAB9738-6A0F-4B29-9030-E67044E1E8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5F8F18A6-0B40-4B37-9221-1A507B3091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70A02954-31B9-48E2-AC10-861D09F729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06308-A529-4178-A05D-44D7A5C82C28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29386866"/>
      </p:ext>
    </p:extLst>
  </p:cSld>
  <p:clrMapOvr>
    <a:masterClrMapping/>
  </p:clrMapOvr>
  <p:transition spd="slow"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6ED5811-874F-4AC6-BCBD-71724AAAC9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D11FF1E-3452-4783-B334-B5768A7ACF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0E75304E-F7AD-4DBA-897A-A59C6331B1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6012A-5FF3-4CC1-88B1-4E9E4B1667B4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069057215"/>
      </p:ext>
    </p:extLst>
  </p:cSld>
  <p:clrMapOvr>
    <a:masterClrMapping/>
  </p:clrMapOvr>
  <p:transition spd="slow"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26F2F078-FD47-429B-BF5B-620FE48ABD0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>
              <a:extLst>
                <a:ext uri="{FF2B5EF4-FFF2-40B4-BE49-F238E27FC236}">
                  <a16:creationId xmlns:a16="http://schemas.microsoft.com/office/drawing/2014/main" id="{CED84B94-BD4D-4DEC-B11F-3D5C70C04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-107" charset="-128"/>
                </a:defRPr>
              </a:lvl9pPr>
            </a:lstStyle>
            <a:p>
              <a:pPr algn="ctr" eaLnBrk="1" hangingPunct="1">
                <a:defRPr/>
              </a:pPr>
              <a:endParaRPr lang="he-IL" altLang="he-IL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>
              <a:extLst>
                <a:ext uri="{FF2B5EF4-FFF2-40B4-BE49-F238E27FC236}">
                  <a16:creationId xmlns:a16="http://schemas.microsoft.com/office/drawing/2014/main" id="{A4FEBB2A-7D41-4E6F-A3F7-3FFEBAA5D8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>
                <a:extLst>
                  <a:ext uri="{FF2B5EF4-FFF2-40B4-BE49-F238E27FC236}">
                    <a16:creationId xmlns:a16="http://schemas.microsoft.com/office/drawing/2014/main" id="{8C134916-B312-4295-95CD-6EDAA8BB39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ヒラギノ角ゴ Pro W3" pitchFamily="-107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he-IL" altLang="he-IL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>
                <a:extLst>
                  <a:ext uri="{FF2B5EF4-FFF2-40B4-BE49-F238E27FC236}">
                    <a16:creationId xmlns:a16="http://schemas.microsoft.com/office/drawing/2014/main" id="{6E1C54EC-C059-4338-BD5A-EB918F5C94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</p:grpSp>
      </p:grpSp>
      <p:sp>
        <p:nvSpPr>
          <p:cNvPr id="1027" name="Rectangle 7">
            <a:extLst>
              <a:ext uri="{FF2B5EF4-FFF2-40B4-BE49-F238E27FC236}">
                <a16:creationId xmlns:a16="http://schemas.microsoft.com/office/drawing/2014/main" id="{671AF764-CCB6-4D8E-8C12-4C10242FB4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/>
              <a:t>Click to edit Master title style</a:t>
            </a:r>
          </a:p>
        </p:txBody>
      </p:sp>
      <p:sp>
        <p:nvSpPr>
          <p:cNvPr id="1028" name="Rectangle 8">
            <a:extLst>
              <a:ext uri="{FF2B5EF4-FFF2-40B4-BE49-F238E27FC236}">
                <a16:creationId xmlns:a16="http://schemas.microsoft.com/office/drawing/2014/main" id="{FAF77D19-B32A-4C9E-A4F0-2E3605F259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/>
              <a:t>Click to edit Master text styles</a:t>
            </a:r>
          </a:p>
          <a:p>
            <a:pPr lvl="1"/>
            <a:r>
              <a:rPr lang="en-US" altLang="he-IL"/>
              <a:t>Second level</a:t>
            </a:r>
          </a:p>
          <a:p>
            <a:pPr lvl="2"/>
            <a:r>
              <a:rPr lang="en-US" altLang="he-IL"/>
              <a:t>Third level</a:t>
            </a:r>
          </a:p>
          <a:p>
            <a:pPr lvl="3"/>
            <a:r>
              <a:rPr lang="en-US" altLang="he-IL"/>
              <a:t>Fourth level</a:t>
            </a:r>
          </a:p>
          <a:p>
            <a:pPr lvl="4"/>
            <a:r>
              <a:rPr lang="en-US" altLang="he-IL"/>
              <a:t>Fifth level</a:t>
            </a: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41EE2477-CB76-43B3-B30D-0F1E77919B6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B855BC7B-1F55-4134-8E50-202EFDAE89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he-IL" altLang="he-IL"/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0AD7857B-F6F4-48A6-8736-F05F51767F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501F71B-95A7-41DE-AD63-0953BD4DD262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  <p:sp>
        <p:nvSpPr>
          <p:cNvPr id="1032" name="Line 12">
            <a:extLst>
              <a:ext uri="{FF2B5EF4-FFF2-40B4-BE49-F238E27FC236}">
                <a16:creationId xmlns:a16="http://schemas.microsoft.com/office/drawing/2014/main" id="{3B69259F-AA5C-4BED-AA2D-B037EB872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split orient="vert" dir="in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Times New Roman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Times New Roman"/>
          <a:ea typeface="ＭＳ Ｐゴシック" pitchFamily="-110" charset="-128"/>
          <a:cs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Times New Roman"/>
          <a:ea typeface="ＭＳ Ｐゴシック" pitchFamily="-110" charset="-128"/>
          <a:cs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Times New Roman"/>
          <a:ea typeface="ＭＳ Ｐゴシック" pitchFamily="-110" charset="-128"/>
          <a:cs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Times New Roman"/>
          <a:ea typeface="ＭＳ Ｐゴシック" pitchFamily="-110" charset="-128"/>
          <a:cs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892F77A-8EAA-4E29-A0AA-953CEBA7A33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</a:rPr>
              <a:t>Writing Recommendation Letters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53C49CAB-4B34-4732-A424-AA4E032FF75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Maya Schuldiner 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Weizmann Institute of Science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618AD800-D924-4212-B56F-953CD0792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</a:rPr>
              <a:t>Strengths of the Student (Personal)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DA52C-FC79-40FB-9CB0-D432451680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he-IL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Interpersonal skills, personal attributes and special interests that make the candidate unique</a:t>
            </a:r>
          </a:p>
          <a:p>
            <a:pPr lvl="1" eaLnBrk="1" hangingPunct="1"/>
            <a:r>
              <a:rPr lang="en-US" altLang="he-IL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Personality/Character</a:t>
            </a:r>
          </a:p>
          <a:p>
            <a:pPr lvl="1" eaLnBrk="1" hangingPunct="1"/>
            <a:r>
              <a:rPr lang="en-US" altLang="he-IL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Community/teaching involvement (above &amp; beyond what’s required) </a:t>
            </a:r>
          </a:p>
          <a:p>
            <a:pPr lvl="1" eaLnBrk="1" hangingPunct="1"/>
            <a:endParaRPr lang="en-US" altLang="he-IL" sz="28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כותרת 4">
            <a:extLst>
              <a:ext uri="{FF2B5EF4-FFF2-40B4-BE49-F238E27FC236}">
                <a16:creationId xmlns:a16="http://schemas.microsoft.com/office/drawing/2014/main" id="{E237ADD5-0881-4E1F-A24F-5DE92B3FE2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</a:rPr>
              <a:t>The Conclusion</a:t>
            </a:r>
            <a:endParaRPr lang="he-IL" altLang="he-IL" sz="3600">
              <a:ea typeface="ＭＳ Ｐゴシック" panose="020B0600070205080204" pitchFamily="34" charset="-128"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37B9429-5A12-4DF2-AC5E-ECE71C85A4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Wrap up your thoughts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Final comments on the student’s impact 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Consider ranking the student (he is in the top 5% of students I have mentored….)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Include your contact information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כותרת 1">
            <a:extLst>
              <a:ext uri="{FF2B5EF4-FFF2-40B4-BE49-F238E27FC236}">
                <a16:creationId xmlns:a16="http://schemas.microsoft.com/office/drawing/2014/main" id="{627207B7-7CDF-472E-B33D-858C5D3EB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</a:rPr>
              <a:t>Strengths of the Student (What you don’t say is as important as what you do….)</a:t>
            </a:r>
            <a:endParaRPr lang="he-IL" altLang="he-IL" sz="3600">
              <a:ea typeface="ＭＳ Ｐゴシック" panose="020B0600070205080204" pitchFamily="34" charset="-128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A43002E-5E1B-44D7-A6FE-8F3A6F7847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Intellectual ability/curiosity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Originality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Critical thinker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Technical skills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Ability to incorporate new ideas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Leadership ability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Initiative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Work ethic/ hard working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Communication skills (verbal &amp; written)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Academic performance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Honors and awards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Integrity/ reliability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Willingness to follow lab policy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Ability to work with others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Ability to work independently</a:t>
            </a:r>
          </a:p>
          <a:p>
            <a:r>
              <a:rPr lang="en-US" altLang="he-IL" sz="16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Maturity</a:t>
            </a:r>
          </a:p>
          <a:p>
            <a:endParaRPr lang="en-US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9460" name="TextBox 3">
            <a:extLst>
              <a:ext uri="{FF2B5EF4-FFF2-40B4-BE49-F238E27FC236}">
                <a16:creationId xmlns:a16="http://schemas.microsoft.com/office/drawing/2014/main" id="{8C149B18-BCC6-4AE0-9BF0-400BC946F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248400"/>
            <a:ext cx="8458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sz="1800">
                <a:ea typeface="ヒラギノ角ゴ Pro W3" pitchFamily="-107" charset="-128"/>
              </a:rPr>
              <a:t>Tip: Choose one to highlight and give personal anecdote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D7A393F7-E025-49A2-9793-2736E0F5A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he-IL" sz="3600">
                <a:ea typeface="ＭＳ Ｐゴシック" panose="020B0600070205080204" pitchFamily="34" charset="-128"/>
              </a:rPr>
              <a:t>Impact Words</a:t>
            </a:r>
          </a:p>
        </p:txBody>
      </p:sp>
      <p:sp>
        <p:nvSpPr>
          <p:cNvPr id="20483" name="Text Box 5">
            <a:extLst>
              <a:ext uri="{FF2B5EF4-FFF2-40B4-BE49-F238E27FC236}">
                <a16:creationId xmlns:a16="http://schemas.microsoft.com/office/drawing/2014/main" id="{21E8445A-ABC5-404D-AF3B-A5D6BA200909}"/>
              </a:ext>
            </a:extLst>
          </p:cNvPr>
          <p:cNvSpPr txBox="1">
            <a:spLocks noChangeArrowheads="1"/>
          </p:cNvSpPr>
          <p:nvPr/>
        </p:nvSpPr>
        <p:spPr bwMode="auto">
          <a:xfrm rot="821923">
            <a:off x="6096000" y="3505200"/>
            <a:ext cx="2044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Enthusiasm</a:t>
            </a:r>
          </a:p>
        </p:txBody>
      </p:sp>
      <p:sp>
        <p:nvSpPr>
          <p:cNvPr id="20484" name="Text Box 7">
            <a:extLst>
              <a:ext uri="{FF2B5EF4-FFF2-40B4-BE49-F238E27FC236}">
                <a16:creationId xmlns:a16="http://schemas.microsoft.com/office/drawing/2014/main" id="{EA779779-9593-4F0D-B3D1-287008917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76512"/>
            <a:ext cx="2209800" cy="85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buClrTx/>
              <a:buSzTx/>
              <a:buFont typeface="Arial" panose="020B0604020202020204" pitchFamily="34" charset="0"/>
              <a:buNone/>
            </a:pPr>
            <a:r>
              <a:rPr lang="en-US" altLang="he-IL">
                <a:ea typeface="ヒラギノ角ゴ Pro W3" pitchFamily="-107" charset="-128"/>
              </a:rPr>
              <a:t>Confidence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he-IL" sz="1800">
              <a:ea typeface="ヒラギノ角ゴ Pro W3" pitchFamily="-107" charset="-128"/>
            </a:endParaRPr>
          </a:p>
        </p:txBody>
      </p:sp>
      <p:sp>
        <p:nvSpPr>
          <p:cNvPr id="20485" name="Text Box 10">
            <a:extLst>
              <a:ext uri="{FF2B5EF4-FFF2-40B4-BE49-F238E27FC236}">
                <a16:creationId xmlns:a16="http://schemas.microsoft.com/office/drawing/2014/main" id="{162B41AF-90AE-42A9-B060-9CEE8CBC01F6}"/>
              </a:ext>
            </a:extLst>
          </p:cNvPr>
          <p:cNvSpPr txBox="1">
            <a:spLocks noChangeArrowheads="1"/>
          </p:cNvSpPr>
          <p:nvPr/>
        </p:nvSpPr>
        <p:spPr bwMode="auto">
          <a:xfrm rot="-277619">
            <a:off x="4210050" y="4640263"/>
            <a:ext cx="14001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buClrTx/>
              <a:buSzTx/>
              <a:buFont typeface="Arial" panose="020B0604020202020204" pitchFamily="34" charset="0"/>
              <a:buNone/>
            </a:pPr>
            <a:r>
              <a:rPr lang="en-US" altLang="he-IL">
                <a:ea typeface="ヒラギノ角ゴ Pro W3" pitchFamily="-107" charset="-128"/>
              </a:rPr>
              <a:t>Pleasure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he-IL" sz="1800">
              <a:ea typeface="ヒラギノ角ゴ Pro W3" pitchFamily="-107" charset="-128"/>
            </a:endParaRPr>
          </a:p>
        </p:txBody>
      </p:sp>
      <p:sp>
        <p:nvSpPr>
          <p:cNvPr id="20486" name="Text Box 11">
            <a:extLst>
              <a:ext uri="{FF2B5EF4-FFF2-40B4-BE49-F238E27FC236}">
                <a16:creationId xmlns:a16="http://schemas.microsoft.com/office/drawing/2014/main" id="{6C75BD14-52D2-4141-B7A4-7F46C93C8CC6}"/>
              </a:ext>
            </a:extLst>
          </p:cNvPr>
          <p:cNvSpPr txBox="1">
            <a:spLocks noChangeArrowheads="1"/>
          </p:cNvSpPr>
          <p:nvPr/>
        </p:nvSpPr>
        <p:spPr bwMode="auto">
          <a:xfrm rot="1509845">
            <a:off x="7070725" y="838200"/>
            <a:ext cx="1463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Comfort</a:t>
            </a:r>
          </a:p>
        </p:txBody>
      </p:sp>
      <p:sp>
        <p:nvSpPr>
          <p:cNvPr id="20487" name="Text Box 13">
            <a:extLst>
              <a:ext uri="{FF2B5EF4-FFF2-40B4-BE49-F238E27FC236}">
                <a16:creationId xmlns:a16="http://schemas.microsoft.com/office/drawing/2014/main" id="{F98392E5-0015-4BBB-97EF-935081756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81400"/>
            <a:ext cx="16684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Articulate</a:t>
            </a:r>
          </a:p>
        </p:txBody>
      </p:sp>
      <p:sp>
        <p:nvSpPr>
          <p:cNvPr id="20488" name="Text Box 15">
            <a:extLst>
              <a:ext uri="{FF2B5EF4-FFF2-40B4-BE49-F238E27FC236}">
                <a16:creationId xmlns:a16="http://schemas.microsoft.com/office/drawing/2014/main" id="{E696F6F7-121E-4F8E-A3A0-CA7B570E1E7F}"/>
              </a:ext>
            </a:extLst>
          </p:cNvPr>
          <p:cNvSpPr txBox="1">
            <a:spLocks noChangeArrowheads="1"/>
          </p:cNvSpPr>
          <p:nvPr/>
        </p:nvSpPr>
        <p:spPr bwMode="auto">
          <a:xfrm rot="842885">
            <a:off x="6232525" y="5322888"/>
            <a:ext cx="15478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Effective</a:t>
            </a:r>
          </a:p>
        </p:txBody>
      </p:sp>
      <p:sp>
        <p:nvSpPr>
          <p:cNvPr id="20489" name="Text Box 16">
            <a:extLst>
              <a:ext uri="{FF2B5EF4-FFF2-40B4-BE49-F238E27FC236}">
                <a16:creationId xmlns:a16="http://schemas.microsoft.com/office/drawing/2014/main" id="{388FAC4D-CCDC-4ADF-ACCD-206894C6B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1963738"/>
            <a:ext cx="16605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buClrTx/>
              <a:buSzTx/>
              <a:buFont typeface="Arial" panose="020B0604020202020204" pitchFamily="34" charset="0"/>
              <a:buNone/>
            </a:pPr>
            <a:r>
              <a:rPr lang="en-US" altLang="he-IL">
                <a:ea typeface="ヒラギノ角ゴ Pro W3" pitchFamily="-107" charset="-128"/>
              </a:rPr>
              <a:t>Intelligent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he-IL" sz="1800">
              <a:ea typeface="ヒラギノ角ゴ Pro W3" pitchFamily="-107" charset="-128"/>
            </a:endParaRPr>
          </a:p>
        </p:txBody>
      </p:sp>
      <p:sp>
        <p:nvSpPr>
          <p:cNvPr id="20490" name="Text Box 19">
            <a:extLst>
              <a:ext uri="{FF2B5EF4-FFF2-40B4-BE49-F238E27FC236}">
                <a16:creationId xmlns:a16="http://schemas.microsoft.com/office/drawing/2014/main" id="{6E6897DC-DB1B-419D-832F-7126CD2E2C30}"/>
              </a:ext>
            </a:extLst>
          </p:cNvPr>
          <p:cNvSpPr txBox="1">
            <a:spLocks noChangeArrowheads="1"/>
          </p:cNvSpPr>
          <p:nvPr/>
        </p:nvSpPr>
        <p:spPr bwMode="auto">
          <a:xfrm rot="-921467">
            <a:off x="1684338" y="3798888"/>
            <a:ext cx="1658937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buClrTx/>
              <a:buSzTx/>
              <a:buFont typeface="Arial" panose="020B0604020202020204" pitchFamily="34" charset="0"/>
              <a:buNone/>
            </a:pPr>
            <a:r>
              <a:rPr lang="en-US" altLang="he-IL">
                <a:ea typeface="ヒラギノ角ゴ Pro W3" pitchFamily="-107" charset="-128"/>
              </a:rPr>
              <a:t>Observant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he-IL">
              <a:ea typeface="ヒラギノ角ゴ Pro W3" pitchFamily="-107" charset="-128"/>
            </a:endParaRPr>
          </a:p>
        </p:txBody>
      </p:sp>
      <p:sp>
        <p:nvSpPr>
          <p:cNvPr id="20491" name="Text Box 20">
            <a:extLst>
              <a:ext uri="{FF2B5EF4-FFF2-40B4-BE49-F238E27FC236}">
                <a16:creationId xmlns:a16="http://schemas.microsoft.com/office/drawing/2014/main" id="{D12B507A-A0E2-4348-B285-2B0DDA881140}"/>
              </a:ext>
            </a:extLst>
          </p:cNvPr>
          <p:cNvSpPr txBox="1">
            <a:spLocks noChangeArrowheads="1"/>
          </p:cNvSpPr>
          <p:nvPr/>
        </p:nvSpPr>
        <p:spPr bwMode="auto">
          <a:xfrm rot="9325970" flipV="1">
            <a:off x="774700" y="1536700"/>
            <a:ext cx="14811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Efficient</a:t>
            </a:r>
          </a:p>
        </p:txBody>
      </p:sp>
      <p:sp>
        <p:nvSpPr>
          <p:cNvPr id="20492" name="Text Box 22">
            <a:extLst>
              <a:ext uri="{FF2B5EF4-FFF2-40B4-BE49-F238E27FC236}">
                <a16:creationId xmlns:a16="http://schemas.microsoft.com/office/drawing/2014/main" id="{2195AF56-FF4F-40EB-BFE6-669C39E8B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029200"/>
            <a:ext cx="2508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buClrTx/>
              <a:buSzTx/>
              <a:buFont typeface="Arial" panose="020B0604020202020204" pitchFamily="34" charset="0"/>
              <a:buNone/>
            </a:pPr>
            <a:r>
              <a:rPr lang="en-US" altLang="he-IL">
                <a:ea typeface="ヒラギノ角ゴ Pro W3" pitchFamily="-107" charset="-128"/>
              </a:rPr>
              <a:t>Shows initiative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he-IL" sz="1800">
              <a:ea typeface="ヒラギノ角ゴ Pro W3" pitchFamily="-107" charset="-128"/>
            </a:endParaRPr>
          </a:p>
        </p:txBody>
      </p:sp>
      <p:sp>
        <p:nvSpPr>
          <p:cNvPr id="20493" name="Text Box 24">
            <a:extLst>
              <a:ext uri="{FF2B5EF4-FFF2-40B4-BE49-F238E27FC236}">
                <a16:creationId xmlns:a16="http://schemas.microsoft.com/office/drawing/2014/main" id="{673BF3EB-4FFC-4831-97F4-FB7CF7BED237}"/>
              </a:ext>
            </a:extLst>
          </p:cNvPr>
          <p:cNvSpPr txBox="1">
            <a:spLocks noChangeArrowheads="1"/>
          </p:cNvSpPr>
          <p:nvPr/>
        </p:nvSpPr>
        <p:spPr bwMode="auto">
          <a:xfrm rot="-846602">
            <a:off x="534988" y="5865813"/>
            <a:ext cx="20081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Self directed</a:t>
            </a:r>
          </a:p>
        </p:txBody>
      </p:sp>
      <p:sp>
        <p:nvSpPr>
          <p:cNvPr id="20494" name="Text Box 25">
            <a:extLst>
              <a:ext uri="{FF2B5EF4-FFF2-40B4-BE49-F238E27FC236}">
                <a16:creationId xmlns:a16="http://schemas.microsoft.com/office/drawing/2014/main" id="{E084C49E-73E0-4CFF-A276-47DE10394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981200"/>
            <a:ext cx="16605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he-IL" sz="1800">
              <a:ea typeface="ヒラギノ角ゴ Pro W3" pitchFamily="-107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Motivated</a:t>
            </a:r>
          </a:p>
        </p:txBody>
      </p:sp>
      <p:sp>
        <p:nvSpPr>
          <p:cNvPr id="20495" name="Text Box 26">
            <a:extLst>
              <a:ext uri="{FF2B5EF4-FFF2-40B4-BE49-F238E27FC236}">
                <a16:creationId xmlns:a16="http://schemas.microsoft.com/office/drawing/2014/main" id="{2725D2ED-AEA9-4D55-AF3A-4B2C091E0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6925" y="6084888"/>
            <a:ext cx="3265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Exceeds expectations</a:t>
            </a:r>
          </a:p>
        </p:txBody>
      </p:sp>
      <p:sp>
        <p:nvSpPr>
          <p:cNvPr id="20496" name="Text Box 16">
            <a:extLst>
              <a:ext uri="{FF2B5EF4-FFF2-40B4-BE49-F238E27FC236}">
                <a16:creationId xmlns:a16="http://schemas.microsoft.com/office/drawing/2014/main" id="{ADCDB0A7-C54A-4272-A44E-A772C006A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325" y="1665288"/>
            <a:ext cx="176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Dedication</a:t>
            </a:r>
          </a:p>
        </p:txBody>
      </p:sp>
      <p:sp>
        <p:nvSpPr>
          <p:cNvPr id="20497" name="Text Box 17">
            <a:extLst>
              <a:ext uri="{FF2B5EF4-FFF2-40B4-BE49-F238E27FC236}">
                <a16:creationId xmlns:a16="http://schemas.microsoft.com/office/drawing/2014/main" id="{361B1216-D1EC-4B0C-84F3-735CEBF25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6125" y="1970088"/>
            <a:ext cx="517525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C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O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T</a:t>
            </a:r>
          </a:p>
        </p:txBody>
      </p:sp>
      <p:sp>
        <p:nvSpPr>
          <p:cNvPr id="20498" name="Text Box 18">
            <a:extLst>
              <a:ext uri="{FF2B5EF4-FFF2-40B4-BE49-F238E27FC236}">
                <a16:creationId xmlns:a16="http://schemas.microsoft.com/office/drawing/2014/main" id="{F1076FF4-5109-4E8A-8131-3232C67A0767}"/>
              </a:ext>
            </a:extLst>
          </p:cNvPr>
          <p:cNvSpPr txBox="1">
            <a:spLocks noChangeArrowheads="1"/>
          </p:cNvSpPr>
          <p:nvPr/>
        </p:nvSpPr>
        <p:spPr bwMode="auto">
          <a:xfrm rot="-1496149">
            <a:off x="258763" y="3336925"/>
            <a:ext cx="110172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Team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>
                <a:ea typeface="ヒラギノ角ゴ Pro W3" pitchFamily="-107" charset="-128"/>
              </a:rPr>
              <a:t>Player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C560517F-5E02-4FCA-8879-9380383FFA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he-IL" sz="3600">
                <a:ea typeface="ＭＳ Ｐゴシック" panose="020B0600070205080204" pitchFamily="34" charset="-128"/>
                <a:cs typeface="Times New Roman" panose="02020603050405020304" pitchFamily="18" charset="0"/>
              </a:rPr>
              <a:t>The Secret Language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43AA79B6-96F3-4188-B453-EFC3D51AA37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he-IL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Rank Words</a:t>
            </a:r>
          </a:p>
          <a:p>
            <a:pPr eaLnBrk="1" hangingPunct="1"/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Outstanding</a:t>
            </a:r>
          </a:p>
          <a:p>
            <a:pPr eaLnBrk="1" hangingPunct="1"/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Excellent</a:t>
            </a:r>
          </a:p>
          <a:p>
            <a:pPr eaLnBrk="1" hangingPunct="1"/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Very good</a:t>
            </a:r>
          </a:p>
          <a:p>
            <a:pPr eaLnBrk="1" hangingPunct="1"/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Good </a:t>
            </a:r>
          </a:p>
          <a:p>
            <a:pPr eaLnBrk="1" hangingPunct="1"/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Solid</a:t>
            </a:r>
          </a:p>
          <a:p>
            <a:pPr eaLnBrk="1" hangingPunct="1"/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Appropriate for level of training</a:t>
            </a:r>
          </a:p>
        </p:txBody>
      </p:sp>
      <p:sp>
        <p:nvSpPr>
          <p:cNvPr id="22532" name="Rectangle 6">
            <a:extLst>
              <a:ext uri="{FF2B5EF4-FFF2-40B4-BE49-F238E27FC236}">
                <a16:creationId xmlns:a16="http://schemas.microsoft.com/office/drawing/2014/main" id="{A4949EEB-F9B5-4D76-B3EF-74CF52C67919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24400" y="1600200"/>
            <a:ext cx="4038600" cy="45259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he-IL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Recommend</a:t>
            </a:r>
          </a:p>
          <a:p>
            <a:pPr lvl="1" eaLnBrk="1" hangingPunct="1">
              <a:buFontTx/>
              <a:buChar char="•"/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Wholeheartedly</a:t>
            </a:r>
          </a:p>
          <a:p>
            <a:pPr lvl="1" eaLnBrk="1" hangingPunct="1">
              <a:buFontTx/>
              <a:buChar char="•"/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Enthusiastically</a:t>
            </a:r>
          </a:p>
          <a:p>
            <a:pPr lvl="1" eaLnBrk="1" hangingPunct="1">
              <a:buFontTx/>
              <a:buChar char="•"/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Without reservation</a:t>
            </a:r>
          </a:p>
          <a:p>
            <a:pPr lvl="1" eaLnBrk="1" hangingPunct="1">
              <a:buFontTx/>
              <a:buChar char="•"/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With confidence</a:t>
            </a:r>
          </a:p>
          <a:p>
            <a:pPr lvl="1" eaLnBrk="1" hangingPunct="1">
              <a:buFontTx/>
              <a:buChar char="•"/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With pleasure</a:t>
            </a:r>
          </a:p>
          <a:p>
            <a:pPr lvl="1" eaLnBrk="1" hangingPunct="1">
              <a:buFontTx/>
              <a:buChar char="•"/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With comfort</a:t>
            </a:r>
          </a:p>
          <a:p>
            <a:pPr lvl="1" eaLnBrk="1" hangingPunct="1">
              <a:buFontTx/>
              <a:buChar char="•"/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Strongly</a:t>
            </a:r>
          </a:p>
        </p:txBody>
      </p:sp>
      <p:pic>
        <p:nvPicPr>
          <p:cNvPr id="22533" name="Picture 5" descr="traveling-hobo-signs">
            <a:extLst>
              <a:ext uri="{FF2B5EF4-FFF2-40B4-BE49-F238E27FC236}">
                <a16:creationId xmlns:a16="http://schemas.microsoft.com/office/drawing/2014/main" id="{394C13AF-9894-4E48-ADAB-4D7ECAA52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05450"/>
            <a:ext cx="2293938" cy="13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DCE56E3B-AF7E-4946-AC4A-701478B753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</a:rPr>
              <a:t> General Tips for Your Letters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F277332C-E52E-49D7-BDB3-3488540BC6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7772400" cy="4530725"/>
          </a:xfrm>
        </p:spPr>
        <p:txBody>
          <a:bodyPr/>
          <a:lstStyle/>
          <a:p>
            <a:pPr lvl="1"/>
            <a:r>
              <a:rPr lang="en-US" altLang="he-IL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Ideally 1 page in length but no longer than 2</a:t>
            </a:r>
          </a:p>
          <a:p>
            <a:pPr lvl="1"/>
            <a:r>
              <a:rPr lang="en-US" altLang="he-IL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Font no smaller than 10 point</a:t>
            </a:r>
          </a:p>
          <a:p>
            <a:pPr lvl="1"/>
            <a:r>
              <a:rPr lang="en-US" altLang="he-IL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Bold or italicize important information</a:t>
            </a:r>
          </a:p>
          <a:p>
            <a:pPr lvl="1"/>
            <a:r>
              <a:rPr lang="en-US" altLang="he-IL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Add personal remarks/ stories</a:t>
            </a:r>
          </a:p>
          <a:p>
            <a:pPr lvl="1"/>
            <a:r>
              <a:rPr lang="en-US" altLang="he-IL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DON’T FORGET TO PROOFREAD!!!!</a:t>
            </a:r>
          </a:p>
          <a:p>
            <a:pPr lvl="1"/>
            <a:r>
              <a:rPr lang="en-US" altLang="he-IL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Create your own identifiable letterhead</a:t>
            </a:r>
          </a:p>
          <a:p>
            <a:pPr lvl="1"/>
            <a:r>
              <a:rPr lang="en-US" altLang="he-IL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Include your contact information</a:t>
            </a:r>
          </a:p>
          <a:p>
            <a:pPr lvl="1"/>
            <a:r>
              <a:rPr lang="en-US" altLang="he-IL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Use the Common Application form if requested</a:t>
            </a:r>
          </a:p>
          <a:p>
            <a:pPr lvl="1"/>
            <a:r>
              <a:rPr lang="en-US" altLang="he-IL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Try to write two days in advance and get back to it just before you send.</a:t>
            </a:r>
          </a:p>
          <a:p>
            <a:pPr lvl="1"/>
            <a:r>
              <a:rPr lang="en-US" altLang="he-IL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Keep copies for your records</a:t>
            </a:r>
          </a:p>
          <a:p>
            <a:pPr lvl="1"/>
            <a:r>
              <a:rPr lang="en-US" altLang="he-IL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E-mail the student once you have submitted the letter</a:t>
            </a:r>
          </a:p>
          <a:p>
            <a:pPr lvl="1"/>
            <a:endParaRPr lang="en-US" altLang="he-IL" sz="2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lvl="1"/>
            <a:endParaRPr lang="en-US" altLang="he-IL" sz="2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lvl="1"/>
            <a:endParaRPr lang="en-US" altLang="he-IL" sz="2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כותרת 1">
            <a:extLst>
              <a:ext uri="{FF2B5EF4-FFF2-40B4-BE49-F238E27FC236}">
                <a16:creationId xmlns:a16="http://schemas.microsoft.com/office/drawing/2014/main" id="{41AC836D-29C0-469B-9979-D09B418FAB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sz="4400">
                <a:ea typeface="ＭＳ Ｐゴシック" panose="020B0600070205080204" pitchFamily="34" charset="-128"/>
              </a:rPr>
              <a:t>What’s Not Helpful!</a:t>
            </a:r>
            <a:endParaRPr lang="he-IL" altLang="he-IL">
              <a:ea typeface="ＭＳ Ｐゴシック" panose="020B0600070205080204" pitchFamily="34" charset="-128"/>
            </a:endParaRP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B814DDA1-C1AD-45BE-840F-C7DF7FDD87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Short, uninspired or non-specific letters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Generic letters (drop in name) (to avoid this always start from scratch)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Summary letters of scores, class rank, etc.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Faint or undocumented praise 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Letters telling about yourself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DC4C5449-C0E8-4D65-8188-AFBB60E39D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he-IL" sz="3600">
                <a:ea typeface="ＭＳ Ｐゴシック" panose="020B0600070205080204" pitchFamily="34" charset="-128"/>
              </a:rPr>
              <a:t>When You Can’t Write A Great Letter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9B035417-37E4-4426-BDCE-264C647930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2296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 impressive improvements/response to feedback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Focus on what was accomplished (i.e. completed all the reading assignments, was punctual) EVEN if accomplishments were expected.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Highlight previous successes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May repeat details from CV/academic record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Put interpersonal skills (3rd paragraph) as the 2nd paragraph for more academically weak candidates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96016B4A-405C-4214-A9C8-2412267EBE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915400" cy="1143000"/>
          </a:xfrm>
        </p:spPr>
        <p:txBody>
          <a:bodyPr/>
          <a:lstStyle/>
          <a:p>
            <a:pPr eaLnBrk="1" hangingPunct="1"/>
            <a:r>
              <a:rPr lang="en-US" altLang="he-IL" sz="3600">
                <a:ea typeface="ＭＳ Ｐゴシック" panose="020B0600070205080204" pitchFamily="34" charset="-128"/>
              </a:rPr>
              <a:t>If you don’t have ANYTHING nice to say. . . 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87EFB6E1-4160-4DF0-8316-B50EE5E2A2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82296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Seriously consider saying no or at least disclose beforehand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Limit criticism to one paragraph late in the letter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Phrasing criticism in an affirmative way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“Her teaching will improve once she gains a higher level of confidence….”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“His fund of knowledge will improve as he continues to read about his patients….”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“I’m confident that her interpersonal skills will improve as she gains more experience working on a team….”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“He readily accepts and incorporates feedback regarding his need to work on….”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B3CE1A07-384A-4EC4-A460-DEF803CE3F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  <a:cs typeface="Times New Roman" panose="02020603050405020304" pitchFamily="18" charset="0"/>
              </a:rPr>
              <a:t>Sir Winston Churchhill</a:t>
            </a:r>
            <a:r>
              <a:rPr lang="en-US" altLang="he-IL" sz="36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69EC7D3C-9339-4D79-B36D-A2FB42016AD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2133600"/>
            <a:ext cx="7848600" cy="48768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he-IL" sz="480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“We make a living by what we get. We make a life by what we give.” 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he-IL" sz="480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>
            <a:extLst>
              <a:ext uri="{FF2B5EF4-FFF2-40B4-BE49-F238E27FC236}">
                <a16:creationId xmlns:a16="http://schemas.microsoft.com/office/drawing/2014/main" id="{F6DDC5E8-9D9F-41ED-9DCF-D120D7BFD8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  <a:cs typeface="Times New Roman" panose="02020603050405020304" pitchFamily="18" charset="0"/>
              </a:rPr>
              <a:t>George Adams, Philosopher</a:t>
            </a:r>
            <a:r>
              <a:rPr lang="en-US" altLang="he-IL" sz="36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0BB5DAC-1100-4A0D-B39B-38D7FA88B19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81200"/>
            <a:ext cx="8001000" cy="41148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he-IL" sz="360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“There is no such thing as a ‘self-made’ man.  We are made up of thousands of others.  Everyone who has ever done a kind deed for us, or spoken one word of encouragement to us, has entered into the make-up of our character and of our thoughts, as well as our success.”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F7AB0FEF-2371-44FF-8FE9-1D52D9E357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8229600" cy="1143000"/>
          </a:xfrm>
        </p:spPr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</a:rPr>
              <a:t>This Presentation was Enabled Thanks to: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8B5D05D8-827D-4174-BD45-8C41CFE15A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Helpful Discussions with Prof. Benny Shilo, Weizmann Institute of Science.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Information downloaded from various websites including material taken from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he-IL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Jennifer L. Bloom, Ed.D University of Illinois College of Medicine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he-IL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Diane Kanney, Lake Forest College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he-IL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Lori Greene, Loyola University Chicago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he-IL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Shannon Kennedy, Northwestern University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he-IL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Jennifer Motzer, Lake Forest College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he-IL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Jennifer Kogan MD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he-IL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Ilene Rosen MD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he-IL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Barbara Wagner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he-IL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he-IL" sz="18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כותרת 2">
            <a:extLst>
              <a:ext uri="{FF2B5EF4-FFF2-40B4-BE49-F238E27FC236}">
                <a16:creationId xmlns:a16="http://schemas.microsoft.com/office/drawing/2014/main" id="{4A3FAF4F-2547-4A72-8897-DC57300012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924800" cy="1143000"/>
          </a:xfrm>
        </p:spPr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</a:rPr>
              <a:t>Letters of Recommendation are Important</a:t>
            </a:r>
            <a:endParaRPr lang="he-IL" altLang="he-IL" sz="3600">
              <a:ea typeface="ＭＳ Ｐゴシック" panose="020B0600070205080204" pitchFamily="34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B45A64F-8EDD-414B-A79B-BE3187BDF7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It is a letter that makes a statement of support for a candidate. 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It should present a well-documented evaluation, providing sufficient evidence and information to help a selection committee in making its decision.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Typically the letters are given a lot of weight in the decision and can be as important or more important than other components of the application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Allows the reader to get a clear idea of what the person is “really” like</a:t>
            </a:r>
          </a:p>
          <a:p>
            <a:endParaRPr lang="en-US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he-IL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כותרת 3">
            <a:extLst>
              <a:ext uri="{FF2B5EF4-FFF2-40B4-BE49-F238E27FC236}">
                <a16:creationId xmlns:a16="http://schemas.microsoft.com/office/drawing/2014/main" id="{4C7FCBEA-7F28-4562-9697-DA2BD63E1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</a:rPr>
              <a:t>Who Are You Writing Letters For?</a:t>
            </a:r>
            <a:endParaRPr lang="he-IL" altLang="he-IL" sz="3600">
              <a:ea typeface="ＭＳ Ｐゴシック" panose="020B0600070205080204" pitchFamily="34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50F4091A-17D2-4065-983E-683360C41C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Students applying for studies/rotations (Shorter, state their maturity, ability to learn)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Students applying for jobs/ postdocs (Longer, talk about their projects, unpublished projects, what was their contribution to each and to lab)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Faculty members who are up for promotion (Super important, be sure to take seriously, takes many hours to write a good one)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All of the above who have been nominated for awards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B37654-62CA-4A6F-8C1C-89A6F2089F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he-IL" sz="3600">
                <a:ea typeface="ＭＳ Ｐゴシック" panose="020B0600070205080204" pitchFamily="34" charset="-128"/>
              </a:rPr>
              <a:t>Think About Your Reasons for Writing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7BFD736-32A5-4CC9-B2CA-28A9997605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he-IL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To help an individual get to the next level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he-IL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To help your institution get its learners to well-known institutions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folHlink"/>
              </a:buClr>
              <a:buSzPct val="90000"/>
            </a:pPr>
            <a:r>
              <a:rPr lang="en-US" altLang="he-IL" sz="32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Provide potential employers/ program/ fellowship directors with useful data to select the best/appropriate candidates</a:t>
            </a:r>
            <a:endParaRPr lang="en-US" altLang="he-IL" sz="3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he-IL" sz="3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Because you were asked and didn’t know how to say no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כותרת 1">
            <a:extLst>
              <a:ext uri="{FF2B5EF4-FFF2-40B4-BE49-F238E27FC236}">
                <a16:creationId xmlns:a16="http://schemas.microsoft.com/office/drawing/2014/main" id="{32116438-800D-41E7-8CC0-AB1FF1081F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</a:rPr>
              <a:t>Your Letter Builds on Your Reputation and Integrity</a:t>
            </a:r>
            <a:endParaRPr lang="he-IL" altLang="he-IL" sz="3600">
              <a:ea typeface="ＭＳ Ｐゴシック" panose="020B0600070205080204" pitchFamily="34" charset="-128"/>
            </a:endParaRP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F087AC6F-C672-4A14-87C4-BAD721381E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Don’t write a stronger letter than is deserved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Don’t give half-truths or fail to disclose the whole truth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Don’t fear repercussion for writing truthful criticisms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 you write untruthful criticisms beware of repercussion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כותרת 1">
            <a:extLst>
              <a:ext uri="{FF2B5EF4-FFF2-40B4-BE49-F238E27FC236}">
                <a16:creationId xmlns:a16="http://schemas.microsoft.com/office/drawing/2014/main" id="{8112CBD0-7D99-44AF-B1FB-060357B4CF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sz="4000">
                <a:ea typeface="ＭＳ Ｐゴシック" panose="020B0600070205080204" pitchFamily="34" charset="-128"/>
              </a:rPr>
              <a:t>Suggested Letter Format</a:t>
            </a:r>
            <a:endParaRPr lang="he-IL" altLang="he-IL" sz="4000">
              <a:ea typeface="ＭＳ Ｐゴシック" panose="020B0600070205080204" pitchFamily="34" charset="-128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43F324F-E178-40EE-B82E-E5D608699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 Student Introduction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Body (Scientific)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Body (Personal)</a:t>
            </a:r>
          </a:p>
          <a:p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Conclusion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כותרת 2">
            <a:extLst>
              <a:ext uri="{FF2B5EF4-FFF2-40B4-BE49-F238E27FC236}">
                <a16:creationId xmlns:a16="http://schemas.microsoft.com/office/drawing/2014/main" id="{36A0B286-E056-4689-8C25-4CEEC8DC10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19075"/>
            <a:ext cx="7772400" cy="1143000"/>
          </a:xfrm>
        </p:spPr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</a:rPr>
              <a:t>The Student Introduction</a:t>
            </a:r>
            <a:endParaRPr lang="he-IL" altLang="he-IL" sz="3600">
              <a:ea typeface="ＭＳ Ｐゴシック" panose="020B0600070205080204" pitchFamily="34" charset="-128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EE002F6-CF5D-4DC2-A585-D21F142A90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Address letter to specific person, if possible</a:t>
            </a:r>
          </a:p>
          <a:p>
            <a:pPr eaLnBrk="1" hangingPunct="1"/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1-3 sentences</a:t>
            </a:r>
          </a:p>
          <a:p>
            <a:pPr eaLnBrk="1" hangingPunct="1"/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Introduces you &amp; the student</a:t>
            </a:r>
          </a:p>
          <a:p>
            <a:pPr eaLnBrk="1" hangingPunct="1"/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Identifies your relationship</a:t>
            </a:r>
          </a:p>
          <a:p>
            <a:pPr eaLnBrk="1" hangingPunct="1"/>
            <a:r>
              <a:rPr lang="en-US" altLang="he-IL">
                <a:latin typeface="Times New Roman" panose="02020603050405020304" pitchFamily="18" charset="0"/>
                <a:ea typeface="ＭＳ Ｐゴシック" panose="020B0600070205080204" pitchFamily="34" charset="-128"/>
              </a:rPr>
              <a:t>Demonstrates the context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כותרת 1">
            <a:extLst>
              <a:ext uri="{FF2B5EF4-FFF2-40B4-BE49-F238E27FC236}">
                <a16:creationId xmlns:a16="http://schemas.microsoft.com/office/drawing/2014/main" id="{86316307-4E0B-40AA-8B84-42D062E947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he-IL" sz="3600">
                <a:ea typeface="ＭＳ Ｐゴシック" panose="020B0600070205080204" pitchFamily="34" charset="-128"/>
              </a:rPr>
              <a:t>The Body of the Letter (Scientific)</a:t>
            </a:r>
            <a:endParaRPr lang="he-IL" altLang="he-IL" sz="3600">
              <a:ea typeface="ＭＳ Ｐゴシック" panose="020B0600070205080204" pitchFamily="34" charset="-128"/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135B8CC1-7784-4EF2-8ACB-F8278CF4A8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he-IL" dirty="0"/>
              <a:t>Demonstrates your relationship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he-IL" sz="1800" dirty="0"/>
              <a:t>How do you know the student?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he-IL" sz="1800" dirty="0"/>
              <a:t>How long have you known the student?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he-IL" sz="1800" dirty="0"/>
              <a:t>In what context do you know the student?</a:t>
            </a:r>
          </a:p>
          <a:p>
            <a:pPr>
              <a:defRPr/>
            </a:pPr>
            <a:r>
              <a:rPr lang="en-US" altLang="he-IL" dirty="0"/>
              <a:t>Talks about applicants work (role in manuscripts, unpublished work)</a:t>
            </a:r>
          </a:p>
          <a:p>
            <a:pPr>
              <a:defRPr/>
            </a:pPr>
            <a:r>
              <a:rPr lang="en-US" altLang="he-IL" dirty="0"/>
              <a:t>Indicates the applicant’s strengths</a:t>
            </a:r>
          </a:p>
          <a:p>
            <a:pPr>
              <a:defRPr/>
            </a:pPr>
            <a:endParaRPr lang="en-US" altLang="he-IL" dirty="0"/>
          </a:p>
          <a:p>
            <a:pPr>
              <a:defRPr/>
            </a:pPr>
            <a:endParaRPr lang="en-US" altLang="he-IL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2112</TotalTime>
  <Words>1060</Words>
  <Application>Microsoft Office PowerPoint</Application>
  <PresentationFormat>‫הצגה על המסך (4:3)</PresentationFormat>
  <Paragraphs>167</Paragraphs>
  <Slides>20</Slides>
  <Notes>7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20</vt:i4>
      </vt:variant>
    </vt:vector>
  </HeadingPairs>
  <TitlesOfParts>
    <vt:vector size="26" baseType="lpstr">
      <vt:lpstr>Arial</vt:lpstr>
      <vt:lpstr>ヒラギノ角ゴ Pro W3</vt:lpstr>
      <vt:lpstr>Times New Roman</vt:lpstr>
      <vt:lpstr>ＭＳ Ｐゴシック</vt:lpstr>
      <vt:lpstr>Wingdings</vt:lpstr>
      <vt:lpstr>Layers</vt:lpstr>
      <vt:lpstr>Writing Recommendation Letters</vt:lpstr>
      <vt:lpstr>George Adams, Philosopher </vt:lpstr>
      <vt:lpstr>Letters of Recommendation are Important</vt:lpstr>
      <vt:lpstr>Who Are You Writing Letters For?</vt:lpstr>
      <vt:lpstr>Think About Your Reasons for Writing</vt:lpstr>
      <vt:lpstr>Your Letter Builds on Your Reputation and Integrity</vt:lpstr>
      <vt:lpstr>Suggested Letter Format</vt:lpstr>
      <vt:lpstr>The Student Introduction</vt:lpstr>
      <vt:lpstr>The Body of the Letter (Scientific)</vt:lpstr>
      <vt:lpstr>Strengths of the Student (Personal)</vt:lpstr>
      <vt:lpstr>The Conclusion</vt:lpstr>
      <vt:lpstr>Strengths of the Student (What you don’t say is as important as what you do….)</vt:lpstr>
      <vt:lpstr>Impact Words</vt:lpstr>
      <vt:lpstr>The Secret Language</vt:lpstr>
      <vt:lpstr> General Tips for Your Letters</vt:lpstr>
      <vt:lpstr>What’s Not Helpful!</vt:lpstr>
      <vt:lpstr>When You Can’t Write A Great Letter</vt:lpstr>
      <vt:lpstr>If you don’t have ANYTHING nice to say. . . </vt:lpstr>
      <vt:lpstr>Sir Winston Churchhill </vt:lpstr>
      <vt:lpstr>This Presentation was Enabled Thanks to:</vt:lpstr>
    </vt:vector>
  </TitlesOfParts>
  <Company>Lake Forest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Recommendation Letter Writing</dc:title>
  <dc:creator>LITAdmin</dc:creator>
  <cp:lastModifiedBy>Gilat Raanan-Eliav</cp:lastModifiedBy>
  <cp:revision>88</cp:revision>
  <dcterms:created xsi:type="dcterms:W3CDTF">2010-07-29T14:19:58Z</dcterms:created>
  <dcterms:modified xsi:type="dcterms:W3CDTF">2018-11-19T16:03:05Z</dcterms:modified>
</cp:coreProperties>
</file>