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18"/>
  </p:normalViewPr>
  <p:slideViewPr>
    <p:cSldViewPr snapToGrid="0" snapToObjects="1">
      <p:cViewPr varScale="1">
        <p:scale>
          <a:sx n="93" d="100"/>
          <a:sy n="93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67781-31E1-804A-B489-816809D018E6}" type="datetimeFigureOut">
              <a:rPr lang="en-US" smtClean="0"/>
              <a:t>4/4/21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328B5-EDE8-5B4E-878C-1EA6ECEC3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40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he-IL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he-I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he-I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e-IL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he-IL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Click to edit Master text styles</a:t>
            </a:r>
          </a:p>
          <a:p>
            <a:pPr lvl="1"/>
            <a:r>
              <a:rPr lang="he-IL"/>
              <a:t>Second level</a:t>
            </a:r>
          </a:p>
          <a:p>
            <a:pPr lvl="2"/>
            <a:r>
              <a:rPr lang="he-IL"/>
              <a:t>Third level</a:t>
            </a:r>
          </a:p>
          <a:p>
            <a:pPr lvl="3"/>
            <a:r>
              <a:rPr lang="he-IL"/>
              <a:t>Fourth level</a:t>
            </a:r>
          </a:p>
          <a:p>
            <a:pPr lvl="4"/>
            <a:r>
              <a:rPr lang="he-IL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4/4/21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4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Pregnancy in the lab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Young PI 2021</a:t>
            </a:r>
          </a:p>
        </p:txBody>
      </p:sp>
    </p:spTree>
    <p:extLst>
      <p:ext uri="{BB962C8B-B14F-4D97-AF65-F5344CB8AC3E}">
        <p14:creationId xmlns:p14="http://schemas.microsoft.com/office/powerpoint/2010/main" val="939125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will happen any way – try to make the best out of it!</a:t>
            </a:r>
          </a:p>
          <a:p>
            <a:r>
              <a:rPr lang="en-US" dirty="0"/>
              <a:t>Talk about it</a:t>
            </a:r>
          </a:p>
          <a:p>
            <a:r>
              <a:rPr lang="en-US" dirty="0"/>
              <a:t>Plan</a:t>
            </a:r>
          </a:p>
          <a:p>
            <a:r>
              <a:rPr lang="en-US" dirty="0"/>
              <a:t>Your reaction to the first will </a:t>
            </a:r>
            <a:r>
              <a:rPr lang="en-US"/>
              <a:t>dictate the rest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60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442" y="40341"/>
            <a:ext cx="8472642" cy="141194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For your students</a:t>
            </a:r>
            <a:r>
              <a:rPr lang="en-US" sz="3200" dirty="0">
                <a:cs typeface="Arial"/>
              </a:rPr>
              <a:t> – </a:t>
            </a:r>
            <a:br>
              <a:rPr lang="en-US" sz="3200" dirty="0">
                <a:cs typeface="Arial"/>
              </a:rPr>
            </a:br>
            <a:r>
              <a:rPr lang="en-US" sz="3200" dirty="0">
                <a:ea typeface="ＭＳ 明朝"/>
                <a:cs typeface="Arial"/>
              </a:rPr>
              <a:t>keeping in touch with the lab during maternity leave</a:t>
            </a:r>
            <a:endParaRPr lang="en-US" sz="3200" dirty="0"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Box 1"/>
          <p:cNvSpPr txBox="1"/>
          <p:nvPr/>
        </p:nvSpPr>
        <p:spPr>
          <a:xfrm>
            <a:off x="166536" y="1678280"/>
            <a:ext cx="8764084" cy="5096436"/>
          </a:xfrm>
          <a:prstGeom prst="rect">
            <a:avLst/>
          </a:prstGeom>
          <a:ln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Invite everyone to come and visit you at home for a small breakfast (each person can bring something so you don't have to work hard)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Get someone to take care of baby for 2h each week and come to group meetings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Make sure you stay on the labs </a:t>
            </a:r>
            <a:r>
              <a:rPr lang="en-US" dirty="0" err="1">
                <a:effectLst/>
                <a:latin typeface="Times New Roman"/>
                <a:ea typeface="ＭＳ 明朝"/>
                <a:cs typeface="Arial"/>
              </a:rPr>
              <a:t>whatsapp</a:t>
            </a: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 group and stay active there.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Come for lunch on the lawn with the baby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Call the PI once a month just to say hi 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Come to chat to the PI once a month and have lab members take care of the baby while you are in the office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Connect to Group meetings by </a:t>
            </a:r>
            <a:r>
              <a:rPr lang="en-US" dirty="0" err="1">
                <a:effectLst/>
                <a:latin typeface="Times New Roman"/>
                <a:ea typeface="ＭＳ 明朝"/>
                <a:cs typeface="Arial"/>
              </a:rPr>
              <a:t>skype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Send weekly updates to lab with pictures of baby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Ask PI to be cc’d on all emails of the lab/just emails about your project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Come to seminars (with baby in holder?)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Follow your </a:t>
            </a:r>
            <a:r>
              <a:rPr lang="en-US" dirty="0" err="1">
                <a:effectLst/>
                <a:latin typeface="Times New Roman"/>
                <a:ea typeface="ＭＳ 明朝"/>
                <a:cs typeface="Arial"/>
              </a:rPr>
              <a:t>pubcrawler</a:t>
            </a: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 once a week and email PI with any new interesting papers that may have come out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Join Happy hour activities (with baby)</a:t>
            </a:r>
            <a:endParaRPr lang="en-US" dirty="0">
              <a:effectLst/>
              <a:ea typeface="ＭＳ 明朝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Invite PI to see you and baby at home one time.</a:t>
            </a:r>
            <a:endParaRPr lang="en-US" dirty="0">
              <a:effectLst/>
              <a:ea typeface="ＭＳ 明朝"/>
              <a:cs typeface="Arial"/>
            </a:endParaRPr>
          </a:p>
          <a:p>
            <a:pPr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ＭＳ 明朝"/>
                <a:cs typeface="Arial"/>
              </a:rPr>
              <a:t> </a:t>
            </a:r>
            <a:endParaRPr lang="en-US" dirty="0">
              <a:effectLst/>
              <a:ea typeface="ＭＳ 明朝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2829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5267"/>
            <a:ext cx="7570787" cy="1411941"/>
          </a:xfrm>
        </p:spPr>
        <p:txBody>
          <a:bodyPr/>
          <a:lstStyle/>
          <a:p>
            <a:r>
              <a:rPr lang="en-US" sz="3600" dirty="0"/>
              <a:t>For your students – </a:t>
            </a:r>
            <a:br>
              <a:rPr lang="en-US" sz="3600" dirty="0"/>
            </a:br>
            <a:r>
              <a:rPr lang="en-US" sz="3600" dirty="0">
                <a:ea typeface="ＭＳ 明朝"/>
                <a:cs typeface="Arial"/>
              </a:rPr>
              <a:t>Tips for effective time management </a:t>
            </a:r>
            <a:r>
              <a:rPr lang="en-US" sz="3600" b="1" dirty="0">
                <a:ea typeface="ＭＳ 明朝"/>
                <a:cs typeface="Arial"/>
              </a:rPr>
              <a:t>after pregnancy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Box 3"/>
          <p:cNvSpPr txBox="1"/>
          <p:nvPr/>
        </p:nvSpPr>
        <p:spPr>
          <a:xfrm>
            <a:off x="624519" y="1603233"/>
            <a:ext cx="7952210" cy="5288598"/>
          </a:xfrm>
          <a:prstGeom prst="rect">
            <a:avLst/>
          </a:prstGeom>
          <a:ln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lvl="0" indent="-285750">
              <a:spcAft>
                <a:spcPts val="0"/>
              </a:spcAft>
              <a:buFont typeface="Arial"/>
              <a:buChar char="•"/>
            </a:pPr>
            <a:r>
              <a:rPr lang="en-US" dirty="0">
                <a:ea typeface="ＭＳ 明朝"/>
                <a:cs typeface="Arial"/>
              </a:rPr>
              <a:t> </a:t>
            </a:r>
            <a:r>
              <a:rPr lang="en-US" dirty="0">
                <a:effectLst/>
                <a:ea typeface="ＭＳ 明朝"/>
                <a:cs typeface="Arial"/>
              </a:rPr>
              <a:t>Get your partner to be equally involved.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Prioritize your tasks and keep continuous communication with your PI.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Define daily/weekly/monthly schedule with your tasks, to maximize your efficiency when you are in the lab or at home.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Check which part of your work can be done at home and install relevant software.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Try to stay a day or two longer hours to enable long experiments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Request your lab mates to help you in little tasks that can maybe save you waiting time (turning equipment on for example).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Accept the fact that things will not always work as you planned them, enable yourself flexibility 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Learn to forgive yourself when things don't go as planned.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Get help for household duties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Learn to say no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Remember to keep some time for yourself (sports, friends, quality time with your husband, everything that makes you feel good). 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en-US" dirty="0">
                <a:effectLst/>
                <a:ea typeface="ＭＳ 明朝"/>
                <a:cs typeface="Arial"/>
              </a:rPr>
              <a:t>Learn how to use time management tools effectively (such as an electronic calendar) this will help you get things/duties out of your head </a:t>
            </a:r>
          </a:p>
        </p:txBody>
      </p:sp>
    </p:spTree>
    <p:extLst>
      <p:ext uri="{BB962C8B-B14F-4D97-AF65-F5344CB8AC3E}">
        <p14:creationId xmlns:p14="http://schemas.microsoft.com/office/powerpoint/2010/main" val="43852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Pregnancy</a:t>
            </a:r>
          </a:p>
          <a:p>
            <a:r>
              <a:rPr lang="en-US" dirty="0"/>
              <a:t>Maternity leave</a:t>
            </a:r>
          </a:p>
          <a:p>
            <a:r>
              <a:rPr lang="en-US" dirty="0"/>
              <a:t>Back to lab</a:t>
            </a:r>
          </a:p>
          <a:p>
            <a:r>
              <a:rPr lang="en-US" dirty="0"/>
              <a:t>The new routine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F03816-2279-AC44-BCBB-7E832E748E71}"/>
              </a:ext>
            </a:extLst>
          </p:cNvPr>
          <p:cNvSpPr txBox="1"/>
          <p:nvPr/>
        </p:nvSpPr>
        <p:spPr>
          <a:xfrm>
            <a:off x="163526" y="5167745"/>
            <a:ext cx="8828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Disclosure: don’t get mad or hurt, this is not a trivial topic</a:t>
            </a:r>
          </a:p>
        </p:txBody>
      </p:sp>
    </p:spTree>
    <p:extLst>
      <p:ext uri="{BB962C8B-B14F-4D97-AF65-F5344CB8AC3E}">
        <p14:creationId xmlns:p14="http://schemas.microsoft.com/office/powerpoint/2010/main" val="971709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Prenatal – getting the news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16137" y="1915498"/>
            <a:ext cx="8838699" cy="4838339"/>
          </a:xfrm>
        </p:spPr>
        <p:txBody>
          <a:bodyPr>
            <a:normAutofit/>
          </a:bodyPr>
          <a:lstStyle/>
          <a:p>
            <a:r>
              <a:rPr lang="en-US" dirty="0"/>
              <a:t>(Pretend to) b</a:t>
            </a:r>
            <a:r>
              <a:rPr lang="he-IL" dirty="0" err="1"/>
              <a:t>e</a:t>
            </a:r>
            <a:r>
              <a:rPr lang="he-IL" dirty="0"/>
              <a:t> genuinely happy – they are scared to death</a:t>
            </a:r>
          </a:p>
          <a:p>
            <a:r>
              <a:rPr lang="x-none" dirty="0"/>
              <a:t>Dedicate some time and mindfullness to talk about the wonderful news</a:t>
            </a:r>
          </a:p>
          <a:p>
            <a:r>
              <a:rPr lang="x-none" dirty="0"/>
              <a:t>Say that we need to prepare, but it is the student’s choice. </a:t>
            </a:r>
            <a:r>
              <a:rPr lang="x-none" b="1" dirty="0"/>
              <a:t>Be realistic</a:t>
            </a:r>
          </a:p>
          <a:p>
            <a:r>
              <a:rPr lang="x-none" dirty="0"/>
              <a:t>Don’t tell others</a:t>
            </a:r>
            <a:r>
              <a:rPr lang="is-IS" dirty="0"/>
              <a:t>… ask if told others</a:t>
            </a:r>
          </a:p>
          <a:p>
            <a:r>
              <a:rPr lang="is-IS" dirty="0"/>
              <a:t>It is a different experience for male or female Pis, let‘s talk about it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766157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99617" y="40341"/>
            <a:ext cx="8154776" cy="1411941"/>
          </a:xfrm>
        </p:spPr>
        <p:txBody>
          <a:bodyPr/>
          <a:lstStyle/>
          <a:p>
            <a:r>
              <a:rPr lang="he-IL" dirty="0"/>
              <a:t>Don't let things happen - plan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92162" y="1761565"/>
            <a:ext cx="8224838" cy="5096435"/>
          </a:xfrm>
        </p:spPr>
        <p:txBody>
          <a:bodyPr>
            <a:normAutofit/>
          </a:bodyPr>
          <a:lstStyle/>
          <a:p>
            <a:pPr marL="349250" lvl="1" indent="0">
              <a:buNone/>
            </a:pPr>
            <a:r>
              <a:rPr lang="en-US" dirty="0"/>
              <a:t>First think what you as a PI want. </a:t>
            </a:r>
          </a:p>
          <a:p>
            <a:pPr marL="349250" lvl="1" indent="0">
              <a:buNone/>
            </a:pPr>
            <a:r>
              <a:rPr lang="en-US" dirty="0"/>
              <a:t>Then - three strategies:</a:t>
            </a:r>
          </a:p>
          <a:p>
            <a:pPr lvl="1"/>
            <a:r>
              <a:rPr lang="en-US" dirty="0"/>
              <a:t>Treat the due date as a positive deadline</a:t>
            </a:r>
          </a:p>
          <a:p>
            <a:pPr lvl="2">
              <a:buFont typeface="Wingdings" charset="2"/>
              <a:buChar char="ü"/>
            </a:pPr>
            <a:r>
              <a:rPr lang="en-US" dirty="0"/>
              <a:t>get papers out – make a plan</a:t>
            </a:r>
          </a:p>
          <a:p>
            <a:pPr lvl="2">
              <a:buFont typeface="Wingdings" charset="2"/>
              <a:buChar char="ü"/>
            </a:pPr>
            <a:r>
              <a:rPr lang="en-US"/>
              <a:t>Promises a </a:t>
            </a:r>
            <a:r>
              <a:rPr lang="en-US" dirty="0"/>
              <a:t>quiet maternity leave</a:t>
            </a:r>
          </a:p>
          <a:p>
            <a:pPr lvl="1"/>
            <a:r>
              <a:rPr lang="en-US" dirty="0"/>
              <a:t>Add a student or technician to the project</a:t>
            </a:r>
          </a:p>
          <a:p>
            <a:pPr lvl="2">
              <a:buFont typeface="Wingdings" charset="2"/>
              <a:buChar char="ü"/>
            </a:pPr>
            <a:r>
              <a:rPr lang="en-US" dirty="0"/>
              <a:t>Discuss authorship</a:t>
            </a:r>
          </a:p>
          <a:p>
            <a:pPr lvl="2">
              <a:buFont typeface="Wingdings" charset="2"/>
              <a:buChar char="ü"/>
            </a:pPr>
            <a:r>
              <a:rPr lang="en-US" dirty="0"/>
              <a:t>Tell her to mentor the student/tech – she stays involved</a:t>
            </a:r>
          </a:p>
          <a:p>
            <a:pPr lvl="1"/>
            <a:r>
              <a:rPr lang="en-US" dirty="0"/>
              <a:t>Do nothing, cruise on – make sure you and the student know you’re doing it and realize implications </a:t>
            </a:r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>
              <a:buFont typeface="Wingdings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978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2610" r="-826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278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61" y="40341"/>
            <a:ext cx="8154776" cy="1411941"/>
          </a:xfrm>
        </p:spPr>
        <p:txBody>
          <a:bodyPr/>
          <a:lstStyle/>
          <a:p>
            <a:r>
              <a:rPr lang="en-US" dirty="0"/>
              <a:t>Maternity leave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12516" b="-12516"/>
          <a:stretch>
            <a:fillRect/>
          </a:stretch>
        </p:blipFill>
        <p:spPr>
          <a:xfrm>
            <a:off x="792163" y="2940801"/>
            <a:ext cx="7785100" cy="4303713"/>
          </a:xfr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792163" y="1502680"/>
            <a:ext cx="7785100" cy="4303713"/>
          </a:xfrm>
        </p:spPr>
        <p:txBody>
          <a:bodyPr/>
          <a:lstStyle/>
          <a:p>
            <a:r>
              <a:rPr lang="en-US" dirty="0"/>
              <a:t>Most woman take more than 3 months (even if they say otherwise before)</a:t>
            </a:r>
          </a:p>
          <a:p>
            <a:r>
              <a:rPr lang="en-US" dirty="0"/>
              <a:t>Male students get 1 month of paid leave when they have a baby</a:t>
            </a:r>
          </a:p>
        </p:txBody>
      </p:sp>
    </p:spTree>
    <p:extLst>
      <p:ext uri="{BB962C8B-B14F-4D97-AF65-F5344CB8AC3E}">
        <p14:creationId xmlns:p14="http://schemas.microsoft.com/office/powerpoint/2010/main" val="3935221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12" y="-1301"/>
            <a:ext cx="8410190" cy="1411941"/>
          </a:xfrm>
        </p:spPr>
        <p:txBody>
          <a:bodyPr/>
          <a:lstStyle/>
          <a:p>
            <a:r>
              <a:rPr lang="en-US" dirty="0"/>
              <a:t>Maternity leave –</a:t>
            </a:r>
            <a:br>
              <a:rPr lang="en-US" dirty="0"/>
            </a:br>
            <a:r>
              <a:rPr lang="en-US" dirty="0"/>
              <a:t>staying in touch – first two months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Visit</a:t>
            </a:r>
          </a:p>
          <a:p>
            <a:r>
              <a:rPr lang="en-US" dirty="0"/>
              <a:t>Do a lab party</a:t>
            </a:r>
          </a:p>
          <a:p>
            <a:r>
              <a:rPr lang="en-US" dirty="0"/>
              <a:t>Call or ask if other students talked to her</a:t>
            </a:r>
          </a:p>
          <a:p>
            <a:r>
              <a:rPr lang="en-US" dirty="0"/>
              <a:t>Talk about return date, early on</a:t>
            </a:r>
          </a:p>
          <a:p>
            <a:r>
              <a:rPr lang="en-US" dirty="0"/>
              <a:t>Plan</a:t>
            </a:r>
          </a:p>
          <a:p>
            <a:r>
              <a:rPr lang="en-US" dirty="0"/>
              <a:t>Keep them in the lab community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03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12" y="-1301"/>
            <a:ext cx="8410190" cy="1411941"/>
          </a:xfrm>
        </p:spPr>
        <p:txBody>
          <a:bodyPr/>
          <a:lstStyle/>
          <a:p>
            <a:r>
              <a:rPr lang="en-US" dirty="0"/>
              <a:t>Maternity leave –</a:t>
            </a:r>
            <a:br>
              <a:rPr lang="en-US" dirty="0"/>
            </a:br>
            <a:r>
              <a:rPr lang="en-US" dirty="0"/>
              <a:t>staying in touch – months 3-6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284" y="3373043"/>
            <a:ext cx="4646609" cy="348495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Encourage to come to lab meetings – with or without the baby</a:t>
            </a:r>
          </a:p>
          <a:p>
            <a:r>
              <a:rPr lang="en-US" dirty="0"/>
              <a:t>One-on-one meetings</a:t>
            </a:r>
          </a:p>
          <a:p>
            <a:r>
              <a:rPr lang="en-US" dirty="0"/>
              <a:t>Write a review/fellowship (prepare papers before, needs to be focused)</a:t>
            </a:r>
          </a:p>
          <a:p>
            <a:r>
              <a:rPr lang="en-US" dirty="0"/>
              <a:t>Data analysis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42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Encourage to return only when ready – you don’t want a sleepy unfocused student (dad too)</a:t>
            </a:r>
          </a:p>
          <a:p>
            <a:r>
              <a:rPr lang="en-US" dirty="0"/>
              <a:t>Discuss support systems – only if receptive</a:t>
            </a:r>
          </a:p>
          <a:p>
            <a:r>
              <a:rPr lang="en-US" dirty="0"/>
              <a:t>Encourage to have one long day</a:t>
            </a:r>
          </a:p>
          <a:p>
            <a:r>
              <a:rPr lang="en-US" dirty="0"/>
              <a:t>Don’t make assumptions (e.g. conferences)</a:t>
            </a:r>
          </a:p>
          <a:p>
            <a:r>
              <a:rPr lang="en-US" dirty="0"/>
              <a:t>Be patient and not judgmental – it doesn’t help</a:t>
            </a:r>
          </a:p>
          <a:p>
            <a:r>
              <a:rPr lang="en-US" dirty="0"/>
              <a:t>Don’t give up </a:t>
            </a:r>
          </a:p>
        </p:txBody>
      </p:sp>
    </p:spTree>
    <p:extLst>
      <p:ext uri="{BB962C8B-B14F-4D97-AF65-F5344CB8AC3E}">
        <p14:creationId xmlns:p14="http://schemas.microsoft.com/office/powerpoint/2010/main" val="3296541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1468</TotalTime>
  <Words>773</Words>
  <Application>Microsoft Macintosh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ＭＳ 明朝</vt:lpstr>
      <vt:lpstr>Arial</vt:lpstr>
      <vt:lpstr>Calibri</vt:lpstr>
      <vt:lpstr>Candara</vt:lpstr>
      <vt:lpstr>Mistral</vt:lpstr>
      <vt:lpstr>Symbol</vt:lpstr>
      <vt:lpstr>Times New Roman</vt:lpstr>
      <vt:lpstr>Wingdings</vt:lpstr>
      <vt:lpstr>Infusion</vt:lpstr>
      <vt:lpstr>Pregnancy in the lab</vt:lpstr>
      <vt:lpstr>Outline</vt:lpstr>
      <vt:lpstr>Prenatal – getting the news</vt:lpstr>
      <vt:lpstr>Don't let things happen - plan</vt:lpstr>
      <vt:lpstr>PowerPoint Presentation</vt:lpstr>
      <vt:lpstr>Maternity leave</vt:lpstr>
      <vt:lpstr>Maternity leave – staying in touch – first two months</vt:lpstr>
      <vt:lpstr>Maternity leave – staying in touch – months 3-6</vt:lpstr>
      <vt:lpstr>Back to lab</vt:lpstr>
      <vt:lpstr>Concluding remarks</vt:lpstr>
      <vt:lpstr>For your students –  keeping in touch with the lab during maternity leave</vt:lpstr>
      <vt:lpstr>For your students –  Tips for effective time management after pregnancy</vt:lpstr>
    </vt:vector>
  </TitlesOfParts>
  <Company>WIS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קורס הכנה ללידה</dc:title>
  <dc:creator>Ruth Shouval</dc:creator>
  <cp:lastModifiedBy>Ruth Shouval</cp:lastModifiedBy>
  <cp:revision>21</cp:revision>
  <cp:lastPrinted>2019-04-15T06:43:27Z</cp:lastPrinted>
  <dcterms:created xsi:type="dcterms:W3CDTF">2017-02-28T20:44:27Z</dcterms:created>
  <dcterms:modified xsi:type="dcterms:W3CDTF">2021-04-05T07:38:49Z</dcterms:modified>
</cp:coreProperties>
</file>