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28"/>
  </p:notesMasterIdLst>
  <p:sldIdLst>
    <p:sldId id="256" r:id="rId2"/>
    <p:sldId id="260" r:id="rId3"/>
    <p:sldId id="259" r:id="rId4"/>
    <p:sldId id="263" r:id="rId5"/>
    <p:sldId id="264" r:id="rId6"/>
    <p:sldId id="266" r:id="rId7"/>
    <p:sldId id="267" r:id="rId8"/>
    <p:sldId id="270" r:id="rId9"/>
    <p:sldId id="271" r:id="rId10"/>
    <p:sldId id="272" r:id="rId11"/>
    <p:sldId id="273" r:id="rId12"/>
    <p:sldId id="274" r:id="rId13"/>
    <p:sldId id="276" r:id="rId14"/>
    <p:sldId id="282" r:id="rId15"/>
    <p:sldId id="280" r:id="rId16"/>
    <p:sldId id="279" r:id="rId17"/>
    <p:sldId id="283" r:id="rId18"/>
    <p:sldId id="284" r:id="rId19"/>
    <p:sldId id="285" r:id="rId20"/>
    <p:sldId id="286" r:id="rId21"/>
    <p:sldId id="287" r:id="rId22"/>
    <p:sldId id="288" r:id="rId23"/>
    <p:sldId id="289" r:id="rId24"/>
    <p:sldId id="290" r:id="rId25"/>
    <p:sldId id="291" r:id="rId26"/>
    <p:sldId id="29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36" autoAdjust="0"/>
  </p:normalViewPr>
  <p:slideViewPr>
    <p:cSldViewPr>
      <p:cViewPr varScale="1">
        <p:scale>
          <a:sx n="104" d="100"/>
          <a:sy n="104" d="100"/>
        </p:scale>
        <p:origin x="-616"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FB8198-AD32-405C-ADBA-293F91EAE83B}" type="datetimeFigureOut">
              <a:rPr lang="en-US" smtClean="0"/>
              <a:t>8/7/2015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B7ED15-2598-4AD4-B100-B16DB3887030}" type="slidenum">
              <a:rPr lang="en-US" smtClean="0"/>
              <a:t>‹#›</a:t>
            </a:fld>
            <a:endParaRPr lang="en-US"/>
          </a:p>
        </p:txBody>
      </p:sp>
    </p:spTree>
    <p:extLst>
      <p:ext uri="{BB962C8B-B14F-4D97-AF65-F5344CB8AC3E}">
        <p14:creationId xmlns:p14="http://schemas.microsoft.com/office/powerpoint/2010/main" val="2923848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7ED15-2598-4AD4-B100-B16DB3887030}" type="slidenum">
              <a:rPr lang="en-US" smtClean="0"/>
              <a:t>2</a:t>
            </a:fld>
            <a:endParaRPr lang="en-US"/>
          </a:p>
        </p:txBody>
      </p:sp>
    </p:spTree>
    <p:extLst>
      <p:ext uri="{BB962C8B-B14F-4D97-AF65-F5344CB8AC3E}">
        <p14:creationId xmlns:p14="http://schemas.microsoft.com/office/powerpoint/2010/main" val="1575237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 1d model results for different thermal inertias. The simulation ran during 1 lunar night, assuming that during the day the entire thermal mass reached a temperature of 900 K. Higher thermal inertias cause more heat to flow from the inside of the thermal mass to its faces, thus heating its bottom. Areas with a higher thermal inertia are preferable when selecting the material and location of the buried thermal mass, as those remain warm even throughout the night. </a:t>
            </a:r>
          </a:p>
          <a:p>
            <a:r>
              <a:rPr lang="en-US" sz="1200" b="0" kern="1200" smtClean="0">
                <a:solidFill>
                  <a:schemeClr val="tx1"/>
                </a:solidFill>
                <a:effectLst/>
                <a:latin typeface="+mn-lt"/>
                <a:ea typeface="+mn-ea"/>
                <a:cs typeface="+mn-cs"/>
              </a:rPr>
              <a:t>k~0.01</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2B7ED15-2598-4AD4-B100-B16DB3887030}" type="slidenum">
              <a:rPr lang="en-US" smtClean="0"/>
              <a:t>18</a:t>
            </a:fld>
            <a:endParaRPr lang="en-US"/>
          </a:p>
        </p:txBody>
      </p:sp>
    </p:spTree>
    <p:extLst>
      <p:ext uri="{BB962C8B-B14F-4D97-AF65-F5344CB8AC3E}">
        <p14:creationId xmlns:p14="http://schemas.microsoft.com/office/powerpoint/2010/main" val="662923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2B7ED15-2598-4AD4-B100-B16DB3887030}" type="slidenum">
              <a:rPr lang="en-US" smtClean="0"/>
              <a:t>19</a:t>
            </a:fld>
            <a:endParaRPr lang="en-US"/>
          </a:p>
        </p:txBody>
      </p:sp>
    </p:spTree>
    <p:extLst>
      <p:ext uri="{BB962C8B-B14F-4D97-AF65-F5344CB8AC3E}">
        <p14:creationId xmlns:p14="http://schemas.microsoft.com/office/powerpoint/2010/main" val="290546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enthalpy of fusion for water ice is roughly </a:t>
                </a:r>
                <a14:m>
                  <m:oMath xmlns:m="http://schemas.openxmlformats.org/officeDocument/2006/math" xmlns="">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panose="02040503050406030204" pitchFamily="18" charset="0"/>
                            <a:ea typeface="+mn-ea"/>
                            <a:cs typeface="+mn-cs"/>
                          </a:rPr>
                          <m:t>𝐿</m:t>
                        </m:r>
                      </m:e>
                      <m:sub>
                        <m:r>
                          <a:rPr lang="en-US" sz="1200" i="1" kern="1200">
                            <a:solidFill>
                              <a:schemeClr val="tx1"/>
                            </a:solidFill>
                            <a:effectLst/>
                            <a:latin typeface="Cambria Math" panose="02040503050406030204" pitchFamily="18" charset="0"/>
                            <a:ea typeface="+mn-ea"/>
                            <a:cs typeface="+mn-cs"/>
                          </a:rPr>
                          <m:t>𝑖𝑐𝑒</m:t>
                        </m:r>
                      </m:sub>
                    </m:sSub>
                    <m:r>
                      <a:rPr lang="en-US" sz="1200" i="1" kern="1200">
                        <a:solidFill>
                          <a:schemeClr val="tx1"/>
                        </a:solidFill>
                        <a:effectLst/>
                        <a:latin typeface="Cambria Math" panose="02040503050406030204" pitchFamily="18" charset="0"/>
                        <a:ea typeface="+mn-ea"/>
                        <a:cs typeface="+mn-cs"/>
                      </a:rPr>
                      <m:t>=335</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panose="02040503050406030204" pitchFamily="18" charset="0"/>
                            <a:ea typeface="+mn-ea"/>
                            <a:cs typeface="+mn-cs"/>
                          </a:rPr>
                          <m:t>𝐽</m:t>
                        </m:r>
                      </m:num>
                      <m:den>
                        <m:r>
                          <a:rPr lang="en-US" sz="1200" i="1" kern="1200">
                            <a:solidFill>
                              <a:schemeClr val="tx1"/>
                            </a:solidFill>
                            <a:effectLst/>
                            <a:latin typeface="Cambria Math" panose="02040503050406030204" pitchFamily="18" charset="0"/>
                            <a:ea typeface="+mn-ea"/>
                            <a:cs typeface="+mn-cs"/>
                          </a:rPr>
                          <m:t>𝑔</m:t>
                        </m:r>
                      </m:den>
                    </m:f>
                  </m:oMath>
                </a14:m>
                <a:endParaRPr lang="en-US" sz="1200" b="1"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enthalpy of fusion for water ice is roughly </a:t>
                </a:r>
                <a:r>
                  <a:rPr lang="en-US" sz="1200" i="0" kern="1200">
                    <a:solidFill>
                      <a:schemeClr val="tx1"/>
                    </a:solidFill>
                    <a:effectLst/>
                    <a:latin typeface="+mn-lt"/>
                    <a:ea typeface="+mn-ea"/>
                    <a:cs typeface="+mn-cs"/>
                  </a:rPr>
                  <a:t>𝐿_𝑖𝑐𝑒=335 𝐽/𝑔</a:t>
                </a:r>
                <a:endParaRPr lang="en-US" sz="1200" b="1"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A2B7ED15-2598-4AD4-B100-B16DB3887030}" type="slidenum">
              <a:rPr lang="en-US" smtClean="0"/>
              <a:t>20</a:t>
            </a:fld>
            <a:endParaRPr lang="en-US"/>
          </a:p>
        </p:txBody>
      </p:sp>
    </p:spTree>
    <p:extLst>
      <p:ext uri="{BB962C8B-B14F-4D97-AF65-F5344CB8AC3E}">
        <p14:creationId xmlns:p14="http://schemas.microsoft.com/office/powerpoint/2010/main" val="164725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2B7ED15-2598-4AD4-B100-B16DB3887030}" type="slidenum">
              <a:rPr lang="en-US" smtClean="0"/>
              <a:t>21</a:t>
            </a:fld>
            <a:endParaRPr lang="en-US"/>
          </a:p>
        </p:txBody>
      </p:sp>
    </p:spTree>
    <p:extLst>
      <p:ext uri="{BB962C8B-B14F-4D97-AF65-F5344CB8AC3E}">
        <p14:creationId xmlns:p14="http://schemas.microsoft.com/office/powerpoint/2010/main" val="3384638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2B7ED15-2598-4AD4-B100-B16DB3887030}" type="slidenum">
              <a:rPr lang="en-US" smtClean="0"/>
              <a:t>22</a:t>
            </a:fld>
            <a:endParaRPr lang="en-US"/>
          </a:p>
        </p:txBody>
      </p:sp>
    </p:spTree>
    <p:extLst>
      <p:ext uri="{BB962C8B-B14F-4D97-AF65-F5344CB8AC3E}">
        <p14:creationId xmlns:p14="http://schemas.microsoft.com/office/powerpoint/2010/main" val="2539527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 most of the air can and will be filtered by the plants themselves, some air must be recycled using </a:t>
                </a:r>
                <a:r>
                  <a:rPr lang="en-US" sz="1200" kern="1200" dirty="0" err="1" smtClean="0">
                    <a:solidFill>
                      <a:schemeClr val="tx1"/>
                    </a:solidFill>
                    <a:effectLst/>
                    <a:latin typeface="+mn-lt"/>
                    <a:ea typeface="+mn-ea"/>
                    <a:cs typeface="+mn-cs"/>
                  </a:rPr>
                  <a:t>thermocatalytic</a:t>
                </a:r>
                <a:r>
                  <a:rPr lang="en-US" sz="1200" kern="1200" dirty="0" smtClean="0">
                    <a:solidFill>
                      <a:schemeClr val="tx1"/>
                    </a:solidFill>
                    <a:effectLst/>
                    <a:latin typeface="+mn-lt"/>
                    <a:ea typeface="+mn-ea"/>
                    <a:cs typeface="+mn-cs"/>
                  </a:rPr>
                  <a:t> filters. This is a wasteful but necessary process that heats the air to ~800 K, which oxidized organic molecules to </a:t>
                </a:r>
                <a14:m>
                  <m:oMath xmlns:m="http://schemas.openxmlformats.org/officeDocument/2006/math" xmlns="">
                    <m:r>
                      <a:rPr lang="en-US" sz="1200" i="1" kern="1200">
                        <a:solidFill>
                          <a:schemeClr val="tx1"/>
                        </a:solidFill>
                        <a:effectLst/>
                        <a:latin typeface="Cambria Math" panose="02040503050406030204" pitchFamily="18" charset="0"/>
                        <a:ea typeface="+mn-ea"/>
                        <a:cs typeface="+mn-cs"/>
                      </a:rPr>
                      <m:t>𝐶</m:t>
                    </m:r>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panose="02040503050406030204" pitchFamily="18" charset="0"/>
                            <a:ea typeface="+mn-ea"/>
                            <a:cs typeface="+mn-cs"/>
                          </a:rPr>
                          <m:t>𝑂</m:t>
                        </m:r>
                      </m:e>
                      <m:sub>
                        <m:r>
                          <a:rPr lang="en-US" sz="1200" i="1" kern="1200">
                            <a:solidFill>
                              <a:schemeClr val="tx1"/>
                            </a:solidFill>
                            <a:effectLst/>
                            <a:latin typeface="Cambria Math" panose="02040503050406030204" pitchFamily="18" charset="0"/>
                            <a:ea typeface="+mn-ea"/>
                            <a:cs typeface="+mn-cs"/>
                          </a:rPr>
                          <m:t>2</m:t>
                        </m:r>
                      </m:sub>
                    </m:sSub>
                  </m:oMath>
                </a14:m>
                <a:r>
                  <a:rPr lang="en-US" sz="1200" kern="1200" dirty="0">
                    <a:solidFill>
                      <a:schemeClr val="tx1"/>
                    </a:solidFill>
                    <a:effectLst/>
                    <a:latin typeface="+mn-lt"/>
                    <a:ea typeface="+mn-ea"/>
                    <a:cs typeface="+mn-cs"/>
                  </a:rPr>
                  <a:t> and water.</a:t>
                </a:r>
              </a:p>
              <a:p>
                <a:pPr algn="l" rtl="0"/>
                <a:endParaRPr lang="en-US" sz="1200" b="1"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 most of the air can and will be filtered by the plants themselves, some air must be recycled using </a:t>
                </a:r>
                <a:r>
                  <a:rPr lang="en-US" sz="1200" kern="1200" dirty="0" err="1" smtClean="0">
                    <a:solidFill>
                      <a:schemeClr val="tx1"/>
                    </a:solidFill>
                    <a:effectLst/>
                    <a:latin typeface="+mn-lt"/>
                    <a:ea typeface="+mn-ea"/>
                    <a:cs typeface="+mn-cs"/>
                  </a:rPr>
                  <a:t>thermocatalytic</a:t>
                </a:r>
                <a:r>
                  <a:rPr lang="en-US" sz="1200" kern="1200" dirty="0" smtClean="0">
                    <a:solidFill>
                      <a:schemeClr val="tx1"/>
                    </a:solidFill>
                    <a:effectLst/>
                    <a:latin typeface="+mn-lt"/>
                    <a:ea typeface="+mn-ea"/>
                    <a:cs typeface="+mn-cs"/>
                  </a:rPr>
                  <a:t> filters. This is a wasteful but necessary process that heats the air to ~800 K, which oxidized organic molecules to </a:t>
                </a:r>
                <a:r>
                  <a:rPr lang="en-US" sz="1200" i="0" kern="1200">
                    <a:solidFill>
                      <a:schemeClr val="tx1"/>
                    </a:solidFill>
                    <a:effectLst/>
                    <a:latin typeface="+mn-lt"/>
                    <a:ea typeface="+mn-ea"/>
                    <a:cs typeface="+mn-cs"/>
                  </a:rPr>
                  <a:t>𝐶𝑂_2</a:t>
                </a:r>
                <a:r>
                  <a:rPr lang="en-US" sz="1200" kern="1200" dirty="0">
                    <a:solidFill>
                      <a:schemeClr val="tx1"/>
                    </a:solidFill>
                    <a:effectLst/>
                    <a:latin typeface="+mn-lt"/>
                    <a:ea typeface="+mn-ea"/>
                    <a:cs typeface="+mn-cs"/>
                  </a:rPr>
                  <a:t> and water.</a:t>
                </a:r>
              </a:p>
              <a:p>
                <a:pPr algn="l" rtl="0"/>
                <a:endParaRPr lang="en-US" sz="1200" b="1"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A2B7ED15-2598-4AD4-B100-B16DB3887030}" type="slidenum">
              <a:rPr lang="en-US" smtClean="0"/>
              <a:t>23</a:t>
            </a:fld>
            <a:endParaRPr lang="en-US"/>
          </a:p>
        </p:txBody>
      </p:sp>
    </p:spTree>
    <p:extLst>
      <p:ext uri="{BB962C8B-B14F-4D97-AF65-F5344CB8AC3E}">
        <p14:creationId xmlns:p14="http://schemas.microsoft.com/office/powerpoint/2010/main" val="2091494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2B7ED15-2598-4AD4-B100-B16DB3887030}" type="slidenum">
              <a:rPr lang="en-US" smtClean="0"/>
              <a:t>24</a:t>
            </a:fld>
            <a:endParaRPr lang="en-US"/>
          </a:p>
        </p:txBody>
      </p:sp>
    </p:spTree>
    <p:extLst>
      <p:ext uri="{BB962C8B-B14F-4D97-AF65-F5344CB8AC3E}">
        <p14:creationId xmlns:p14="http://schemas.microsoft.com/office/powerpoint/2010/main" val="1601647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2B7ED15-2598-4AD4-B100-B16DB3887030}" type="slidenum">
              <a:rPr lang="en-US" smtClean="0"/>
              <a:t>25</a:t>
            </a:fld>
            <a:endParaRPr lang="en-US"/>
          </a:p>
        </p:txBody>
      </p:sp>
    </p:spTree>
    <p:extLst>
      <p:ext uri="{BB962C8B-B14F-4D97-AF65-F5344CB8AC3E}">
        <p14:creationId xmlns:p14="http://schemas.microsoft.com/office/powerpoint/2010/main" val="1690067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Size: 14x9x2.5</a:t>
            </a:r>
          </a:p>
          <a:p>
            <a:r>
              <a:rPr lang="en-US" dirty="0" smtClean="0"/>
              <a:t>Four compartments.</a:t>
            </a:r>
          </a:p>
          <a:p>
            <a:r>
              <a:rPr lang="en-US" dirty="0" smtClean="0"/>
              <a:t>3</a:t>
            </a:r>
            <a:r>
              <a:rPr lang="en-US" baseline="0" dirty="0" smtClean="0"/>
              <a:t> vegetation growing chambers.</a:t>
            </a:r>
          </a:p>
          <a:p>
            <a:r>
              <a:rPr lang="en-US" baseline="0" dirty="0" smtClean="0"/>
              <a:t>1 living quarter that includes a kitchen, a lavatory, a control room a work area and three sleeping rooms.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Air pressure within BIOS was maintained using pumps. </a:t>
            </a:r>
            <a:r>
              <a:rPr lang="en-US" sz="1200" kern="1200" dirty="0" smtClean="0">
                <a:solidFill>
                  <a:schemeClr val="tx1"/>
                </a:solidFill>
                <a:effectLst/>
                <a:latin typeface="+mn-lt"/>
                <a:ea typeface="+mn-ea"/>
                <a:cs typeface="+mn-cs"/>
              </a:rPr>
              <a:t>mean air leak was 60-80 liters per day.</a:t>
            </a:r>
            <a:endParaRPr lang="en-US" dirty="0" smtClean="0"/>
          </a:p>
        </p:txBody>
      </p:sp>
      <p:sp>
        <p:nvSpPr>
          <p:cNvPr id="4" name="Slide Number Placeholder 3"/>
          <p:cNvSpPr>
            <a:spLocks noGrp="1"/>
          </p:cNvSpPr>
          <p:nvPr>
            <p:ph type="sldNum" sz="quarter" idx="10"/>
          </p:nvPr>
        </p:nvSpPr>
        <p:spPr/>
        <p:txBody>
          <a:bodyPr/>
          <a:lstStyle/>
          <a:p>
            <a:fld id="{A2B7ED15-2598-4AD4-B100-B16DB3887030}" type="slidenum">
              <a:rPr lang="en-US" smtClean="0"/>
              <a:t>5</a:t>
            </a:fld>
            <a:endParaRPr lang="en-US"/>
          </a:p>
        </p:txBody>
      </p:sp>
    </p:spTree>
    <p:extLst>
      <p:ext uri="{BB962C8B-B14F-4D97-AF65-F5344CB8AC3E}">
        <p14:creationId xmlns:p14="http://schemas.microsoft.com/office/powerpoint/2010/main" val="404896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Lamps power = 400 kW.</a:t>
                </a:r>
              </a:p>
              <a:p>
                <a:r>
                  <a:rPr lang="en-US" dirty="0" smtClean="0"/>
                  <a:t>Source</a:t>
                </a:r>
                <a:r>
                  <a:rPr lang="en-US" baseline="0" dirty="0" smtClean="0"/>
                  <a:t> – a power planet.</a:t>
                </a:r>
              </a:p>
              <a:p>
                <a:endParaRPr lang="en-US" baseline="0" dirty="0" smtClean="0"/>
              </a:p>
              <a:p>
                <a:r>
                  <a:rPr lang="en-US" dirty="0" smtClean="0"/>
                  <a:t>Each lamp provided 1000 PPF (photosynthetic photon</a:t>
                </a:r>
                <a:r>
                  <a:rPr lang="en-US" baseline="0" dirty="0" smtClean="0"/>
                  <a:t> flux).</a:t>
                </a:r>
              </a:p>
              <a:p>
                <a:r>
                  <a:rPr lang="en-US" baseline="0" dirty="0" smtClean="0"/>
                  <a:t>Planets took care of half the air purification and the rest was by a </a:t>
                </a:r>
                <a:r>
                  <a:rPr lang="en-US" sz="1200" kern="1200" dirty="0" err="1" smtClean="0">
                    <a:solidFill>
                      <a:schemeClr val="tx1"/>
                    </a:solidFill>
                    <a:effectLst/>
                    <a:latin typeface="+mn-lt"/>
                    <a:ea typeface="+mn-ea"/>
                    <a:cs typeface="+mn-cs"/>
                  </a:rPr>
                  <a:t>thermocatalytic</a:t>
                </a:r>
                <a:r>
                  <a:rPr lang="en-US" sz="1200" kern="1200" dirty="0" smtClean="0">
                    <a:solidFill>
                      <a:schemeClr val="tx1"/>
                    </a:solidFill>
                    <a:effectLst/>
                    <a:latin typeface="+mn-lt"/>
                    <a:ea typeface="+mn-ea"/>
                    <a:cs typeface="+mn-cs"/>
                  </a:rPr>
                  <a:t>  filter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which warms the air to 600C, oxidizing organic molecules to </a:t>
                </a:r>
                <a14:m>
                  <m:oMath xmlns:m="http://schemas.openxmlformats.org/officeDocument/2006/math" xmlns="">
                    <m:r>
                      <a:rPr lang="en-US" sz="1200" i="1" kern="1200">
                        <a:solidFill>
                          <a:schemeClr val="tx1"/>
                        </a:solidFill>
                        <a:effectLst/>
                        <a:latin typeface="Cambria Math"/>
                        <a:ea typeface="+mn-ea"/>
                        <a:cs typeface="+mn-cs"/>
                      </a:rPr>
                      <m:t>𝐶</m:t>
                    </m:r>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𝑂</m:t>
                        </m:r>
                      </m:e>
                      <m:sub>
                        <m:r>
                          <a:rPr lang="en-US" sz="1200" i="1" kern="1200">
                            <a:solidFill>
                              <a:schemeClr val="tx1"/>
                            </a:solidFill>
                            <a:effectLst/>
                            <a:latin typeface="Cambria Math"/>
                            <a:ea typeface="+mn-ea"/>
                            <a:cs typeface="+mn-cs"/>
                          </a:rPr>
                          <m:t>2</m:t>
                        </m:r>
                      </m:sub>
                    </m:sSub>
                  </m:oMath>
                </a14:m>
                <a:r>
                  <a:rPr lang="en-US" sz="1200" kern="1200" dirty="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water).</a:t>
                </a:r>
                <a:endParaRPr lang="en-US" baseline="0" dirty="0" smtClean="0"/>
              </a:p>
            </p:txBody>
          </p:sp>
        </mc:Choice>
        <mc:Fallback xmlns="">
          <p:sp>
            <p:nvSpPr>
              <p:cNvPr id="3" name="Notes Placeholder 2"/>
              <p:cNvSpPr>
                <a:spLocks noGrp="1"/>
              </p:cNvSpPr>
              <p:nvPr>
                <p:ph type="body" idx="1"/>
              </p:nvPr>
            </p:nvSpPr>
            <p:spPr/>
            <p:txBody>
              <a:bodyPr/>
              <a:lstStyle/>
              <a:p>
                <a:r>
                  <a:rPr lang="en-US" dirty="0" smtClean="0"/>
                  <a:t>Lamps power = 400 kW.</a:t>
                </a:r>
              </a:p>
              <a:p>
                <a:r>
                  <a:rPr lang="en-US" dirty="0" smtClean="0"/>
                  <a:t>Source</a:t>
                </a:r>
                <a:r>
                  <a:rPr lang="en-US" baseline="0" dirty="0" smtClean="0"/>
                  <a:t> – a power planet.</a:t>
                </a:r>
              </a:p>
              <a:p>
                <a:endParaRPr lang="en-US" baseline="0" dirty="0" smtClean="0"/>
              </a:p>
              <a:p>
                <a:r>
                  <a:rPr lang="en-US" dirty="0" smtClean="0"/>
                  <a:t>Each lamp provided 1000 PPF (photosynthetic photon</a:t>
                </a:r>
                <a:r>
                  <a:rPr lang="en-US" baseline="0" dirty="0" smtClean="0"/>
                  <a:t> flux).</a:t>
                </a:r>
              </a:p>
              <a:p>
                <a:r>
                  <a:rPr lang="en-US" baseline="0" dirty="0" smtClean="0"/>
                  <a:t>Planets took care of half the air purification and the rest was by a </a:t>
                </a:r>
                <a:r>
                  <a:rPr lang="en-US" sz="1200" kern="1200" dirty="0" err="1" smtClean="0">
                    <a:solidFill>
                      <a:schemeClr val="tx1"/>
                    </a:solidFill>
                    <a:effectLst/>
                    <a:latin typeface="+mn-lt"/>
                    <a:ea typeface="+mn-ea"/>
                    <a:cs typeface="+mn-cs"/>
                  </a:rPr>
                  <a:t>thermocatalytic</a:t>
                </a:r>
                <a:r>
                  <a:rPr lang="en-US" sz="1200" kern="1200" dirty="0" smtClean="0">
                    <a:solidFill>
                      <a:schemeClr val="tx1"/>
                    </a:solidFill>
                    <a:effectLst/>
                    <a:latin typeface="+mn-lt"/>
                    <a:ea typeface="+mn-ea"/>
                    <a:cs typeface="+mn-cs"/>
                  </a:rPr>
                  <a:t>  filter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which warms the air to 600C, oxidizing organic molecules to </a:t>
                </a:r>
                <a:r>
                  <a:rPr lang="en-US" sz="1200" i="0" kern="1200">
                    <a:solidFill>
                      <a:schemeClr val="tx1"/>
                    </a:solidFill>
                    <a:effectLst/>
                    <a:latin typeface="+mn-lt"/>
                    <a:ea typeface="+mn-ea"/>
                    <a:cs typeface="+mn-cs"/>
                  </a:rPr>
                  <a:t>𝐶𝑂_2</a:t>
                </a:r>
                <a:r>
                  <a:rPr lang="en-US" sz="1200" kern="1200" dirty="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water).</a:t>
                </a:r>
                <a:endParaRPr lang="en-US" baseline="0" dirty="0" smtClean="0"/>
              </a:p>
            </p:txBody>
          </p:sp>
        </mc:Fallback>
      </mc:AlternateContent>
      <p:sp>
        <p:nvSpPr>
          <p:cNvPr id="4" name="Slide Number Placeholder 3"/>
          <p:cNvSpPr>
            <a:spLocks noGrp="1"/>
          </p:cNvSpPr>
          <p:nvPr>
            <p:ph type="sldNum" sz="quarter" idx="10"/>
          </p:nvPr>
        </p:nvSpPr>
        <p:spPr/>
        <p:txBody>
          <a:bodyPr/>
          <a:lstStyle/>
          <a:p>
            <a:fld id="{A2B7ED15-2598-4AD4-B100-B16DB3887030}" type="slidenum">
              <a:rPr lang="en-US" smtClean="0"/>
              <a:t>6</a:t>
            </a:fld>
            <a:endParaRPr lang="en-US"/>
          </a:p>
        </p:txBody>
      </p:sp>
    </p:spTree>
    <p:extLst>
      <p:ext uri="{BB962C8B-B14F-4D97-AF65-F5344CB8AC3E}">
        <p14:creationId xmlns:p14="http://schemas.microsoft.com/office/powerpoint/2010/main" val="134445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7ED15-2598-4AD4-B100-B16DB3887030}" type="slidenum">
              <a:rPr lang="en-US" smtClean="0"/>
              <a:t>12</a:t>
            </a:fld>
            <a:endParaRPr lang="en-US"/>
          </a:p>
        </p:txBody>
      </p:sp>
    </p:spTree>
    <p:extLst>
      <p:ext uri="{BB962C8B-B14F-4D97-AF65-F5344CB8AC3E}">
        <p14:creationId xmlns:p14="http://schemas.microsoft.com/office/powerpoint/2010/main" val="2300381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7ED15-2598-4AD4-B100-B16DB3887030}" type="slidenum">
              <a:rPr lang="en-US" smtClean="0"/>
              <a:t>13</a:t>
            </a:fld>
            <a:endParaRPr lang="en-US"/>
          </a:p>
        </p:txBody>
      </p:sp>
    </p:spTree>
    <p:extLst>
      <p:ext uri="{BB962C8B-B14F-4D97-AF65-F5344CB8AC3E}">
        <p14:creationId xmlns:p14="http://schemas.microsoft.com/office/powerpoint/2010/main" val="2300381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7ED15-2598-4AD4-B100-B16DB3887030}" type="slidenum">
              <a:rPr lang="en-US" smtClean="0"/>
              <a:t>14</a:t>
            </a:fld>
            <a:endParaRPr lang="en-US"/>
          </a:p>
        </p:txBody>
      </p:sp>
    </p:spTree>
    <p:extLst>
      <p:ext uri="{BB962C8B-B14F-4D97-AF65-F5344CB8AC3E}">
        <p14:creationId xmlns:p14="http://schemas.microsoft.com/office/powerpoint/2010/main" val="3812718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efficiency of the Backhaus </a:t>
                </a:r>
                <a:r>
                  <a:rPr lang="en-US" sz="1200" b="0" kern="1200" dirty="0" err="1" smtClean="0">
                    <a:solidFill>
                      <a:schemeClr val="tx1"/>
                    </a:solidFill>
                    <a:effectLst/>
                    <a:latin typeface="+mn-lt"/>
                    <a:ea typeface="+mn-ea"/>
                    <a:cs typeface="+mn-cs"/>
                  </a:rPr>
                  <a:t>Stirling</a:t>
                </a:r>
                <a:r>
                  <a:rPr lang="en-US" sz="1200" b="0" kern="1200" dirty="0" smtClean="0">
                    <a:solidFill>
                      <a:schemeClr val="tx1"/>
                    </a:solidFill>
                    <a:effectLst/>
                    <a:latin typeface="+mn-lt"/>
                    <a:ea typeface="+mn-ea"/>
                    <a:cs typeface="+mn-cs"/>
                  </a:rPr>
                  <a:t> engine. The efficiency increases with the hot reservoir temperature, and reaches 30% at 700 K. The different curves show </a:t>
                </a:r>
                <a14:m>
                  <m:oMath xmlns:m="http://schemas.openxmlformats.org/officeDocument/2006/math" xmlns="">
                    <m:f>
                      <m:fPr>
                        <m:ctrlPr>
                          <a:rPr lang="en-US" sz="1200" b="0" i="1" kern="1200">
                            <a:solidFill>
                              <a:schemeClr val="tx1"/>
                            </a:solidFill>
                            <a:effectLst/>
                            <a:latin typeface="Cambria Math"/>
                            <a:ea typeface="+mn-ea"/>
                            <a:cs typeface="+mn-cs"/>
                          </a:rPr>
                        </m:ctrlPr>
                      </m:fPr>
                      <m:num>
                        <m:r>
                          <a:rPr lang="en-US" sz="1200" b="1" i="1" kern="1200">
                            <a:solidFill>
                              <a:schemeClr val="tx1"/>
                            </a:solidFill>
                            <a:effectLst/>
                            <a:latin typeface="Cambria Math" panose="02040503050406030204" pitchFamily="18" charset="0"/>
                            <a:ea typeface="+mn-ea"/>
                            <a:cs typeface="+mn-cs"/>
                          </a:rPr>
                          <m:t>𝒑</m:t>
                        </m:r>
                        <m:r>
                          <a:rPr lang="en-US" sz="1200" b="1" i="1" kern="1200">
                            <a:solidFill>
                              <a:schemeClr val="tx1"/>
                            </a:solidFill>
                            <a:effectLst/>
                            <a:latin typeface="Cambria Math" panose="02040503050406030204" pitchFamily="18" charset="0"/>
                            <a:ea typeface="+mn-ea"/>
                            <a:cs typeface="+mn-cs"/>
                          </a:rPr>
                          <m:t>𝟏</m:t>
                        </m:r>
                      </m:num>
                      <m:den>
                        <m:r>
                          <a:rPr lang="en-US" sz="1200" b="1" i="1" kern="1200">
                            <a:solidFill>
                              <a:schemeClr val="tx1"/>
                            </a:solidFill>
                            <a:effectLst/>
                            <a:latin typeface="Cambria Math" panose="02040503050406030204" pitchFamily="18" charset="0"/>
                            <a:ea typeface="+mn-ea"/>
                            <a:cs typeface="+mn-cs"/>
                          </a:rPr>
                          <m:t>𝒑𝒎</m:t>
                        </m:r>
                      </m:den>
                    </m:f>
                  </m:oMath>
                </a14:m>
                <a:r>
                  <a:rPr lang="en-US" sz="1200" b="0" kern="1200" dirty="0">
                    <a:solidFill>
                      <a:schemeClr val="tx1"/>
                    </a:solidFill>
                    <a:effectLst/>
                    <a:latin typeface="+mn-lt"/>
                    <a:ea typeface="+mn-ea"/>
                    <a:cs typeface="+mn-cs"/>
                  </a:rPr>
                  <a:t>, the ratio between the pressure wave amplitude (p1) and the mean pressure (pm). Higher values mean higher pressure amplitude normalized by the mean amplitude. (Backhaus et al., 1999)</a:t>
                </a:r>
                <a:endParaRPr lang="en-US" sz="1200" b="1" kern="1200" dirty="0">
                  <a:solidFill>
                    <a:schemeClr val="tx1"/>
                  </a:solidFill>
                  <a:effectLst/>
                  <a:latin typeface="+mn-lt"/>
                  <a:ea typeface="+mn-ea"/>
                  <a:cs typeface="+mn-cs"/>
                </a:endParaRP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efficiency of the Backhaus </a:t>
                </a:r>
                <a:r>
                  <a:rPr lang="en-US" sz="1200" b="0" kern="1200" dirty="0" err="1" smtClean="0">
                    <a:solidFill>
                      <a:schemeClr val="tx1"/>
                    </a:solidFill>
                    <a:effectLst/>
                    <a:latin typeface="+mn-lt"/>
                    <a:ea typeface="+mn-ea"/>
                    <a:cs typeface="+mn-cs"/>
                  </a:rPr>
                  <a:t>Stirling</a:t>
                </a:r>
                <a:r>
                  <a:rPr lang="en-US" sz="1200" b="0" kern="1200" dirty="0" smtClean="0">
                    <a:solidFill>
                      <a:schemeClr val="tx1"/>
                    </a:solidFill>
                    <a:effectLst/>
                    <a:latin typeface="+mn-lt"/>
                    <a:ea typeface="+mn-ea"/>
                    <a:cs typeface="+mn-cs"/>
                  </a:rPr>
                  <a:t> engine. The efficiency increases with the hot reservoir temperature, and reaches 30% at 700 K. The different curves show </a:t>
                </a:r>
                <a:r>
                  <a:rPr lang="en-US" sz="1200" b="1" i="0" kern="1200">
                    <a:solidFill>
                      <a:schemeClr val="tx1"/>
                    </a:solidFill>
                    <a:effectLst/>
                    <a:latin typeface="+mn-lt"/>
                    <a:ea typeface="+mn-ea"/>
                    <a:cs typeface="+mn-cs"/>
                  </a:rPr>
                  <a:t>𝒑𝟏</a:t>
                </a:r>
                <a:r>
                  <a:rPr lang="en-US" sz="1200" b="0" i="0" kern="1200">
                    <a:solidFill>
                      <a:schemeClr val="tx1"/>
                    </a:solidFill>
                    <a:effectLst/>
                    <a:latin typeface="+mn-lt"/>
                    <a:ea typeface="+mn-ea"/>
                    <a:cs typeface="+mn-cs"/>
                  </a:rPr>
                  <a:t>/</a:t>
                </a:r>
                <a:r>
                  <a:rPr lang="en-US" sz="1200" b="1" i="0" kern="1200">
                    <a:solidFill>
                      <a:schemeClr val="tx1"/>
                    </a:solidFill>
                    <a:effectLst/>
                    <a:latin typeface="+mn-lt"/>
                    <a:ea typeface="+mn-ea"/>
                    <a:cs typeface="+mn-cs"/>
                  </a:rPr>
                  <a:t>𝒑𝒎</a:t>
                </a:r>
                <a:r>
                  <a:rPr lang="en-US" sz="1200" b="0" kern="1200" dirty="0">
                    <a:solidFill>
                      <a:schemeClr val="tx1"/>
                    </a:solidFill>
                    <a:effectLst/>
                    <a:latin typeface="+mn-lt"/>
                    <a:ea typeface="+mn-ea"/>
                    <a:cs typeface="+mn-cs"/>
                  </a:rPr>
                  <a:t>, the ratio between the pressure wave amplitude (p1) and the mean pressure (pm). Higher values mean higher pressure amplitude normalized by the mean amplitude. (Backhaus et al., 1999)</a:t>
                </a:r>
                <a:endParaRPr lang="en-US" sz="1200" b="1" kern="1200" dirty="0">
                  <a:solidFill>
                    <a:schemeClr val="tx1"/>
                  </a:solidFill>
                  <a:effectLst/>
                  <a:latin typeface="+mn-lt"/>
                  <a:ea typeface="+mn-ea"/>
                  <a:cs typeface="+mn-cs"/>
                </a:endParaRPr>
              </a:p>
              <a:p>
                <a:endParaRPr lang="en-US" dirty="0"/>
              </a:p>
            </p:txBody>
          </p:sp>
        </mc:Fallback>
      </mc:AlternateContent>
      <p:sp>
        <p:nvSpPr>
          <p:cNvPr id="4" name="Slide Number Placeholder 3"/>
          <p:cNvSpPr>
            <a:spLocks noGrp="1"/>
          </p:cNvSpPr>
          <p:nvPr>
            <p:ph type="sldNum" sz="quarter" idx="10"/>
          </p:nvPr>
        </p:nvSpPr>
        <p:spPr/>
        <p:txBody>
          <a:bodyPr/>
          <a:lstStyle/>
          <a:p>
            <a:fld id="{A2B7ED15-2598-4AD4-B100-B16DB3887030}" type="slidenum">
              <a:rPr lang="en-US" smtClean="0"/>
              <a:t>15</a:t>
            </a:fld>
            <a:endParaRPr lang="en-US"/>
          </a:p>
        </p:txBody>
      </p:sp>
    </p:spTree>
    <p:extLst>
      <p:ext uri="{BB962C8B-B14F-4D97-AF65-F5344CB8AC3E}">
        <p14:creationId xmlns:p14="http://schemas.microsoft.com/office/powerpoint/2010/main" val="2300381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 Fresnel reflectors used to power the HTTER. The navy blued rectangles are the mirrors. They focus light onto the linear receiver that transfers warm liquid to the dark gray HTTER on the bottom. Heat is then transferred to the </a:t>
            </a:r>
            <a:r>
              <a:rPr lang="en-US" sz="1200" b="0" kern="1200" dirty="0" err="1" smtClean="0">
                <a:solidFill>
                  <a:schemeClr val="tx1"/>
                </a:solidFill>
                <a:effectLst/>
                <a:latin typeface="+mn-lt"/>
                <a:ea typeface="+mn-ea"/>
                <a:cs typeface="+mn-cs"/>
              </a:rPr>
              <a:t>Striling</a:t>
            </a:r>
            <a:r>
              <a:rPr lang="en-US" sz="1200" b="0" kern="1200" dirty="0" smtClean="0">
                <a:solidFill>
                  <a:schemeClr val="tx1"/>
                </a:solidFill>
                <a:effectLst/>
                <a:latin typeface="+mn-lt"/>
                <a:ea typeface="+mn-ea"/>
                <a:cs typeface="+mn-cs"/>
              </a:rPr>
              <a:t> engine (bottom, grey). On the right, the LTTER (light blue) is cooled using a radiator (yellow). Figure is taken from </a:t>
            </a:r>
            <a:r>
              <a:rPr lang="en-US" sz="1200" b="0" kern="1200" dirty="0" err="1" smtClean="0">
                <a:solidFill>
                  <a:schemeClr val="tx1"/>
                </a:solidFill>
                <a:effectLst/>
                <a:latin typeface="+mn-lt"/>
                <a:ea typeface="+mn-ea"/>
                <a:cs typeface="+mn-cs"/>
              </a:rPr>
              <a:t>Climent</a:t>
            </a:r>
            <a:r>
              <a:rPr lang="en-US" sz="1200" b="0" kern="1200" dirty="0" smtClean="0">
                <a:solidFill>
                  <a:schemeClr val="tx1"/>
                </a:solidFill>
                <a:effectLst/>
                <a:latin typeface="+mn-lt"/>
                <a:ea typeface="+mn-ea"/>
                <a:cs typeface="+mn-cs"/>
              </a:rPr>
              <a:t> et al., 2014.</a:t>
            </a:r>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2B7ED15-2598-4AD4-B100-B16DB3887030}" type="slidenum">
              <a:rPr lang="en-US" smtClean="0"/>
              <a:t>16</a:t>
            </a:fld>
            <a:endParaRPr lang="en-US"/>
          </a:p>
        </p:txBody>
      </p:sp>
    </p:spTree>
    <p:extLst>
      <p:ext uri="{BB962C8B-B14F-4D97-AF65-F5344CB8AC3E}">
        <p14:creationId xmlns:p14="http://schemas.microsoft.com/office/powerpoint/2010/main" val="2300381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 preferred geometry of the RCC system (right) and the modeled temperatures of the heat engine for that geometry. The fluid is diverted into two different pipes as it enters the HTTER. This configuration allows reaching 700 K after approximately 25 hours, meaning enough power can be supplied to the thermal engine</a:t>
            </a:r>
            <a:endParaRPr lang="en-US" b="0" dirty="0"/>
          </a:p>
        </p:txBody>
      </p:sp>
      <p:sp>
        <p:nvSpPr>
          <p:cNvPr id="4" name="Slide Number Placeholder 3"/>
          <p:cNvSpPr>
            <a:spLocks noGrp="1"/>
          </p:cNvSpPr>
          <p:nvPr>
            <p:ph type="sldNum" sz="quarter" idx="10"/>
          </p:nvPr>
        </p:nvSpPr>
        <p:spPr/>
        <p:txBody>
          <a:bodyPr/>
          <a:lstStyle/>
          <a:p>
            <a:fld id="{A2B7ED15-2598-4AD4-B100-B16DB3887030}" type="slidenum">
              <a:rPr lang="en-US" smtClean="0"/>
              <a:t>17</a:t>
            </a:fld>
            <a:endParaRPr lang="en-US"/>
          </a:p>
        </p:txBody>
      </p:sp>
    </p:spTree>
    <p:extLst>
      <p:ext uri="{BB962C8B-B14F-4D97-AF65-F5344CB8AC3E}">
        <p14:creationId xmlns:p14="http://schemas.microsoft.com/office/powerpoint/2010/main" val="3537958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372A5F1-C978-4956-90FD-B22B6A7EB9D5}" type="datetimeFigureOut">
              <a:rPr lang="en-US" smtClean="0"/>
              <a:t>8/7/2015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F06DF-04FA-4ACA-AAC0-E15459EAFBF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72A5F1-C978-4956-90FD-B22B6A7EB9D5}" type="datetimeFigureOut">
              <a:rPr lang="en-US" smtClean="0"/>
              <a:t>8/7/2015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F06DF-04FA-4ACA-AAC0-E15459EAFBF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72A5F1-C978-4956-90FD-B22B6A7EB9D5}" type="datetimeFigureOut">
              <a:rPr lang="en-US" smtClean="0"/>
              <a:t>8/7/2015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F06DF-04FA-4ACA-AAC0-E15459EAFBF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72A5F1-C978-4956-90FD-B22B6A7EB9D5}" type="datetimeFigureOut">
              <a:rPr lang="en-US" smtClean="0"/>
              <a:t>8/7/2015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F06DF-04FA-4ACA-AAC0-E15459EAFBF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72A5F1-C978-4956-90FD-B22B6A7EB9D5}" type="datetimeFigureOut">
              <a:rPr lang="en-US" smtClean="0"/>
              <a:t>8/7/2015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F06DF-04FA-4ACA-AAC0-E15459EAFBF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72A5F1-C978-4956-90FD-B22B6A7EB9D5}" type="datetimeFigureOut">
              <a:rPr lang="en-US" smtClean="0"/>
              <a:t>8/7/2015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F06DF-04FA-4ACA-AAC0-E15459EAFBF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72A5F1-C978-4956-90FD-B22B6A7EB9D5}" type="datetimeFigureOut">
              <a:rPr lang="en-US" smtClean="0"/>
              <a:t>8/7/2015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5F06DF-04FA-4ACA-AAC0-E15459EAFBF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72A5F1-C978-4956-90FD-B22B6A7EB9D5}" type="datetimeFigureOut">
              <a:rPr lang="en-US" smtClean="0"/>
              <a:t>8/7/2015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5F06DF-04FA-4ACA-AAC0-E15459EAFBF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2A5F1-C978-4956-90FD-B22B6A7EB9D5}" type="datetimeFigureOut">
              <a:rPr lang="en-US" smtClean="0"/>
              <a:t>8/7/2015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5F06DF-04FA-4ACA-AAC0-E15459EAFBF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72A5F1-C978-4956-90FD-B22B6A7EB9D5}" type="datetimeFigureOut">
              <a:rPr lang="en-US" smtClean="0"/>
              <a:t>8/7/2015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F06DF-04FA-4ACA-AAC0-E15459EAFBF4}"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372A5F1-C978-4956-90FD-B22B6A7EB9D5}" type="datetimeFigureOut">
              <a:rPr lang="en-US" smtClean="0"/>
              <a:t>8/7/2015</a:t>
            </a:fld>
            <a:endParaRPr lang="en-US"/>
          </a:p>
        </p:txBody>
      </p:sp>
      <p:sp>
        <p:nvSpPr>
          <p:cNvPr id="9" name="Slide Number Placeholder 8"/>
          <p:cNvSpPr>
            <a:spLocks noGrp="1"/>
          </p:cNvSpPr>
          <p:nvPr>
            <p:ph type="sldNum" sz="quarter" idx="11"/>
          </p:nvPr>
        </p:nvSpPr>
        <p:spPr/>
        <p:txBody>
          <a:bodyPr/>
          <a:lstStyle/>
          <a:p>
            <a:fld id="{335F06DF-04FA-4ACA-AAC0-E15459EAFBF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35F06DF-04FA-4ACA-AAC0-E15459EAFBF4}"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372A5F1-C978-4956-90FD-B22B6A7EB9D5}" type="datetimeFigureOut">
              <a:rPr lang="en-US" smtClean="0"/>
              <a:t>8/7/2015</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0.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2919" y="2948006"/>
            <a:ext cx="5832648" cy="3649346"/>
          </a:xfrm>
          <a:prstGeom prst="rect">
            <a:avLst/>
          </a:prstGeom>
        </p:spPr>
      </p:pic>
      <p:sp>
        <p:nvSpPr>
          <p:cNvPr id="2" name="Title 1"/>
          <p:cNvSpPr>
            <a:spLocks noGrp="1"/>
          </p:cNvSpPr>
          <p:nvPr>
            <p:ph type="ctrTitle"/>
          </p:nvPr>
        </p:nvSpPr>
        <p:spPr>
          <a:xfrm>
            <a:off x="253618" y="-27384"/>
            <a:ext cx="8051037" cy="1512168"/>
          </a:xfrm>
        </p:spPr>
        <p:txBody>
          <a:bodyPr/>
          <a:lstStyle/>
          <a:p>
            <a:pPr algn="ctr"/>
            <a:r>
              <a:rPr lang="en-US" sz="4800" dirty="0" smtClean="0"/>
              <a:t>Living in space: energy balance of a lunar research station</a:t>
            </a:r>
            <a:endParaRPr lang="en-US" sz="4800" dirty="0"/>
          </a:p>
        </p:txBody>
      </p:sp>
      <p:sp>
        <p:nvSpPr>
          <p:cNvPr id="3" name="Subtitle 2"/>
          <p:cNvSpPr>
            <a:spLocks noGrp="1"/>
          </p:cNvSpPr>
          <p:nvPr>
            <p:ph type="subTitle" idx="1"/>
          </p:nvPr>
        </p:nvSpPr>
        <p:spPr>
          <a:xfrm>
            <a:off x="107504" y="1628800"/>
            <a:ext cx="8280920" cy="1066800"/>
          </a:xfrm>
        </p:spPr>
        <p:txBody>
          <a:bodyPr>
            <a:normAutofit lnSpcReduction="10000"/>
          </a:bodyPr>
          <a:lstStyle/>
          <a:p>
            <a:pPr algn="ctr"/>
            <a:r>
              <a:rPr lang="en-US" dirty="0" smtClean="0"/>
              <a:t>Presentation </a:t>
            </a:r>
            <a:r>
              <a:rPr lang="en-US" dirty="0"/>
              <a:t>in </a:t>
            </a:r>
            <a:r>
              <a:rPr lang="en-US" dirty="0" smtClean="0"/>
              <a:t>2015 FGS (Weizmann Inst.) Guided </a:t>
            </a:r>
            <a:r>
              <a:rPr lang="en-US" dirty="0"/>
              <a:t>Reading </a:t>
            </a:r>
            <a:r>
              <a:rPr lang="en-US" dirty="0" smtClean="0"/>
              <a:t>Course</a:t>
            </a:r>
          </a:p>
          <a:p>
            <a:pPr algn="ctr"/>
            <a:r>
              <a:rPr lang="en-US" i="1" dirty="0" smtClean="0"/>
              <a:t>Energy </a:t>
            </a:r>
            <a:r>
              <a:rPr lang="en-US" i="1" dirty="0"/>
              <a:t>and </a:t>
            </a:r>
            <a:r>
              <a:rPr lang="en-US" i="1" dirty="0" smtClean="0"/>
              <a:t>Sustainability</a:t>
            </a:r>
          </a:p>
          <a:p>
            <a:pPr algn="ctr"/>
            <a:r>
              <a:rPr lang="en-US" b="1" dirty="0" smtClean="0"/>
              <a:t>LIOR RUBANENKO</a:t>
            </a:r>
            <a:endParaRPr lang="en-US" b="1" dirty="0"/>
          </a:p>
        </p:txBody>
      </p:sp>
    </p:spTree>
    <p:extLst>
      <p:ext uri="{BB962C8B-B14F-4D97-AF65-F5344CB8AC3E}">
        <p14:creationId xmlns:p14="http://schemas.microsoft.com/office/powerpoint/2010/main" val="12970671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analysis - input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114300" indent="0">
                  <a:buNone/>
                </a:pPr>
                <a:r>
                  <a:rPr lang="en-US" dirty="0" smtClean="0"/>
                  <a:t>Solar panels efficiency:</a:t>
                </a:r>
              </a:p>
              <a:p>
                <a:pPr marL="114300" indent="0">
                  <a:buNone/>
                </a:pPr>
                <a:endParaRPr lang="en-US" dirty="0"/>
              </a:p>
              <a:p>
                <a:pPr marL="114300" indent="0">
                  <a:buNone/>
                </a:pPr>
                <a14:m/>
                <a:endParaRPr lang="en-US" dirty="0"/>
              </a:p>
              <a:p>
                <a:pPr marL="114300" indent="0">
                  <a:buNone/>
                </a:pPr>
                <a:endParaRPr lang="en-US" dirty="0" smtClean="0"/>
              </a:p>
              <a:p>
                <a:pPr marL="114300" indent="0">
                  <a:buNone/>
                </a:pPr>
                <a:r>
                  <a:rPr lang="en-US" dirty="0" smtClean="0"/>
                  <a:t>Panasonic HIT rear junction (</a:t>
                </a:r>
                <a14:m/>
                <a:r>
                  <a:rPr lang="en-US" dirty="0" smtClean="0"/>
                  <a:t>:</a:t>
                </a:r>
              </a:p>
              <a:p>
                <a:pPr marL="114300" indent="0">
                  <a:buNone/>
                </a:pPr>
                <a:endParaRPr lang="en-US" dirty="0"/>
              </a:p>
              <a:p>
                <a:pPr marL="114300" indent="0">
                  <a:buNone/>
                </a:pPr>
                <a14:m/>
                <a:endParaRPr lang="en-US" dirty="0"/>
              </a:p>
              <a:p>
                <a:pPr marL="114300" indent="0">
                  <a:buNone/>
                </a:pPr>
                <a:endParaRPr lang="en-US" dirty="0" smtClean="0"/>
              </a:p>
              <a:p>
                <a:pPr marL="114300" indent="0">
                  <a:buNone/>
                </a:pPr>
                <a:endParaRPr lang="en-US" dirty="0" smtClean="0"/>
              </a:p>
              <a:p>
                <a:pPr marL="114300" indent="0">
                  <a:buNone/>
                </a:pPr>
                <a:endParaRPr lang="en-US" dirty="0"/>
              </a:p>
              <a:p>
                <a:pPr marL="114300" indent="0" algn="r">
                  <a:buNone/>
                </a:pPr>
                <a:r>
                  <a:rPr lang="en-US" dirty="0" smtClean="0"/>
                  <a:t>(Green et al., 2014)</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1652" r="-1040"/>
                </a:stretch>
              </a:blipFill>
            </p:spPr>
            <p:txBody>
              <a:bodyPr/>
              <a:lstStyle/>
              <a:p>
                <a:r>
                  <a:rPr lang="en-US">
                    <a:noFill/>
                  </a:rPr>
                  <a:t> </a:t>
                </a:r>
              </a:p>
            </p:txBody>
          </p:sp>
        </mc:Fallback>
      </mc:AlternateContent>
    </p:spTree>
    <p:extLst>
      <p:ext uri="{BB962C8B-B14F-4D97-AF65-F5344CB8AC3E}">
        <p14:creationId xmlns:p14="http://schemas.microsoft.com/office/powerpoint/2010/main" val="36025536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analysis - input</a:t>
            </a:r>
            <a:endParaRPr lang="en-US" dirty="0"/>
          </a:p>
        </p:txBody>
      </p:sp>
      <p:sp>
        <p:nvSpPr>
          <p:cNvPr id="3" name="Content Placeholder 2"/>
          <p:cNvSpPr>
            <a:spLocks noGrp="1"/>
          </p:cNvSpPr>
          <p:nvPr>
            <p:ph idx="1"/>
          </p:nvPr>
        </p:nvSpPr>
        <p:spPr/>
        <p:txBody>
          <a:bodyPr>
            <a:normAutofit/>
          </a:bodyPr>
          <a:lstStyle/>
          <a:p>
            <a:pPr marL="114300" indent="0">
              <a:buNone/>
            </a:pPr>
            <a:r>
              <a:rPr lang="en-US" dirty="0" smtClean="0"/>
              <a:t>Solar panels tracking system: Stepwise tracking</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12160" y="4301770"/>
            <a:ext cx="2304256" cy="1942804"/>
          </a:xfrm>
          <a:prstGeom prst="rect">
            <a:avLst/>
          </a:prstGeom>
        </p:spPr>
      </p:pic>
      <p:pic>
        <p:nvPicPr>
          <p:cNvPr id="5" name="Picture 4"/>
          <p:cNvPicPr/>
          <p:nvPr/>
        </p:nvPicPr>
        <p:blipFill rotWithShape="1">
          <a:blip r:embed="rId3"/>
          <a:srcRect b="8437"/>
          <a:stretch/>
        </p:blipFill>
        <p:spPr bwMode="auto">
          <a:xfrm>
            <a:off x="468940" y="2348879"/>
            <a:ext cx="5183179" cy="4294825"/>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6330808" y="6324139"/>
            <a:ext cx="1985608"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Arial" panose="020B0604020202020204" pitchFamily="34" charset="0"/>
              </a:rPr>
              <a:t>(</a:t>
            </a:r>
            <a:r>
              <a:rPr lang="en-US" dirty="0" err="1">
                <a:latin typeface="Calibri" panose="020F0502020204030204" pitchFamily="34" charset="0"/>
                <a:ea typeface="Calibri" panose="020F0502020204030204" pitchFamily="34" charset="0"/>
                <a:cs typeface="Arial" panose="020B0604020202020204" pitchFamily="34" charset="0"/>
              </a:rPr>
              <a:t>Baltas</a:t>
            </a:r>
            <a:r>
              <a:rPr lang="en-US" dirty="0">
                <a:latin typeface="Calibri" panose="020F0502020204030204" pitchFamily="34" charset="0"/>
                <a:ea typeface="Calibri" panose="020F0502020204030204" pitchFamily="34" charset="0"/>
                <a:cs typeface="Arial" panose="020B0604020202020204" pitchFamily="34" charset="0"/>
              </a:rPr>
              <a:t> et al., 1986)</a:t>
            </a:r>
            <a:endParaRPr lang="en-US" dirty="0"/>
          </a:p>
        </p:txBody>
      </p:sp>
      <mc:AlternateContent xmlns:mc="http://schemas.openxmlformats.org/markup-compatibility/2006" xmlns:a14="http://schemas.microsoft.com/office/drawing/2010/main">
        <mc:Choice Requires="a14">
          <p:sp>
            <p:nvSpPr>
              <p:cNvPr id="12" name="Rectangle 11"/>
              <p:cNvSpPr/>
              <p:nvPr/>
            </p:nvSpPr>
            <p:spPr>
              <a:xfrm>
                <a:off x="467544" y="2924944"/>
                <a:ext cx="7267118" cy="1014317"/>
              </a:xfrm>
              <a:prstGeom prst="rect">
                <a:avLst/>
              </a:prstGeom>
              <a:solidFill>
                <a:schemeClr val="bg2"/>
              </a:solidFill>
            </p:spPr>
            <p:txBody>
              <a:bodyPr wrap="none">
                <a:spAutoFit/>
              </a:bodyPr>
              <a:lstStyle/>
              <a:p>
                <a14:m>
                  <m:oMathPara xmlns:m="http://schemas.openxmlformats.org/officeDocument/2006/math" xmlns="">
                    <m:oMathParaPr>
                      <m:jc m:val="centerGroup"/>
                    </m:oMathParaPr>
                    <m:oMath xmlns:m="http://schemas.openxmlformats.org/officeDocument/2006/math">
                      <m:sSub>
                        <m:sSubPr>
                          <m:ctrlPr>
                            <a:rPr lang="en-US" sz="3200" i="1" smtClean="0">
                              <a:latin typeface="Cambria Math"/>
                            </a:rPr>
                          </m:ctrlPr>
                        </m:sSubPr>
                        <m:e>
                          <m:r>
                            <a:rPr lang="en-US" sz="3200" i="1">
                              <a:latin typeface="Cambria Math" panose="02040503050406030204" pitchFamily="18" charset="0"/>
                            </a:rPr>
                            <m:t>𝑃</m:t>
                          </m:r>
                        </m:e>
                        <m:sub>
                          <m:r>
                            <a:rPr lang="en-US" sz="3200" i="1">
                              <a:latin typeface="Cambria Math" panose="02040503050406030204" pitchFamily="18" charset="0"/>
                            </a:rPr>
                            <m:t>𝑚𝑎𝑥</m:t>
                          </m:r>
                          <m:r>
                            <a:rPr lang="en-US" sz="3200" i="0">
                              <a:latin typeface="Cambria Math" panose="02040503050406030204" pitchFamily="18" charset="0"/>
                            </a:rPr>
                            <m:t>+</m:t>
                          </m:r>
                          <m:r>
                            <a:rPr lang="en-US" sz="3200" i="1">
                              <a:latin typeface="Cambria Math" panose="02040503050406030204" pitchFamily="18" charset="0"/>
                            </a:rPr>
                            <m:t>𝑡𝑟𝑎𝑐𝑘</m:t>
                          </m:r>
                        </m:sub>
                      </m:sSub>
                      <m:r>
                        <a:rPr lang="en-US" sz="3200" i="0">
                          <a:latin typeface="Cambria Math" panose="02040503050406030204" pitchFamily="18" charset="0"/>
                        </a:rPr>
                        <m:t>=256 </m:t>
                      </m:r>
                      <m:f>
                        <m:fPr>
                          <m:ctrlPr>
                            <a:rPr lang="en-US" sz="3200" i="1">
                              <a:latin typeface="Cambria Math"/>
                            </a:rPr>
                          </m:ctrlPr>
                        </m:fPr>
                        <m:num>
                          <m:r>
                            <a:rPr lang="en-US" sz="3200" i="1">
                              <a:latin typeface="Cambria Math" panose="02040503050406030204" pitchFamily="18" charset="0"/>
                            </a:rPr>
                            <m:t>𝑊</m:t>
                          </m:r>
                        </m:num>
                        <m:den>
                          <m:sSup>
                            <m:sSupPr>
                              <m:ctrlPr>
                                <a:rPr lang="en-US" sz="3200" i="1">
                                  <a:latin typeface="Cambria Math"/>
                                </a:rPr>
                              </m:ctrlPr>
                            </m:sSupPr>
                            <m:e>
                              <m:r>
                                <a:rPr lang="en-US" sz="3200" i="1">
                                  <a:latin typeface="Cambria Math" panose="02040503050406030204" pitchFamily="18" charset="0"/>
                                </a:rPr>
                                <m:t>𝑚</m:t>
                              </m:r>
                            </m:e>
                            <m:sup>
                              <m:r>
                                <a:rPr lang="en-US" sz="3200" i="0">
                                  <a:latin typeface="Cambria Math" panose="02040503050406030204" pitchFamily="18" charset="0"/>
                                </a:rPr>
                                <m:t>2</m:t>
                              </m:r>
                            </m:sup>
                          </m:sSup>
                        </m:den>
                      </m:f>
                      <m:r>
                        <a:rPr lang="en-US" sz="3200" i="0">
                          <a:latin typeface="Cambria Math" panose="02040503050406030204" pitchFamily="18" charset="0"/>
                        </a:rPr>
                        <m:t>×0.97</m:t>
                      </m:r>
                      <m:r>
                        <a:rPr lang="en-US" sz="3200" b="0" i="1" smtClean="0">
                          <a:latin typeface="Cambria Math" panose="02040503050406030204" pitchFamily="18" charset="0"/>
                        </a:rPr>
                        <m:t>≈</m:t>
                      </m:r>
                      <m:r>
                        <a:rPr lang="en-US" sz="3200" i="0">
                          <a:latin typeface="Cambria Math" panose="02040503050406030204" pitchFamily="18" charset="0"/>
                        </a:rPr>
                        <m:t>2</m:t>
                      </m:r>
                      <m:r>
                        <a:rPr lang="en-US" sz="3200" b="0" i="0" smtClean="0">
                          <a:latin typeface="Cambria Math" panose="02040503050406030204" pitchFamily="18" charset="0"/>
                        </a:rPr>
                        <m:t>50</m:t>
                      </m:r>
                      <m:r>
                        <a:rPr lang="en-US" sz="3200" i="0">
                          <a:latin typeface="Cambria Math" panose="02040503050406030204" pitchFamily="18" charset="0"/>
                        </a:rPr>
                        <m:t> </m:t>
                      </m:r>
                      <m:f>
                        <m:fPr>
                          <m:ctrlPr>
                            <a:rPr lang="en-US" sz="3200" i="1">
                              <a:latin typeface="Cambria Math"/>
                            </a:rPr>
                          </m:ctrlPr>
                        </m:fPr>
                        <m:num>
                          <m:r>
                            <a:rPr lang="en-US" sz="3200" i="1">
                              <a:latin typeface="Cambria Math" panose="02040503050406030204" pitchFamily="18" charset="0"/>
                            </a:rPr>
                            <m:t>𝑊</m:t>
                          </m:r>
                        </m:num>
                        <m:den>
                          <m:sSup>
                            <m:sSupPr>
                              <m:ctrlPr>
                                <a:rPr lang="en-US" sz="3200" i="1">
                                  <a:latin typeface="Cambria Math"/>
                                </a:rPr>
                              </m:ctrlPr>
                            </m:sSupPr>
                            <m:e>
                              <m:r>
                                <a:rPr lang="en-US" sz="3200" i="1">
                                  <a:latin typeface="Cambria Math" panose="02040503050406030204" pitchFamily="18" charset="0"/>
                                </a:rPr>
                                <m:t>𝑚</m:t>
                              </m:r>
                            </m:e>
                            <m:sup>
                              <m:r>
                                <a:rPr lang="en-US" sz="3200" i="0">
                                  <a:latin typeface="Cambria Math" panose="02040503050406030204" pitchFamily="18" charset="0"/>
                                </a:rPr>
                                <m:t>2</m:t>
                              </m:r>
                            </m:sup>
                          </m:sSup>
                        </m:den>
                      </m:f>
                    </m:oMath>
                  </m:oMathPara>
                </a14:m>
                <a:endParaRPr lang="en-US" sz="3200" dirty="0"/>
              </a:p>
            </p:txBody>
          </p:sp>
        </mc:Choice>
        <mc:Fallback xmlns="">
          <p:sp>
            <p:nvSpPr>
              <p:cNvPr id="12" name="Rectangle 11"/>
              <p:cNvSpPr>
                <a:spLocks noRot="1" noChangeAspect="1" noMove="1" noResize="1" noEditPoints="1" noAdjustHandles="1" noChangeArrowheads="1" noChangeShapeType="1" noTextEdit="1"/>
              </p:cNvSpPr>
              <p:nvPr/>
            </p:nvSpPr>
            <p:spPr>
              <a:xfrm>
                <a:off x="467544" y="2924944"/>
                <a:ext cx="7267118" cy="1014317"/>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88865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analysis - input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114300" indent="0">
                  <a:buNone/>
                </a:pPr>
                <a:r>
                  <a:rPr lang="en-US" dirty="0" smtClean="0"/>
                  <a:t>Solar panels tracking system: Temperature dependence of Si</a:t>
                </a:r>
              </a:p>
              <a:p>
                <a:pPr marL="114300" indent="0">
                  <a:buNone/>
                </a:pPr>
                <a:endParaRPr lang="en-US" dirty="0"/>
              </a:p>
              <a:p>
                <a:pPr marL="114300" indent="0" algn="r">
                  <a:buNone/>
                </a:pPr>
                <a14:m>
                  <m:oMathPara xmlns:m="http://schemas.openxmlformats.org/officeDocument/2006/math" xmlns="">
                    <m:oMathParaPr>
                      <m:jc m:val="left"/>
                    </m:oMathParaPr>
                    <m:oMath xmlns:m="http://schemas.openxmlformats.org/officeDocument/2006/math">
                      <m:sSub>
                        <m:sSubPr>
                          <m:ctrlPr>
                            <a:rPr lang="en-US" sz="1800" i="1">
                              <a:latin typeface="Cambria Math"/>
                            </a:rPr>
                          </m:ctrlPr>
                        </m:sSubPr>
                        <m:e>
                          <m:r>
                            <a:rPr lang="en-US" sz="1800" i="1">
                              <a:latin typeface="Cambria Math" panose="02040503050406030204" pitchFamily="18" charset="0"/>
                            </a:rPr>
                            <m:t>𝑇</m:t>
                          </m:r>
                        </m:e>
                        <m:sub>
                          <m:r>
                            <a:rPr lang="en-US" sz="1800" i="1">
                              <a:latin typeface="Cambria Math" panose="02040503050406030204" pitchFamily="18" charset="0"/>
                            </a:rPr>
                            <m:t>𝑒𝑞</m:t>
                          </m:r>
                        </m:sub>
                      </m:sSub>
                      <m:r>
                        <a:rPr lang="en-US" sz="1800">
                          <a:latin typeface="Cambria Math" panose="02040503050406030204" pitchFamily="18" charset="0"/>
                        </a:rPr>
                        <m:t>=</m:t>
                      </m:r>
                      <m:sSup>
                        <m:sSupPr>
                          <m:ctrlPr>
                            <a:rPr lang="en-US" sz="1800" i="1">
                              <a:latin typeface="Cambria Math"/>
                            </a:rPr>
                          </m:ctrlPr>
                        </m:sSupPr>
                        <m:e>
                          <m:d>
                            <m:dPr>
                              <m:ctrlPr>
                                <a:rPr lang="en-US" sz="1800" i="1">
                                  <a:latin typeface="Cambria Math"/>
                                </a:rPr>
                              </m:ctrlPr>
                            </m:dPr>
                            <m:e>
                              <m:f>
                                <m:fPr>
                                  <m:ctrlPr>
                                    <a:rPr lang="en-US" sz="1800" i="1">
                                      <a:latin typeface="Cambria Math"/>
                                    </a:rPr>
                                  </m:ctrlPr>
                                </m:fPr>
                                <m:num>
                                  <m:r>
                                    <a:rPr lang="en-US" sz="1800">
                                      <a:latin typeface="Cambria Math" panose="02040503050406030204" pitchFamily="18" charset="0"/>
                                    </a:rPr>
                                    <m:t>1000</m:t>
                                  </m:r>
                                </m:num>
                                <m:den>
                                  <m:r>
                                    <a:rPr lang="en-US" sz="1800" i="1">
                                      <a:latin typeface="Cambria Math" panose="02040503050406030204" pitchFamily="18" charset="0"/>
                                    </a:rPr>
                                    <m:t>𝜎</m:t>
                                  </m:r>
                                </m:den>
                              </m:f>
                            </m:e>
                          </m:d>
                        </m:e>
                        <m:sup>
                          <m:r>
                            <a:rPr lang="en-US" sz="1800">
                              <a:latin typeface="Cambria Math" panose="02040503050406030204" pitchFamily="18" charset="0"/>
                            </a:rPr>
                            <m:t>0.25</m:t>
                          </m:r>
                        </m:sup>
                      </m:sSup>
                      <m:r>
                        <a:rPr lang="en-US" sz="1800">
                          <a:latin typeface="Cambria Math" panose="02040503050406030204" pitchFamily="18" charset="0"/>
                        </a:rPr>
                        <m:t>=364 °</m:t>
                      </m:r>
                      <m:r>
                        <a:rPr lang="en-US" sz="1800" i="1">
                          <a:latin typeface="Cambria Math" panose="02040503050406030204" pitchFamily="18" charset="0"/>
                        </a:rPr>
                        <m:t>𝐾</m:t>
                      </m:r>
                      <m:r>
                        <a:rPr lang="en-US" sz="1800">
                          <a:latin typeface="Cambria Math" panose="02040503050406030204" pitchFamily="18" charset="0"/>
                        </a:rPr>
                        <m:t>≈87 °</m:t>
                      </m:r>
                      <m:r>
                        <a:rPr lang="en-US" sz="1800" i="1">
                          <a:latin typeface="Cambria Math" panose="02040503050406030204" pitchFamily="18" charset="0"/>
                        </a:rPr>
                        <m:t>𝐶</m:t>
                      </m:r>
                    </m:oMath>
                  </m:oMathPara>
                </a14:m>
                <a:endParaRPr lang="en-US" sz="1800" dirty="0" smtClean="0"/>
              </a:p>
              <a:p>
                <a:pPr marL="114300" indent="0" algn="r">
                  <a:buNone/>
                </a:pPr>
                <a:endParaRPr lang="en-US" sz="1800" dirty="0"/>
              </a:p>
              <a:p>
                <a:pPr marL="114300" indent="0">
                  <a:buNone/>
                </a:pPr>
                <a:r>
                  <a:rPr lang="en-US" sz="1800" dirty="0" smtClean="0"/>
                  <a:t>Saturation current density:</a:t>
                </a:r>
              </a:p>
              <a:p>
                <a:pPr marL="114300" indent="0">
                  <a:buNone/>
                </a:pPr>
                <a:endParaRPr lang="en-US" sz="1800" dirty="0"/>
              </a:p>
              <a:p>
                <a:pPr marL="114300" indent="0">
                  <a:buNone/>
                </a:pPr>
                <a14:m>
                  <m:oMathPara xmlns:m="http://schemas.openxmlformats.org/officeDocument/2006/math" xmlns="">
                    <m:oMathParaPr>
                      <m:jc m:val="left"/>
                    </m:oMathParaPr>
                    <m:oMath xmlns:m="http://schemas.openxmlformats.org/officeDocument/2006/math">
                      <m:sSub>
                        <m:sSubPr>
                          <m:ctrlPr>
                            <a:rPr lang="en-US" sz="1800" i="1">
                              <a:latin typeface="Cambria Math"/>
                            </a:rPr>
                          </m:ctrlPr>
                        </m:sSubPr>
                        <m:e>
                          <m:r>
                            <a:rPr lang="en-US" sz="1800" i="1">
                              <a:latin typeface="Cambria Math" panose="02040503050406030204" pitchFamily="18" charset="0"/>
                            </a:rPr>
                            <m:t>𝐽</m:t>
                          </m:r>
                        </m:e>
                        <m:sub>
                          <m:r>
                            <a:rPr lang="en-US" sz="1800">
                              <a:latin typeface="Cambria Math" panose="02040503050406030204" pitchFamily="18" charset="0"/>
                            </a:rPr>
                            <m:t>0</m:t>
                          </m:r>
                        </m:sub>
                      </m:sSub>
                      <m:r>
                        <a:rPr lang="en-US" sz="1800">
                          <a:latin typeface="Cambria Math" panose="02040503050406030204" pitchFamily="18" charset="0"/>
                        </a:rPr>
                        <m:t>=</m:t>
                      </m:r>
                      <m:r>
                        <a:rPr lang="en-US" sz="1800" i="1">
                          <a:latin typeface="Cambria Math" panose="02040503050406030204" pitchFamily="18" charset="0"/>
                        </a:rPr>
                        <m:t>𝐶</m:t>
                      </m:r>
                      <m:sSup>
                        <m:sSupPr>
                          <m:ctrlPr>
                            <a:rPr lang="en-US" sz="1800" i="1">
                              <a:latin typeface="Cambria Math"/>
                            </a:rPr>
                          </m:ctrlPr>
                        </m:sSupPr>
                        <m:e>
                          <m:r>
                            <a:rPr lang="en-US" sz="1800" i="1">
                              <a:latin typeface="Cambria Math" panose="02040503050406030204" pitchFamily="18" charset="0"/>
                            </a:rPr>
                            <m:t>𝑇</m:t>
                          </m:r>
                        </m:e>
                        <m:sup>
                          <m:r>
                            <a:rPr lang="en-US" sz="1800">
                              <a:latin typeface="Cambria Math" panose="02040503050406030204" pitchFamily="18" charset="0"/>
                            </a:rPr>
                            <m:t>3</m:t>
                          </m:r>
                        </m:sup>
                      </m:sSup>
                      <m:func>
                        <m:funcPr>
                          <m:ctrlPr>
                            <a:rPr lang="en-US" sz="1800" i="1">
                              <a:latin typeface="Cambria Math"/>
                            </a:rPr>
                          </m:ctrlPr>
                        </m:funcPr>
                        <m:fName>
                          <m:r>
                            <m:rPr>
                              <m:sty m:val="p"/>
                            </m:rPr>
                            <a:rPr lang="en-US" sz="1800">
                              <a:latin typeface="Cambria Math" panose="02040503050406030204" pitchFamily="18" charset="0"/>
                            </a:rPr>
                            <m:t>exp</m:t>
                          </m:r>
                        </m:fName>
                        <m:e>
                          <m:d>
                            <m:dPr>
                              <m:ctrlPr>
                                <a:rPr lang="en-US" sz="1800" i="1">
                                  <a:latin typeface="Cambria Math"/>
                                </a:rPr>
                              </m:ctrlPr>
                            </m:dPr>
                            <m:e>
                              <m:r>
                                <a:rPr lang="en-US" sz="1800">
                                  <a:latin typeface="Cambria Math" panose="02040503050406030204" pitchFamily="18" charset="0"/>
                                </a:rPr>
                                <m:t>−</m:t>
                              </m:r>
                              <m:f>
                                <m:fPr>
                                  <m:ctrlPr>
                                    <a:rPr lang="en-US" sz="1800" i="1">
                                      <a:latin typeface="Cambria Math"/>
                                    </a:rPr>
                                  </m:ctrlPr>
                                </m:fPr>
                                <m:num>
                                  <m:r>
                                    <a:rPr lang="en-US" sz="1800" i="1">
                                      <a:latin typeface="Cambria Math" panose="02040503050406030204" pitchFamily="18" charset="0"/>
                                    </a:rPr>
                                    <m:t>𝐸</m:t>
                                  </m:r>
                                </m:num>
                                <m:den>
                                  <m:r>
                                    <a:rPr lang="en-US" sz="1800" i="1">
                                      <a:latin typeface="Cambria Math" panose="02040503050406030204" pitchFamily="18" charset="0"/>
                                    </a:rPr>
                                    <m:t>𝑘𝑇</m:t>
                                  </m:r>
                                </m:den>
                              </m:f>
                            </m:e>
                          </m:d>
                        </m:e>
                      </m:func>
                    </m:oMath>
                  </m:oMathPara>
                </a14:m>
                <a:endParaRPr lang="en-US" sz="1800" dirty="0"/>
              </a:p>
              <a:p>
                <a:pPr marL="114300" indent="0">
                  <a:buNone/>
                </a:pPr>
                <a:endParaRPr lang="en-US" sz="1800" dirty="0"/>
              </a:p>
              <a:p>
                <a:pPr marL="11430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t="-889"/>
                </a:stretch>
              </a:blipFill>
            </p:spPr>
            <p:txBody>
              <a:bodyPr/>
              <a:lstStyle/>
              <a:p>
                <a:r>
                  <a:rPr lang="en-US">
                    <a:noFill/>
                  </a:rPr>
                  <a:t> </a:t>
                </a:r>
              </a:p>
            </p:txBody>
          </p:sp>
        </mc:Fallback>
      </mc:AlternateContent>
      <p:sp>
        <p:nvSpPr>
          <p:cNvPr id="7" name="Rectangle 6"/>
          <p:cNvSpPr/>
          <p:nvPr/>
        </p:nvSpPr>
        <p:spPr>
          <a:xfrm>
            <a:off x="5710961" y="6300028"/>
            <a:ext cx="2749471" cy="369332"/>
          </a:xfrm>
          <a:prstGeom prst="rect">
            <a:avLst/>
          </a:prstGeom>
        </p:spPr>
        <p:txBody>
          <a:bodyPr wrap="none">
            <a:spAutoFit/>
          </a:bodyPr>
          <a:lstStyle/>
          <a:p>
            <a:r>
              <a:rPr lang="en-US" dirty="0" smtClean="0">
                <a:latin typeface="Times New Roman" panose="02020603050405020304" pitchFamily="18" charset="0"/>
                <a:ea typeface="Times New Roman" panose="02020603050405020304" pitchFamily="18" charset="0"/>
              </a:rPr>
              <a:t>(Singh </a:t>
            </a:r>
            <a:r>
              <a:rPr lang="en-US" dirty="0">
                <a:latin typeface="Times New Roman" panose="02020603050405020304" pitchFamily="18" charset="0"/>
                <a:ea typeface="Times New Roman" panose="02020603050405020304" pitchFamily="18" charset="0"/>
              </a:rPr>
              <a:t>and </a:t>
            </a:r>
            <a:r>
              <a:rPr lang="en-US" dirty="0" err="1" smtClean="0">
                <a:latin typeface="Times New Roman" panose="02020603050405020304" pitchFamily="18" charset="0"/>
                <a:ea typeface="Times New Roman" panose="02020603050405020304" pitchFamily="18" charset="0"/>
              </a:rPr>
              <a:t>Ravindra</a:t>
            </a:r>
            <a:r>
              <a:rPr lang="en-US" dirty="0" smtClean="0">
                <a:latin typeface="Times New Roman" panose="02020603050405020304" pitchFamily="18" charset="0"/>
                <a:ea typeface="Times New Roman" panose="02020603050405020304" pitchFamily="18" charset="0"/>
              </a:rPr>
              <a:t>, 2012)</a:t>
            </a:r>
            <a:endParaRPr lang="en-US" dirty="0"/>
          </a:p>
        </p:txBody>
      </p:sp>
      <p:pic>
        <p:nvPicPr>
          <p:cNvPr id="9" name="Picture 8"/>
          <p:cNvPicPr/>
          <p:nvPr/>
        </p:nvPicPr>
        <p:blipFill rotWithShape="1">
          <a:blip r:embed="rId4"/>
          <a:srcRect l="50000" t="2999" r="2675" b="66888"/>
          <a:stretch/>
        </p:blipFill>
        <p:spPr>
          <a:xfrm>
            <a:off x="4566828" y="2492896"/>
            <a:ext cx="3821596" cy="3168352"/>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4398367" y="3455046"/>
                <a:ext cx="461665" cy="838050"/>
              </a:xfrm>
              <a:prstGeom prst="rect">
                <a:avLst/>
              </a:prstGeom>
            </p:spPr>
            <p:txBody>
              <a:bodyPr vert="vert270" wrap="none">
                <a:spAutoFit/>
              </a:bodyPr>
              <a:lstStyle/>
              <a:p>
                <a:pPr marL="114300" indent="0" algn="r">
                  <a:buNone/>
                </a:pPr>
                <a14:m>
                  <m:oMathPara xmlns:m="http://schemas.openxmlformats.org/officeDocument/2006/math" xmlns="">
                    <m:oMathParaPr>
                      <m:jc m:val="left"/>
                    </m:oMathParaPr>
                    <m:oMath xmlns:m="http://schemas.openxmlformats.org/officeDocument/2006/math">
                      <m:r>
                        <a:rPr lang="en-US" b="0" i="1" smtClean="0">
                          <a:latin typeface="Cambria Math" panose="02040503050406030204" pitchFamily="18" charset="0"/>
                        </a:rPr>
                        <m:t>𝜂</m:t>
                      </m:r>
                      <m:r>
                        <a:rPr lang="en-US" b="0" i="1" smtClean="0">
                          <a:latin typeface="Cambria Math" panose="02040503050406030204" pitchFamily="18" charset="0"/>
                        </a:rPr>
                        <m:t> (%)</m:t>
                      </m:r>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4398367" y="3455046"/>
                <a:ext cx="461665" cy="838050"/>
              </a:xfrm>
              <a:prstGeom prst="rect">
                <a:avLst/>
              </a:prstGeom>
              <a:blipFill rotWithShape="0">
                <a:blip r:embed="rId5"/>
                <a:stretch>
                  <a:fillRect/>
                </a:stretch>
              </a:blipFill>
            </p:spPr>
            <p:txBody>
              <a:bodyPr/>
              <a:lstStyle/>
              <a:p>
                <a:r>
                  <a:rPr lang="en-US">
                    <a:noFill/>
                  </a:rPr>
                  <a:t> </a:t>
                </a:r>
              </a:p>
            </p:txBody>
          </p:sp>
        </mc:Fallback>
      </mc:AlternateContent>
      <p:pic>
        <p:nvPicPr>
          <p:cNvPr id="13" name="Picture 12"/>
          <p:cNvPicPr>
            <a:picLocks noChangeAspect="1"/>
          </p:cNvPicPr>
          <p:nvPr/>
        </p:nvPicPr>
        <p:blipFill rotWithShape="1">
          <a:blip r:embed="rId4"/>
          <a:srcRect l="54115" t="94212" r="2118" b="795"/>
          <a:stretch/>
        </p:blipFill>
        <p:spPr>
          <a:xfrm>
            <a:off x="4899748" y="5517233"/>
            <a:ext cx="3528391" cy="486880"/>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395536" y="3106164"/>
                <a:ext cx="7681975" cy="783804"/>
              </a:xfrm>
              <a:prstGeom prst="rect">
                <a:avLst/>
              </a:prstGeom>
              <a:solidFill>
                <a:schemeClr val="bg2"/>
              </a:solidFill>
            </p:spPr>
            <p:txBody>
              <a:bodyPr wrap="none">
                <a:spAutoFit/>
              </a:bodyPr>
              <a:lstStyle/>
              <a:p>
                <a14:m>
                  <m:oMathPara xmlns:m="http://schemas.openxmlformats.org/officeDocument/2006/math" xmlns="">
                    <m:oMathParaPr>
                      <m:jc m:val="centerGroup"/>
                    </m:oMathParaPr>
                    <m:oMath xmlns:m="http://schemas.openxmlformats.org/officeDocument/2006/math">
                      <m:sSub>
                        <m:sSubPr>
                          <m:ctrlPr>
                            <a:rPr lang="en-US" sz="2400" i="1" smtClean="0">
                              <a:latin typeface="Cambria Math"/>
                            </a:rPr>
                          </m:ctrlPr>
                        </m:sSubPr>
                        <m:e>
                          <m:r>
                            <a:rPr lang="en-US" sz="2400" i="1">
                              <a:latin typeface="Cambria Math"/>
                            </a:rPr>
                            <m:t>𝑃</m:t>
                          </m:r>
                        </m:e>
                        <m:sub>
                          <m:r>
                            <a:rPr lang="en-US" sz="2400" b="0" i="1" smtClean="0">
                              <a:latin typeface="Cambria Math"/>
                            </a:rPr>
                            <m:t>𝑠𝑜𝑙𝑎</m:t>
                          </m:r>
                          <m:sSub>
                            <m:sSubPr>
                              <m:ctrlPr>
                                <a:rPr lang="en-US" sz="2400" b="0" i="1" smtClean="0">
                                  <a:latin typeface="Cambria Math"/>
                                </a:rPr>
                              </m:ctrlPr>
                            </m:sSubPr>
                            <m:e>
                              <m:r>
                                <a:rPr lang="en-US" sz="2400" b="0" i="1" smtClean="0">
                                  <a:latin typeface="Cambria Math"/>
                                </a:rPr>
                                <m:t>𝑟</m:t>
                              </m:r>
                            </m:e>
                            <m:sub>
                              <m:r>
                                <a:rPr lang="en-US" sz="2400" i="1">
                                  <a:latin typeface="Cambria Math"/>
                                </a:rPr>
                                <m:t>𝑚𝑎𝑥</m:t>
                              </m:r>
                            </m:sub>
                          </m:sSub>
                        </m:sub>
                      </m:sSub>
                      <m:r>
                        <a:rPr lang="en-US" sz="2400" b="0" i="1" smtClean="0">
                          <a:latin typeface="Cambria Math" panose="02040503050406030204" pitchFamily="18" charset="0"/>
                        </a:rPr>
                        <m:t>=</m:t>
                      </m:r>
                      <m:d>
                        <m:dPr>
                          <m:ctrlPr>
                            <a:rPr lang="en-US" sz="2400" i="1">
                              <a:latin typeface="Cambria Math"/>
                            </a:rPr>
                          </m:ctrlPr>
                        </m:dPr>
                        <m:e>
                          <m:r>
                            <a:rPr lang="en-US" sz="2400" i="1">
                              <a:latin typeface="Cambria Math"/>
                            </a:rPr>
                            <m:t>0.256−0.07</m:t>
                          </m:r>
                        </m:e>
                      </m:d>
                      <m:r>
                        <a:rPr lang="en-US" sz="2400" i="1">
                          <a:latin typeface="Cambria Math"/>
                        </a:rPr>
                        <m:t>×1000 </m:t>
                      </m:r>
                      <m:f>
                        <m:fPr>
                          <m:ctrlPr>
                            <a:rPr lang="en-US" sz="2400" i="1">
                              <a:latin typeface="Cambria Math"/>
                            </a:rPr>
                          </m:ctrlPr>
                        </m:fPr>
                        <m:num>
                          <m:r>
                            <a:rPr lang="en-US" sz="2400" i="1">
                              <a:latin typeface="Cambria Math"/>
                            </a:rPr>
                            <m:t>𝑊</m:t>
                          </m:r>
                        </m:num>
                        <m:den>
                          <m:sSup>
                            <m:sSupPr>
                              <m:ctrlPr>
                                <a:rPr lang="en-US" sz="2400" i="1">
                                  <a:latin typeface="Cambria Math"/>
                                </a:rPr>
                              </m:ctrlPr>
                            </m:sSupPr>
                            <m:e>
                              <m:r>
                                <a:rPr lang="en-US" sz="2400" i="1">
                                  <a:latin typeface="Cambria Math"/>
                                </a:rPr>
                                <m:t>𝑚</m:t>
                              </m:r>
                            </m:e>
                            <m:sup>
                              <m:r>
                                <a:rPr lang="en-US" sz="2400" i="1">
                                  <a:latin typeface="Cambria Math"/>
                                </a:rPr>
                                <m:t>2</m:t>
                              </m:r>
                            </m:sup>
                          </m:sSup>
                        </m:den>
                      </m:f>
                      <m:r>
                        <a:rPr lang="en-US" sz="2400" i="1">
                          <a:latin typeface="Cambria Math"/>
                        </a:rPr>
                        <m:t>×0.97≈180 </m:t>
                      </m:r>
                      <m:f>
                        <m:fPr>
                          <m:ctrlPr>
                            <a:rPr lang="en-US" sz="2400" i="1">
                              <a:latin typeface="Cambria Math"/>
                            </a:rPr>
                          </m:ctrlPr>
                        </m:fPr>
                        <m:num>
                          <m:r>
                            <a:rPr lang="en-US" sz="2400" i="1">
                              <a:latin typeface="Cambria Math"/>
                            </a:rPr>
                            <m:t>𝑊</m:t>
                          </m:r>
                        </m:num>
                        <m:den>
                          <m:sSup>
                            <m:sSupPr>
                              <m:ctrlPr>
                                <a:rPr lang="en-US" sz="2400" i="1">
                                  <a:latin typeface="Cambria Math"/>
                                </a:rPr>
                              </m:ctrlPr>
                            </m:sSupPr>
                            <m:e>
                              <m:r>
                                <a:rPr lang="en-US" sz="2400" i="1">
                                  <a:latin typeface="Cambria Math"/>
                                </a:rPr>
                                <m:t>𝑚</m:t>
                              </m:r>
                            </m:e>
                            <m:sup>
                              <m:r>
                                <a:rPr lang="en-US" sz="2400" i="1">
                                  <a:latin typeface="Cambria Math"/>
                                </a:rPr>
                                <m:t>2</m:t>
                              </m:r>
                            </m:sup>
                          </m:sSup>
                        </m:den>
                      </m:f>
                    </m:oMath>
                  </m:oMathPara>
                </a14:m>
                <a:endParaRPr lang="en-US" sz="2400" dirty="0"/>
              </a:p>
            </p:txBody>
          </p:sp>
        </mc:Choice>
        <mc:Fallback xmlns="">
          <p:sp>
            <p:nvSpPr>
              <p:cNvPr id="10" name="Rectangle 9"/>
              <p:cNvSpPr>
                <a:spLocks noRot="1" noChangeAspect="1" noMove="1" noResize="1" noEditPoints="1" noAdjustHandles="1" noChangeArrowheads="1" noChangeShapeType="1" noTextEdit="1"/>
              </p:cNvSpPr>
              <p:nvPr/>
            </p:nvSpPr>
            <p:spPr>
              <a:xfrm>
                <a:off x="395536" y="3106164"/>
                <a:ext cx="7681975" cy="783804"/>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479948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analysis - input</a:t>
            </a:r>
            <a:endParaRPr lang="en-US" dirty="0"/>
          </a:p>
        </p:txBody>
      </p:sp>
      <p:sp>
        <p:nvSpPr>
          <p:cNvPr id="3" name="Content Placeholder 2"/>
          <p:cNvSpPr>
            <a:spLocks noGrp="1"/>
          </p:cNvSpPr>
          <p:nvPr>
            <p:ph idx="1"/>
          </p:nvPr>
        </p:nvSpPr>
        <p:spPr/>
        <p:txBody>
          <a:bodyPr>
            <a:normAutofit/>
          </a:bodyPr>
          <a:lstStyle/>
          <a:p>
            <a:pPr marL="114300" indent="0">
              <a:buNone/>
            </a:pPr>
            <a:r>
              <a:rPr lang="en-US" dirty="0" smtClean="0"/>
              <a:t>Kinetic energy – physical activity (Gym)</a:t>
            </a:r>
          </a:p>
          <a:p>
            <a:pPr marL="114300" indent="0">
              <a:buNone/>
            </a:pPr>
            <a:endParaRPr lang="en-US" dirty="0"/>
          </a:p>
        </p:txBody>
      </p:sp>
      <p:sp>
        <p:nvSpPr>
          <p:cNvPr id="7" name="Rectangle 6"/>
          <p:cNvSpPr/>
          <p:nvPr/>
        </p:nvSpPr>
        <p:spPr>
          <a:xfrm>
            <a:off x="6733740" y="6372036"/>
            <a:ext cx="1654684" cy="369332"/>
          </a:xfrm>
          <a:prstGeom prst="rect">
            <a:avLst/>
          </a:prstGeom>
        </p:spPr>
        <p:txBody>
          <a:bodyPr wrap="none">
            <a:spAutoFit/>
          </a:bodyPr>
          <a:lstStyle/>
          <a:p>
            <a:r>
              <a:rPr lang="en-US" dirty="0"/>
              <a:t>(Gilmore, 2008)</a:t>
            </a:r>
          </a:p>
        </p:txBody>
      </p:sp>
      <p:pic>
        <p:nvPicPr>
          <p:cNvPr id="10" name="Picture 9"/>
          <p:cNvPicPr/>
          <p:nvPr/>
        </p:nvPicPr>
        <p:blipFill>
          <a:blip r:embed="rId3"/>
          <a:stretch>
            <a:fillRect/>
          </a:stretch>
        </p:blipFill>
        <p:spPr>
          <a:xfrm>
            <a:off x="355376" y="2348880"/>
            <a:ext cx="7822343" cy="3096344"/>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630884" y="5670684"/>
                <a:ext cx="7167155" cy="523220"/>
              </a:xfrm>
              <a:prstGeom prst="rect">
                <a:avLst/>
              </a:prstGeom>
              <a:solidFill>
                <a:schemeClr val="bg2"/>
              </a:solidFill>
            </p:spPr>
            <p:txBody>
              <a:bodyPr wrap="none">
                <a:spAutoFit/>
              </a:bodyPr>
              <a:lstStyle/>
              <a:p>
                <a:pPr algn="ctr"/>
                <a14:m>
                  <m:oMathPara xmlns:m="http://schemas.openxmlformats.org/officeDocument/2006/math" xmlns="">
                    <m:oMathParaPr>
                      <m:jc m:val="centerGroup"/>
                    </m:oMathParaPr>
                    <m:oMath xmlns:m="http://schemas.openxmlformats.org/officeDocument/2006/math">
                      <m:sSub>
                        <m:sSubPr>
                          <m:ctrlPr>
                            <a:rPr lang="en-US" sz="2800" i="1" smtClean="0">
                              <a:latin typeface="Cambria Math"/>
                            </a:rPr>
                          </m:ctrlPr>
                        </m:sSubPr>
                        <m:e>
                          <m:r>
                            <a:rPr lang="en-US" sz="2800" i="1">
                              <a:latin typeface="Cambria Math"/>
                            </a:rPr>
                            <m:t>𝑃</m:t>
                          </m:r>
                        </m:e>
                        <m:sub>
                          <m:r>
                            <a:rPr lang="en-US" sz="2800" b="0" i="1" smtClean="0">
                              <a:latin typeface="Cambria Math"/>
                            </a:rPr>
                            <m:t>𝑘𝑖𝑛𝑒𝑡𝑖𝑐</m:t>
                          </m:r>
                        </m:sub>
                      </m:sSub>
                      <m:r>
                        <a:rPr lang="en-US" sz="2800" b="0" i="1" smtClean="0">
                          <a:latin typeface="Cambria Math" panose="02040503050406030204" pitchFamily="18" charset="0"/>
                        </a:rPr>
                        <m:t>=</m:t>
                      </m:r>
                      <m:r>
                        <a:rPr lang="en-US" sz="2800" b="0" i="1" smtClean="0">
                          <a:latin typeface="Cambria Math"/>
                        </a:rPr>
                        <m:t>12880×0.65×0.4×0.25</m:t>
                      </m:r>
                      <m:r>
                        <a:rPr lang="en-US" sz="2800" b="0" i="1" smtClean="0">
                          <a:latin typeface="Cambria Math" panose="02040503050406030204" pitchFamily="18" charset="0"/>
                        </a:rPr>
                        <m:t>≈</m:t>
                      </m:r>
                      <m:r>
                        <a:rPr lang="en-US" sz="2800" b="0" i="0" smtClean="0">
                          <a:latin typeface="Cambria Math" panose="02040503050406030204" pitchFamily="18" charset="0"/>
                        </a:rPr>
                        <m:t>10</m:t>
                      </m:r>
                      <m:r>
                        <a:rPr lang="en-US" sz="2800" b="0" i="0" smtClean="0">
                          <a:latin typeface="Cambria Math"/>
                        </a:rPr>
                        <m:t> </m:t>
                      </m:r>
                      <m:r>
                        <m:rPr>
                          <m:sty m:val="p"/>
                        </m:rPr>
                        <a:rPr lang="en-US" sz="2800" b="0" i="0" smtClean="0">
                          <a:latin typeface="Cambria Math"/>
                        </a:rPr>
                        <m:t>W</m:t>
                      </m:r>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630884" y="5670684"/>
                <a:ext cx="7167155" cy="523220"/>
              </a:xfrm>
              <a:prstGeom prst="rect">
                <a:avLst/>
              </a:prstGeom>
              <a:blipFill rotWithShape="0">
                <a:blip r:embed="rId4"/>
                <a:stretch>
                  <a:fillRect/>
                </a:stretch>
              </a:blipFill>
            </p:spPr>
            <p:txBody>
              <a:bodyPr/>
              <a:lstStyle/>
              <a:p>
                <a:r>
                  <a:rPr lang="en-US">
                    <a:noFill/>
                  </a:rPr>
                  <a:t> </a:t>
                </a:r>
              </a:p>
            </p:txBody>
          </p:sp>
        </mc:Fallback>
      </mc:AlternateContent>
      <p:sp>
        <p:nvSpPr>
          <p:cNvPr id="8" name="Rectangle 7"/>
          <p:cNvSpPr/>
          <p:nvPr/>
        </p:nvSpPr>
        <p:spPr>
          <a:xfrm>
            <a:off x="2195736" y="3729505"/>
            <a:ext cx="1132075" cy="532418"/>
          </a:xfrm>
          <a:prstGeom prst="rect">
            <a:avLst/>
          </a:prstGeom>
          <a:noFill/>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759130" y="3493428"/>
            <a:ext cx="1132075" cy="532418"/>
          </a:xfrm>
          <a:prstGeom prst="rect">
            <a:avLst/>
          </a:prstGeom>
          <a:noFill/>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41848" y="2593006"/>
            <a:ext cx="1246376" cy="532418"/>
          </a:xfrm>
          <a:prstGeom prst="rect">
            <a:avLst/>
          </a:prstGeom>
          <a:noFill/>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792361" y="2593006"/>
            <a:ext cx="1284839" cy="532418"/>
          </a:xfrm>
          <a:prstGeom prst="rect">
            <a:avLst/>
          </a:prstGeom>
          <a:noFill/>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30884" y="3494663"/>
            <a:ext cx="1132075" cy="366385"/>
          </a:xfrm>
          <a:prstGeom prst="rect">
            <a:avLst/>
          </a:prstGeom>
          <a:noFill/>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19976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analysis - input</a:t>
            </a:r>
            <a:endParaRPr lang="en-US" dirty="0"/>
          </a:p>
        </p:txBody>
      </p:sp>
      <p:sp>
        <p:nvSpPr>
          <p:cNvPr id="3" name="Content Placeholder 2"/>
          <p:cNvSpPr>
            <a:spLocks noGrp="1"/>
          </p:cNvSpPr>
          <p:nvPr>
            <p:ph idx="1"/>
          </p:nvPr>
        </p:nvSpPr>
        <p:spPr>
          <a:xfrm>
            <a:off x="457200" y="1268760"/>
            <a:ext cx="7620000" cy="5132040"/>
          </a:xfrm>
        </p:spPr>
        <p:txBody>
          <a:bodyPr>
            <a:normAutofit/>
          </a:bodyPr>
          <a:lstStyle/>
          <a:p>
            <a:pPr marL="114300" indent="0">
              <a:buNone/>
            </a:pPr>
            <a:r>
              <a:rPr lang="en-US" dirty="0" smtClean="0"/>
              <a:t>Night time solution: </a:t>
            </a:r>
            <a:r>
              <a:rPr lang="en-US" dirty="0" err="1" smtClean="0"/>
              <a:t>Wadis</a:t>
            </a:r>
            <a:endParaRPr lang="en-US" dirty="0" smtClean="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p:txBody>
      </p:sp>
      <p:pic>
        <p:nvPicPr>
          <p:cNvPr id="6" name="Picture 5"/>
          <p:cNvPicPr/>
          <p:nvPr/>
        </p:nvPicPr>
        <p:blipFill rotWithShape="1">
          <a:blip r:embed="rId3">
            <a:extLst>
              <a:ext uri="{28A0092B-C50C-407E-A947-70E740481C1C}">
                <a14:useLocalDpi xmlns:a14="http://schemas.microsoft.com/office/drawing/2010/main" val="0"/>
              </a:ext>
            </a:extLst>
          </a:blip>
          <a:srcRect t="50365"/>
          <a:stretch/>
        </p:blipFill>
        <p:spPr>
          <a:xfrm>
            <a:off x="4006964" y="1843018"/>
            <a:ext cx="2797283" cy="2018029"/>
          </a:xfrm>
          <a:prstGeom prst="rect">
            <a:avLst/>
          </a:prstGeom>
          <a:ln>
            <a:solidFill>
              <a:schemeClr val="tx1"/>
            </a:solidFill>
          </a:ln>
        </p:spPr>
      </p:pic>
      <p:grpSp>
        <p:nvGrpSpPr>
          <p:cNvPr id="7" name="Group 6"/>
          <p:cNvGrpSpPr/>
          <p:nvPr/>
        </p:nvGrpSpPr>
        <p:grpSpPr>
          <a:xfrm>
            <a:off x="253374" y="4134734"/>
            <a:ext cx="8075891" cy="2266066"/>
            <a:chOff x="0" y="0"/>
            <a:chExt cx="6007735" cy="1567815"/>
          </a:xfrm>
        </p:grpSpPr>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5918" r="10791"/>
            <a:stretch/>
          </p:blipFill>
          <p:spPr bwMode="auto">
            <a:xfrm>
              <a:off x="0" y="0"/>
              <a:ext cx="2873375" cy="1555750"/>
            </a:xfrm>
            <a:prstGeom prst="rect">
              <a:avLst/>
            </a:prstGeom>
            <a:ln>
              <a:noFill/>
            </a:ln>
            <a:extLst>
              <a:ext uri="{53640926-AAD7-44d8-BBD7-CCE9431645EC}">
                <a14:shadowObscured xmlns:a14="http://schemas.microsoft.com/office/drawing/2010/main"/>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0850" y="12700"/>
              <a:ext cx="3016885" cy="1555115"/>
            </a:xfrm>
            <a:prstGeom prst="rect">
              <a:avLst/>
            </a:prstGeom>
          </p:spPr>
        </p:pic>
      </p:grpSp>
      <p:pic>
        <p:nvPicPr>
          <p:cNvPr id="10" name="Picture 9"/>
          <p:cNvPicPr/>
          <p:nvPr/>
        </p:nvPicPr>
        <p:blipFill rotWithShape="1">
          <a:blip r:embed="rId3">
            <a:extLst>
              <a:ext uri="{28A0092B-C50C-407E-A947-70E740481C1C}">
                <a14:useLocalDpi xmlns:a14="http://schemas.microsoft.com/office/drawing/2010/main" val="0"/>
              </a:ext>
            </a:extLst>
          </a:blip>
          <a:srcRect b="46996"/>
          <a:stretch/>
        </p:blipFill>
        <p:spPr>
          <a:xfrm>
            <a:off x="1259632" y="1843019"/>
            <a:ext cx="2725272" cy="2018712"/>
          </a:xfrm>
          <a:prstGeom prst="rect">
            <a:avLst/>
          </a:prstGeom>
          <a:ln>
            <a:solidFill>
              <a:schemeClr val="tx1"/>
            </a:solidFill>
          </a:ln>
        </p:spPr>
      </p:pic>
      <p:sp>
        <p:nvSpPr>
          <p:cNvPr id="4" name="Rectangle 3"/>
          <p:cNvSpPr/>
          <p:nvPr/>
        </p:nvSpPr>
        <p:spPr>
          <a:xfrm>
            <a:off x="61617" y="6412871"/>
            <a:ext cx="4572000" cy="369332"/>
          </a:xfrm>
          <a:prstGeom prst="rect">
            <a:avLst/>
          </a:prstGeom>
        </p:spPr>
        <p:txBody>
          <a:bodyPr>
            <a:spAutoFit/>
          </a:bodyPr>
          <a:lstStyle/>
          <a:p>
            <a:pPr marL="114300" indent="0">
              <a:buNone/>
            </a:pPr>
            <a:r>
              <a:rPr lang="en-US" dirty="0"/>
              <a:t>A – with dust </a:t>
            </a:r>
            <a:r>
              <a:rPr lang="en-US" dirty="0" smtClean="0"/>
              <a:t>layer, B </a:t>
            </a:r>
            <a:r>
              <a:rPr lang="en-US" dirty="0"/>
              <a:t>– exposed regolith.</a:t>
            </a:r>
          </a:p>
        </p:txBody>
      </p:sp>
      <p:sp>
        <p:nvSpPr>
          <p:cNvPr id="11" name="Rectangle 10"/>
          <p:cNvSpPr/>
          <p:nvPr/>
        </p:nvSpPr>
        <p:spPr>
          <a:xfrm>
            <a:off x="6372200" y="6444044"/>
            <a:ext cx="2064861" cy="369332"/>
          </a:xfrm>
          <a:prstGeom prst="rect">
            <a:avLst/>
          </a:prstGeom>
        </p:spPr>
        <p:txBody>
          <a:bodyPr wrap="none">
            <a:spAutoFit/>
          </a:bodyPr>
          <a:lstStyle/>
          <a:p>
            <a:pPr>
              <a:defRPr/>
            </a:pPr>
            <a:r>
              <a:rPr lang="en-US" dirty="0" err="1"/>
              <a:t>Climent</a:t>
            </a:r>
            <a:r>
              <a:rPr lang="en-US" dirty="0"/>
              <a:t> et al., </a:t>
            </a:r>
            <a:r>
              <a:rPr lang="en-US" dirty="0" smtClean="0"/>
              <a:t>2014</a:t>
            </a:r>
            <a:endParaRPr lang="en-US" b="1" dirty="0"/>
          </a:p>
        </p:txBody>
      </p:sp>
    </p:spTree>
    <p:extLst>
      <p:ext uri="{BB962C8B-B14F-4D97-AF65-F5344CB8AC3E}">
        <p14:creationId xmlns:p14="http://schemas.microsoft.com/office/powerpoint/2010/main" val="12061221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analysis - input</a:t>
            </a:r>
            <a:endParaRPr lang="en-US" dirty="0"/>
          </a:p>
        </p:txBody>
      </p:sp>
      <p:sp>
        <p:nvSpPr>
          <p:cNvPr id="3" name="Content Placeholder 2"/>
          <p:cNvSpPr>
            <a:spLocks noGrp="1"/>
          </p:cNvSpPr>
          <p:nvPr>
            <p:ph idx="1"/>
          </p:nvPr>
        </p:nvSpPr>
        <p:spPr/>
        <p:txBody>
          <a:bodyPr>
            <a:normAutofit/>
          </a:bodyPr>
          <a:lstStyle/>
          <a:p>
            <a:pPr marL="114300" indent="0">
              <a:buNone/>
            </a:pPr>
            <a:r>
              <a:rPr lang="en-US" dirty="0" smtClean="0"/>
              <a:t>Night time solution: heat engine (</a:t>
            </a:r>
            <a:r>
              <a:rPr lang="en-US" dirty="0" err="1" smtClean="0"/>
              <a:t>Stirling</a:t>
            </a:r>
            <a:r>
              <a:rPr lang="en-US" dirty="0" smtClean="0"/>
              <a:t>)</a:t>
            </a:r>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p:txBody>
      </p:sp>
      <p:pic>
        <p:nvPicPr>
          <p:cNvPr id="12" name="Picture 11"/>
          <p:cNvPicPr/>
          <p:nvPr/>
        </p:nvPicPr>
        <p:blipFill>
          <a:blip r:embed="rId3"/>
          <a:stretch>
            <a:fillRect/>
          </a:stretch>
        </p:blipFill>
        <p:spPr>
          <a:xfrm>
            <a:off x="1206860" y="2092459"/>
            <a:ext cx="6120680" cy="4308341"/>
          </a:xfrm>
          <a:prstGeom prst="rect">
            <a:avLst/>
          </a:prstGeom>
        </p:spPr>
      </p:pic>
      <p:sp>
        <p:nvSpPr>
          <p:cNvPr id="7" name="Rectangle 6"/>
          <p:cNvSpPr/>
          <p:nvPr/>
        </p:nvSpPr>
        <p:spPr>
          <a:xfrm>
            <a:off x="6395571" y="6380406"/>
            <a:ext cx="2064861" cy="369332"/>
          </a:xfrm>
          <a:prstGeom prst="rect">
            <a:avLst/>
          </a:prstGeom>
        </p:spPr>
        <p:txBody>
          <a:bodyPr wrap="none">
            <a:spAutoFit/>
          </a:bodyPr>
          <a:lstStyle/>
          <a:p>
            <a:pPr>
              <a:defRPr/>
            </a:pPr>
            <a:r>
              <a:rPr lang="en-US" dirty="0" err="1"/>
              <a:t>Climent</a:t>
            </a:r>
            <a:r>
              <a:rPr lang="en-US" dirty="0"/>
              <a:t> et al., </a:t>
            </a:r>
            <a:r>
              <a:rPr lang="en-US" dirty="0" smtClean="0"/>
              <a:t>2014</a:t>
            </a:r>
            <a:endParaRPr lang="en-US" b="1" dirty="0"/>
          </a:p>
        </p:txBody>
      </p:sp>
    </p:spTree>
    <p:extLst>
      <p:ext uri="{BB962C8B-B14F-4D97-AF65-F5344CB8AC3E}">
        <p14:creationId xmlns:p14="http://schemas.microsoft.com/office/powerpoint/2010/main" val="18035201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analysis - input</a:t>
            </a:r>
            <a:endParaRPr lang="en-US" dirty="0"/>
          </a:p>
        </p:txBody>
      </p:sp>
      <p:sp>
        <p:nvSpPr>
          <p:cNvPr id="3" name="Content Placeholder 2"/>
          <p:cNvSpPr>
            <a:spLocks noGrp="1"/>
          </p:cNvSpPr>
          <p:nvPr>
            <p:ph idx="1"/>
          </p:nvPr>
        </p:nvSpPr>
        <p:spPr/>
        <p:txBody>
          <a:bodyPr>
            <a:normAutofit/>
          </a:bodyPr>
          <a:lstStyle/>
          <a:p>
            <a:pPr marL="114300" indent="0">
              <a:buNone/>
            </a:pPr>
            <a:r>
              <a:rPr lang="en-US" dirty="0" smtClean="0"/>
              <a:t>Night time solution: TES (thermal </a:t>
            </a:r>
            <a:r>
              <a:rPr lang="en-US" smtClean="0"/>
              <a:t>energy storage)</a:t>
            </a:r>
            <a:endParaRPr lang="en-US" dirty="0" smtClean="0"/>
          </a:p>
          <a:p>
            <a:pPr marL="114300" indent="0">
              <a:buNone/>
            </a:pPr>
            <a:endParaRPr lang="en-US" dirty="0"/>
          </a:p>
        </p:txBody>
      </p:sp>
      <p:pic>
        <p:nvPicPr>
          <p:cNvPr id="6" name="Picture 5"/>
          <p:cNvPicPr/>
          <p:nvPr/>
        </p:nvPicPr>
        <p:blipFill>
          <a:blip r:embed="rId3"/>
          <a:stretch>
            <a:fillRect/>
          </a:stretch>
        </p:blipFill>
        <p:spPr>
          <a:xfrm>
            <a:off x="738808" y="2075969"/>
            <a:ext cx="7056784" cy="4304437"/>
          </a:xfrm>
          <a:prstGeom prst="rect">
            <a:avLst/>
          </a:prstGeom>
        </p:spPr>
      </p:pic>
      <p:sp>
        <p:nvSpPr>
          <p:cNvPr id="4" name="Rectangle 3"/>
          <p:cNvSpPr/>
          <p:nvPr/>
        </p:nvSpPr>
        <p:spPr>
          <a:xfrm>
            <a:off x="6395571" y="6380406"/>
            <a:ext cx="2064861" cy="369332"/>
          </a:xfrm>
          <a:prstGeom prst="rect">
            <a:avLst/>
          </a:prstGeom>
        </p:spPr>
        <p:txBody>
          <a:bodyPr wrap="none">
            <a:spAutoFit/>
          </a:bodyPr>
          <a:lstStyle/>
          <a:p>
            <a:pPr>
              <a:defRPr/>
            </a:pPr>
            <a:r>
              <a:rPr lang="en-US" dirty="0" err="1"/>
              <a:t>Climent</a:t>
            </a:r>
            <a:r>
              <a:rPr lang="en-US" dirty="0"/>
              <a:t> et al., </a:t>
            </a:r>
            <a:r>
              <a:rPr lang="en-US" dirty="0" smtClean="0"/>
              <a:t>2014</a:t>
            </a:r>
            <a:endParaRPr lang="en-US" b="1" dirty="0"/>
          </a:p>
        </p:txBody>
      </p:sp>
    </p:spTree>
    <p:extLst>
      <p:ext uri="{BB962C8B-B14F-4D97-AF65-F5344CB8AC3E}">
        <p14:creationId xmlns:p14="http://schemas.microsoft.com/office/powerpoint/2010/main" val="12301617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analysis - input</a:t>
            </a:r>
            <a:endParaRPr lang="en-US" dirty="0"/>
          </a:p>
        </p:txBody>
      </p:sp>
      <p:sp>
        <p:nvSpPr>
          <p:cNvPr id="3" name="Content Placeholder 2"/>
          <p:cNvSpPr>
            <a:spLocks noGrp="1"/>
          </p:cNvSpPr>
          <p:nvPr>
            <p:ph idx="1"/>
          </p:nvPr>
        </p:nvSpPr>
        <p:spPr/>
        <p:txBody>
          <a:bodyPr>
            <a:normAutofit/>
          </a:bodyPr>
          <a:lstStyle/>
          <a:p>
            <a:pPr marL="114300" indent="0">
              <a:buNone/>
            </a:pPr>
            <a:r>
              <a:rPr lang="en-US" dirty="0" smtClean="0"/>
              <a:t>Night time solution: TES (thermal </a:t>
            </a:r>
            <a:r>
              <a:rPr lang="en-US" smtClean="0"/>
              <a:t>energy storage)</a:t>
            </a:r>
            <a:endParaRPr lang="en-US" dirty="0" smtClean="0"/>
          </a:p>
          <a:p>
            <a:pPr marL="114300" indent="0">
              <a:buNone/>
            </a:pPr>
            <a:endParaRPr lang="en-US" dirty="0"/>
          </a:p>
        </p:txBody>
      </p:sp>
      <p:grpSp>
        <p:nvGrpSpPr>
          <p:cNvPr id="5" name="Group 4"/>
          <p:cNvGrpSpPr/>
          <p:nvPr/>
        </p:nvGrpSpPr>
        <p:grpSpPr>
          <a:xfrm>
            <a:off x="-1069" y="2492896"/>
            <a:ext cx="8272867" cy="2952328"/>
            <a:chOff x="0" y="0"/>
            <a:chExt cx="6619240" cy="236220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9100" y="0"/>
              <a:ext cx="2390140" cy="23304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001135" cy="2362200"/>
            </a:xfrm>
            <a:prstGeom prst="rect">
              <a:avLst/>
            </a:prstGeom>
          </p:spPr>
        </p:pic>
      </p:grpSp>
      <p:sp>
        <p:nvSpPr>
          <p:cNvPr id="9" name="Rectangle 8"/>
          <p:cNvSpPr/>
          <p:nvPr/>
        </p:nvSpPr>
        <p:spPr>
          <a:xfrm>
            <a:off x="6395571" y="6380406"/>
            <a:ext cx="2064861" cy="369332"/>
          </a:xfrm>
          <a:prstGeom prst="rect">
            <a:avLst/>
          </a:prstGeom>
        </p:spPr>
        <p:txBody>
          <a:bodyPr wrap="none">
            <a:spAutoFit/>
          </a:bodyPr>
          <a:lstStyle/>
          <a:p>
            <a:pPr>
              <a:defRPr/>
            </a:pPr>
            <a:r>
              <a:rPr lang="en-US" dirty="0" err="1"/>
              <a:t>Climent</a:t>
            </a:r>
            <a:r>
              <a:rPr lang="en-US" dirty="0"/>
              <a:t> et al., </a:t>
            </a:r>
            <a:r>
              <a:rPr lang="en-US" dirty="0" smtClean="0"/>
              <a:t>2014</a:t>
            </a:r>
            <a:endParaRPr lang="en-US" b="1" dirty="0"/>
          </a:p>
        </p:txBody>
      </p:sp>
    </p:spTree>
    <p:extLst>
      <p:ext uri="{BB962C8B-B14F-4D97-AF65-F5344CB8AC3E}">
        <p14:creationId xmlns:p14="http://schemas.microsoft.com/office/powerpoint/2010/main" val="213146217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analysis - input</a:t>
            </a:r>
            <a:endParaRPr lang="en-US" dirty="0"/>
          </a:p>
        </p:txBody>
      </p:sp>
      <p:sp>
        <p:nvSpPr>
          <p:cNvPr id="3" name="Content Placeholder 2"/>
          <p:cNvSpPr>
            <a:spLocks noGrp="1"/>
          </p:cNvSpPr>
          <p:nvPr>
            <p:ph idx="1"/>
          </p:nvPr>
        </p:nvSpPr>
        <p:spPr>
          <a:xfrm>
            <a:off x="422920" y="1268760"/>
            <a:ext cx="7620000" cy="4800600"/>
          </a:xfrm>
        </p:spPr>
        <p:txBody>
          <a:bodyPr>
            <a:normAutofit/>
          </a:bodyPr>
          <a:lstStyle/>
          <a:p>
            <a:pPr marL="114300" indent="0">
              <a:buNone/>
            </a:pPr>
            <a:r>
              <a:rPr lang="en-US" dirty="0" smtClean="0"/>
              <a:t>TES: night time cooling</a:t>
            </a:r>
          </a:p>
          <a:p>
            <a:pPr marL="114300" indent="0">
              <a:buNone/>
            </a:pP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259" y="5033810"/>
            <a:ext cx="2039030" cy="1688402"/>
          </a:xfrm>
          <a:prstGeom prst="rect">
            <a:avLst/>
          </a:prstGeom>
          <a:ln>
            <a:solidFill>
              <a:schemeClr val="tx1"/>
            </a:solidFill>
          </a:ln>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053" y="3337076"/>
            <a:ext cx="2038236" cy="1688671"/>
          </a:xfrm>
          <a:prstGeom prst="rect">
            <a:avLst/>
          </a:prstGeom>
          <a:ln>
            <a:solidFill>
              <a:schemeClr val="tx1"/>
            </a:solidFill>
          </a:ln>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0621" y="1866414"/>
            <a:ext cx="5874166" cy="4866723"/>
          </a:xfrm>
          <a:prstGeom prst="rect">
            <a:avLst/>
          </a:prstGeom>
          <a:ln>
            <a:solidFill>
              <a:schemeClr val="tx1"/>
            </a:solidFill>
          </a:ln>
        </p:spPr>
      </p:pic>
    </p:spTree>
    <p:extLst>
      <p:ext uri="{BB962C8B-B14F-4D97-AF65-F5344CB8AC3E}">
        <p14:creationId xmlns:p14="http://schemas.microsoft.com/office/powerpoint/2010/main" val="9231142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analysis - input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22920" y="1268760"/>
                <a:ext cx="7620000" cy="4800600"/>
              </a:xfrm>
            </p:spPr>
            <p:txBody>
              <a:bodyPr>
                <a:normAutofit/>
              </a:bodyPr>
              <a:lstStyle/>
              <a:p>
                <a:pPr marL="114300" indent="0">
                  <a:buNone/>
                </a:pPr>
                <a:r>
                  <a:rPr lang="en-US" dirty="0" smtClean="0"/>
                  <a:t>TES: efficiency</a:t>
                </a:r>
              </a:p>
              <a:p>
                <a:pPr marL="114300" indent="0">
                  <a:buNone/>
                </a:pPr>
                <a:endParaRPr lang="en-US" dirty="0" smtClean="0"/>
              </a:p>
              <a:p>
                <a:pPr marL="114300" indent="0">
                  <a:buNone/>
                </a:pPr>
                <a14:m>
                  <m:oMathPara xmlns:m="http://schemas.openxmlformats.org/officeDocument/2006/math" xmlns="">
                    <m:oMathParaPr>
                      <m:jc m:val="centerGroup"/>
                    </m:oMathParaPr>
                    <m:oMath xmlns:m="http://schemas.openxmlformats.org/officeDocument/2006/math">
                      <m:r>
                        <a:rPr lang="en-US" i="1">
                          <a:latin typeface="Cambria Math" panose="02040503050406030204" pitchFamily="18" charset="0"/>
                        </a:rPr>
                        <m:t>𝜂</m:t>
                      </m:r>
                      <m:r>
                        <a:rPr lang="en-US" i="1">
                          <a:latin typeface="Cambria Math" panose="02040503050406030204" pitchFamily="18" charset="0"/>
                        </a:rPr>
                        <m:t>=0.6×</m:t>
                      </m:r>
                      <m:d>
                        <m:dPr>
                          <m:ctrlPr>
                            <a:rPr lang="en-US" i="1">
                              <a:latin typeface="Cambria Math"/>
                            </a:rPr>
                          </m:ctrlPr>
                        </m:dPr>
                        <m:e>
                          <m:r>
                            <a:rPr lang="en-US" i="1">
                              <a:latin typeface="Cambria Math" panose="02040503050406030204" pitchFamily="18" charset="0"/>
                            </a:rPr>
                            <m:t>1−</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𝐿</m:t>
                                  </m:r>
                                </m:sub>
                              </m:sSub>
                            </m:num>
                            <m:den>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𝐻</m:t>
                                  </m:r>
                                </m:sub>
                              </m:sSub>
                            </m:den>
                          </m:f>
                        </m:e>
                      </m:d>
                      <m:r>
                        <a:rPr lang="en-US" i="1">
                          <a:latin typeface="Cambria Math" panose="02040503050406030204" pitchFamily="18" charset="0"/>
                        </a:rPr>
                        <m:t>=0.6×</m:t>
                      </m:r>
                      <m:d>
                        <m:dPr>
                          <m:ctrlPr>
                            <a:rPr lang="en-US" i="1">
                              <a:latin typeface="Cambria Math"/>
                            </a:rPr>
                          </m:ctrlPr>
                        </m:dPr>
                        <m:e>
                          <m:r>
                            <a:rPr lang="en-US" i="1">
                              <a:latin typeface="Cambria Math" panose="02040503050406030204" pitchFamily="18" charset="0"/>
                            </a:rPr>
                            <m:t>1−</m:t>
                          </m:r>
                          <m:f>
                            <m:fPr>
                              <m:ctrlPr>
                                <a:rPr lang="en-US" i="1">
                                  <a:latin typeface="Cambria Math"/>
                                </a:rPr>
                              </m:ctrlPr>
                            </m:fPr>
                            <m:num>
                              <m:r>
                                <a:rPr lang="en-US" i="1">
                                  <a:latin typeface="Cambria Math" panose="02040503050406030204" pitchFamily="18" charset="0"/>
                                </a:rPr>
                                <m:t>250</m:t>
                              </m:r>
                            </m:num>
                            <m:den>
                              <m:r>
                                <a:rPr lang="en-US" i="1">
                                  <a:latin typeface="Cambria Math" panose="02040503050406030204" pitchFamily="18" charset="0"/>
                                </a:rPr>
                                <m:t>700</m:t>
                              </m:r>
                            </m:den>
                          </m:f>
                        </m:e>
                      </m:d>
                      <m:r>
                        <a:rPr lang="en-US" i="1">
                          <a:latin typeface="Cambria Math" panose="02040503050406030204" pitchFamily="18" charset="0"/>
                        </a:rPr>
                        <m:t>~45%</m:t>
                      </m:r>
                    </m:oMath>
                  </m:oMathPara>
                </a14:m>
                <a:endParaRPr lang="en-US" dirty="0"/>
              </a:p>
              <a:p>
                <a:pPr marL="11430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22920" y="1268760"/>
                <a:ext cx="7620000" cy="4800600"/>
              </a:xfrm>
              <a:blipFill rotWithShape="0">
                <a:blip r:embed="rId3"/>
                <a:stretch>
                  <a:fillRect t="-8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837615" y="4246602"/>
                <a:ext cx="4790607" cy="1479508"/>
              </a:xfrm>
              <a:prstGeom prst="rect">
                <a:avLst/>
              </a:prstGeom>
            </p:spPr>
            <p:txBody>
              <a:bodyPr wrap="none">
                <a:spAutoFit/>
              </a:bodyPr>
              <a:lstStyle/>
              <a:p>
                <a14:m>
                  <m:oMathPara xmlns:m="http://schemas.openxmlformats.org/officeDocument/2006/math" xmlns="">
                    <m:oMathParaPr>
                      <m:jc m:val="centerGroup"/>
                    </m:oMathParaPr>
                    <m:oMath xmlns:m="http://schemas.openxmlformats.org/officeDocument/2006/math">
                      <m:sSub>
                        <m:sSubPr>
                          <m:ctrlPr>
                            <a:rPr lang="en-US" sz="2800" i="1">
                              <a:latin typeface="Cambria Math"/>
                            </a:rPr>
                          </m:ctrlPr>
                        </m:sSubPr>
                        <m:e>
                          <m:r>
                            <a:rPr lang="en-US" sz="2800" i="1">
                              <a:latin typeface="Cambria Math" panose="02040503050406030204" pitchFamily="18" charset="0"/>
                            </a:rPr>
                            <m:t>𝜂</m:t>
                          </m:r>
                        </m:e>
                        <m:sub>
                          <m:r>
                            <a:rPr lang="en-US" sz="2800" i="1">
                              <a:latin typeface="Cambria Math" panose="02040503050406030204" pitchFamily="18" charset="0"/>
                            </a:rPr>
                            <m:t>𝑒</m:t>
                          </m:r>
                        </m:sub>
                      </m:sSub>
                      <m:r>
                        <a:rPr lang="en-US" sz="2800" i="0">
                          <a:latin typeface="Cambria Math" panose="02040503050406030204" pitchFamily="18" charset="0"/>
                        </a:rPr>
                        <m:t>=0.6×</m:t>
                      </m:r>
                      <m:d>
                        <m:dPr>
                          <m:ctrlPr>
                            <a:rPr lang="en-US" sz="2800" i="1">
                              <a:latin typeface="Cambria Math"/>
                            </a:rPr>
                          </m:ctrlPr>
                        </m:dPr>
                        <m:e>
                          <m:r>
                            <a:rPr lang="en-US" sz="2800" i="0">
                              <a:latin typeface="Cambria Math" panose="02040503050406030204" pitchFamily="18" charset="0"/>
                            </a:rPr>
                            <m:t>1−</m:t>
                          </m:r>
                          <m:rad>
                            <m:radPr>
                              <m:degHide m:val="on"/>
                              <m:ctrlPr>
                                <a:rPr lang="en-US" sz="2800" i="1">
                                  <a:latin typeface="Cambria Math"/>
                                </a:rPr>
                              </m:ctrlPr>
                            </m:radPr>
                            <m:deg/>
                            <m:e>
                              <m:f>
                                <m:fPr>
                                  <m:ctrlPr>
                                    <a:rPr lang="en-US" sz="2800" i="1">
                                      <a:latin typeface="Cambria Math"/>
                                    </a:rPr>
                                  </m:ctrlPr>
                                </m:fPr>
                                <m:num>
                                  <m:sSub>
                                    <m:sSubPr>
                                      <m:ctrlPr>
                                        <a:rPr lang="en-US" sz="2800" i="1">
                                          <a:latin typeface="Cambria Math"/>
                                        </a:rPr>
                                      </m:ctrlPr>
                                    </m:sSubPr>
                                    <m:e>
                                      <m:r>
                                        <a:rPr lang="en-US" sz="2800" i="1">
                                          <a:latin typeface="Cambria Math" panose="02040503050406030204" pitchFamily="18" charset="0"/>
                                        </a:rPr>
                                        <m:t>𝑇</m:t>
                                      </m:r>
                                    </m:e>
                                    <m:sub>
                                      <m:r>
                                        <a:rPr lang="en-US" sz="2800" i="1">
                                          <a:latin typeface="Cambria Math" panose="02040503050406030204" pitchFamily="18" charset="0"/>
                                        </a:rPr>
                                        <m:t>𝐿</m:t>
                                      </m:r>
                                    </m:sub>
                                  </m:sSub>
                                </m:num>
                                <m:den>
                                  <m:sSub>
                                    <m:sSubPr>
                                      <m:ctrlPr>
                                        <a:rPr lang="en-US" sz="2800" i="1">
                                          <a:latin typeface="Cambria Math"/>
                                        </a:rPr>
                                      </m:ctrlPr>
                                    </m:sSubPr>
                                    <m:e>
                                      <m:r>
                                        <a:rPr lang="en-US" sz="2800" i="1">
                                          <a:latin typeface="Cambria Math" panose="02040503050406030204" pitchFamily="18" charset="0"/>
                                        </a:rPr>
                                        <m:t>𝑇</m:t>
                                      </m:r>
                                    </m:e>
                                    <m:sub>
                                      <m:r>
                                        <a:rPr lang="en-US" sz="2800" i="1">
                                          <a:latin typeface="Cambria Math" panose="02040503050406030204" pitchFamily="18" charset="0"/>
                                        </a:rPr>
                                        <m:t>𝐻</m:t>
                                      </m:r>
                                    </m:sub>
                                  </m:sSub>
                                </m:den>
                              </m:f>
                            </m:e>
                          </m:rad>
                        </m:e>
                      </m:d>
                      <m:r>
                        <a:rPr lang="en-US" sz="2800" i="0">
                          <a:latin typeface="Cambria Math" panose="02040503050406030204" pitchFamily="18" charset="0"/>
                        </a:rPr>
                        <m:t>~25%</m:t>
                      </m:r>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1837615" y="4246602"/>
                <a:ext cx="4790607" cy="1479508"/>
              </a:xfrm>
              <a:prstGeom prst="rect">
                <a:avLst/>
              </a:prstGeom>
              <a:blipFill rotWithShape="0">
                <a:blip r:embed="rId4"/>
                <a:stretch>
                  <a:fillRect/>
                </a:stretch>
              </a:blipFill>
            </p:spPr>
            <p:txBody>
              <a:bodyPr/>
              <a:lstStyle/>
              <a:p>
                <a:r>
                  <a:rPr lang="en-US">
                    <a:noFill/>
                  </a:rPr>
                  <a:t> </a:t>
                </a:r>
              </a:p>
            </p:txBody>
          </p:sp>
        </mc:Fallback>
      </mc:AlternateContent>
      <p:sp>
        <p:nvSpPr>
          <p:cNvPr id="5" name="Down Arrow 4"/>
          <p:cNvSpPr/>
          <p:nvPr/>
        </p:nvSpPr>
        <p:spPr>
          <a:xfrm>
            <a:off x="3990603" y="292494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90777" y="5871653"/>
            <a:ext cx="2137445" cy="369332"/>
          </a:xfrm>
          <a:prstGeom prst="rect">
            <a:avLst/>
          </a:prstGeom>
        </p:spPr>
        <p:txBody>
          <a:bodyPr wrap="none">
            <a:spAutoFit/>
          </a:bodyPr>
          <a:lstStyle/>
          <a:p>
            <a:pPr marL="114300" indent="0">
              <a:buNone/>
            </a:pPr>
            <a:r>
              <a:rPr lang="en-US" dirty="0" smtClean="0"/>
              <a:t>(</a:t>
            </a:r>
            <a:r>
              <a:rPr lang="en-US" dirty="0" err="1" smtClean="0"/>
              <a:t>Novikov</a:t>
            </a:r>
            <a:r>
              <a:rPr lang="en-US" dirty="0" smtClean="0"/>
              <a:t> efficiency)</a:t>
            </a:r>
            <a:endParaRPr lang="en-US" dirty="0"/>
          </a:p>
        </p:txBody>
      </p:sp>
      <p:sp>
        <p:nvSpPr>
          <p:cNvPr id="7" name="Rectangle 6"/>
          <p:cNvSpPr/>
          <p:nvPr/>
        </p:nvSpPr>
        <p:spPr>
          <a:xfrm>
            <a:off x="5148064" y="3044816"/>
            <a:ext cx="2012089" cy="369332"/>
          </a:xfrm>
          <a:prstGeom prst="rect">
            <a:avLst/>
          </a:prstGeom>
        </p:spPr>
        <p:txBody>
          <a:bodyPr wrap="none">
            <a:spAutoFit/>
          </a:bodyPr>
          <a:lstStyle/>
          <a:p>
            <a:r>
              <a:rPr lang="en-US" dirty="0" err="1">
                <a:latin typeface="Times New Roman" panose="02020603050405020304" pitchFamily="18" charset="0"/>
                <a:ea typeface="Times New Roman" panose="02020603050405020304" pitchFamily="18" charset="0"/>
              </a:rPr>
              <a:t>Climent</a:t>
            </a:r>
            <a:r>
              <a:rPr lang="en-US" dirty="0">
                <a:latin typeface="Times New Roman" panose="02020603050405020304" pitchFamily="18" charset="0"/>
                <a:ea typeface="Times New Roman" panose="02020603050405020304" pitchFamily="18" charset="0"/>
              </a:rPr>
              <a:t> et al., 2014</a:t>
            </a:r>
            <a:endParaRPr lang="en-US" dirty="0"/>
          </a:p>
        </p:txBody>
      </p:sp>
      <mc:AlternateContent xmlns:mc="http://schemas.openxmlformats.org/markup-compatibility/2006" xmlns:a14="http://schemas.microsoft.com/office/drawing/2010/main">
        <mc:Choice Requires="a14">
          <p:sp>
            <p:nvSpPr>
              <p:cNvPr id="14" name="Rectangle 13"/>
              <p:cNvSpPr/>
              <p:nvPr/>
            </p:nvSpPr>
            <p:spPr>
              <a:xfrm>
                <a:off x="1494732" y="3220278"/>
                <a:ext cx="5476371" cy="1014317"/>
              </a:xfrm>
              <a:prstGeom prst="rect">
                <a:avLst/>
              </a:prstGeom>
              <a:solidFill>
                <a:schemeClr val="bg2"/>
              </a:solidFill>
            </p:spPr>
            <p:txBody>
              <a:bodyPr wrap="none">
                <a:spAutoFit/>
              </a:bodyPr>
              <a:lstStyle/>
              <a:p>
                <a14:m>
                  <m:oMathPara xmlns:m="http://schemas.openxmlformats.org/officeDocument/2006/math" xmlns="">
                    <m:oMathParaPr>
                      <m:jc m:val="centerGroup"/>
                    </m:oMathParaPr>
                    <m:oMath xmlns:m="http://schemas.openxmlformats.org/officeDocument/2006/math">
                      <m:sSub>
                        <m:sSubPr>
                          <m:ctrlPr>
                            <a:rPr lang="en-US" sz="3200" i="1" smtClean="0">
                              <a:latin typeface="Cambria Math"/>
                            </a:rPr>
                          </m:ctrlPr>
                        </m:sSubPr>
                        <m:e>
                          <m:r>
                            <a:rPr lang="en-US" sz="3200" i="1">
                              <a:latin typeface="Cambria Math"/>
                            </a:rPr>
                            <m:t>𝑃</m:t>
                          </m:r>
                        </m:e>
                        <m:sub>
                          <m:r>
                            <a:rPr lang="en-US" sz="3200" b="0" i="1" smtClean="0">
                              <a:latin typeface="Cambria Math" panose="02040503050406030204" pitchFamily="18" charset="0"/>
                            </a:rPr>
                            <m:t>𝑆𝑡𝑖𝑟𝑙𝑖𝑛𝑔</m:t>
                          </m:r>
                        </m:sub>
                      </m:sSub>
                      <m:r>
                        <a:rPr lang="en-US" sz="3200" b="0" i="1" smtClean="0">
                          <a:latin typeface="Cambria Math" panose="02040503050406030204" pitchFamily="18" charset="0"/>
                        </a:rPr>
                        <m:t>=</m:t>
                      </m:r>
                      <m:r>
                        <a:rPr lang="en-US" sz="3200" i="1">
                          <a:latin typeface="Cambria Math" panose="02040503050406030204" pitchFamily="18" charset="0"/>
                        </a:rPr>
                        <m:t>0.25×8</m:t>
                      </m:r>
                      <m:f>
                        <m:fPr>
                          <m:ctrlPr>
                            <a:rPr lang="en-US" sz="3200" i="1">
                              <a:latin typeface="Cambria Math"/>
                            </a:rPr>
                          </m:ctrlPr>
                        </m:fPr>
                        <m:num>
                          <m:r>
                            <a:rPr lang="en-US" sz="3200" i="1">
                              <a:latin typeface="Cambria Math" panose="02040503050406030204" pitchFamily="18" charset="0"/>
                            </a:rPr>
                            <m:t>𝑊</m:t>
                          </m:r>
                        </m:num>
                        <m:den>
                          <m:sSup>
                            <m:sSupPr>
                              <m:ctrlPr>
                                <a:rPr lang="en-US" sz="3200" i="1">
                                  <a:latin typeface="Cambria Math"/>
                                </a:rPr>
                              </m:ctrlPr>
                            </m:sSupPr>
                            <m:e>
                              <m:r>
                                <a:rPr lang="en-US" sz="3200" i="1">
                                  <a:latin typeface="Cambria Math" panose="02040503050406030204" pitchFamily="18" charset="0"/>
                                </a:rPr>
                                <m:t>𝑚</m:t>
                              </m:r>
                            </m:e>
                            <m:sup>
                              <m:r>
                                <a:rPr lang="en-US" sz="3200" i="1">
                                  <a:latin typeface="Cambria Math" panose="02040503050406030204" pitchFamily="18" charset="0"/>
                                </a:rPr>
                                <m:t>2</m:t>
                              </m:r>
                            </m:sup>
                          </m:sSup>
                        </m:den>
                      </m:f>
                      <m:r>
                        <a:rPr lang="en-US" sz="3200" i="1">
                          <a:latin typeface="Cambria Math" panose="02040503050406030204" pitchFamily="18" charset="0"/>
                        </a:rPr>
                        <m:t>~2</m:t>
                      </m:r>
                      <m:f>
                        <m:fPr>
                          <m:ctrlPr>
                            <a:rPr lang="en-US" sz="3200" i="1">
                              <a:latin typeface="Cambria Math"/>
                            </a:rPr>
                          </m:ctrlPr>
                        </m:fPr>
                        <m:num>
                          <m:r>
                            <a:rPr lang="en-US" sz="3200" i="1">
                              <a:latin typeface="Cambria Math" panose="02040503050406030204" pitchFamily="18" charset="0"/>
                            </a:rPr>
                            <m:t>𝑊</m:t>
                          </m:r>
                        </m:num>
                        <m:den>
                          <m:sSup>
                            <m:sSupPr>
                              <m:ctrlPr>
                                <a:rPr lang="en-US" sz="3200" i="1">
                                  <a:latin typeface="Cambria Math"/>
                                </a:rPr>
                              </m:ctrlPr>
                            </m:sSupPr>
                            <m:e>
                              <m:r>
                                <a:rPr lang="en-US" sz="3200" i="1">
                                  <a:latin typeface="Cambria Math" panose="02040503050406030204" pitchFamily="18" charset="0"/>
                                </a:rPr>
                                <m:t>𝑚</m:t>
                              </m:r>
                            </m:e>
                            <m:sup>
                              <m:r>
                                <a:rPr lang="en-US" sz="3200" i="1">
                                  <a:latin typeface="Cambria Math" panose="02040503050406030204" pitchFamily="18" charset="0"/>
                                </a:rPr>
                                <m:t>2</m:t>
                              </m:r>
                            </m:sup>
                          </m:sSup>
                        </m:den>
                      </m:f>
                    </m:oMath>
                  </m:oMathPara>
                </a14:m>
                <a:endParaRPr lang="en-US" sz="3200" dirty="0"/>
              </a:p>
            </p:txBody>
          </p:sp>
        </mc:Choice>
        <mc:Fallback xmlns="">
          <p:sp>
            <p:nvSpPr>
              <p:cNvPr id="14" name="Rectangle 13"/>
              <p:cNvSpPr>
                <a:spLocks noRot="1" noChangeAspect="1" noMove="1" noResize="1" noEditPoints="1" noAdjustHandles="1" noChangeArrowheads="1" noChangeShapeType="1" noTextEdit="1"/>
              </p:cNvSpPr>
              <p:nvPr/>
            </p:nvSpPr>
            <p:spPr>
              <a:xfrm>
                <a:off x="1494732" y="3220278"/>
                <a:ext cx="5476371" cy="1014317"/>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322441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#1 (why?)</a:t>
            </a:r>
            <a:endParaRPr lang="en-US" dirty="0"/>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600200"/>
                <a:ext cx="7620000" cy="4800600"/>
              </a:xfrm>
            </p:spPr>
            <p:txBody>
              <a:bodyPr/>
              <a:lstStyle/>
              <a:p>
                <a:r>
                  <a:rPr lang="en-US" dirty="0" smtClean="0"/>
                  <a:t>“Earth physics” are different from “Space physics”.</a:t>
                </a:r>
              </a:p>
              <a:p>
                <a:r>
                  <a:rPr lang="en-US" dirty="0" smtClean="0"/>
                  <a:t>Earth’s escape velocity is </a:t>
                </a:r>
                <a14:m>
                  <m:oMath xmlns:m="http://schemas.openxmlformats.org/officeDocument/2006/math" xmlns="">
                    <m:sSub>
                      <m:sSubPr>
                        <m:ctrlPr>
                          <a:rPr lang="en-US" b="0" i="1" smtClean="0">
                            <a:latin typeface="Cambria Math"/>
                          </a:rPr>
                        </m:ctrlPr>
                      </m:sSubPr>
                      <m:e>
                        <m:r>
                          <a:rPr lang="en-US" b="0" i="1" smtClean="0">
                            <a:latin typeface="Cambria Math"/>
                          </a:rPr>
                          <m:t>𝑣</m:t>
                        </m:r>
                      </m:e>
                      <m:sub>
                        <m:r>
                          <a:rPr lang="en-US" b="0" i="1" smtClean="0">
                            <a:latin typeface="Cambria Math"/>
                          </a:rPr>
                          <m:t>𝑒</m:t>
                        </m:r>
                      </m:sub>
                    </m:sSub>
                    <m:r>
                      <a:rPr lang="en-US" b="0" i="1" smtClean="0">
                        <a:latin typeface="Cambria Math"/>
                      </a:rPr>
                      <m:t>=</m:t>
                    </m:r>
                    <m:rad>
                      <m:radPr>
                        <m:degHide m:val="on"/>
                        <m:ctrlPr>
                          <a:rPr lang="en-US" b="0" i="1" smtClean="0">
                            <a:latin typeface="Cambria Math"/>
                          </a:rPr>
                        </m:ctrlPr>
                      </m:radPr>
                      <m:deg/>
                      <m:e>
                        <m:f>
                          <m:fPr>
                            <m:ctrlPr>
                              <a:rPr lang="en-US" b="0" i="1" smtClean="0">
                                <a:latin typeface="Cambria Math"/>
                              </a:rPr>
                            </m:ctrlPr>
                          </m:fPr>
                          <m:num>
                            <m:r>
                              <a:rPr lang="en-US" b="0" i="1" smtClean="0">
                                <a:latin typeface="Cambria Math"/>
                              </a:rPr>
                              <m:t>2</m:t>
                            </m:r>
                            <m:r>
                              <a:rPr lang="en-US" b="0" i="1" smtClean="0">
                                <a:latin typeface="Cambria Math"/>
                              </a:rPr>
                              <m:t>𝐺𝑀</m:t>
                            </m:r>
                          </m:num>
                          <m:den>
                            <m:r>
                              <a:rPr lang="en-US" b="0" i="1" smtClean="0">
                                <a:latin typeface="Cambria Math"/>
                              </a:rPr>
                              <m:t>𝑟</m:t>
                            </m:r>
                          </m:den>
                        </m:f>
                      </m:e>
                    </m:rad>
                    <m:r>
                      <a:rPr lang="en-US" b="0" i="1" smtClean="0">
                        <a:latin typeface="Cambria Math"/>
                      </a:rPr>
                      <m:t>~11.2</m:t>
                    </m:r>
                    <m:f>
                      <m:fPr>
                        <m:ctrlPr>
                          <a:rPr lang="en-US" b="0" i="1" smtClean="0">
                            <a:latin typeface="Cambria Math"/>
                          </a:rPr>
                        </m:ctrlPr>
                      </m:fPr>
                      <m:num>
                        <m:r>
                          <a:rPr lang="en-US" b="0" i="1" smtClean="0">
                            <a:latin typeface="Cambria Math"/>
                          </a:rPr>
                          <m:t>𝑘𝑚</m:t>
                        </m:r>
                      </m:num>
                      <m:den>
                        <m:r>
                          <a:rPr lang="en-US" b="0" i="1" smtClean="0">
                            <a:latin typeface="Cambria Math"/>
                          </a:rPr>
                          <m:t>𝑠</m:t>
                        </m:r>
                      </m:den>
                    </m:f>
                  </m:oMath>
                </a14:m>
                <a:r>
                  <a:rPr lang="en-US" dirty="0" smtClean="0"/>
                  <a:t>.</a:t>
                </a:r>
              </a:p>
              <a:p>
                <a:pPr lvl="1"/>
                <a:r>
                  <a:rPr lang="en-US" dirty="0" smtClean="0"/>
                  <a:t>Launching rockets from Earth is a waste of energy.</a:t>
                </a:r>
              </a:p>
              <a:p>
                <a:pPr lvl="1"/>
                <a:r>
                  <a:rPr lang="en-US" dirty="0" smtClean="0"/>
                  <a:t>Dangerous.</a:t>
                </a:r>
              </a:p>
              <a:p>
                <a:pPr lvl="1"/>
                <a:r>
                  <a:rPr lang="en-US" dirty="0" smtClean="0"/>
                  <a:t>Extremely expensive.</a:t>
                </a:r>
              </a:p>
              <a:p>
                <a:endParaRPr lang="en-US" dirty="0" smtClean="0"/>
              </a:p>
              <a:p>
                <a:r>
                  <a:rPr lang="en-US" dirty="0" smtClean="0"/>
                  <a:t>Earth won’t last forever.</a:t>
                </a:r>
              </a:p>
              <a:p>
                <a:pPr lvl="1"/>
                <a:r>
                  <a:rPr lang="en-US" dirty="0" smtClean="0"/>
                  <a:t>Resources.</a:t>
                </a:r>
              </a:p>
              <a:p>
                <a:pPr lvl="1"/>
                <a:r>
                  <a:rPr lang="en-US" dirty="0" smtClean="0"/>
                  <a:t>Creating a new habitat.</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600200"/>
                <a:ext cx="7620000" cy="4800600"/>
              </a:xfrm>
              <a:blipFill rotWithShape="0">
                <a:blip r:embed="rId3"/>
                <a:stretch>
                  <a:fillRect t="-889"/>
                </a:stretch>
              </a:blipFill>
            </p:spPr>
            <p:txBody>
              <a:bodyPr/>
              <a:lstStyle/>
              <a:p>
                <a:r>
                  <a:rPr lang="en-US">
                    <a:noFill/>
                  </a:rPr>
                  <a:t> </a:t>
                </a:r>
              </a:p>
            </p:txBody>
          </p:sp>
        </mc:Fallback>
      </mc:AlternateContent>
    </p:spTree>
    <p:extLst>
      <p:ext uri="{BB962C8B-B14F-4D97-AF65-F5344CB8AC3E}">
        <p14:creationId xmlns:p14="http://schemas.microsoft.com/office/powerpoint/2010/main" val="27857305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analysis - </a:t>
            </a:r>
            <a:r>
              <a:rPr lang="en-US" dirty="0" smtClean="0">
                <a:solidFill>
                  <a:srgbClr val="FF0000"/>
                </a:solidFill>
              </a:rPr>
              <a:t>output</a:t>
            </a:r>
            <a:endParaRPr lang="en-US" dirty="0">
              <a:solidFill>
                <a:srgbClr val="FF0000"/>
              </a:solidFill>
            </a:endParaRPr>
          </a:p>
        </p:txBody>
      </p:sp>
      <p:sp>
        <p:nvSpPr>
          <p:cNvPr id="3" name="Content Placeholder 2"/>
          <p:cNvSpPr>
            <a:spLocks noGrp="1"/>
          </p:cNvSpPr>
          <p:nvPr>
            <p:ph idx="1"/>
          </p:nvPr>
        </p:nvSpPr>
        <p:spPr>
          <a:xfrm>
            <a:off x="422920" y="1268760"/>
            <a:ext cx="7620000" cy="4800600"/>
          </a:xfrm>
        </p:spPr>
        <p:txBody>
          <a:bodyPr>
            <a:normAutofit/>
          </a:bodyPr>
          <a:lstStyle/>
          <a:p>
            <a:pPr marL="114300" indent="0">
              <a:buNone/>
            </a:pPr>
            <a:r>
              <a:rPr lang="en-US" dirty="0" smtClean="0"/>
              <a:t>Producing water: ice and recycling</a:t>
            </a:r>
          </a:p>
          <a:p>
            <a:pPr marL="114300" indent="0">
              <a:buNone/>
            </a:pPr>
            <a:endParaRPr lang="en-US" dirty="0"/>
          </a:p>
          <a:p>
            <a:pPr marL="114300" indent="0">
              <a:buNone/>
            </a:pPr>
            <a:r>
              <a:rPr lang="en-US" dirty="0" smtClean="0"/>
              <a:t>In order to make a kg of ice:</a:t>
            </a:r>
          </a:p>
          <a:p>
            <a:pPr marL="114300" indent="0">
              <a:buNone/>
            </a:pPr>
            <a:endParaRPr lang="en-US" dirty="0" smtClean="0"/>
          </a:p>
          <a:p>
            <a:pPr marL="114300" indent="0">
              <a:buNone/>
            </a:pPr>
            <a:endParaRPr lang="en-US" dirty="0" smtClean="0"/>
          </a:p>
        </p:txBody>
      </p:sp>
      <p:graphicFrame>
        <p:nvGraphicFramePr>
          <p:cNvPr id="9" name="Table 8"/>
          <p:cNvGraphicFramePr>
            <a:graphicFrameLocks noGrp="1"/>
          </p:cNvGraphicFramePr>
          <p:nvPr>
            <p:extLst>
              <p:ext uri="{D42A27DB-BD31-4B8C-83A1-F6EECF244321}">
                <p14:modId xmlns:p14="http://schemas.microsoft.com/office/powerpoint/2010/main" val="1988542968"/>
              </p:ext>
            </p:extLst>
          </p:nvPr>
        </p:nvGraphicFramePr>
        <p:xfrm>
          <a:off x="250168" y="4043158"/>
          <a:ext cx="7965504" cy="1612391"/>
        </p:xfrm>
        <a:graphic>
          <a:graphicData uri="http://schemas.openxmlformats.org/drawingml/2006/table">
            <a:tbl>
              <a:tblPr firstRow="1" firstCol="1" bandRow="1">
                <a:tableStyleId>{5C22544A-7EE6-4342-B048-85BDC9FD1C3A}</a:tableStyleId>
              </a:tblPr>
              <a:tblGrid>
                <a:gridCol w="2013836"/>
                <a:gridCol w="2036294"/>
                <a:gridCol w="1885734"/>
                <a:gridCol w="2029640"/>
              </a:tblGrid>
              <a:tr h="0">
                <a:tc>
                  <a:txBody>
                    <a:bodyPr/>
                    <a:lstStyle/>
                    <a:p>
                      <a:pPr algn="just">
                        <a:lnSpc>
                          <a:spcPct val="115000"/>
                        </a:lnSpc>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400" dirty="0">
                          <a:effectLst/>
                        </a:rPr>
                        <a:t>Inflow rate, kg per day</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US" sz="1400" dirty="0">
                          <a:effectLst/>
                        </a:rPr>
                        <a:t>produced on average, kg per person per day</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US" sz="1400" dirty="0">
                          <a:effectLst/>
                        </a:rPr>
                        <a:t>Power (W) per person</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just">
                        <a:lnSpc>
                          <a:spcPct val="115000"/>
                        </a:lnSpc>
                        <a:spcAft>
                          <a:spcPts val="0"/>
                        </a:spcAft>
                      </a:pPr>
                      <a:r>
                        <a:rPr lang="en-US" sz="1400" dirty="0">
                          <a:effectLst/>
                        </a:rPr>
                        <a:t>SRV-K2M</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US" sz="3200" dirty="0">
                          <a:effectLst/>
                        </a:rPr>
                        <a:t>24</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US" sz="3200" dirty="0">
                          <a:effectLst/>
                        </a:rPr>
                        <a:t>1.2</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US" sz="3200" dirty="0">
                          <a:effectLst/>
                        </a:rPr>
                        <a:t>0.1</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just">
                        <a:lnSpc>
                          <a:spcPct val="115000"/>
                        </a:lnSpc>
                        <a:spcAft>
                          <a:spcPts val="0"/>
                        </a:spcAft>
                      </a:pPr>
                      <a:r>
                        <a:rPr lang="en-US" sz="1400" dirty="0">
                          <a:effectLst/>
                        </a:rPr>
                        <a:t>SRV-UM</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US" sz="3200">
                          <a:effectLst/>
                        </a:rPr>
                        <a:t>60</a:t>
                      </a:r>
                      <a:endParaRPr lang="en-US" sz="3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US" sz="3200" dirty="0">
                          <a:effectLst/>
                        </a:rPr>
                        <a:t>1</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US" sz="3200" dirty="0">
                          <a:effectLst/>
                        </a:rPr>
                        <a:t>12</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10" name="Rectangle 9"/>
          <p:cNvSpPr/>
          <p:nvPr/>
        </p:nvSpPr>
        <p:spPr>
          <a:xfrm>
            <a:off x="6413579" y="5677789"/>
            <a:ext cx="1851789" cy="369332"/>
          </a:xfrm>
          <a:prstGeom prst="rect">
            <a:avLst/>
          </a:prstGeom>
        </p:spPr>
        <p:txBody>
          <a:bodyPr wrap="none">
            <a:spAutoFit/>
          </a:bodyPr>
          <a:lstStyle/>
          <a:p>
            <a:r>
              <a:rPr lang="en-US" dirty="0" err="1">
                <a:latin typeface="Times New Roman" panose="02020603050405020304" pitchFamily="18" charset="0"/>
                <a:ea typeface="Calibri" panose="020F0502020204030204" pitchFamily="34" charset="0"/>
              </a:rPr>
              <a:t>Bobe</a:t>
            </a:r>
            <a:r>
              <a:rPr lang="en-US" dirty="0">
                <a:latin typeface="Times New Roman" panose="02020603050405020304" pitchFamily="18" charset="0"/>
                <a:ea typeface="Calibri" panose="020F0502020204030204" pitchFamily="34" charset="0"/>
              </a:rPr>
              <a:t> et al. (2007)</a:t>
            </a:r>
            <a:endParaRPr lang="en-US" dirty="0"/>
          </a:p>
        </p:txBody>
      </p:sp>
      <mc:AlternateContent xmlns:mc="http://schemas.openxmlformats.org/markup-compatibility/2006" xmlns:a14="http://schemas.microsoft.com/office/drawing/2010/main">
        <mc:Choice Requires="a14">
          <p:sp>
            <p:nvSpPr>
              <p:cNvPr id="12" name="Rectangle 11"/>
              <p:cNvSpPr/>
              <p:nvPr/>
            </p:nvSpPr>
            <p:spPr>
              <a:xfrm>
                <a:off x="611560" y="2564904"/>
                <a:ext cx="6954981" cy="848566"/>
              </a:xfrm>
              <a:prstGeom prst="rect">
                <a:avLst/>
              </a:prstGeom>
              <a:solidFill>
                <a:schemeClr val="bg2"/>
              </a:solidFill>
            </p:spPr>
            <p:txBody>
              <a:bodyPr wrap="none">
                <a:spAutoFit/>
              </a:bodyPr>
              <a:lstStyle/>
              <a:p>
                <a:pPr marL="114300" indent="0">
                  <a:buNone/>
                </a:pPr>
                <a14:m>
                  <m:oMathPara xmlns:m="http://schemas.openxmlformats.org/officeDocument/2006/math" xmlns="">
                    <m:oMathParaPr>
                      <m:jc m:val="centerGroup"/>
                    </m:oMathParaPr>
                    <m:oMath xmlns:m="http://schemas.openxmlformats.org/officeDocument/2006/math">
                      <m:sSub>
                        <m:sSubPr>
                          <m:ctrlPr>
                            <a:rPr lang="en-US" sz="2400" i="1">
                              <a:latin typeface="Cambria Math"/>
                            </a:rPr>
                          </m:ctrlPr>
                        </m:sSubPr>
                        <m:e>
                          <m:r>
                            <a:rPr lang="en-US" sz="2400" i="1">
                              <a:latin typeface="Cambria Math" panose="02040503050406030204" pitchFamily="18" charset="0"/>
                            </a:rPr>
                            <m:t>𝑃</m:t>
                          </m:r>
                        </m:e>
                        <m:sub>
                          <m:r>
                            <a:rPr lang="en-US" sz="2400" i="1">
                              <a:latin typeface="Cambria Math" panose="02040503050406030204" pitchFamily="18" charset="0"/>
                            </a:rPr>
                            <m:t>𝑖𝑐𝑒</m:t>
                          </m:r>
                        </m:sub>
                      </m:sSub>
                      <m:r>
                        <a:rPr lang="en-US" sz="2400" i="1">
                          <a:latin typeface="Cambria Math" panose="02040503050406030204" pitchFamily="18" charset="0"/>
                        </a:rPr>
                        <m:t>=335</m:t>
                      </m:r>
                      <m:f>
                        <m:fPr>
                          <m:ctrlPr>
                            <a:rPr lang="en-US" sz="2400" i="1">
                              <a:latin typeface="Cambria Math"/>
                            </a:rPr>
                          </m:ctrlPr>
                        </m:fPr>
                        <m:num>
                          <m:r>
                            <a:rPr lang="en-US" sz="2400" i="1">
                              <a:latin typeface="Cambria Math" panose="02040503050406030204" pitchFamily="18" charset="0"/>
                            </a:rPr>
                            <m:t>𝐽</m:t>
                          </m:r>
                        </m:num>
                        <m:den>
                          <m:r>
                            <a:rPr lang="en-US" sz="2400" i="1">
                              <a:latin typeface="Cambria Math" panose="02040503050406030204" pitchFamily="18" charset="0"/>
                            </a:rPr>
                            <m:t>𝑔</m:t>
                          </m:r>
                        </m:den>
                      </m:f>
                      <m:r>
                        <a:rPr lang="en-US" sz="2400" i="1">
                          <a:latin typeface="Cambria Math" panose="02040503050406030204" pitchFamily="18" charset="0"/>
                        </a:rPr>
                        <m:t>×1000</m:t>
                      </m:r>
                      <m:f>
                        <m:fPr>
                          <m:ctrlPr>
                            <a:rPr lang="en-US" sz="2400" i="1">
                              <a:latin typeface="Cambria Math"/>
                            </a:rPr>
                          </m:ctrlPr>
                        </m:fPr>
                        <m:num>
                          <m:r>
                            <a:rPr lang="en-US" sz="2400" i="1">
                              <a:latin typeface="Cambria Math" panose="02040503050406030204" pitchFamily="18" charset="0"/>
                            </a:rPr>
                            <m:t>𝑔</m:t>
                          </m:r>
                        </m:num>
                        <m:den>
                          <m:r>
                            <a:rPr lang="en-US" sz="2400" i="1">
                              <a:latin typeface="Cambria Math" panose="02040503050406030204" pitchFamily="18" charset="0"/>
                            </a:rPr>
                            <m:t>𝑑𝑎𝑦</m:t>
                          </m:r>
                        </m:den>
                      </m:f>
                      <m:r>
                        <a:rPr lang="en-US" sz="2400" i="1">
                          <a:latin typeface="Cambria Math" panose="02040503050406030204" pitchFamily="18" charset="0"/>
                        </a:rPr>
                        <m:t>=3.35×</m:t>
                      </m:r>
                      <m:sSup>
                        <m:sSupPr>
                          <m:ctrlPr>
                            <a:rPr lang="en-US" sz="2400" i="1">
                              <a:latin typeface="Cambria Math"/>
                            </a:rPr>
                          </m:ctrlPr>
                        </m:sSupPr>
                        <m:e>
                          <m:r>
                            <a:rPr lang="en-US" sz="2400" i="1">
                              <a:latin typeface="Cambria Math" panose="02040503050406030204" pitchFamily="18" charset="0"/>
                            </a:rPr>
                            <m:t>10</m:t>
                          </m:r>
                        </m:e>
                        <m:sup>
                          <m:r>
                            <a:rPr lang="en-US" sz="2400" i="1">
                              <a:latin typeface="Cambria Math" panose="02040503050406030204" pitchFamily="18" charset="0"/>
                            </a:rPr>
                            <m:t>5</m:t>
                          </m:r>
                        </m:sup>
                      </m:sSup>
                      <m:f>
                        <m:fPr>
                          <m:ctrlPr>
                            <a:rPr lang="en-US" sz="2400" i="1">
                              <a:latin typeface="Cambria Math"/>
                            </a:rPr>
                          </m:ctrlPr>
                        </m:fPr>
                        <m:num>
                          <m:r>
                            <a:rPr lang="en-US" sz="2400" i="1">
                              <a:latin typeface="Cambria Math" panose="02040503050406030204" pitchFamily="18" charset="0"/>
                            </a:rPr>
                            <m:t>𝐽</m:t>
                          </m:r>
                        </m:num>
                        <m:den>
                          <m:r>
                            <a:rPr lang="en-US" sz="2400" i="1">
                              <a:latin typeface="Cambria Math" panose="02040503050406030204" pitchFamily="18" charset="0"/>
                            </a:rPr>
                            <m:t>𝑑𝑎𝑦</m:t>
                          </m:r>
                        </m:den>
                      </m:f>
                      <m:r>
                        <a:rPr lang="en-US" sz="2400" i="1">
                          <a:latin typeface="Cambria Math" panose="02040503050406030204" pitchFamily="18" charset="0"/>
                        </a:rPr>
                        <m:t>≈4 </m:t>
                      </m:r>
                      <m:r>
                        <a:rPr lang="en-US" sz="2400" i="1">
                          <a:latin typeface="Cambria Math" panose="02040503050406030204" pitchFamily="18" charset="0"/>
                        </a:rPr>
                        <m:t>𝑊</m:t>
                      </m:r>
                    </m:oMath>
                  </m:oMathPara>
                </a14:m>
                <a:endParaRPr lang="en-US" sz="2400" dirty="0"/>
              </a:p>
            </p:txBody>
          </p:sp>
        </mc:Choice>
        <mc:Fallback xmlns="">
          <p:sp>
            <p:nvSpPr>
              <p:cNvPr id="12" name="Rectangle 11"/>
              <p:cNvSpPr>
                <a:spLocks noRot="1" noChangeAspect="1" noMove="1" noResize="1" noEditPoints="1" noAdjustHandles="1" noChangeArrowheads="1" noChangeShapeType="1" noTextEdit="1"/>
              </p:cNvSpPr>
              <p:nvPr/>
            </p:nvSpPr>
            <p:spPr>
              <a:xfrm>
                <a:off x="611560" y="2564904"/>
                <a:ext cx="6954981" cy="848566"/>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284202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analysis - </a:t>
            </a:r>
            <a:r>
              <a:rPr lang="en-US" dirty="0" smtClean="0">
                <a:solidFill>
                  <a:srgbClr val="FF0000"/>
                </a:solidFill>
              </a:rPr>
              <a:t>output</a:t>
            </a:r>
            <a:endParaRPr lang="en-US" dirty="0">
              <a:solidFill>
                <a:srgbClr val="FF0000"/>
              </a:solidFill>
            </a:endParaRPr>
          </a:p>
        </p:txBody>
      </p:sp>
      <p:sp>
        <p:nvSpPr>
          <p:cNvPr id="3" name="Content Placeholder 2"/>
          <p:cNvSpPr>
            <a:spLocks noGrp="1"/>
          </p:cNvSpPr>
          <p:nvPr>
            <p:ph idx="1"/>
          </p:nvPr>
        </p:nvSpPr>
        <p:spPr>
          <a:xfrm>
            <a:off x="422920" y="1268760"/>
            <a:ext cx="7620000" cy="4800600"/>
          </a:xfrm>
        </p:spPr>
        <p:txBody>
          <a:bodyPr>
            <a:normAutofit/>
          </a:bodyPr>
          <a:lstStyle/>
          <a:p>
            <a:pPr marL="114300" indent="0">
              <a:buNone/>
            </a:pPr>
            <a:r>
              <a:rPr lang="en-US" dirty="0" smtClean="0"/>
              <a:t>Producing water: ice and recycling</a:t>
            </a:r>
          </a:p>
          <a:p>
            <a:pPr marL="114300" indent="0">
              <a:buNone/>
            </a:pPr>
            <a:endParaRPr lang="en-US" dirty="0"/>
          </a:p>
          <a:p>
            <a:pPr marL="114300" indent="0">
              <a:buNone/>
            </a:pPr>
            <a:endParaRPr lang="en-US" dirty="0" smtClean="0"/>
          </a:p>
          <a:p>
            <a:pPr marL="114300" indent="0">
              <a:buNone/>
            </a:pPr>
            <a:endParaRPr lang="en-US" dirty="0" smtClean="0"/>
          </a:p>
        </p:txBody>
      </p:sp>
      <p:sp>
        <p:nvSpPr>
          <p:cNvPr id="10" name="Rectangle 9"/>
          <p:cNvSpPr/>
          <p:nvPr/>
        </p:nvSpPr>
        <p:spPr>
          <a:xfrm>
            <a:off x="5436096" y="4005064"/>
            <a:ext cx="1851789" cy="369332"/>
          </a:xfrm>
          <a:prstGeom prst="rect">
            <a:avLst/>
          </a:prstGeom>
        </p:spPr>
        <p:txBody>
          <a:bodyPr wrap="none">
            <a:spAutoFit/>
          </a:bodyPr>
          <a:lstStyle/>
          <a:p>
            <a:r>
              <a:rPr lang="en-US" dirty="0" err="1">
                <a:latin typeface="Times New Roman" panose="02020603050405020304" pitchFamily="18" charset="0"/>
                <a:ea typeface="Calibri" panose="020F0502020204030204" pitchFamily="34" charset="0"/>
              </a:rPr>
              <a:t>Bobe</a:t>
            </a:r>
            <a:r>
              <a:rPr lang="en-US" dirty="0">
                <a:latin typeface="Times New Roman" panose="02020603050405020304" pitchFamily="18" charset="0"/>
                <a:ea typeface="Calibri" panose="020F0502020204030204" pitchFamily="34" charset="0"/>
              </a:rPr>
              <a:t> et al. (2007)</a:t>
            </a:r>
            <a:endParaRPr lang="en-US"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944258082"/>
                  </p:ext>
                </p:extLst>
              </p:nvPr>
            </p:nvGraphicFramePr>
            <p:xfrm>
              <a:off x="1619672" y="1916832"/>
              <a:ext cx="5586136" cy="2155698"/>
            </p:xfrm>
            <a:graphic>
              <a:graphicData uri="http://schemas.openxmlformats.org/drawingml/2006/table">
                <a:tbl>
                  <a:tblPr firstRow="1" firstCol="1" bandRow="1">
                    <a:tableStyleId>{5C22544A-7EE6-4342-B048-85BDC9FD1C3A}</a:tableStyleId>
                  </a:tblPr>
                  <a:tblGrid>
                    <a:gridCol w="2793068"/>
                    <a:gridCol w="2793068"/>
                  </a:tblGrid>
                  <a:tr h="515738">
                    <a:tc>
                      <a:txBody>
                        <a:bodyPr/>
                        <a:lstStyle/>
                        <a:p>
                          <a:pPr algn="just">
                            <a:lnSpc>
                              <a:spcPct val="115000"/>
                            </a:lnSpc>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94502" marR="94502" marT="0" marB="0"/>
                    </a:tc>
                    <a:tc>
                      <a:txBody>
                        <a:bodyPr/>
                        <a:lstStyle/>
                        <a:p>
                          <a:pPr>
                            <a:lnSpc>
                              <a:spcPct val="115000"/>
                            </a:lnSpc>
                            <a:spcAft>
                              <a:spcPts val="0"/>
                            </a:spcAft>
                          </a:pPr>
                          <a:r>
                            <a:rPr lang="en-US" sz="1500">
                              <a:effectLst/>
                            </a:rPr>
                            <a:t>Water (kg) used per person per day</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4502" marR="94502" marT="0" marB="0"/>
                    </a:tc>
                  </a:tr>
                  <a:tr h="250081">
                    <a:tc>
                      <a:txBody>
                        <a:bodyPr/>
                        <a:lstStyle/>
                        <a:p>
                          <a:pPr algn="just">
                            <a:lnSpc>
                              <a:spcPct val="115000"/>
                            </a:lnSpc>
                            <a:spcAft>
                              <a:spcPts val="0"/>
                            </a:spcAft>
                          </a:pPr>
                          <a:r>
                            <a:rPr lang="en-US" sz="1500">
                              <a:effectLst/>
                            </a:rPr>
                            <a:t>Direct consumption</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4502" marR="94502" marT="0" marB="0"/>
                    </a:tc>
                    <a:tc>
                      <a:txBody>
                        <a:bodyPr/>
                        <a:lstStyle/>
                        <a:p>
                          <a:pPr algn="just">
                            <a:lnSpc>
                              <a:spcPct val="115000"/>
                            </a:lnSpc>
                            <a:spcAft>
                              <a:spcPts val="0"/>
                            </a:spcAft>
                          </a:pPr>
                          <a:r>
                            <a:rPr lang="en-US" sz="1500">
                              <a:effectLst/>
                            </a:rPr>
                            <a:t>2</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4502" marR="94502" marT="0" marB="0"/>
                    </a:tc>
                  </a:tr>
                  <a:tr h="250081">
                    <a:tc>
                      <a:txBody>
                        <a:bodyPr/>
                        <a:lstStyle/>
                        <a:p>
                          <a:pPr algn="just">
                            <a:lnSpc>
                              <a:spcPct val="115000"/>
                            </a:lnSpc>
                            <a:spcAft>
                              <a:spcPts val="0"/>
                            </a:spcAft>
                          </a:pPr>
                          <a:r>
                            <a:rPr lang="en-US" sz="1500">
                              <a:effectLst/>
                            </a:rPr>
                            <a:t>Personal hygiene</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4502" marR="94502" marT="0" marB="0"/>
                    </a:tc>
                    <a:tc>
                      <a:txBody>
                        <a:bodyPr/>
                        <a:lstStyle/>
                        <a:p>
                          <a:pPr algn="just">
                            <a:lnSpc>
                              <a:spcPct val="115000"/>
                            </a:lnSpc>
                            <a:spcAft>
                              <a:spcPts val="0"/>
                            </a:spcAft>
                          </a:pPr>
                          <a:r>
                            <a:rPr lang="en-US" sz="1500">
                              <a:effectLst/>
                            </a:rPr>
                            <a:t>0.2</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4502" marR="94502" marT="0" marB="0"/>
                    </a:tc>
                  </a:tr>
                  <a:tr h="250081">
                    <a:tc>
                      <a:txBody>
                        <a:bodyPr/>
                        <a:lstStyle/>
                        <a:p>
                          <a:pPr algn="just">
                            <a:lnSpc>
                              <a:spcPct val="115000"/>
                            </a:lnSpc>
                            <a:spcAft>
                              <a:spcPts val="0"/>
                            </a:spcAft>
                          </a:pPr>
                          <a:r>
                            <a:rPr lang="en-US" sz="1500">
                              <a:effectLst/>
                            </a:rPr>
                            <a:t>Oxygen generation</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4502" marR="94502" marT="0" marB="0"/>
                    </a:tc>
                    <a:tc>
                      <a:txBody>
                        <a:bodyPr/>
                        <a:lstStyle/>
                        <a:p>
                          <a:pPr algn="just">
                            <a:lnSpc>
                              <a:spcPct val="115000"/>
                            </a:lnSpc>
                            <a:spcAft>
                              <a:spcPts val="0"/>
                            </a:spcAft>
                          </a:pPr>
                          <a:r>
                            <a:rPr lang="en-US" sz="1500">
                              <a:effectLst/>
                            </a:rPr>
                            <a:t>1</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4502" marR="94502" marT="0" marB="0"/>
                    </a:tc>
                  </a:tr>
                  <a:tr h="250081">
                    <a:tc>
                      <a:txBody>
                        <a:bodyPr/>
                        <a:lstStyle/>
                        <a:p>
                          <a:pPr algn="just">
                            <a:lnSpc>
                              <a:spcPct val="115000"/>
                            </a:lnSpc>
                            <a:spcAft>
                              <a:spcPts val="0"/>
                            </a:spcAft>
                          </a:pPr>
                          <a:r>
                            <a:rPr lang="en-US" sz="1500">
                              <a:effectLst/>
                            </a:rPr>
                            <a:t>Sanitation (cleaning, laundry)</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4502" marR="94502" marT="0" marB="0"/>
                    </a:tc>
                    <a:tc>
                      <a:txBody>
                        <a:bodyPr/>
                        <a:lstStyle/>
                        <a:p>
                          <a:pPr algn="just">
                            <a:lnSpc>
                              <a:spcPct val="115000"/>
                            </a:lnSpc>
                            <a:spcAft>
                              <a:spcPts val="0"/>
                            </a:spcAft>
                          </a:pPr>
                          <a:r>
                            <a:rPr lang="en-US" sz="1500">
                              <a:effectLst/>
                            </a:rPr>
                            <a:t>6</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4502" marR="94502" marT="0" marB="0"/>
                    </a:tc>
                  </a:tr>
                  <a:tr h="250081">
                    <a:tc>
                      <a:txBody>
                        <a:bodyPr/>
                        <a:lstStyle/>
                        <a:p>
                          <a:pPr algn="just">
                            <a:lnSpc>
                              <a:spcPct val="115000"/>
                            </a:lnSpc>
                            <a:spcAft>
                              <a:spcPts val="0"/>
                            </a:spcAft>
                          </a:pPr>
                          <a:r>
                            <a:rPr lang="en-US" sz="1500">
                              <a:effectLst/>
                            </a:rPr>
                            <a:t>Feces</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4502" marR="94502" marT="0" marB="0"/>
                    </a:tc>
                    <a:tc>
                      <a:txBody>
                        <a:bodyPr/>
                        <a:lstStyle/>
                        <a:p>
                          <a:pPr algn="just">
                            <a:lnSpc>
                              <a:spcPct val="115000"/>
                            </a:lnSpc>
                            <a:spcAft>
                              <a:spcPts val="0"/>
                            </a:spcAft>
                          </a:pPr>
                          <a:r>
                            <a:rPr lang="en-US" sz="1500">
                              <a:effectLst/>
                            </a:rPr>
                            <a:t>0.075</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4502" marR="94502" marT="0" marB="0"/>
                    </a:tc>
                  </a:tr>
                  <a:tr h="250081">
                    <a:tc>
                      <a:txBody>
                        <a:bodyPr/>
                        <a:lstStyle/>
                        <a:p>
                          <a:pPr algn="just">
                            <a:lnSpc>
                              <a:spcPct val="115000"/>
                            </a:lnSpc>
                            <a:spcAft>
                              <a:spcPts val="0"/>
                            </a:spcAft>
                          </a:pPr>
                          <a:r>
                            <a:rPr lang="en-US" sz="1500">
                              <a:effectLst/>
                            </a:rPr>
                            <a:t>Total</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4502" marR="94502" marT="0" marB="0"/>
                    </a:tc>
                    <a:tc>
                      <a:txBody>
                        <a:bodyPr/>
                        <a:lstStyle/>
                        <a:p>
                          <a:pPr algn="just">
                            <a:lnSpc>
                              <a:spcPct val="115000"/>
                            </a:lnSpc>
                            <a:spcAft>
                              <a:spcPts val="0"/>
                            </a:spcAft>
                          </a:pPr>
                          <a:r>
                            <a:rPr lang="en-US" sz="1500" dirty="0">
                              <a:effectLst/>
                            </a:rPr>
                            <a:t>9.275</a:t>
                          </a:r>
                          <a14:m/>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94502" marR="94502" marT="0" marB="0"/>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944258082"/>
                  </p:ext>
                </p:extLst>
              </p:nvPr>
            </p:nvGraphicFramePr>
            <p:xfrm>
              <a:off x="1619672" y="1916832"/>
              <a:ext cx="5586136" cy="2103120"/>
            </p:xfrm>
            <a:graphic>
              <a:graphicData uri="http://schemas.openxmlformats.org/drawingml/2006/table">
                <a:tbl>
                  <a:tblPr firstRow="1" firstCol="1" bandRow="1">
                    <a:tableStyleId>{5C22544A-7EE6-4342-B048-85BDC9FD1C3A}</a:tableStyleId>
                  </a:tblPr>
                  <a:tblGrid>
                    <a:gridCol w="2793068"/>
                    <a:gridCol w="2793068"/>
                  </a:tblGrid>
                  <a:tr h="525780">
                    <a:tc>
                      <a:txBody>
                        <a:bodyPr/>
                        <a:lstStyle/>
                        <a:p>
                          <a:pPr algn="just">
                            <a:lnSpc>
                              <a:spcPct val="115000"/>
                            </a:lnSpc>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94502" marR="94502" marT="0" marB="0"/>
                    </a:tc>
                    <a:tc>
                      <a:txBody>
                        <a:bodyPr/>
                        <a:lstStyle/>
                        <a:p>
                          <a:pPr>
                            <a:lnSpc>
                              <a:spcPct val="115000"/>
                            </a:lnSpc>
                            <a:spcAft>
                              <a:spcPts val="0"/>
                            </a:spcAft>
                          </a:pPr>
                          <a:r>
                            <a:rPr lang="en-US" sz="1500">
                              <a:effectLst/>
                            </a:rPr>
                            <a:t>Water (kg) used per person per day</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4502" marR="94502" marT="0" marB="0"/>
                    </a:tc>
                  </a:tr>
                  <a:tr h="262890">
                    <a:tc>
                      <a:txBody>
                        <a:bodyPr/>
                        <a:lstStyle/>
                        <a:p>
                          <a:pPr algn="just">
                            <a:lnSpc>
                              <a:spcPct val="115000"/>
                            </a:lnSpc>
                            <a:spcAft>
                              <a:spcPts val="0"/>
                            </a:spcAft>
                          </a:pPr>
                          <a:r>
                            <a:rPr lang="en-US" sz="1500">
                              <a:effectLst/>
                            </a:rPr>
                            <a:t>Direct consumption</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4502" marR="94502" marT="0" marB="0"/>
                    </a:tc>
                    <a:tc>
                      <a:txBody>
                        <a:bodyPr/>
                        <a:lstStyle/>
                        <a:p>
                          <a:pPr algn="just">
                            <a:lnSpc>
                              <a:spcPct val="115000"/>
                            </a:lnSpc>
                            <a:spcAft>
                              <a:spcPts val="0"/>
                            </a:spcAft>
                          </a:pPr>
                          <a:r>
                            <a:rPr lang="en-US" sz="1500">
                              <a:effectLst/>
                            </a:rPr>
                            <a:t>2</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4502" marR="94502" marT="0" marB="0"/>
                    </a:tc>
                  </a:tr>
                  <a:tr h="262890">
                    <a:tc>
                      <a:txBody>
                        <a:bodyPr/>
                        <a:lstStyle/>
                        <a:p>
                          <a:pPr algn="just">
                            <a:lnSpc>
                              <a:spcPct val="115000"/>
                            </a:lnSpc>
                            <a:spcAft>
                              <a:spcPts val="0"/>
                            </a:spcAft>
                          </a:pPr>
                          <a:r>
                            <a:rPr lang="en-US" sz="1500">
                              <a:effectLst/>
                            </a:rPr>
                            <a:t>Personal hygiene</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4502" marR="94502" marT="0" marB="0"/>
                    </a:tc>
                    <a:tc>
                      <a:txBody>
                        <a:bodyPr/>
                        <a:lstStyle/>
                        <a:p>
                          <a:pPr algn="just">
                            <a:lnSpc>
                              <a:spcPct val="115000"/>
                            </a:lnSpc>
                            <a:spcAft>
                              <a:spcPts val="0"/>
                            </a:spcAft>
                          </a:pPr>
                          <a:r>
                            <a:rPr lang="en-US" sz="1500">
                              <a:effectLst/>
                            </a:rPr>
                            <a:t>0.2</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4502" marR="94502" marT="0" marB="0"/>
                    </a:tc>
                  </a:tr>
                  <a:tr h="262890">
                    <a:tc>
                      <a:txBody>
                        <a:bodyPr/>
                        <a:lstStyle/>
                        <a:p>
                          <a:pPr algn="just">
                            <a:lnSpc>
                              <a:spcPct val="115000"/>
                            </a:lnSpc>
                            <a:spcAft>
                              <a:spcPts val="0"/>
                            </a:spcAft>
                          </a:pPr>
                          <a:r>
                            <a:rPr lang="en-US" sz="1500">
                              <a:effectLst/>
                            </a:rPr>
                            <a:t>Oxygen generation</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4502" marR="94502" marT="0" marB="0"/>
                    </a:tc>
                    <a:tc>
                      <a:txBody>
                        <a:bodyPr/>
                        <a:lstStyle/>
                        <a:p>
                          <a:pPr algn="just">
                            <a:lnSpc>
                              <a:spcPct val="115000"/>
                            </a:lnSpc>
                            <a:spcAft>
                              <a:spcPts val="0"/>
                            </a:spcAft>
                          </a:pPr>
                          <a:r>
                            <a:rPr lang="en-US" sz="1500">
                              <a:effectLst/>
                            </a:rPr>
                            <a:t>1</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4502" marR="94502" marT="0" marB="0"/>
                    </a:tc>
                  </a:tr>
                  <a:tr h="262890">
                    <a:tc>
                      <a:txBody>
                        <a:bodyPr/>
                        <a:lstStyle/>
                        <a:p>
                          <a:pPr algn="just">
                            <a:lnSpc>
                              <a:spcPct val="115000"/>
                            </a:lnSpc>
                            <a:spcAft>
                              <a:spcPts val="0"/>
                            </a:spcAft>
                          </a:pPr>
                          <a:r>
                            <a:rPr lang="en-US" sz="1500">
                              <a:effectLst/>
                            </a:rPr>
                            <a:t>Sanitation (cleaning, laundry)</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4502" marR="94502" marT="0" marB="0"/>
                    </a:tc>
                    <a:tc>
                      <a:txBody>
                        <a:bodyPr/>
                        <a:lstStyle/>
                        <a:p>
                          <a:pPr algn="just">
                            <a:lnSpc>
                              <a:spcPct val="115000"/>
                            </a:lnSpc>
                            <a:spcAft>
                              <a:spcPts val="0"/>
                            </a:spcAft>
                          </a:pPr>
                          <a:r>
                            <a:rPr lang="en-US" sz="1500">
                              <a:effectLst/>
                            </a:rPr>
                            <a:t>6</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4502" marR="94502" marT="0" marB="0"/>
                    </a:tc>
                  </a:tr>
                  <a:tr h="262890">
                    <a:tc>
                      <a:txBody>
                        <a:bodyPr/>
                        <a:lstStyle/>
                        <a:p>
                          <a:pPr algn="just">
                            <a:lnSpc>
                              <a:spcPct val="115000"/>
                            </a:lnSpc>
                            <a:spcAft>
                              <a:spcPts val="0"/>
                            </a:spcAft>
                          </a:pPr>
                          <a:r>
                            <a:rPr lang="en-US" sz="1500">
                              <a:effectLst/>
                            </a:rPr>
                            <a:t>Feces</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4502" marR="94502" marT="0" marB="0"/>
                    </a:tc>
                    <a:tc>
                      <a:txBody>
                        <a:bodyPr/>
                        <a:lstStyle/>
                        <a:p>
                          <a:pPr algn="just">
                            <a:lnSpc>
                              <a:spcPct val="115000"/>
                            </a:lnSpc>
                            <a:spcAft>
                              <a:spcPts val="0"/>
                            </a:spcAft>
                          </a:pPr>
                          <a:r>
                            <a:rPr lang="en-US" sz="1500">
                              <a:effectLst/>
                            </a:rPr>
                            <a:t>0.075</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4502" marR="94502" marT="0" marB="0"/>
                    </a:tc>
                  </a:tr>
                  <a:tr h="262890">
                    <a:tc>
                      <a:txBody>
                        <a:bodyPr/>
                        <a:lstStyle/>
                        <a:p>
                          <a:pPr algn="just">
                            <a:lnSpc>
                              <a:spcPct val="115000"/>
                            </a:lnSpc>
                            <a:spcAft>
                              <a:spcPts val="0"/>
                            </a:spcAft>
                          </a:pPr>
                          <a:r>
                            <a:rPr lang="en-US" sz="1500">
                              <a:effectLst/>
                            </a:rPr>
                            <a:t>Total</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4502" marR="94502" marT="0" marB="0"/>
                    </a:tc>
                    <a:tc>
                      <a:txBody>
                        <a:bodyPr/>
                        <a:lstStyle/>
                        <a:p>
                          <a:endParaRPr lang="en-US"/>
                        </a:p>
                      </a:txBody>
                      <a:tcPr marL="94502" marR="94502" marT="0" marB="0">
                        <a:blipFill rotWithShape="0">
                          <a:blip r:embed="rId3"/>
                          <a:stretch>
                            <a:fillRect l="-100218" t="-718605" r="-871" b="-34884"/>
                          </a:stretch>
                        </a:blipFill>
                      </a:tcPr>
                    </a:tc>
                  </a:tr>
                </a:tbl>
              </a:graphicData>
            </a:graphic>
          </p:graphicFrame>
        </mc:Fallback>
      </mc:AlternateContent>
      <mc:AlternateContent xmlns:mc="http://schemas.openxmlformats.org/markup-compatibility/2006" xmlns:a14="http://schemas.microsoft.com/office/drawing/2010/main">
        <mc:Choice Requires="a14">
          <p:sp>
            <p:nvSpPr>
              <p:cNvPr id="5" name="Rectangle 4"/>
              <p:cNvSpPr/>
              <p:nvPr/>
            </p:nvSpPr>
            <p:spPr>
              <a:xfrm>
                <a:off x="539552" y="4637228"/>
                <a:ext cx="7636899" cy="731290"/>
              </a:xfrm>
              <a:prstGeom prst="rect">
                <a:avLst/>
              </a:prstGeom>
            </p:spPr>
            <p:txBody>
              <a:bodyPr wrap="none">
                <a:spAutoFit/>
              </a:bodyPr>
              <a:lstStyle/>
              <a:p>
                <a14:m>
                  <m:oMathPara xmlns:m="http://schemas.openxmlformats.org/officeDocument/2006/math" xmlns="">
                    <m:oMathParaPr>
                      <m:jc m:val="centerGroup"/>
                    </m:oMathParaPr>
                    <m:oMath xmlns:m="http://schemas.openxmlformats.org/officeDocument/2006/math">
                      <m:sSub>
                        <m:sSubPr>
                          <m:ctrlPr>
                            <a:rPr lang="en-US" sz="4000" i="1">
                              <a:latin typeface="Cambria Math"/>
                            </a:rPr>
                          </m:ctrlPr>
                        </m:sSubPr>
                        <m:e>
                          <m:acc>
                            <m:accPr>
                              <m:chr m:val="̇"/>
                              <m:ctrlPr>
                                <a:rPr lang="en-US" sz="4000" i="1">
                                  <a:latin typeface="Cambria Math"/>
                                </a:rPr>
                              </m:ctrlPr>
                            </m:accPr>
                            <m:e>
                              <m:r>
                                <a:rPr lang="en-US" sz="4000" i="1">
                                  <a:latin typeface="Cambria Math" panose="02040503050406030204" pitchFamily="18" charset="0"/>
                                </a:rPr>
                                <m:t>𝑄</m:t>
                              </m:r>
                            </m:e>
                          </m:acc>
                        </m:e>
                        <m:sub>
                          <m:r>
                            <a:rPr lang="en-US" sz="4000" i="1">
                              <a:latin typeface="Cambria Math" panose="02040503050406030204" pitchFamily="18" charset="0"/>
                            </a:rPr>
                            <m:t>𝑡𝑜𝑡</m:t>
                          </m:r>
                        </m:sub>
                      </m:sSub>
                      <m:r>
                        <a:rPr lang="en-US" sz="4000">
                          <a:latin typeface="Cambria Math" panose="02040503050406030204" pitchFamily="18" charset="0"/>
                        </a:rPr>
                        <m:t>=2.2</m:t>
                      </m:r>
                      <m:r>
                        <a:rPr lang="en-US" sz="4000" i="1">
                          <a:latin typeface="Cambria Math" panose="02040503050406030204" pitchFamily="18" charset="0"/>
                        </a:rPr>
                        <m:t>𝑛</m:t>
                      </m:r>
                      <m:r>
                        <a:rPr lang="en-US" sz="4000">
                          <a:latin typeface="Cambria Math" panose="02040503050406030204" pitchFamily="18" charset="0"/>
                        </a:rPr>
                        <m:t>+</m:t>
                      </m:r>
                      <m:sSub>
                        <m:sSubPr>
                          <m:ctrlPr>
                            <a:rPr lang="en-US" sz="4000" i="1">
                              <a:latin typeface="Cambria Math"/>
                            </a:rPr>
                          </m:ctrlPr>
                        </m:sSubPr>
                        <m:e>
                          <m:acc>
                            <m:accPr>
                              <m:chr m:val="̇"/>
                              <m:ctrlPr>
                                <a:rPr lang="en-US" sz="4000" i="1">
                                  <a:latin typeface="Cambria Math"/>
                                </a:rPr>
                              </m:ctrlPr>
                            </m:accPr>
                            <m:e>
                              <m:r>
                                <a:rPr lang="en-US" sz="4000" i="1">
                                  <a:latin typeface="Cambria Math" panose="02040503050406030204" pitchFamily="18" charset="0"/>
                                </a:rPr>
                                <m:t>𝑄</m:t>
                              </m:r>
                            </m:e>
                          </m:acc>
                        </m:e>
                        <m:sub>
                          <m:r>
                            <a:rPr lang="en-US" sz="4000" i="1">
                              <a:latin typeface="Cambria Math" panose="02040503050406030204" pitchFamily="18" charset="0"/>
                            </a:rPr>
                            <m:t>𝑖𝑐𝑒</m:t>
                          </m:r>
                        </m:sub>
                      </m:sSub>
                      <m:r>
                        <a:rPr lang="en-US" sz="4000">
                          <a:latin typeface="Cambria Math" panose="02040503050406030204" pitchFamily="18" charset="0"/>
                        </a:rPr>
                        <m:t>−10</m:t>
                      </m:r>
                      <m:r>
                        <a:rPr lang="en-US" sz="4000" i="1">
                          <a:latin typeface="Cambria Math" panose="02040503050406030204" pitchFamily="18" charset="0"/>
                        </a:rPr>
                        <m:t>𝑛</m:t>
                      </m:r>
                      <m:r>
                        <a:rPr lang="en-US" sz="4000">
                          <a:latin typeface="Cambria Math" panose="02040503050406030204" pitchFamily="18" charset="0"/>
                        </a:rPr>
                        <m:t>−</m:t>
                      </m:r>
                      <m:r>
                        <a:rPr lang="en-US" sz="4000" i="1">
                          <a:latin typeface="Cambria Math" panose="02040503050406030204" pitchFamily="18" charset="0"/>
                        </a:rPr>
                        <m:t>𝜆</m:t>
                      </m:r>
                      <m:sSub>
                        <m:sSubPr>
                          <m:ctrlPr>
                            <a:rPr lang="en-US" sz="4000" i="1">
                              <a:latin typeface="Cambria Math"/>
                            </a:rPr>
                          </m:ctrlPr>
                        </m:sSubPr>
                        <m:e>
                          <m:r>
                            <a:rPr lang="en-US" sz="4000" i="1">
                              <a:latin typeface="Cambria Math" panose="02040503050406030204" pitchFamily="18" charset="0"/>
                            </a:rPr>
                            <m:t>𝑄</m:t>
                          </m:r>
                        </m:e>
                        <m:sub>
                          <m:r>
                            <a:rPr lang="en-US" sz="4000" i="1">
                              <a:latin typeface="Cambria Math" panose="02040503050406030204" pitchFamily="18" charset="0"/>
                            </a:rPr>
                            <m:t>𝑡𝑜𝑡</m:t>
                          </m:r>
                        </m:sub>
                      </m:sSub>
                    </m:oMath>
                  </m:oMathPara>
                </a14:m>
                <a:endParaRPr lang="en-US" sz="4000" dirty="0"/>
              </a:p>
            </p:txBody>
          </p:sp>
        </mc:Choice>
        <mc:Fallback xmlns="">
          <p:sp>
            <p:nvSpPr>
              <p:cNvPr id="5" name="Rectangle 4"/>
              <p:cNvSpPr>
                <a:spLocks noRot="1" noChangeAspect="1" noMove="1" noResize="1" noEditPoints="1" noAdjustHandles="1" noChangeArrowheads="1" noChangeShapeType="1" noTextEdit="1"/>
              </p:cNvSpPr>
              <p:nvPr/>
            </p:nvSpPr>
            <p:spPr>
              <a:xfrm>
                <a:off x="539552" y="4637228"/>
                <a:ext cx="7636899" cy="73129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329970" y="5949133"/>
                <a:ext cx="3874459" cy="667427"/>
              </a:xfrm>
              <a:prstGeom prst="rect">
                <a:avLst/>
              </a:prstGeom>
            </p:spPr>
            <p:txBody>
              <a:bodyPr wrap="none">
                <a:spAutoFit/>
              </a:bodyPr>
              <a:lstStyle/>
              <a:p>
                <a14:m>
                  <m:oMathPara xmlns:m="http://schemas.openxmlformats.org/officeDocument/2006/math" xmlns="">
                    <m:oMathParaPr>
                      <m:jc m:val="centerGroup"/>
                    </m:oMathParaPr>
                    <m:oMath xmlns:m="http://schemas.openxmlformats.org/officeDocument/2006/math">
                      <m:sSub>
                        <m:sSubPr>
                          <m:ctrlPr>
                            <a:rPr lang="en-US" sz="3600" i="1" smtClean="0">
                              <a:latin typeface="Cambria Math"/>
                            </a:rPr>
                          </m:ctrlPr>
                        </m:sSubPr>
                        <m:e>
                          <m:acc>
                            <m:accPr>
                              <m:chr m:val="̇"/>
                              <m:ctrlPr>
                                <a:rPr lang="en-US" sz="3600" i="1">
                                  <a:latin typeface="Cambria Math"/>
                                </a:rPr>
                              </m:ctrlPr>
                            </m:accPr>
                            <m:e>
                              <m:r>
                                <a:rPr lang="en-US" sz="3600" i="1">
                                  <a:latin typeface="Cambria Math" panose="02040503050406030204" pitchFamily="18" charset="0"/>
                                </a:rPr>
                                <m:t>𝑄</m:t>
                              </m:r>
                            </m:e>
                          </m:acc>
                        </m:e>
                        <m:sub>
                          <m:r>
                            <a:rPr lang="en-US" sz="3600" i="1">
                              <a:latin typeface="Cambria Math" panose="02040503050406030204" pitchFamily="18" charset="0"/>
                            </a:rPr>
                            <m:t>𝑖𝑐𝑒</m:t>
                          </m:r>
                        </m:sub>
                      </m:sSub>
                      <m:r>
                        <a:rPr lang="en-US" sz="3600" i="0">
                          <a:latin typeface="Cambria Math" panose="02040503050406030204" pitchFamily="18" charset="0"/>
                        </a:rPr>
                        <m:t>=7.8</m:t>
                      </m:r>
                      <m:r>
                        <a:rPr lang="en-US" sz="3600" i="1">
                          <a:latin typeface="Cambria Math" panose="02040503050406030204" pitchFamily="18" charset="0"/>
                        </a:rPr>
                        <m:t>𝑛</m:t>
                      </m:r>
                      <m:r>
                        <a:rPr lang="en-US" sz="3600" i="0">
                          <a:latin typeface="Cambria Math" panose="02040503050406030204" pitchFamily="18" charset="0"/>
                        </a:rPr>
                        <m:t>+</m:t>
                      </m:r>
                      <m:r>
                        <a:rPr lang="en-US" sz="3600" i="1">
                          <a:latin typeface="Cambria Math" panose="02040503050406030204" pitchFamily="18" charset="0"/>
                        </a:rPr>
                        <m:t>𝜆</m:t>
                      </m:r>
                      <m:sSub>
                        <m:sSubPr>
                          <m:ctrlPr>
                            <a:rPr lang="en-US" sz="3600" i="1">
                              <a:latin typeface="Cambria Math"/>
                            </a:rPr>
                          </m:ctrlPr>
                        </m:sSubPr>
                        <m:e>
                          <m:r>
                            <a:rPr lang="en-US" sz="3600" i="1">
                              <a:latin typeface="Cambria Math" panose="02040503050406030204" pitchFamily="18" charset="0"/>
                            </a:rPr>
                            <m:t>𝑄</m:t>
                          </m:r>
                        </m:e>
                        <m:sub>
                          <m:r>
                            <a:rPr lang="en-US" sz="3600" i="0">
                              <a:latin typeface="Cambria Math" panose="02040503050406030204" pitchFamily="18" charset="0"/>
                            </a:rPr>
                            <m:t>0</m:t>
                          </m:r>
                        </m:sub>
                      </m:sSub>
                    </m:oMath>
                  </m:oMathPara>
                </a14:m>
                <a:endParaRPr lang="en-US" sz="3600" dirty="0"/>
              </a:p>
            </p:txBody>
          </p:sp>
        </mc:Choice>
        <mc:Fallback xmlns="">
          <p:sp>
            <p:nvSpPr>
              <p:cNvPr id="6" name="Rectangle 5"/>
              <p:cNvSpPr>
                <a:spLocks noRot="1" noChangeAspect="1" noMove="1" noResize="1" noEditPoints="1" noAdjustHandles="1" noChangeArrowheads="1" noChangeShapeType="1" noTextEdit="1"/>
              </p:cNvSpPr>
              <p:nvPr/>
            </p:nvSpPr>
            <p:spPr>
              <a:xfrm>
                <a:off x="2329970" y="5949133"/>
                <a:ext cx="3874459" cy="667427"/>
              </a:xfrm>
              <a:prstGeom prst="rect">
                <a:avLst/>
              </a:prstGeom>
              <a:blipFill rotWithShape="0">
                <a:blip r:embed="rId5"/>
                <a:stretch>
                  <a:fillRect/>
                </a:stretch>
              </a:blipFill>
            </p:spPr>
            <p:txBody>
              <a:bodyPr/>
              <a:lstStyle/>
              <a:p>
                <a:r>
                  <a:rPr lang="en-US">
                    <a:noFill/>
                  </a:rPr>
                  <a:t> </a:t>
                </a:r>
              </a:p>
            </p:txBody>
          </p:sp>
        </mc:Fallback>
      </mc:AlternateContent>
      <p:sp>
        <p:nvSpPr>
          <p:cNvPr id="11" name="Down Arrow 10"/>
          <p:cNvSpPr/>
          <p:nvPr/>
        </p:nvSpPr>
        <p:spPr>
          <a:xfrm>
            <a:off x="4024884" y="5441373"/>
            <a:ext cx="484632" cy="5079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Rectangle 12"/>
              <p:cNvSpPr/>
              <p:nvPr/>
            </p:nvSpPr>
            <p:spPr>
              <a:xfrm>
                <a:off x="1116580" y="3411355"/>
                <a:ext cx="6171305" cy="769441"/>
              </a:xfrm>
              <a:prstGeom prst="rect">
                <a:avLst/>
              </a:prstGeom>
              <a:solidFill>
                <a:schemeClr val="bg2"/>
              </a:solidFill>
            </p:spPr>
            <p:txBody>
              <a:bodyPr wrap="none">
                <a:spAutoFit/>
              </a:bodyPr>
              <a:lstStyle/>
              <a:p>
                <a:pPr marL="114300" indent="0">
                  <a:buNone/>
                </a:pPr>
                <a14:m>
                  <m:oMathPara xmlns:m="http://schemas.openxmlformats.org/officeDocument/2006/math" xmlns="">
                    <m:oMathParaPr>
                      <m:jc m:val="centerGroup"/>
                    </m:oMathParaPr>
                    <m:oMath xmlns:m="http://schemas.openxmlformats.org/officeDocument/2006/math">
                      <m:sSub>
                        <m:sSubPr>
                          <m:ctrlPr>
                            <a:rPr lang="en-US" sz="4400" i="1">
                              <a:latin typeface="Cambria Math"/>
                            </a:rPr>
                          </m:ctrlPr>
                        </m:sSubPr>
                        <m:e>
                          <m:r>
                            <a:rPr lang="en-US" sz="4400" i="1">
                              <a:latin typeface="Cambria Math" panose="02040503050406030204" pitchFamily="18" charset="0"/>
                            </a:rPr>
                            <m:t>𝑃</m:t>
                          </m:r>
                        </m:e>
                        <m:sub>
                          <m:r>
                            <a:rPr lang="en-US" sz="4400" i="1">
                              <a:latin typeface="Cambria Math" panose="02040503050406030204" pitchFamily="18" charset="0"/>
                            </a:rPr>
                            <m:t>𝑖𝑐𝑒</m:t>
                          </m:r>
                        </m:sub>
                      </m:sSub>
                      <m:r>
                        <a:rPr lang="en-US" sz="4400" i="1">
                          <a:latin typeface="Cambria Math" panose="02040503050406030204" pitchFamily="18" charset="0"/>
                        </a:rPr>
                        <m:t>=4×</m:t>
                      </m:r>
                      <m:d>
                        <m:dPr>
                          <m:ctrlPr>
                            <a:rPr lang="en-US" sz="4400" i="1">
                              <a:latin typeface="Cambria Math"/>
                            </a:rPr>
                          </m:ctrlPr>
                        </m:dPr>
                        <m:e>
                          <m:r>
                            <a:rPr lang="en-US" sz="4400" i="1">
                              <a:latin typeface="Cambria Math" panose="02040503050406030204" pitchFamily="18" charset="0"/>
                            </a:rPr>
                            <m:t>7.8</m:t>
                          </m:r>
                          <m:r>
                            <a:rPr lang="en-US" sz="4400" i="1">
                              <a:latin typeface="Cambria Math" panose="02040503050406030204" pitchFamily="18" charset="0"/>
                            </a:rPr>
                            <m:t>𝑛</m:t>
                          </m:r>
                          <m:r>
                            <a:rPr lang="en-US" sz="4400" i="1">
                              <a:latin typeface="Cambria Math" panose="02040503050406030204" pitchFamily="18" charset="0"/>
                            </a:rPr>
                            <m:t>+</m:t>
                          </m:r>
                          <m:r>
                            <a:rPr lang="en-US" sz="4400" i="1">
                              <a:latin typeface="Cambria Math" panose="02040503050406030204" pitchFamily="18" charset="0"/>
                            </a:rPr>
                            <m:t>𝜆</m:t>
                          </m:r>
                          <m:sSub>
                            <m:sSubPr>
                              <m:ctrlPr>
                                <a:rPr lang="en-US" sz="4400" i="1">
                                  <a:latin typeface="Cambria Math"/>
                                </a:rPr>
                              </m:ctrlPr>
                            </m:sSubPr>
                            <m:e>
                              <m:r>
                                <a:rPr lang="en-US" sz="4400" i="1">
                                  <a:latin typeface="Cambria Math" panose="02040503050406030204" pitchFamily="18" charset="0"/>
                                </a:rPr>
                                <m:t>𝑄</m:t>
                              </m:r>
                            </m:e>
                            <m:sub>
                              <m:r>
                                <a:rPr lang="en-US" sz="4400" i="1">
                                  <a:latin typeface="Cambria Math" panose="02040503050406030204" pitchFamily="18" charset="0"/>
                                </a:rPr>
                                <m:t>0</m:t>
                              </m:r>
                            </m:sub>
                          </m:sSub>
                        </m:e>
                      </m:d>
                    </m:oMath>
                  </m:oMathPara>
                </a14:m>
                <a:endParaRPr lang="en-US" sz="4400" dirty="0"/>
              </a:p>
            </p:txBody>
          </p:sp>
        </mc:Choice>
        <mc:Fallback xmlns="">
          <p:sp>
            <p:nvSpPr>
              <p:cNvPr id="13" name="Rectangle 12"/>
              <p:cNvSpPr>
                <a:spLocks noRot="1" noChangeAspect="1" noMove="1" noResize="1" noEditPoints="1" noAdjustHandles="1" noChangeArrowheads="1" noChangeShapeType="1" noTextEdit="1"/>
              </p:cNvSpPr>
              <p:nvPr/>
            </p:nvSpPr>
            <p:spPr>
              <a:xfrm>
                <a:off x="1116580" y="3411355"/>
                <a:ext cx="6171305" cy="769441"/>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630735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analysis - </a:t>
            </a:r>
            <a:r>
              <a:rPr lang="en-US" dirty="0" smtClean="0">
                <a:solidFill>
                  <a:srgbClr val="FF0000"/>
                </a:solidFill>
              </a:rPr>
              <a:t>output</a:t>
            </a:r>
            <a:endParaRPr lang="en-US" dirty="0">
              <a:solidFill>
                <a:srgbClr val="FF0000"/>
              </a:solidFill>
            </a:endParaRPr>
          </a:p>
        </p:txBody>
      </p:sp>
      <p:sp>
        <p:nvSpPr>
          <p:cNvPr id="3" name="Content Placeholder 2"/>
          <p:cNvSpPr>
            <a:spLocks noGrp="1"/>
          </p:cNvSpPr>
          <p:nvPr>
            <p:ph idx="1"/>
          </p:nvPr>
        </p:nvSpPr>
        <p:spPr>
          <a:xfrm>
            <a:off x="422920" y="1268760"/>
            <a:ext cx="7620000" cy="4800600"/>
          </a:xfrm>
        </p:spPr>
        <p:txBody>
          <a:bodyPr>
            <a:normAutofit/>
          </a:bodyPr>
          <a:lstStyle/>
          <a:p>
            <a:pPr marL="114300" indent="0">
              <a:buNone/>
            </a:pPr>
            <a:r>
              <a:rPr lang="en-US" dirty="0" smtClean="0"/>
              <a:t>Growing food</a:t>
            </a:r>
          </a:p>
          <a:p>
            <a:pPr marL="114300" indent="0">
              <a:buNone/>
            </a:pPr>
            <a:endParaRPr lang="en-US" dirty="0"/>
          </a:p>
          <a:p>
            <a:pPr marL="114300" indent="0">
              <a:buNone/>
            </a:pPr>
            <a:endParaRPr lang="en-US" dirty="0" smtClean="0"/>
          </a:p>
          <a:p>
            <a:pPr marL="114300" indent="0">
              <a:buNone/>
            </a:pPr>
            <a:endParaRPr lang="en-US" dirty="0" smtClean="0"/>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735722995"/>
                  </p:ext>
                </p:extLst>
              </p:nvPr>
            </p:nvGraphicFramePr>
            <p:xfrm>
              <a:off x="411072" y="2060848"/>
              <a:ext cx="7893495" cy="2383536"/>
            </p:xfrm>
            <a:graphic>
              <a:graphicData uri="http://schemas.openxmlformats.org/drawingml/2006/table">
                <a:tbl>
                  <a:tblPr firstRow="1" firstCol="1" bandRow="1">
                    <a:tableStyleId>{5C22544A-7EE6-4342-B048-85BDC9FD1C3A}</a:tableStyleId>
                  </a:tblPr>
                  <a:tblGrid>
                    <a:gridCol w="2631165"/>
                    <a:gridCol w="2631165"/>
                    <a:gridCol w="2631165"/>
                  </a:tblGrid>
                  <a:tr h="277348">
                    <a:tc>
                      <a:txBody>
                        <a:bodyPr/>
                        <a:lstStyle/>
                        <a:p>
                          <a:pPr algn="just">
                            <a:lnSpc>
                              <a:spcPct val="115000"/>
                            </a:lnSpc>
                            <a:spcAft>
                              <a:spcPts val="0"/>
                            </a:spcAft>
                          </a:pPr>
                          <a:r>
                            <a:rPr lang="en-US" sz="1700">
                              <a:effectLst/>
                            </a:rPr>
                            <a:t>Item</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4806" marR="104806" marT="0" marB="0"/>
                    </a:tc>
                    <a:tc>
                      <a:txBody>
                        <a:bodyPr/>
                        <a:lstStyle/>
                        <a:p>
                          <a:pPr algn="just">
                            <a:lnSpc>
                              <a:spcPct val="115000"/>
                            </a:lnSpc>
                            <a:spcAft>
                              <a:spcPts val="0"/>
                            </a:spcAft>
                          </a:pPr>
                          <a:r>
                            <a:rPr lang="en-US" sz="1700">
                              <a:effectLst/>
                            </a:rPr>
                            <a:t>Description</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4806" marR="104806" marT="0" marB="0"/>
                    </a:tc>
                    <a:tc>
                      <a:txBody>
                        <a:bodyPr/>
                        <a:lstStyle/>
                        <a:p>
                          <a:pPr algn="just">
                            <a:lnSpc>
                              <a:spcPct val="115000"/>
                            </a:lnSpc>
                            <a:spcAft>
                              <a:spcPts val="0"/>
                            </a:spcAft>
                          </a:pPr>
                          <a:r>
                            <a:rPr lang="en-US" sz="1700">
                              <a:effectLst/>
                            </a:rPr>
                            <a:t>Power (W)</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4806" marR="104806" marT="0" marB="0"/>
                    </a:tc>
                  </a:tr>
                  <a:tr h="866590">
                    <a:tc>
                      <a:txBody>
                        <a:bodyPr/>
                        <a:lstStyle/>
                        <a:p>
                          <a:pPr algn="ctr">
                            <a:lnSpc>
                              <a:spcPct val="115000"/>
                            </a:lnSpc>
                            <a:spcAft>
                              <a:spcPts val="0"/>
                            </a:spcAft>
                          </a:pPr>
                          <a:r>
                            <a:rPr lang="en-US" sz="1700">
                              <a:effectLst/>
                            </a:rPr>
                            <a:t>Temperature sensor</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4806" marR="104806" marT="0" marB="0"/>
                    </a:tc>
                    <a:tc>
                      <a:txBody>
                        <a:bodyPr/>
                        <a:lstStyle/>
                        <a:p>
                          <a:pPr algn="ctr">
                            <a:lnSpc>
                              <a:spcPct val="115000"/>
                            </a:lnSpc>
                            <a:spcAft>
                              <a:spcPts val="0"/>
                            </a:spcAft>
                          </a:pPr>
                          <a:r>
                            <a:rPr lang="en-US" sz="1700">
                              <a:effectLst/>
                            </a:rPr>
                            <a:t>Measures the temperature from 15.6C to 32.2C, with an accuracy of 0.1.</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4806" marR="104806" marT="0" marB="0"/>
                    </a:tc>
                    <a:tc>
                      <a:txBody>
                        <a:bodyPr/>
                        <a:lstStyle/>
                        <a:p>
                          <a:pPr algn="just">
                            <a:lnSpc>
                              <a:spcPct val="115000"/>
                            </a:lnSpc>
                            <a:spcAft>
                              <a:spcPts val="0"/>
                            </a:spcAft>
                          </a:pPr>
                          <a14:m/>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4806" marR="104806" marT="0" marB="0"/>
                    </a:tc>
                  </a:tr>
                  <a:tr h="571969">
                    <a:tc>
                      <a:txBody>
                        <a:bodyPr/>
                        <a:lstStyle/>
                        <a:p>
                          <a:pPr algn="ctr">
                            <a:lnSpc>
                              <a:spcPct val="115000"/>
                            </a:lnSpc>
                            <a:spcAft>
                              <a:spcPts val="0"/>
                            </a:spcAft>
                          </a:pPr>
                          <a:r>
                            <a:rPr lang="en-US" sz="1700">
                              <a:effectLst/>
                            </a:rPr>
                            <a:t>Heat and moisture removal</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4806" marR="104806" marT="0" marB="0"/>
                    </a:tc>
                    <a:tc>
                      <a:txBody>
                        <a:bodyPr/>
                        <a:lstStyle/>
                        <a:p>
                          <a:pPr algn="ctr">
                            <a:lnSpc>
                              <a:spcPct val="115000"/>
                            </a:lnSpc>
                            <a:spcAft>
                              <a:spcPts val="0"/>
                            </a:spcAft>
                          </a:pPr>
                          <a:r>
                            <a:rPr lang="en-US" sz="1700">
                              <a:effectLst/>
                            </a:rPr>
                            <a:t>Removes excess heat and moisture</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4806" marR="104806" marT="0" marB="0"/>
                    </a:tc>
                    <a:tc>
                      <a:txBody>
                        <a:bodyPr/>
                        <a:lstStyle/>
                        <a:p>
                          <a:pPr algn="ctr">
                            <a:lnSpc>
                              <a:spcPct val="115000"/>
                            </a:lnSpc>
                            <a:spcAft>
                              <a:spcPts val="0"/>
                            </a:spcAft>
                          </a:pPr>
                          <a:r>
                            <a:rPr lang="en-US" sz="1700">
                              <a:effectLst/>
                            </a:rPr>
                            <a:t>410 W</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4806" marR="104806" marT="0" marB="0"/>
                    </a:tc>
                  </a:tr>
                  <a:tr h="571969">
                    <a:tc>
                      <a:txBody>
                        <a:bodyPr/>
                        <a:lstStyle/>
                        <a:p>
                          <a:pPr algn="ctr">
                            <a:lnSpc>
                              <a:spcPct val="115000"/>
                            </a:lnSpc>
                            <a:spcAft>
                              <a:spcPts val="0"/>
                            </a:spcAft>
                          </a:pPr>
                          <a:r>
                            <a:rPr lang="en-US" sz="1700">
                              <a:effectLst/>
                            </a:rPr>
                            <a:t>Lamps</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4806" marR="104806" marT="0" marB="0"/>
                    </a:tc>
                    <a:tc>
                      <a:txBody>
                        <a:bodyPr/>
                        <a:lstStyle/>
                        <a:p>
                          <a:pPr algn="ctr">
                            <a:lnSpc>
                              <a:spcPct val="115000"/>
                            </a:lnSpc>
                            <a:spcAft>
                              <a:spcPts val="0"/>
                            </a:spcAft>
                          </a:pPr>
                          <a:r>
                            <a:rPr lang="en-US" sz="1700">
                              <a:effectLst/>
                            </a:rPr>
                            <a:t>Both for heating and growing crops.</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4806" marR="104806" marT="0" marB="0"/>
                    </a:tc>
                    <a:tc>
                      <a:txBody>
                        <a:bodyPr/>
                        <a:lstStyle/>
                        <a:p>
                          <a:pPr algn="ctr">
                            <a:lnSpc>
                              <a:spcPct val="115000"/>
                            </a:lnSpc>
                            <a:spcAft>
                              <a:spcPts val="0"/>
                            </a:spcAft>
                          </a:pPr>
                          <a:r>
                            <a:rPr lang="en-US" sz="1700" dirty="0">
                              <a:effectLst/>
                            </a:rPr>
                            <a:t>50kW</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4806" marR="104806" marT="0" marB="0"/>
                    </a:tc>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735722995"/>
                  </p:ext>
                </p:extLst>
              </p:nvPr>
            </p:nvGraphicFramePr>
            <p:xfrm>
              <a:off x="411072" y="2060848"/>
              <a:ext cx="7893495" cy="2383536"/>
            </p:xfrm>
            <a:graphic>
              <a:graphicData uri="http://schemas.openxmlformats.org/drawingml/2006/table">
                <a:tbl>
                  <a:tblPr firstRow="1" firstCol="1" bandRow="1">
                    <a:tableStyleId>{5C22544A-7EE6-4342-B048-85BDC9FD1C3A}</a:tableStyleId>
                  </a:tblPr>
                  <a:tblGrid>
                    <a:gridCol w="2631165"/>
                    <a:gridCol w="2631165"/>
                    <a:gridCol w="2631165"/>
                  </a:tblGrid>
                  <a:tr h="297942">
                    <a:tc>
                      <a:txBody>
                        <a:bodyPr/>
                        <a:lstStyle/>
                        <a:p>
                          <a:pPr algn="just">
                            <a:lnSpc>
                              <a:spcPct val="115000"/>
                            </a:lnSpc>
                            <a:spcAft>
                              <a:spcPts val="0"/>
                            </a:spcAft>
                          </a:pPr>
                          <a:r>
                            <a:rPr lang="en-US" sz="1700">
                              <a:effectLst/>
                            </a:rPr>
                            <a:t>Item</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4806" marR="104806" marT="0" marB="0"/>
                    </a:tc>
                    <a:tc>
                      <a:txBody>
                        <a:bodyPr/>
                        <a:lstStyle/>
                        <a:p>
                          <a:pPr algn="just">
                            <a:lnSpc>
                              <a:spcPct val="115000"/>
                            </a:lnSpc>
                            <a:spcAft>
                              <a:spcPts val="0"/>
                            </a:spcAft>
                          </a:pPr>
                          <a:r>
                            <a:rPr lang="en-US" sz="1700">
                              <a:effectLst/>
                            </a:rPr>
                            <a:t>Description</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4806" marR="104806" marT="0" marB="0"/>
                    </a:tc>
                    <a:tc>
                      <a:txBody>
                        <a:bodyPr/>
                        <a:lstStyle/>
                        <a:p>
                          <a:pPr algn="just">
                            <a:lnSpc>
                              <a:spcPct val="115000"/>
                            </a:lnSpc>
                            <a:spcAft>
                              <a:spcPts val="0"/>
                            </a:spcAft>
                          </a:pPr>
                          <a:r>
                            <a:rPr lang="en-US" sz="1700">
                              <a:effectLst/>
                            </a:rPr>
                            <a:t>Power (W)</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4806" marR="104806" marT="0" marB="0"/>
                    </a:tc>
                  </a:tr>
                  <a:tr h="893826">
                    <a:tc>
                      <a:txBody>
                        <a:bodyPr/>
                        <a:lstStyle/>
                        <a:p>
                          <a:pPr algn="ctr">
                            <a:lnSpc>
                              <a:spcPct val="115000"/>
                            </a:lnSpc>
                            <a:spcAft>
                              <a:spcPts val="0"/>
                            </a:spcAft>
                          </a:pPr>
                          <a:r>
                            <a:rPr lang="en-US" sz="1700">
                              <a:effectLst/>
                            </a:rPr>
                            <a:t>Temperature sensor</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4806" marR="104806" marT="0" marB="0"/>
                    </a:tc>
                    <a:tc>
                      <a:txBody>
                        <a:bodyPr/>
                        <a:lstStyle/>
                        <a:p>
                          <a:pPr algn="ctr">
                            <a:lnSpc>
                              <a:spcPct val="115000"/>
                            </a:lnSpc>
                            <a:spcAft>
                              <a:spcPts val="0"/>
                            </a:spcAft>
                          </a:pPr>
                          <a:r>
                            <a:rPr lang="en-US" sz="1700">
                              <a:effectLst/>
                            </a:rPr>
                            <a:t>Measures the temperature from 15.6C to 32.2C, with an accuracy of 0.1.</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4806" marR="104806" marT="0" marB="0"/>
                    </a:tc>
                    <a:tc>
                      <a:txBody>
                        <a:bodyPr/>
                        <a:lstStyle/>
                        <a:p>
                          <a:endParaRPr lang="en-US"/>
                        </a:p>
                      </a:txBody>
                      <a:tcPr marL="104806" marR="104806" marT="0" marB="0">
                        <a:blipFill rotWithShape="0">
                          <a:blip r:embed="rId3"/>
                          <a:stretch>
                            <a:fillRect l="-200231" t="-38095" r="-926" b="-145578"/>
                          </a:stretch>
                        </a:blipFill>
                      </a:tcPr>
                    </a:tc>
                  </a:tr>
                  <a:tr h="595884">
                    <a:tc>
                      <a:txBody>
                        <a:bodyPr/>
                        <a:lstStyle/>
                        <a:p>
                          <a:pPr algn="ctr">
                            <a:lnSpc>
                              <a:spcPct val="115000"/>
                            </a:lnSpc>
                            <a:spcAft>
                              <a:spcPts val="0"/>
                            </a:spcAft>
                          </a:pPr>
                          <a:r>
                            <a:rPr lang="en-US" sz="1700">
                              <a:effectLst/>
                            </a:rPr>
                            <a:t>Heat and moisture removal</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4806" marR="104806" marT="0" marB="0"/>
                    </a:tc>
                    <a:tc>
                      <a:txBody>
                        <a:bodyPr/>
                        <a:lstStyle/>
                        <a:p>
                          <a:pPr algn="ctr">
                            <a:lnSpc>
                              <a:spcPct val="115000"/>
                            </a:lnSpc>
                            <a:spcAft>
                              <a:spcPts val="0"/>
                            </a:spcAft>
                          </a:pPr>
                          <a:r>
                            <a:rPr lang="en-US" sz="1700">
                              <a:effectLst/>
                            </a:rPr>
                            <a:t>Removes excess heat and moisture</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4806" marR="104806" marT="0" marB="0"/>
                    </a:tc>
                    <a:tc>
                      <a:txBody>
                        <a:bodyPr/>
                        <a:lstStyle/>
                        <a:p>
                          <a:pPr algn="ctr">
                            <a:lnSpc>
                              <a:spcPct val="115000"/>
                            </a:lnSpc>
                            <a:spcAft>
                              <a:spcPts val="0"/>
                            </a:spcAft>
                          </a:pPr>
                          <a:r>
                            <a:rPr lang="en-US" sz="1700">
                              <a:effectLst/>
                            </a:rPr>
                            <a:t>410 W</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4806" marR="104806" marT="0" marB="0"/>
                    </a:tc>
                  </a:tr>
                  <a:tr h="595884">
                    <a:tc>
                      <a:txBody>
                        <a:bodyPr/>
                        <a:lstStyle/>
                        <a:p>
                          <a:pPr algn="ctr">
                            <a:lnSpc>
                              <a:spcPct val="115000"/>
                            </a:lnSpc>
                            <a:spcAft>
                              <a:spcPts val="0"/>
                            </a:spcAft>
                          </a:pPr>
                          <a:r>
                            <a:rPr lang="en-US" sz="1700">
                              <a:effectLst/>
                            </a:rPr>
                            <a:t>Lamps</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4806" marR="104806" marT="0" marB="0"/>
                    </a:tc>
                    <a:tc>
                      <a:txBody>
                        <a:bodyPr/>
                        <a:lstStyle/>
                        <a:p>
                          <a:pPr algn="ctr">
                            <a:lnSpc>
                              <a:spcPct val="115000"/>
                            </a:lnSpc>
                            <a:spcAft>
                              <a:spcPts val="0"/>
                            </a:spcAft>
                          </a:pPr>
                          <a:r>
                            <a:rPr lang="en-US" sz="1700">
                              <a:effectLst/>
                            </a:rPr>
                            <a:t>Both for heating and growing crops.</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4806" marR="104806" marT="0" marB="0"/>
                    </a:tc>
                    <a:tc>
                      <a:txBody>
                        <a:bodyPr/>
                        <a:lstStyle/>
                        <a:p>
                          <a:pPr algn="ctr">
                            <a:lnSpc>
                              <a:spcPct val="115000"/>
                            </a:lnSpc>
                            <a:spcAft>
                              <a:spcPts val="0"/>
                            </a:spcAft>
                          </a:pPr>
                          <a:r>
                            <a:rPr lang="en-US" sz="1700" dirty="0">
                              <a:effectLst/>
                            </a:rPr>
                            <a:t>50kW</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4806" marR="104806" marT="0" marB="0"/>
                    </a:tc>
                  </a:tr>
                </a:tbl>
              </a:graphicData>
            </a:graphic>
          </p:graphicFrame>
        </mc:Fallback>
      </mc:AlternateContent>
      <p:sp>
        <p:nvSpPr>
          <p:cNvPr id="9" name="Rectangle 8"/>
          <p:cNvSpPr/>
          <p:nvPr/>
        </p:nvSpPr>
        <p:spPr>
          <a:xfrm>
            <a:off x="4572000" y="4509120"/>
            <a:ext cx="3888432" cy="410882"/>
          </a:xfrm>
          <a:prstGeom prst="rect">
            <a:avLst/>
          </a:prstGeom>
        </p:spPr>
        <p:txBody>
          <a:bodyPr wrap="square">
            <a:spAutoFit/>
          </a:bodyPr>
          <a:lstStyle/>
          <a:p>
            <a:pPr>
              <a:lnSpc>
                <a:spcPct val="115000"/>
              </a:lnSpc>
              <a:spcAft>
                <a:spcPts val="1000"/>
              </a:spcAft>
            </a:pPr>
            <a:r>
              <a:rPr lang="en-US" dirty="0">
                <a:latin typeface="Times New Roman" panose="02020603050405020304" pitchFamily="18" charset="0"/>
                <a:ea typeface="Calibri" panose="020F0502020204030204" pitchFamily="34" charset="0"/>
                <a:cs typeface="Arial" panose="020B0604020202020204" pitchFamily="34" charset="0"/>
              </a:rPr>
              <a:t>(Wieland, </a:t>
            </a:r>
            <a:r>
              <a:rPr lang="en-US" dirty="0" smtClean="0">
                <a:latin typeface="Times New Roman" panose="02020603050405020304" pitchFamily="18" charset="0"/>
                <a:ea typeface="Calibri" panose="020F0502020204030204" pitchFamily="34" charset="0"/>
                <a:cs typeface="Arial" panose="020B0604020202020204" pitchFamily="34" charset="0"/>
              </a:rPr>
              <a:t>1998, Salisbury</a:t>
            </a:r>
            <a:r>
              <a:rPr lang="en-US" dirty="0">
                <a:latin typeface="Times New Roman" panose="02020603050405020304" pitchFamily="18" charset="0"/>
                <a:ea typeface="Calibri" panose="020F0502020204030204" pitchFamily="34" charset="0"/>
                <a:cs typeface="Arial" panose="020B0604020202020204" pitchFamily="34" charset="0"/>
              </a:rPr>
              <a:t>, et al., 1997).</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7003833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analysis - </a:t>
            </a:r>
            <a:r>
              <a:rPr lang="en-US" dirty="0" smtClean="0">
                <a:solidFill>
                  <a:srgbClr val="FF0000"/>
                </a:solidFill>
              </a:rPr>
              <a:t>output</a:t>
            </a:r>
            <a:endParaRPr lang="en-US"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22920" y="1268760"/>
                <a:ext cx="7620000" cy="3168352"/>
              </a:xfrm>
            </p:spPr>
            <p:txBody>
              <a:bodyPr>
                <a:normAutofit/>
              </a:bodyPr>
              <a:lstStyle/>
              <a:p>
                <a:pPr marL="114300" indent="0">
                  <a:buNone/>
                </a:pPr>
                <a:r>
                  <a:rPr lang="en-US" dirty="0" smtClean="0"/>
                  <a:t>Recycling air</a:t>
                </a:r>
              </a:p>
              <a:p>
                <a:pPr marL="114300" indent="0">
                  <a:buNone/>
                </a:pPr>
                <a:endParaRPr lang="en-US" dirty="0"/>
              </a:p>
              <a:p>
                <a:pPr marL="114300" indent="0">
                  <a:buNone/>
                </a:pPr>
                <a:r>
                  <a:rPr lang="en-US" b="1" dirty="0" smtClean="0"/>
                  <a:t>Air will be constantly produced by the vegetation!</a:t>
                </a:r>
              </a:p>
              <a:p>
                <a:pPr marL="114300" indent="0">
                  <a:buNone/>
                </a:pPr>
                <a:r>
                  <a:rPr lang="en-US" dirty="0" smtClean="0"/>
                  <a:t>Even though, it must be recycled and sterilized by </a:t>
                </a:r>
                <a:r>
                  <a:rPr lang="en-US" dirty="0" err="1" smtClean="0"/>
                  <a:t>thermocatalytic</a:t>
                </a:r>
                <a:r>
                  <a:rPr lang="en-US" dirty="0" smtClean="0"/>
                  <a:t> filters</a:t>
                </a:r>
                <a:r>
                  <a:rPr lang="en-US" dirty="0"/>
                  <a:t>.</a:t>
                </a:r>
              </a:p>
              <a:p>
                <a:pPr marL="114300" indent="0">
                  <a:buNone/>
                </a:pPr>
                <a:r>
                  <a:rPr lang="en-US" dirty="0" smtClean="0"/>
                  <a:t>Estimating </a:t>
                </a:r>
                <a:r>
                  <a:rPr lang="en-US" dirty="0"/>
                  <a:t>the power needed to heat </a:t>
                </a:r>
                <a14:m>
                  <m:oMath xmlns:m="http://schemas.openxmlformats.org/officeDocument/2006/math" xmlns="">
                    <m:r>
                      <a:rPr lang="en-US" i="1">
                        <a:latin typeface="Cambria Math" panose="02040503050406030204" pitchFamily="18" charset="0"/>
                      </a:rPr>
                      <m:t>1 </m:t>
                    </m:r>
                    <m:sSup>
                      <m:sSupPr>
                        <m:ctrlPr>
                          <a:rPr lang="en-US" i="1">
                            <a:latin typeface="Cambria Math"/>
                          </a:rPr>
                        </m:ctrlPr>
                      </m:sSupPr>
                      <m:e>
                        <m:r>
                          <a:rPr lang="en-US" i="1">
                            <a:latin typeface="Cambria Math" panose="02040503050406030204" pitchFamily="18" charset="0"/>
                          </a:rPr>
                          <m:t>𝑚</m:t>
                        </m:r>
                      </m:e>
                      <m:sup>
                        <m:r>
                          <a:rPr lang="en-US" i="1">
                            <a:latin typeface="Cambria Math" panose="02040503050406030204" pitchFamily="18" charset="0"/>
                          </a:rPr>
                          <m:t>3</m:t>
                        </m:r>
                      </m:sup>
                    </m:sSup>
                  </m:oMath>
                </a14:m>
                <a:r>
                  <a:rPr lang="en-US" dirty="0"/>
                  <a:t> of air from the air temperature, 300K, to </a:t>
                </a:r>
                <a:r>
                  <a:rPr lang="en-US" dirty="0" smtClean="0"/>
                  <a:t>800K. </a:t>
                </a:r>
                <a14:m>
                  <m:oMath xmlns:m="http://schemas.openxmlformats.org/officeDocument/2006/math" xmlns="">
                    <m:r>
                      <a:rPr lang="en-US" b="0" i="1" smtClean="0">
                        <a:latin typeface="Cambria Math" panose="02040503050406030204" pitchFamily="18" charset="0"/>
                      </a:rPr>
                      <m:t>𝜌</m:t>
                    </m:r>
                    <m:r>
                      <a:rPr lang="en-US" b="0" i="1" smtClean="0">
                        <a:latin typeface="Cambria Math" panose="02040503050406030204" pitchFamily="18" charset="0"/>
                      </a:rPr>
                      <m:t>=</m:t>
                    </m:r>
                    <m:d>
                      <m:dPr>
                        <m:begChr m:val="["/>
                        <m:endChr m:val="]"/>
                        <m:ctrlPr>
                          <a:rPr lang="en-US" b="0" i="1" smtClean="0">
                            <a:latin typeface="Cambria Math"/>
                          </a:rPr>
                        </m:ctrlPr>
                      </m:dPr>
                      <m:e>
                        <m:r>
                          <a:rPr lang="en-US" b="0" i="1" smtClean="0">
                            <a:latin typeface="Cambria Math" panose="02040503050406030204" pitchFamily="18" charset="0"/>
                          </a:rPr>
                          <m:t>1,0.5</m:t>
                        </m:r>
                      </m:e>
                    </m:d>
                    <m:f>
                      <m:fPr>
                        <m:ctrlPr>
                          <a:rPr lang="en-US" b="0" i="1" smtClean="0">
                            <a:latin typeface="Cambria Math"/>
                          </a:rPr>
                        </m:ctrlPr>
                      </m:fPr>
                      <m:num>
                        <m:r>
                          <a:rPr lang="en-US" b="0" i="1" smtClean="0">
                            <a:latin typeface="Cambria Math" panose="02040503050406030204" pitchFamily="18" charset="0"/>
                          </a:rPr>
                          <m:t>𝑘𝑔</m:t>
                        </m:r>
                      </m:num>
                      <m:den>
                        <m:sSup>
                          <m:sSupPr>
                            <m:ctrlPr>
                              <a:rPr lang="en-US" b="0" i="1" smtClean="0">
                                <a:latin typeface="Cambria Math"/>
                              </a:rPr>
                            </m:ctrlPr>
                          </m:sSupPr>
                          <m:e>
                            <m:r>
                              <a:rPr lang="en-US" b="0" i="1" smtClean="0">
                                <a:latin typeface="Cambria Math" panose="02040503050406030204" pitchFamily="18" charset="0"/>
                              </a:rPr>
                              <m:t>𝑚</m:t>
                            </m:r>
                          </m:e>
                          <m:sup>
                            <m:r>
                              <a:rPr lang="en-US" b="0" i="1" smtClean="0">
                                <a:latin typeface="Cambria Math" panose="02040503050406030204" pitchFamily="18" charset="0"/>
                              </a:rPr>
                              <m:t>3</m:t>
                            </m:r>
                          </m:sup>
                        </m:sSup>
                      </m:den>
                    </m:f>
                    <m:r>
                      <a:rPr lang="en-US" b="0" i="1" smtClean="0">
                        <a:latin typeface="Cambria Math" panose="02040503050406030204" pitchFamily="18" charset="0"/>
                      </a:rPr>
                      <m:t>, </m:t>
                    </m:r>
                    <m:r>
                      <a:rPr lang="en-US" b="0" i="1" smtClean="0">
                        <a:latin typeface="Cambria Math" panose="02040503050406030204" pitchFamily="18" charset="0"/>
                      </a:rPr>
                      <m:t>𝑐</m:t>
                    </m:r>
                    <m:r>
                      <a:rPr lang="en-US" b="0" i="1" smtClean="0">
                        <a:latin typeface="Cambria Math" panose="02040503050406030204" pitchFamily="18" charset="0"/>
                      </a:rPr>
                      <m:t>=1</m:t>
                    </m:r>
                    <m:f>
                      <m:fPr>
                        <m:ctrlPr>
                          <a:rPr lang="en-US" b="0" i="1" smtClean="0">
                            <a:latin typeface="Cambria Math"/>
                          </a:rPr>
                        </m:ctrlPr>
                      </m:fPr>
                      <m:num>
                        <m:r>
                          <a:rPr lang="en-US" b="0" i="1" smtClean="0">
                            <a:latin typeface="Cambria Math" panose="02040503050406030204" pitchFamily="18" charset="0"/>
                          </a:rPr>
                          <m:t>𝑘𝐽</m:t>
                        </m:r>
                      </m:num>
                      <m:den>
                        <m:r>
                          <a:rPr lang="en-US" b="0" i="1" smtClean="0">
                            <a:latin typeface="Cambria Math" panose="02040503050406030204" pitchFamily="18" charset="0"/>
                          </a:rPr>
                          <m:t>𝑘𝑔𝐾</m:t>
                        </m:r>
                      </m:den>
                    </m:f>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22920" y="1268760"/>
                <a:ext cx="7620000" cy="3168352"/>
              </a:xfrm>
              <a:blipFill rotWithShape="0">
                <a:blip r:embed="rId3"/>
                <a:stretch>
                  <a:fillRect t="-13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5880" y="4860116"/>
                <a:ext cx="8417023" cy="1199559"/>
              </a:xfrm>
              <a:prstGeom prst="rect">
                <a:avLst/>
              </a:prstGeom>
            </p:spPr>
            <p:txBody>
              <a:bodyPr wrap="square">
                <a:spAutoFit/>
              </a:bodyPr>
              <a:lstStyle/>
              <a:p>
                <a14:m>
                  <m:oMathPara xmlns:m="http://schemas.openxmlformats.org/officeDocument/2006/math" xmlns="">
                    <m:oMathParaPr>
                      <m:jc m:val="centerGroup"/>
                    </m:oMathParaPr>
                    <m:oMath xmlns:m="http://schemas.openxmlformats.org/officeDocument/2006/math">
                      <m:sSub>
                        <m:sSubPr>
                          <m:ctrlPr>
                            <a:rPr lang="en-US" sz="3200" i="1" smtClean="0">
                              <a:latin typeface="Cambria Math"/>
                            </a:rPr>
                          </m:ctrlPr>
                        </m:sSubPr>
                        <m:e>
                          <m:r>
                            <a:rPr lang="en-US" sz="3200" b="0" i="1" smtClean="0">
                              <a:latin typeface="Cambria Math" panose="02040503050406030204" pitchFamily="18" charset="0"/>
                            </a:rPr>
                            <m:t>𝑃</m:t>
                          </m:r>
                        </m:e>
                        <m:sub>
                          <m:r>
                            <a:rPr lang="en-US" sz="3200" i="1">
                              <a:latin typeface="Cambria Math" panose="02040503050406030204" pitchFamily="18" charset="0"/>
                            </a:rPr>
                            <m:t>𝑎𝑖</m:t>
                          </m:r>
                          <m:sSub>
                            <m:sSubPr>
                              <m:ctrlPr>
                                <a:rPr lang="en-US" sz="3200" i="1">
                                  <a:latin typeface="Cambria Math"/>
                                </a:rPr>
                              </m:ctrlPr>
                            </m:sSubPr>
                            <m:e>
                              <m:r>
                                <a:rPr lang="en-US" sz="3200" i="1">
                                  <a:latin typeface="Cambria Math" panose="02040503050406030204" pitchFamily="18" charset="0"/>
                                </a:rPr>
                                <m:t>𝑟</m:t>
                              </m:r>
                            </m:e>
                            <m:sub>
                              <m:r>
                                <a:rPr lang="en-US" sz="3200" i="1">
                                  <a:latin typeface="Cambria Math" panose="02040503050406030204" pitchFamily="18" charset="0"/>
                                </a:rPr>
                                <m:t>𝑡𝑜𝑡</m:t>
                              </m:r>
                            </m:sub>
                          </m:sSub>
                        </m:sub>
                      </m:sSub>
                      <m:r>
                        <a:rPr lang="en-US" sz="3200" i="1">
                          <a:latin typeface="Cambria Math" panose="02040503050406030204" pitchFamily="18" charset="0"/>
                        </a:rPr>
                        <m:t>=</m:t>
                      </m:r>
                      <m:sSub>
                        <m:sSubPr>
                          <m:ctrlPr>
                            <a:rPr lang="en-US" sz="3200" i="1">
                              <a:latin typeface="Cambria Math"/>
                            </a:rPr>
                          </m:ctrlPr>
                        </m:sSubPr>
                        <m:e>
                          <m:r>
                            <a:rPr lang="en-US" sz="3200" i="1">
                              <a:latin typeface="Cambria Math" panose="02040503050406030204" pitchFamily="18" charset="0"/>
                            </a:rPr>
                            <m:t>𝑉</m:t>
                          </m:r>
                        </m:e>
                        <m:sub>
                          <m:r>
                            <a:rPr lang="en-US" sz="3200" i="1">
                              <a:latin typeface="Cambria Math" panose="02040503050406030204" pitchFamily="18" charset="0"/>
                            </a:rPr>
                            <m:t>𝐵𝐼𝑂𝑆</m:t>
                          </m:r>
                        </m:sub>
                      </m:sSub>
                      <m:nary>
                        <m:naryPr>
                          <m:ctrlPr>
                            <a:rPr lang="en-US" sz="3200" i="1">
                              <a:latin typeface="Cambria Math"/>
                            </a:rPr>
                          </m:ctrlPr>
                        </m:naryPr>
                        <m:sub>
                          <m:r>
                            <a:rPr lang="en-US" sz="3200" i="1">
                              <a:latin typeface="Cambria Math"/>
                            </a:rPr>
                            <m:t>300</m:t>
                          </m:r>
                        </m:sub>
                        <m:sup>
                          <m:r>
                            <a:rPr lang="en-US" sz="3200" i="1">
                              <a:latin typeface="Cambria Math"/>
                            </a:rPr>
                            <m:t>800</m:t>
                          </m:r>
                        </m:sup>
                        <m:e>
                          <m:r>
                            <a:rPr lang="en-US" sz="3200" i="1">
                              <a:latin typeface="Cambria Math"/>
                            </a:rPr>
                            <m:t>𝑐</m:t>
                          </m:r>
                          <m:r>
                            <a:rPr lang="en-US" sz="3200" i="1">
                              <a:latin typeface="Cambria Math"/>
                            </a:rPr>
                            <m:t>𝜌</m:t>
                          </m:r>
                          <m:d>
                            <m:dPr>
                              <m:ctrlPr>
                                <a:rPr lang="en-US" sz="3200" i="1">
                                  <a:latin typeface="Cambria Math"/>
                                </a:rPr>
                              </m:ctrlPr>
                            </m:dPr>
                            <m:e>
                              <m:r>
                                <a:rPr lang="en-US" sz="3200" i="1">
                                  <a:latin typeface="Cambria Math"/>
                                </a:rPr>
                                <m:t>𝑇</m:t>
                              </m:r>
                            </m:e>
                          </m:d>
                          <m:r>
                            <a:rPr lang="en-US" sz="3200" i="1">
                              <a:latin typeface="Cambria Math"/>
                            </a:rPr>
                            <m:t>𝑑𝑇</m:t>
                          </m:r>
                        </m:e>
                      </m:nary>
                      <m:r>
                        <a:rPr lang="en-US" sz="3200" i="1">
                          <a:latin typeface="Cambria Math"/>
                        </a:rPr>
                        <m:t>≈5×</m:t>
                      </m:r>
                      <m:sSup>
                        <m:sSupPr>
                          <m:ctrlPr>
                            <a:rPr lang="en-US" sz="3200" i="1">
                              <a:latin typeface="Cambria Math"/>
                            </a:rPr>
                          </m:ctrlPr>
                        </m:sSupPr>
                        <m:e>
                          <m:r>
                            <a:rPr lang="en-US" sz="3200" i="1">
                              <a:latin typeface="Cambria Math"/>
                            </a:rPr>
                            <m:t>10</m:t>
                          </m:r>
                        </m:e>
                        <m:sup>
                          <m:r>
                            <a:rPr lang="en-US" sz="3200" i="1">
                              <a:latin typeface="Cambria Math"/>
                            </a:rPr>
                            <m:t>3</m:t>
                          </m:r>
                        </m:sup>
                      </m:sSup>
                      <m:r>
                        <a:rPr lang="en-US" sz="3200" i="1">
                          <a:latin typeface="Cambria Math"/>
                        </a:rPr>
                        <m:t> </m:t>
                      </m:r>
                      <m:r>
                        <a:rPr lang="en-US" sz="3200" i="1">
                          <a:latin typeface="Cambria Math"/>
                        </a:rPr>
                        <m:t>𝑊</m:t>
                      </m:r>
                    </m:oMath>
                  </m:oMathPara>
                </a14:m>
                <a:endParaRPr lang="en-US" sz="3200" dirty="0" smtClean="0"/>
              </a:p>
            </p:txBody>
          </p:sp>
        </mc:Choice>
        <mc:Fallback xmlns="">
          <p:sp>
            <p:nvSpPr>
              <p:cNvPr id="4" name="Rectangle 3"/>
              <p:cNvSpPr>
                <a:spLocks noRot="1" noChangeAspect="1" noMove="1" noResize="1" noEditPoints="1" noAdjustHandles="1" noChangeArrowheads="1" noChangeShapeType="1" noTextEdit="1"/>
              </p:cNvSpPr>
              <p:nvPr/>
            </p:nvSpPr>
            <p:spPr>
              <a:xfrm>
                <a:off x="25880" y="4860116"/>
                <a:ext cx="8417023" cy="1199559"/>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24030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analysis - summary</a:t>
            </a:r>
            <a:endParaRPr lang="en-US" dirty="0"/>
          </a:p>
        </p:txBody>
      </p:sp>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1794507689"/>
                  </p:ext>
                </p:extLst>
              </p:nvPr>
            </p:nvGraphicFramePr>
            <p:xfrm>
              <a:off x="323528" y="1417638"/>
              <a:ext cx="7920880" cy="1822704"/>
            </p:xfrm>
            <a:graphic>
              <a:graphicData uri="http://schemas.openxmlformats.org/drawingml/2006/table">
                <a:tbl>
                  <a:tblPr firstRow="1" firstCol="1" bandRow="1">
                    <a:tableStyleId>{5C22544A-7EE6-4342-B048-85BDC9FD1C3A}</a:tableStyleId>
                  </a:tblPr>
                  <a:tblGrid>
                    <a:gridCol w="1152128"/>
                    <a:gridCol w="1542518"/>
                    <a:gridCol w="5226234"/>
                  </a:tblGrid>
                  <a:tr h="170815">
                    <a:tc>
                      <a:txBody>
                        <a:bodyPr/>
                        <a:lstStyle/>
                        <a:p>
                          <a:pPr algn="just">
                            <a:lnSpc>
                              <a:spcPct val="115000"/>
                            </a:lnSpc>
                            <a:spcAft>
                              <a:spcPts val="0"/>
                            </a:spcAft>
                          </a:pPr>
                          <a:r>
                            <a:rPr lang="en-US" sz="1800" dirty="0">
                              <a:effectLst/>
                            </a:rPr>
                            <a:t>Item</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US" sz="1800" dirty="0">
                              <a:effectLst/>
                            </a:rPr>
                            <a:t>Power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US" sz="1800" dirty="0">
                              <a:effectLst/>
                            </a:rPr>
                            <a:t>Notes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just">
                            <a:lnSpc>
                              <a:spcPct val="115000"/>
                            </a:lnSpc>
                            <a:spcAft>
                              <a:spcPts val="0"/>
                            </a:spcAft>
                          </a:pPr>
                          <a:r>
                            <a:rPr lang="en-US" sz="1600" dirty="0">
                              <a:effectLst/>
                            </a:rPr>
                            <a:t>Solar panels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14:m/>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14:m/>
                          <a:r>
                            <a:rPr lang="en-US" sz="1800" dirty="0">
                              <a:effectLst/>
                            </a:rPr>
                            <a:t> – the surface area of the solar panels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just">
                            <a:lnSpc>
                              <a:spcPct val="115000"/>
                            </a:lnSpc>
                            <a:spcAft>
                              <a:spcPts val="0"/>
                            </a:spcAft>
                          </a:pPr>
                          <a:r>
                            <a:rPr lang="en-US" sz="1600" dirty="0">
                              <a:effectLst/>
                            </a:rPr>
                            <a:t>Gym</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14:m/>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14:m/>
                          <a:r>
                            <a:rPr lang="en-US" sz="1800" dirty="0">
                              <a:effectLst/>
                            </a:rPr>
                            <a:t> – number of station inhabitants.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just">
                            <a:lnSpc>
                              <a:spcPct val="115000"/>
                            </a:lnSpc>
                            <a:spcAft>
                              <a:spcPts val="0"/>
                            </a:spcAft>
                          </a:pPr>
                          <a:r>
                            <a:rPr lang="en-US" sz="1600" dirty="0">
                              <a:effectLst/>
                            </a:rPr>
                            <a:t>Heat engine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14:m/>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14:m/>
                          <a:r>
                            <a:rPr lang="en-US" sz="1800" dirty="0">
                              <a:effectLst/>
                            </a:rPr>
                            <a:t> – the surface of the contact area between the HTTER and the engine.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1794507689"/>
                  </p:ext>
                </p:extLst>
              </p:nvPr>
            </p:nvGraphicFramePr>
            <p:xfrm>
              <a:off x="323528" y="1417638"/>
              <a:ext cx="7920880" cy="1909318"/>
            </p:xfrm>
            <a:graphic>
              <a:graphicData uri="http://schemas.openxmlformats.org/drawingml/2006/table">
                <a:tbl>
                  <a:tblPr firstRow="1" firstCol="1" bandRow="1">
                    <a:tableStyleId>{5C22544A-7EE6-4342-B048-85BDC9FD1C3A}</a:tableStyleId>
                  </a:tblPr>
                  <a:tblGrid>
                    <a:gridCol w="1152128"/>
                    <a:gridCol w="1542518"/>
                    <a:gridCol w="5226234"/>
                  </a:tblGrid>
                  <a:tr h="315468">
                    <a:tc>
                      <a:txBody>
                        <a:bodyPr/>
                        <a:lstStyle/>
                        <a:p>
                          <a:pPr algn="just">
                            <a:lnSpc>
                              <a:spcPct val="115000"/>
                            </a:lnSpc>
                            <a:spcAft>
                              <a:spcPts val="0"/>
                            </a:spcAft>
                          </a:pPr>
                          <a:r>
                            <a:rPr lang="en-US" sz="1800" dirty="0">
                              <a:effectLst/>
                            </a:rPr>
                            <a:t>Item</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US" sz="1800" dirty="0">
                              <a:effectLst/>
                            </a:rPr>
                            <a:t>Power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US" sz="1800" dirty="0">
                              <a:effectLst/>
                            </a:rPr>
                            <a:t>Notes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60832">
                    <a:tc>
                      <a:txBody>
                        <a:bodyPr/>
                        <a:lstStyle/>
                        <a:p>
                          <a:pPr algn="just">
                            <a:lnSpc>
                              <a:spcPct val="115000"/>
                            </a:lnSpc>
                            <a:spcAft>
                              <a:spcPts val="0"/>
                            </a:spcAft>
                          </a:pPr>
                          <a:r>
                            <a:rPr lang="en-US" sz="1600" dirty="0">
                              <a:effectLst/>
                            </a:rPr>
                            <a:t>Solar panels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US"/>
                        </a:p>
                      </a:txBody>
                      <a:tcPr marL="68580" marR="68580" marT="0" marB="0">
                        <a:blipFill rotWithShape="0">
                          <a:blip r:embed="rId3"/>
                          <a:stretch>
                            <a:fillRect l="-75099" t="-65217" r="-340711" b="-210870"/>
                          </a:stretch>
                        </a:blipFill>
                      </a:tcPr>
                    </a:tc>
                    <a:tc>
                      <a:txBody>
                        <a:bodyPr/>
                        <a:lstStyle/>
                        <a:p>
                          <a:endParaRPr lang="en-US"/>
                        </a:p>
                      </a:txBody>
                      <a:tcPr marL="68580" marR="68580" marT="0" marB="0">
                        <a:blipFill rotWithShape="0">
                          <a:blip r:embed="rId3"/>
                          <a:stretch>
                            <a:fillRect l="-51632" t="-65217" r="-466" b="-210870"/>
                          </a:stretch>
                        </a:blipFill>
                      </a:tcPr>
                    </a:tc>
                  </a:tr>
                  <a:tr h="420624">
                    <a:tc>
                      <a:txBody>
                        <a:bodyPr/>
                        <a:lstStyle/>
                        <a:p>
                          <a:pPr algn="just">
                            <a:lnSpc>
                              <a:spcPct val="115000"/>
                            </a:lnSpc>
                            <a:spcAft>
                              <a:spcPts val="0"/>
                            </a:spcAft>
                          </a:pPr>
                          <a:r>
                            <a:rPr lang="en-US" sz="1600" dirty="0">
                              <a:effectLst/>
                            </a:rPr>
                            <a:t>Gym</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US"/>
                        </a:p>
                      </a:txBody>
                      <a:tcPr marL="68580" marR="68580" marT="0" marB="0">
                        <a:blipFill rotWithShape="0">
                          <a:blip r:embed="rId3"/>
                          <a:stretch>
                            <a:fillRect l="-75099" t="-220290" r="-340711" b="-181159"/>
                          </a:stretch>
                        </a:blipFill>
                      </a:tcPr>
                    </a:tc>
                    <a:tc>
                      <a:txBody>
                        <a:bodyPr/>
                        <a:lstStyle/>
                        <a:p>
                          <a:endParaRPr lang="en-US"/>
                        </a:p>
                      </a:txBody>
                      <a:tcPr marL="68580" marR="68580" marT="0" marB="0">
                        <a:blipFill rotWithShape="0">
                          <a:blip r:embed="rId3"/>
                          <a:stretch>
                            <a:fillRect l="-51632" t="-220290" r="-466" b="-181159"/>
                          </a:stretch>
                        </a:blipFill>
                      </a:tcPr>
                    </a:tc>
                  </a:tr>
                  <a:tr h="612394">
                    <a:tc>
                      <a:txBody>
                        <a:bodyPr/>
                        <a:lstStyle/>
                        <a:p>
                          <a:pPr algn="just">
                            <a:lnSpc>
                              <a:spcPct val="115000"/>
                            </a:lnSpc>
                            <a:spcAft>
                              <a:spcPts val="0"/>
                            </a:spcAft>
                          </a:pPr>
                          <a:r>
                            <a:rPr lang="en-US" sz="1600" dirty="0">
                              <a:effectLst/>
                            </a:rPr>
                            <a:t>Heat engine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US"/>
                        </a:p>
                      </a:txBody>
                      <a:tcPr marL="68580" marR="68580" marT="0" marB="0">
                        <a:blipFill rotWithShape="0">
                          <a:blip r:embed="rId3"/>
                          <a:stretch>
                            <a:fillRect l="-75099" t="-218812" r="-340711" b="-23762"/>
                          </a:stretch>
                        </a:blipFill>
                      </a:tcPr>
                    </a:tc>
                    <a:tc>
                      <a:txBody>
                        <a:bodyPr/>
                        <a:lstStyle/>
                        <a:p>
                          <a:endParaRPr lang="en-US"/>
                        </a:p>
                      </a:txBody>
                      <a:tcPr marL="68580" marR="68580" marT="0" marB="0">
                        <a:blipFill rotWithShape="0">
                          <a:blip r:embed="rId3"/>
                          <a:stretch>
                            <a:fillRect l="-51632" t="-218812" r="-466" b="-23762"/>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ext uri="{D42A27DB-BD31-4B8C-83A1-F6EECF244321}">
                    <p14:modId xmlns:p14="http://schemas.microsoft.com/office/powerpoint/2010/main" val="3436232837"/>
                  </p:ext>
                </p:extLst>
              </p:nvPr>
            </p:nvGraphicFramePr>
            <p:xfrm>
              <a:off x="323528" y="3439141"/>
              <a:ext cx="7920879" cy="3470147"/>
            </p:xfrm>
            <a:graphic>
              <a:graphicData uri="http://schemas.openxmlformats.org/drawingml/2006/table">
                <a:tbl>
                  <a:tblPr firstRow="1" firstCol="1" bandRow="1">
                    <a:tableStyleId>{21E4AEA4-8DFA-4A89-87EB-49C32662AFE0}</a:tableStyleId>
                  </a:tblPr>
                  <a:tblGrid>
                    <a:gridCol w="1152128"/>
                    <a:gridCol w="3135320"/>
                    <a:gridCol w="3633431"/>
                  </a:tblGrid>
                  <a:tr h="300201">
                    <a:tc>
                      <a:txBody>
                        <a:bodyPr/>
                        <a:lstStyle/>
                        <a:p>
                          <a:pPr algn="just">
                            <a:lnSpc>
                              <a:spcPct val="115000"/>
                            </a:lnSpc>
                            <a:spcAft>
                              <a:spcPts val="0"/>
                            </a:spcAft>
                          </a:pPr>
                          <a:r>
                            <a:rPr lang="en-US" sz="1800" dirty="0">
                              <a:effectLst/>
                            </a:rPr>
                            <a:t>Item</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US" sz="1800" dirty="0">
                              <a:effectLst/>
                            </a:rPr>
                            <a:t>Power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US" sz="1800" dirty="0">
                              <a:effectLst/>
                            </a:rPr>
                            <a:t>Notes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33690">
                    <a:tc>
                      <a:txBody>
                        <a:bodyPr/>
                        <a:lstStyle/>
                        <a:p>
                          <a:pPr>
                            <a:lnSpc>
                              <a:spcPct val="115000"/>
                            </a:lnSpc>
                            <a:spcAft>
                              <a:spcPts val="0"/>
                            </a:spcAft>
                          </a:pPr>
                          <a:r>
                            <a:rPr lang="en-US" sz="1600" dirty="0">
                              <a:effectLst/>
                            </a:rPr>
                            <a:t>Producing water</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14:m/>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14:m/>
                          <a:r>
                            <a:rPr lang="en-US" sz="1600" dirty="0">
                              <a:effectLst/>
                            </a:rPr>
                            <a:t> – the initial water reservoir.</a:t>
                          </a:r>
                        </a:p>
                        <a:p>
                          <a:pPr algn="just">
                            <a:lnSpc>
                              <a:spcPct val="115000"/>
                            </a:lnSpc>
                            <a:spcAft>
                              <a:spcPts val="0"/>
                            </a:spcAft>
                          </a:pPr>
                          <a14:m/>
                          <a:r>
                            <a:rPr lang="en-US" sz="1600" dirty="0">
                              <a:effectLst/>
                            </a:rPr>
                            <a:t> – number of station inhabitants.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33690">
                    <a:tc>
                      <a:txBody>
                        <a:bodyPr/>
                        <a:lstStyle/>
                        <a:p>
                          <a:pPr algn="just">
                            <a:lnSpc>
                              <a:spcPct val="115000"/>
                            </a:lnSpc>
                            <a:spcAft>
                              <a:spcPts val="0"/>
                            </a:spcAft>
                          </a:pPr>
                          <a:r>
                            <a:rPr lang="en-US" sz="1600" dirty="0" smtClean="0">
                              <a:effectLst/>
                            </a:rPr>
                            <a:t>Temp.  </a:t>
                          </a:r>
                          <a:r>
                            <a:rPr lang="en-US" sz="1600" dirty="0">
                              <a:effectLst/>
                            </a:rPr>
                            <a:t>control</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14:m/>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800536">
                    <a:tc>
                      <a:txBody>
                        <a:bodyPr/>
                        <a:lstStyle/>
                        <a:p>
                          <a:pPr>
                            <a:lnSpc>
                              <a:spcPct val="115000"/>
                            </a:lnSpc>
                            <a:spcAft>
                              <a:spcPts val="0"/>
                            </a:spcAft>
                          </a:pPr>
                          <a:r>
                            <a:rPr lang="en-US" sz="1600" dirty="0">
                              <a:effectLst/>
                            </a:rPr>
                            <a:t>Lamps used to grow food</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14:m/>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US" sz="1600" dirty="0">
                              <a:effectLst/>
                            </a:rPr>
                            <a:t>Per person.</a:t>
                          </a:r>
                        </a:p>
                        <a:p>
                          <a:pPr algn="just">
                            <a:lnSpc>
                              <a:spcPct val="115000"/>
                            </a:lnSpc>
                            <a:spcAft>
                              <a:spcPts val="0"/>
                            </a:spcAft>
                          </a:pPr>
                          <a:r>
                            <a:rPr lang="en-US" sz="1600" dirty="0">
                              <a:effectLst/>
                            </a:rPr>
                            <a:t>This can be divided into 3 shifts of 8 hours to reduce the load.</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33690">
                    <a:tc>
                      <a:txBody>
                        <a:bodyPr/>
                        <a:lstStyle/>
                        <a:p>
                          <a:pPr>
                            <a:lnSpc>
                              <a:spcPct val="115000"/>
                            </a:lnSpc>
                            <a:spcAft>
                              <a:spcPts val="0"/>
                            </a:spcAft>
                          </a:pPr>
                          <a:r>
                            <a:rPr lang="en-US" sz="1600" dirty="0">
                              <a:effectLst/>
                            </a:rPr>
                            <a:t>Air recycling</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14:m/>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33690">
                    <a:tc>
                      <a:txBody>
                        <a:bodyPr/>
                        <a:lstStyle/>
                        <a:p>
                          <a:pPr>
                            <a:lnSpc>
                              <a:spcPct val="115000"/>
                            </a:lnSpc>
                            <a:spcAft>
                              <a:spcPts val="0"/>
                            </a:spcAft>
                          </a:pPr>
                          <a:r>
                            <a:rPr lang="en-US" sz="1600" dirty="0">
                              <a:effectLst/>
                            </a:rPr>
                            <a:t>Scientific equipment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2000" dirty="0" smtClean="0">
                              <a:effectLst/>
                              <a:latin typeface="Calibri" panose="020F0502020204030204" pitchFamily="34"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1600" dirty="0">
                              <a:effectLst/>
                            </a:rPr>
                            <a:t> </a:t>
                          </a:r>
                          <a:r>
                            <a:rPr lang="en-US" sz="1600" dirty="0" smtClean="0">
                              <a:effectLst/>
                            </a:rPr>
                            <a:t> Depends</a:t>
                          </a:r>
                          <a:r>
                            <a:rPr lang="en-US" sz="1600" baseline="0" dirty="0" smtClean="0">
                              <a:effectLst/>
                            </a:rPr>
                            <a:t> on the equipment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3436232837"/>
                  </p:ext>
                </p:extLst>
              </p:nvPr>
            </p:nvGraphicFramePr>
            <p:xfrm>
              <a:off x="323528" y="3439141"/>
              <a:ext cx="7920879" cy="3400044"/>
            </p:xfrm>
            <a:graphic>
              <a:graphicData uri="http://schemas.openxmlformats.org/drawingml/2006/table">
                <a:tbl>
                  <a:tblPr firstRow="1" firstCol="1" bandRow="1">
                    <a:tableStyleId>{21E4AEA4-8DFA-4A89-87EB-49C32662AFE0}</a:tableStyleId>
                  </a:tblPr>
                  <a:tblGrid>
                    <a:gridCol w="1152128"/>
                    <a:gridCol w="3135320"/>
                    <a:gridCol w="3633431"/>
                  </a:tblGrid>
                  <a:tr h="315468">
                    <a:tc>
                      <a:txBody>
                        <a:bodyPr/>
                        <a:lstStyle/>
                        <a:p>
                          <a:pPr algn="just">
                            <a:lnSpc>
                              <a:spcPct val="115000"/>
                            </a:lnSpc>
                            <a:spcAft>
                              <a:spcPts val="0"/>
                            </a:spcAft>
                          </a:pPr>
                          <a:r>
                            <a:rPr lang="en-US" sz="1800" dirty="0">
                              <a:effectLst/>
                            </a:rPr>
                            <a:t>Item</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US" sz="1800" dirty="0">
                              <a:effectLst/>
                            </a:rPr>
                            <a:t>Power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US" sz="1800" dirty="0">
                              <a:effectLst/>
                            </a:rPr>
                            <a:t>Notes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60832">
                    <a:tc>
                      <a:txBody>
                        <a:bodyPr/>
                        <a:lstStyle/>
                        <a:p>
                          <a:pPr>
                            <a:lnSpc>
                              <a:spcPct val="115000"/>
                            </a:lnSpc>
                            <a:spcAft>
                              <a:spcPts val="0"/>
                            </a:spcAft>
                          </a:pPr>
                          <a:r>
                            <a:rPr lang="en-US" sz="1600" dirty="0">
                              <a:effectLst/>
                            </a:rPr>
                            <a:t>Producing water</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US"/>
                        </a:p>
                      </a:txBody>
                      <a:tcPr marL="68580" marR="68580" marT="0" marB="0">
                        <a:blipFill rotWithShape="0">
                          <a:blip r:embed="rId4"/>
                          <a:stretch>
                            <a:fillRect l="-36893" t="-66304" r="-116505" b="-469565"/>
                          </a:stretch>
                        </a:blipFill>
                      </a:tcPr>
                    </a:tc>
                    <a:tc>
                      <a:txBody>
                        <a:bodyPr/>
                        <a:lstStyle/>
                        <a:p>
                          <a:endParaRPr lang="en-US"/>
                        </a:p>
                      </a:txBody>
                      <a:tcPr marL="68580" marR="68580" marT="0" marB="0">
                        <a:blipFill rotWithShape="0">
                          <a:blip r:embed="rId4"/>
                          <a:stretch>
                            <a:fillRect l="-118289" t="-66304" r="-671" b="-469565"/>
                          </a:stretch>
                        </a:blipFill>
                      </a:tcPr>
                    </a:tc>
                  </a:tr>
                  <a:tr h="560832">
                    <a:tc>
                      <a:txBody>
                        <a:bodyPr/>
                        <a:lstStyle/>
                        <a:p>
                          <a:pPr algn="just">
                            <a:lnSpc>
                              <a:spcPct val="115000"/>
                            </a:lnSpc>
                            <a:spcAft>
                              <a:spcPts val="0"/>
                            </a:spcAft>
                          </a:pPr>
                          <a:r>
                            <a:rPr lang="en-US" sz="1600" dirty="0" smtClean="0">
                              <a:effectLst/>
                            </a:rPr>
                            <a:t>Temp.  </a:t>
                          </a:r>
                          <a:r>
                            <a:rPr lang="en-US" sz="1600" dirty="0">
                              <a:effectLst/>
                            </a:rPr>
                            <a:t>control</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US"/>
                        </a:p>
                      </a:txBody>
                      <a:tcPr marL="68580" marR="68580" marT="0" marB="0">
                        <a:blipFill rotWithShape="0">
                          <a:blip r:embed="rId4"/>
                          <a:stretch>
                            <a:fillRect l="-36893" t="-166304" r="-116505" b="-369565"/>
                          </a:stretch>
                        </a:blipFill>
                      </a:tcPr>
                    </a:tc>
                    <a:tc>
                      <a:txBody>
                        <a:bodyPr/>
                        <a:lstStyle/>
                        <a:p>
                          <a:pPr algn="just">
                            <a:lnSpc>
                              <a:spcPct val="115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841248">
                    <a:tc>
                      <a:txBody>
                        <a:bodyPr/>
                        <a:lstStyle/>
                        <a:p>
                          <a:pPr>
                            <a:lnSpc>
                              <a:spcPct val="115000"/>
                            </a:lnSpc>
                            <a:spcAft>
                              <a:spcPts val="0"/>
                            </a:spcAft>
                          </a:pPr>
                          <a:r>
                            <a:rPr lang="en-US" sz="1600" dirty="0">
                              <a:effectLst/>
                            </a:rPr>
                            <a:t>Lamps used to grow food</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US"/>
                        </a:p>
                      </a:txBody>
                      <a:tcPr marL="68580" marR="68580" marT="0" marB="0">
                        <a:blipFill rotWithShape="0">
                          <a:blip r:embed="rId4"/>
                          <a:stretch>
                            <a:fillRect l="-36893" t="-177536" r="-116505" b="-146377"/>
                          </a:stretch>
                        </a:blipFill>
                      </a:tcPr>
                    </a:tc>
                    <a:tc>
                      <a:txBody>
                        <a:bodyPr/>
                        <a:lstStyle/>
                        <a:p>
                          <a:pPr algn="just">
                            <a:lnSpc>
                              <a:spcPct val="115000"/>
                            </a:lnSpc>
                            <a:spcAft>
                              <a:spcPts val="0"/>
                            </a:spcAft>
                          </a:pPr>
                          <a:r>
                            <a:rPr lang="en-US" sz="1600" dirty="0">
                              <a:effectLst/>
                            </a:rPr>
                            <a:t>Per person.</a:t>
                          </a:r>
                        </a:p>
                        <a:p>
                          <a:pPr algn="just">
                            <a:lnSpc>
                              <a:spcPct val="115000"/>
                            </a:lnSpc>
                            <a:spcAft>
                              <a:spcPts val="0"/>
                            </a:spcAft>
                          </a:pPr>
                          <a:r>
                            <a:rPr lang="en-US" sz="1600" dirty="0">
                              <a:effectLst/>
                            </a:rPr>
                            <a:t>This can be divided into 3 shifts of 8 hours to reduce the load.</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60832">
                    <a:tc>
                      <a:txBody>
                        <a:bodyPr/>
                        <a:lstStyle/>
                        <a:p>
                          <a:pPr>
                            <a:lnSpc>
                              <a:spcPct val="115000"/>
                            </a:lnSpc>
                            <a:spcAft>
                              <a:spcPts val="0"/>
                            </a:spcAft>
                          </a:pPr>
                          <a:r>
                            <a:rPr lang="en-US" sz="1600" dirty="0">
                              <a:effectLst/>
                            </a:rPr>
                            <a:t>Air recycling</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US"/>
                        </a:p>
                      </a:txBody>
                      <a:tcPr marL="68580" marR="68580" marT="0" marB="0">
                        <a:blipFill rotWithShape="0">
                          <a:blip r:embed="rId4"/>
                          <a:stretch>
                            <a:fillRect l="-36893" t="-416304" r="-116505" b="-119565"/>
                          </a:stretch>
                        </a:blipFill>
                      </a:tcPr>
                    </a:tc>
                    <a:tc>
                      <a:txBody>
                        <a:bodyPr/>
                        <a:lstStyle/>
                        <a:p>
                          <a:pPr algn="just">
                            <a:lnSpc>
                              <a:spcPct val="115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60832">
                    <a:tc>
                      <a:txBody>
                        <a:bodyPr/>
                        <a:lstStyle/>
                        <a:p>
                          <a:pPr>
                            <a:lnSpc>
                              <a:spcPct val="115000"/>
                            </a:lnSpc>
                            <a:spcAft>
                              <a:spcPts val="0"/>
                            </a:spcAft>
                          </a:pPr>
                          <a:r>
                            <a:rPr lang="en-US" sz="1600" dirty="0">
                              <a:effectLst/>
                            </a:rPr>
                            <a:t>Scientific equipment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2000" dirty="0" smtClean="0">
                              <a:effectLst/>
                              <a:latin typeface="Calibri" panose="020F0502020204030204" pitchFamily="34"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1600" dirty="0">
                              <a:effectLst/>
                            </a:rPr>
                            <a:t> </a:t>
                          </a:r>
                          <a:r>
                            <a:rPr lang="en-US" sz="1600" dirty="0" smtClean="0">
                              <a:effectLst/>
                            </a:rPr>
                            <a:t> Depends</a:t>
                          </a:r>
                          <a:r>
                            <a:rPr lang="en-US" sz="1600" baseline="0" dirty="0" smtClean="0">
                              <a:effectLst/>
                            </a:rPr>
                            <a:t> on the equipment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mc:Fallback>
      </mc:AlternateContent>
    </p:spTree>
    <p:extLst>
      <p:ext uri="{BB962C8B-B14F-4D97-AF65-F5344CB8AC3E}">
        <p14:creationId xmlns:p14="http://schemas.microsoft.com/office/powerpoint/2010/main" val="107332325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422920" y="1268760"/>
                <a:ext cx="7620000" cy="5328592"/>
              </a:xfrm>
            </p:spPr>
            <p:txBody>
              <a:bodyPr>
                <a:normAutofit/>
              </a:bodyPr>
              <a:lstStyle/>
              <a:p>
                <a:r>
                  <a:rPr lang="en-US" dirty="0" smtClean="0"/>
                  <a:t>Energy analysis has been performed for a manned station built on Earth’s moon.</a:t>
                </a:r>
              </a:p>
              <a:p>
                <a:r>
                  <a:rPr lang="en-US" dirty="0" smtClean="0"/>
                  <a:t>The largest power consumer are the lamps necessary to grow plants.</a:t>
                </a:r>
              </a:p>
              <a:p>
                <a:r>
                  <a:rPr lang="en-US" dirty="0" smtClean="0"/>
                  <a:t>During the day, solar panels can produce enough energy to support the research station. The solar panels must cover an area of ~1 </a:t>
                </a:r>
                <a14:m>
                  <m:oMath xmlns:m="http://schemas.openxmlformats.org/officeDocument/2006/math" xmlns="">
                    <m:r>
                      <a:rPr lang="en-US" b="0" i="1" dirty="0" smtClean="0">
                        <a:latin typeface="Cambria Math" panose="02040503050406030204" pitchFamily="18" charset="0"/>
                      </a:rPr>
                      <m:t>𝑘</m:t>
                    </m:r>
                    <m:sSup>
                      <m:sSupPr>
                        <m:ctrlPr>
                          <a:rPr lang="en-US" b="0" i="1" dirty="0" smtClean="0">
                            <a:latin typeface="Cambria Math"/>
                          </a:rPr>
                        </m:ctrlPr>
                      </m:sSupPr>
                      <m:e>
                        <m:r>
                          <a:rPr lang="en-US" b="0" i="1" dirty="0" smtClean="0">
                            <a:latin typeface="Cambria Math" panose="02040503050406030204" pitchFamily="18" charset="0"/>
                          </a:rPr>
                          <m:t>𝑚</m:t>
                        </m:r>
                      </m:e>
                      <m:sup>
                        <m:r>
                          <a:rPr lang="en-US" b="0" i="1" dirty="0" smtClean="0">
                            <a:latin typeface="Cambria Math" panose="02040503050406030204" pitchFamily="18" charset="0"/>
                          </a:rPr>
                          <m:t>2</m:t>
                        </m:r>
                      </m:sup>
                    </m:sSup>
                  </m:oMath>
                </a14:m>
                <a:r>
                  <a:rPr lang="en-US" dirty="0" smtClean="0"/>
                  <a:t>.</a:t>
                </a:r>
              </a:p>
              <a:p>
                <a:r>
                  <a:rPr lang="en-US" dirty="0" smtClean="0"/>
                  <a:t>During the night, a </a:t>
                </a:r>
                <a:r>
                  <a:rPr lang="en-US" dirty="0" err="1" smtClean="0"/>
                  <a:t>Stirling</a:t>
                </a:r>
                <a:r>
                  <a:rPr lang="en-US" dirty="0" smtClean="0"/>
                  <a:t> engine cannot supply enough energy to power the station. I could, however, account for all the energy required for heating and some of the energy required for water an air filtering.</a:t>
                </a:r>
                <a:r>
                  <a:rPr lang="en-US" b="1" dirty="0" smtClean="0"/>
                  <a:t> </a:t>
                </a:r>
                <a:r>
                  <a:rPr lang="en-US" b="1" dirty="0" smtClean="0">
                    <a:solidFill>
                      <a:schemeClr val="accent1"/>
                    </a:solidFill>
                  </a:rPr>
                  <a:t>Therefore, the solution suggested by </a:t>
                </a:r>
                <a:r>
                  <a:rPr lang="en-US" b="1" dirty="0" err="1" smtClean="0">
                    <a:solidFill>
                      <a:schemeClr val="accent1"/>
                    </a:solidFill>
                  </a:rPr>
                  <a:t>Climent</a:t>
                </a:r>
                <a:r>
                  <a:rPr lang="en-US" b="1" dirty="0" smtClean="0">
                    <a:solidFill>
                      <a:schemeClr val="accent1"/>
                    </a:solidFill>
                  </a:rPr>
                  <a:t> et al. 2014 is not valid.</a:t>
                </a:r>
              </a:p>
              <a:p>
                <a:r>
                  <a:rPr lang="en-US" dirty="0" smtClean="0"/>
                  <a:t>Kinetic energy provides very little energy (~10 W per person), and is negligible in the total energy balance.</a:t>
                </a:r>
              </a:p>
              <a:p>
                <a:endParaRPr lang="en-US"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422920" y="1268760"/>
                <a:ext cx="7620000" cy="5328592"/>
              </a:xfrm>
              <a:blipFill rotWithShape="0">
                <a:blip r:embed="rId3"/>
                <a:stretch>
                  <a:fillRect t="-801" r="-1760"/>
                </a:stretch>
              </a:blipFill>
            </p:spPr>
            <p:txBody>
              <a:bodyPr/>
              <a:lstStyle/>
              <a:p>
                <a:r>
                  <a:rPr lang="en-US">
                    <a:noFill/>
                  </a:rPr>
                  <a:t> </a:t>
                </a:r>
              </a:p>
            </p:txBody>
          </p:sp>
        </mc:Fallback>
      </mc:AlternateContent>
    </p:spTree>
    <p:extLst>
      <p:ext uri="{BB962C8B-B14F-4D97-AF65-F5344CB8AC3E}">
        <p14:creationId xmlns:p14="http://schemas.microsoft.com/office/powerpoint/2010/main" val="4256362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5" name="Rectangle 4"/>
          <p:cNvSpPr/>
          <p:nvPr/>
        </p:nvSpPr>
        <p:spPr>
          <a:xfrm>
            <a:off x="457200" y="1196752"/>
            <a:ext cx="7859216" cy="5670783"/>
          </a:xfrm>
          <a:prstGeom prst="rect">
            <a:avLst/>
          </a:prstGeom>
        </p:spPr>
        <p:txBody>
          <a:bodyPr wrap="square">
            <a:spAutoFit/>
          </a:bodyPr>
          <a:lstStyle/>
          <a:p>
            <a:r>
              <a:rPr lang="en-US" sz="1250" dirty="0"/>
              <a:t>Backhaus, S. &amp; Swift, G. W., 1999. A </a:t>
            </a:r>
            <a:r>
              <a:rPr lang="en-US" sz="1250" dirty="0" err="1"/>
              <a:t>thermoacoustic</a:t>
            </a:r>
            <a:r>
              <a:rPr lang="en-US" sz="1250" dirty="0"/>
              <a:t> </a:t>
            </a:r>
            <a:r>
              <a:rPr lang="en-US" sz="1250" dirty="0" err="1"/>
              <a:t>Stirling</a:t>
            </a:r>
            <a:r>
              <a:rPr lang="en-US" sz="1250" dirty="0"/>
              <a:t> heat engine. Nature, pp. 335-338.</a:t>
            </a:r>
          </a:p>
          <a:p>
            <a:r>
              <a:rPr lang="en-US" sz="1250" dirty="0" err="1"/>
              <a:t>Baltas</a:t>
            </a:r>
            <a:r>
              <a:rPr lang="en-US" sz="1250" dirty="0"/>
              <a:t>, P., </a:t>
            </a:r>
            <a:r>
              <a:rPr lang="en-US" sz="1250" dirty="0" err="1"/>
              <a:t>Tortoreli</a:t>
            </a:r>
            <a:r>
              <a:rPr lang="en-US" sz="1250" dirty="0"/>
              <a:t>, M. &amp; </a:t>
            </a:r>
            <a:r>
              <a:rPr lang="en-US" sz="1250" dirty="0" err="1"/>
              <a:t>Russel</a:t>
            </a:r>
            <a:r>
              <a:rPr lang="en-US" sz="1250" dirty="0"/>
              <a:t>, P., 1986. Evaluation of power output for fixed and step tracking photovoltaic arrays. Solar Energy, pp. 147-163.</a:t>
            </a:r>
          </a:p>
          <a:p>
            <a:r>
              <a:rPr lang="en-US" sz="1250" dirty="0" err="1"/>
              <a:t>Bobe</a:t>
            </a:r>
            <a:r>
              <a:rPr lang="en-US" sz="1250" dirty="0"/>
              <a:t>, L. et al., 2007. Regenerative water supply for an interplanetary space station: experience gained on the SS "</a:t>
            </a:r>
            <a:r>
              <a:rPr lang="en-US" sz="1250" dirty="0" err="1"/>
              <a:t>Salut</a:t>
            </a:r>
            <a:r>
              <a:rPr lang="en-US" sz="1250" dirty="0"/>
              <a:t>", "Mir" and ISS. </a:t>
            </a:r>
            <a:r>
              <a:rPr lang="en-US" sz="1250" dirty="0" err="1"/>
              <a:t>Acta</a:t>
            </a:r>
            <a:r>
              <a:rPr lang="en-US" sz="1250" dirty="0"/>
              <a:t> </a:t>
            </a:r>
            <a:r>
              <a:rPr lang="en-US" sz="1250" dirty="0" err="1"/>
              <a:t>Astronautica</a:t>
            </a:r>
            <a:r>
              <a:rPr lang="en-US" sz="1250" dirty="0"/>
              <a:t>, pp. 8-15.</a:t>
            </a:r>
          </a:p>
          <a:p>
            <a:r>
              <a:rPr lang="en-US" sz="1250" dirty="0" err="1"/>
              <a:t>Climent</a:t>
            </a:r>
            <a:r>
              <a:rPr lang="en-US" sz="1250" dirty="0"/>
              <a:t>, B. et al., 2014. Heat storage and electricity generation in the Moon during the lunar night. </a:t>
            </a:r>
            <a:r>
              <a:rPr lang="en-US" sz="1250" dirty="0" err="1"/>
              <a:t>Acta</a:t>
            </a:r>
            <a:r>
              <a:rPr lang="en-US" sz="1250" dirty="0"/>
              <a:t> </a:t>
            </a:r>
            <a:r>
              <a:rPr lang="en-US" sz="1250" dirty="0" err="1"/>
              <a:t>Astronautica</a:t>
            </a:r>
            <a:r>
              <a:rPr lang="en-US" sz="1250" dirty="0"/>
              <a:t>, Volume 93, pp. 352-358.</a:t>
            </a:r>
          </a:p>
          <a:p>
            <a:r>
              <a:rPr lang="en-US" sz="1250" dirty="0" err="1"/>
              <a:t>Duffie</a:t>
            </a:r>
            <a:r>
              <a:rPr lang="en-US" sz="1250" dirty="0"/>
              <a:t>, J. A. &amp;. B. W. A., 2006. Solar Engineering of Thermal Processes. 3rd ed. </a:t>
            </a:r>
            <a:r>
              <a:rPr lang="en-US" sz="1250" dirty="0" err="1"/>
              <a:t>s.l.:Wiley</a:t>
            </a:r>
            <a:r>
              <a:rPr lang="en-US" sz="1250" dirty="0"/>
              <a:t>.</a:t>
            </a:r>
          </a:p>
          <a:p>
            <a:r>
              <a:rPr lang="en-US" sz="1250" dirty="0"/>
              <a:t>Emery, K. &amp; </a:t>
            </a:r>
            <a:r>
              <a:rPr lang="en-US" sz="1250" dirty="0" err="1"/>
              <a:t>Osterwald</a:t>
            </a:r>
            <a:r>
              <a:rPr lang="en-US" sz="1250" dirty="0"/>
              <a:t>, R., 1986. Solar cell efficiency measurements. Solar Cells, pp. 253-274.</a:t>
            </a:r>
          </a:p>
          <a:p>
            <a:r>
              <a:rPr lang="en-US" sz="1250" dirty="0"/>
              <a:t>Gilmore, A., 2008. Human Power: Energy Recovery from Recreational Activity. Guelph Engineering Journal, Volume 1, pp. 8-16.</a:t>
            </a:r>
          </a:p>
          <a:p>
            <a:r>
              <a:rPr lang="en-US" sz="1250" dirty="0"/>
              <a:t>Green, M. et al., 2014. Solar cell efficiency tables (version 44). Progress in photovoltaics, Volume 22, pp. 701-710.</a:t>
            </a:r>
          </a:p>
          <a:p>
            <a:r>
              <a:rPr lang="en-US" sz="1250" dirty="0" err="1"/>
              <a:t>Heinke</a:t>
            </a:r>
            <a:r>
              <a:rPr lang="en-US" sz="1250" dirty="0"/>
              <a:t>, G., 1991. The Lunar Sourcebook. </a:t>
            </a:r>
            <a:r>
              <a:rPr lang="en-US" sz="1250" dirty="0" err="1"/>
              <a:t>s.l.:Cambridge</a:t>
            </a:r>
            <a:r>
              <a:rPr lang="en-US" sz="1250" dirty="0"/>
              <a:t> press.</a:t>
            </a:r>
          </a:p>
          <a:p>
            <a:r>
              <a:rPr lang="en-US" sz="1250" dirty="0" err="1"/>
              <a:t>Hendrickx</a:t>
            </a:r>
            <a:r>
              <a:rPr lang="en-US" sz="1250" dirty="0"/>
              <a:t>, L. et al., 2006. Microbial ecology of the closed artificial ecosystem </a:t>
            </a:r>
            <a:r>
              <a:rPr lang="en-US" sz="1250" dirty="0" err="1"/>
              <a:t>MELiSSA</a:t>
            </a:r>
            <a:r>
              <a:rPr lang="en-US" sz="1250" dirty="0"/>
              <a:t> (Micro-Ecological Life Support System Alternative): Reinventing and compartmentalizing the Earth’s food and oxygen regeneration system for long-haul space exploration missions. Research in Microbiology, Volume 157, pp. 77-86.</a:t>
            </a:r>
          </a:p>
          <a:p>
            <a:r>
              <a:rPr lang="en-US" sz="1250" dirty="0"/>
              <a:t>Ivanov, B., 2006. Earth/Moon impact rate comparison: Searching constraints for lunar. Icarus, Volume 183, pp. 504-507.</a:t>
            </a:r>
          </a:p>
          <a:p>
            <a:r>
              <a:rPr lang="en-US" sz="1250" dirty="0" err="1"/>
              <a:t>Purkey</a:t>
            </a:r>
            <a:r>
              <a:rPr lang="en-US" sz="1250" dirty="0"/>
              <a:t>, S. &amp; Johnson, G., 2010. Warming of Global Abyssal and Deep Southern Ocean Waters between the. Journal of climate, Volume 23, pp. 6336-6338.</a:t>
            </a:r>
          </a:p>
          <a:p>
            <a:r>
              <a:rPr lang="en-US" sz="1250" dirty="0"/>
              <a:t>Salisbury,, F., </a:t>
            </a:r>
            <a:r>
              <a:rPr lang="en-US" sz="1250" dirty="0" err="1"/>
              <a:t>Gitelson</a:t>
            </a:r>
            <a:r>
              <a:rPr lang="en-US" sz="1250" dirty="0"/>
              <a:t>, J. &amp; </a:t>
            </a:r>
            <a:r>
              <a:rPr lang="en-US" sz="1250" dirty="0" err="1"/>
              <a:t>Lisovsky</a:t>
            </a:r>
            <a:r>
              <a:rPr lang="en-US" sz="1250" dirty="0"/>
              <a:t>, G., 1997. Bios-3: Siberian Experiments in </a:t>
            </a:r>
            <a:r>
              <a:rPr lang="en-US" sz="1250" dirty="0" err="1"/>
              <a:t>Bioregenerative</a:t>
            </a:r>
            <a:r>
              <a:rPr lang="en-US" sz="1250" dirty="0"/>
              <a:t> Life Support. </a:t>
            </a:r>
            <a:r>
              <a:rPr lang="en-US" sz="1250" dirty="0" err="1"/>
              <a:t>BioScience</a:t>
            </a:r>
            <a:r>
              <a:rPr lang="en-US" sz="1250" dirty="0"/>
              <a:t>, 47(9), pp. 575-585.</a:t>
            </a:r>
          </a:p>
          <a:p>
            <a:r>
              <a:rPr lang="en-US" sz="1250" dirty="0"/>
              <a:t>Singh, P. &amp; </a:t>
            </a:r>
            <a:r>
              <a:rPr lang="en-US" sz="1250" dirty="0" err="1"/>
              <a:t>Ravindra</a:t>
            </a:r>
            <a:r>
              <a:rPr lang="en-US" sz="1250" dirty="0"/>
              <a:t>, N., 2012. Temperature dependence of solar cell performance—an analysis. Solar energy materials and solar cells, pp. 36-45.</a:t>
            </a:r>
          </a:p>
          <a:p>
            <a:r>
              <a:rPr lang="en-US" sz="1250" dirty="0"/>
              <a:t>Wheeler, R. et al., 1996. NASA's Biomass Production Chamber: a </a:t>
            </a:r>
            <a:r>
              <a:rPr lang="en-US" sz="1250" dirty="0" err="1"/>
              <a:t>Testbed</a:t>
            </a:r>
            <a:r>
              <a:rPr lang="en-US" sz="1250" dirty="0"/>
              <a:t> for </a:t>
            </a:r>
            <a:r>
              <a:rPr lang="en-US" sz="1250" dirty="0" err="1"/>
              <a:t>Bioregenerative</a:t>
            </a:r>
            <a:r>
              <a:rPr lang="en-US" sz="1250" dirty="0"/>
              <a:t> Life Support Studies. </a:t>
            </a:r>
            <a:r>
              <a:rPr lang="en-US" sz="1250" dirty="0" err="1"/>
              <a:t>Peramon</a:t>
            </a:r>
            <a:r>
              <a:rPr lang="en-US" sz="1250" dirty="0"/>
              <a:t>, 18(4), pp. 215-224.</a:t>
            </a:r>
          </a:p>
          <a:p>
            <a:r>
              <a:rPr lang="en-US" sz="1250" dirty="0"/>
              <a:t>Wieland, P. O., 1998. Living together in space: the design and operation of the life support systems on the International Space Station.. Huntsville, AL: National Aeronautics and Space Administration, Marshall Space Flight Center.</a:t>
            </a:r>
          </a:p>
          <a:p>
            <a:endParaRPr lang="en-US" sz="1250" dirty="0"/>
          </a:p>
        </p:txBody>
      </p:sp>
    </p:spTree>
    <p:extLst>
      <p:ext uri="{BB962C8B-B14F-4D97-AF65-F5344CB8AC3E}">
        <p14:creationId xmlns:p14="http://schemas.microsoft.com/office/powerpoint/2010/main" val="15954348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#2 (where?)</a:t>
            </a:r>
            <a:endParaRPr lang="en-US" dirty="0"/>
          </a:p>
        </p:txBody>
      </p:sp>
      <p:sp>
        <p:nvSpPr>
          <p:cNvPr id="4" name="Content Placeholder 2"/>
          <p:cNvSpPr>
            <a:spLocks noGrp="1"/>
          </p:cNvSpPr>
          <p:nvPr>
            <p:ph idx="1"/>
          </p:nvPr>
        </p:nvSpPr>
        <p:spPr>
          <a:xfrm>
            <a:off x="457200" y="1600200"/>
            <a:ext cx="7620000" cy="4800600"/>
          </a:xfrm>
        </p:spPr>
        <p:txBody>
          <a:bodyPr>
            <a:normAutofit lnSpcReduction="10000"/>
          </a:bodyPr>
          <a:lstStyle/>
          <a:p>
            <a:pPr marL="571500" indent="-457200">
              <a:buFont typeface="+mj-lt"/>
              <a:buAutoNum type="arabicPeriod"/>
            </a:pPr>
            <a:r>
              <a:rPr lang="en-US" dirty="0" smtClean="0"/>
              <a:t>Space station / space city:</a:t>
            </a:r>
          </a:p>
          <a:p>
            <a:pPr lvl="1"/>
            <a:r>
              <a:rPr lang="en-US" dirty="0" smtClean="0"/>
              <a:t>Very expensive and technologically advanced (“futuristic”).</a:t>
            </a:r>
          </a:p>
          <a:p>
            <a:pPr lvl="1"/>
            <a:r>
              <a:rPr lang="en-US" dirty="0" smtClean="0"/>
              <a:t>World wide effort (which we are quite far from).</a:t>
            </a:r>
          </a:p>
          <a:p>
            <a:pPr lvl="1"/>
            <a:r>
              <a:rPr lang="en-US" dirty="0" smtClean="0"/>
              <a:t>Living without natural gravity is difficult.</a:t>
            </a:r>
            <a:br>
              <a:rPr lang="en-US" dirty="0" smtClean="0"/>
            </a:br>
            <a:endParaRPr lang="en-US" dirty="0" smtClean="0"/>
          </a:p>
          <a:p>
            <a:pPr marL="571500" indent="-457200">
              <a:buFont typeface="+mj-lt"/>
              <a:buAutoNum type="arabicPeriod"/>
            </a:pPr>
            <a:r>
              <a:rPr lang="en-US" dirty="0" smtClean="0"/>
              <a:t>A different planet:</a:t>
            </a:r>
          </a:p>
          <a:p>
            <a:pPr lvl="1"/>
            <a:r>
              <a:rPr lang="en-US" dirty="0" smtClean="0"/>
              <a:t>Mercury and Venus: too warm.</a:t>
            </a:r>
          </a:p>
          <a:p>
            <a:pPr lvl="1"/>
            <a:r>
              <a:rPr lang="en-US" dirty="0" smtClean="0"/>
              <a:t>Mars is a good (yet far away) candidate.</a:t>
            </a:r>
          </a:p>
          <a:p>
            <a:pPr lvl="1"/>
            <a:r>
              <a:rPr lang="en-US" dirty="0" smtClean="0"/>
              <a:t>Exoplanets are beyond our reach.</a:t>
            </a:r>
            <a:br>
              <a:rPr lang="en-US" dirty="0" smtClean="0"/>
            </a:br>
            <a:endParaRPr lang="en-US" dirty="0" smtClean="0"/>
          </a:p>
          <a:p>
            <a:pPr marL="571500" indent="-457200">
              <a:buFont typeface="+mj-lt"/>
              <a:buAutoNum type="arabicPeriod"/>
            </a:pPr>
            <a:r>
              <a:rPr lang="en-US" dirty="0" smtClean="0"/>
              <a:t>Earth’s satellite:</a:t>
            </a:r>
          </a:p>
          <a:p>
            <a:pPr lvl="1"/>
            <a:r>
              <a:rPr lang="en-US" dirty="0" smtClean="0"/>
              <a:t>Relatively close.</a:t>
            </a:r>
          </a:p>
          <a:p>
            <a:pPr lvl="1"/>
            <a:r>
              <a:rPr lang="en-US" dirty="0" smtClean="0"/>
              <a:t>Physically similar to space (vacuum environment, low gravity).</a:t>
            </a:r>
          </a:p>
          <a:p>
            <a:pPr lvl="1"/>
            <a:r>
              <a:rPr lang="en-US" dirty="0" smtClean="0"/>
              <a:t>Earthlike temperatures in temperate latitudes.</a:t>
            </a:r>
            <a:endParaRPr lang="en-US" dirty="0"/>
          </a:p>
        </p:txBody>
      </p:sp>
    </p:spTree>
    <p:extLst>
      <p:ext uri="{BB962C8B-B14F-4D97-AF65-F5344CB8AC3E}">
        <p14:creationId xmlns:p14="http://schemas.microsoft.com/office/powerpoint/2010/main" val="37773000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experiment: BIOS 3</a:t>
            </a:r>
            <a:br>
              <a:rPr lang="en-US" dirty="0" smtClean="0"/>
            </a:br>
            <a:r>
              <a:rPr lang="en-US" sz="2000" dirty="0" smtClean="0"/>
              <a:t>(Salisbury, et al., 1997)</a:t>
            </a:r>
            <a:endParaRPr lang="en-US" sz="2000" dirty="0"/>
          </a:p>
        </p:txBody>
      </p:sp>
      <p:sp>
        <p:nvSpPr>
          <p:cNvPr id="3" name="Content Placeholder 2"/>
          <p:cNvSpPr>
            <a:spLocks noGrp="1"/>
          </p:cNvSpPr>
          <p:nvPr>
            <p:ph idx="1"/>
          </p:nvPr>
        </p:nvSpPr>
        <p:spPr/>
        <p:txBody>
          <a:bodyPr/>
          <a:lstStyle/>
          <a:p>
            <a:r>
              <a:rPr lang="en-US" dirty="0" smtClean="0"/>
              <a:t>Preceded by BIOS-1 and 2.</a:t>
            </a:r>
          </a:p>
          <a:p>
            <a:endParaRPr lang="en-US" dirty="0" smtClean="0"/>
          </a:p>
          <a:p>
            <a:r>
              <a:rPr lang="en-US" dirty="0" smtClean="0"/>
              <a:t>Set up in 1972.</a:t>
            </a:r>
          </a:p>
          <a:p>
            <a:endParaRPr lang="en-US" dirty="0" smtClean="0"/>
          </a:p>
          <a:p>
            <a:r>
              <a:rPr lang="en-US" dirty="0" smtClean="0"/>
              <a:t>Located in Siberia.</a:t>
            </a:r>
          </a:p>
          <a:p>
            <a:endParaRPr lang="en-US" dirty="0" smtClean="0"/>
          </a:p>
          <a:p>
            <a:r>
              <a:rPr lang="en-US" dirty="0" smtClean="0"/>
              <a:t>Goal: test the possibility of living in an outer-space colony.</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211960" y="1340768"/>
            <a:ext cx="4039319" cy="2550075"/>
          </a:xfrm>
          <a:prstGeom prst="rect">
            <a:avLst/>
          </a:prstGeom>
        </p:spPr>
      </p:pic>
    </p:spTree>
    <p:extLst>
      <p:ext uri="{BB962C8B-B14F-4D97-AF65-F5344CB8AC3E}">
        <p14:creationId xmlns:p14="http://schemas.microsoft.com/office/powerpoint/2010/main" val="13280263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experiment: BIOS 3</a:t>
            </a:r>
            <a:br>
              <a:rPr lang="en-US" dirty="0"/>
            </a:br>
            <a:r>
              <a:rPr lang="en-US" sz="2000" dirty="0" smtClean="0"/>
              <a:t>(Salisbury, et al., 1997)</a:t>
            </a:r>
            <a:endParaRPr lang="en-US" sz="2000"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043608" y="1772816"/>
            <a:ext cx="6048672" cy="3818606"/>
          </a:xfrm>
          <a:prstGeom prst="rect">
            <a:avLst/>
          </a:prstGeom>
        </p:spPr>
      </p:pic>
    </p:spTree>
    <p:extLst>
      <p:ext uri="{BB962C8B-B14F-4D97-AF65-F5344CB8AC3E}">
        <p14:creationId xmlns:p14="http://schemas.microsoft.com/office/powerpoint/2010/main" val="28148290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7620000" cy="1143000"/>
          </a:xfrm>
        </p:spPr>
        <p:txBody>
          <a:bodyPr/>
          <a:lstStyle/>
          <a:p>
            <a:r>
              <a:rPr lang="en-US" sz="4400" dirty="0" smtClean="0"/>
              <a:t>BIOS 3: algae or high vegetation?</a:t>
            </a:r>
            <a:br>
              <a:rPr lang="en-US" sz="4400" dirty="0" smtClean="0"/>
            </a:br>
            <a:r>
              <a:rPr lang="en-US" sz="1800" dirty="0" smtClean="0"/>
              <a:t>(Salisbury, et al., 1997)</a:t>
            </a:r>
            <a:endParaRPr lang="en-US" sz="1800" dirty="0"/>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818799508"/>
                  </p:ext>
                </p:extLst>
              </p:nvPr>
            </p:nvGraphicFramePr>
            <p:xfrm>
              <a:off x="539552" y="1484784"/>
              <a:ext cx="7344816" cy="4683760"/>
            </p:xfrm>
            <a:graphic>
              <a:graphicData uri="http://schemas.openxmlformats.org/drawingml/2006/table">
                <a:tbl>
                  <a:tblPr firstRow="1" bandRow="1">
                    <a:tableStyleId>{5C22544A-7EE6-4342-B048-85BDC9FD1C3A}</a:tableStyleId>
                  </a:tblPr>
                  <a:tblGrid>
                    <a:gridCol w="3672408"/>
                    <a:gridCol w="3672408"/>
                  </a:tblGrid>
                  <a:tr h="370840">
                    <a:tc>
                      <a:txBody>
                        <a:bodyPr/>
                        <a:lstStyle/>
                        <a:p>
                          <a:r>
                            <a:rPr lang="en-US" dirty="0" smtClean="0"/>
                            <a:t>Algae</a:t>
                          </a:r>
                          <a:endParaRPr lang="en-US" dirty="0"/>
                        </a:p>
                      </a:txBody>
                      <a:tcPr/>
                    </a:tc>
                    <a:tc>
                      <a:txBody>
                        <a:bodyPr/>
                        <a:lstStyle/>
                        <a:p>
                          <a:r>
                            <a:rPr lang="en-US" dirty="0" smtClean="0"/>
                            <a:t>High vegetation</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Produce Oxygen and remove </a:t>
                          </a:r>
                          <a14:m/>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Produce Oxygen and remove </a:t>
                          </a:r>
                          <a14:m/>
                          <a:r>
                            <a:rPr lang="en-US" dirty="0" smtClean="0"/>
                            <a:t>.</a:t>
                          </a:r>
                          <a:endParaRPr lang="en-US" dirty="0"/>
                        </a:p>
                      </a:txBody>
                      <a:tcPr/>
                    </a:tc>
                  </a:tr>
                  <a:tr h="370840">
                    <a:tc>
                      <a:txBody>
                        <a:bodyPr/>
                        <a:lstStyle/>
                        <a:p>
                          <a:r>
                            <a:rPr lang="en-US" dirty="0" smtClean="0"/>
                            <a:t>Reliable</a:t>
                          </a:r>
                          <a:endParaRPr lang="en-US" dirty="0"/>
                        </a:p>
                      </a:txBody>
                      <a:tcPr/>
                    </a:tc>
                    <a:tc>
                      <a:txBody>
                        <a:bodyPr/>
                        <a:lstStyle/>
                        <a:p>
                          <a:r>
                            <a:rPr lang="en-US" dirty="0" smtClean="0"/>
                            <a:t>Transpire water (that can be condensed).</a:t>
                          </a:r>
                          <a:endParaRPr lang="en-US" dirty="0"/>
                        </a:p>
                      </a:txBody>
                      <a:tcPr/>
                    </a:tc>
                  </a:tr>
                  <a:tr h="370840">
                    <a:tc>
                      <a:txBody>
                        <a:bodyPr/>
                        <a:lstStyle/>
                        <a:p>
                          <a:r>
                            <a:rPr lang="en-US" dirty="0" smtClean="0"/>
                            <a:t>Easy </a:t>
                          </a:r>
                          <a:r>
                            <a:rPr lang="en-US" baseline="0" dirty="0" smtClean="0"/>
                            <a:t>to grow</a:t>
                          </a:r>
                          <a:endParaRPr lang="en-US" dirty="0"/>
                        </a:p>
                      </a:txBody>
                      <a:tcPr/>
                    </a:tc>
                    <a:tc>
                      <a:txBody>
                        <a:bodyPr/>
                        <a:lstStyle/>
                        <a:p>
                          <a:r>
                            <a:rPr lang="en-US" dirty="0" smtClean="0"/>
                            <a:t>No need to invest energy in</a:t>
                          </a:r>
                          <a:r>
                            <a:rPr lang="en-US" baseline="0" dirty="0" smtClean="0"/>
                            <a:t> further processing.</a:t>
                          </a:r>
                          <a:endParaRPr lang="en-US" dirty="0"/>
                        </a:p>
                      </a:txBody>
                      <a:tcPr/>
                    </a:tc>
                  </a:tr>
                  <a:tr h="370840">
                    <a:tc>
                      <a:txBody>
                        <a:bodyPr/>
                        <a:lstStyle/>
                        <a:p>
                          <a:r>
                            <a:rPr lang="en-US" dirty="0" smtClean="0"/>
                            <a:t>Easy to restore</a:t>
                          </a:r>
                          <a:r>
                            <a:rPr lang="en-US" baseline="0" dirty="0" smtClean="0"/>
                            <a:t> in case of partial destruction</a:t>
                          </a:r>
                          <a:endParaRPr lang="en-US" dirty="0"/>
                        </a:p>
                      </a:txBody>
                      <a:tcPr/>
                    </a:tc>
                    <a:tc>
                      <a:txBody>
                        <a:bodyPr/>
                        <a:lstStyle/>
                        <a:p>
                          <a:r>
                            <a:rPr lang="en-US" dirty="0" smtClean="0"/>
                            <a:t>Remove air</a:t>
                          </a:r>
                          <a:r>
                            <a:rPr lang="en-US" baseline="0" dirty="0" smtClean="0"/>
                            <a:t> and liquid contaminants (such as Benzene).</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Good source for many</a:t>
                          </a:r>
                          <a:r>
                            <a:rPr lang="en-US" baseline="0" dirty="0" smtClean="0"/>
                            <a:t> essential food components</a:t>
                          </a:r>
                          <a:endParaRPr lang="en-US" dirty="0">
                            <a:solidFill>
                              <a:srgbClr val="FF0000"/>
                            </a:solidFill>
                          </a:endParaRPr>
                        </a:p>
                      </a:txBody>
                      <a:tcPr/>
                    </a:tc>
                    <a:tc>
                      <a:txBody>
                        <a:bodyPr/>
                        <a:lstStyle/>
                        <a:p>
                          <a:r>
                            <a:rPr lang="en-US" dirty="0" smtClean="0"/>
                            <a:t>Provide full diet.</a:t>
                          </a:r>
                          <a:endParaRPr lang="en-US" dirty="0"/>
                        </a:p>
                      </a:txBody>
                      <a:tcPr/>
                    </a:tc>
                  </a:tr>
                  <a:tr h="370840">
                    <a:tc>
                      <a:txBody>
                        <a:bodyPr/>
                        <a:lstStyle/>
                        <a:p>
                          <a:r>
                            <a:rPr lang="en-US" dirty="0" smtClean="0">
                              <a:solidFill>
                                <a:srgbClr val="FF0000"/>
                              </a:solidFill>
                            </a:rPr>
                            <a:t>Poor source of carbohydrates</a:t>
                          </a:r>
                          <a:endParaRPr lang="en-US"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Hard to grow and maintain.</a:t>
                          </a:r>
                        </a:p>
                      </a:txBody>
                      <a:tcPr/>
                    </a:tc>
                  </a:tr>
                  <a:tr h="370840">
                    <a:tc>
                      <a:txBody>
                        <a:bodyPr/>
                        <a:lstStyle/>
                        <a:p>
                          <a:r>
                            <a:rPr lang="en-US" dirty="0" smtClean="0">
                              <a:solidFill>
                                <a:srgbClr val="FF0000"/>
                              </a:solidFill>
                            </a:rPr>
                            <a:t>Difficult to digest</a:t>
                          </a:r>
                          <a:endParaRPr lang="en-US"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Difficult to care</a:t>
                          </a:r>
                          <a:r>
                            <a:rPr lang="en-US" baseline="0" dirty="0" smtClean="0">
                              <a:solidFill>
                                <a:srgbClr val="FF0000"/>
                              </a:solidFill>
                            </a:rPr>
                            <a:t> for without gravity.</a:t>
                          </a:r>
                          <a:endParaRPr lang="en-US" dirty="0"/>
                        </a:p>
                      </a:txBody>
                      <a:tcPr/>
                    </a:tc>
                  </a:tr>
                  <a:tr h="370840">
                    <a:tc>
                      <a:txBody>
                        <a:bodyPr/>
                        <a:lstStyle/>
                        <a:p>
                          <a:r>
                            <a:rPr lang="en-US" dirty="0" smtClean="0">
                              <a:solidFill>
                                <a:srgbClr val="FF0000"/>
                              </a:solidFill>
                            </a:rPr>
                            <a:t>Use of</a:t>
                          </a:r>
                          <a:r>
                            <a:rPr lang="en-US" baseline="0" dirty="0" smtClean="0">
                              <a:solidFill>
                                <a:srgbClr val="FF0000"/>
                              </a:solidFill>
                            </a:rPr>
                            <a:t> Chlorella (type of Algae) alone resulted in illness</a:t>
                          </a:r>
                          <a:endParaRPr lang="en-US"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Every plant requires different conditions.</a:t>
                          </a:r>
                          <a:endParaRPr lang="en-US" dirty="0"/>
                        </a:p>
                      </a:txBody>
                      <a:tcPr/>
                    </a:tc>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818799508"/>
                  </p:ext>
                </p:extLst>
              </p:nvPr>
            </p:nvGraphicFramePr>
            <p:xfrm>
              <a:off x="539552" y="1484784"/>
              <a:ext cx="7344816" cy="4683760"/>
            </p:xfrm>
            <a:graphic>
              <a:graphicData uri="http://schemas.openxmlformats.org/drawingml/2006/table">
                <a:tbl>
                  <a:tblPr firstRow="1" bandRow="1">
                    <a:tableStyleId>{5C22544A-7EE6-4342-B048-85BDC9FD1C3A}</a:tableStyleId>
                  </a:tblPr>
                  <a:tblGrid>
                    <a:gridCol w="3672408"/>
                    <a:gridCol w="3672408"/>
                  </a:tblGrid>
                  <a:tr h="370840">
                    <a:tc>
                      <a:txBody>
                        <a:bodyPr/>
                        <a:lstStyle/>
                        <a:p>
                          <a:r>
                            <a:rPr lang="en-US" dirty="0" smtClean="0"/>
                            <a:t>Algae</a:t>
                          </a:r>
                          <a:endParaRPr lang="en-US" dirty="0"/>
                        </a:p>
                      </a:txBody>
                      <a:tcPr/>
                    </a:tc>
                    <a:tc>
                      <a:txBody>
                        <a:bodyPr/>
                        <a:lstStyle/>
                        <a:p>
                          <a:r>
                            <a:rPr lang="en-US" dirty="0" smtClean="0"/>
                            <a:t>High vegetation</a:t>
                          </a:r>
                          <a:endParaRPr lang="en-US" dirty="0"/>
                        </a:p>
                      </a:txBody>
                      <a:tcPr/>
                    </a:tc>
                  </a:tr>
                  <a:tr h="370840">
                    <a:tc>
                      <a:txBody>
                        <a:bodyPr/>
                        <a:lstStyle/>
                        <a:p>
                          <a:endParaRPr lang="en-US"/>
                        </a:p>
                      </a:txBody>
                      <a:tcPr>
                        <a:blipFill rotWithShape="1">
                          <a:blip r:embed="rId3"/>
                          <a:stretch>
                            <a:fillRect l="-166" t="-108197" r="-100166" b="-1085246"/>
                          </a:stretch>
                        </a:blipFill>
                      </a:tcPr>
                    </a:tc>
                    <a:tc>
                      <a:txBody>
                        <a:bodyPr/>
                        <a:lstStyle/>
                        <a:p>
                          <a:endParaRPr lang="en-US"/>
                        </a:p>
                      </a:txBody>
                      <a:tcPr>
                        <a:blipFill rotWithShape="1">
                          <a:blip r:embed="rId3"/>
                          <a:stretch>
                            <a:fillRect l="-100166" t="-108197" r="-166" b="-1085246"/>
                          </a:stretch>
                        </a:blipFill>
                      </a:tcPr>
                    </a:tc>
                  </a:tr>
                  <a:tr h="640080">
                    <a:tc>
                      <a:txBody>
                        <a:bodyPr/>
                        <a:lstStyle/>
                        <a:p>
                          <a:r>
                            <a:rPr lang="en-US" dirty="0" smtClean="0"/>
                            <a:t>Reliable</a:t>
                          </a:r>
                          <a:endParaRPr lang="en-US" dirty="0"/>
                        </a:p>
                      </a:txBody>
                      <a:tcPr/>
                    </a:tc>
                    <a:tc>
                      <a:txBody>
                        <a:bodyPr/>
                        <a:lstStyle/>
                        <a:p>
                          <a:r>
                            <a:rPr lang="en-US" dirty="0" smtClean="0"/>
                            <a:t>Transpire water (that can be condensed).</a:t>
                          </a:r>
                          <a:endParaRPr lang="en-US" dirty="0"/>
                        </a:p>
                      </a:txBody>
                      <a:tcPr/>
                    </a:tc>
                  </a:tr>
                  <a:tr h="640080">
                    <a:tc>
                      <a:txBody>
                        <a:bodyPr/>
                        <a:lstStyle/>
                        <a:p>
                          <a:r>
                            <a:rPr lang="en-US" dirty="0" smtClean="0"/>
                            <a:t>Easy </a:t>
                          </a:r>
                          <a:r>
                            <a:rPr lang="en-US" baseline="0" dirty="0" smtClean="0"/>
                            <a:t>to grow</a:t>
                          </a:r>
                          <a:endParaRPr lang="en-US" dirty="0"/>
                        </a:p>
                      </a:txBody>
                      <a:tcPr/>
                    </a:tc>
                    <a:tc>
                      <a:txBody>
                        <a:bodyPr/>
                        <a:lstStyle/>
                        <a:p>
                          <a:r>
                            <a:rPr lang="en-US" dirty="0" smtClean="0"/>
                            <a:t>No need to invest energy in</a:t>
                          </a:r>
                          <a:r>
                            <a:rPr lang="en-US" baseline="0" dirty="0" smtClean="0"/>
                            <a:t> further processing.</a:t>
                          </a:r>
                          <a:endParaRPr lang="en-US" dirty="0"/>
                        </a:p>
                      </a:txBody>
                      <a:tcPr/>
                    </a:tc>
                  </a:tr>
                  <a:tr h="640080">
                    <a:tc>
                      <a:txBody>
                        <a:bodyPr/>
                        <a:lstStyle/>
                        <a:p>
                          <a:r>
                            <a:rPr lang="en-US" dirty="0" smtClean="0"/>
                            <a:t>Easy to restore</a:t>
                          </a:r>
                          <a:r>
                            <a:rPr lang="en-US" baseline="0" dirty="0" smtClean="0"/>
                            <a:t> in case of partial destruction</a:t>
                          </a:r>
                          <a:endParaRPr lang="en-US" dirty="0"/>
                        </a:p>
                      </a:txBody>
                      <a:tcPr/>
                    </a:tc>
                    <a:tc>
                      <a:txBody>
                        <a:bodyPr/>
                        <a:lstStyle/>
                        <a:p>
                          <a:r>
                            <a:rPr lang="en-US" dirty="0" smtClean="0"/>
                            <a:t>Remove air</a:t>
                          </a:r>
                          <a:r>
                            <a:rPr lang="en-US" baseline="0" dirty="0" smtClean="0"/>
                            <a:t> and liquid contaminants (such as Benzene).</a:t>
                          </a:r>
                          <a:endParaRPr lang="en-US" dirty="0"/>
                        </a:p>
                      </a:txBody>
                      <a:tcPr/>
                    </a:tc>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Good source for many</a:t>
                          </a:r>
                          <a:r>
                            <a:rPr lang="en-US" baseline="0" dirty="0" smtClean="0"/>
                            <a:t> essential food components</a:t>
                          </a:r>
                          <a:endParaRPr lang="en-US" dirty="0">
                            <a:solidFill>
                              <a:srgbClr val="FF0000"/>
                            </a:solidFill>
                          </a:endParaRPr>
                        </a:p>
                      </a:txBody>
                      <a:tcPr/>
                    </a:tc>
                    <a:tc>
                      <a:txBody>
                        <a:bodyPr/>
                        <a:lstStyle/>
                        <a:p>
                          <a:r>
                            <a:rPr lang="en-US" dirty="0" smtClean="0"/>
                            <a:t>Provide full diet.</a:t>
                          </a:r>
                          <a:endParaRPr lang="en-US" dirty="0"/>
                        </a:p>
                      </a:txBody>
                      <a:tcPr/>
                    </a:tc>
                  </a:tr>
                  <a:tr h="370840">
                    <a:tc>
                      <a:txBody>
                        <a:bodyPr/>
                        <a:lstStyle/>
                        <a:p>
                          <a:r>
                            <a:rPr lang="en-US" dirty="0" smtClean="0">
                              <a:solidFill>
                                <a:srgbClr val="FF0000"/>
                              </a:solidFill>
                            </a:rPr>
                            <a:t>Poor source of carbohydrates</a:t>
                          </a:r>
                          <a:endParaRPr lang="en-US"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Hard to grow and maintain.</a:t>
                          </a:r>
                        </a:p>
                      </a:txBody>
                      <a:tcPr/>
                    </a:tc>
                  </a:tr>
                  <a:tr h="370840">
                    <a:tc>
                      <a:txBody>
                        <a:bodyPr/>
                        <a:lstStyle/>
                        <a:p>
                          <a:r>
                            <a:rPr lang="en-US" dirty="0" smtClean="0">
                              <a:solidFill>
                                <a:srgbClr val="FF0000"/>
                              </a:solidFill>
                            </a:rPr>
                            <a:t>Difficult to digest</a:t>
                          </a:r>
                          <a:endParaRPr lang="en-US"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Difficult to care</a:t>
                          </a:r>
                          <a:r>
                            <a:rPr lang="en-US" baseline="0" dirty="0" smtClean="0">
                              <a:solidFill>
                                <a:srgbClr val="FF0000"/>
                              </a:solidFill>
                            </a:rPr>
                            <a:t> for without gravity.</a:t>
                          </a:r>
                          <a:endParaRPr lang="en-US" dirty="0"/>
                        </a:p>
                      </a:txBody>
                      <a:tcPr/>
                    </a:tc>
                  </a:tr>
                  <a:tr h="640080">
                    <a:tc>
                      <a:txBody>
                        <a:bodyPr/>
                        <a:lstStyle/>
                        <a:p>
                          <a:r>
                            <a:rPr lang="en-US" dirty="0" smtClean="0">
                              <a:solidFill>
                                <a:srgbClr val="FF0000"/>
                              </a:solidFill>
                            </a:rPr>
                            <a:t>Use of</a:t>
                          </a:r>
                          <a:r>
                            <a:rPr lang="en-US" baseline="0" dirty="0" smtClean="0">
                              <a:solidFill>
                                <a:srgbClr val="FF0000"/>
                              </a:solidFill>
                            </a:rPr>
                            <a:t> Chlorella (type of Algae) alone resulted in illness</a:t>
                          </a:r>
                          <a:endParaRPr lang="en-US"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Every plant requires different conditions.</a:t>
                          </a:r>
                          <a:endParaRPr lang="en-US" dirty="0"/>
                        </a:p>
                      </a:txBody>
                      <a:tcPr/>
                    </a:tc>
                  </a:tr>
                </a:tbl>
              </a:graphicData>
            </a:graphic>
          </p:graphicFrame>
        </mc:Fallback>
      </mc:AlternateContent>
    </p:spTree>
    <p:extLst>
      <p:ext uri="{BB962C8B-B14F-4D97-AF65-F5344CB8AC3E}">
        <p14:creationId xmlns:p14="http://schemas.microsoft.com/office/powerpoint/2010/main" val="20790557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Outline</a:t>
            </a:r>
          </a:p>
        </p:txBody>
      </p:sp>
      <p:sp>
        <p:nvSpPr>
          <p:cNvPr id="3" name="Content Placeholder 2"/>
          <p:cNvSpPr>
            <a:spLocks noGrp="1"/>
          </p:cNvSpPr>
          <p:nvPr>
            <p:ph idx="1"/>
          </p:nvPr>
        </p:nvSpPr>
        <p:spPr/>
        <p:txBody>
          <a:bodyPr>
            <a:normAutofit/>
          </a:bodyPr>
          <a:lstStyle/>
          <a:p>
            <a:pPr marL="114300" indent="0" algn="ctr">
              <a:buNone/>
            </a:pPr>
            <a:r>
              <a:rPr lang="en-US" sz="3600" b="1" dirty="0" smtClean="0"/>
              <a:t>Main objective:</a:t>
            </a:r>
          </a:p>
          <a:p>
            <a:pPr marL="114300" indent="0" algn="ctr">
              <a:buNone/>
            </a:pPr>
            <a:r>
              <a:rPr lang="en-US" sz="3600" dirty="0" smtClean="0"/>
              <a:t>To keep the station inhabitants alive.</a:t>
            </a:r>
          </a:p>
          <a:p>
            <a:pPr marL="114300" indent="0">
              <a:buNone/>
            </a:pPr>
            <a:endParaRPr lang="en-US" dirty="0"/>
          </a:p>
          <a:p>
            <a:pPr marL="114300" indent="0" algn="ctr">
              <a:buNone/>
            </a:pPr>
            <a:r>
              <a:rPr lang="en-US" sz="2800" b="1" dirty="0" smtClean="0"/>
              <a:t>Secondary objectives:</a:t>
            </a:r>
          </a:p>
          <a:p>
            <a:pPr marL="114300" indent="0" algn="ctr">
              <a:buNone/>
            </a:pPr>
            <a:r>
              <a:rPr lang="en-US" sz="2800" dirty="0" smtClean="0"/>
              <a:t>To provide ample food and balanced diet that could sustain the crew for long enough time.</a:t>
            </a:r>
          </a:p>
          <a:p>
            <a:pPr marL="114300" indent="0" algn="ctr">
              <a:buNone/>
            </a:pPr>
            <a:r>
              <a:rPr lang="en-US" sz="2800" dirty="0" smtClean="0"/>
              <a:t>To perform scientific research.</a:t>
            </a:r>
          </a:p>
        </p:txBody>
      </p:sp>
    </p:spTree>
    <p:extLst>
      <p:ext uri="{BB962C8B-B14F-4D97-AF65-F5344CB8AC3E}">
        <p14:creationId xmlns:p14="http://schemas.microsoft.com/office/powerpoint/2010/main" val="39768143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Content Placeholder 2"/>
              <p:cNvSpPr txBox="1">
                <a:spLocks/>
              </p:cNvSpPr>
              <p:nvPr/>
            </p:nvSpPr>
            <p:spPr>
              <a:xfrm>
                <a:off x="457200" y="1699204"/>
                <a:ext cx="7620000" cy="4800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smtClean="0"/>
                  <a:t>Vacuum (</a:t>
                </a:r>
                <a14:m>
                  <m:oMath xmlns:m="http://schemas.openxmlformats.org/officeDocument/2006/math" xmlns="">
                    <m:sSup>
                      <m:sSupPr>
                        <m:ctrlPr>
                          <a:rPr lang="en-US" i="1" smtClean="0">
                            <a:latin typeface="Cambria Math"/>
                          </a:rPr>
                        </m:ctrlPr>
                      </m:sSupPr>
                      <m:e>
                        <m:r>
                          <a:rPr lang="en-US" i="1" smtClean="0">
                            <a:latin typeface="Cambria Math" panose="02040503050406030204" pitchFamily="18" charset="0"/>
                          </a:rPr>
                          <m:t>10</m:t>
                        </m:r>
                      </m:e>
                      <m:sup>
                        <m:r>
                          <a:rPr lang="en-US" i="1" smtClean="0">
                            <a:latin typeface="Cambria Math" panose="02040503050406030204" pitchFamily="18" charset="0"/>
                          </a:rPr>
                          <m:t>−11</m:t>
                        </m:r>
                      </m:sup>
                    </m:sSup>
                    <m:r>
                      <a:rPr lang="en-US" i="1" smtClean="0">
                        <a:latin typeface="Cambria Math" panose="02040503050406030204" pitchFamily="18" charset="0"/>
                      </a:rPr>
                      <m:t> </m:t>
                    </m:r>
                    <m:r>
                      <a:rPr lang="en-US" i="1" smtClean="0">
                        <a:latin typeface="Cambria Math" panose="02040503050406030204" pitchFamily="18" charset="0"/>
                      </a:rPr>
                      <m:t>𝑇𝑜𝑟𝑟</m:t>
                    </m:r>
                  </m:oMath>
                </a14:m>
                <a:r>
                  <a:rPr lang="en-US" dirty="0" smtClean="0"/>
                  <a:t>). </a:t>
                </a:r>
                <a:br>
                  <a:rPr lang="en-US" dirty="0" smtClean="0"/>
                </a:br>
                <a:r>
                  <a:rPr lang="en-US" dirty="0" smtClean="0">
                    <a:solidFill>
                      <a:schemeClr val="bg1"/>
                    </a:solidFill>
                  </a:rPr>
                  <a:t>Air must be produced and filtered.</a:t>
                </a:r>
              </a:p>
              <a:p>
                <a:endParaRPr lang="en-US" dirty="0" smtClean="0">
                  <a:solidFill>
                    <a:srgbClr val="FF0000"/>
                  </a:solidFill>
                </a:endParaRPr>
              </a:p>
              <a:p>
                <a:r>
                  <a:rPr lang="en-US" dirty="0" smtClean="0"/>
                  <a:t>28 days diurnal cycle.</a:t>
                </a:r>
                <a:br>
                  <a:rPr lang="en-US" dirty="0" smtClean="0"/>
                </a:br>
                <a:r>
                  <a:rPr lang="en-US" dirty="0" smtClean="0">
                    <a:solidFill>
                      <a:schemeClr val="bg1"/>
                    </a:solidFill>
                  </a:rPr>
                  <a:t>Some energy must be produced during the night.</a:t>
                </a:r>
                <a:endParaRPr lang="en-US" dirty="0">
                  <a:solidFill>
                    <a:schemeClr val="bg1"/>
                  </a:solidFill>
                </a:endParaRPr>
              </a:p>
              <a:p>
                <a:endParaRPr lang="en-US" dirty="0" smtClean="0"/>
              </a:p>
              <a:p>
                <a:r>
                  <a:rPr lang="en-US" dirty="0" smtClean="0"/>
                  <a:t>Steep temperature gradient (more than 200 K).</a:t>
                </a:r>
              </a:p>
              <a:p>
                <a:r>
                  <a:rPr lang="en-US" dirty="0" smtClean="0"/>
                  <a:t>No protection from impacts or radiation.</a:t>
                </a:r>
                <a:br>
                  <a:rPr lang="en-US" dirty="0" smtClean="0"/>
                </a:br>
                <a:r>
                  <a:rPr lang="en-US" dirty="0" smtClean="0">
                    <a:solidFill>
                      <a:schemeClr val="bg1"/>
                    </a:solidFill>
                  </a:rPr>
                  <a:t>Underground facility (</a:t>
                </a:r>
                <a14:m>
                  <m:oMath xmlns:m="http://schemas.openxmlformats.org/officeDocument/2006/math" xmlns="">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𝑇</m:t>
                    </m:r>
                    <m:d>
                      <m:dPr>
                        <m:ctrlPr>
                          <a:rPr lang="en-US" b="0" i="1" smtClean="0">
                            <a:solidFill>
                              <a:schemeClr val="bg1"/>
                            </a:solidFill>
                            <a:latin typeface="Cambria Math"/>
                          </a:rPr>
                        </m:ctrlPr>
                      </m:dPr>
                      <m:e>
                        <m:r>
                          <a:rPr lang="en-US" b="0" i="1" smtClean="0">
                            <a:solidFill>
                              <a:schemeClr val="bg1"/>
                            </a:solidFill>
                            <a:latin typeface="Cambria Math" panose="02040503050406030204" pitchFamily="18" charset="0"/>
                          </a:rPr>
                          <m:t>𝑍</m:t>
                        </m:r>
                        <m:r>
                          <a:rPr lang="en-US" b="0" i="1" smtClean="0">
                            <a:solidFill>
                              <a:schemeClr val="bg1"/>
                            </a:solidFill>
                            <a:latin typeface="Cambria Math" panose="02040503050406030204" pitchFamily="18" charset="0"/>
                          </a:rPr>
                          <m:t>=</m:t>
                        </m:r>
                        <m:f>
                          <m:fPr>
                            <m:ctrlPr>
                              <a:rPr lang="en-US" b="0" i="1" smtClean="0">
                                <a:solidFill>
                                  <a:schemeClr val="bg1"/>
                                </a:solidFill>
                                <a:latin typeface="Cambria Math"/>
                              </a:rPr>
                            </m:ctrlPr>
                          </m:fPr>
                          <m:num>
                            <m:r>
                              <a:rPr lang="en-US" b="0" i="1" smtClean="0">
                                <a:solidFill>
                                  <a:schemeClr val="bg1"/>
                                </a:solidFill>
                                <a:latin typeface="Cambria Math" panose="02040503050406030204" pitchFamily="18" charset="0"/>
                              </a:rPr>
                              <m:t>1</m:t>
                            </m:r>
                          </m:num>
                          <m:den>
                            <m:r>
                              <a:rPr lang="en-US" b="0" i="1" smtClean="0">
                                <a:solidFill>
                                  <a:schemeClr val="bg1"/>
                                </a:solidFill>
                                <a:latin typeface="Cambria Math" panose="02040503050406030204" pitchFamily="18" charset="0"/>
                              </a:rPr>
                              <m:t>2</m:t>
                            </m:r>
                          </m:den>
                        </m:f>
                        <m:r>
                          <a:rPr lang="en-US" b="0" i="1" smtClean="0">
                            <a:solidFill>
                              <a:schemeClr val="bg1"/>
                            </a:solidFill>
                            <a:latin typeface="Cambria Math" panose="02040503050406030204" pitchFamily="18" charset="0"/>
                          </a:rPr>
                          <m:t>𝑚</m:t>
                        </m:r>
                      </m:e>
                    </m:d>
                    <m:r>
                      <a:rPr lang="en-US" b="0" i="1" smtClean="0">
                        <a:solidFill>
                          <a:schemeClr val="bg1"/>
                        </a:solidFill>
                        <a:latin typeface="Cambria Math" panose="02040503050406030204" pitchFamily="18" charset="0"/>
                      </a:rPr>
                      <m:t>&lt;10</m:t>
                    </m:r>
                  </m:oMath>
                </a14:m>
                <a:r>
                  <a:rPr lang="en-US" dirty="0" smtClean="0">
                    <a:solidFill>
                      <a:schemeClr val="bg1"/>
                    </a:solidFill>
                  </a:rPr>
                  <a:t>).</a:t>
                </a:r>
              </a:p>
              <a:p>
                <a:endParaRPr lang="en-US" dirty="0" smtClean="0"/>
              </a:p>
              <a:p>
                <a:r>
                  <a:rPr lang="en-US" dirty="0"/>
                  <a:t>Little surface water ice</a:t>
                </a:r>
                <a:r>
                  <a:rPr lang="en-US" dirty="0" smtClean="0"/>
                  <a:t>.</a:t>
                </a:r>
                <a:br>
                  <a:rPr lang="en-US" dirty="0" smtClean="0"/>
                </a:br>
                <a:r>
                  <a:rPr lang="en-US" dirty="0" smtClean="0">
                    <a:solidFill>
                      <a:schemeClr val="bg1"/>
                    </a:solidFill>
                  </a:rPr>
                  <a:t>Much more buried ice.</a:t>
                </a:r>
              </a:p>
              <a:p>
                <a:endParaRPr lang="en-US" dirty="0"/>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457200" y="1699204"/>
                <a:ext cx="7620000" cy="4800600"/>
              </a:xfrm>
              <a:prstGeom prst="rect">
                <a:avLst/>
              </a:prstGeom>
              <a:blipFill rotWithShape="0">
                <a:blip r:embed="rId2"/>
                <a:stretch>
                  <a:fillRect t="-889" b="-1525"/>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The Lunar Environment:</a:t>
            </a:r>
            <a:br>
              <a:rPr lang="en-US" dirty="0" smtClean="0"/>
            </a:br>
            <a:r>
              <a:rPr lang="en-US" dirty="0" smtClean="0"/>
              <a:t>Problems and Solutions</a:t>
            </a:r>
            <a:endParaRPr lang="en-US" dirty="0"/>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457200" y="1700808"/>
                <a:ext cx="7620000" cy="4800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smtClean="0"/>
                  <a:t>Vacuum (</a:t>
                </a:r>
                <a14:m>
                  <m:oMath xmlns:m="http://schemas.openxmlformats.org/officeDocument/2006/math" xmlns="">
                    <m:sSup>
                      <m:sSupPr>
                        <m:ctrlPr>
                          <a:rPr lang="en-US" i="1" smtClean="0">
                            <a:latin typeface="Cambria Math"/>
                          </a:rPr>
                        </m:ctrlPr>
                      </m:sSupPr>
                      <m:e>
                        <m:r>
                          <a:rPr lang="en-US" i="1" smtClean="0">
                            <a:latin typeface="Cambria Math" panose="02040503050406030204" pitchFamily="18" charset="0"/>
                          </a:rPr>
                          <m:t>10</m:t>
                        </m:r>
                      </m:e>
                      <m:sup>
                        <m:r>
                          <a:rPr lang="en-US" i="1" smtClean="0">
                            <a:latin typeface="Cambria Math" panose="02040503050406030204" pitchFamily="18" charset="0"/>
                          </a:rPr>
                          <m:t>−11</m:t>
                        </m:r>
                      </m:sup>
                    </m:sSup>
                    <m:r>
                      <a:rPr lang="en-US" i="1" smtClean="0">
                        <a:latin typeface="Cambria Math" panose="02040503050406030204" pitchFamily="18" charset="0"/>
                      </a:rPr>
                      <m:t> </m:t>
                    </m:r>
                    <m:r>
                      <a:rPr lang="en-US" i="1" smtClean="0">
                        <a:latin typeface="Cambria Math" panose="02040503050406030204" pitchFamily="18" charset="0"/>
                      </a:rPr>
                      <m:t>𝑇𝑜𝑟𝑟</m:t>
                    </m:r>
                  </m:oMath>
                </a14:m>
                <a:r>
                  <a:rPr lang="en-US" dirty="0" smtClean="0"/>
                  <a:t>). </a:t>
                </a:r>
                <a:br>
                  <a:rPr lang="en-US" dirty="0" smtClean="0"/>
                </a:br>
                <a:r>
                  <a:rPr lang="en-US" dirty="0" smtClean="0">
                    <a:solidFill>
                      <a:srgbClr val="FF0000"/>
                    </a:solidFill>
                  </a:rPr>
                  <a:t>Air must be produced or filtered.</a:t>
                </a:r>
              </a:p>
              <a:p>
                <a:endParaRPr lang="en-US" dirty="0" smtClean="0">
                  <a:solidFill>
                    <a:srgbClr val="FF0000"/>
                  </a:solidFill>
                </a:endParaRPr>
              </a:p>
              <a:p>
                <a:r>
                  <a:rPr lang="en-US" dirty="0" smtClean="0"/>
                  <a:t>28 days diurnal cycle.</a:t>
                </a:r>
                <a:br>
                  <a:rPr lang="en-US" dirty="0" smtClean="0"/>
                </a:br>
                <a:r>
                  <a:rPr lang="en-US" dirty="0" smtClean="0">
                    <a:solidFill>
                      <a:srgbClr val="FF0000"/>
                    </a:solidFill>
                  </a:rPr>
                  <a:t>Some energy must be produced during the night.</a:t>
                </a:r>
                <a:endParaRPr lang="en-US" dirty="0">
                  <a:solidFill>
                    <a:srgbClr val="FF0000"/>
                  </a:solidFill>
                </a:endParaRPr>
              </a:p>
              <a:p>
                <a:endParaRPr lang="en-US" dirty="0" smtClean="0"/>
              </a:p>
              <a:p>
                <a:r>
                  <a:rPr lang="en-US" dirty="0" smtClean="0"/>
                  <a:t>Steep temperature gradient (more than 200 K).</a:t>
                </a:r>
              </a:p>
              <a:p>
                <a:r>
                  <a:rPr lang="en-US" dirty="0" smtClean="0"/>
                  <a:t>No protection from impacts or radiation.</a:t>
                </a:r>
                <a:br>
                  <a:rPr lang="en-US" dirty="0" smtClean="0"/>
                </a:br>
                <a:r>
                  <a:rPr lang="en-US" dirty="0" smtClean="0">
                    <a:solidFill>
                      <a:srgbClr val="FF0000"/>
                    </a:solidFill>
                  </a:rPr>
                  <a:t>Underground facility (</a:t>
                </a:r>
                <a14:m>
                  <m:oMath xmlns:m="http://schemas.openxmlformats.org/officeDocument/2006/math" xmlns="">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𝑇</m:t>
                    </m:r>
                    <m:d>
                      <m:dPr>
                        <m:ctrlPr>
                          <a:rPr lang="en-US" b="0" i="1" smtClean="0">
                            <a:solidFill>
                              <a:srgbClr val="FF0000"/>
                            </a:solidFill>
                            <a:latin typeface="Cambria Math"/>
                          </a:rPr>
                        </m:ctrlPr>
                      </m:dPr>
                      <m:e>
                        <m:r>
                          <a:rPr lang="en-US" b="0" i="1" smtClean="0">
                            <a:solidFill>
                              <a:srgbClr val="FF0000"/>
                            </a:solidFill>
                            <a:latin typeface="Cambria Math" panose="02040503050406030204" pitchFamily="18" charset="0"/>
                          </a:rPr>
                          <m:t>𝑍</m:t>
                        </m:r>
                        <m:r>
                          <a:rPr lang="en-US" b="0" i="1" smtClean="0">
                            <a:solidFill>
                              <a:srgbClr val="FF0000"/>
                            </a:solidFill>
                            <a:latin typeface="Cambria Math" panose="02040503050406030204" pitchFamily="18" charset="0"/>
                          </a:rPr>
                          <m:t>=</m:t>
                        </m:r>
                        <m:f>
                          <m:fPr>
                            <m:ctrlPr>
                              <a:rPr lang="en-US" b="0" i="1" smtClean="0">
                                <a:solidFill>
                                  <a:srgbClr val="FF0000"/>
                                </a:solidFill>
                                <a:latin typeface="Cambria Math"/>
                              </a:rPr>
                            </m:ctrlPr>
                          </m:fPr>
                          <m:num>
                            <m:r>
                              <a:rPr lang="en-US" b="0" i="1" smtClean="0">
                                <a:solidFill>
                                  <a:srgbClr val="FF0000"/>
                                </a:solidFill>
                                <a:latin typeface="Cambria Math" panose="02040503050406030204" pitchFamily="18" charset="0"/>
                              </a:rPr>
                              <m:t>1</m:t>
                            </m:r>
                          </m:num>
                          <m:den>
                            <m:r>
                              <a:rPr lang="en-US" b="0" i="1" smtClean="0">
                                <a:solidFill>
                                  <a:srgbClr val="FF0000"/>
                                </a:solidFill>
                                <a:latin typeface="Cambria Math" panose="02040503050406030204" pitchFamily="18" charset="0"/>
                              </a:rPr>
                              <m:t>2</m:t>
                            </m:r>
                          </m:den>
                        </m:f>
                        <m:r>
                          <a:rPr lang="en-US" b="0" i="1" smtClean="0">
                            <a:solidFill>
                              <a:srgbClr val="FF0000"/>
                            </a:solidFill>
                            <a:latin typeface="Cambria Math" panose="02040503050406030204" pitchFamily="18" charset="0"/>
                          </a:rPr>
                          <m:t>𝑚</m:t>
                        </m:r>
                      </m:e>
                    </m:d>
                    <m:r>
                      <a:rPr lang="en-US" b="0" i="1" smtClean="0">
                        <a:solidFill>
                          <a:srgbClr val="FF0000"/>
                        </a:solidFill>
                        <a:latin typeface="Cambria Math" panose="02040503050406030204" pitchFamily="18" charset="0"/>
                      </a:rPr>
                      <m:t>&lt;10</m:t>
                    </m:r>
                  </m:oMath>
                </a14:m>
                <a:r>
                  <a:rPr lang="en-US" dirty="0" smtClean="0">
                    <a:solidFill>
                      <a:srgbClr val="FF0000"/>
                    </a:solidFill>
                  </a:rPr>
                  <a:t>).</a:t>
                </a:r>
              </a:p>
              <a:p>
                <a:endParaRPr lang="en-US" dirty="0" smtClean="0"/>
              </a:p>
              <a:p>
                <a:r>
                  <a:rPr lang="en-US" dirty="0"/>
                  <a:t>Little surface water ice</a:t>
                </a:r>
                <a:r>
                  <a:rPr lang="en-US" dirty="0" smtClean="0"/>
                  <a:t>.</a:t>
                </a:r>
                <a:br>
                  <a:rPr lang="en-US" dirty="0" smtClean="0"/>
                </a:br>
                <a:r>
                  <a:rPr lang="en-US" dirty="0" smtClean="0">
                    <a:solidFill>
                      <a:srgbClr val="FF0000"/>
                    </a:solidFill>
                  </a:rPr>
                  <a:t>Much more buried ice.</a:t>
                </a:r>
              </a:p>
              <a:p>
                <a:endParaRPr lang="en-US" dirty="0"/>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457200" y="1700808"/>
                <a:ext cx="7620000" cy="4800600"/>
              </a:xfrm>
              <a:prstGeom prst="rect">
                <a:avLst/>
              </a:prstGeom>
              <a:blipFill rotWithShape="0">
                <a:blip r:embed="rId3"/>
                <a:stretch>
                  <a:fillRect t="-888" b="-1523"/>
                </a:stretch>
              </a:blipFill>
            </p:spPr>
            <p:txBody>
              <a:bodyPr/>
              <a:lstStyle/>
              <a:p>
                <a:r>
                  <a:rPr lang="en-US">
                    <a:noFill/>
                  </a:rPr>
                  <a:t> </a:t>
                </a:r>
              </a:p>
            </p:txBody>
          </p:sp>
        </mc:Fallback>
      </mc:AlternateContent>
    </p:spTree>
    <p:extLst>
      <p:ext uri="{BB962C8B-B14F-4D97-AF65-F5344CB8AC3E}">
        <p14:creationId xmlns:p14="http://schemas.microsoft.com/office/powerpoint/2010/main" val="22355893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analysis</a:t>
            </a:r>
            <a:endParaRPr lang="en-US" dirty="0"/>
          </a:p>
        </p:txBody>
      </p:sp>
      <p:sp>
        <p:nvSpPr>
          <p:cNvPr id="3" name="Content Placeholder 2"/>
          <p:cNvSpPr>
            <a:spLocks noGrp="1"/>
          </p:cNvSpPr>
          <p:nvPr>
            <p:ph idx="1"/>
          </p:nvPr>
        </p:nvSpPr>
        <p:spPr/>
        <p:txBody>
          <a:bodyPr>
            <a:normAutofit/>
          </a:bodyPr>
          <a:lstStyle/>
          <a:p>
            <a:pPr marL="114300" indent="0">
              <a:buNone/>
            </a:pPr>
            <a:r>
              <a:rPr lang="en-US" dirty="0" smtClean="0"/>
              <a:t>Input energy:</a:t>
            </a:r>
          </a:p>
          <a:p>
            <a:pPr marL="571500" indent="-457200">
              <a:buFont typeface="+mj-lt"/>
              <a:buAutoNum type="arabicPeriod"/>
            </a:pPr>
            <a:r>
              <a:rPr lang="en-US" dirty="0" smtClean="0"/>
              <a:t>Solar panels.</a:t>
            </a:r>
          </a:p>
          <a:p>
            <a:pPr marL="571500" indent="-457200">
              <a:buFont typeface="+mj-lt"/>
              <a:buAutoNum type="arabicPeriod"/>
            </a:pPr>
            <a:r>
              <a:rPr lang="en-US" dirty="0" smtClean="0"/>
              <a:t>Energy recycling:</a:t>
            </a:r>
          </a:p>
          <a:p>
            <a:pPr marL="868680" lvl="1" indent="-457200">
              <a:buFont typeface="+mj-lt"/>
              <a:buAutoNum type="arabicPeriod"/>
            </a:pPr>
            <a:r>
              <a:rPr lang="en-US" dirty="0" smtClean="0"/>
              <a:t>Kinetic energy to electric energy (gym).</a:t>
            </a:r>
          </a:p>
          <a:p>
            <a:pPr marL="868680" lvl="1" indent="-457200">
              <a:buFont typeface="+mj-lt"/>
              <a:buAutoNum type="arabicPeriod"/>
            </a:pPr>
            <a:r>
              <a:rPr lang="en-US" dirty="0" smtClean="0"/>
              <a:t>Gravitational energy (</a:t>
            </a:r>
            <a:r>
              <a:rPr lang="en-US" dirty="0"/>
              <a:t>floor </a:t>
            </a:r>
            <a:r>
              <a:rPr lang="en-US" dirty="0" smtClean="0"/>
              <a:t>tiles).</a:t>
            </a:r>
          </a:p>
          <a:p>
            <a:pPr marL="571500" indent="-457200">
              <a:buFont typeface="+mj-lt"/>
              <a:buAutoNum type="arabicPeriod"/>
            </a:pPr>
            <a:r>
              <a:rPr lang="en-US" dirty="0" smtClean="0"/>
              <a:t>Night time solution.</a:t>
            </a:r>
          </a:p>
          <a:p>
            <a:pPr marL="114300" indent="0">
              <a:buNone/>
            </a:pPr>
            <a:endParaRPr lang="en-US" dirty="0"/>
          </a:p>
          <a:p>
            <a:pPr marL="114300" indent="0">
              <a:buNone/>
            </a:pPr>
            <a:r>
              <a:rPr lang="en-US" dirty="0" smtClean="0"/>
              <a:t>Output energy (by importance).</a:t>
            </a:r>
          </a:p>
          <a:p>
            <a:pPr marL="571500" indent="-457200">
              <a:buFont typeface="+mj-lt"/>
              <a:buAutoNum type="arabicPeriod"/>
            </a:pPr>
            <a:r>
              <a:rPr lang="en-US" dirty="0"/>
              <a:t>Life support.</a:t>
            </a:r>
          </a:p>
          <a:p>
            <a:pPr marL="571500" indent="-457200">
              <a:buFont typeface="+mj-lt"/>
              <a:buAutoNum type="arabicPeriod"/>
            </a:pPr>
            <a:r>
              <a:rPr lang="en-US" dirty="0" smtClean="0"/>
              <a:t>Food production.</a:t>
            </a:r>
          </a:p>
          <a:p>
            <a:pPr marL="571500" indent="-457200">
              <a:buFont typeface="+mj-lt"/>
              <a:buAutoNum type="arabicPeriod"/>
            </a:pPr>
            <a:r>
              <a:rPr lang="en-US" dirty="0" smtClean="0"/>
              <a:t>Operate instruments.</a:t>
            </a:r>
          </a:p>
          <a:p>
            <a:pPr marL="571500" indent="-457200">
              <a:buFont typeface="+mj-lt"/>
              <a:buAutoNum type="arabicPeriod"/>
            </a:pPr>
            <a:r>
              <a:rPr lang="en-US" dirty="0" smtClean="0"/>
              <a:t>Operate scientific equipment.</a:t>
            </a:r>
          </a:p>
        </p:txBody>
      </p:sp>
    </p:spTree>
    <p:extLst>
      <p:ext uri="{BB962C8B-B14F-4D97-AF65-F5344CB8AC3E}">
        <p14:creationId xmlns:p14="http://schemas.microsoft.com/office/powerpoint/2010/main" val="163483053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2170</TotalTime>
  <Words>2655</Words>
  <Application>Microsoft Macintosh PowerPoint</Application>
  <PresentationFormat>On-screen Show (4:3)</PresentationFormat>
  <Paragraphs>306</Paragraphs>
  <Slides>26</Slides>
  <Notes>17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Adjacency</vt:lpstr>
      <vt:lpstr>Living in space: energy balance of a lunar research station</vt:lpstr>
      <vt:lpstr>Motivation #1 (why?)</vt:lpstr>
      <vt:lpstr>Motivation #2 (where?)</vt:lpstr>
      <vt:lpstr>Past experiment: BIOS 3 (Salisbury, et al., 1997)</vt:lpstr>
      <vt:lpstr>Past experiment: BIOS 3 (Salisbury, et al., 1997)</vt:lpstr>
      <vt:lpstr>BIOS 3: algae or high vegetation? (Salisbury, et al., 1997)</vt:lpstr>
      <vt:lpstr>Project Outline</vt:lpstr>
      <vt:lpstr>The Lunar Environment: Problems and Solutions</vt:lpstr>
      <vt:lpstr>Energy analysis</vt:lpstr>
      <vt:lpstr>Energy analysis - input</vt:lpstr>
      <vt:lpstr>Energy analysis - input</vt:lpstr>
      <vt:lpstr>Energy analysis - input</vt:lpstr>
      <vt:lpstr>Energy analysis - input</vt:lpstr>
      <vt:lpstr>Energy analysis - input</vt:lpstr>
      <vt:lpstr>Energy analysis - input</vt:lpstr>
      <vt:lpstr>Energy analysis - input</vt:lpstr>
      <vt:lpstr>Energy analysis - input</vt:lpstr>
      <vt:lpstr>Energy analysis - input</vt:lpstr>
      <vt:lpstr>Energy analysis - input</vt:lpstr>
      <vt:lpstr>Energy analysis - output</vt:lpstr>
      <vt:lpstr>Energy analysis - output</vt:lpstr>
      <vt:lpstr>Energy analysis - output</vt:lpstr>
      <vt:lpstr>Energy analysis - output</vt:lpstr>
      <vt:lpstr>Energy analysis - summary</vt:lpstr>
      <vt:lpstr>Conclusions</vt:lpstr>
      <vt:lpstr>References</vt:lpstr>
    </vt:vector>
  </TitlesOfParts>
  <Company>Weizmann Institute of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balance of a nearly closed systems</dc:title>
  <dc:creator>liorr</dc:creator>
  <cp:lastModifiedBy>David Cahen</cp:lastModifiedBy>
  <cp:revision>94</cp:revision>
  <dcterms:created xsi:type="dcterms:W3CDTF">2015-05-28T09:29:13Z</dcterms:created>
  <dcterms:modified xsi:type="dcterms:W3CDTF">2015-07-08T13:45:33Z</dcterms:modified>
</cp:coreProperties>
</file>