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34"/>
  </p:notesMasterIdLst>
  <p:handoutMasterIdLst>
    <p:handoutMasterId r:id="rId35"/>
  </p:handoutMasterIdLst>
  <p:sldIdLst>
    <p:sldId id="288" r:id="rId2"/>
    <p:sldId id="301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304" r:id="rId11"/>
    <p:sldId id="305" r:id="rId12"/>
    <p:sldId id="300" r:id="rId13"/>
    <p:sldId id="299" r:id="rId14"/>
    <p:sldId id="266" r:id="rId15"/>
    <p:sldId id="267" r:id="rId16"/>
    <p:sldId id="268" r:id="rId17"/>
    <p:sldId id="269" r:id="rId18"/>
    <p:sldId id="271" r:id="rId19"/>
    <p:sldId id="291" r:id="rId20"/>
    <p:sldId id="290" r:id="rId21"/>
    <p:sldId id="292" r:id="rId22"/>
    <p:sldId id="289" r:id="rId23"/>
    <p:sldId id="293" r:id="rId24"/>
    <p:sldId id="294" r:id="rId25"/>
    <p:sldId id="295" r:id="rId26"/>
    <p:sldId id="296" r:id="rId27"/>
    <p:sldId id="297" r:id="rId28"/>
    <p:sldId id="298" r:id="rId29"/>
    <p:sldId id="284" r:id="rId30"/>
    <p:sldId id="265" r:id="rId31"/>
    <p:sldId id="277" r:id="rId32"/>
    <p:sldId id="306" r:id="rId3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39" autoAdjust="0"/>
  </p:normalViewPr>
  <p:slideViewPr>
    <p:cSldViewPr>
      <p:cViewPr varScale="1">
        <p:scale>
          <a:sx n="63" d="100"/>
          <a:sy n="63" d="100"/>
        </p:scale>
        <p:origin x="-23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etayl\Dropbox\Guided%20Reading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'Input energy'!$H$27</c:f>
              <c:strCache>
                <c:ptCount val="1"/>
                <c:pt idx="0">
                  <c:v>Small scale turbine components</c:v>
                </c:pt>
              </c:strCache>
            </c:strRef>
          </c:tx>
          <c:cat>
            <c:strRef>
              <c:f>'Input energy'!$G$28:$G$32</c:f>
              <c:strCache>
                <c:ptCount val="5"/>
                <c:pt idx="0">
                  <c:v>Aluminium 70%</c:v>
                </c:pt>
                <c:pt idx="1">
                  <c:v>Steel 16 %</c:v>
                </c:pt>
                <c:pt idx="2">
                  <c:v>Copper 2%</c:v>
                </c:pt>
                <c:pt idx="3">
                  <c:v>Epoxy resin 4%</c:v>
                </c:pt>
                <c:pt idx="4">
                  <c:v>Others 4%</c:v>
                </c:pt>
              </c:strCache>
            </c:strRef>
          </c:cat>
          <c:val>
            <c:numRef>
              <c:f>'Input energy'!$H$28:$H$32</c:f>
              <c:numCache>
                <c:formatCode>0%</c:formatCode>
                <c:ptCount val="5"/>
                <c:pt idx="0">
                  <c:v>0.7</c:v>
                </c:pt>
                <c:pt idx="1">
                  <c:v>0.16</c:v>
                </c:pt>
                <c:pt idx="2">
                  <c:v>0.02</c:v>
                </c:pt>
                <c:pt idx="3">
                  <c:v>0.04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9-4A1B-B79B-ABC0E2FDB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1569218108676"/>
          <c:y val="0.19137465123829"/>
          <c:w val="0.261870738097213"/>
          <c:h val="0.67239715856903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122C-C1F1-4117-879A-F3323F338DAA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5FCA-00F2-483B-BAD9-382215F55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3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B4BD6-33CB-429B-BC55-B7E1EC33517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0EE7D-E63D-4157-9580-F9E9B193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7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power was very popular in the search for renewable energy sources,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is quite developed.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interesting to me was to see what will happen if we use small scale wind turbines in our homes. What will be the influence.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No cover for financial information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1650/2.5</a:t>
            </a:r>
            <a:r>
              <a:rPr lang="en-US" baseline="0" dirty="0" smtClean="0"/>
              <a:t> = 660</a:t>
            </a:r>
          </a:p>
          <a:p>
            <a:r>
              <a:rPr lang="en-US" baseline="0" dirty="0" smtClean="0"/>
              <a:t>4300/3.3 = 1303</a:t>
            </a:r>
          </a:p>
          <a:p>
            <a:r>
              <a:rPr lang="en-US" baseline="0" dirty="0" smtClean="0"/>
              <a:t>1900/1.4 = 1360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7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870</a:t>
            </a:r>
            <a:r>
              <a:rPr lang="en-US" baseline="0" dirty="0" smtClean="0"/>
              <a:t> – rural, 164 - urban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3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89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mean annual wind speed in rural environments ranges between 2.8-7.8 m/s, in urban environments – 2.3 – 5.2 m/s (more affected by turbulence – power robbing effect of 50%, compared with 15% in rural environments).</a:t>
            </a:r>
          </a:p>
          <a:p>
            <a:r>
              <a:rPr lang="en-US" baseline="0" dirty="0" smtClean="0"/>
              <a:t>Capacity factor = actual energy production/output in rated power continually %</a:t>
            </a:r>
          </a:p>
          <a:p>
            <a:r>
              <a:rPr lang="en-US" baseline="0" dirty="0" smtClean="0"/>
              <a:t>Estimations: </a:t>
            </a:r>
          </a:p>
          <a:p>
            <a:r>
              <a:rPr lang="en-US" baseline="0" dirty="0" smtClean="0"/>
              <a:t>1. Wind speed data was taken between 1990-2006 in 26 sites, 18 rural and 8 urban.</a:t>
            </a:r>
          </a:p>
          <a:p>
            <a:r>
              <a:rPr lang="en-US" baseline="0" dirty="0" smtClean="0"/>
              <a:t>2. Position : a. rural – mounted upon a 10m mast away from rural household</a:t>
            </a:r>
          </a:p>
          <a:p>
            <a:r>
              <a:rPr lang="en-US" baseline="0" dirty="0" smtClean="0"/>
              <a:t>                  b. urban – mounted upon a building</a:t>
            </a:r>
          </a:p>
          <a:p>
            <a:r>
              <a:rPr lang="en-US" baseline="0" dirty="0" smtClean="0"/>
              <a:t>3. The estimations were corrected for turbulence intensity</a:t>
            </a:r>
          </a:p>
          <a:p>
            <a:r>
              <a:rPr lang="en-US" baseline="0" dirty="0" smtClean="0"/>
              <a:t>4. The wind turbine works 90% of the time (breakdown, maintenance).</a:t>
            </a:r>
          </a:p>
          <a:p>
            <a:r>
              <a:rPr lang="en-US" baseline="0" dirty="0" smtClean="0"/>
              <a:t>5. All the energy is consumed by the household or exported to the grid (no transmission losses)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89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electricity consumption is broadly</a:t>
            </a:r>
            <a:r>
              <a:rPr lang="en-US" baseline="0" dirty="0" smtClean="0"/>
              <a:t> const.</a:t>
            </a:r>
          </a:p>
          <a:p>
            <a:r>
              <a:rPr lang="en-US" baseline="0" dirty="0" smtClean="0"/>
              <a:t>~4450 kwh per year (in the us it’s 11700 kWh/year) and ~2000kWh per person http://shrinkthatfootprint.com/average-household-electricity-consumption</a:t>
            </a:r>
          </a:p>
          <a:p>
            <a:r>
              <a:rPr lang="en-US" smtClean="0"/>
              <a:t>https://www.gov.uk/government/uploads/system/uploads/attachment_data/file/338662/ecuk_chapter_3_domestic_factsheet.pdf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01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870 ~ 1/5 of the household consumption</a:t>
            </a:r>
          </a:p>
          <a:p>
            <a:r>
              <a:rPr lang="en-US" dirty="0" smtClean="0"/>
              <a:t>164 ~1/25 of the household consumption</a:t>
            </a:r>
          </a:p>
          <a:p>
            <a:r>
              <a:rPr lang="en-US" dirty="0" smtClean="0"/>
              <a:t>Now its financially unattractive, but need also to consider environmental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89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93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wind-mills were developed</a:t>
            </a:r>
            <a:r>
              <a:rPr lang="en-US" baseline="0" dirty="0" smtClean="0"/>
              <a:t> in Persia and probably in </a:t>
            </a:r>
            <a:r>
              <a:rPr lang="en-US" baseline="0" dirty="0" err="1" smtClean="0"/>
              <a:t>Chaina</a:t>
            </a:r>
            <a:r>
              <a:rPr lang="en-US" baseline="0" dirty="0" smtClean="0"/>
              <a:t> between 500-900 B.C to automate the tasks of water-pumping and grain grinding .</a:t>
            </a:r>
          </a:p>
          <a:p>
            <a:r>
              <a:rPr lang="en-US" baseline="0" dirty="0" smtClean="0"/>
              <a:t>From there the use of wind-mills spread from Persia to the surrounding areas in the middle east , where it was used in food production.</a:t>
            </a:r>
          </a:p>
          <a:p>
            <a:r>
              <a:rPr lang="en-US" dirty="0" smtClean="0"/>
              <a:t>Around 1,000 A.D., wind power technology  spread north to European countries such as The Netherlands, which adapted windmills to help drain lakes and also to grind grain, with</a:t>
            </a:r>
            <a:r>
              <a:rPr lang="en-US" baseline="0" dirty="0" smtClean="0"/>
              <a:t> a new design for the wind mill – a tower mill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technology developed</a:t>
            </a:r>
          </a:p>
          <a:p>
            <a:r>
              <a:rPr lang="en-US" dirty="0" smtClean="0"/>
              <a:t>Between 1850 and 1970, over six million mostly small (1 horsepower or less) mechanical output wind machines were installed in the U.S. alone.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20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different from large scale wind-turbines – no concrete, less steel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8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 were taken as an average over different values presented in the following 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1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difference is  probably a result of a varying proportion of aluminum that is recycled for use within the turbines.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Ecoinvent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database used in the present study estimates that to produce 1 kg of virgin aluminum takes 201 MJ, but to produce 1 kg of recycled aluminum takes only 23 MJ.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using virgin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Aluminium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all relevant parts of the generator, the energy used in production changes to 8220 MJ. This compares with 5320 MJ when using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recycled content adopted for this study (just over 50 per cent recycled, not including alloys or powder coatings). Using virgin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aluminium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turbine production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 that the amount of energy used to produce the turbine per kg increases to 224 MJ.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83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Delivery distance of 533 km was calculated on the basis of the average distance between Edinburgh and all major cities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Rankine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In Allen they took 400 km – I took an average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** Used diesel for trucks and regular petrol for the 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06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km in 40 min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energy from this activity was taken to be equivalent to those of a light commercial vehicle</a:t>
            </a:r>
            <a:r>
              <a:rPr lang="en-US" baseline="0" dirty="0" smtClean="0"/>
              <a:t> operating for 40 min.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98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comparing with Allen's article: (5320-1645)/37=~99,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similar to 97.6 in slide 19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for a 95 kg turbine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1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intensity is defined as Output energy over the turbine life time</a:t>
            </a:r>
            <a:r>
              <a:rPr lang="en-US" baseline="0" dirty="0" smtClean="0"/>
              <a:t> divided by the input energy invested in the turbine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22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Annual energy output 164 kWh=590MJ</a:t>
            </a:r>
          </a:p>
          <a:p>
            <a:r>
              <a:rPr lang="en-US" dirty="0" smtClean="0"/>
              <a:t>Annual energy input 5320/15=354MJ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Primary: wind, solar, hydro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Secondary: fossil fuel</a:t>
            </a:r>
          </a:p>
          <a:p>
            <a:r>
              <a:rPr lang="en-US" dirty="0" smtClean="0"/>
              <a:t>Payback time – Energy invested in turbine divided by the annual output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6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8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most common type in the UK is the HAWT [</a:t>
            </a:r>
            <a:r>
              <a:rPr lang="en-US" dirty="0" err="1" smtClean="0"/>
              <a:t>Bahaj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(1)]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39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15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97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the small scale (and in general)  wind turbines are horizontal axis – more efficient, usually </a:t>
            </a:r>
          </a:p>
          <a:p>
            <a:r>
              <a:rPr lang="en-US" dirty="0" smtClean="0"/>
              <a:t>Most early ones – vertical</a:t>
            </a:r>
          </a:p>
          <a:p>
            <a:r>
              <a:rPr lang="en-US" dirty="0" smtClean="0"/>
              <a:t>In Europe</a:t>
            </a:r>
            <a:r>
              <a:rPr lang="en-US" baseline="0" dirty="0" smtClean="0"/>
              <a:t> - horizontal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turbine - a device that converts kinetic energy from the wind into electrical power.</a:t>
            </a:r>
          </a:p>
          <a:p>
            <a:r>
              <a:rPr lang="en-US" dirty="0" smtClean="0"/>
              <a:t>U</a:t>
            </a:r>
            <a:r>
              <a:rPr lang="en-US" baseline="0" dirty="0" smtClean="0"/>
              <a:t> (cubic) and D (square) are the dominant factor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cubic dependence on wind velocity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2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16/27</a:t>
            </a:r>
            <a:r>
              <a:rPr lang="en-US" baseline="0" dirty="0" smtClean="0"/>
              <a:t> or 59% of the Gross power. </a:t>
            </a:r>
            <a:r>
              <a:rPr lang="en-US" b="1" dirty="0" smtClean="0"/>
              <a:t>Betz's law</a:t>
            </a:r>
            <a:r>
              <a:rPr lang="en-US" dirty="0" smtClean="0"/>
              <a:t> calculates the maximum power that can be extracted from the wind.</a:t>
            </a:r>
            <a:endParaRPr lang="en-US" baseline="0" dirty="0" smtClean="0"/>
          </a:p>
          <a:p>
            <a:r>
              <a:rPr lang="en-US" baseline="0" dirty="0" smtClean="0"/>
              <a:t>Real turbine extract less than Betz limit due to aerodynamics and power conversion losses.</a:t>
            </a:r>
          </a:p>
          <a:p>
            <a:r>
              <a:rPr lang="en-US" baseline="0" dirty="0" smtClean="0"/>
              <a:t>Figure: representative micro-wind turbine power curve, compared with the Gross power and the Betz limit.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55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Entec</a:t>
            </a:r>
            <a:r>
              <a:rPr lang="en-US" dirty="0" smtClean="0"/>
              <a:t> – a company</a:t>
            </a:r>
            <a:r>
              <a:rPr lang="en-US" baseline="0" dirty="0" smtClean="0"/>
              <a:t> that de sign environmental solutions and products</a:t>
            </a:r>
          </a:p>
          <a:p>
            <a:r>
              <a:rPr lang="en-US" dirty="0" smtClean="0"/>
              <a:t>http://www.entec-international.com/</a:t>
            </a:r>
          </a:p>
          <a:p>
            <a:r>
              <a:rPr lang="en-US" dirty="0" smtClean="0"/>
              <a:t>Cut-in speed:</a:t>
            </a:r>
            <a:r>
              <a:rPr lang="en-US" baseline="0" dirty="0" smtClean="0"/>
              <a:t> </a:t>
            </a:r>
            <a:r>
              <a:rPr lang="en-US" dirty="0" smtClean="0"/>
              <a:t>At very low wind speeds, there is insufficient torque exerted by the wind on the turbine blades to make them rotate</a:t>
            </a:r>
          </a:p>
          <a:p>
            <a:r>
              <a:rPr lang="en-US" dirty="0" smtClean="0"/>
              <a:t>Rated power: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power output reaches the limit that the electrical generator is capable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keep the power at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Cut-out speed: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risk of damage to the rotor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2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Globally, winds are caused by pressure gradients generated by the differential heating of the Earth’s surface by the Sun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atmospheric boundary layer the shear stresses caused by the Earth’s surface extract momentum from the wind,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cause a variation of velocity with height.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Topography,surface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roughness etc.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 environments typically have the greatest surface roughness, and climatological processes in such environments are accordingly complex.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3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Turbulence intensity as a function of height</a:t>
            </a:r>
            <a:r>
              <a:rPr lang="en-US" baseline="0" dirty="0" smtClean="0"/>
              <a:t> in urban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0EE7D-E63D-4157-9580-F9E9B193A6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3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0711A-712C-4A04-B9F5-F2B1239B0799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9063C8-63C2-4DCA-9B80-CD4B2CE0B7D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10.png"/><Relationship Id="rId5" Type="http://schemas.openxmlformats.org/officeDocument/2006/relationships/image" Target="../media/image190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entec-international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bontrust.com/media/77248/ctc738_small-scale_wind_energy.pdf" TargetMode="External"/><Relationship Id="rId4" Type="http://schemas.openxmlformats.org/officeDocument/2006/relationships/hyperlink" Target="http://energy.gov/eere/wind/history-wind-energ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2039"/>
            <a:ext cx="9144000" cy="31959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Small scale wind turbines</a:t>
            </a:r>
          </a:p>
          <a:p>
            <a:r>
              <a:rPr lang="en-US" sz="48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Are they worth it, energy-wise?</a:t>
            </a:r>
            <a:endParaRPr lang="en-US" sz="4800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2895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Ayelet</a:t>
            </a:r>
            <a:r>
              <a:rPr lang="en-US" sz="40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Klein</a:t>
            </a:r>
            <a:endParaRPr lang="en-US" sz="40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81000" y="1905000"/>
            <a:ext cx="8280920" cy="1066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Presentation in 2015 FGS (Weizmann Inst.) </a:t>
            </a:r>
          </a:p>
          <a:p>
            <a:pPr marL="0" indent="0" algn="ctr">
              <a:buNone/>
            </a:pPr>
            <a:r>
              <a:rPr lang="en-US" dirty="0" smtClean="0"/>
              <a:t>Guided Reading Course</a:t>
            </a:r>
          </a:p>
          <a:p>
            <a:pPr marL="0" indent="0" algn="ctr">
              <a:buNone/>
            </a:pPr>
            <a:r>
              <a:rPr lang="en-US" i="1" dirty="0" smtClean="0"/>
              <a:t>Energy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75159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Small scale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Rated power of less than 50kW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92933"/>
            <a:ext cx="3960268" cy="297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2933"/>
            <a:ext cx="3836915" cy="29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5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tayl\Desktop\Ayelet\Courses\Guided Reading\Utility_vs_smal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1534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010400" y="6488668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[Carbon trust]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7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Turbine comparison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912716"/>
              </p:ext>
            </p:extLst>
          </p:nvPr>
        </p:nvGraphicFramePr>
        <p:xfrm>
          <a:off x="1066800" y="2209800"/>
          <a:ext cx="6248400" cy="3981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6766"/>
                <a:gridCol w="2634868"/>
                <a:gridCol w="1806766"/>
              </a:tblGrid>
              <a:tr h="83218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micro HAWT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Swift rooftop wind turbine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97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Power rating (kW)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0.6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1.5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321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Mean</a:t>
                      </a:r>
                      <a:r>
                        <a:rPr lang="en-US" sz="20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a</a:t>
                      </a:r>
                      <a:r>
                        <a:rPr lang="en-US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nnual </a:t>
                      </a:r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output (kWh)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870 / 164 *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2000-3000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97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Rotor diameter (m)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1.7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97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Lifetime (y)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97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Rated velocity (m/s)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69251" y="6336268"/>
            <a:ext cx="435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[Allen </a:t>
            </a:r>
            <a:r>
              <a:rPr lang="en-US" i="1" dirty="0" smtClean="0">
                <a:cs typeface="Arial" panose="020B0604020202020204" pitchFamily="34" charset="0"/>
              </a:rPr>
              <a:t>et al</a:t>
            </a:r>
            <a:r>
              <a:rPr lang="en-US" dirty="0" smtClean="0">
                <a:cs typeface="Arial" panose="020B0604020202020204" pitchFamily="34" charset="0"/>
              </a:rPr>
              <a:t>., 2008 &amp; </a:t>
            </a:r>
            <a:r>
              <a:rPr lang="en-US" dirty="0" err="1" smtClean="0">
                <a:cs typeface="Arial" panose="020B0604020202020204" pitchFamily="34" charset="0"/>
              </a:rPr>
              <a:t>Rankine</a:t>
            </a:r>
            <a:r>
              <a:rPr lang="en-US" dirty="0" smtClean="0">
                <a:cs typeface="Arial" panose="020B0604020202020204" pitchFamily="34" charset="0"/>
              </a:rPr>
              <a:t>  </a:t>
            </a:r>
            <a:r>
              <a:rPr lang="en-US" i="1" dirty="0" smtClean="0">
                <a:cs typeface="Arial" panose="020B0604020202020204" pitchFamily="34" charset="0"/>
              </a:rPr>
              <a:t>et al. ,</a:t>
            </a:r>
            <a:r>
              <a:rPr lang="en-US" dirty="0" smtClean="0">
                <a:cs typeface="Arial" panose="020B0604020202020204" pitchFamily="34" charset="0"/>
              </a:rPr>
              <a:t>2006 ]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5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 energy</a:t>
            </a:r>
            <a:endParaRPr lang="en-US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40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Annual energy output</a:t>
            </a:r>
            <a:endParaRPr lang="en-US" dirty="0"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32034"/>
            <a:ext cx="7243194" cy="4973566"/>
          </a:xfrm>
        </p:spPr>
      </p:pic>
      <p:sp>
        <p:nvSpPr>
          <p:cNvPr id="5" name="TextBox 4"/>
          <p:cNvSpPr txBox="1"/>
          <p:nvPr/>
        </p:nvSpPr>
        <p:spPr>
          <a:xfrm>
            <a:off x="6934200" y="6336268"/>
            <a:ext cx="201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[Allen </a:t>
            </a:r>
            <a:r>
              <a:rPr lang="en-US" i="1" dirty="0" smtClean="0">
                <a:cs typeface="Arial" panose="020B0604020202020204" pitchFamily="34" charset="0"/>
              </a:rPr>
              <a:t>et al</a:t>
            </a:r>
            <a:r>
              <a:rPr lang="en-US" dirty="0" smtClean="0">
                <a:cs typeface="Arial" panose="020B0604020202020204" pitchFamily="34" charset="0"/>
              </a:rPr>
              <a:t>., 2008]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6462" y="3124200"/>
            <a:ext cx="355938" cy="167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Annual energy output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2374392"/>
                <a:ext cx="8407893" cy="44074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/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2374392"/>
                <a:ext cx="8407893" cy="440740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600" y="2286000"/>
            <a:ext cx="7924800" cy="198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6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Annual household electricity consumption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87563"/>
            <a:ext cx="6963399" cy="4237037"/>
          </a:xfrm>
        </p:spPr>
      </p:pic>
      <p:sp>
        <p:nvSpPr>
          <p:cNvPr id="5" name="TextBox 4"/>
          <p:cNvSpPr txBox="1"/>
          <p:nvPr/>
        </p:nvSpPr>
        <p:spPr>
          <a:xfrm>
            <a:off x="7065688" y="6336268"/>
            <a:ext cx="192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[DBERR, DCLG ] 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0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Annual energy output</a:t>
            </a:r>
            <a:endParaRPr lang="en-US" dirty="0"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2" y="1794993"/>
            <a:ext cx="7045028" cy="4837495"/>
          </a:xfrm>
        </p:spPr>
      </p:pic>
      <p:sp>
        <p:nvSpPr>
          <p:cNvPr id="5" name="TextBox 4"/>
          <p:cNvSpPr txBox="1"/>
          <p:nvPr/>
        </p:nvSpPr>
        <p:spPr>
          <a:xfrm>
            <a:off x="6629400" y="633626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[Allen </a:t>
            </a:r>
            <a:r>
              <a:rPr lang="en-US" i="1" dirty="0" smtClean="0">
                <a:cs typeface="Arial" panose="020B0604020202020204" pitchFamily="34" charset="0"/>
              </a:rPr>
              <a:t>et al</a:t>
            </a:r>
            <a:r>
              <a:rPr lang="en-US" dirty="0" smtClean="0">
                <a:cs typeface="Arial" panose="020B0604020202020204" pitchFamily="34" charset="0"/>
              </a:rPr>
              <a:t>., 2008(6)]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516868"/>
            <a:ext cx="99418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870 kwh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7017" y="5269468"/>
            <a:ext cx="99418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164 kwh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87843" y="4079338"/>
                <a:ext cx="370614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e-IL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43" y="4079338"/>
                <a:ext cx="370614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30393" y="4572000"/>
                <a:ext cx="589007" cy="45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393" y="4572000"/>
                <a:ext cx="589007" cy="459934"/>
              </a:xfrm>
              <a:prstGeom prst="rect">
                <a:avLst/>
              </a:prstGeom>
              <a:blipFill rotWithShape="1">
                <a:blip r:embed="rId5"/>
                <a:stretch>
                  <a:fillRect l="-50515" t="-118667" r="-95876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99604" y="5562600"/>
                <a:ext cx="717248" cy="45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04" y="5562600"/>
                <a:ext cx="717248" cy="459934"/>
              </a:xfrm>
              <a:prstGeom prst="rect">
                <a:avLst/>
              </a:prstGeom>
              <a:blipFill rotWithShape="1">
                <a:blip r:embed="rId6"/>
                <a:stretch>
                  <a:fillRect l="-40678" t="-118667" r="-73729" b="-18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44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Input energy</a:t>
            </a:r>
            <a:endParaRPr lang="en-US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Component manufacture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Transportation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Installation and maintenance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1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8006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Turbine components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479800" cy="4906518"/>
          </a:xfrm>
        </p:spPr>
      </p:pic>
    </p:spTree>
    <p:extLst>
      <p:ext uri="{BB962C8B-B14F-4D97-AF65-F5344CB8AC3E}">
        <p14:creationId xmlns:p14="http://schemas.microsoft.com/office/powerpoint/2010/main" val="78609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History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8" y="1752600"/>
            <a:ext cx="2395537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41158" y="3764380"/>
            <a:ext cx="2395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Persian </a:t>
            </a:r>
            <a:r>
              <a:rPr lang="en-US" dirty="0" smtClean="0"/>
              <a:t>drag </a:t>
            </a:r>
            <a:r>
              <a:rPr lang="en-US" dirty="0"/>
              <a:t>machine </a:t>
            </a:r>
            <a:r>
              <a:rPr lang="en-US" dirty="0" smtClean="0"/>
              <a:t>design, used for  water  pumping and grain grinding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95" y="2426368"/>
            <a:ext cx="2876952" cy="2381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9771" y="4807951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Water pumping machines on the Island of Crete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2867661"/>
            <a:ext cx="2628900" cy="3086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86450" y="5953761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An early </a:t>
            </a:r>
            <a:r>
              <a:rPr lang="en-US" i="1" dirty="0" smtClean="0"/>
              <a:t>mill </a:t>
            </a:r>
            <a:r>
              <a:rPr lang="en-US" i="1" dirty="0"/>
              <a:t>on the Mediterranean coast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6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Small scale turbine </a:t>
            </a: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omponents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600398"/>
              </p:ext>
            </p:extLst>
          </p:nvPr>
        </p:nvGraphicFramePr>
        <p:xfrm>
          <a:off x="457199" y="2057400"/>
          <a:ext cx="7848602" cy="405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4235"/>
                <a:gridCol w="1659566"/>
                <a:gridCol w="2343059"/>
                <a:gridCol w="1771742"/>
              </a:tblGrid>
              <a:tr h="736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Component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Item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Material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Percentage of total mass 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Tower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Aluminium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40%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Nacelle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Frame &amp; cover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Aluminium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25%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Generator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Steel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15%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Copper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104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Rotors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Blades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carbon fibre-reinforced epoxy (CFRP)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4%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Hub and bolts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Aluminium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1%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Steel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69251" y="6336268"/>
            <a:ext cx="435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[Allen </a:t>
            </a:r>
            <a:r>
              <a:rPr lang="en-US" i="1" dirty="0" smtClean="0">
                <a:cs typeface="Arial" panose="020B0604020202020204" pitchFamily="34" charset="0"/>
              </a:rPr>
              <a:t>et al</a:t>
            </a:r>
            <a:r>
              <a:rPr lang="en-US" dirty="0" smtClean="0">
                <a:cs typeface="Arial" panose="020B0604020202020204" pitchFamily="34" charset="0"/>
              </a:rPr>
              <a:t>., 2008 &amp; </a:t>
            </a:r>
            <a:r>
              <a:rPr lang="en-US" dirty="0" err="1" smtClean="0">
                <a:cs typeface="Arial" panose="020B0604020202020204" pitchFamily="34" charset="0"/>
              </a:rPr>
              <a:t>Rankine</a:t>
            </a:r>
            <a:r>
              <a:rPr lang="en-US" dirty="0" smtClean="0">
                <a:cs typeface="Arial" panose="020B0604020202020204" pitchFamily="34" charset="0"/>
              </a:rPr>
              <a:t>  </a:t>
            </a:r>
            <a:r>
              <a:rPr lang="en-US" i="1" dirty="0" smtClean="0">
                <a:cs typeface="Arial" panose="020B0604020202020204" pitchFamily="34" charset="0"/>
              </a:rPr>
              <a:t>et al. ,</a:t>
            </a:r>
            <a:r>
              <a:rPr lang="en-US" dirty="0" smtClean="0">
                <a:cs typeface="Arial" panose="020B0604020202020204" pitchFamily="34" charset="0"/>
              </a:rPr>
              <a:t>2006 ]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7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Small scale turbine components</a:t>
            </a:r>
            <a:endParaRPr lang="en-US" dirty="0">
              <a:latin typeface="+mn-lt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212435"/>
              </p:ext>
            </p:extLst>
          </p:nvPr>
        </p:nvGraphicFramePr>
        <p:xfrm>
          <a:off x="1143000" y="2133600"/>
          <a:ext cx="6958013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705600" y="6324600"/>
            <a:ext cx="2420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</a:t>
            </a:r>
            <a:r>
              <a:rPr lang="en-US" dirty="0" err="1" smtClean="0">
                <a:cs typeface="Arial" panose="020B0604020202020204" pitchFamily="34" charset="0"/>
              </a:rPr>
              <a:t>Rankine</a:t>
            </a:r>
            <a:r>
              <a:rPr lang="en-US" dirty="0" smtClean="0">
                <a:cs typeface="Arial" panose="020B0604020202020204" pitchFamily="34" charset="0"/>
              </a:rPr>
              <a:t>  </a:t>
            </a:r>
            <a:r>
              <a:rPr lang="en-US" i="1" dirty="0">
                <a:cs typeface="Arial" panose="020B0604020202020204" pitchFamily="34" charset="0"/>
              </a:rPr>
              <a:t>et al. </a:t>
            </a:r>
            <a:r>
              <a:rPr lang="en-US" i="1" dirty="0" smtClean="0">
                <a:cs typeface="Arial" panose="020B0604020202020204" pitchFamily="34" charset="0"/>
              </a:rPr>
              <a:t>,</a:t>
            </a:r>
            <a:r>
              <a:rPr lang="en-US" dirty="0" smtClean="0">
                <a:cs typeface="Arial" panose="020B0604020202020204" pitchFamily="34" charset="0"/>
              </a:rPr>
              <a:t>2006]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0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Component manufacture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923086"/>
              </p:ext>
            </p:extLst>
          </p:nvPr>
        </p:nvGraphicFramePr>
        <p:xfrm>
          <a:off x="762000" y="1905000"/>
          <a:ext cx="7543800" cy="4484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0023"/>
                <a:gridCol w="3993777"/>
              </a:tblGrid>
              <a:tr h="7239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Material</a:t>
                      </a:r>
                      <a:endParaRPr lang="en-US" sz="2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Energy consumption (MJ/kg)</a:t>
                      </a:r>
                      <a:endParaRPr lang="en-US" sz="2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concrete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Stainless Steel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2"/>
                          </a:solidFill>
                          <a:effectLst/>
                        </a:rPr>
                        <a:t>Steel</a:t>
                      </a:r>
                      <a:endParaRPr lang="en-US" sz="24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42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Aluminium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206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239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2"/>
                          </a:solidFill>
                          <a:effectLst/>
                        </a:rPr>
                        <a:t>Recycled aluminium (100%)</a:t>
                      </a:r>
                      <a:endParaRPr lang="en-US" sz="24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2"/>
                          </a:solidFill>
                          <a:effectLst/>
                        </a:rPr>
                        <a:t>Copper</a:t>
                      </a:r>
                      <a:endParaRPr lang="en-US" sz="24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67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2"/>
                          </a:solidFill>
                          <a:effectLst/>
                        </a:rPr>
                        <a:t>Epoxy</a:t>
                      </a:r>
                      <a:endParaRPr lang="en-US" sz="24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2"/>
                          </a:solidFill>
                          <a:effectLst/>
                        </a:rPr>
                        <a:t>Glass fiber</a:t>
                      </a:r>
                      <a:endParaRPr lang="en-US" sz="24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115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Carbon </a:t>
                      </a:r>
                      <a:r>
                        <a:rPr lang="en-US" sz="2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fiber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200</a:t>
                      </a:r>
                      <a:endParaRPr lang="en-US" sz="2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3733800"/>
            <a:ext cx="7696200" cy="1143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488668"/>
            <a:ext cx="763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[Allen </a:t>
            </a:r>
            <a:r>
              <a:rPr lang="en-US" i="1" dirty="0">
                <a:cs typeface="Arial" panose="020B0604020202020204" pitchFamily="34" charset="0"/>
              </a:rPr>
              <a:t>et al</a:t>
            </a:r>
            <a:r>
              <a:rPr lang="en-US" dirty="0">
                <a:cs typeface="Arial" panose="020B0604020202020204" pitchFamily="34" charset="0"/>
              </a:rPr>
              <a:t>., </a:t>
            </a:r>
            <a:r>
              <a:rPr lang="en-US" dirty="0" err="1">
                <a:cs typeface="Arial" panose="020B0604020202020204" pitchFamily="34" charset="0"/>
              </a:rPr>
              <a:t>Rankine</a:t>
            </a:r>
            <a:r>
              <a:rPr lang="en-US" dirty="0">
                <a:cs typeface="Arial" panose="020B0604020202020204" pitchFamily="34" charset="0"/>
              </a:rPr>
              <a:t>  </a:t>
            </a:r>
            <a:r>
              <a:rPr lang="en-US" i="1" dirty="0">
                <a:cs typeface="Arial" panose="020B0604020202020204" pitchFamily="34" charset="0"/>
              </a:rPr>
              <a:t>et al., Crawford, </a:t>
            </a:r>
            <a:r>
              <a:rPr lang="en-US" i="1" dirty="0" err="1">
                <a:cs typeface="Arial" panose="020B0604020202020204" pitchFamily="34" charset="0"/>
              </a:rPr>
              <a:t>Schleisner</a:t>
            </a:r>
            <a:r>
              <a:rPr lang="en-US" i="1" dirty="0">
                <a:cs typeface="Arial" panose="020B0604020202020204" pitchFamily="34" charset="0"/>
              </a:rPr>
              <a:t> , </a:t>
            </a:r>
            <a:r>
              <a:rPr lang="en-US" i="1" dirty="0" err="1">
                <a:cs typeface="Arial" panose="020B0604020202020204" pitchFamily="34" charset="0"/>
              </a:rPr>
              <a:t>Lenzen</a:t>
            </a:r>
            <a:r>
              <a:rPr lang="en-US" i="1" dirty="0">
                <a:cs typeface="Arial" panose="020B0604020202020204" pitchFamily="34" charset="0"/>
              </a:rPr>
              <a:t> et al., Fleck et al.</a:t>
            </a:r>
            <a:r>
              <a:rPr lang="en-US" dirty="0"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201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Component manufacture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058735"/>
              </p:ext>
            </p:extLst>
          </p:nvPr>
        </p:nvGraphicFramePr>
        <p:xfrm>
          <a:off x="304800" y="2209800"/>
          <a:ext cx="8458200" cy="3886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4561"/>
                <a:gridCol w="3333790"/>
                <a:gridCol w="3059849"/>
              </a:tblGrid>
              <a:tr h="9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Material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Energy consumption per kg without recycled </a:t>
                      </a:r>
                      <a:r>
                        <a:rPr lang="en-US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aluminium</a:t>
                      </a: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(MJ</a:t>
                      </a:r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)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Energy consumption per kg with recycled </a:t>
                      </a:r>
                      <a:r>
                        <a:rPr lang="en-US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aluminium</a:t>
                      </a: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(MJ)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Steel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Aluminium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145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47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Recycled aluminium (100%)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-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Copper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Epoxy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Carbon </a:t>
                      </a:r>
                      <a:r>
                        <a:rPr lang="en-US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fibre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163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Total for 95 kg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15430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9190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69251" y="6336268"/>
            <a:ext cx="435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[Allen </a:t>
            </a:r>
            <a:r>
              <a:rPr lang="en-US" i="1" dirty="0" smtClean="0">
                <a:cs typeface="Arial" panose="020B0604020202020204" pitchFamily="34" charset="0"/>
              </a:rPr>
              <a:t>et al</a:t>
            </a:r>
            <a:r>
              <a:rPr lang="en-US" dirty="0" smtClean="0">
                <a:cs typeface="Arial" panose="020B0604020202020204" pitchFamily="34" charset="0"/>
              </a:rPr>
              <a:t>., 2008 &amp; </a:t>
            </a:r>
            <a:r>
              <a:rPr lang="en-US" dirty="0" err="1" smtClean="0">
                <a:cs typeface="Arial" panose="020B0604020202020204" pitchFamily="34" charset="0"/>
              </a:rPr>
              <a:t>Rankine</a:t>
            </a:r>
            <a:r>
              <a:rPr lang="en-US" dirty="0" smtClean="0">
                <a:cs typeface="Arial" panose="020B0604020202020204" pitchFamily="34" charset="0"/>
              </a:rPr>
              <a:t>  </a:t>
            </a:r>
            <a:r>
              <a:rPr lang="en-US" i="1" dirty="0" smtClean="0">
                <a:cs typeface="Arial" panose="020B0604020202020204" pitchFamily="34" charset="0"/>
              </a:rPr>
              <a:t>et al. ,</a:t>
            </a:r>
            <a:r>
              <a:rPr lang="en-US" dirty="0" smtClean="0">
                <a:cs typeface="Arial" panose="020B0604020202020204" pitchFamily="34" charset="0"/>
              </a:rPr>
              <a:t>2006 ]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0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Transportation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752020"/>
              </p:ext>
            </p:extLst>
          </p:nvPr>
        </p:nvGraphicFramePr>
        <p:xfrm>
          <a:off x="381000" y="2286000"/>
          <a:ext cx="8610598" cy="2963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424"/>
                <a:gridCol w="1554976"/>
                <a:gridCol w="1143000"/>
                <a:gridCol w="1524000"/>
                <a:gridCol w="1524000"/>
                <a:gridCol w="1600198"/>
              </a:tblGrid>
              <a:tr h="978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Vehicle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Fuel consumption (l/km)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Average distance* (km)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Fuel consumption (l)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Energy consumption (MJ/l)**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Total energy consumption (MJ)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</a:tr>
              <a:tr h="59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Curtain-sided truck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0.34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470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160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6230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</a:tr>
              <a:tr h="652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Light commercial vehicle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0.08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470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1440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</a:tr>
              <a:tr h="326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Medium-sized car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0.07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470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1090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69251" y="6336268"/>
            <a:ext cx="435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[Allen </a:t>
            </a:r>
            <a:r>
              <a:rPr lang="en-US" i="1" dirty="0" smtClean="0">
                <a:cs typeface="Arial" panose="020B0604020202020204" pitchFamily="34" charset="0"/>
              </a:rPr>
              <a:t>et al</a:t>
            </a:r>
            <a:r>
              <a:rPr lang="en-US" dirty="0" smtClean="0">
                <a:cs typeface="Arial" panose="020B0604020202020204" pitchFamily="34" charset="0"/>
              </a:rPr>
              <a:t>., 2008 &amp; </a:t>
            </a:r>
            <a:r>
              <a:rPr lang="en-US" dirty="0" err="1" smtClean="0">
                <a:cs typeface="Arial" panose="020B0604020202020204" pitchFamily="34" charset="0"/>
              </a:rPr>
              <a:t>Rankine</a:t>
            </a:r>
            <a:r>
              <a:rPr lang="en-US" dirty="0" smtClean="0">
                <a:cs typeface="Arial" panose="020B0604020202020204" pitchFamily="34" charset="0"/>
              </a:rPr>
              <a:t>  </a:t>
            </a:r>
            <a:r>
              <a:rPr lang="en-US" i="1" dirty="0" smtClean="0">
                <a:cs typeface="Arial" panose="020B0604020202020204" pitchFamily="34" charset="0"/>
              </a:rPr>
              <a:t>et al. ,</a:t>
            </a:r>
            <a:r>
              <a:rPr lang="en-US" dirty="0" smtClean="0">
                <a:cs typeface="Arial" panose="020B0604020202020204" pitchFamily="34" charset="0"/>
              </a:rPr>
              <a:t>2006 ]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Installation and maintenance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385001"/>
              </p:ext>
            </p:extLst>
          </p:nvPr>
        </p:nvGraphicFramePr>
        <p:xfrm>
          <a:off x="228600" y="2438400"/>
          <a:ext cx="883920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524000"/>
                <a:gridCol w="1295400"/>
                <a:gridCol w="1524000"/>
                <a:gridCol w="1600200"/>
                <a:gridCol w="1524000"/>
              </a:tblGrid>
              <a:tr h="1009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Vehicle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Fuel consumption (l/km)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Average distance*** (km)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Fuel consumption (l)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Energy consumption (MJ/l)**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Total energy consumption (MJ)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</a:tr>
              <a:tr h="971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Light commercial vehicle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452" marR="9452" marT="9452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05600" y="6324600"/>
            <a:ext cx="2420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</a:t>
            </a:r>
            <a:r>
              <a:rPr lang="en-US" dirty="0" err="1" smtClean="0">
                <a:cs typeface="Arial" panose="020B0604020202020204" pitchFamily="34" charset="0"/>
              </a:rPr>
              <a:t>Rankine</a:t>
            </a:r>
            <a:r>
              <a:rPr lang="en-US" dirty="0" smtClean="0">
                <a:cs typeface="Arial" panose="020B0604020202020204" pitchFamily="34" charset="0"/>
              </a:rPr>
              <a:t>  </a:t>
            </a:r>
            <a:r>
              <a:rPr lang="en-US" i="1" dirty="0">
                <a:cs typeface="Arial" panose="020B0604020202020204" pitchFamily="34" charset="0"/>
              </a:rPr>
              <a:t>et al. </a:t>
            </a:r>
            <a:r>
              <a:rPr lang="en-US" i="1" dirty="0" smtClean="0">
                <a:cs typeface="Arial" panose="020B0604020202020204" pitchFamily="34" charset="0"/>
              </a:rPr>
              <a:t>,</a:t>
            </a:r>
            <a:r>
              <a:rPr lang="en-US" dirty="0" smtClean="0">
                <a:cs typeface="Arial" panose="020B0604020202020204" pitchFamily="34" charset="0"/>
              </a:rPr>
              <a:t>2006]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8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Total input energy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06572"/>
              </p:ext>
            </p:extLst>
          </p:nvPr>
        </p:nvGraphicFramePr>
        <p:xfrm>
          <a:off x="533400" y="2133600"/>
          <a:ext cx="7620000" cy="3638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5108"/>
                <a:gridCol w="3032018"/>
                <a:gridCol w="2782874"/>
              </a:tblGrid>
              <a:tr h="1028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Energy consumption (MJ)*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Energy consumption with 50% recycled </a:t>
                      </a:r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aluminium</a:t>
                      </a:r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(MJ)* 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003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Component manufacure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15430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9190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2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2"/>
                          </a:solidFill>
                          <a:effectLst/>
                        </a:rPr>
                        <a:t>Transportation</a:t>
                      </a:r>
                      <a:endParaRPr lang="en-US" sz="20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6230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6230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811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Installation and maintenance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205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205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2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21870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15625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69251" y="6336268"/>
            <a:ext cx="435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[Allen </a:t>
            </a:r>
            <a:r>
              <a:rPr lang="en-US" i="1" dirty="0" smtClean="0">
                <a:cs typeface="Arial" panose="020B0604020202020204" pitchFamily="34" charset="0"/>
              </a:rPr>
              <a:t>et al</a:t>
            </a:r>
            <a:r>
              <a:rPr lang="en-US" dirty="0" smtClean="0">
                <a:cs typeface="Arial" panose="020B0604020202020204" pitchFamily="34" charset="0"/>
              </a:rPr>
              <a:t>., 2008 &amp; </a:t>
            </a:r>
            <a:r>
              <a:rPr lang="en-US" dirty="0" err="1" smtClean="0">
                <a:cs typeface="Arial" panose="020B0604020202020204" pitchFamily="34" charset="0"/>
              </a:rPr>
              <a:t>Rankine</a:t>
            </a:r>
            <a:r>
              <a:rPr lang="en-US" dirty="0" smtClean="0">
                <a:cs typeface="Arial" panose="020B0604020202020204" pitchFamily="34" charset="0"/>
              </a:rPr>
              <a:t>  </a:t>
            </a:r>
            <a:r>
              <a:rPr lang="en-US" i="1" dirty="0" smtClean="0">
                <a:cs typeface="Arial" panose="020B0604020202020204" pitchFamily="34" charset="0"/>
              </a:rPr>
              <a:t>et al. ,</a:t>
            </a:r>
            <a:r>
              <a:rPr lang="en-US" dirty="0" smtClean="0">
                <a:cs typeface="Arial" panose="020B0604020202020204" pitchFamily="34" charset="0"/>
              </a:rPr>
              <a:t>2006 ]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Energy intensity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292082"/>
              </p:ext>
            </p:extLst>
          </p:nvPr>
        </p:nvGraphicFramePr>
        <p:xfrm>
          <a:off x="381000" y="1290341"/>
          <a:ext cx="8382001" cy="5262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4201"/>
                <a:gridCol w="1295400"/>
                <a:gridCol w="1143000"/>
                <a:gridCol w="990600"/>
                <a:gridCol w="1828800"/>
              </a:tblGrid>
              <a:tr h="493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Annual output (kWh)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Output 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energy over lifetime (MJ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Input 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energy (MJ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Energy 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intensity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138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Hydro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372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Wind (800 kW onshore)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372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Wind (2MW offshore)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371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Mean open micro wind turbine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870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46,980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5,320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Mean urban micro wind turbine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164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8,860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5,320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1.7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493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SWIFT rooftop wind turbine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2,500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180,000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22,630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615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Comparative micro-wind turbine (600W)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138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Solar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250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Natural gas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0.4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250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Current UK grid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0.3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138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Coal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0.3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138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Nuclear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0.3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  <a:tr h="138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Oil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63" marR="6363" marT="6363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3276600"/>
            <a:ext cx="85344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1492" y="6509748"/>
            <a:ext cx="860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[Allen </a:t>
            </a:r>
            <a:r>
              <a:rPr lang="en-US" i="1" dirty="0" smtClean="0">
                <a:cs typeface="Arial" panose="020B0604020202020204" pitchFamily="34" charset="0"/>
              </a:rPr>
              <a:t>et al</a:t>
            </a:r>
            <a:r>
              <a:rPr lang="en-US" dirty="0" smtClean="0">
                <a:cs typeface="Arial" panose="020B0604020202020204" pitchFamily="34" charset="0"/>
              </a:rPr>
              <a:t>., </a:t>
            </a:r>
            <a:r>
              <a:rPr lang="en-US" dirty="0" err="1" smtClean="0">
                <a:cs typeface="Arial" panose="020B0604020202020204" pitchFamily="34" charset="0"/>
              </a:rPr>
              <a:t>Rankine</a:t>
            </a:r>
            <a:r>
              <a:rPr lang="en-US" dirty="0" smtClean="0">
                <a:cs typeface="Arial" panose="020B0604020202020204" pitchFamily="34" charset="0"/>
              </a:rPr>
              <a:t>  </a:t>
            </a:r>
            <a:r>
              <a:rPr lang="en-US" i="1" dirty="0" smtClean="0">
                <a:cs typeface="Arial" panose="020B0604020202020204" pitchFamily="34" charset="0"/>
              </a:rPr>
              <a:t>et al. </a:t>
            </a:r>
            <a:r>
              <a:rPr lang="en-US" i="1" dirty="0">
                <a:cs typeface="Arial" panose="020B0604020202020204" pitchFamily="34" charset="0"/>
              </a:rPr>
              <a:t>, Swiss </a:t>
            </a:r>
            <a:r>
              <a:rPr lang="en-US" i="1" dirty="0" err="1">
                <a:cs typeface="Arial" panose="020B0604020202020204" pitchFamily="34" charset="0"/>
              </a:rPr>
              <a:t>centre</a:t>
            </a:r>
            <a:r>
              <a:rPr lang="en-US" i="1" dirty="0">
                <a:cs typeface="Arial" panose="020B0604020202020204" pitchFamily="34" charset="0"/>
              </a:rPr>
              <a:t> for life cycle inventories, </a:t>
            </a:r>
            <a:r>
              <a:rPr lang="en-US" i="1" dirty="0" err="1" smtClean="0">
                <a:cs typeface="Arial" panose="020B0604020202020204" pitchFamily="34" charset="0"/>
              </a:rPr>
              <a:t>Ancona</a:t>
            </a:r>
            <a:r>
              <a:rPr lang="en-US" i="1" dirty="0">
                <a:cs typeface="Arial" panose="020B0604020202020204" pitchFamily="34" charset="0"/>
              </a:rPr>
              <a:t> et al., DTI </a:t>
            </a:r>
            <a:r>
              <a:rPr lang="en-US" dirty="0" smtClean="0">
                <a:cs typeface="Arial" panose="020B0604020202020204" pitchFamily="34" charset="0"/>
              </a:rPr>
              <a:t>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2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Payback time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498848"/>
              </p:ext>
            </p:extLst>
          </p:nvPr>
        </p:nvGraphicFramePr>
        <p:xfrm>
          <a:off x="609600" y="2209800"/>
          <a:ext cx="7696198" cy="3662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9210"/>
                <a:gridCol w="2332181"/>
                <a:gridCol w="1599210"/>
                <a:gridCol w="2165597"/>
              </a:tblGrid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Annual output </a:t>
                      </a:r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energy (MJ</a:t>
                      </a: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Input </a:t>
                      </a:r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energy (MJ</a:t>
                      </a: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Payback time (y)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10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Mean urban micro wind turbine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590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5320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10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Mean open micro wind turbine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3130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5320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1.7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88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</a:rPr>
                        <a:t>SWIFT rooftop wind turbine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9000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22630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2.5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69251" y="6336268"/>
            <a:ext cx="435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[Allen </a:t>
            </a:r>
            <a:r>
              <a:rPr lang="en-US" i="1" dirty="0" smtClean="0">
                <a:cs typeface="Arial" panose="020B0604020202020204" pitchFamily="34" charset="0"/>
              </a:rPr>
              <a:t>et al</a:t>
            </a:r>
            <a:r>
              <a:rPr lang="en-US" dirty="0" smtClean="0">
                <a:cs typeface="Arial" panose="020B0604020202020204" pitchFamily="34" charset="0"/>
              </a:rPr>
              <a:t>., 2008 &amp; </a:t>
            </a:r>
            <a:r>
              <a:rPr lang="en-US" dirty="0" err="1" smtClean="0">
                <a:cs typeface="Arial" panose="020B0604020202020204" pitchFamily="34" charset="0"/>
              </a:rPr>
              <a:t>Rankine</a:t>
            </a:r>
            <a:r>
              <a:rPr lang="en-US" dirty="0" smtClean="0">
                <a:cs typeface="Arial" panose="020B0604020202020204" pitchFamily="34" charset="0"/>
              </a:rPr>
              <a:t>  </a:t>
            </a:r>
            <a:r>
              <a:rPr lang="en-US" i="1" dirty="0" smtClean="0">
                <a:cs typeface="Arial" panose="020B0604020202020204" pitchFamily="34" charset="0"/>
              </a:rPr>
              <a:t>et al. ,</a:t>
            </a:r>
            <a:r>
              <a:rPr lang="en-US" dirty="0" smtClean="0">
                <a:cs typeface="Arial" panose="020B0604020202020204" pitchFamily="34" charset="0"/>
              </a:rPr>
              <a:t>2006 ]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Payback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90" y="2129352"/>
            <a:ext cx="6230220" cy="4001059"/>
          </a:xfrm>
        </p:spPr>
      </p:pic>
      <p:sp>
        <p:nvSpPr>
          <p:cNvPr id="5" name="TextBox 4"/>
          <p:cNvSpPr txBox="1"/>
          <p:nvPr/>
        </p:nvSpPr>
        <p:spPr>
          <a:xfrm>
            <a:off x="6629400" y="641246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[Allen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., 2008]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8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Types</a:t>
            </a:r>
            <a:endParaRPr lang="en-US" sz="4800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Horizontal axis wind turbine (HAWT)</a:t>
            </a:r>
          </a:p>
          <a:p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Vertical axis wind turbine (VAWT)</a:t>
            </a:r>
          </a:p>
          <a:p>
            <a:pPr marL="45720" indent="0">
              <a:buNone/>
            </a:pPr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6010275" cy="3219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096000"/>
            <a:ext cx="62484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99177" y="6126718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HAWT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6132627"/>
            <a:ext cx="83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AWT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133812"/>
            <a:ext cx="83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AWT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14401"/>
            <a:ext cx="2362200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5080" y="3352800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HAWT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3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References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30"/>
          </a:xfrm>
        </p:spPr>
        <p:txBody>
          <a:bodyPr>
            <a:noAutofit/>
          </a:bodyPr>
          <a:lstStyle/>
          <a:p>
            <a:r>
              <a:rPr lang="en-US" sz="1600" b="1" dirty="0" err="1"/>
              <a:t>Bahaj</a:t>
            </a:r>
            <a:r>
              <a:rPr lang="en-US" sz="1600" b="1" dirty="0"/>
              <a:t>, A. </a:t>
            </a:r>
            <a:r>
              <a:rPr lang="en-US" sz="1600" b="1" dirty="0" err="1"/>
              <a:t>S.,Myers</a:t>
            </a:r>
            <a:r>
              <a:rPr lang="en-US" sz="1600" b="1" dirty="0"/>
              <a:t>, L., </a:t>
            </a:r>
            <a:r>
              <a:rPr lang="en-US" sz="1600" dirty="0"/>
              <a:t>and </a:t>
            </a:r>
            <a:r>
              <a:rPr lang="en-US" sz="1600" b="1" dirty="0"/>
              <a:t>James, P. A. B. </a:t>
            </a:r>
            <a:r>
              <a:rPr lang="en-US" sz="1600" dirty="0"/>
              <a:t>Urban </a:t>
            </a:r>
            <a:r>
              <a:rPr lang="en-US" sz="1600" dirty="0" smtClean="0"/>
              <a:t>energy generation</a:t>
            </a:r>
            <a:r>
              <a:rPr lang="en-US" sz="1600" dirty="0"/>
              <a:t>: influence of micro-wind turbine output </a:t>
            </a:r>
            <a:r>
              <a:rPr lang="en-US" sz="1600" dirty="0" smtClean="0"/>
              <a:t>on electricity </a:t>
            </a:r>
            <a:r>
              <a:rPr lang="en-US" sz="1600" dirty="0"/>
              <a:t>consumption in </a:t>
            </a:r>
            <a:r>
              <a:rPr lang="en-US" sz="1600" dirty="0" err="1"/>
              <a:t>buildings.</a:t>
            </a:r>
            <a:r>
              <a:rPr lang="en-US" sz="1600" i="1" dirty="0" err="1"/>
              <a:t>EnergyBuild</a:t>
            </a:r>
            <a:r>
              <a:rPr lang="en-US" sz="1600" i="1" dirty="0"/>
              <a:t>.</a:t>
            </a:r>
            <a:r>
              <a:rPr lang="en-US" sz="1600" dirty="0"/>
              <a:t>, 2007</a:t>
            </a:r>
            <a:r>
              <a:rPr lang="en-US" sz="1600" dirty="0" smtClean="0"/>
              <a:t>, </a:t>
            </a:r>
            <a:r>
              <a:rPr lang="en-US" sz="1600" b="1" dirty="0" smtClean="0"/>
              <a:t>39</a:t>
            </a:r>
            <a:r>
              <a:rPr lang="en-US" sz="1600" dirty="0" smtClean="0"/>
              <a:t>(2</a:t>
            </a:r>
            <a:r>
              <a:rPr lang="en-US" sz="1600" dirty="0"/>
              <a:t>), </a:t>
            </a:r>
            <a:r>
              <a:rPr lang="en-US" sz="1600" dirty="0" smtClean="0"/>
              <a:t>154–165.</a:t>
            </a:r>
          </a:p>
          <a:p>
            <a:r>
              <a:rPr lang="en-US" sz="1600" b="1" dirty="0"/>
              <a:t>Sahin,A.D.,</a:t>
            </a:r>
            <a:r>
              <a:rPr lang="en-US" sz="1600" b="1" dirty="0" err="1"/>
              <a:t>Dincer</a:t>
            </a:r>
            <a:r>
              <a:rPr lang="en-US" sz="1600" b="1" dirty="0"/>
              <a:t>, I.,</a:t>
            </a:r>
            <a:r>
              <a:rPr lang="en-US" sz="1600" dirty="0" err="1"/>
              <a:t>and</a:t>
            </a:r>
            <a:r>
              <a:rPr lang="en-US" sz="1600" b="1" dirty="0" err="1"/>
              <a:t>Rosen,M</a:t>
            </a:r>
            <a:r>
              <a:rPr lang="en-US" sz="1600" b="1" dirty="0"/>
              <a:t>. </a:t>
            </a:r>
            <a:r>
              <a:rPr lang="en-US" sz="1600" b="1" dirty="0" err="1" smtClean="0"/>
              <a:t>A.</a:t>
            </a:r>
            <a:r>
              <a:rPr lang="en-US" sz="1600" dirty="0" err="1" smtClean="0"/>
              <a:t>Thermodynamic</a:t>
            </a:r>
            <a:r>
              <a:rPr lang="en-US" sz="1600" dirty="0" smtClean="0"/>
              <a:t>  analysis </a:t>
            </a:r>
            <a:r>
              <a:rPr lang="en-US" sz="1600" dirty="0"/>
              <a:t>of wind energy. </a:t>
            </a:r>
            <a:r>
              <a:rPr lang="en-US" sz="1600" i="1" dirty="0"/>
              <a:t>Int. J. Energy Res.</a:t>
            </a:r>
            <a:r>
              <a:rPr lang="en-US" sz="1600" dirty="0"/>
              <a:t>, 2006, </a:t>
            </a:r>
            <a:r>
              <a:rPr lang="en-US" sz="1600" b="1" dirty="0"/>
              <a:t>30</a:t>
            </a:r>
            <a:r>
              <a:rPr lang="en-US" sz="1600" dirty="0"/>
              <a:t>(8</a:t>
            </a:r>
            <a:r>
              <a:rPr lang="en-US" sz="1600" dirty="0" smtClean="0"/>
              <a:t>), 553–566.</a:t>
            </a:r>
          </a:p>
          <a:p>
            <a:r>
              <a:rPr lang="de-DE" sz="1600" b="1" dirty="0"/>
              <a:t>Betz, A. </a:t>
            </a:r>
            <a:r>
              <a:rPr lang="de-DE" sz="1600" i="1" dirty="0"/>
              <a:t>Windenergie und ihre Ausnutzung </a:t>
            </a:r>
            <a:r>
              <a:rPr lang="de-DE" sz="1600" i="1" dirty="0" smtClean="0"/>
              <a:t>durch </a:t>
            </a:r>
            <a:r>
              <a:rPr lang="en-US" sz="1600" i="1" dirty="0" err="1" smtClean="0"/>
              <a:t>Windmühlen</a:t>
            </a:r>
            <a:r>
              <a:rPr lang="en-US" sz="1600" dirty="0"/>
              <a:t>, 1946 (</a:t>
            </a:r>
            <a:r>
              <a:rPr lang="en-US" sz="1600" dirty="0" err="1"/>
              <a:t>Vandenhoek</a:t>
            </a:r>
            <a:r>
              <a:rPr lang="en-US" sz="1600" dirty="0"/>
              <a:t> and </a:t>
            </a:r>
            <a:r>
              <a:rPr lang="en-US" sz="1600" dirty="0" err="1"/>
              <a:t>Ruprecht</a:t>
            </a:r>
            <a:r>
              <a:rPr lang="en-US" sz="1600" dirty="0" smtClean="0"/>
              <a:t>, </a:t>
            </a:r>
            <a:r>
              <a:rPr lang="en-US" sz="1600" dirty="0" err="1" smtClean="0"/>
              <a:t>Göttingen</a:t>
            </a:r>
            <a:r>
              <a:rPr lang="en-US" sz="1600" dirty="0" smtClean="0"/>
              <a:t>).</a:t>
            </a:r>
          </a:p>
          <a:p>
            <a:r>
              <a:rPr lang="en-US" sz="1600" b="1" dirty="0" err="1" smtClean="0"/>
              <a:t>Entec</a:t>
            </a:r>
            <a:r>
              <a:rPr lang="en-US" sz="1600" dirty="0" smtClean="0"/>
              <a:t> - </a:t>
            </a:r>
            <a:r>
              <a:rPr lang="en-US" sz="1600" dirty="0" smtClean="0">
                <a:hlinkClick r:id="rId3"/>
              </a:rPr>
              <a:t>http://www.entec-international.com/</a:t>
            </a:r>
            <a:endParaRPr lang="en-US" sz="1600" dirty="0" smtClean="0"/>
          </a:p>
          <a:p>
            <a:r>
              <a:rPr lang="en-US" sz="1600" b="1" dirty="0"/>
              <a:t>Roth, M. </a:t>
            </a:r>
            <a:r>
              <a:rPr lang="en-US" sz="1600" dirty="0"/>
              <a:t>Review of atmospheric turbulence over cities</a:t>
            </a:r>
            <a:r>
              <a:rPr lang="en-US" sz="1600" dirty="0" smtClean="0"/>
              <a:t>. </a:t>
            </a:r>
            <a:r>
              <a:rPr lang="es-ES" sz="1600" i="1" dirty="0" smtClean="0"/>
              <a:t>Q</a:t>
            </a:r>
            <a:r>
              <a:rPr lang="es-ES" sz="1600" i="1" dirty="0"/>
              <a:t>. J. </a:t>
            </a:r>
            <a:r>
              <a:rPr lang="es-ES" sz="1600" i="1" dirty="0" err="1"/>
              <a:t>R.Meteorol</a:t>
            </a:r>
            <a:r>
              <a:rPr lang="es-ES" sz="1600" i="1" dirty="0"/>
              <a:t>. Soc.</a:t>
            </a:r>
            <a:r>
              <a:rPr lang="es-ES" sz="1600" dirty="0"/>
              <a:t>, 2000, </a:t>
            </a:r>
            <a:r>
              <a:rPr lang="es-ES" sz="1600" b="1" dirty="0"/>
              <a:t>126, </a:t>
            </a:r>
            <a:r>
              <a:rPr lang="es-ES" sz="1600" dirty="0"/>
              <a:t>941–990</a:t>
            </a:r>
            <a:r>
              <a:rPr lang="es-ES" sz="1600" dirty="0" smtClean="0"/>
              <a:t>.</a:t>
            </a:r>
          </a:p>
          <a:p>
            <a:r>
              <a:rPr lang="en-US" sz="1600" b="1" dirty="0" smtClean="0"/>
              <a:t>S. R. Allen, G. P. </a:t>
            </a:r>
            <a:r>
              <a:rPr lang="en-US" sz="1600" b="1" dirty="0"/>
              <a:t>Hammond, </a:t>
            </a:r>
            <a:r>
              <a:rPr lang="en-US" sz="1600" dirty="0" smtClean="0"/>
              <a:t>and </a:t>
            </a:r>
            <a:r>
              <a:rPr lang="en-US" sz="1600" b="1" dirty="0" smtClean="0"/>
              <a:t>M. C. McManus</a:t>
            </a:r>
            <a:r>
              <a:rPr lang="en-US" sz="1600" dirty="0" smtClean="0"/>
              <a:t>, </a:t>
            </a:r>
            <a:r>
              <a:rPr lang="en-US" sz="1600" dirty="0"/>
              <a:t>Energy analysis and environmental life </a:t>
            </a:r>
            <a:r>
              <a:rPr lang="en-US" sz="1600" dirty="0" smtClean="0"/>
              <a:t>cycle assessment </a:t>
            </a:r>
            <a:r>
              <a:rPr lang="en-US" sz="1600" dirty="0"/>
              <a:t>of a micro-wind </a:t>
            </a:r>
            <a:r>
              <a:rPr lang="en-US" sz="1600" dirty="0" smtClean="0"/>
              <a:t>turbine, J</a:t>
            </a:r>
            <a:r>
              <a:rPr lang="en-US" sz="1600" dirty="0"/>
              <a:t>. Power and </a:t>
            </a:r>
            <a:r>
              <a:rPr lang="en-US" sz="1600" dirty="0" smtClean="0"/>
              <a:t>Energy, 2008, 669-683.</a:t>
            </a:r>
          </a:p>
          <a:p>
            <a:r>
              <a:rPr lang="en-US" sz="1600" b="1" dirty="0"/>
              <a:t>DBERR. </a:t>
            </a:r>
            <a:r>
              <a:rPr lang="en-US" sz="1600" dirty="0"/>
              <a:t>Energy consumption tables: </a:t>
            </a:r>
            <a:r>
              <a:rPr lang="en-US" sz="1600" dirty="0" smtClean="0"/>
              <a:t>domestic energy </a:t>
            </a:r>
            <a:r>
              <a:rPr lang="en-US" sz="1600" dirty="0"/>
              <a:t>consumption tables. 2007, available </a:t>
            </a:r>
            <a:r>
              <a:rPr lang="en-US" sz="1600" dirty="0" err="1" smtClean="0"/>
              <a:t>from:http</a:t>
            </a:r>
            <a:r>
              <a:rPr lang="en-US" sz="1600" dirty="0"/>
              <a:t>://</a:t>
            </a:r>
            <a:r>
              <a:rPr lang="en-US" sz="1600" dirty="0" smtClean="0"/>
              <a:t>www.dti.gov.uk/energy/statistics/publications/ecuk/domestic/page18071.html</a:t>
            </a:r>
            <a:r>
              <a:rPr lang="en-US" sz="1600" dirty="0"/>
              <a:t>, accessed 13 </a:t>
            </a:r>
            <a:r>
              <a:rPr lang="en-US" sz="1600" dirty="0" smtClean="0"/>
              <a:t>August 2007</a:t>
            </a:r>
            <a:r>
              <a:rPr lang="en-US" sz="1600" dirty="0"/>
              <a:t>.</a:t>
            </a:r>
          </a:p>
          <a:p>
            <a:r>
              <a:rPr lang="en-US" sz="1600" b="1" dirty="0" smtClean="0"/>
              <a:t>DCLG</a:t>
            </a:r>
            <a:r>
              <a:rPr lang="en-US" sz="1600" b="1" dirty="0"/>
              <a:t>. </a:t>
            </a:r>
            <a:r>
              <a:rPr lang="en-US" sz="1600" dirty="0"/>
              <a:t>Live tables on stock. 2007, available from: http</a:t>
            </a:r>
            <a:r>
              <a:rPr lang="en-US" sz="1600" dirty="0" smtClean="0"/>
              <a:t>://www.communities.gov.uk/index.asp?id=1156006,accessed </a:t>
            </a:r>
            <a:r>
              <a:rPr lang="en-US" sz="1600" dirty="0"/>
              <a:t>13 August 2007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Department of trade and industry</a:t>
            </a:r>
            <a:r>
              <a:rPr lang="en-US" sz="1600" dirty="0" smtClean="0"/>
              <a:t>, UK energy in brief, 2005 (DTI, London).</a:t>
            </a:r>
          </a:p>
          <a:p>
            <a:endParaRPr lang="en-US" sz="1600" dirty="0" smtClean="0"/>
          </a:p>
          <a:p>
            <a:pPr marL="45720" indent="0">
              <a:buNone/>
            </a:pPr>
            <a:endParaRPr lang="en-US" sz="1400" dirty="0"/>
          </a:p>
          <a:p>
            <a:pPr>
              <a:buFont typeface="+mj-lt"/>
              <a:buAutoNum type="arabicPeriod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66315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b="1" dirty="0"/>
              <a:t>Dutton, A. G., Halliday, J. A. </a:t>
            </a:r>
            <a:r>
              <a:rPr lang="en-US" sz="1600" dirty="0"/>
              <a:t>, and </a:t>
            </a:r>
            <a:r>
              <a:rPr lang="en-US" sz="1600" b="1" dirty="0"/>
              <a:t>Blanch, A. J</a:t>
            </a:r>
            <a:r>
              <a:rPr lang="en-US" sz="1600" dirty="0"/>
              <a:t>., The feasibility of  building-mounted/integrated wind turbines. (BUWTs): Achieving their potential for carbon emission reductions.  Final report, 4 May 2005, p. 109.</a:t>
            </a:r>
          </a:p>
          <a:p>
            <a:r>
              <a:rPr lang="en-US" sz="1600" b="1" dirty="0"/>
              <a:t>Ancona, D.</a:t>
            </a:r>
            <a:r>
              <a:rPr lang="en-US" sz="1600" dirty="0"/>
              <a:t> and </a:t>
            </a:r>
            <a:r>
              <a:rPr lang="en-US" sz="1600" b="1" dirty="0"/>
              <a:t>McVeigh, J. </a:t>
            </a:r>
            <a:r>
              <a:rPr lang="en-US" sz="1600" dirty="0"/>
              <a:t>Wind turbine – materials and manufacturing fact sheet, Prepared by Princeton Energy Resources International, LLC for the Office of Industrial Technologies, US Department of Energy,2001.</a:t>
            </a:r>
          </a:p>
          <a:p>
            <a:r>
              <a:rPr lang="en-US" sz="1600" b="1" dirty="0"/>
              <a:t>Rankine, R. K., Chick, J. P</a:t>
            </a:r>
            <a:r>
              <a:rPr lang="en-US" sz="1600" dirty="0" smtClean="0"/>
              <a:t>. </a:t>
            </a:r>
            <a:r>
              <a:rPr lang="en-US" sz="1600" dirty="0"/>
              <a:t>and </a:t>
            </a:r>
            <a:r>
              <a:rPr lang="en-US" sz="1600" b="1" dirty="0"/>
              <a:t>Harrison, G. P. </a:t>
            </a:r>
            <a:r>
              <a:rPr lang="en-US" sz="1600" dirty="0"/>
              <a:t>Energy and carbon audit of a rooftop wind turbine. Proc. </a:t>
            </a:r>
            <a:r>
              <a:rPr lang="en-US" sz="1600" dirty="0" err="1"/>
              <a:t>InstnMech</a:t>
            </a:r>
            <a:r>
              <a:rPr lang="en-US" sz="1600" dirty="0"/>
              <a:t>. </a:t>
            </a:r>
            <a:r>
              <a:rPr lang="en-US" sz="1600" dirty="0" err="1"/>
              <a:t>Engrs</a:t>
            </a:r>
            <a:r>
              <a:rPr lang="en-US" sz="1600" dirty="0"/>
              <a:t>, Part A: J. Power and Energy, 2006, 220(7),</a:t>
            </a:r>
            <a:r>
              <a:rPr lang="en-US" sz="1600" dirty="0" smtClean="0"/>
              <a:t>643–654</a:t>
            </a:r>
          </a:p>
          <a:p>
            <a:r>
              <a:rPr lang="en-US" sz="1600" b="1" dirty="0"/>
              <a:t>R.H. </a:t>
            </a:r>
            <a:r>
              <a:rPr lang="en-US" sz="1600" b="1" dirty="0" smtClean="0"/>
              <a:t>Crawford</a:t>
            </a:r>
            <a:r>
              <a:rPr lang="en-US" sz="1600" dirty="0" smtClean="0"/>
              <a:t>, </a:t>
            </a:r>
            <a:r>
              <a:rPr lang="en-US" sz="1600" dirty="0"/>
              <a:t>Life cycle energy and greenhouse emissions analysis of wind turbines and </a:t>
            </a:r>
            <a:r>
              <a:rPr lang="en-US" sz="1600" dirty="0" smtClean="0"/>
              <a:t>the effect </a:t>
            </a:r>
            <a:r>
              <a:rPr lang="en-US" sz="1600" dirty="0"/>
              <a:t>of size on energy </a:t>
            </a:r>
            <a:r>
              <a:rPr lang="en-US" sz="1600" dirty="0" smtClean="0"/>
              <a:t>yield, </a:t>
            </a:r>
            <a:r>
              <a:rPr lang="en-US" sz="1600" dirty="0"/>
              <a:t>Renewable and Sustainable Energy Reviews 13 (2009) </a:t>
            </a:r>
            <a:r>
              <a:rPr lang="en-US" sz="1600" dirty="0" smtClean="0"/>
              <a:t>2653–2660</a:t>
            </a:r>
          </a:p>
          <a:p>
            <a:r>
              <a:rPr lang="en-US" sz="1600" u="sng" dirty="0" smtClean="0">
                <a:hlinkClick r:id="rId3"/>
              </a:rPr>
              <a:t>Carbon trust - http</a:t>
            </a:r>
            <a:r>
              <a:rPr lang="en-US" sz="1600" u="sng" dirty="0">
                <a:hlinkClick r:id="rId3"/>
              </a:rPr>
              <a:t>://</a:t>
            </a:r>
            <a:r>
              <a:rPr lang="en-US" sz="1600" u="sng" dirty="0" smtClean="0">
                <a:hlinkClick r:id="rId3"/>
              </a:rPr>
              <a:t>www.carbontrust.com/media/77248/ctc738_small-scale_wind_energy.pdf</a:t>
            </a:r>
            <a:endParaRPr lang="en-US" sz="1600" u="sng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energy.gov/eere/wind/history-wind-energy</a:t>
            </a:r>
            <a:endParaRPr lang="en-US" sz="1600" dirty="0" smtClean="0"/>
          </a:p>
          <a:p>
            <a:r>
              <a:rPr lang="en-US" sz="1600" dirty="0" smtClean="0"/>
              <a:t>Illustrated history of wind </a:t>
            </a:r>
            <a:r>
              <a:rPr lang="en-US" sz="1600" dirty="0"/>
              <a:t>power development -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energy.gov/eere/wind/history-wind-energy</a:t>
            </a:r>
            <a:endParaRPr lang="en-US" sz="1600" dirty="0" smtClean="0"/>
          </a:p>
          <a:p>
            <a:r>
              <a:rPr lang="en-US" sz="1600" b="1" dirty="0"/>
              <a:t>Swiss Centre for Life Cycle Inventories. </a:t>
            </a:r>
            <a:r>
              <a:rPr lang="en-US" sz="1600" i="1" dirty="0" err="1"/>
              <a:t>Ecoinvent</a:t>
            </a:r>
            <a:r>
              <a:rPr lang="en-US" sz="1600" i="1" dirty="0"/>
              <a:t> database [v1.3]</a:t>
            </a:r>
            <a:r>
              <a:rPr lang="en-US" sz="1600" dirty="0"/>
              <a:t>, 2007 (EPMA, Switzerland).</a:t>
            </a:r>
          </a:p>
          <a:p>
            <a:r>
              <a:rPr lang="en-US" sz="1600" b="1" dirty="0" err="1"/>
              <a:t>DTI.</a:t>
            </a:r>
            <a:r>
              <a:rPr lang="en-US" sz="1600" i="1" dirty="0" err="1"/>
              <a:t>Digest</a:t>
            </a:r>
            <a:r>
              <a:rPr lang="en-US" sz="1600" i="1" dirty="0"/>
              <a:t> </a:t>
            </a:r>
            <a:r>
              <a:rPr lang="en-US" sz="1600" i="1" dirty="0" err="1"/>
              <a:t>ofUnitedKingdomenergy</a:t>
            </a:r>
            <a:r>
              <a:rPr lang="en-US" sz="1600" i="1" dirty="0"/>
              <a:t> statistics 2005</a:t>
            </a:r>
            <a:r>
              <a:rPr lang="en-US" sz="1600" dirty="0"/>
              <a:t>, </a:t>
            </a:r>
            <a:r>
              <a:rPr lang="en-US" sz="1600" dirty="0" smtClean="0"/>
              <a:t>2006 (</a:t>
            </a:r>
            <a:r>
              <a:rPr lang="en-US" sz="1600" dirty="0"/>
              <a:t>Department of Trade and Industry, London</a:t>
            </a:r>
            <a:r>
              <a:rPr lang="en-US" sz="1600" dirty="0" smtClean="0"/>
              <a:t>).</a:t>
            </a:r>
          </a:p>
          <a:p>
            <a:r>
              <a:rPr lang="en-US" sz="1600" b="1" dirty="0"/>
              <a:t>Manfred </a:t>
            </a:r>
            <a:r>
              <a:rPr lang="en-US" sz="1600" b="1" dirty="0" err="1" smtClean="0"/>
              <a:t>Lenzen</a:t>
            </a:r>
            <a:r>
              <a:rPr lang="en-US" sz="1600" b="1" dirty="0" smtClean="0"/>
              <a:t>, </a:t>
            </a:r>
            <a:r>
              <a:rPr lang="en-US" sz="1600" b="1" dirty="0"/>
              <a:t>*, </a:t>
            </a:r>
            <a:r>
              <a:rPr lang="en-US" sz="1600" b="1" dirty="0" err="1"/>
              <a:t>Jesper</a:t>
            </a:r>
            <a:r>
              <a:rPr lang="en-US" sz="1600" b="1" dirty="0"/>
              <a:t> </a:t>
            </a:r>
            <a:r>
              <a:rPr lang="en-US" sz="1600" b="1" dirty="0" err="1" smtClean="0"/>
              <a:t>Munksgaardb</a:t>
            </a:r>
            <a:r>
              <a:rPr lang="en-US" sz="1600" dirty="0" smtClean="0"/>
              <a:t>, Energy </a:t>
            </a:r>
            <a:r>
              <a:rPr lang="en-US" sz="1600" dirty="0"/>
              <a:t>and CO2 life-cycle analyses of </a:t>
            </a:r>
            <a:r>
              <a:rPr lang="en-US" sz="1600" dirty="0" smtClean="0"/>
              <a:t>wind turbines—review </a:t>
            </a:r>
            <a:r>
              <a:rPr lang="en-US" sz="1600" dirty="0"/>
              <a:t>and </a:t>
            </a:r>
            <a:r>
              <a:rPr lang="en-US" sz="1600" dirty="0" smtClean="0"/>
              <a:t>applications. Renewable energy, </a:t>
            </a:r>
            <a:r>
              <a:rPr lang="en-US" sz="1600" dirty="0"/>
              <a:t>26 (2002) 339–362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256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1558"/>
            <a:ext cx="9144000" cy="6889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9" y="327121"/>
            <a:ext cx="736202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9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HAWT </a:t>
            </a:r>
            <a:r>
              <a:rPr lang="en-US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VAWT</a:t>
            </a:r>
            <a:endParaRPr lang="en-US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Main rotor shaft and electrical  generator at the top of the tower  </a:t>
            </a:r>
          </a:p>
          <a:p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Must be pointed into the wind</a:t>
            </a:r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Main rotor shaft  arranged vertically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generator and gearbox can be placed near  the ground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Does not need to be pointed into the wind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Relatively low rotational speed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814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937084"/>
            <a:ext cx="4419600" cy="4158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61933" y="1600200"/>
            <a:ext cx="0" cy="5105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8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Gross power</a:t>
            </a:r>
            <a:endParaRPr lang="en-US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en-US" sz="4400" b="0" dirty="0" smtClean="0">
                  <a:solidFill>
                    <a:schemeClr val="tx2"/>
                  </a:solidFill>
                  <a:ea typeface="Cambria Math"/>
                </a:endParaRPr>
              </a:p>
              <a:p>
                <a:endParaRPr lang="en-US" sz="2800" b="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 xmlns="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schemeClr val="tx2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14:m>
                  <m:oMath xmlns:m="http://schemas.openxmlformats.org/officeDocument/2006/math" xmlns="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– </a:t>
                </a:r>
                <a:r>
                  <a:rPr lang="en-US" sz="2800" dirty="0" smtClean="0">
                    <a:solidFill>
                      <a:schemeClr val="tx2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rotor diameter</a:t>
                </a:r>
              </a:p>
              <a:p>
                <a14:m>
                  <m:oMath xmlns:m="http://schemas.openxmlformats.org/officeDocument/2006/math" xmlns="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– </a:t>
                </a:r>
                <a:r>
                  <a:rPr lang="en-US" sz="2800" dirty="0" smtClean="0">
                    <a:solidFill>
                      <a:schemeClr val="tx2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air density</a:t>
                </a:r>
              </a:p>
              <a:p>
                <a14:m>
                  <m:oMath xmlns:m="http://schemas.openxmlformats.org/officeDocument/2006/math" xmlns="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– </a:t>
                </a:r>
                <a:r>
                  <a:rPr lang="en-US" sz="2800" dirty="0" smtClean="0">
                    <a:solidFill>
                      <a:schemeClr val="tx2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wind velocity</a:t>
                </a:r>
                <a:endParaRPr lang="en-US" sz="2800" dirty="0">
                  <a:solidFill>
                    <a:schemeClr val="tx2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59531" y="6280666"/>
            <a:ext cx="198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</a:t>
            </a:r>
            <a:r>
              <a:rPr lang="en-US" dirty="0" err="1" smtClean="0">
                <a:cs typeface="Arial" panose="020B0604020202020204" pitchFamily="34" charset="0"/>
              </a:rPr>
              <a:t>Sahin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i="1" dirty="0" smtClean="0">
                <a:cs typeface="Arial" panose="020B0604020202020204" pitchFamily="34" charset="0"/>
              </a:rPr>
              <a:t>et al</a:t>
            </a:r>
            <a:r>
              <a:rPr lang="en-US" dirty="0" smtClean="0">
                <a:cs typeface="Arial" panose="020B0604020202020204" pitchFamily="34" charset="0"/>
              </a:rPr>
              <a:t>. 2006]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8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me.uni-leipzig.de/energy/ef/img/15_w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54" y="1359338"/>
            <a:ext cx="2318691" cy="142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09600"/>
                <a:ext cx="8229600" cy="8382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latin typeface="+mn-lt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Betz limit - </a:t>
                </a:r>
                <a:r>
                  <a:rPr lang="en-US" dirty="0">
                    <a:latin typeface="+mn-lt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Max power </a:t>
                </a:r>
                <a:r>
                  <a:rPr lang="en-US" dirty="0" smtClean="0">
                    <a:latin typeface="+mn-lt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of </a:t>
                </a:r>
                <a14:m>
                  <m:oMath xmlns:m="http://schemas.openxmlformats.org/officeDocument/2006/math" xmlns="">
                    <m:r>
                      <a:rPr lang="en-US" i="1" dirty="0">
                        <a:latin typeface="Cambria Math"/>
                      </a:rPr>
                      <m:t>59</m:t>
                    </m:r>
                    <m:r>
                      <a:rPr lang="en-US" i="1" dirty="0">
                        <a:latin typeface="Cambria Math"/>
                      </a:rPr>
                      <m:t>%</m:t>
                    </m:r>
                  </m:oMath>
                </a14:m>
                <a:endParaRPr lang="en-US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09600"/>
                <a:ext cx="8229600" cy="838200"/>
              </a:xfrm>
              <a:blipFill rotWithShape="1">
                <a:blip r:embed="rId4"/>
                <a:stretch>
                  <a:fillRect l="-4148" t="-2174" b="-40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ayelet\Desktop\Weizmann\Guided reading\ppt\power_curv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72336"/>
            <a:ext cx="6449353" cy="43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96200" y="6336268"/>
            <a:ext cx="128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[Betz 1946]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0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Power curve</a:t>
            </a:r>
            <a:endParaRPr lang="en-US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985173" cy="3340020"/>
          </a:xfrm>
        </p:spPr>
      </p:pic>
      <p:sp>
        <p:nvSpPr>
          <p:cNvPr id="7" name="TextBox 6"/>
          <p:cNvSpPr txBox="1"/>
          <p:nvPr/>
        </p:nvSpPr>
        <p:spPr>
          <a:xfrm>
            <a:off x="8077200" y="63362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</a:t>
            </a:r>
            <a:r>
              <a:rPr lang="en-US" dirty="0" err="1" smtClean="0">
                <a:cs typeface="Arial" panose="020B0604020202020204" pitchFamily="34" charset="0"/>
              </a:rPr>
              <a:t>Entec</a:t>
            </a:r>
            <a:r>
              <a:rPr lang="en-US" dirty="0" smtClean="0">
                <a:cs typeface="Arial" panose="020B0604020202020204" pitchFamily="34" charset="0"/>
              </a:rPr>
              <a:t>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4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Wind resource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28238"/>
            <a:ext cx="8915400" cy="3606830"/>
          </a:xfrm>
        </p:spPr>
      </p:pic>
      <p:sp>
        <p:nvSpPr>
          <p:cNvPr id="5" name="TextBox 4"/>
          <p:cNvSpPr txBox="1"/>
          <p:nvPr/>
        </p:nvSpPr>
        <p:spPr>
          <a:xfrm>
            <a:off x="8088789" y="63362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</a:t>
            </a:r>
            <a:r>
              <a:rPr lang="en-US" dirty="0" err="1" smtClean="0">
                <a:cs typeface="Arial" panose="020B0604020202020204" pitchFamily="34" charset="0"/>
              </a:rPr>
              <a:t>Entec</a:t>
            </a:r>
            <a:r>
              <a:rPr lang="en-US" dirty="0" smtClean="0">
                <a:cs typeface="Arial" panose="020B0604020202020204" pitchFamily="34" charset="0"/>
              </a:rPr>
              <a:t>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066800"/>
            <a:ext cx="3733800" cy="1143000"/>
          </a:xfrm>
        </p:spPr>
        <p:txBody>
          <a:bodyPr/>
          <a:lstStyle/>
          <a:p>
            <a:r>
              <a:rPr lang="en-US" dirty="0" smtClean="0"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Turbulence</a:t>
            </a:r>
            <a:endParaRPr lang="en-US" dirty="0"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3115"/>
            <a:ext cx="4718877" cy="5792485"/>
          </a:xfrm>
        </p:spPr>
      </p:pic>
      <p:sp>
        <p:nvSpPr>
          <p:cNvPr id="5" name="TextBox 4"/>
          <p:cNvSpPr txBox="1"/>
          <p:nvPr/>
        </p:nvSpPr>
        <p:spPr>
          <a:xfrm>
            <a:off x="7550180" y="63362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[Roth, 2000]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1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3379</TotalTime>
  <Words>2642</Words>
  <Application>Microsoft Macintosh PowerPoint</Application>
  <PresentationFormat>On-screen Show (4:3)</PresentationFormat>
  <Paragraphs>438</Paragraphs>
  <Slides>32</Slides>
  <Notes>32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PowerPoint Presentation</vt:lpstr>
      <vt:lpstr>History</vt:lpstr>
      <vt:lpstr>Types</vt:lpstr>
      <vt:lpstr>  HAWT            VAWT</vt:lpstr>
      <vt:lpstr>Gross power</vt:lpstr>
      <vt:lpstr>Betz limit - Max power of 59%</vt:lpstr>
      <vt:lpstr>Power curve</vt:lpstr>
      <vt:lpstr>Wind resource</vt:lpstr>
      <vt:lpstr>Turbulence</vt:lpstr>
      <vt:lpstr>Small scale</vt:lpstr>
      <vt:lpstr>PowerPoint Presentation</vt:lpstr>
      <vt:lpstr>Turbine comparison</vt:lpstr>
      <vt:lpstr>Output energy</vt:lpstr>
      <vt:lpstr>Annual energy output</vt:lpstr>
      <vt:lpstr>Annual energy output</vt:lpstr>
      <vt:lpstr>Annual household electricity consumption</vt:lpstr>
      <vt:lpstr>Annual energy output</vt:lpstr>
      <vt:lpstr>Input energy</vt:lpstr>
      <vt:lpstr>Turbine components</vt:lpstr>
      <vt:lpstr>Small scale turbine components</vt:lpstr>
      <vt:lpstr>Small scale turbine components</vt:lpstr>
      <vt:lpstr>Component manufacture</vt:lpstr>
      <vt:lpstr>Component manufacture</vt:lpstr>
      <vt:lpstr>Transportation</vt:lpstr>
      <vt:lpstr>Installation and maintenance</vt:lpstr>
      <vt:lpstr>Total input energy</vt:lpstr>
      <vt:lpstr>Energy intensity</vt:lpstr>
      <vt:lpstr>Payback time</vt:lpstr>
      <vt:lpstr>Payback time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Ayelet Klein</dc:creator>
  <cp:lastModifiedBy>David Cahen</cp:lastModifiedBy>
  <cp:revision>145</cp:revision>
  <cp:lastPrinted>2015-07-01T15:37:03Z</cp:lastPrinted>
  <dcterms:created xsi:type="dcterms:W3CDTF">2015-06-05T16:10:03Z</dcterms:created>
  <dcterms:modified xsi:type="dcterms:W3CDTF">2015-07-09T06:37:54Z</dcterms:modified>
</cp:coreProperties>
</file>