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1"/>
  </p:notes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3" r:id="rId18"/>
    <p:sldId id="271" r:id="rId19"/>
    <p:sldId id="272" r:id="rId20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33" autoAdjust="0"/>
    <p:restoredTop sz="86443" autoAdjust="0"/>
  </p:normalViewPr>
  <p:slideViewPr>
    <p:cSldViewPr>
      <p:cViewPr>
        <p:scale>
          <a:sx n="80" d="100"/>
          <a:sy n="80" d="100"/>
        </p:scale>
        <p:origin x="-107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FC50DC-229A-7E4F-A2B6-318E8B1EF6BA}" type="datetimeFigureOut">
              <a:rPr lang="en-US" smtClean="0"/>
              <a:t>6/8/2014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B4BFCE-EECD-F344-9594-56B5C63F0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is the non-biodegradable important</a:t>
            </a:r>
          </a:p>
          <a:p>
            <a:endParaRPr lang="en-US" dirty="0" smtClean="0"/>
          </a:p>
          <a:p>
            <a:r>
              <a:rPr lang="en-US" dirty="0" smtClean="0"/>
              <a:t>I think you mean stable, durable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green I think you may mean : sustainable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4BFCE-EECD-F344-9594-56B5C63F0D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800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3.5 % of 18.5 %?</a:t>
            </a:r>
          </a:p>
          <a:p>
            <a:endParaRPr lang="en-US" dirty="0" smtClean="0"/>
          </a:p>
          <a:p>
            <a:r>
              <a:rPr lang="en-US" dirty="0" smtClean="0"/>
              <a:t>Or4</a:t>
            </a:r>
            <a:r>
              <a:rPr lang="en-US" baseline="0" dirty="0" smtClean="0"/>
              <a:t> 15 instead of 18.5 %?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B4BFCE-EECD-F344-9594-56B5C63F0D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4722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83724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7443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8998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0116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4821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71696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2931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135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0040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583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45C85-CFEF-44E0-84B0-87E0BDB20B79}" type="datetimeFigureOut">
              <a:rPr lang="he-IL" smtClean="0"/>
              <a:t>י'/סיון/תשע"ד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211C6-BC85-4D5D-B15F-B428757564F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4054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.gov.il/" TargetMode="External"/><Relationship Id="rId2" Type="http://schemas.openxmlformats.org/officeDocument/2006/relationships/hyperlink" Target="http://www.withouthotair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ec.co.il/Pages/default.aspx" TargetMode="External"/><Relationship Id="rId5" Type="http://schemas.openxmlformats.org/officeDocument/2006/relationships/hyperlink" Target="http://www.cbs.gov.il/reader" TargetMode="External"/><Relationship Id="rId4" Type="http://schemas.openxmlformats.org/officeDocument/2006/relationships/hyperlink" Target="http://www.electric.org.il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Striclty</a:t>
            </a:r>
            <a:r>
              <a:rPr lang="en-US" dirty="0" smtClean="0"/>
              <a:t> for educational purposes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en-US" dirty="0" smtClean="0"/>
              <a:t>Final project in M.Sc. Course for teachers, in the framework of the Caesarea –Rothschild program of the Feinberg Grad School of the Weizmann inst. of Science.</a:t>
            </a:r>
          </a:p>
          <a:p>
            <a:pPr algn="l"/>
            <a:r>
              <a:rPr lang="en-US" dirty="0" smtClean="0"/>
              <a:t>Note that </a:t>
            </a:r>
            <a:r>
              <a:rPr lang="en-US" dirty="0" err="1" smtClean="0"/>
              <a:t>ppt</a:t>
            </a:r>
            <a:r>
              <a:rPr lang="en-US" dirty="0" smtClean="0"/>
              <a:t> may contain copy-righted material and as such any  use that can violate such rights will require  permission from the © holders.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760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txBody>
          <a:bodyPr/>
          <a:lstStyle/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Total electricity generation potential of PV cells installed on rooftops in Israel can reach up to 32% of total consumption.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The potential was obtained by multiplying the calculated output per unit area by the available rooftop area. 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75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The Electricity Consumption Distribution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 Israel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811698"/>
            <a:ext cx="8136904" cy="4713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304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The Energy Cost Of PV Cell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4525963"/>
          </a:xfrm>
        </p:spPr>
        <p:txBody>
          <a:bodyPr>
            <a:normAutofit fontScale="85000" lnSpcReduction="20000"/>
          </a:bodyPr>
          <a:lstStyle/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Total life cycle energy losses of the mono-Si PV ranging from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~ 800 – 1500 kWh/m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Output calculated: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~ 240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kWh/m</a:t>
            </a:r>
            <a:r>
              <a:rPr lang="en-US" baseline="30000" dirty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year</a:t>
            </a:r>
            <a:endParaRPr lang="he-IL" dirty="0" smtClean="0">
              <a:solidFill>
                <a:schemeClr val="accent3">
                  <a:lumMod val="5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l">
              <a:buNone/>
            </a:pPr>
            <a:r>
              <a:rPr lang="he-IL" dirty="0" smtClean="0">
                <a:solidFill>
                  <a:schemeClr val="accent3">
                    <a:lumMod val="50000"/>
                  </a:schemeClr>
                </a:solidFill>
              </a:rPr>
              <a:t>     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he-IL" dirty="0" smtClean="0">
                <a:solidFill>
                  <a:schemeClr val="accent3">
                    <a:lumMod val="50000"/>
                  </a:schemeClr>
                </a:solidFill>
              </a:rPr>
              <a:t>   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       it takes ~ 3 to 6 years to generate the energy to 	 	  cover the energy costs of the cell during its lifetime.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Serving of panels is simple and doesn’t require much </a:t>
            </a:r>
          </a:p>
          <a:p>
            <a:pPr marL="0" indent="0" algn="l">
              <a:buNone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   effort. But, it is important to clean the panels from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   dust and dirt that reduce the efficiency of the solar system. </a:t>
            </a:r>
            <a:endParaRPr lang="he-IL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 flipV="1">
            <a:off x="251520" y="3501008"/>
            <a:ext cx="792088" cy="504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832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048672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It is noteworthy that..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The energy output calculated is not accurate and may deviate from the real power output.</a:t>
            </a: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During the real operating process of PV modules, there will be different kinds of energy losses caused by:</a:t>
            </a:r>
          </a:p>
          <a:p>
            <a:pPr algn="l">
              <a:buFont typeface="Wingdings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Self degradation of solar cell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 typeface="Wingdings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Influence of cell temperature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 typeface="Wingdings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I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mpact of orientation and tilt angle of modules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 typeface="Wingdings" charset="2"/>
              <a:buChar char="Ø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Shadowing by dust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clouds, </a:t>
            </a:r>
          </a:p>
          <a:p>
            <a:pPr algn="l">
              <a:buFont typeface="Wingdings" charset="2"/>
              <a:buChar char="Ø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Spectral changes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endParaRPr lang="en-US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l">
              <a:buFont typeface="Wingdings" charset="2"/>
              <a:buChar char="Ø"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Mismatch between PV modules and inverter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…………. 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66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Points to Think About..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Calculated output is not accurate.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Difficult to calculate the energy losses of the lifecycle of the PV cell.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Viability of the system depends on steady and undisturbed operation.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53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10000"/>
          </a:bodyPr>
          <a:lstStyle/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This technology is growing rapidly and continually improving.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Efficiency of the cells increases with time.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roduction methods are developing,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with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lower energetic cost of manufacturing.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Recycling and reuse of materials made from silicon. 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11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Conclusions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This technology is very important to: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Utilizing of sustainable energy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sourse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Encouraging lack of dependence on external energy sources that are not environmentally friendly.</a:t>
            </a:r>
          </a:p>
          <a:p>
            <a:pPr marL="0" indent="0" algn="l">
              <a:buNone/>
            </a:pPr>
            <a:endParaRPr lang="he-IL" i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59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112568"/>
          </a:xfrm>
        </p:spPr>
        <p:txBody>
          <a:bodyPr/>
          <a:lstStyle/>
          <a:p>
            <a:pPr marL="0" lvl="0" indent="0" algn="l">
              <a:buNone/>
            </a:pPr>
            <a:r>
              <a:rPr lang="en-US" sz="3000" i="1" dirty="0">
                <a:solidFill>
                  <a:srgbClr val="9BBB59">
                    <a:lumMod val="50000"/>
                  </a:srgbClr>
                </a:solidFill>
              </a:rPr>
              <a:t>Solar energy is now an integral part of the life and the economy of every country in the world.</a:t>
            </a:r>
          </a:p>
          <a:p>
            <a:pPr marL="0" lvl="0" indent="0" algn="l">
              <a:buNone/>
            </a:pPr>
            <a:endParaRPr lang="en-US" sz="3000" i="1" dirty="0" smtClean="0">
              <a:solidFill>
                <a:srgbClr val="9BBB59">
                  <a:lumMod val="50000"/>
                </a:srgbClr>
              </a:solidFill>
            </a:endParaRPr>
          </a:p>
          <a:p>
            <a:pPr marL="0" lvl="0" indent="0" algn="l">
              <a:buNone/>
            </a:pPr>
            <a:r>
              <a:rPr lang="en-US" sz="3000" i="1" dirty="0" smtClean="0">
                <a:solidFill>
                  <a:srgbClr val="9BBB59">
                    <a:lumMod val="50000"/>
                  </a:srgbClr>
                </a:solidFill>
              </a:rPr>
              <a:t>This </a:t>
            </a:r>
            <a:r>
              <a:rPr lang="en-US" sz="3000" i="1" dirty="0">
                <a:solidFill>
                  <a:srgbClr val="9BBB59">
                    <a:lumMod val="50000"/>
                  </a:srgbClr>
                </a:solidFill>
              </a:rPr>
              <a:t>is a developing industry which helps to protect the environment and reduce greenhouse gas emissions into the atmosphere.</a:t>
            </a:r>
            <a:endParaRPr lang="he-IL" sz="3000" i="1" dirty="0">
              <a:solidFill>
                <a:srgbClr val="9BBB59">
                  <a:lumMod val="50000"/>
                </a:srgbClr>
              </a:solidFill>
            </a:endParaRPr>
          </a:p>
          <a:p>
            <a:pPr marL="0" indent="0" algn="l">
              <a:buNone/>
            </a:pP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87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References 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 algn="l">
              <a:buNone/>
            </a:pPr>
            <a:r>
              <a:rPr lang="en-US" sz="2400" dirty="0" err="1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Vardimon</a:t>
            </a:r>
            <a:r>
              <a:rPr lang="en-US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, R. Assessment of the potential for distributed photovoltaic electricity production in Israel. Renewable Energy 2011;36.</a:t>
            </a:r>
          </a:p>
          <a:p>
            <a:pPr marL="0" lvl="0" indent="0" algn="l">
              <a:buNone/>
            </a:pPr>
            <a:endParaRPr lang="he-IL" sz="2400" dirty="0">
              <a:solidFill>
                <a:srgbClr val="9BBB59">
                  <a:lumMod val="50000"/>
                </a:srgb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lvl="0" indent="0" algn="l">
              <a:buNone/>
            </a:pPr>
            <a:r>
              <a:rPr lang="en-US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Peng, J, Lu, L, Yang, H. Review on life cycle assessment of energy payback and greenhouse gas emission of solar photovoltaic systems. Renewable and Sustainable Energy Reviews 2013;19;255-274.</a:t>
            </a:r>
            <a:endParaRPr lang="he-IL" sz="2400" dirty="0">
              <a:solidFill>
                <a:srgbClr val="9BBB59">
                  <a:lumMod val="50000"/>
                </a:srgb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lvl="0" indent="0" algn="l">
              <a:buNone/>
            </a:pPr>
            <a:endParaRPr lang="en-US" sz="2400" dirty="0">
              <a:solidFill>
                <a:srgbClr val="9BBB59">
                  <a:lumMod val="50000"/>
                </a:srgb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lvl="0" indent="0" algn="l">
              <a:buNone/>
            </a:pPr>
            <a:r>
              <a:rPr lang="en-US" sz="2400" dirty="0" err="1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Zhai</a:t>
            </a:r>
            <a:r>
              <a:rPr lang="en-US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, P and </a:t>
            </a:r>
            <a:r>
              <a:rPr lang="en-US" sz="2400" dirty="0" err="1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Williamse</a:t>
            </a:r>
            <a:r>
              <a:rPr lang="en-US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, D. Dynamic Hybrid Life Cycle Assessment of Energy and Carbon of </a:t>
            </a:r>
            <a:r>
              <a:rPr lang="en-US" sz="2400" dirty="0" err="1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Multicrystalline</a:t>
            </a:r>
            <a:r>
              <a:rPr lang="en-US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x-none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  <a:r>
              <a:rPr lang="en-US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Silicon </a:t>
            </a:r>
            <a:r>
              <a:rPr lang="he-IL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en-US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Photovoltaic Systems. </a:t>
            </a:r>
            <a:r>
              <a:rPr lang="en-US" sz="2400" dirty="0" err="1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Environ.Sci</a:t>
            </a:r>
            <a:r>
              <a:rPr lang="en-US" sz="24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Technol.2010;44;7950-7955.</a:t>
            </a:r>
            <a:endParaRPr lang="he-IL" sz="2400" dirty="0">
              <a:solidFill>
                <a:srgbClr val="9BBB59">
                  <a:lumMod val="50000"/>
                </a:srgb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8220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  <a:hlinkClick r:id="rId2"/>
              </a:rPr>
              <a:t>www.withouthotair.com</a:t>
            </a:r>
            <a:endParaRPr lang="en-US" sz="2000" dirty="0">
              <a:solidFill>
                <a:srgbClr val="9BBB59">
                  <a:lumMod val="50000"/>
                </a:srgbClr>
              </a:solidFill>
              <a:latin typeface="David" panose="020E0502060401010101" pitchFamily="34" charset="-79"/>
              <a:cs typeface="David" panose="020E0502060401010101" pitchFamily="34" charset="-79"/>
              <a:hlinkClick r:id="rId3"/>
            </a:endParaRPr>
          </a:p>
          <a:p>
            <a:pPr marL="0" lvl="0" indent="0" algn="l">
              <a:lnSpc>
                <a:spcPct val="120000"/>
              </a:lnSpc>
              <a:buNone/>
            </a:pPr>
            <a:r>
              <a:rPr lang="he-IL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  <a:hlinkClick r:id="rId3"/>
              </a:rPr>
              <a:t>משרד התשתיות הלאומית, האנרגיה והמים:  </a:t>
            </a:r>
            <a:r>
              <a:rPr lang="en-US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  <a:hlinkClick r:id="rId3"/>
              </a:rPr>
              <a:t>www.energy.gov.il</a:t>
            </a:r>
            <a:endParaRPr lang="en-US" sz="2000" dirty="0">
              <a:solidFill>
                <a:srgbClr val="9BBB59">
                  <a:lumMod val="50000"/>
                </a:srgbClr>
              </a:solidFill>
              <a:latin typeface="David" panose="020E0502060401010101" pitchFamily="34" charset="-79"/>
              <a:cs typeface="David" panose="020E0502060401010101" pitchFamily="34" charset="-79"/>
              <a:hlinkClick r:id="rId4"/>
            </a:endParaRPr>
          </a:p>
          <a:p>
            <a:pPr marL="0" lvl="0" indent="0" algn="l">
              <a:lnSpc>
                <a:spcPct val="120000"/>
              </a:lnSpc>
              <a:buNone/>
            </a:pPr>
            <a:r>
              <a:rPr lang="en-US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  <a:hlinkClick r:id="rId4"/>
              </a:rPr>
              <a:t>www.electric.org.il</a:t>
            </a:r>
            <a:r>
              <a:rPr lang="en-US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x-none" sz="2000" dirty="0">
              <a:solidFill>
                <a:srgbClr val="9BBB59">
                  <a:lumMod val="50000"/>
                </a:srgbClr>
              </a:solidFill>
              <a:latin typeface="David" panose="020E0502060401010101" pitchFamily="34" charset="-79"/>
            </a:endParaRPr>
          </a:p>
          <a:p>
            <a:pPr marL="0" lvl="0" indent="0" algn="l">
              <a:lnSpc>
                <a:spcPct val="120000"/>
              </a:lnSpc>
              <a:buNone/>
            </a:pPr>
            <a:r>
              <a:rPr lang="he-IL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  <a:hlinkClick r:id="rId5"/>
              </a:rPr>
              <a:t> הלשכה המרכזיתלסטטיסטיקה:  </a:t>
            </a:r>
            <a:r>
              <a:rPr lang="en-US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  <a:hlinkClick r:id="rId5"/>
              </a:rPr>
              <a:t>http://www.cbs.gov.il/reader</a:t>
            </a:r>
            <a:endParaRPr lang="x-none" sz="2000" dirty="0">
              <a:solidFill>
                <a:srgbClr val="9BBB59">
                  <a:lumMod val="50000"/>
                </a:srgbClr>
              </a:solidFill>
              <a:latin typeface="David" panose="020E0502060401010101" pitchFamily="34" charset="-79"/>
            </a:endParaRPr>
          </a:p>
          <a:p>
            <a:pPr marL="0" lvl="0" indent="0" algn="l">
              <a:lnSpc>
                <a:spcPct val="170000"/>
              </a:lnSpc>
              <a:buNone/>
            </a:pPr>
            <a:r>
              <a:rPr lang="he-IL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  <a:hlinkClick r:id="rId6"/>
              </a:rPr>
              <a:t>חברת החשמל לישראל:  </a:t>
            </a:r>
            <a:r>
              <a:rPr lang="en-US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  <a:hlinkClick r:id="rId6"/>
              </a:rPr>
              <a:t>http://www.iec.co.il/Pages/default.aspx</a:t>
            </a:r>
            <a:r>
              <a:rPr lang="he-IL" sz="2000" dirty="0">
                <a:solidFill>
                  <a:srgbClr val="9BBB59">
                    <a:lumMod val="50000"/>
                  </a:srgb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 </a:t>
            </a:r>
            <a:endParaRPr lang="en-US" sz="2000" dirty="0">
              <a:solidFill>
                <a:srgbClr val="9BBB59">
                  <a:lumMod val="50000"/>
                </a:srgb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6803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1751" y="0"/>
            <a:ext cx="8164705" cy="1556793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Solar Energy in Israel</a:t>
            </a:r>
            <a:endParaRPr lang="he-IL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8352928" cy="201622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Using Photovoltaic Cells – Based 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Electricity Generation Systems</a:t>
            </a:r>
          </a:p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by:</a:t>
            </a:r>
          </a:p>
          <a:p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Duaa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Nassar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           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Hammam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Bshara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 descr="http://news.cnet.com/i/bto/20071205/Nellis_base_solar_540x4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573016"/>
            <a:ext cx="5472608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10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Goals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435280" cy="4137323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- To generate electricity from non-biodegradable and green source.</a:t>
            </a:r>
          </a:p>
          <a:p>
            <a:pPr marL="0" indent="0" algn="l">
              <a:buNone/>
            </a:pPr>
            <a:r>
              <a:rPr lang="x-non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- To reduce Israel’s dependence on energy  resources that are not locally available.  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- To meet the growing electricity consumption of Israel. 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70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PV Cell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Technical challenges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Solar to electrical energy conversion.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Increase the efficiency of the cell.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Make the technology affordable and worthwhile (economically and energetically) several times more than today.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4388296" cy="452596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Input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Array of photovoltaic panels.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Electronic interface equipment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to convert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DC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to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AC voltage  and current and to assure connection to the user/grid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Solar radiation.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41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ommon Photovoltaic Systems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Mono-crystalline (mono-Si, c-Si).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Multi-crystalline (multi-Si, mc-Si).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Amorphous silicon (a-Si).</a:t>
            </a:r>
          </a:p>
          <a:p>
            <a:pPr marL="0" indent="0" algn="l">
              <a:buNone/>
            </a:pP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CdTe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polycrystalline thin film (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CdTe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).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CIS polycrystalline thin film (CIS).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Mono-Si PV yields the highest conversion efficiency among these solar </a:t>
            </a:r>
            <a:r>
              <a:rPr lang="x-none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cells, but also requires most energy during its life cycle.</a:t>
            </a:r>
          </a:p>
        </p:txBody>
      </p:sp>
    </p:spTree>
    <p:extLst>
      <p:ext uri="{BB962C8B-B14F-4D97-AF65-F5344CB8AC3E}">
        <p14:creationId xmlns:p14="http://schemas.microsoft.com/office/powerpoint/2010/main" val="250530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Data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256584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Israel receives  4 kWh/m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-day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radiative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energy. </a:t>
            </a: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Solar power intensity of  1 kW/m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at noon in the most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sunny of locations.</a:t>
            </a: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1/6 load factor over 24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hr</a:t>
            </a:r>
            <a:endParaRPr lang="en-US" dirty="0" smtClean="0">
              <a:solidFill>
                <a:schemeClr val="accent3">
                  <a:lumMod val="50000"/>
                </a:schemeClr>
              </a:solidFill>
              <a:latin typeface="+mj-lt"/>
            </a:endParaRP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PV cell: mono-Si.</a:t>
            </a:r>
          </a:p>
          <a:p>
            <a:pPr algn="l">
              <a:buFontTx/>
              <a:buChar char="•"/>
            </a:pP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A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ssume 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18.5%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module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efficiency,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+mj-lt"/>
                <a:ea typeface="Lucida Grande"/>
                <a:cs typeface="Lucida Grande"/>
              </a:rPr>
              <a:t>η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Lucida Grande"/>
                <a:cs typeface="Lucida Grande"/>
              </a:rPr>
              <a:t>,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 (3.5% less in summer, because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ea typeface="Lucida Grande"/>
                <a:cs typeface="Lucida Grande"/>
              </a:rPr>
              <a:t>η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ea typeface="Lucida Grande"/>
                <a:cs typeface="Lucida Grande"/>
              </a:rPr>
              <a:t> decreases @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with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+mj-lt"/>
                <a:ea typeface="Wingdings"/>
                <a:cs typeface="Wingdings"/>
                <a:sym typeface="Wingdings"/>
              </a:rPr>
              <a:t>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 temp.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Wingdings"/>
                <a:cs typeface="Wingdings"/>
                <a:sym typeface="Wingdings"/>
              </a:rPr>
              <a:t> </a:t>
            </a: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Life time of PV cell: about 30 years.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* DC-AC conversion losses: 10%.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* Pane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ls are installed at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o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+mj-lt"/>
              </a:rPr>
              <a:t>ptimum angle for Israel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30◦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81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Calculations</a:t>
            </a:r>
            <a:endParaRPr lang="he-IL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856984" cy="5877272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M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aximum output from such module: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~1 kW/m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*18.5% *0.9 *24 h/day *365 day/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yr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 * 1/6 =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~ 240 kWh/m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/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yr</a:t>
            </a:r>
            <a:endParaRPr lang="en-US" dirty="0" smtClean="0">
              <a:solidFill>
                <a:schemeClr val="accent3">
                  <a:lumMod val="5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Electricity consumption of Israel in 2013: 		61.6 10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</a:rPr>
              <a:t>9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kWh</a:t>
            </a: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What is the area needed to generate all the electricity for the country: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(61.6*10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9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kWh/year) / (240 kWh/m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yr) =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~250 km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2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This area is ~2% of the Negev.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78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476672"/>
            <a:ext cx="8964488" cy="604867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PV systems can be located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on top of commercial or industrial buildings to which power can be supplied:</a:t>
            </a:r>
          </a:p>
          <a:p>
            <a:pPr marL="0" indent="0" algn="l">
              <a:buNone/>
            </a:pPr>
            <a:endParaRPr lang="en-US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sym typeface="Wingdings"/>
              </a:rPr>
              <a:t> minimal 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ransmission loss, since electricity is generated close to the consumer.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Eliminates need to use extra land area.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* Provides relatively  free available area.</a:t>
            </a: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Placing panels on a building’s rooftops can decrease the solar heating of the building.</a:t>
            </a:r>
          </a:p>
          <a:p>
            <a:pPr marL="0" indent="0" algn="l">
              <a:buNone/>
            </a:pPr>
            <a:endParaRPr lang="en-US" b="1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61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1" i="1" dirty="0" smtClean="0">
                <a:solidFill>
                  <a:schemeClr val="accent3">
                    <a:lumMod val="50000"/>
                  </a:schemeClr>
                </a:solidFill>
              </a:rPr>
              <a:t>The question is if enough roof area exists for producing a significant amount of electricity.</a:t>
            </a:r>
            <a:endParaRPr lang="he-IL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i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Rooftops generally contain all sorts of structures and equipment, such as heating exhausts and cooling units; </a:t>
            </a: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sym typeface="Wingdings"/>
              </a:rPr>
              <a:t>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available unshaded rooftop area required for PV installations is limited.</a:t>
            </a:r>
          </a:p>
          <a:p>
            <a:pPr marL="0" indent="0" algn="l">
              <a:buNone/>
            </a:pP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algn="l">
              <a:buFontTx/>
              <a:buChar char="•"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We can estimate that ~30% of the rooftops will be available for PV installations			 (~75 km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out of ~ 251 km</a:t>
            </a:r>
            <a:r>
              <a:rPr lang="en-US" baseline="30000" dirty="0" smtClean="0">
                <a:solidFill>
                  <a:schemeClr val="accent3">
                    <a:lumMod val="50000"/>
                  </a:schemeClr>
                </a:solidFill>
              </a:rPr>
              <a:t>2</a:t>
            </a:r>
            <a:endParaRPr lang="en-US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endParaRPr lang="he-IL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07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</TotalTime>
  <Words>940</Words>
  <Application>Microsoft Office PowerPoint</Application>
  <PresentationFormat>On-screen Show (4:3)</PresentationFormat>
  <Paragraphs>130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Striclty for educational purposes</vt:lpstr>
      <vt:lpstr>Solar Energy in Israel</vt:lpstr>
      <vt:lpstr> Goals</vt:lpstr>
      <vt:lpstr>PV Cell</vt:lpstr>
      <vt:lpstr>Common Photovoltaic Systems</vt:lpstr>
      <vt:lpstr>Data</vt:lpstr>
      <vt:lpstr>Calculations</vt:lpstr>
      <vt:lpstr>PowerPoint Presentation</vt:lpstr>
      <vt:lpstr>PowerPoint Presentation</vt:lpstr>
      <vt:lpstr>PowerPoint Presentation</vt:lpstr>
      <vt:lpstr>The Electricity Consumption Distribution In Israel</vt:lpstr>
      <vt:lpstr>The Energy Cost Of PV Cell</vt:lpstr>
      <vt:lpstr>PowerPoint Presentation</vt:lpstr>
      <vt:lpstr>Points to Think About..</vt:lpstr>
      <vt:lpstr>PowerPoint Presentation</vt:lpstr>
      <vt:lpstr>Conclusions</vt:lpstr>
      <vt:lpstr>PowerPoint Presentation</vt:lpstr>
      <vt:lpstr>References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Solar Energy in Israel</dc:title>
  <dc:creator>albian system</dc:creator>
  <cp:lastModifiedBy>Sarah</cp:lastModifiedBy>
  <cp:revision>68</cp:revision>
  <dcterms:created xsi:type="dcterms:W3CDTF">2014-02-06T09:00:02Z</dcterms:created>
  <dcterms:modified xsi:type="dcterms:W3CDTF">2014-06-08T13:23:47Z</dcterms:modified>
</cp:coreProperties>
</file>