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9" r:id="rId3"/>
    <p:sldId id="270" r:id="rId4"/>
    <p:sldId id="257" r:id="rId5"/>
    <p:sldId id="271" r:id="rId6"/>
    <p:sldId id="261" r:id="rId7"/>
    <p:sldId id="262" r:id="rId8"/>
    <p:sldId id="263" r:id="rId9"/>
    <p:sldId id="301" r:id="rId10"/>
    <p:sldId id="264" r:id="rId11"/>
    <p:sldId id="258" r:id="rId12"/>
    <p:sldId id="259" r:id="rId13"/>
    <p:sldId id="265" r:id="rId14"/>
    <p:sldId id="267" r:id="rId15"/>
    <p:sldId id="308" r:id="rId16"/>
    <p:sldId id="268" r:id="rId17"/>
    <p:sldId id="324" r:id="rId18"/>
    <p:sldId id="325" r:id="rId19"/>
    <p:sldId id="273" r:id="rId20"/>
    <p:sldId id="326" r:id="rId21"/>
    <p:sldId id="309" r:id="rId22"/>
    <p:sldId id="272" r:id="rId23"/>
    <p:sldId id="266" r:id="rId24"/>
    <p:sldId id="274" r:id="rId25"/>
    <p:sldId id="320" r:id="rId26"/>
    <p:sldId id="310" r:id="rId27"/>
    <p:sldId id="276" r:id="rId28"/>
    <p:sldId id="277" r:id="rId29"/>
    <p:sldId id="278" r:id="rId30"/>
    <p:sldId id="281" r:id="rId31"/>
    <p:sldId id="279" r:id="rId32"/>
    <p:sldId id="280" r:id="rId33"/>
    <p:sldId id="284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03" r:id="rId44"/>
    <p:sldId id="304" r:id="rId45"/>
    <p:sldId id="323" r:id="rId46"/>
    <p:sldId id="282" r:id="rId47"/>
    <p:sldId id="293" r:id="rId48"/>
    <p:sldId id="302" r:id="rId49"/>
    <p:sldId id="305" r:id="rId50"/>
    <p:sldId id="306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295" r:id="rId60"/>
    <p:sldId id="296" r:id="rId61"/>
    <p:sldId id="297" r:id="rId62"/>
    <p:sldId id="298" r:id="rId63"/>
    <p:sldId id="299" r:id="rId64"/>
    <p:sldId id="300" r:id="rId65"/>
    <p:sldId id="26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711C-15B6-450F-844E-5F411B2187C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6C86-7E37-478B-B206-5D34AB37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bnlampl\Dropbox%20(Weizmann%20Institute)\courses\Systems_Ulanovsky\Hubel%20&amp;%20Wiesel%20-%20binocularity.mp4" TargetMode="External"/><Relationship Id="rId1" Type="http://schemas.microsoft.com/office/2007/relationships/media" Target="file:///C:\Users\bnlampl\Dropbox%20(Weizmann%20Institute)\courses\Systems_Ulanovsky\Hubel%20&amp;%20Wiesel%20-%20binocularity.mp4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Mechanisms of stimulus feature selectivity in sensory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5714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Orientation and direction selectivity in the visual cortex</a:t>
            </a:r>
          </a:p>
          <a:p>
            <a:pPr marL="342900" indent="-342900">
              <a:buAutoNum type="arabicPeriod"/>
            </a:pPr>
            <a:r>
              <a:rPr lang="en-US" dirty="0"/>
              <a:t>Selectivity  to sound frequency in the auditory cortex </a:t>
            </a:r>
          </a:p>
          <a:p>
            <a:pPr marL="342900" indent="-342900">
              <a:buAutoNum type="arabicPeriod"/>
            </a:pPr>
            <a:r>
              <a:rPr lang="en-US" dirty="0"/>
              <a:t>Feature selectivity in the </a:t>
            </a:r>
            <a:r>
              <a:rPr lang="en-US" dirty="0" err="1"/>
              <a:t>somatosensory</a:t>
            </a:r>
            <a:r>
              <a:rPr lang="en-US" dirty="0"/>
              <a:t> system.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181600" cy="36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H&amp;W model for complex cells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429000" cy="64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4724400" cy="406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H&amp;W model for simple cells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662612" cy="49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H&amp;W model for complex cells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52400"/>
            <a:ext cx="17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cortex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Binocularity</a:t>
            </a:r>
            <a:endParaRPr lang="en-US" dirty="0"/>
          </a:p>
        </p:txBody>
      </p:sp>
      <p:pic>
        <p:nvPicPr>
          <p:cNvPr id="5" name="Hubel &amp; Wiesel - binocularit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15240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#10;Figure 1.tiff                                                  000033CBNecco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7903"/>
            <a:ext cx="8686800" cy="2405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86400" y="6172200"/>
            <a:ext cx="31988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/>
              <a:t>Hubel and Wiesel, 1962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418681" y="152400"/>
            <a:ext cx="2306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Feedforward</a:t>
            </a:r>
            <a:r>
              <a:rPr lang="en-US" sz="1600" dirty="0"/>
              <a:t> Model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 rot="-1711459">
            <a:off x="3657600" y="5423128"/>
            <a:ext cx="2895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-7200000">
            <a:off x="5981700" y="1956028"/>
            <a:ext cx="2438400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Cortical Simple cell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Hubel and Wiesel model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261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 for simple cells do not match the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5870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</a:t>
            </a:r>
            <a:r>
              <a:rPr lang="en-US" u="sng" dirty="0"/>
              <a:t>Failures</a:t>
            </a:r>
            <a:r>
              <a:rPr lang="en-US" dirty="0"/>
              <a:t> of the FF model of H&amp;W: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  <a:p>
            <a:pPr marL="342900" indent="-342900">
              <a:buAutoNum type="arabicPeriod"/>
            </a:pPr>
            <a:r>
              <a:rPr lang="en-US" dirty="0"/>
              <a:t>Cross-orientation suppression</a:t>
            </a:r>
          </a:p>
          <a:p>
            <a:pPr marL="342900" indent="-342900">
              <a:buAutoNum type="arabicPeriod"/>
            </a:pPr>
            <a:r>
              <a:rPr lang="en-US" dirty="0"/>
              <a:t>Mismatch  of receptive field maps and orientation tuning</a:t>
            </a:r>
          </a:p>
          <a:p>
            <a:pPr marL="342900" indent="-342900">
              <a:buAutoNum type="arabicPeriod"/>
            </a:pPr>
            <a:r>
              <a:rPr lang="en-US" dirty="0"/>
              <a:t>Missing response at the null orientation</a:t>
            </a:r>
          </a:p>
          <a:p>
            <a:pPr marL="342900" indent="-342900">
              <a:buAutoNum type="arabicPeriod"/>
            </a:pPr>
            <a:r>
              <a:rPr lang="en-US" dirty="0"/>
              <a:t>Pharmacology: blocking GABA(a) causes widening of TC.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ffects of luminance contrast, averaged luminance and spatial frequency on  vection | SpringerLink">
            <a:extLst>
              <a:ext uri="{FF2B5EF4-FFF2-40B4-BE49-F238E27FC236}">
                <a16:creationId xmlns:a16="http://schemas.microsoft.com/office/drawing/2014/main" id="{E34979CF-AA02-4955-82E9-41816BAA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2514600"/>
            <a:ext cx="65246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E7C687-5E47-42F1-9EFD-336D274F4B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Contrast response to drifting grating at different contrasts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5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#10;Figure 1.tiff                                                  000033CBNecco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7903"/>
            <a:ext cx="8686800" cy="2405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86400" y="6172200"/>
            <a:ext cx="31988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/>
              <a:t>Hubel and Wiesel, 1962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418681" y="152400"/>
            <a:ext cx="2306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Feedforward</a:t>
            </a:r>
            <a:r>
              <a:rPr lang="en-US" sz="1600" dirty="0"/>
              <a:t> Model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 rot="-1711459">
            <a:off x="3657600" y="5423128"/>
            <a:ext cx="2895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-7200000">
            <a:off x="5981700" y="1956028"/>
            <a:ext cx="2438400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Cortical Simple cell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Hubel and Wiesel model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8474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26" descr="\\Koshka\d\talk\slide10.tif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29" y="0"/>
            <a:ext cx="9220200" cy="69187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609600"/>
            <a:ext cx="4343400" cy="3505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6705600" y="3581400"/>
            <a:ext cx="344130" cy="3810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4C2A2-C027-448A-AA52-66C8B4153B55}"/>
              </a:ext>
            </a:extLst>
          </p:cNvPr>
          <p:cNvSpPr/>
          <p:nvPr/>
        </p:nvSpPr>
        <p:spPr>
          <a:xfrm>
            <a:off x="4495800" y="462379"/>
            <a:ext cx="4343400" cy="3505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Orientation selectivity in the primary visual cortex</a:t>
            </a:r>
          </a:p>
        </p:txBody>
      </p:sp>
      <p:pic>
        <p:nvPicPr>
          <p:cNvPr id="43010" name="Picture 2" descr="https://www.nobelprizemedicine.org/wp-content/uploads/2017/05/image3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724400" cy="4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4895" y="1417638"/>
            <a:ext cx="462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Nobel Prize in Physiology or Medicine 1981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\\Koshka\d\talk\slide11.tif"/>
          <p:cNvPicPr preferRelativeResize="0">
            <a:picLocks noChangeArrowheads="1"/>
          </p:cNvPicPr>
          <p:nvPr/>
        </p:nvPicPr>
        <p:blipFill>
          <a:blip r:embed="rId2" cstate="print"/>
          <a:srcRect r="2950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39821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 for simple cells do not match the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1336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u="sng" dirty="0"/>
              <a:t>model</a:t>
            </a:r>
            <a:r>
              <a:rPr lang="en-US" sz="2800" dirty="0"/>
              <a:t> predicts narrowing of the TC as contrast increases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Actual data</a:t>
            </a:r>
            <a:r>
              <a:rPr lang="en-US" sz="2800" dirty="0"/>
              <a:t>: the tuning curves show contrast invariance</a:t>
            </a:r>
          </a:p>
        </p:txBody>
      </p:sp>
    </p:spTree>
    <p:extLst>
      <p:ext uri="{BB962C8B-B14F-4D97-AF65-F5344CB8AC3E}">
        <p14:creationId xmlns:p14="http://schemas.microsoft.com/office/powerpoint/2010/main" val="384507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 for simple cells: actual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8458200" cy="18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848600" cy="207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latin typeface="+mj-lt"/>
                <a:ea typeface="+mj-ea"/>
                <a:cs typeface="+mj-cs"/>
              </a:rPr>
              <a:t>Failure 2: cross-orientation suppression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391400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aseline="0" dirty="0">
                <a:latin typeface="+mj-lt"/>
                <a:ea typeface="+mj-ea"/>
                <a:cs typeface="+mj-cs"/>
              </a:rPr>
              <a:t>Failure 3: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dirty="0"/>
              <a:t>Mismatch  of receptive field maps and orientation tuning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610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785" y="2641941"/>
            <a:ext cx="4024312" cy="364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104" y="3807270"/>
            <a:ext cx="2059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Gardner et al. 1999</a:t>
            </a:r>
          </a:p>
          <a:p>
            <a:r>
              <a:rPr lang="en-US" dirty="0"/>
              <a:t>Extracellular data </a:t>
            </a:r>
          </a:p>
        </p:txBody>
      </p:sp>
      <p:pic>
        <p:nvPicPr>
          <p:cNvPr id="43010" name="Picture 2" descr="Locally Sparse Noise">
            <a:extLst>
              <a:ext uri="{FF2B5EF4-FFF2-40B4-BE49-F238E27FC236}">
                <a16:creationId xmlns:a16="http://schemas.microsoft.com/office/drawing/2014/main" id="{7C0A5E08-FA3F-4BD2-84E9-849D887A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5137"/>
            <a:ext cx="3219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7BE65-375E-4C24-B3B3-13E3B6EE1FCA}"/>
              </a:ext>
            </a:extLst>
          </p:cNvPr>
          <p:cNvSpPr txBox="1"/>
          <p:nvPr/>
        </p:nvSpPr>
        <p:spPr>
          <a:xfrm>
            <a:off x="457200" y="517580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RF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C0832-E292-4D78-8790-935597228E7B}"/>
              </a:ext>
            </a:extLst>
          </p:cNvPr>
          <p:cNvSpPr txBox="1"/>
          <p:nvPr/>
        </p:nvSpPr>
        <p:spPr>
          <a:xfrm>
            <a:off x="3200400" y="4694129"/>
            <a:ext cx="21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drifting grating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9DC59-0599-4703-B038-5777BD90C8CC}"/>
              </a:ext>
            </a:extLst>
          </p:cNvPr>
          <p:cNvSpPr txBox="1"/>
          <p:nvPr/>
        </p:nvSpPr>
        <p:spPr>
          <a:xfrm>
            <a:off x="5638800" y="6282985"/>
            <a:ext cx="244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sparse noise maps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298575"/>
            <a:ext cx="75565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7388" y="227013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900" b="1">
                <a:solidFill>
                  <a:srgbClr val="66CCFF"/>
                </a:solidFill>
              </a:rPr>
              <a:t>The relation between the structure of the receptive field and orientation selectivity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953000" y="137001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</a:rPr>
              <a:t>The predicted curve</a:t>
            </a: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324600" y="1370013"/>
            <a:ext cx="2667000" cy="3735387"/>
            <a:chOff x="3984" y="863"/>
            <a:chExt cx="1680" cy="2353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56"/>
              <a:ext cx="327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48"/>
              <a:ext cx="647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608" y="863"/>
              <a:ext cx="105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33CC33"/>
                  </a:solidFill>
                </a:rPr>
                <a:t>Measured curve from Spikes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4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#10;Figure 1.tiff                                                  000033CBNecco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7903"/>
            <a:ext cx="8686800" cy="2405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86400" y="6172200"/>
            <a:ext cx="31988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/>
              <a:t>Hubel and Wiesel, 1962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600200"/>
            <a:ext cx="2306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Feedforward</a:t>
            </a:r>
            <a:r>
              <a:rPr lang="en-US" sz="1600" dirty="0"/>
              <a:t> Model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Cortical Simple cell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aseline="0" dirty="0">
                <a:latin typeface="+mj-lt"/>
                <a:ea typeface="+mj-ea"/>
                <a:cs typeface="+mj-cs"/>
              </a:rPr>
              <a:t>Failure 4: 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Missing response at the null 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46" y="202502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the V1 cells barely respond to null orientation is puzzling given the fact that the AVERAGE activation of thalamic cells is the same, regardless the orientation of the stimulus</a:t>
            </a:r>
          </a:p>
        </p:txBody>
      </p:sp>
    </p:spTree>
    <p:extLst>
      <p:ext uri="{BB962C8B-B14F-4D97-AF65-F5344CB8AC3E}">
        <p14:creationId xmlns:p14="http://schemas.microsoft.com/office/powerpoint/2010/main" val="247999722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#10;Figure 1.tiff                                                  000033CBNecco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7903"/>
            <a:ext cx="8686800" cy="2405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86400" y="6172200"/>
            <a:ext cx="31988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/>
              <a:t>Hubel and Wiesel, 1962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600200"/>
            <a:ext cx="2306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Feedforward</a:t>
            </a:r>
            <a:r>
              <a:rPr lang="en-US" sz="1600" dirty="0"/>
              <a:t> Model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 rot="-1711459">
            <a:off x="3657600" y="5423128"/>
            <a:ext cx="2895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-7200000">
            <a:off x="5981700" y="1956028"/>
            <a:ext cx="2438400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Cortical Simple cell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aseline="0" dirty="0">
                <a:latin typeface="+mj-lt"/>
                <a:ea typeface="+mj-ea"/>
                <a:cs typeface="+mj-cs"/>
              </a:rPr>
              <a:t>Failure 4: 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Missing response at the null 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slid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0388" cy="729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22637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response at the null direction is  low (i.e., lack of DC response even when looking at membrane potential level.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marL="342900" indent="-342900" algn="ctr"/>
            <a:r>
              <a:rPr lang="en-US" sz="2600" baseline="0" dirty="0">
                <a:latin typeface="+mj-lt"/>
                <a:ea typeface="+mj-ea"/>
                <a:cs typeface="+mj-cs"/>
              </a:rPr>
              <a:t>Failure 5: 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/>
              <a:t>Pharmacolgy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86600" cy="41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1749" y="1286130"/>
            <a:ext cx="6052390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effect of </a:t>
            </a:r>
            <a:r>
              <a:rPr lang="en-US" sz="1600" dirty="0" err="1"/>
              <a:t>bicuculline</a:t>
            </a:r>
            <a:r>
              <a:rPr lang="en-US" sz="1600" dirty="0"/>
              <a:t> , antagonist of GABA(A),  on the TC of  V1 cells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53301" y="6324600"/>
            <a:ext cx="1104369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 err="1"/>
              <a:t>Sillito</a:t>
            </a:r>
            <a:r>
              <a:rPr lang="en-US" sz="1600" dirty="0"/>
              <a:t> 1975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 of the H&amp;W model:</a:t>
            </a:r>
          </a:p>
          <a:p>
            <a:pPr marL="342900" indent="-342900" algn="ctr"/>
            <a:r>
              <a:rPr lang="en-US" sz="2600" baseline="0" dirty="0">
                <a:latin typeface="+mj-lt"/>
                <a:ea typeface="+mj-ea"/>
                <a:cs typeface="+mj-cs"/>
              </a:rPr>
              <a:t>Failure 5: 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/>
              <a:t>Pharmacolgy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53301" y="6324600"/>
            <a:ext cx="1609828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 err="1"/>
              <a:t>Sillito</a:t>
            </a:r>
            <a:r>
              <a:rPr lang="en-US" sz="1600" dirty="0"/>
              <a:t>  et al. 1980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9674"/>
            <a:ext cx="5486400" cy="450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21896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Bicucullin</a:t>
            </a:r>
            <a:r>
              <a:rPr lang="en-US" dirty="0"/>
              <a:t> caused widening of the tuning curves, suggesting that inhibition shapes the TC of the cells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Orientation selectivity in the primary visual cortex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66046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Hubel and Wiesel experiments</a:t>
            </a:r>
          </a:p>
          <a:p>
            <a:pPr marL="342900" indent="-342900">
              <a:buAutoNum type="arabicPeriod"/>
            </a:pPr>
            <a:r>
              <a:rPr lang="en-US" dirty="0"/>
              <a:t>The H&amp;W model – a simple </a:t>
            </a:r>
            <a:r>
              <a:rPr lang="en-US" dirty="0" err="1"/>
              <a:t>feedforward</a:t>
            </a:r>
            <a:r>
              <a:rPr lang="en-US" dirty="0"/>
              <a:t> model</a:t>
            </a:r>
          </a:p>
          <a:p>
            <a:pPr marL="342900" indent="-342900">
              <a:buAutoNum type="arabicPeriod"/>
            </a:pPr>
            <a:r>
              <a:rPr lang="en-US" dirty="0"/>
              <a:t>Predictions of the H&amp;W model</a:t>
            </a:r>
          </a:p>
          <a:p>
            <a:pPr marL="342900" indent="-342900">
              <a:buAutoNum type="arabicPeriod"/>
            </a:pPr>
            <a:r>
              <a:rPr lang="en-US" dirty="0"/>
              <a:t>Mismatches between H&amp;W model and experimental data</a:t>
            </a:r>
          </a:p>
          <a:p>
            <a:pPr marL="342900" indent="-342900">
              <a:buAutoNum type="arabicPeriod"/>
            </a:pPr>
            <a:r>
              <a:rPr lang="en-US" dirty="0"/>
              <a:t>Recurrent models for orientation selectivity</a:t>
            </a:r>
          </a:p>
          <a:p>
            <a:pPr marL="342900" indent="-342900">
              <a:buAutoNum type="arabicPeriod"/>
            </a:pPr>
            <a:r>
              <a:rPr lang="en-US" dirty="0"/>
              <a:t>Experiments that support the H&amp;W – intracellular recording data</a:t>
            </a:r>
          </a:p>
          <a:p>
            <a:pPr marL="342900" indent="-342900">
              <a:buAutoNum type="arabicPeriod"/>
            </a:pPr>
            <a:r>
              <a:rPr lang="en-US" dirty="0"/>
              <a:t>Advanced imaging experiments and  the H&amp;W model </a:t>
            </a:r>
          </a:p>
          <a:p>
            <a:pPr marL="342900" indent="-342900">
              <a:buAutoNum type="arabicPeriod"/>
            </a:pPr>
            <a:r>
              <a:rPr lang="en-US" dirty="0" err="1"/>
              <a:t>Optogenetic</a:t>
            </a:r>
            <a:r>
              <a:rPr lang="en-US" dirty="0"/>
              <a:t> manipulations of specific types of neurons</a:t>
            </a:r>
          </a:p>
          <a:p>
            <a:pPr marL="342900" indent="-342900">
              <a:buAutoNum type="arabicPeriod"/>
            </a:pPr>
            <a:r>
              <a:rPr lang="en-US" dirty="0"/>
              <a:t>Recent studies on orientation selectivity in mouse visual cortex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Excitatory and inhibitory recurrent models for orientation selectivity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53301" y="6324600"/>
            <a:ext cx="1725308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Somers et al. 1995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481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20291" y="171089"/>
            <a:ext cx="8991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400" dirty="0"/>
              <a:t>Role of inhibition in orientation selectivity:</a:t>
            </a:r>
          </a:p>
          <a:p>
            <a:pPr marL="342900" indent="-342900" algn="ctr"/>
            <a:r>
              <a:rPr lang="en-US" sz="2400" dirty="0"/>
              <a:t>Lateral inhibition: inhibition suppresses the response more in non-preferred orientations and thus narrowing the TC at high contrasts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02331" y="6385981"/>
            <a:ext cx="1725308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Somers et al. 1995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6555"/>
            <a:ext cx="5486400" cy="23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578" y="3797780"/>
            <a:ext cx="3971925" cy="30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765909" y="40386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Recurrent models for orientation selectivity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35814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01" y="2057400"/>
            <a:ext cx="7315200" cy="3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993447" y="4495800"/>
            <a:ext cx="1725308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Somers et al. 1995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380" y="1134070"/>
            <a:ext cx="807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two processes that sharpen thalamic inputs and allow contrast invariance:</a:t>
            </a:r>
          </a:p>
          <a:p>
            <a:pPr marL="342900" indent="-342900">
              <a:buAutoNum type="arabicPeriod"/>
            </a:pPr>
            <a:r>
              <a:rPr lang="en-US" dirty="0"/>
              <a:t>Lateral inhibition at non-preferred orientations</a:t>
            </a:r>
          </a:p>
          <a:p>
            <a:pPr marL="342900" indent="-342900">
              <a:buAutoNum type="arabicPeriod"/>
            </a:pPr>
            <a:r>
              <a:rPr lang="en-US" dirty="0"/>
              <a:t>Amplification of thalamic inputs by recurrent excitatory connections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090" y="5983069"/>
            <a:ext cx="725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Prediction: the width of TC inhibition should be wider than for excitation TC</a:t>
            </a:r>
          </a:p>
          <a:p>
            <a:r>
              <a:rPr lang="en-US" dirty="0"/>
              <a:t>We will see if this is true later… 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\\Koshka\d\talk\slide11.tif"/>
          <p:cNvPicPr preferRelativeResize="0">
            <a:picLocks noChangeArrowheads="1"/>
          </p:cNvPicPr>
          <p:nvPr/>
        </p:nvPicPr>
        <p:blipFill>
          <a:blip r:embed="rId2" cstate="print"/>
          <a:srcRect r="2950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intracellular recording data. The role of noise in contrast invariance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828800"/>
            <a:ext cx="5334000" cy="33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0"/>
            <a:ext cx="2628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5638800"/>
            <a:ext cx="212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Anderson et al. 2000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intracellular recording data. The role of noise in contrast invariance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2007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5638800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Priebe and </a:t>
            </a:r>
            <a:r>
              <a:rPr lang="en-US" dirty="0" err="1"/>
              <a:t>Ferster</a:t>
            </a:r>
            <a:r>
              <a:rPr lang="en-US" dirty="0"/>
              <a:t> 2012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:</a:t>
            </a:r>
          </a:p>
          <a:p>
            <a:pPr marL="342900" indent="-342900" algn="ctr"/>
            <a:r>
              <a:rPr lang="en-US" sz="2800" dirty="0"/>
              <a:t>The role of noise in contrast invariance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6412468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Priebe and </a:t>
            </a:r>
            <a:r>
              <a:rPr lang="en-US" dirty="0" err="1"/>
              <a:t>Ferster</a:t>
            </a:r>
            <a:r>
              <a:rPr lang="en-US" dirty="0"/>
              <a:t> 2012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69815"/>
            <a:ext cx="5562600" cy="480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measurements of sensory evoked conductance in-vivo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386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2. TC of excitatory and inhibitory inputs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6324600"/>
            <a:ext cx="171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Heiss et al. 2008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31194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191000" y="2514600"/>
            <a:ext cx="4767114" cy="2743387"/>
            <a:chOff x="0" y="2304"/>
            <a:chExt cx="3606" cy="1931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2304"/>
              <a:ext cx="3606" cy="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68" y="2513"/>
              <a:ext cx="3438" cy="1447"/>
              <a:chOff x="168" y="2273"/>
              <a:chExt cx="3438" cy="1447"/>
            </a:xfrm>
          </p:grpSpPr>
          <p:grpSp>
            <p:nvGrpSpPr>
              <p:cNvPr id="12" name="Group 6"/>
              <p:cNvGrpSpPr>
                <a:grpSpLocks/>
              </p:cNvGrpSpPr>
              <p:nvPr/>
            </p:nvGrpSpPr>
            <p:grpSpPr bwMode="auto">
              <a:xfrm>
                <a:off x="168" y="2273"/>
                <a:ext cx="3438" cy="839"/>
                <a:chOff x="1572" y="1680"/>
                <a:chExt cx="3709" cy="1079"/>
              </a:xfrm>
            </p:grpSpPr>
            <p:graphicFrame>
              <p:nvGraphicFramePr>
                <p:cNvPr id="14" name="Object 7"/>
                <p:cNvGraphicFramePr>
                  <a:graphicFrameLocks noChangeAspect="1"/>
                </p:cNvGraphicFramePr>
                <p:nvPr/>
              </p:nvGraphicFramePr>
              <p:xfrm>
                <a:off x="1572" y="1680"/>
                <a:ext cx="3709" cy="4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060" name="משוואה" r:id="rId4" imgW="3111480" imgH="393480" progId="Equation.3">
                        <p:embed/>
                      </p:oleObj>
                    </mc:Choice>
                    <mc:Fallback>
                      <p:oleObj name="משוואה" r:id="rId4" imgW="3111480" imgH="39348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2" y="1680"/>
                              <a:ext cx="3709" cy="46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92" y="2508"/>
                  <a:ext cx="1176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sz="1200" b="1" i="1"/>
                    <a:t>Synaptic current </a:t>
                  </a:r>
                </a:p>
              </p:txBody>
            </p:sp>
            <p:sp>
              <p:nvSpPr>
                <p:cNvPr id="1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238" y="2382"/>
                  <a:ext cx="64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382" y="2406"/>
                  <a:ext cx="51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32" y="3265"/>
                <a:ext cx="1178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b="1"/>
                  <a:t>Ei ~= -80 mV</a:t>
                </a:r>
              </a:p>
              <a:p>
                <a:pPr algn="l" rtl="0"/>
                <a:r>
                  <a:rPr lang="en-US" b="1"/>
                  <a:t>Ee~ = 0 mV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Excitatory and inhibitory inputs have similar TC</a:t>
            </a:r>
          </a:p>
          <a:p>
            <a:pPr marL="342900" indent="-342900"/>
            <a:r>
              <a:rPr lang="en-US" sz="2200" dirty="0"/>
              <a:t>Hence: inhibition is unlikely to sharpen thalamic inputs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386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2. TC of excitatory and inhibitory inputs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6324600"/>
            <a:ext cx="212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Anderson et al. 2000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1"/>
            <a:ext cx="61679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95600"/>
            <a:ext cx="2704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781800" y="1219200"/>
            <a:ext cx="1752600" cy="838200"/>
          </a:xfrm>
          <a:custGeom>
            <a:avLst/>
            <a:gdLst>
              <a:gd name="connsiteX0" fmla="*/ 0 w 1399592"/>
              <a:gd name="connsiteY0" fmla="*/ 289249 h 302603"/>
              <a:gd name="connsiteX1" fmla="*/ 93307 w 1399592"/>
              <a:gd name="connsiteY1" fmla="*/ 270588 h 302603"/>
              <a:gd name="connsiteX2" fmla="*/ 242596 w 1399592"/>
              <a:gd name="connsiteY2" fmla="*/ 261257 h 302603"/>
              <a:gd name="connsiteX3" fmla="*/ 307911 w 1399592"/>
              <a:gd name="connsiteY3" fmla="*/ 242596 h 302603"/>
              <a:gd name="connsiteX4" fmla="*/ 345233 w 1399592"/>
              <a:gd name="connsiteY4" fmla="*/ 223935 h 302603"/>
              <a:gd name="connsiteX5" fmla="*/ 391886 w 1399592"/>
              <a:gd name="connsiteY5" fmla="*/ 167951 h 302603"/>
              <a:gd name="connsiteX6" fmla="*/ 419878 w 1399592"/>
              <a:gd name="connsiteY6" fmla="*/ 139960 h 302603"/>
              <a:gd name="connsiteX7" fmla="*/ 457200 w 1399592"/>
              <a:gd name="connsiteY7" fmla="*/ 83976 h 302603"/>
              <a:gd name="connsiteX8" fmla="*/ 503853 w 1399592"/>
              <a:gd name="connsiteY8" fmla="*/ 46653 h 302603"/>
              <a:gd name="connsiteX9" fmla="*/ 522515 w 1399592"/>
              <a:gd name="connsiteY9" fmla="*/ 27992 h 302603"/>
              <a:gd name="connsiteX10" fmla="*/ 578498 w 1399592"/>
              <a:gd name="connsiteY10" fmla="*/ 0 h 302603"/>
              <a:gd name="connsiteX11" fmla="*/ 699796 w 1399592"/>
              <a:gd name="connsiteY11" fmla="*/ 9331 h 302603"/>
              <a:gd name="connsiteX12" fmla="*/ 727788 w 1399592"/>
              <a:gd name="connsiteY12" fmla="*/ 18662 h 302603"/>
              <a:gd name="connsiteX13" fmla="*/ 746449 w 1399592"/>
              <a:gd name="connsiteY13" fmla="*/ 46653 h 302603"/>
              <a:gd name="connsiteX14" fmla="*/ 830425 w 1399592"/>
              <a:gd name="connsiteY14" fmla="*/ 102637 h 302603"/>
              <a:gd name="connsiteX15" fmla="*/ 858417 w 1399592"/>
              <a:gd name="connsiteY15" fmla="*/ 121298 h 302603"/>
              <a:gd name="connsiteX16" fmla="*/ 877078 w 1399592"/>
              <a:gd name="connsiteY16" fmla="*/ 139960 h 302603"/>
              <a:gd name="connsiteX17" fmla="*/ 933062 w 1399592"/>
              <a:gd name="connsiteY17" fmla="*/ 177282 h 302603"/>
              <a:gd name="connsiteX18" fmla="*/ 961053 w 1399592"/>
              <a:gd name="connsiteY18" fmla="*/ 195943 h 302603"/>
              <a:gd name="connsiteX19" fmla="*/ 989045 w 1399592"/>
              <a:gd name="connsiteY19" fmla="*/ 214604 h 302603"/>
              <a:gd name="connsiteX20" fmla="*/ 1007707 w 1399592"/>
              <a:gd name="connsiteY20" fmla="*/ 233266 h 302603"/>
              <a:gd name="connsiteX21" fmla="*/ 1063690 w 1399592"/>
              <a:gd name="connsiteY21" fmla="*/ 251927 h 302603"/>
              <a:gd name="connsiteX22" fmla="*/ 1119674 w 1399592"/>
              <a:gd name="connsiteY22" fmla="*/ 270588 h 302603"/>
              <a:gd name="connsiteX23" fmla="*/ 1184988 w 1399592"/>
              <a:gd name="connsiteY23" fmla="*/ 289249 h 302603"/>
              <a:gd name="connsiteX24" fmla="*/ 1399592 w 1399592"/>
              <a:gd name="connsiteY24" fmla="*/ 298580 h 30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9592" h="302603">
                <a:moveTo>
                  <a:pt x="0" y="289249"/>
                </a:moveTo>
                <a:cubicBezTo>
                  <a:pt x="33520" y="280870"/>
                  <a:pt x="57362" y="273856"/>
                  <a:pt x="93307" y="270588"/>
                </a:cubicBezTo>
                <a:cubicBezTo>
                  <a:pt x="142962" y="266074"/>
                  <a:pt x="192833" y="264367"/>
                  <a:pt x="242596" y="261257"/>
                </a:cubicBezTo>
                <a:cubicBezTo>
                  <a:pt x="261542" y="256521"/>
                  <a:pt x="289166" y="250630"/>
                  <a:pt x="307911" y="242596"/>
                </a:cubicBezTo>
                <a:cubicBezTo>
                  <a:pt x="320695" y="237117"/>
                  <a:pt x="333915" y="232020"/>
                  <a:pt x="345233" y="223935"/>
                </a:cubicBezTo>
                <a:cubicBezTo>
                  <a:pt x="378909" y="199881"/>
                  <a:pt x="367814" y="196837"/>
                  <a:pt x="391886" y="167951"/>
                </a:cubicBezTo>
                <a:cubicBezTo>
                  <a:pt x="400333" y="157814"/>
                  <a:pt x="411777" y="150376"/>
                  <a:pt x="419878" y="139960"/>
                </a:cubicBezTo>
                <a:cubicBezTo>
                  <a:pt x="433647" y="122256"/>
                  <a:pt x="441341" y="99835"/>
                  <a:pt x="457200" y="83976"/>
                </a:cubicBezTo>
                <a:cubicBezTo>
                  <a:pt x="502260" y="38918"/>
                  <a:pt x="445001" y="93736"/>
                  <a:pt x="503853" y="46653"/>
                </a:cubicBezTo>
                <a:cubicBezTo>
                  <a:pt x="510722" y="41157"/>
                  <a:pt x="515646" y="33487"/>
                  <a:pt x="522515" y="27992"/>
                </a:cubicBezTo>
                <a:cubicBezTo>
                  <a:pt x="548355" y="7321"/>
                  <a:pt x="548933" y="9856"/>
                  <a:pt x="578498" y="0"/>
                </a:cubicBezTo>
                <a:cubicBezTo>
                  <a:pt x="618931" y="3110"/>
                  <a:pt x="659557" y="4301"/>
                  <a:pt x="699796" y="9331"/>
                </a:cubicBezTo>
                <a:cubicBezTo>
                  <a:pt x="709555" y="10551"/>
                  <a:pt x="720108" y="12518"/>
                  <a:pt x="727788" y="18662"/>
                </a:cubicBezTo>
                <a:cubicBezTo>
                  <a:pt x="736544" y="25667"/>
                  <a:pt x="738010" y="39269"/>
                  <a:pt x="746449" y="46653"/>
                </a:cubicBezTo>
                <a:cubicBezTo>
                  <a:pt x="746455" y="46658"/>
                  <a:pt x="816426" y="93304"/>
                  <a:pt x="830425" y="102637"/>
                </a:cubicBezTo>
                <a:cubicBezTo>
                  <a:pt x="839756" y="108857"/>
                  <a:pt x="850488" y="113368"/>
                  <a:pt x="858417" y="121298"/>
                </a:cubicBezTo>
                <a:cubicBezTo>
                  <a:pt x="864637" y="127519"/>
                  <a:pt x="870040" y="134682"/>
                  <a:pt x="877078" y="139960"/>
                </a:cubicBezTo>
                <a:cubicBezTo>
                  <a:pt x="895020" y="153417"/>
                  <a:pt x="914401" y="164841"/>
                  <a:pt x="933062" y="177282"/>
                </a:cubicBezTo>
                <a:lnTo>
                  <a:pt x="961053" y="195943"/>
                </a:lnTo>
                <a:cubicBezTo>
                  <a:pt x="970384" y="202163"/>
                  <a:pt x="981116" y="206675"/>
                  <a:pt x="989045" y="214604"/>
                </a:cubicBezTo>
                <a:cubicBezTo>
                  <a:pt x="995266" y="220825"/>
                  <a:pt x="999838" y="229332"/>
                  <a:pt x="1007707" y="233266"/>
                </a:cubicBezTo>
                <a:cubicBezTo>
                  <a:pt x="1025301" y="242063"/>
                  <a:pt x="1045029" y="245707"/>
                  <a:pt x="1063690" y="251927"/>
                </a:cubicBezTo>
                <a:lnTo>
                  <a:pt x="1119674" y="270588"/>
                </a:lnTo>
                <a:cubicBezTo>
                  <a:pt x="1139617" y="277236"/>
                  <a:pt x="1164480" y="286319"/>
                  <a:pt x="1184988" y="289249"/>
                </a:cubicBezTo>
                <a:cubicBezTo>
                  <a:pt x="1278469" y="302603"/>
                  <a:pt x="1298852" y="298580"/>
                  <a:pt x="1399592" y="29858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58000" y="1262743"/>
            <a:ext cx="1492898" cy="775060"/>
          </a:xfrm>
          <a:custGeom>
            <a:avLst/>
            <a:gdLst>
              <a:gd name="connsiteX0" fmla="*/ 0 w 1492898"/>
              <a:gd name="connsiteY0" fmla="*/ 727788 h 775060"/>
              <a:gd name="connsiteX1" fmla="*/ 223935 w 1492898"/>
              <a:gd name="connsiteY1" fmla="*/ 718457 h 775060"/>
              <a:gd name="connsiteX2" fmla="*/ 279918 w 1492898"/>
              <a:gd name="connsiteY2" fmla="*/ 690465 h 775060"/>
              <a:gd name="connsiteX3" fmla="*/ 298580 w 1492898"/>
              <a:gd name="connsiteY3" fmla="*/ 671804 h 775060"/>
              <a:gd name="connsiteX4" fmla="*/ 326571 w 1492898"/>
              <a:gd name="connsiteY4" fmla="*/ 662473 h 775060"/>
              <a:gd name="connsiteX5" fmla="*/ 373224 w 1492898"/>
              <a:gd name="connsiteY5" fmla="*/ 634481 h 775060"/>
              <a:gd name="connsiteX6" fmla="*/ 429208 w 1492898"/>
              <a:gd name="connsiteY6" fmla="*/ 606490 h 775060"/>
              <a:gd name="connsiteX7" fmla="*/ 494522 w 1492898"/>
              <a:gd name="connsiteY7" fmla="*/ 559837 h 775060"/>
              <a:gd name="connsiteX8" fmla="*/ 513184 w 1492898"/>
              <a:gd name="connsiteY8" fmla="*/ 541175 h 775060"/>
              <a:gd name="connsiteX9" fmla="*/ 559837 w 1492898"/>
              <a:gd name="connsiteY9" fmla="*/ 475861 h 775060"/>
              <a:gd name="connsiteX10" fmla="*/ 578498 w 1492898"/>
              <a:gd name="connsiteY10" fmla="*/ 410547 h 775060"/>
              <a:gd name="connsiteX11" fmla="*/ 587829 w 1492898"/>
              <a:gd name="connsiteY11" fmla="*/ 382555 h 775060"/>
              <a:gd name="connsiteX12" fmla="*/ 606490 w 1492898"/>
              <a:gd name="connsiteY12" fmla="*/ 307910 h 775060"/>
              <a:gd name="connsiteX13" fmla="*/ 625151 w 1492898"/>
              <a:gd name="connsiteY13" fmla="*/ 186612 h 775060"/>
              <a:gd name="connsiteX14" fmla="*/ 643812 w 1492898"/>
              <a:gd name="connsiteY14" fmla="*/ 111967 h 775060"/>
              <a:gd name="connsiteX15" fmla="*/ 662473 w 1492898"/>
              <a:gd name="connsiteY15" fmla="*/ 46653 h 775060"/>
              <a:gd name="connsiteX16" fmla="*/ 681135 w 1492898"/>
              <a:gd name="connsiteY16" fmla="*/ 27992 h 775060"/>
              <a:gd name="connsiteX17" fmla="*/ 699796 w 1492898"/>
              <a:gd name="connsiteY17" fmla="*/ 0 h 775060"/>
              <a:gd name="connsiteX18" fmla="*/ 727788 w 1492898"/>
              <a:gd name="connsiteY18" fmla="*/ 9330 h 775060"/>
              <a:gd name="connsiteX19" fmla="*/ 765110 w 1492898"/>
              <a:gd name="connsiteY19" fmla="*/ 65314 h 775060"/>
              <a:gd name="connsiteX20" fmla="*/ 774441 w 1492898"/>
              <a:gd name="connsiteY20" fmla="*/ 111967 h 775060"/>
              <a:gd name="connsiteX21" fmla="*/ 783771 w 1492898"/>
              <a:gd name="connsiteY21" fmla="*/ 167951 h 775060"/>
              <a:gd name="connsiteX22" fmla="*/ 793102 w 1492898"/>
              <a:gd name="connsiteY22" fmla="*/ 205273 h 775060"/>
              <a:gd name="connsiteX23" fmla="*/ 821094 w 1492898"/>
              <a:gd name="connsiteY23" fmla="*/ 326571 h 775060"/>
              <a:gd name="connsiteX24" fmla="*/ 839755 w 1492898"/>
              <a:gd name="connsiteY24" fmla="*/ 354563 h 775060"/>
              <a:gd name="connsiteX25" fmla="*/ 858416 w 1492898"/>
              <a:gd name="connsiteY25" fmla="*/ 410547 h 775060"/>
              <a:gd name="connsiteX26" fmla="*/ 905069 w 1492898"/>
              <a:gd name="connsiteY26" fmla="*/ 457200 h 775060"/>
              <a:gd name="connsiteX27" fmla="*/ 942392 w 1492898"/>
              <a:gd name="connsiteY27" fmla="*/ 513184 h 775060"/>
              <a:gd name="connsiteX28" fmla="*/ 951722 w 1492898"/>
              <a:gd name="connsiteY28" fmla="*/ 541175 h 775060"/>
              <a:gd name="connsiteX29" fmla="*/ 998376 w 1492898"/>
              <a:gd name="connsiteY29" fmla="*/ 578498 h 775060"/>
              <a:gd name="connsiteX30" fmla="*/ 1026367 w 1492898"/>
              <a:gd name="connsiteY30" fmla="*/ 634481 h 775060"/>
              <a:gd name="connsiteX31" fmla="*/ 1045029 w 1492898"/>
              <a:gd name="connsiteY31" fmla="*/ 653143 h 775060"/>
              <a:gd name="connsiteX32" fmla="*/ 1063690 w 1492898"/>
              <a:gd name="connsiteY32" fmla="*/ 681135 h 775060"/>
              <a:gd name="connsiteX33" fmla="*/ 1147665 w 1492898"/>
              <a:gd name="connsiteY33" fmla="*/ 709126 h 775060"/>
              <a:gd name="connsiteX34" fmla="*/ 1203649 w 1492898"/>
              <a:gd name="connsiteY34" fmla="*/ 727788 h 775060"/>
              <a:gd name="connsiteX35" fmla="*/ 1268963 w 1492898"/>
              <a:gd name="connsiteY35" fmla="*/ 746449 h 775060"/>
              <a:gd name="connsiteX36" fmla="*/ 1343608 w 1492898"/>
              <a:gd name="connsiteY36" fmla="*/ 755779 h 775060"/>
              <a:gd name="connsiteX37" fmla="*/ 1380931 w 1492898"/>
              <a:gd name="connsiteY37" fmla="*/ 765110 h 775060"/>
              <a:gd name="connsiteX38" fmla="*/ 1492898 w 1492898"/>
              <a:gd name="connsiteY38" fmla="*/ 774441 h 77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92898" h="775060">
                <a:moveTo>
                  <a:pt x="0" y="727788"/>
                </a:moveTo>
                <a:cubicBezTo>
                  <a:pt x="74645" y="724678"/>
                  <a:pt x="149429" y="723976"/>
                  <a:pt x="223935" y="718457"/>
                </a:cubicBezTo>
                <a:cubicBezTo>
                  <a:pt x="242941" y="717049"/>
                  <a:pt x="266118" y="701505"/>
                  <a:pt x="279918" y="690465"/>
                </a:cubicBezTo>
                <a:cubicBezTo>
                  <a:pt x="286787" y="684970"/>
                  <a:pt x="291037" y="676330"/>
                  <a:pt x="298580" y="671804"/>
                </a:cubicBezTo>
                <a:cubicBezTo>
                  <a:pt x="307014" y="666744"/>
                  <a:pt x="317241" y="665583"/>
                  <a:pt x="326571" y="662473"/>
                </a:cubicBezTo>
                <a:cubicBezTo>
                  <a:pt x="363022" y="626024"/>
                  <a:pt x="324775" y="658706"/>
                  <a:pt x="373224" y="634481"/>
                </a:cubicBezTo>
                <a:cubicBezTo>
                  <a:pt x="445563" y="598311"/>
                  <a:pt x="358860" y="629938"/>
                  <a:pt x="429208" y="606490"/>
                </a:cubicBezTo>
                <a:cubicBezTo>
                  <a:pt x="473485" y="562213"/>
                  <a:pt x="449840" y="574731"/>
                  <a:pt x="494522" y="559837"/>
                </a:cubicBezTo>
                <a:cubicBezTo>
                  <a:pt x="500743" y="553616"/>
                  <a:pt x="507552" y="547933"/>
                  <a:pt x="513184" y="541175"/>
                </a:cubicBezTo>
                <a:cubicBezTo>
                  <a:pt x="532476" y="518025"/>
                  <a:pt x="543676" y="500104"/>
                  <a:pt x="559837" y="475861"/>
                </a:cubicBezTo>
                <a:cubicBezTo>
                  <a:pt x="582214" y="408725"/>
                  <a:pt x="555057" y="492585"/>
                  <a:pt x="578498" y="410547"/>
                </a:cubicBezTo>
                <a:cubicBezTo>
                  <a:pt x="581200" y="401090"/>
                  <a:pt x="585444" y="392097"/>
                  <a:pt x="587829" y="382555"/>
                </a:cubicBezTo>
                <a:lnTo>
                  <a:pt x="606490" y="307910"/>
                </a:lnTo>
                <a:cubicBezTo>
                  <a:pt x="609898" y="284050"/>
                  <a:pt x="619600" y="212517"/>
                  <a:pt x="625151" y="186612"/>
                </a:cubicBezTo>
                <a:cubicBezTo>
                  <a:pt x="630525" y="161534"/>
                  <a:pt x="637592" y="136849"/>
                  <a:pt x="643812" y="111967"/>
                </a:cubicBezTo>
                <a:cubicBezTo>
                  <a:pt x="645553" y="105001"/>
                  <a:pt x="656739" y="56210"/>
                  <a:pt x="662473" y="46653"/>
                </a:cubicBezTo>
                <a:cubicBezTo>
                  <a:pt x="666999" y="39110"/>
                  <a:pt x="675639" y="34861"/>
                  <a:pt x="681135" y="27992"/>
                </a:cubicBezTo>
                <a:cubicBezTo>
                  <a:pt x="688140" y="19235"/>
                  <a:pt x="693576" y="9331"/>
                  <a:pt x="699796" y="0"/>
                </a:cubicBezTo>
                <a:cubicBezTo>
                  <a:pt x="709127" y="3110"/>
                  <a:pt x="720833" y="2375"/>
                  <a:pt x="727788" y="9330"/>
                </a:cubicBezTo>
                <a:cubicBezTo>
                  <a:pt x="743647" y="25189"/>
                  <a:pt x="765110" y="65314"/>
                  <a:pt x="765110" y="65314"/>
                </a:cubicBezTo>
                <a:cubicBezTo>
                  <a:pt x="768220" y="80865"/>
                  <a:pt x="771604" y="96364"/>
                  <a:pt x="774441" y="111967"/>
                </a:cubicBezTo>
                <a:cubicBezTo>
                  <a:pt x="777825" y="130581"/>
                  <a:pt x="780061" y="149400"/>
                  <a:pt x="783771" y="167951"/>
                </a:cubicBezTo>
                <a:cubicBezTo>
                  <a:pt x="786286" y="180526"/>
                  <a:pt x="790808" y="192656"/>
                  <a:pt x="793102" y="205273"/>
                </a:cubicBezTo>
                <a:cubicBezTo>
                  <a:pt x="799017" y="237805"/>
                  <a:pt x="801022" y="296462"/>
                  <a:pt x="821094" y="326571"/>
                </a:cubicBezTo>
                <a:cubicBezTo>
                  <a:pt x="827314" y="335902"/>
                  <a:pt x="835201" y="344315"/>
                  <a:pt x="839755" y="354563"/>
                </a:cubicBezTo>
                <a:cubicBezTo>
                  <a:pt x="847744" y="372538"/>
                  <a:pt x="844507" y="396638"/>
                  <a:pt x="858416" y="410547"/>
                </a:cubicBezTo>
                <a:lnTo>
                  <a:pt x="905069" y="457200"/>
                </a:lnTo>
                <a:cubicBezTo>
                  <a:pt x="927256" y="523759"/>
                  <a:pt x="895796" y="443289"/>
                  <a:pt x="942392" y="513184"/>
                </a:cubicBezTo>
                <a:cubicBezTo>
                  <a:pt x="947847" y="521367"/>
                  <a:pt x="946662" y="532742"/>
                  <a:pt x="951722" y="541175"/>
                </a:cubicBezTo>
                <a:cubicBezTo>
                  <a:pt x="960586" y="555948"/>
                  <a:pt x="985661" y="570022"/>
                  <a:pt x="998376" y="578498"/>
                </a:cubicBezTo>
                <a:cubicBezTo>
                  <a:pt x="1008231" y="608064"/>
                  <a:pt x="1005695" y="608641"/>
                  <a:pt x="1026367" y="634481"/>
                </a:cubicBezTo>
                <a:cubicBezTo>
                  <a:pt x="1031863" y="641351"/>
                  <a:pt x="1039533" y="646273"/>
                  <a:pt x="1045029" y="653143"/>
                </a:cubicBezTo>
                <a:cubicBezTo>
                  <a:pt x="1052034" y="661900"/>
                  <a:pt x="1054181" y="675192"/>
                  <a:pt x="1063690" y="681135"/>
                </a:cubicBezTo>
                <a:cubicBezTo>
                  <a:pt x="1063697" y="681139"/>
                  <a:pt x="1133665" y="704460"/>
                  <a:pt x="1147665" y="709126"/>
                </a:cubicBezTo>
                <a:lnTo>
                  <a:pt x="1203649" y="727788"/>
                </a:lnTo>
                <a:cubicBezTo>
                  <a:pt x="1225827" y="735181"/>
                  <a:pt x="1245542" y="742545"/>
                  <a:pt x="1268963" y="746449"/>
                </a:cubicBezTo>
                <a:cubicBezTo>
                  <a:pt x="1293697" y="750571"/>
                  <a:pt x="1318726" y="752669"/>
                  <a:pt x="1343608" y="755779"/>
                </a:cubicBezTo>
                <a:cubicBezTo>
                  <a:pt x="1356049" y="758889"/>
                  <a:pt x="1368236" y="763296"/>
                  <a:pt x="1380931" y="765110"/>
                </a:cubicBezTo>
                <a:cubicBezTo>
                  <a:pt x="1450578" y="775060"/>
                  <a:pt x="1448920" y="774441"/>
                  <a:pt x="1492898" y="7744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81800" y="20574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057400"/>
            <a:ext cx="100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orientation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8376" y="1491861"/>
            <a:ext cx="267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Prediction from models with inhibition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378677"/>
            <a:ext cx="564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width of inhibition TC is not wider than for excitation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A89EC-642A-481C-9F9F-894FF2CBD3C5}"/>
              </a:ext>
            </a:extLst>
          </p:cNvPr>
          <p:cNvSpPr txBox="1"/>
          <p:nvPr/>
        </p:nvSpPr>
        <p:spPr>
          <a:xfrm>
            <a:off x="8077200" y="1262743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Inhibition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Excitation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Mismatch  of receptive field maps and orientation tuning.</a:t>
            </a:r>
          </a:p>
          <a:p>
            <a:pPr marL="342900" indent="-342900" rtl="1"/>
            <a:r>
              <a:rPr lang="en-US" sz="2200" dirty="0"/>
              <a:t>Intracellular data show why TC and RF do not match at spikes level -  this is because of the iceberg effect. At </a:t>
            </a:r>
            <a:r>
              <a:rPr lang="en-US" sz="2200" dirty="0" err="1"/>
              <a:t>Vm</a:t>
            </a:r>
            <a:r>
              <a:rPr lang="en-US" sz="2200" dirty="0"/>
              <a:t> level they nicely match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0" y="6488668"/>
            <a:ext cx="179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Lampl et al. 2001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71068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48200" y="1676401"/>
            <a:ext cx="4267200" cy="1792513"/>
            <a:chOff x="4648200" y="1676401"/>
            <a:chExt cx="4267200" cy="17925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133600"/>
              <a:ext cx="2193911" cy="116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1905000"/>
              <a:ext cx="1728537" cy="1563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620000" y="1676401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dirty="0"/>
                <a:t>Spikes data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2667000"/>
            <a:ext cx="96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Vm</a:t>
            </a:r>
            <a:r>
              <a:rPr lang="en-US" dirty="0"/>
              <a:t>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1752600"/>
            <a:ext cx="4419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881562" cy="5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Orientation selectivity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Experiments that support the H&amp;W – Mismatch  of receptive field maps and orientation tuning.</a:t>
            </a:r>
          </a:p>
          <a:p>
            <a:pPr marL="342900" indent="-342900" rtl="1"/>
            <a:r>
              <a:rPr lang="en-US" sz="2200" dirty="0"/>
              <a:t>Intracellular data show why TC and RF do not match at spikes level -  this is because of the iceberg effect. At </a:t>
            </a:r>
            <a:r>
              <a:rPr lang="en-US" sz="2200" dirty="0" err="1"/>
              <a:t>Vm</a:t>
            </a:r>
            <a:r>
              <a:rPr lang="en-US" sz="2200" dirty="0"/>
              <a:t> level they nicely match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410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629400" y="6324600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Priebe and </a:t>
            </a:r>
            <a:r>
              <a:rPr lang="en-US" dirty="0" err="1"/>
              <a:t>Ferster</a:t>
            </a:r>
            <a:r>
              <a:rPr lang="en-US" dirty="0"/>
              <a:t> 2012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800" dirty="0"/>
              <a:t>Experiments that support the H&amp;W – Cross-orientation suppression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760" y="6324600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Priebe and </a:t>
            </a:r>
            <a:r>
              <a:rPr lang="en-US" dirty="0" err="1"/>
              <a:t>Ferster</a:t>
            </a:r>
            <a:r>
              <a:rPr lang="en-US" dirty="0"/>
              <a:t> 2012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763000" cy="39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Experiments that support the H&amp;W – Cross-orientation suppression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760" y="6324600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Priebe and </a:t>
            </a:r>
            <a:r>
              <a:rPr lang="en-US" dirty="0" err="1"/>
              <a:t>Ferster</a:t>
            </a:r>
            <a:r>
              <a:rPr lang="en-US" dirty="0"/>
              <a:t> 2012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763000" cy="39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800" dirty="0"/>
              <a:t>Experiments that support the H&amp;W:</a:t>
            </a:r>
          </a:p>
          <a:p>
            <a:pPr marL="342900" indent="-342900"/>
            <a:r>
              <a:rPr lang="en-US" sz="2800" dirty="0"/>
              <a:t>New insights on the pharmacological effects on TC 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29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22760" y="6324600"/>
            <a:ext cx="193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Katzner</a:t>
            </a:r>
            <a:r>
              <a:rPr lang="en-US" dirty="0"/>
              <a:t> et al. 2011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800" dirty="0"/>
              <a:t>Experiments that support the H&amp;W:</a:t>
            </a:r>
          </a:p>
          <a:p>
            <a:pPr marL="342900" indent="-342900"/>
            <a:r>
              <a:rPr lang="en-US" sz="2800" dirty="0"/>
              <a:t>New insights on the pharmacological effects on TC – the iceberg effect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22760" y="6324600"/>
            <a:ext cx="193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Katzner</a:t>
            </a:r>
            <a:r>
              <a:rPr lang="en-US" dirty="0"/>
              <a:t> et al. 2011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810000" cy="52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222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800" dirty="0"/>
              <a:t>Different types of cortical inhibitory cells in cortex</a:t>
            </a:r>
          </a:p>
        </p:txBody>
      </p:sp>
      <p:pic>
        <p:nvPicPr>
          <p:cNvPr id="41986" name="Picture 2" descr="https://i2.wp.com/knowingneurons.com/wp-content/uploads/2014/11/interneuron_cover_640x290.jpg?resize=640%2C29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096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029200"/>
            <a:ext cx="3405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PV – </a:t>
            </a:r>
            <a:r>
              <a:rPr lang="en-US" dirty="0" err="1"/>
              <a:t>parvalbumin</a:t>
            </a:r>
            <a:endParaRPr lang="en-US" dirty="0"/>
          </a:p>
          <a:p>
            <a:r>
              <a:rPr lang="en-US" dirty="0"/>
              <a:t>NG - </a:t>
            </a:r>
            <a:r>
              <a:rPr lang="en-US" dirty="0" err="1"/>
              <a:t>Neurogliaform</a:t>
            </a:r>
            <a:r>
              <a:rPr lang="en-US" dirty="0"/>
              <a:t> </a:t>
            </a:r>
          </a:p>
          <a:p>
            <a:r>
              <a:rPr lang="en-US" dirty="0"/>
              <a:t>VIP – Vasoactive intestinal peptide</a:t>
            </a:r>
          </a:p>
          <a:p>
            <a:r>
              <a:rPr lang="en-US" dirty="0"/>
              <a:t>SOM- somatostatin</a:t>
            </a:r>
          </a:p>
        </p:txBody>
      </p:sp>
    </p:spTree>
    <p:extLst>
      <p:ext uri="{BB962C8B-B14F-4D97-AF65-F5344CB8AC3E}">
        <p14:creationId xmlns:p14="http://schemas.microsoft.com/office/powerpoint/2010/main" val="163048275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Two Photon (2P) Imaging and </a:t>
            </a:r>
            <a:r>
              <a:rPr lang="en-US" sz="2800" dirty="0" err="1"/>
              <a:t>optogenetic</a:t>
            </a:r>
            <a:r>
              <a:rPr lang="en-US" sz="2800" dirty="0"/>
              <a:t> studies of the visual cortex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753100" cy="486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3103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77000" y="6248400"/>
            <a:ext cx="186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Wilson et al. 2012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43600" y="4419600"/>
            <a:ext cx="990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20920" y="3970151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Divisive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5993" y="4325367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Subtraction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48200" y="4283333"/>
            <a:ext cx="1600200" cy="288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 err="1"/>
              <a:t>Optogenetic</a:t>
            </a:r>
            <a:r>
              <a:rPr lang="en-US" sz="2800" dirty="0"/>
              <a:t> studies of the visual cortex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233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Contrast invariance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9" y="1524000"/>
            <a:ext cx="3823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1200917"/>
            <a:ext cx="53816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51555"/>
            <a:ext cx="8363139" cy="2366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94796" y="6488668"/>
            <a:ext cx="189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Attalah</a:t>
            </a:r>
            <a:r>
              <a:rPr lang="en-US" dirty="0"/>
              <a:t> et al.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3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Recurrent models for orientation selectivity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3624262" cy="512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81600" y="6248400"/>
            <a:ext cx="2617732" cy="338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 err="1"/>
              <a:t>Issacoson</a:t>
            </a:r>
            <a:r>
              <a:rPr lang="en-US" sz="1600" dirty="0"/>
              <a:t> and </a:t>
            </a:r>
            <a:r>
              <a:rPr lang="en-US" sz="1600" dirty="0" err="1"/>
              <a:t>Scanziani</a:t>
            </a:r>
            <a:r>
              <a:rPr lang="en-US" sz="1600" dirty="0"/>
              <a:t> 2011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309938" cy="19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143000" y="-552421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 err="1"/>
              <a:t>Optogenetic</a:t>
            </a:r>
            <a:r>
              <a:rPr lang="en-US" sz="2800" dirty="0"/>
              <a:t> studies of the visual cortex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3" y="1066800"/>
            <a:ext cx="4419600" cy="5855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799"/>
            <a:ext cx="2667000" cy="4368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5337" y="148460"/>
            <a:ext cx="247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Lien and </a:t>
            </a:r>
            <a:r>
              <a:rPr lang="en-US" dirty="0" err="1"/>
              <a:t>Scanziani</a:t>
            </a:r>
            <a:r>
              <a:rPr lang="en-US" dirty="0"/>
              <a:t>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8738"/>
            <a:ext cx="92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find the tuning of thalamic inputs they silenced cortical firing while patching layer 4 cells of V1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715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Conclusion: about 1/3 of E in cortex comes from thalamic input, the other 2/3 is due to recurrent amplification of these input by cortical cells. </a:t>
            </a:r>
          </a:p>
        </p:txBody>
      </p:sp>
    </p:spTree>
    <p:extLst>
      <p:ext uri="{BB962C8B-B14F-4D97-AF65-F5344CB8AC3E}">
        <p14:creationId xmlns:p14="http://schemas.microsoft.com/office/powerpoint/2010/main" val="16585280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Receptive fields in the retina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72" y="1976418"/>
            <a:ext cx="6629400" cy="50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5072" y="1330087"/>
            <a:ext cx="897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and Off centers are important to generate reliable output signal (firing) in ganglion cells</a:t>
            </a:r>
          </a:p>
          <a:p>
            <a:r>
              <a:rPr lang="en-US" dirty="0"/>
              <a:t>The transmission between cones and bipolar cells depends on the type (on vs off) target type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1" y="27087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mGluR6 is metabotropic and leads to hyperpolarization of the bipolar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AMPA and </a:t>
            </a:r>
            <a:r>
              <a:rPr lang="en-US" sz="1400" dirty="0" err="1"/>
              <a:t>Kinate</a:t>
            </a:r>
            <a:r>
              <a:rPr lang="en-US" sz="1400" dirty="0"/>
              <a:t> are ionotropic and have excitatory effect on bipolar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4729" y="5492854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 = Sign conserving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8437" y="5114139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= Sign Inverting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437" y="4844132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Bipolar cells are: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Cortical circuits amplify tuned thalamic inputs without altering orientation selectivity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537311"/>
            <a:ext cx="3867871" cy="329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93" y="1233231"/>
            <a:ext cx="5900581" cy="23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98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Cortical circuits amplify tuned thalamic inputs without altering orientation selectivity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248400" cy="5327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7096"/>
            <a:ext cx="635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TCs of cortical inputs are similar to the TCs of thalamic inputs </a:t>
            </a:r>
          </a:p>
        </p:txBody>
      </p:sp>
    </p:spTree>
    <p:extLst>
      <p:ext uri="{BB962C8B-B14F-4D97-AF65-F5344CB8AC3E}">
        <p14:creationId xmlns:p14="http://schemas.microsoft.com/office/powerpoint/2010/main" val="186998964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pic>
        <p:nvPicPr>
          <p:cNvPr id="41986" name="Picture 2" descr="http://www.cns.nyu.edu/~david/courses/perception/lecturenotes/V1/LGN-V1-slides/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6388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5943600"/>
            <a:ext cx="11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H&amp;H</a:t>
            </a:r>
          </a:p>
        </p:txBody>
      </p:sp>
    </p:spTree>
    <p:extLst>
      <p:ext uri="{BB962C8B-B14F-4D97-AF65-F5344CB8AC3E}">
        <p14:creationId xmlns:p14="http://schemas.microsoft.com/office/powerpoint/2010/main" val="267854837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5943600"/>
            <a:ext cx="24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Lien and </a:t>
            </a:r>
            <a:r>
              <a:rPr lang="en-US" dirty="0" err="1"/>
              <a:t>Scanziani</a:t>
            </a:r>
            <a:r>
              <a:rPr lang="en-US" dirty="0"/>
              <a:t>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86344"/>
            <a:ext cx="5038725" cy="300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748960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Intracortical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476" y="1748960"/>
            <a:ext cx="173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2940" y="1748960"/>
            <a:ext cx="173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Retina</a:t>
            </a:r>
          </a:p>
        </p:txBody>
      </p:sp>
      <p:pic>
        <p:nvPicPr>
          <p:cNvPr id="43010" name="Picture 2" descr="https://ars.els-cdn.com/content/image/1-s2.0-S0896627317301939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0075" y="1066800"/>
            <a:ext cx="6238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02610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5943600"/>
            <a:ext cx="24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Lien and </a:t>
            </a:r>
            <a:r>
              <a:rPr lang="en-US" dirty="0" err="1"/>
              <a:t>Scanziani</a:t>
            </a:r>
            <a:r>
              <a:rPr lang="en-US" dirty="0"/>
              <a:t>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34609"/>
            <a:ext cx="6196501" cy="39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130968"/>
            <a:ext cx="705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Isolation of thalamic inputs of L4 cells in PV-ChR2 cells (cortical silencing)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943600"/>
            <a:ext cx="40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Thalamic input is also direction selective!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088283"/>
            <a:ext cx="1683000" cy="32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0255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192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stimulation at different spatial phases shows that TC component of DS cells exhibits two components:</a:t>
            </a:r>
          </a:p>
          <a:p>
            <a:r>
              <a:rPr lang="en-US" dirty="0"/>
              <a:t>fast decaying response (</a:t>
            </a:r>
            <a:r>
              <a:rPr lang="en-US" dirty="0" err="1"/>
              <a:t>eEPSP</a:t>
            </a:r>
            <a:r>
              <a:rPr lang="en-US" dirty="0"/>
              <a:t>) and late (slow) response (</a:t>
            </a:r>
            <a:r>
              <a:rPr lang="en-US" dirty="0" err="1"/>
              <a:t>lEPSP</a:t>
            </a:r>
            <a:r>
              <a:rPr lang="en-US" dirty="0"/>
              <a:t>) and in non-DS there is only one type of response.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943600"/>
            <a:ext cx="40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Thalamic input is also direction selective!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8" y="2209800"/>
            <a:ext cx="8074378" cy="4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000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1927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 of summation (different phases)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858000" cy="53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0909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1927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Recordings in thalamus with cortical recordings. </a:t>
            </a:r>
          </a:p>
          <a:p>
            <a:r>
              <a:rPr lang="en-US" dirty="0"/>
              <a:t>Two types of TC cells: 1) transient firing at certain phases (blue unit). 2) sustain firing at other phases (red unit).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4724400" cy="47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6920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Direction selectivity in 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61927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of </a:t>
            </a:r>
            <a:r>
              <a:rPr lang="en-US" dirty="0" err="1"/>
              <a:t>thalamo</a:t>
            </a:r>
            <a:r>
              <a:rPr lang="en-US" dirty="0"/>
              <a:t>-cortical convergence for DS of cortical cells.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696200" cy="38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2533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b="1" dirty="0"/>
              <a:t>Auditory cortex </a:t>
            </a:r>
            <a:r>
              <a:rPr lang="en-US" sz="2800" dirty="0"/>
              <a:t>– Excitation and inhibition are co-tuned to sound intensity and frequency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Inhibition?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399"/>
            <a:ext cx="2514600" cy="534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498" y="1769290"/>
            <a:ext cx="5890303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43219" y="6488668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Wehr</a:t>
            </a:r>
            <a:r>
              <a:rPr lang="en-US" dirty="0"/>
              <a:t> and </a:t>
            </a:r>
            <a:r>
              <a:rPr lang="en-US" dirty="0" err="1"/>
              <a:t>Zador</a:t>
            </a:r>
            <a:r>
              <a:rPr lang="en-US" dirty="0"/>
              <a:t>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401762"/>
            <a:ext cx="415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 clamp experiments of A1 neurons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4222" y="4648200"/>
            <a:ext cx="83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Inhibition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Excitation</a:t>
            </a:r>
            <a:r>
              <a:rPr lang="en-US" sz="1200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59641" y="4879032"/>
            <a:ext cx="842123" cy="305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572000" cy="457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1"/>
            <a:ext cx="33930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Receptive fields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V1,  H&amp;W experiments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703" y="1567934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Thalamic cells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124200"/>
            <a:ext cx="14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Cortical  cells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1555899"/>
            <a:ext cx="14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Cortical  cells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118809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‘Simple cells’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7" y="2057400"/>
            <a:ext cx="7573501" cy="3170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6248400"/>
            <a:ext cx="137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Li et al, 2014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Auditory cortex – Excitation and inhibition are co-tuned to sound intensity and frequency</a:t>
            </a:r>
          </a:p>
          <a:p>
            <a:pPr marL="342900" indent="-342900" algn="ctr"/>
            <a:r>
              <a:rPr lang="en-US" sz="2800" dirty="0"/>
              <a:t>AWAKE MICE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400" dirty="0"/>
              <a:t>Adaptation of excitation and inhibition in barrel cortex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72122" y="6550223"/>
            <a:ext cx="14718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Book Antiqua" pitchFamily="18" charset="0"/>
              </a:rPr>
              <a:t>Heiss et al. 2008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287" y="1098420"/>
            <a:ext cx="4876799" cy="545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5287" y="1839686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rest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2886" y="2057400"/>
            <a:ext cx="5181600" cy="5935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1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481933"/>
            <a:ext cx="59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Inhibition adapts faster and to greater degree than excitation 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800" dirty="0"/>
              <a:t>Selectivity to direction of whisker deflection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3200" y="6550223"/>
            <a:ext cx="2318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Book Antiqua" pitchFamily="18" charset="0"/>
              </a:rPr>
              <a:t>Wilent</a:t>
            </a:r>
            <a:r>
              <a:rPr lang="en-US" sz="1400" b="1" i="1" dirty="0">
                <a:latin typeface="Book Antiqua" pitchFamily="18" charset="0"/>
              </a:rPr>
              <a:t> and Contreras 2005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3723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800" dirty="0"/>
              <a:t>Selectivity to direction of whisker deflection:</a:t>
            </a:r>
          </a:p>
          <a:p>
            <a:pPr algn="ctr">
              <a:spcBef>
                <a:spcPct val="0"/>
              </a:spcBef>
            </a:pPr>
            <a:r>
              <a:rPr lang="en-US" sz="2800" dirty="0"/>
              <a:t>Excitation but not inhibition is selective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3200" y="6550223"/>
            <a:ext cx="2318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Book Antiqua" pitchFamily="18" charset="0"/>
              </a:rPr>
              <a:t>Wilent</a:t>
            </a:r>
            <a:r>
              <a:rPr lang="en-US" sz="1400" b="1" i="1" dirty="0">
                <a:latin typeface="Book Antiqua" pitchFamily="18" charset="0"/>
              </a:rPr>
              <a:t> and Contreras 2005</a:t>
            </a:r>
          </a:p>
        </p:txBody>
      </p:sp>
      <p:pic>
        <p:nvPicPr>
          <p:cNvPr id="8601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4648200" cy="49115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800" dirty="0"/>
              <a:t>Selectivity to direction of whisker deflection:</a:t>
            </a:r>
          </a:p>
          <a:p>
            <a:pPr algn="ctr">
              <a:spcBef>
                <a:spcPct val="0"/>
              </a:spcBef>
            </a:pPr>
            <a:r>
              <a:rPr lang="en-US" sz="2800" dirty="0"/>
              <a:t>Response to preferred direction is NMDA dependent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3200" y="6550223"/>
            <a:ext cx="158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 err="1">
                <a:latin typeface="Book Antiqua" pitchFamily="18" charset="0"/>
              </a:rPr>
              <a:t>Lavzin</a:t>
            </a:r>
            <a:r>
              <a:rPr lang="en-US" sz="1400" b="1" i="1" dirty="0">
                <a:latin typeface="Book Antiqua" pitchFamily="18" charset="0"/>
              </a:rPr>
              <a:t> et al. 2012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505200" cy="53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952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867400" cy="571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Auditory cortex – lateral  suppression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Inhibition?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507" y="1432330"/>
            <a:ext cx="6324600" cy="29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6248400"/>
            <a:ext cx="17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Sutter et al. 1999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5029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657770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/>
            <a:r>
              <a:rPr lang="en-US" sz="2800" dirty="0"/>
              <a:t>Auditory cortex – Excitation and inhibition are co-tuned to sound intensity and frequency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Inhibition?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18505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5890303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77000" y="624840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Wehr</a:t>
            </a:r>
            <a:r>
              <a:rPr lang="en-US" dirty="0"/>
              <a:t> and </a:t>
            </a:r>
            <a:r>
              <a:rPr lang="en-US" dirty="0" err="1"/>
              <a:t>Zador</a:t>
            </a:r>
            <a:r>
              <a:rPr lang="en-US" dirty="0"/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2965759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56902"/>
            <a:ext cx="5029200" cy="57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from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H&amp;W experiments: flashing bars : “complex cell”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6655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H&amp;W model for simple cells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#10;Figure 1.tiff                                                  000033CBNecco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7903"/>
            <a:ext cx="8686800" cy="2405063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86400" y="6172200"/>
            <a:ext cx="31988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0" dirty="0"/>
              <a:t>Hubel and Wiesel, 1962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600200"/>
            <a:ext cx="2306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2" tIns="45711" rIns="91422" bIns="45711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Feedforward</a:t>
            </a:r>
            <a:r>
              <a:rPr lang="en-US" sz="1600" dirty="0"/>
              <a:t> Model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 rot="-1711459">
            <a:off x="3657600" y="5423128"/>
            <a:ext cx="2895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-7200000">
            <a:off x="5981700" y="1956028"/>
            <a:ext cx="2438400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LGN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239000" y="39624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Cortical Simple cell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H&amp;W model: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16948</TotalTime>
  <Words>1520</Words>
  <Application>Microsoft Office PowerPoint</Application>
  <PresentationFormat>On-screen Show (4:3)</PresentationFormat>
  <Paragraphs>227</Paragraphs>
  <Slides>67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Book Antiqua</vt:lpstr>
      <vt:lpstr>Calibri</vt:lpstr>
      <vt:lpstr>Times New Roman</vt:lpstr>
      <vt:lpstr>Office Theme</vt:lpstr>
      <vt:lpstr>משוואה</vt:lpstr>
      <vt:lpstr>Mechanisms of stimulus feature selectivity in sensory systems</vt:lpstr>
      <vt:lpstr>Orientation selectivity in the primary visual cortex</vt:lpstr>
      <vt:lpstr>Orientation selectivity in the primary visual cortex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Ilan Lampl</dc:creator>
  <cp:lastModifiedBy>Nachum Ulanovsky</cp:lastModifiedBy>
  <cp:revision>221</cp:revision>
  <dcterms:created xsi:type="dcterms:W3CDTF">2012-12-20T11:51:47Z</dcterms:created>
  <dcterms:modified xsi:type="dcterms:W3CDTF">2022-12-26T03:07:30Z</dcterms:modified>
</cp:coreProperties>
</file>