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6" r:id="rId9"/>
    <p:sldId id="260" r:id="rId10"/>
    <p:sldId id="265" r:id="rId11"/>
    <p:sldId id="267" r:id="rId12"/>
    <p:sldId id="274" r:id="rId13"/>
    <p:sldId id="275" r:id="rId14"/>
    <p:sldId id="308" r:id="rId15"/>
    <p:sldId id="276" r:id="rId16"/>
    <p:sldId id="277" r:id="rId17"/>
    <p:sldId id="279" r:id="rId18"/>
    <p:sldId id="271" r:id="rId19"/>
    <p:sldId id="272" r:id="rId20"/>
    <p:sldId id="311" r:id="rId21"/>
    <p:sldId id="312" r:id="rId22"/>
    <p:sldId id="310" r:id="rId23"/>
    <p:sldId id="280" r:id="rId24"/>
    <p:sldId id="313" r:id="rId25"/>
    <p:sldId id="295" r:id="rId26"/>
    <p:sldId id="309" r:id="rId27"/>
    <p:sldId id="298" r:id="rId28"/>
    <p:sldId id="299" r:id="rId29"/>
    <p:sldId id="296" r:id="rId30"/>
    <p:sldId id="306" r:id="rId31"/>
    <p:sldId id="300" r:id="rId32"/>
    <p:sldId id="301" r:id="rId33"/>
    <p:sldId id="304" r:id="rId34"/>
    <p:sldId id="282" r:id="rId35"/>
    <p:sldId id="283" r:id="rId36"/>
    <p:sldId id="284" r:id="rId37"/>
    <p:sldId id="285" r:id="rId38"/>
    <p:sldId id="286" r:id="rId39"/>
    <p:sldId id="316" r:id="rId40"/>
    <p:sldId id="287" r:id="rId41"/>
    <p:sldId id="317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C112-AF0F-4D93-9870-1A5ACD7E5BBF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8979-5AC2-486E-B4DA-F66B733E4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9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D2D3E-3B43-4A7C-B495-A4FC90200995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08979-5AC2-486E-B4DA-F66B733E45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08979-5AC2-486E-B4DA-F66B733E456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08979-5AC2-486E-B4DA-F66B733E456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DE9F-5D2B-4A7B-A123-DB27E020F49B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1E77-CDF1-4478-82E2-39078700B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Photon Phase Control in Open Quantum 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0480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Brumer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Physics Theory Group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Chemistry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Toronto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5572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579175"/>
            <a:ext cx="718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Main Result of Interest Here: Weak Field </a:t>
            </a:r>
            <a:r>
              <a:rPr lang="en-US" sz="2400" b="1" dirty="0" smtClean="0">
                <a:solidFill>
                  <a:srgbClr val="FF0000"/>
                </a:solidFill>
              </a:rPr>
              <a:t>Phase </a:t>
            </a:r>
            <a:r>
              <a:rPr lang="en-US" sz="2400" b="1" dirty="0" smtClean="0">
                <a:solidFill>
                  <a:schemeClr val="tx2"/>
                </a:solidFill>
              </a:rPr>
              <a:t>Control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92890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Excitement/confusion  due to a fundamental  prior proof:  </a:t>
            </a:r>
          </a:p>
          <a:p>
            <a:endParaRPr lang="en-US" sz="2400" b="1" dirty="0" smtClean="0"/>
          </a:p>
          <a:p>
            <a:r>
              <a:rPr lang="en-US" sz="2400" dirty="0" smtClean="0"/>
              <a:t>One Photon Mode Selective  Control of Reactions by Rapid Or </a:t>
            </a:r>
          </a:p>
          <a:p>
            <a:r>
              <a:rPr lang="en-US" sz="2400" dirty="0" smtClean="0"/>
              <a:t>Shaped Laser Pulses: An Emperor Without Clothes, </a:t>
            </a:r>
          </a:p>
          <a:p>
            <a:r>
              <a:rPr lang="en-US" sz="2400" dirty="0" err="1" smtClean="0"/>
              <a:t>Brumer</a:t>
            </a:r>
            <a:r>
              <a:rPr lang="en-US" sz="2400" dirty="0" smtClean="0"/>
              <a:t> and Shapiro, Chem. Phys. 130, 221 (1989).</a:t>
            </a:r>
          </a:p>
          <a:p>
            <a:endParaRPr lang="en-US" sz="2400" dirty="0" smtClean="0"/>
          </a:p>
          <a:p>
            <a:r>
              <a:rPr lang="en-US" sz="2400" i="1" dirty="0" smtClean="0"/>
              <a:t>One Photon Phase Control  (control over relative populations </a:t>
            </a:r>
          </a:p>
          <a:p>
            <a:r>
              <a:rPr lang="en-US" sz="2400" i="1" dirty="0" smtClean="0"/>
              <a:t>of  product states) is not possible for </a:t>
            </a:r>
            <a:r>
              <a:rPr lang="en-US" sz="2400" i="1" dirty="0" smtClean="0">
                <a:solidFill>
                  <a:srgbClr val="FF0000"/>
                </a:solidFill>
              </a:rPr>
              <a:t>isolated </a:t>
            </a:r>
            <a:r>
              <a:rPr lang="en-US" sz="2400" i="1" dirty="0" smtClean="0"/>
              <a:t>molecule with  </a:t>
            </a:r>
          </a:p>
          <a:p>
            <a:r>
              <a:rPr lang="en-US" sz="2400" i="1" dirty="0" smtClean="0"/>
              <a:t>products in the </a:t>
            </a:r>
            <a:r>
              <a:rPr lang="en-US" sz="2400" i="1" dirty="0" smtClean="0">
                <a:solidFill>
                  <a:srgbClr val="FF0000"/>
                </a:solidFill>
              </a:rPr>
              <a:t>continuum </a:t>
            </a:r>
            <a:r>
              <a:rPr lang="en-US" sz="2400" i="1" dirty="0" smtClean="0"/>
              <a:t>(scattering, </a:t>
            </a:r>
            <a:r>
              <a:rPr lang="en-US" sz="2400" i="1" dirty="0" err="1" smtClean="0"/>
              <a:t>photodissociation</a:t>
            </a:r>
            <a:r>
              <a:rPr lang="en-US" sz="2400" i="1" dirty="0" smtClean="0"/>
              <a:t>..)</a:t>
            </a:r>
          </a:p>
          <a:p>
            <a:endParaRPr lang="en-US" sz="2400" dirty="0" smtClean="0"/>
          </a:p>
          <a:p>
            <a:r>
              <a:rPr lang="en-US" sz="2400" dirty="0" smtClean="0"/>
              <a:t>But Retinal  Case: </a:t>
            </a:r>
            <a:r>
              <a:rPr lang="en-US" sz="2400" dirty="0" smtClean="0">
                <a:solidFill>
                  <a:srgbClr val="FF0000"/>
                </a:solidFill>
              </a:rPr>
              <a:t>Bound </a:t>
            </a:r>
            <a:r>
              <a:rPr lang="en-US" sz="2400" dirty="0" smtClean="0"/>
              <a:t>system dynamics in an </a:t>
            </a:r>
            <a:r>
              <a:rPr lang="en-US" sz="2400" dirty="0" smtClean="0">
                <a:solidFill>
                  <a:srgbClr val="FF0000"/>
                </a:solidFill>
              </a:rPr>
              <a:t>open</a:t>
            </a:r>
            <a:r>
              <a:rPr lang="en-US" sz="2400" dirty="0" smtClean="0"/>
              <a:t> system</a:t>
            </a:r>
          </a:p>
          <a:p>
            <a:r>
              <a:rPr lang="en-US" sz="2400" dirty="0" smtClean="0"/>
              <a:t>(Open system  =  a system in contact with an environment)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997637"/>
            <a:ext cx="674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So – what is the condition for control in such cases?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23555" y="546409"/>
            <a:ext cx="8975785" cy="8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400" dirty="0"/>
              <a:t>Theorem on Conditions for One Photon Phase Control in Isolated and</a:t>
            </a:r>
          </a:p>
          <a:p>
            <a:r>
              <a:rPr lang="en-US" sz="2400" dirty="0"/>
              <a:t>Open Systems </a:t>
            </a:r>
            <a:r>
              <a:rPr lang="en-US" sz="2400" dirty="0" smtClean="0"/>
              <a:t>(Spanner</a:t>
            </a:r>
            <a:r>
              <a:rPr lang="en-US" sz="2400" dirty="0"/>
              <a:t>, </a:t>
            </a:r>
            <a:r>
              <a:rPr lang="en-US" sz="2400" dirty="0" err="1" smtClean="0"/>
              <a:t>Arango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 </a:t>
            </a:r>
            <a:r>
              <a:rPr lang="en-US" sz="2400" dirty="0" err="1"/>
              <a:t>Brumer</a:t>
            </a:r>
            <a:r>
              <a:rPr lang="en-US" sz="2400" dirty="0"/>
              <a:t> </a:t>
            </a:r>
            <a:r>
              <a:rPr lang="en-US" sz="2400" dirty="0" smtClean="0"/>
              <a:t>, JCP 133, 151101, 2010)</a:t>
            </a:r>
            <a:endParaRPr lang="en-US" sz="2400" dirty="0"/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5542" y="1530805"/>
            <a:ext cx="7554516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000" b="1" dirty="0"/>
              <a:t>Consider a system with Hamiltonian H_0 and </a:t>
            </a:r>
            <a:r>
              <a:rPr lang="en-US" sz="2000" b="1" dirty="0" err="1"/>
              <a:t>eigenfunctions</a:t>
            </a:r>
            <a:r>
              <a:rPr lang="en-US" sz="2000" b="1" dirty="0"/>
              <a:t> </a:t>
            </a:r>
            <a:r>
              <a:rPr lang="en-US" sz="2000" b="1" dirty="0" err="1" smtClean="0"/>
              <a:t>phi</a:t>
            </a:r>
            <a:r>
              <a:rPr lang="en-US" sz="2000" b="1" baseline="-25000" dirty="0" err="1" smtClean="0"/>
              <a:t>n</a:t>
            </a:r>
            <a:r>
              <a:rPr lang="en-US" sz="2000" b="1" baseline="-25000" dirty="0" smtClean="0"/>
              <a:t> </a:t>
            </a:r>
            <a:r>
              <a:rPr lang="en-US" sz="2000" b="1" dirty="0"/>
              <a:t>and eigenvalues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irradiated </a:t>
            </a:r>
            <a:r>
              <a:rPr lang="en-US" sz="2000" b="1" dirty="0"/>
              <a:t>with a pulse with frequency spectrum</a:t>
            </a: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658" y="2513335"/>
            <a:ext cx="2712670" cy="6091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982266" y="3321844"/>
            <a:ext cx="7167790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In first order </a:t>
            </a:r>
            <a:r>
              <a:rPr lang="en-US" sz="2000" b="1" dirty="0" smtClean="0"/>
              <a:t>(where initial state is an </a:t>
            </a:r>
            <a:r>
              <a:rPr lang="en-US" sz="2000" b="1" dirty="0" err="1" smtClean="0"/>
              <a:t>eigenstate</a:t>
            </a:r>
            <a:r>
              <a:rPr lang="en-US" sz="2000" b="1" dirty="0" smtClean="0"/>
              <a:t> of system + bath) </a:t>
            </a:r>
            <a:endParaRPr lang="en-US" sz="2000" b="1" dirty="0"/>
          </a:p>
        </p:txBody>
      </p:sp>
      <p:pic>
        <p:nvPicPr>
          <p:cNvPr id="471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656" y="3750469"/>
            <a:ext cx="3174504" cy="642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711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602212"/>
            <a:ext cx="1895326" cy="274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3339703" y="4500563"/>
            <a:ext cx="4205825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are dipole transition matrix elements </a:t>
            </a:r>
            <a:r>
              <a:rPr lang="en-US" sz="2000" dirty="0"/>
              <a:t>.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982266" y="5036344"/>
            <a:ext cx="2495293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An arbitrary Operator </a:t>
            </a:r>
          </a:p>
        </p:txBody>
      </p:sp>
      <p:pic>
        <p:nvPicPr>
          <p:cNvPr id="4711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860" y="5036344"/>
            <a:ext cx="287982" cy="3281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3768329" y="5036344"/>
            <a:ext cx="1274766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evolves as </a:t>
            </a:r>
          </a:p>
        </p:txBody>
      </p:sp>
      <p:pic>
        <p:nvPicPr>
          <p:cNvPr id="47116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297" y="5485061"/>
            <a:ext cx="5665887" cy="13729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7117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1" y="2464594"/>
            <a:ext cx="1830586" cy="6161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7118" name="Picture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7594" y="2518172"/>
            <a:ext cx="1457771" cy="4621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7119" name="Picture 1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909901"/>
            <a:ext cx="708794" cy="3013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18935" y="5409040"/>
            <a:ext cx="1858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accent6"/>
                </a:solidFill>
              </a:rPr>
              <a:t>MEASUREMENT</a:t>
            </a:r>
            <a:endParaRPr lang="en-CA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660797" y="589360"/>
            <a:ext cx="3191189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Or, exposing the laser phase: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891" y="1339453"/>
            <a:ext cx="5773043" cy="18149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838200" y="3429000"/>
            <a:ext cx="7066095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Immediately identify two classes of operators (time </a:t>
            </a:r>
            <a:r>
              <a:rPr lang="en-US" sz="2000" b="1" dirty="0">
                <a:sym typeface="Wingdings" pitchFamily="2" charset="2"/>
              </a:rPr>
              <a:t>  phase)</a:t>
            </a:r>
            <a:r>
              <a:rPr lang="en-US" sz="2000" b="1" dirty="0"/>
              <a:t>:</a:t>
            </a: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6666280" cy="2744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6500177" cy="2043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232338" cy="38003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56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" y="333642"/>
            <a:ext cx="7617023" cy="345046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0066"/>
                </a:solidFill>
              </a:rPr>
              <a:t>Isolated system: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Sample, Class  A  -- no phase control</a:t>
            </a:r>
          </a:p>
          <a:p>
            <a:pPr>
              <a:defRPr/>
            </a:pPr>
            <a:endParaRPr lang="en-US" dirty="0"/>
          </a:p>
          <a:p>
            <a:pPr marL="321457" indent="-321457">
              <a:buFontTx/>
              <a:buAutoNum type="alphaLcPeriod"/>
              <a:defRPr/>
            </a:pPr>
            <a:r>
              <a:rPr lang="en-US" sz="2000" b="1" dirty="0"/>
              <a:t>\hat{O } commutes with 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0</a:t>
            </a:r>
            <a:r>
              <a:rPr lang="en-US" sz="2000" b="1" dirty="0"/>
              <a:t>: </a:t>
            </a:r>
          </a:p>
          <a:p>
            <a:pPr marL="321457" indent="-321457">
              <a:defRPr/>
            </a:pPr>
            <a:r>
              <a:rPr lang="en-US" sz="2000" b="1" dirty="0"/>
              <a:t>      simplest measuring </a:t>
            </a:r>
            <a:r>
              <a:rPr lang="en-US" sz="2000" b="1" dirty="0" err="1"/>
              <a:t>eigenstates</a:t>
            </a:r>
            <a:r>
              <a:rPr lang="en-US" sz="2000" b="1" dirty="0"/>
              <a:t> of  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</a:t>
            </a:r>
            <a:r>
              <a:rPr lang="en-US" sz="2000" b="1" dirty="0"/>
              <a:t>(like </a:t>
            </a:r>
          </a:p>
          <a:p>
            <a:pPr>
              <a:defRPr/>
            </a:pPr>
            <a:r>
              <a:rPr lang="en-US" sz="2000" b="1" dirty="0"/>
              <a:t>                                         </a:t>
            </a:r>
            <a:r>
              <a:rPr lang="en-US" sz="2000" b="1" dirty="0" err="1"/>
              <a:t>photodissociation</a:t>
            </a:r>
            <a:r>
              <a:rPr lang="en-US" sz="2000" b="1" dirty="0"/>
              <a:t> products)</a:t>
            </a:r>
          </a:p>
          <a:p>
            <a:pPr>
              <a:defRPr/>
            </a:pPr>
            <a:r>
              <a:rPr lang="en-US" sz="2000" b="1" dirty="0"/>
              <a:t> </a:t>
            </a:r>
          </a:p>
          <a:p>
            <a:pPr>
              <a:defRPr/>
            </a:pPr>
            <a:r>
              <a:rPr lang="en-US" sz="2000" b="1" dirty="0"/>
              <a:t>b.  Any time averaged property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                            </a:t>
            </a: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53408"/>
            <a:ext cx="6431169" cy="6613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599395" y="4534881"/>
            <a:ext cx="419338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Sample, Class  B  -- phase control</a:t>
            </a: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645319" y="5105400"/>
            <a:ext cx="7751796" cy="15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marL="321457" indent="-321457">
              <a:buFontTx/>
              <a:buAutoNum type="alphaLcPeriod"/>
            </a:pPr>
            <a:r>
              <a:rPr lang="en-US" sz="2000" b="1" dirty="0"/>
              <a:t>\hat{O } does not commute with 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0</a:t>
            </a:r>
            <a:r>
              <a:rPr lang="en-US" sz="2000" b="1" dirty="0"/>
              <a:t>, e.g. </a:t>
            </a:r>
            <a:r>
              <a:rPr lang="en-US" sz="2000" b="1" dirty="0" err="1"/>
              <a:t>prob</a:t>
            </a:r>
            <a:r>
              <a:rPr lang="en-US" sz="2000" b="1" dirty="0"/>
              <a:t> of  </a:t>
            </a:r>
            <a:r>
              <a:rPr lang="en-US" sz="2000" b="1" dirty="0" err="1"/>
              <a:t>cis</a:t>
            </a:r>
            <a:r>
              <a:rPr lang="en-US" sz="2000" b="1" dirty="0"/>
              <a:t> or trans in</a:t>
            </a:r>
          </a:p>
          <a:p>
            <a:pPr marL="321457" indent="-321457"/>
            <a:r>
              <a:rPr lang="en-US" sz="2000" b="1" dirty="0"/>
              <a:t>      trans-</a:t>
            </a:r>
            <a:r>
              <a:rPr lang="en-US" sz="2000" b="1" dirty="0" err="1"/>
              <a:t>cis</a:t>
            </a:r>
            <a:r>
              <a:rPr lang="en-US" sz="2000" b="1" dirty="0"/>
              <a:t> </a:t>
            </a:r>
            <a:r>
              <a:rPr lang="en-US" sz="2000" b="1" dirty="0" err="1"/>
              <a:t>isomerization</a:t>
            </a:r>
            <a:r>
              <a:rPr lang="en-US" sz="2000" b="1" dirty="0"/>
              <a:t> (does not require open system case for phase</a:t>
            </a:r>
          </a:p>
          <a:p>
            <a:pPr marL="321457" indent="-321457"/>
            <a:r>
              <a:rPr lang="en-US" sz="2000" b="1" dirty="0"/>
              <a:t>      control).</a:t>
            </a:r>
          </a:p>
          <a:p>
            <a:pPr marL="321457" indent="-321457"/>
            <a:endParaRPr lang="en-US" dirty="0"/>
          </a:p>
          <a:p>
            <a:pPr marL="321457" indent="-321457"/>
            <a:r>
              <a:rPr lang="en-US" sz="2000" dirty="0" smtClean="0"/>
              <a:t>                                                                            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607219" y="482203"/>
            <a:ext cx="7617023" cy="16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Even more interesting --- system in contact with environment (</a:t>
            </a:r>
            <a:r>
              <a:rPr lang="en-US" sz="2400" i="1" dirty="0" smtClean="0">
                <a:solidFill>
                  <a:srgbClr val="FF0066"/>
                </a:solidFill>
              </a:rPr>
              <a:t>open system</a:t>
            </a:r>
            <a:r>
              <a:rPr lang="en-US" sz="2400" dirty="0">
                <a:solidFill>
                  <a:srgbClr val="FF0066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553641" y="3696891"/>
            <a:ext cx="4811889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When Class B, phase controllable, i.e. when </a:t>
            </a: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78980"/>
            <a:ext cx="1768078" cy="4029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656" y="1393031"/>
            <a:ext cx="2946797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06" name="TextBox 12"/>
          <p:cNvSpPr txBox="1">
            <a:spLocks noChangeArrowheads="1"/>
          </p:cNvSpPr>
          <p:nvPr/>
        </p:nvSpPr>
        <p:spPr bwMode="auto">
          <a:xfrm>
            <a:off x="500063" y="2303860"/>
            <a:ext cx="1287847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Previously </a:t>
            </a:r>
          </a:p>
        </p:txBody>
      </p:sp>
      <p:pic>
        <p:nvPicPr>
          <p:cNvPr id="5120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829" y="2196703"/>
            <a:ext cx="1172021" cy="4755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08" name="TextBox 13"/>
          <p:cNvSpPr txBox="1">
            <a:spLocks noChangeArrowheads="1"/>
          </p:cNvSpPr>
          <p:nvPr/>
        </p:nvSpPr>
        <p:spPr bwMode="auto">
          <a:xfrm>
            <a:off x="553641" y="3053953"/>
            <a:ext cx="7276089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Define system “s” of interest as space upon which \hat{O} operates</a:t>
            </a:r>
          </a:p>
        </p:txBody>
      </p:sp>
      <p:pic>
        <p:nvPicPr>
          <p:cNvPr id="5120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672" y="3643313"/>
            <a:ext cx="1381869" cy="435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10" name="TextBox 14"/>
          <p:cNvSpPr txBox="1">
            <a:spLocks noChangeArrowheads="1"/>
          </p:cNvSpPr>
          <p:nvPr/>
        </p:nvSpPr>
        <p:spPr bwMode="auto">
          <a:xfrm>
            <a:off x="660797" y="4286250"/>
            <a:ext cx="1446608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Possibilities:</a:t>
            </a:r>
          </a:p>
        </p:txBody>
      </p:sp>
      <p:pic>
        <p:nvPicPr>
          <p:cNvPr id="5121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109" y="4768453"/>
            <a:ext cx="1366242" cy="482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12" name="TextBox 16"/>
          <p:cNvSpPr txBox="1">
            <a:spLocks noChangeArrowheads="1"/>
          </p:cNvSpPr>
          <p:nvPr/>
        </p:nvSpPr>
        <p:spPr bwMode="auto">
          <a:xfrm>
            <a:off x="2428875" y="4875610"/>
            <a:ext cx="3934534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Same as isolated system case above</a:t>
            </a:r>
          </a:p>
        </p:txBody>
      </p:sp>
      <p:sp>
        <p:nvSpPr>
          <p:cNvPr id="51213" name="TextBox 18"/>
          <p:cNvSpPr txBox="1">
            <a:spLocks noChangeArrowheads="1"/>
          </p:cNvSpPr>
          <p:nvPr/>
        </p:nvSpPr>
        <p:spPr bwMode="auto">
          <a:xfrm>
            <a:off x="553641" y="4875610"/>
            <a:ext cx="298153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51214" name="TextBox 19"/>
          <p:cNvSpPr txBox="1">
            <a:spLocks noChangeArrowheads="1"/>
          </p:cNvSpPr>
          <p:nvPr/>
        </p:nvSpPr>
        <p:spPr bwMode="auto">
          <a:xfrm>
            <a:off x="553641" y="5625703"/>
            <a:ext cx="362274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/>
              <a:t>b. </a:t>
            </a:r>
          </a:p>
        </p:txBody>
      </p:sp>
      <p:pic>
        <p:nvPicPr>
          <p:cNvPr id="51215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5572125"/>
            <a:ext cx="1359545" cy="3817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16" name="TextBox 21"/>
          <p:cNvSpPr txBox="1">
            <a:spLocks noChangeArrowheads="1"/>
          </p:cNvSpPr>
          <p:nvPr/>
        </p:nvSpPr>
        <p:spPr bwMode="auto">
          <a:xfrm>
            <a:off x="2428875" y="5625703"/>
            <a:ext cx="450438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/>
              <a:t>but</a:t>
            </a:r>
          </a:p>
        </p:txBody>
      </p:sp>
      <p:pic>
        <p:nvPicPr>
          <p:cNvPr id="51217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5391" y="5600031"/>
            <a:ext cx="1339453" cy="3605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18" name="TextBox 23"/>
          <p:cNvSpPr txBox="1">
            <a:spLocks noChangeArrowheads="1"/>
          </p:cNvSpPr>
          <p:nvPr/>
        </p:nvSpPr>
        <p:spPr bwMode="auto">
          <a:xfrm>
            <a:off x="553641" y="6268641"/>
            <a:ext cx="2802364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Can show that as long as </a:t>
            </a:r>
          </a:p>
        </p:txBody>
      </p:sp>
      <p:pic>
        <p:nvPicPr>
          <p:cNvPr id="51219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3281" y="6268641"/>
            <a:ext cx="1500188" cy="388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20" name="TextBox 25"/>
          <p:cNvSpPr txBox="1">
            <a:spLocks noChangeArrowheads="1"/>
          </p:cNvSpPr>
          <p:nvPr/>
        </p:nvSpPr>
        <p:spPr bwMode="auto">
          <a:xfrm>
            <a:off x="5054203" y="6268641"/>
            <a:ext cx="1310225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generically </a:t>
            </a:r>
          </a:p>
        </p:txBody>
      </p:sp>
      <p:pic>
        <p:nvPicPr>
          <p:cNvPr id="51221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7969" y="6268641"/>
            <a:ext cx="1339453" cy="3605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607219" y="482203"/>
            <a:ext cx="7617023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NOTA BENE latter</a:t>
            </a:r>
            <a:r>
              <a:rPr lang="en-US" sz="2000" b="1" dirty="0"/>
              <a:t>                  </a:t>
            </a:r>
          </a:p>
        </p:txBody>
      </p:sp>
      <p:pic>
        <p:nvPicPr>
          <p:cNvPr id="53251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69" y="1911399"/>
            <a:ext cx="1672891" cy="5270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2" name="TextBox 19"/>
          <p:cNvSpPr txBox="1">
            <a:spLocks noChangeArrowheads="1"/>
          </p:cNvSpPr>
          <p:nvPr/>
        </p:nvSpPr>
        <p:spPr bwMode="auto">
          <a:xfrm>
            <a:off x="500063" y="1258281"/>
            <a:ext cx="397371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dirty="0"/>
              <a:t>b. </a:t>
            </a:r>
          </a:p>
        </p:txBody>
      </p:sp>
      <p:pic>
        <p:nvPicPr>
          <p:cNvPr id="53253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26" y="1112725"/>
            <a:ext cx="1963257" cy="5512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4" name="TextBox 21"/>
          <p:cNvSpPr txBox="1">
            <a:spLocks noChangeArrowheads="1"/>
          </p:cNvSpPr>
          <p:nvPr/>
        </p:nvSpPr>
        <p:spPr bwMode="auto">
          <a:xfrm>
            <a:off x="3283362" y="1227504"/>
            <a:ext cx="493720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000" b="1" dirty="0"/>
              <a:t>but</a:t>
            </a:r>
          </a:p>
        </p:txBody>
      </p:sp>
      <p:pic>
        <p:nvPicPr>
          <p:cNvPr id="53255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1" y="1143127"/>
            <a:ext cx="1981200" cy="5332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6" name="TextBox 24"/>
          <p:cNvSpPr txBox="1">
            <a:spLocks noChangeArrowheads="1"/>
          </p:cNvSpPr>
          <p:nvPr/>
        </p:nvSpPr>
        <p:spPr bwMode="auto">
          <a:xfrm>
            <a:off x="660797" y="2020281"/>
            <a:ext cx="376700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53257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381000"/>
            <a:ext cx="2946797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3258" name="TextBox 29"/>
          <p:cNvSpPr txBox="1">
            <a:spLocks noChangeArrowheads="1"/>
          </p:cNvSpPr>
          <p:nvPr/>
        </p:nvSpPr>
        <p:spPr bwMode="auto">
          <a:xfrm>
            <a:off x="660797" y="2678905"/>
            <a:ext cx="8106701" cy="8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400" b="1" dirty="0"/>
              <a:t>Implies that the phase control is </a:t>
            </a:r>
            <a:r>
              <a:rPr lang="en-US" sz="2400" b="1" dirty="0">
                <a:solidFill>
                  <a:srgbClr val="FF0066"/>
                </a:solidFill>
              </a:rPr>
              <a:t>environmentally assisted,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i.e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</a:rPr>
              <a:t>no control </a:t>
            </a:r>
            <a:r>
              <a:rPr lang="en-US" sz="2400" b="1" i="1" dirty="0">
                <a:solidFill>
                  <a:schemeClr val="tx1"/>
                </a:solidFill>
              </a:rPr>
              <a:t>without the environment, yes with </a:t>
            </a:r>
            <a:r>
              <a:rPr lang="en-US" sz="2400" b="1" i="1" dirty="0" smtClean="0">
                <a:solidFill>
                  <a:schemeClr val="tx1"/>
                </a:solidFill>
              </a:rPr>
              <a:t>environment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434" y="4876800"/>
            <a:ext cx="402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And here is a sample demonstration</a:t>
            </a:r>
            <a:endParaRPr lang="en-CA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35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Open System Computation  (</a:t>
            </a:r>
            <a:r>
              <a:rPr lang="en-US" dirty="0" err="1" smtClean="0"/>
              <a:t>Kosloff</a:t>
            </a:r>
            <a:r>
              <a:rPr lang="en-US" dirty="0" smtClean="0"/>
              <a:t>, </a:t>
            </a:r>
            <a:r>
              <a:rPr lang="en-US" dirty="0" err="1" smtClean="0"/>
              <a:t>Ratner</a:t>
            </a:r>
            <a:r>
              <a:rPr lang="en-US" dirty="0" smtClean="0"/>
              <a:t>, Katz,  </a:t>
            </a:r>
            <a:r>
              <a:rPr lang="en-US" dirty="0" err="1" smtClean="0"/>
              <a:t>Khasin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Proc. Chem,3, 322, 2011)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05600" cy="42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8084549" cy="9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75603"/>
            <a:ext cx="6248400" cy="43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44000" cy="8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8227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Issue: In the weak field regime (“one photon”)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Can one control the dynamics (products) of a laser induced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olecular processes by varying the relative phases (but not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amplitudes)  of the frequency components of the laser?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Surprisingly interesting question! </a:t>
            </a:r>
          </a:p>
          <a:p>
            <a:endParaRPr lang="en-US" sz="2400" dirty="0" smtClean="0"/>
          </a:p>
          <a:p>
            <a:r>
              <a:rPr lang="en-US" sz="2400" dirty="0" smtClean="0"/>
              <a:t>Depends on Continuum (no) vs. Bound State (yes) Process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Depends on Isolated Molecule (sometimes possible) or </a:t>
            </a:r>
          </a:p>
          <a:p>
            <a:r>
              <a:rPr lang="en-US" sz="2400" dirty="0" smtClean="0"/>
              <a:t>                      Open System (generally possible)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715000"/>
            <a:ext cx="2374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Basics discussed in…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Box 19"/>
          <p:cNvSpPr txBox="1">
            <a:spLocks noChangeArrowheads="1"/>
          </p:cNvSpPr>
          <p:nvPr/>
        </p:nvSpPr>
        <p:spPr bwMode="auto">
          <a:xfrm>
            <a:off x="500063" y="1258281"/>
            <a:ext cx="397371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256" name="TextBox 24"/>
          <p:cNvSpPr txBox="1">
            <a:spLocks noChangeArrowheads="1"/>
          </p:cNvSpPr>
          <p:nvPr/>
        </p:nvSpPr>
        <p:spPr bwMode="auto">
          <a:xfrm>
            <a:off x="538163" y="756133"/>
            <a:ext cx="5056443" cy="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400" b="1" dirty="0" smtClean="0"/>
              <a:t>OK so done --- all’s well that ends well.</a:t>
            </a:r>
            <a:endParaRPr lang="en-US" sz="2400" b="1" dirty="0"/>
          </a:p>
        </p:txBody>
      </p:sp>
      <p:sp>
        <p:nvSpPr>
          <p:cNvPr id="53258" name="TextBox 29"/>
          <p:cNvSpPr txBox="1">
            <a:spLocks noChangeArrowheads="1"/>
          </p:cNvSpPr>
          <p:nvPr/>
        </p:nvSpPr>
        <p:spPr bwMode="auto">
          <a:xfrm>
            <a:off x="381871" y="1429240"/>
            <a:ext cx="8106701" cy="8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400" b="1" dirty="0"/>
              <a:t>Implies that the phase control is </a:t>
            </a:r>
            <a:r>
              <a:rPr lang="en-US" sz="2400" b="1" dirty="0">
                <a:solidFill>
                  <a:srgbClr val="FF0066"/>
                </a:solidFill>
              </a:rPr>
              <a:t>environmentally assisted,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i.e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smtClean="0">
                <a:solidFill>
                  <a:schemeClr val="tx1"/>
                </a:solidFill>
              </a:rPr>
              <a:t>no control </a:t>
            </a:r>
            <a:r>
              <a:rPr lang="en-US" sz="2400" b="1" i="1" dirty="0">
                <a:solidFill>
                  <a:schemeClr val="tx1"/>
                </a:solidFill>
              </a:rPr>
              <a:t>without the environment, yes with </a:t>
            </a:r>
            <a:r>
              <a:rPr lang="en-US" sz="2400" b="1" i="1" dirty="0" smtClean="0">
                <a:solidFill>
                  <a:schemeClr val="tx1"/>
                </a:solidFill>
              </a:rPr>
              <a:t>environment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369" y="2764572"/>
            <a:ext cx="895463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But controversy  and confusion continues to reign. E.g. </a:t>
            </a:r>
          </a:p>
          <a:p>
            <a:endParaRPr lang="en-CA" sz="2000" b="1" dirty="0"/>
          </a:p>
          <a:p>
            <a:r>
              <a:rPr lang="en-CA" sz="2000" b="1" dirty="0" smtClean="0"/>
              <a:t>Usage of open system argument when not necessary to understand the control</a:t>
            </a:r>
          </a:p>
          <a:p>
            <a:endParaRPr lang="en-CA" sz="2000" b="1" dirty="0"/>
          </a:p>
          <a:p>
            <a:r>
              <a:rPr lang="en-CA" sz="2000" b="1" dirty="0" err="1" smtClean="0"/>
              <a:t>Kosloff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calc</a:t>
            </a:r>
            <a:r>
              <a:rPr lang="en-CA" sz="2000" b="1" dirty="0" smtClean="0"/>
              <a:t> showing control depends on state of initial system-bath entanglement,</a:t>
            </a:r>
          </a:p>
          <a:p>
            <a:r>
              <a:rPr lang="en-CA" sz="2000" b="1" dirty="0" smtClean="0"/>
              <a:t>But why?</a:t>
            </a:r>
          </a:p>
          <a:p>
            <a:endParaRPr lang="en-CA" sz="2000" b="1" dirty="0" smtClean="0"/>
          </a:p>
          <a:p>
            <a:r>
              <a:rPr lang="en-CA" sz="2000" b="1" dirty="0" err="1" smtClean="0"/>
              <a:t>Markovian</a:t>
            </a:r>
            <a:r>
              <a:rPr lang="en-CA" sz="2000" b="1" dirty="0" smtClean="0"/>
              <a:t> computations give smaller control than non-</a:t>
            </a:r>
            <a:r>
              <a:rPr lang="en-CA" sz="2000" b="1" dirty="0" err="1" smtClean="0"/>
              <a:t>Markovian</a:t>
            </a:r>
            <a:endParaRPr lang="en-CA" sz="2000" b="1" dirty="0" smtClean="0"/>
          </a:p>
          <a:p>
            <a:endParaRPr lang="en-CA" sz="2000" b="1" dirty="0"/>
          </a:p>
          <a:p>
            <a:r>
              <a:rPr lang="en-CA" sz="2000" b="1" dirty="0" smtClean="0"/>
              <a:t>Vigorous arguments at last year’s Faraday meeting--- summary</a:t>
            </a:r>
          </a:p>
          <a:p>
            <a:endParaRPr lang="en-CA" sz="2000" b="1" dirty="0" smtClean="0"/>
          </a:p>
          <a:p>
            <a:endParaRPr lang="en-CA" sz="2000" b="1" dirty="0"/>
          </a:p>
          <a:p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76028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0913"/>
            <a:ext cx="563327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     Summary --- Faraday Discussions 153:</a:t>
            </a:r>
          </a:p>
          <a:p>
            <a:endParaRPr lang="en-CA" sz="2000" b="1" dirty="0"/>
          </a:p>
          <a:p>
            <a:r>
              <a:rPr lang="en-CA" sz="2400" b="1" dirty="0" smtClean="0">
                <a:solidFill>
                  <a:srgbClr val="FF0000"/>
                </a:solidFill>
              </a:rPr>
              <a:t>               One Photon Phase Control?</a:t>
            </a:r>
          </a:p>
          <a:p>
            <a:endParaRPr lang="en-CA" sz="2000" b="1" dirty="0"/>
          </a:p>
          <a:p>
            <a:r>
              <a:rPr lang="en-CA" sz="2000" b="1" dirty="0" smtClean="0"/>
              <a:t>         YES                                                   TOO SMALL</a:t>
            </a:r>
          </a:p>
          <a:p>
            <a:endParaRPr lang="en-CA" sz="2000" b="1" dirty="0"/>
          </a:p>
          <a:p>
            <a:r>
              <a:rPr lang="en-CA" sz="2000" b="1" dirty="0" smtClean="0"/>
              <a:t>                                        NO </a:t>
            </a:r>
          </a:p>
          <a:p>
            <a:endParaRPr lang="en-CA" sz="2000" b="1" dirty="0"/>
          </a:p>
          <a:p>
            <a:r>
              <a:rPr lang="en-CA" sz="2000" b="1" dirty="0" smtClean="0"/>
              <a:t>MAYBE </a:t>
            </a:r>
          </a:p>
          <a:p>
            <a:endParaRPr lang="en-CA" sz="2000" b="1" dirty="0"/>
          </a:p>
          <a:p>
            <a:r>
              <a:rPr lang="en-CA" sz="2000" b="1" dirty="0" smtClean="0"/>
              <a:t>                                                                        IMPOSSIBLE</a:t>
            </a:r>
          </a:p>
          <a:p>
            <a:endParaRPr lang="en-CA" sz="2000" b="1" dirty="0"/>
          </a:p>
          <a:p>
            <a:r>
              <a:rPr lang="en-CA" sz="2000" b="1" dirty="0" smtClean="0"/>
              <a:t>                  POSSIBLE </a:t>
            </a:r>
          </a:p>
          <a:p>
            <a:endParaRPr lang="en-CA" sz="2000" b="1" dirty="0"/>
          </a:p>
          <a:p>
            <a:r>
              <a:rPr lang="en-CA" sz="2000" b="1" dirty="0" smtClean="0"/>
              <a:t>                                                 IMPROBABLE </a:t>
            </a:r>
          </a:p>
          <a:p>
            <a:endParaRPr lang="en-CA" sz="2000" b="1" dirty="0"/>
          </a:p>
          <a:p>
            <a:r>
              <a:rPr lang="en-CA" sz="2000" b="1" dirty="0" smtClean="0"/>
              <a:t>LIKELY</a:t>
            </a:r>
            <a:endParaRPr lang="en-CA" dirty="0"/>
          </a:p>
          <a:p>
            <a:endParaRPr lang="en-CA" dirty="0" smtClean="0"/>
          </a:p>
          <a:p>
            <a:r>
              <a:rPr lang="en-CA" sz="2000" b="1" dirty="0" smtClean="0"/>
              <a:t>                                              OF COURSE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6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Box 19"/>
          <p:cNvSpPr txBox="1">
            <a:spLocks noChangeArrowheads="1"/>
          </p:cNvSpPr>
          <p:nvPr/>
        </p:nvSpPr>
        <p:spPr bwMode="auto">
          <a:xfrm>
            <a:off x="500063" y="1258281"/>
            <a:ext cx="397371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256" name="TextBox 24"/>
          <p:cNvSpPr txBox="1">
            <a:spLocks noChangeArrowheads="1"/>
          </p:cNvSpPr>
          <p:nvPr/>
        </p:nvSpPr>
        <p:spPr bwMode="auto">
          <a:xfrm>
            <a:off x="538162" y="735688"/>
            <a:ext cx="7864776" cy="19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400" b="1" dirty="0" smtClean="0"/>
              <a:t>The issue is clear --- we need to understand the mechanism</a:t>
            </a:r>
          </a:p>
          <a:p>
            <a:r>
              <a:rPr lang="en-US" sz="2400" b="1" dirty="0" smtClean="0"/>
              <a:t>of environmentally assisted phase control, and the features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hat control its magnitude.</a:t>
            </a:r>
          </a:p>
          <a:p>
            <a:endParaRPr lang="en-US" sz="2400" b="1" dirty="0"/>
          </a:p>
          <a:p>
            <a:r>
              <a:rPr lang="en-US" sz="2400" b="1" dirty="0" smtClean="0"/>
              <a:t>and – this is the focus of this talk (plus retinal)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42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8" y="683455"/>
            <a:ext cx="84580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r>
              <a:rPr lang="en-US" sz="2400" b="1" dirty="0" smtClean="0"/>
              <a:t>Two approaches to expose these conditions :</a:t>
            </a:r>
          </a:p>
          <a:p>
            <a:endParaRPr lang="en-US" sz="2400" b="1" dirty="0"/>
          </a:p>
          <a:p>
            <a:r>
              <a:rPr lang="en-US" sz="2400" b="1" dirty="0" smtClean="0"/>
              <a:t> a. Qualitatively interesting (Redfield) theory --- weak field (Li Yu)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 b. Exact Influence functional approach (Leonardo </a:t>
            </a:r>
            <a:r>
              <a:rPr lang="en-US" sz="2400" b="1" dirty="0" err="1" smtClean="0"/>
              <a:t>Pachon</a:t>
            </a:r>
            <a:r>
              <a:rPr lang="en-US" sz="2400" b="1" dirty="0" smtClean="0"/>
              <a:t>)</a:t>
            </a:r>
          </a:p>
          <a:p>
            <a:r>
              <a:rPr lang="en-US" sz="2000" b="1" dirty="0" smtClean="0"/>
              <a:t>                                 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718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But first the qualitative answer ---  and then the details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29891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Preliminary Information:</a:t>
            </a:r>
          </a:p>
          <a:p>
            <a:endParaRPr lang="en-CA" sz="2000" b="1" dirty="0"/>
          </a:p>
          <a:p>
            <a:r>
              <a:rPr lang="en-CA" sz="2000" b="1" dirty="0" smtClean="0"/>
              <a:t>System Coherence means non-zero elements of the system density matrix</a:t>
            </a:r>
          </a:p>
          <a:p>
            <a:r>
              <a:rPr lang="en-CA" sz="2000" b="1" dirty="0" smtClean="0"/>
              <a:t>In the energy representation of the system.</a:t>
            </a:r>
          </a:p>
          <a:p>
            <a:endParaRPr lang="en-CA" sz="2000" b="1" dirty="0"/>
          </a:p>
          <a:p>
            <a:r>
              <a:rPr lang="en-CA" sz="2000" b="1" dirty="0" smtClean="0"/>
              <a:t>How to examine this?</a:t>
            </a:r>
          </a:p>
          <a:p>
            <a:endParaRPr lang="en-CA" sz="2000" b="1" dirty="0"/>
          </a:p>
          <a:p>
            <a:r>
              <a:rPr lang="en-CA" sz="2000" b="1" dirty="0" smtClean="0"/>
              <a:t>Construct the density matrix of the entire </a:t>
            </a:r>
            <a:r>
              <a:rPr lang="en-CA" sz="2000" b="1" dirty="0" err="1" smtClean="0"/>
              <a:t>system+environment</a:t>
            </a:r>
            <a:r>
              <a:rPr lang="en-CA" sz="2000" b="1" dirty="0" smtClean="0"/>
              <a:t>.</a:t>
            </a:r>
          </a:p>
          <a:p>
            <a:endParaRPr lang="en-CA" sz="2000" b="1" dirty="0"/>
          </a:p>
          <a:p>
            <a:r>
              <a:rPr lang="en-CA" sz="2000" b="1" dirty="0" smtClean="0"/>
              <a:t>Trace over the environment to get rho, the system density matrix.</a:t>
            </a:r>
          </a:p>
          <a:p>
            <a:endParaRPr lang="en-CA" sz="2000" b="1" dirty="0"/>
          </a:p>
          <a:p>
            <a:r>
              <a:rPr lang="en-CA" sz="2000" b="1" dirty="0" smtClean="0"/>
              <a:t>Examine this in the system energy </a:t>
            </a:r>
            <a:r>
              <a:rPr lang="en-CA" sz="2000" b="1" dirty="0" err="1" smtClean="0"/>
              <a:t>eigenstate</a:t>
            </a:r>
            <a:r>
              <a:rPr lang="en-CA" sz="2000" b="1" dirty="0" smtClean="0"/>
              <a:t> basis.</a:t>
            </a:r>
          </a:p>
          <a:p>
            <a:endParaRPr lang="en-CA" sz="2000" b="1" dirty="0"/>
          </a:p>
          <a:p>
            <a:r>
              <a:rPr lang="en-CA" sz="2000" b="1" dirty="0" smtClean="0"/>
              <a:t>Diagonal elements are </a:t>
            </a:r>
            <a:r>
              <a:rPr lang="en-CA" sz="2000" b="1" dirty="0" err="1" smtClean="0"/>
              <a:t>rho</a:t>
            </a:r>
            <a:r>
              <a:rPr lang="en-CA" sz="2000" b="1" baseline="-25000" dirty="0" err="1" smtClean="0"/>
              <a:t>ii</a:t>
            </a:r>
            <a:r>
              <a:rPr lang="en-CA" sz="2000" b="1" dirty="0" smtClean="0"/>
              <a:t>, populations of system energy levels,</a:t>
            </a:r>
          </a:p>
          <a:p>
            <a:endParaRPr lang="en-CA" sz="2000" b="1" dirty="0"/>
          </a:p>
          <a:p>
            <a:r>
              <a:rPr lang="en-CA" sz="2000" b="1" dirty="0" smtClean="0"/>
              <a:t>Off diagonal elements </a:t>
            </a:r>
            <a:r>
              <a:rPr lang="en-CA" sz="2000" b="1" dirty="0" err="1" smtClean="0"/>
              <a:t>rho</a:t>
            </a:r>
            <a:r>
              <a:rPr lang="en-CA" sz="2000" b="1" baseline="-25000" dirty="0" err="1" smtClean="0"/>
              <a:t>ij</a:t>
            </a:r>
            <a:r>
              <a:rPr lang="en-CA" sz="2000" b="1" dirty="0" smtClean="0"/>
              <a:t> are coherences.</a:t>
            </a:r>
          </a:p>
          <a:p>
            <a:endParaRPr lang="en-CA" sz="2000" b="1" dirty="0"/>
          </a:p>
          <a:p>
            <a:r>
              <a:rPr lang="en-CA" sz="2000" b="1" dirty="0" smtClean="0"/>
              <a:t>[Normally we see the coherences associated with time evolution via</a:t>
            </a:r>
          </a:p>
          <a:p>
            <a:r>
              <a:rPr lang="en-CA" sz="2000" b="1" dirty="0" err="1"/>
              <a:t>e</a:t>
            </a:r>
            <a:r>
              <a:rPr lang="en-CA" sz="2000" b="1" dirty="0" err="1" smtClean="0"/>
              <a:t>xp</a:t>
            </a:r>
            <a:r>
              <a:rPr lang="en-CA" sz="2000" b="1" dirty="0" smtClean="0"/>
              <a:t>(-</a:t>
            </a:r>
            <a:r>
              <a:rPr lang="en-CA" sz="2000" b="1" dirty="0" err="1" smtClean="0"/>
              <a:t>i</a:t>
            </a:r>
            <a:r>
              <a:rPr lang="en-CA" sz="2000" b="1" dirty="0" smtClean="0"/>
              <a:t>{</a:t>
            </a:r>
            <a:r>
              <a:rPr lang="en-CA" sz="2000" b="1" dirty="0" err="1" smtClean="0"/>
              <a:t>E</a:t>
            </a:r>
            <a:r>
              <a:rPr lang="en-CA" sz="2000" b="1" baseline="-25000" dirty="0" err="1" smtClean="0"/>
              <a:t>j</a:t>
            </a:r>
            <a:r>
              <a:rPr lang="en-CA" sz="2000" b="1" dirty="0" err="1" smtClean="0"/>
              <a:t>-E</a:t>
            </a:r>
            <a:r>
              <a:rPr lang="en-CA" sz="2000" b="1" baseline="-25000" dirty="0" err="1" smtClean="0"/>
              <a:t>k</a:t>
            </a:r>
            <a:r>
              <a:rPr lang="en-CA" sz="2000" b="1" dirty="0" smtClean="0"/>
              <a:t>)t/</a:t>
            </a:r>
            <a:r>
              <a:rPr lang="en-CA" sz="2000" b="1" dirty="0" err="1" smtClean="0"/>
              <a:t>hbar</a:t>
            </a:r>
            <a:r>
              <a:rPr lang="en-CA" sz="2000" b="1" dirty="0" smtClean="0"/>
              <a:t> </a:t>
            </a:r>
            <a:r>
              <a:rPr lang="en-CA" sz="2000" b="1" dirty="0" smtClean="0"/>
              <a:t>type terms.]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7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45492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BUT NOT NECESSARILY , I.E.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STATIONARY COHERENCES  FROM “SYSTEM-BATH ENTANGLEMENT”</a:t>
            </a:r>
          </a:p>
          <a:p>
            <a:endParaRPr lang="en-US" dirty="0" smtClean="0"/>
          </a:p>
          <a:p>
            <a:r>
              <a:rPr lang="en-US" sz="2000" b="1" dirty="0" smtClean="0"/>
              <a:t>Look at system + bath in typical thermal equilibrium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096" y="2438400"/>
            <a:ext cx="2895599" cy="4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168" y="3505200"/>
            <a:ext cx="3962400" cy="8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57600"/>
            <a:ext cx="333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3810000"/>
            <a:ext cx="45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2991" y="4724400"/>
            <a:ext cx="8904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hese in terms of the </a:t>
            </a:r>
            <a:r>
              <a:rPr lang="en-US" sz="2000" b="1" dirty="0" err="1" smtClean="0"/>
              <a:t>eigenstates</a:t>
            </a:r>
            <a:r>
              <a:rPr lang="en-US" sz="2000" b="1" dirty="0" smtClean="0"/>
              <a:t> of the FULL Hamiltonian. Now</a:t>
            </a:r>
          </a:p>
          <a:p>
            <a:r>
              <a:rPr lang="en-US" sz="2000" b="1" dirty="0" smtClean="0"/>
              <a:t>Trace over bath to get system density matrix, </a:t>
            </a:r>
            <a:r>
              <a:rPr lang="en-US" sz="2000" b="1" dirty="0" smtClean="0">
                <a:solidFill>
                  <a:srgbClr val="FF0000"/>
                </a:solidFill>
              </a:rPr>
              <a:t>gives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off-diagonal elements </a:t>
            </a:r>
            <a:r>
              <a:rPr lang="en-US" sz="2000" b="1" dirty="0" err="1" smtClean="0">
                <a:solidFill>
                  <a:srgbClr val="FF0000"/>
                </a:solidFill>
              </a:rPr>
              <a:t>rhoi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j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endParaRPr lang="en-US" sz="2000" b="1" dirty="0" smtClean="0"/>
          </a:p>
          <a:p>
            <a:r>
              <a:rPr lang="en-US" sz="2400" b="1" dirty="0" smtClean="0"/>
              <a:t>These are </a:t>
            </a:r>
            <a:r>
              <a:rPr lang="en-US" sz="2400" b="1" dirty="0" smtClean="0">
                <a:solidFill>
                  <a:srgbClr val="FF0000"/>
                </a:solidFill>
              </a:rPr>
              <a:t>stationary coherences-</a:t>
            </a:r>
            <a:r>
              <a:rPr lang="en-US" sz="2400" b="1" dirty="0" smtClean="0"/>
              <a:t>-.and  they can then be </a:t>
            </a:r>
            <a:r>
              <a:rPr lang="en-US" sz="2400" b="1" dirty="0"/>
              <a:t> </a:t>
            </a:r>
            <a:r>
              <a:rPr lang="en-US" sz="2400" b="1" dirty="0" smtClean="0"/>
              <a:t>used  by an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ncident laser  to give phase control. --- as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3105090"/>
            <a:ext cx="2733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In a canonical ensemble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6635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STATIONARY COHERENCES  “SYSTEM-BATH ENTANGLEMENT”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096" y="1673478"/>
            <a:ext cx="2895599" cy="4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78928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Emphasize --- these are deviations from what we teach --- i.e. deviations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From diagonal Boltzmann distribution of the system in the energy </a:t>
            </a:r>
            <a:r>
              <a:rPr lang="en-US" sz="2000" b="1" dirty="0" err="1" smtClean="0">
                <a:solidFill>
                  <a:srgbClr val="FF0000"/>
                </a:solidFill>
              </a:rPr>
              <a:t>rep’n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 the presence of a bath.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But not “unknown” --- existence discussed by several (e.g. Meier/</a:t>
            </a:r>
            <a:r>
              <a:rPr lang="en-US" sz="2000" b="1" dirty="0" err="1" smtClean="0"/>
              <a:t>Tannor</a:t>
            </a:r>
            <a:endParaRPr lang="en-US" sz="2000" b="1" dirty="0" smtClean="0"/>
          </a:p>
          <a:p>
            <a:r>
              <a:rPr lang="en-US" sz="2000" b="1" dirty="0" smtClean="0"/>
              <a:t>In Chemistry)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5791200"/>
            <a:ext cx="580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To gain insight into the required conditions consider..</a:t>
            </a:r>
            <a:endParaRPr lang="en-C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257800"/>
            <a:ext cx="631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------------------------------------------------------------------------------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572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03" y="546295"/>
            <a:ext cx="9203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System-bath Propagation  --- Influence Functional Equation for System: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4953000" cy="15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048000"/>
            <a:ext cx="7154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system energy </a:t>
            </a:r>
            <a:r>
              <a:rPr lang="en-US" sz="2000" b="1" dirty="0" err="1" smtClean="0"/>
              <a:t>eigenbasis</a:t>
            </a:r>
            <a:r>
              <a:rPr lang="en-US" sz="2000" dirty="0" smtClean="0"/>
              <a:t>. </a:t>
            </a:r>
            <a:r>
              <a:rPr lang="en-US" sz="2000" b="1" dirty="0" smtClean="0"/>
              <a:t>Extremely enlightening LINEAR map.</a:t>
            </a:r>
          </a:p>
          <a:p>
            <a:endParaRPr lang="en-US" sz="2000" dirty="0" smtClean="0"/>
          </a:p>
          <a:p>
            <a:r>
              <a:rPr lang="en-US" sz="2000" b="1" dirty="0" smtClean="0"/>
              <a:t>Propagating Initial  populations </a:t>
            </a:r>
            <a:r>
              <a:rPr lang="en-US" sz="2000" dirty="0" smtClean="0"/>
              <a:t>with 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9" y="3581400"/>
            <a:ext cx="1166811" cy="5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495800"/>
            <a:ext cx="3990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Propagating Initial coherences with </a:t>
            </a:r>
            <a:endParaRPr lang="en-US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8" y="4495800"/>
            <a:ext cx="1338262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724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Hence initial stationary coherences will propagate via second term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15000"/>
            <a:ext cx="8629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Remarkably--- completely general for propagation of  the system density matrix</a:t>
            </a:r>
          </a:p>
          <a:p>
            <a:endParaRPr lang="en-CA" sz="2000" b="1" dirty="0"/>
          </a:p>
          <a:p>
            <a:r>
              <a:rPr lang="en-CA" sz="2000" b="1" dirty="0" smtClean="0"/>
              <a:t>Dynamics is exact (need J’s, of course!)--- </a:t>
            </a:r>
            <a:r>
              <a:rPr lang="en-CA" sz="2000" b="1" dirty="0" smtClean="0"/>
              <a:t>non-</a:t>
            </a:r>
            <a:r>
              <a:rPr lang="en-CA" sz="2000" b="1" dirty="0" err="1" smtClean="0"/>
              <a:t>Markovian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460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 dependence of operator  satisfying: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1371600" cy="4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9" y="1828800"/>
            <a:ext cx="4876800" cy="15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672895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Note two possible sources of laser phase dependence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000" b="1" dirty="0" smtClean="0"/>
              <a:t>Propagation directly of initial coherences (e.g. of stationary coherences in equilibrated system)</a:t>
            </a:r>
          </a:p>
          <a:p>
            <a:endParaRPr lang="en-US" sz="2000" b="1" dirty="0"/>
          </a:p>
          <a:p>
            <a:r>
              <a:rPr lang="en-US" sz="2000" b="1" dirty="0" smtClean="0"/>
              <a:t>Propagation via diagonal term --- which turns out to be much smaller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990600"/>
            <a:ext cx="554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  </a:t>
            </a:r>
            <a:r>
              <a:rPr lang="en-US" sz="2000" b="1" dirty="0" smtClean="0"/>
              <a:t>Any phase control  is environmentally assisted.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172200"/>
            <a:ext cx="759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Here then is a valid environmentally </a:t>
            </a:r>
            <a:r>
              <a:rPr lang="en-CA" sz="2000" b="1" dirty="0">
                <a:solidFill>
                  <a:srgbClr val="FF0000"/>
                </a:solidFill>
              </a:rPr>
              <a:t>i</a:t>
            </a:r>
            <a:r>
              <a:rPr lang="en-CA" sz="2000" b="1" dirty="0" smtClean="0">
                <a:solidFill>
                  <a:srgbClr val="FF0000"/>
                </a:solidFill>
              </a:rPr>
              <a:t>nduced  mechanism from control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81000"/>
            <a:ext cx="93005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Computation with Influence Functional Approach: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General </a:t>
            </a:r>
            <a:r>
              <a:rPr lang="en-US" sz="2000" b="1" dirty="0" err="1" smtClean="0"/>
              <a:t>Algortihm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Pachon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Brumer</a:t>
            </a:r>
            <a:r>
              <a:rPr lang="en-US" sz="2000" b="1" dirty="0" smtClean="0"/>
              <a:t>, quant-ph </a:t>
            </a:r>
            <a:r>
              <a:rPr lang="en-US" sz="2000" b="1" dirty="0" err="1" smtClean="0"/>
              <a:t>ArXiv</a:t>
            </a:r>
            <a:r>
              <a:rPr lang="en-US" sz="2000" b="1" dirty="0" smtClean="0"/>
              <a:t>  1207.3104 , (PRA submitted);</a:t>
            </a:r>
          </a:p>
          <a:p>
            <a:r>
              <a:rPr lang="en-US" sz="2000" b="1" dirty="0" smtClean="0"/>
              <a:t>Two applications: (open system + incoherent light, and one photon control, in prep)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Provides Analytic result for  parametrically driven harmonic oscillator in contact </a:t>
            </a:r>
          </a:p>
          <a:p>
            <a:r>
              <a:rPr lang="en-US" sz="2000" b="1" dirty="0" smtClean="0"/>
              <a:t>With </a:t>
            </a:r>
            <a:r>
              <a:rPr lang="en-US" sz="2000" b="1" dirty="0"/>
              <a:t>d</a:t>
            </a:r>
            <a:r>
              <a:rPr lang="en-US" sz="2000" b="1" dirty="0" smtClean="0"/>
              <a:t>ifferent heat baths----  Here simpler choice of a model system to examine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886" y="3977208"/>
            <a:ext cx="2667000" cy="26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696" y="3886200"/>
            <a:ext cx="4495800" cy="276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3962400" cy="6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43400" y="2876490"/>
            <a:ext cx="473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And couple to environment = thermal bath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4DEC-7F31-4A84-8005-25BA7AD0CAF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4579" name="Picture 4" descr="final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3953557" cy="5576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19800" y="2285999"/>
            <a:ext cx="2517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Focused summary </a:t>
            </a:r>
          </a:p>
          <a:p>
            <a:r>
              <a:rPr lang="en-CA" sz="2400" dirty="0" smtClean="0"/>
              <a:t>As of mid-2011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762000"/>
            <a:ext cx="2441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Call to your attention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2936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First picture ---Pulse used 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94" y="1600200"/>
            <a:ext cx="7543800" cy="8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9040" y="2514580"/>
            <a:ext cx="8037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sz="2000" b="1" dirty="0" smtClean="0"/>
              <a:t>: The frequency spectrum is independent of the  </a:t>
            </a:r>
            <a:r>
              <a:rPr lang="en-US" sz="2000" b="1" dirty="0" smtClean="0">
                <a:solidFill>
                  <a:srgbClr val="FF0000"/>
                </a:solidFill>
              </a:rPr>
              <a:t>sign</a:t>
            </a:r>
            <a:r>
              <a:rPr lang="en-US" sz="2000" b="1" dirty="0" smtClean="0"/>
              <a:t> of the chirp rate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endParaRPr lang="en-US" sz="15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589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conditions: 20 time units, centered at 100  </a:t>
            </a:r>
          </a:p>
          <a:p>
            <a:r>
              <a:rPr lang="en-US" dirty="0" smtClean="0"/>
              <a:t>frequency 500 nm,  chirp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 very small and somewhat bigger.</a:t>
            </a:r>
          </a:p>
          <a:p>
            <a:r>
              <a:rPr lang="en-US" dirty="0" smtClean="0"/>
              <a:t>Weak field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040" y="5257800"/>
            <a:ext cx="851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Thermal Bath described by  </a:t>
            </a:r>
            <a:r>
              <a:rPr lang="en-CA" sz="2000" b="1" dirty="0" err="1" smtClean="0"/>
              <a:t>ohmic</a:t>
            </a:r>
            <a:r>
              <a:rPr lang="en-CA" sz="2000" b="1" dirty="0" smtClean="0"/>
              <a:t> spectral density with finite frequency </a:t>
            </a:r>
            <a:r>
              <a:rPr lang="en-CA" sz="2000" b="1" dirty="0" err="1" smtClean="0"/>
              <a:t>cutoff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7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Diagonal contribution, two different chirp pairs, 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Non-</a:t>
            </a:r>
            <a:r>
              <a:rPr lang="en-US" sz="2000" b="1" dirty="0" err="1" smtClean="0"/>
              <a:t>Markovian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295400"/>
            <a:ext cx="9220200" cy="301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2507" y="5638800"/>
            <a:ext cx="875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Here, no chirp effect. Also, 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v. Non-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propagation essentially </a:t>
            </a:r>
          </a:p>
          <a:p>
            <a:r>
              <a:rPr lang="en-US" sz="2000" b="1" dirty="0" smtClean="0"/>
              <a:t>similar.   But--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8153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863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Off-diagonal contribution, two different chirp pairs, 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Non-</a:t>
            </a:r>
            <a:r>
              <a:rPr lang="en-US" sz="2000" b="1" dirty="0" err="1" smtClean="0"/>
              <a:t>Markovian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295400"/>
            <a:ext cx="9220200" cy="264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4572000"/>
            <a:ext cx="7932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Big dependence on chirp sign (black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red) or  (green vs. orange)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Also, non-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term an order of magnitude larger than 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1501" y="5867400"/>
            <a:ext cx="825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Hence, any initial phase dependence in off-diagonals is propagated nicely to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&lt;O(t)&gt; ---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giving weak field phase control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08" y="457200"/>
            <a:ext cx="900092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Hence, there is a mechanism to propagate initial coherences which is phase </a:t>
            </a:r>
          </a:p>
          <a:p>
            <a:r>
              <a:rPr lang="en-US" sz="2000" b="1" dirty="0" smtClean="0"/>
              <a:t>dependent</a:t>
            </a:r>
          </a:p>
          <a:p>
            <a:endParaRPr lang="en-US" sz="2000" b="1" dirty="0"/>
          </a:p>
          <a:p>
            <a:r>
              <a:rPr lang="en-US" sz="2000" b="1" dirty="0" smtClean="0"/>
              <a:t>The initial system coherences can be those arising from system-bath coupling--- </a:t>
            </a:r>
            <a:r>
              <a:rPr lang="en-US" sz="2000" b="1" dirty="0" err="1" smtClean="0"/>
              <a:t>I,e</a:t>
            </a:r>
            <a:r>
              <a:rPr lang="en-US" sz="2000" b="1" dirty="0" smtClean="0"/>
              <a:t>,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 system-bath coupling, no such term --- i.e.no weak field phase control</a:t>
            </a:r>
          </a:p>
          <a:p>
            <a:r>
              <a:rPr lang="en-US" sz="2000" b="1" dirty="0" smtClean="0"/>
              <a:t>---hence the origin of “environmentally assisted control”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Ronnie’s concern – J’s for transitions between different electronic states…</a:t>
            </a:r>
            <a:endParaRPr lang="en-US" sz="2000" b="1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0262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And the original case? : retinal isomerization (here in rhodopsin):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Arango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Brumer</a:t>
            </a:r>
            <a:r>
              <a:rPr lang="en-US" sz="2000" b="1" dirty="0" smtClean="0"/>
              <a:t> (manuscript in preparation)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Consider the </a:t>
            </a:r>
            <a:r>
              <a:rPr lang="en-US" sz="2000" b="1" dirty="0" err="1" smtClean="0"/>
              <a:t>diabatic</a:t>
            </a:r>
            <a:r>
              <a:rPr lang="en-US" sz="2000" b="1" dirty="0" smtClean="0"/>
              <a:t> potential energy surfaces |g&gt; and |e&gt; that look like: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5894947" cy="370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3600" y="3505200"/>
            <a:ext cx="266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def’n</a:t>
            </a:r>
            <a:r>
              <a:rPr lang="en-US" dirty="0" smtClean="0"/>
              <a:t> of </a:t>
            </a:r>
            <a:r>
              <a:rPr lang="en-US" dirty="0" err="1" smtClean="0"/>
              <a:t>cis</a:t>
            </a:r>
            <a:r>
              <a:rPr lang="en-US" dirty="0" smtClean="0"/>
              <a:t> and trans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5886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Hamiltonian of Stock and Hahn   (conical intersection)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23" y="2253175"/>
            <a:ext cx="870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Torsion angle phi defines </a:t>
            </a:r>
            <a:r>
              <a:rPr lang="en-US" sz="2000" b="1" dirty="0" err="1" smtClean="0"/>
              <a:t>cis</a:t>
            </a:r>
            <a:r>
              <a:rPr lang="en-US" sz="2000" b="1" dirty="0" smtClean="0"/>
              <a:t>-trans rotation and a vibrational mode q coupled to</a:t>
            </a:r>
          </a:p>
          <a:p>
            <a:r>
              <a:rPr lang="en-US" sz="2000" b="1" dirty="0"/>
              <a:t>g</a:t>
            </a:r>
            <a:r>
              <a:rPr lang="en-US" sz="2000" b="1" dirty="0" smtClean="0"/>
              <a:t>round and excited states as: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895600"/>
            <a:ext cx="7546017" cy="371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954938" cy="6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838200"/>
            <a:ext cx="7723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But we include (Stock-Hahn) coupling to the </a:t>
            </a:r>
            <a:r>
              <a:rPr lang="en-US" sz="2000" b="1" dirty="0" err="1" smtClean="0"/>
              <a:t>vibrational</a:t>
            </a:r>
            <a:r>
              <a:rPr lang="en-US" sz="2000" b="1" dirty="0" smtClean="0"/>
              <a:t> background as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7909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Interesting form  (fits spectroscopy) ground  electronic state – uncoupled</a:t>
            </a:r>
          </a:p>
          <a:p>
            <a:r>
              <a:rPr lang="en-US" sz="2000" b="1" dirty="0" smtClean="0"/>
              <a:t>                                                                excited electronic state --- coupled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Bath is above 23 modes plus q mode (to which phi is initially entangled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105400"/>
            <a:ext cx="68679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Carry out dynamics with MCDTH  including the laser excitation</a:t>
            </a:r>
            <a:r>
              <a:rPr lang="en-US" dirty="0" smtClean="0"/>
              <a:t>.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        (Non-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229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815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this is a “bath” because it is of no interest to the measurement of </a:t>
            </a:r>
            <a:r>
              <a:rPr lang="en-US" dirty="0" smtClean="0"/>
              <a:t>product</a:t>
            </a:r>
            <a:endParaRPr lang="en-US" dirty="0" smtClean="0"/>
          </a:p>
          <a:p>
            <a:r>
              <a:rPr lang="en-US" dirty="0" smtClean="0"/>
              <a:t>Definition of decoherence!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13773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Pulse used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543800" cy="8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3962400"/>
            <a:ext cx="809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NB: The frequency spectrum is independent of the  </a:t>
            </a:r>
            <a:r>
              <a:rPr lang="en-US" sz="2000" b="1" dirty="0" smtClean="0">
                <a:solidFill>
                  <a:srgbClr val="FF0000"/>
                </a:solidFill>
              </a:rPr>
              <a:t>sign</a:t>
            </a:r>
            <a:r>
              <a:rPr lang="en-US" sz="2000" b="1" dirty="0" smtClean="0"/>
              <a:t> of the chirp rate </a:t>
            </a:r>
            <a:r>
              <a:rPr lang="en-US" sz="2000" b="1" dirty="0" err="1" smtClean="0"/>
              <a:t>c</a:t>
            </a:r>
            <a:r>
              <a:rPr lang="en-US" sz="2000" b="1" baseline="-25000" dirty="0" err="1" smtClean="0"/>
              <a:t>L</a:t>
            </a:r>
            <a:endParaRPr lang="en-US" sz="20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15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Pulse conditions: 200 </a:t>
            </a:r>
            <a:r>
              <a:rPr lang="en-US" b="1" dirty="0" err="1" smtClean="0"/>
              <a:t>fs</a:t>
            </a:r>
            <a:r>
              <a:rPr lang="en-US" b="1" dirty="0" smtClean="0"/>
              <a:t> wide ;  field amplitude, 10</a:t>
            </a:r>
            <a:r>
              <a:rPr lang="en-US" b="1" baseline="30000" dirty="0" smtClean="0"/>
              <a:t>{-5} </a:t>
            </a:r>
            <a:r>
              <a:rPr lang="en-US" b="1" dirty="0" smtClean="0"/>
              <a:t>to 10 </a:t>
            </a:r>
            <a:r>
              <a:rPr lang="en-US" b="1" baseline="30000" dirty="0" smtClean="0"/>
              <a:t>{-6}</a:t>
            </a:r>
            <a:r>
              <a:rPr lang="en-US" b="1" dirty="0" smtClean="0"/>
              <a:t> au, carrier</a:t>
            </a:r>
          </a:p>
          <a:p>
            <a:r>
              <a:rPr lang="en-US" b="1" dirty="0" smtClean="0"/>
              <a:t>frequency 500 nm,  chirp </a:t>
            </a:r>
            <a:r>
              <a:rPr lang="en-US" b="1" dirty="0" err="1" smtClean="0"/>
              <a:t>c</a:t>
            </a:r>
            <a:r>
              <a:rPr lang="en-US" b="1" baseline="-25000" dirty="0" err="1" smtClean="0"/>
              <a:t>L</a:t>
            </a:r>
            <a:r>
              <a:rPr lang="en-US" b="1" baseline="-25000" dirty="0" smtClean="0"/>
              <a:t> </a:t>
            </a:r>
            <a:r>
              <a:rPr lang="en-US" b="1" dirty="0" smtClean="0"/>
              <a:t>10</a:t>
            </a:r>
            <a:r>
              <a:rPr lang="en-US" b="1" baseline="30000" dirty="0" smtClean="0"/>
              <a:t>{-7}</a:t>
            </a:r>
            <a:r>
              <a:rPr lang="en-US" b="1" dirty="0" smtClean="0"/>
              <a:t> au --- range of experiment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967697" cy="41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8163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 product  as function of time for positive (solid) and negative (dashed)</a:t>
            </a:r>
          </a:p>
          <a:p>
            <a:r>
              <a:rPr lang="en-US" sz="2000" b="1" dirty="0"/>
              <a:t>c</a:t>
            </a:r>
            <a:r>
              <a:rPr lang="en-US" sz="2000" b="1" dirty="0" smtClean="0"/>
              <a:t>hirp for different laser powers.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975009"/>
            <a:ext cx="28503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 consistent</a:t>
            </a:r>
          </a:p>
          <a:p>
            <a:r>
              <a:rPr lang="en-US" sz="2000" b="1" dirty="0"/>
              <a:t>d</a:t>
            </a:r>
            <a:r>
              <a:rPr lang="en-US" sz="2000" b="1" dirty="0" smtClean="0"/>
              <a:t>ifference of positive 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nd negative chirp.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Note relatively constant</a:t>
            </a:r>
          </a:p>
          <a:p>
            <a:r>
              <a:rPr lang="en-US" sz="2000" b="1" dirty="0" smtClean="0"/>
              <a:t>(well) after pulse  is over.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74096"/>
            <a:ext cx="6858000" cy="40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7340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Clear dependence of product formation on laser phase,  nice linear </a:t>
            </a:r>
          </a:p>
          <a:p>
            <a:r>
              <a:rPr lang="en-US" sz="2000" b="1" dirty="0" smtClean="0"/>
              <a:t>dependence, in low field intensity domain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43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coupling  should be strong since  the bath is BOUND to the system).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8126" y="457200"/>
            <a:ext cx="4587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Extracted from a fit to the previous figure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269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68051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Talk Outline:</a:t>
            </a:r>
          </a:p>
          <a:p>
            <a:endParaRPr lang="en-US" dirty="0" smtClean="0"/>
          </a:p>
          <a:p>
            <a:r>
              <a:rPr lang="en-US" sz="2400" dirty="0" smtClean="0"/>
              <a:t>1. Some History of the Phase Control Problem (starts with Retinal)</a:t>
            </a:r>
          </a:p>
          <a:p>
            <a:endParaRPr lang="en-US" sz="2400" dirty="0" smtClean="0"/>
          </a:p>
          <a:p>
            <a:pPr marL="342900" indent="-342900"/>
            <a:r>
              <a:rPr lang="en-US" sz="2400" dirty="0" smtClean="0"/>
              <a:t>2.  Basic Theorem on Weak Field Phase Control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                            a.  Isolated Molecule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                            b. Molecule in an open environment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3. Focus on open environment (bath assisted phase control)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                            a. Insight via Redfield, theory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              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  b. Insight via Functional Integrals, and numbers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4.  Phase control results for Retinal.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6858000" cy="40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400800"/>
            <a:ext cx="743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coupling  should be strong since  the bath is BOUND to the system).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8126" y="457200"/>
            <a:ext cx="4032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Start with retinal--- end with retinal </a:t>
            </a:r>
          </a:p>
          <a:p>
            <a:endParaRPr lang="en-CA" sz="2000" b="1" dirty="0">
              <a:solidFill>
                <a:srgbClr val="FF0000"/>
              </a:solidFill>
            </a:endParaRPr>
          </a:p>
          <a:p>
            <a:r>
              <a:rPr lang="en-CA" sz="2000" b="1" dirty="0" smtClean="0">
                <a:solidFill>
                  <a:srgbClr val="FF0000"/>
                </a:solidFill>
              </a:rPr>
              <a:t>          Evident phase control    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2748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Summary:</a:t>
            </a:r>
          </a:p>
          <a:p>
            <a:endParaRPr lang="en-CA" sz="2400" b="1" dirty="0"/>
          </a:p>
          <a:p>
            <a:r>
              <a:rPr lang="en-CA" sz="2400" b="1" dirty="0" smtClean="0"/>
              <a:t>Environmentally assisted one-photon phase control is possible</a:t>
            </a:r>
          </a:p>
          <a:p>
            <a:endParaRPr lang="en-CA" sz="2400" b="1" dirty="0"/>
          </a:p>
          <a:p>
            <a:r>
              <a:rPr lang="en-CA" sz="2400" b="1" dirty="0" smtClean="0"/>
              <a:t>Environmental assistance arises, at least partially, from the</a:t>
            </a:r>
          </a:p>
          <a:p>
            <a:r>
              <a:rPr lang="en-CA" sz="2400" b="1" dirty="0"/>
              <a:t>f</a:t>
            </a:r>
            <a:r>
              <a:rPr lang="en-CA" sz="2400" b="1" dirty="0" smtClean="0"/>
              <a:t>act that the initial (thermal) state is an entangled state of the</a:t>
            </a:r>
          </a:p>
          <a:p>
            <a:r>
              <a:rPr lang="en-CA" sz="2400" b="1" dirty="0"/>
              <a:t>s</a:t>
            </a:r>
            <a:r>
              <a:rPr lang="en-CA" sz="2400" b="1" dirty="0" smtClean="0"/>
              <a:t>ystem and the environment .</a:t>
            </a:r>
          </a:p>
          <a:p>
            <a:endParaRPr lang="en-CA" sz="2400" b="1" dirty="0"/>
          </a:p>
          <a:p>
            <a:r>
              <a:rPr lang="en-CA" sz="2400" b="1" dirty="0" smtClean="0"/>
              <a:t>The </a:t>
            </a:r>
            <a:r>
              <a:rPr lang="en-CA" sz="2400" b="1" dirty="0" err="1" smtClean="0"/>
              <a:t>Markovian</a:t>
            </a:r>
            <a:r>
              <a:rPr lang="en-CA" sz="2400" b="1" dirty="0" smtClean="0"/>
              <a:t> approximation shows far smaller effect  than </a:t>
            </a:r>
          </a:p>
          <a:p>
            <a:r>
              <a:rPr lang="en-CA" sz="2400" b="1" dirty="0" smtClean="0"/>
              <a:t>the (correct) non-</a:t>
            </a:r>
            <a:r>
              <a:rPr lang="en-CA" sz="2400" b="1" dirty="0" err="1" smtClean="0"/>
              <a:t>Markovian</a:t>
            </a:r>
            <a:r>
              <a:rPr lang="en-CA" sz="2400" b="1" dirty="0" smtClean="0"/>
              <a:t> dynamics; also evidence of</a:t>
            </a:r>
          </a:p>
          <a:p>
            <a:r>
              <a:rPr lang="en-CA" sz="2400" b="1" dirty="0" smtClean="0"/>
              <a:t>role of the environment</a:t>
            </a:r>
          </a:p>
          <a:p>
            <a:endParaRPr lang="en-CA" sz="2400" b="1" dirty="0"/>
          </a:p>
          <a:p>
            <a:r>
              <a:rPr lang="en-CA" sz="2400" b="1" dirty="0" smtClean="0"/>
              <a:t>Conjecture that the stationary </a:t>
            </a:r>
            <a:r>
              <a:rPr lang="en-CA" sz="2400" b="1" dirty="0" err="1" smtClean="0"/>
              <a:t>rho</a:t>
            </a:r>
            <a:r>
              <a:rPr lang="en-CA" sz="2400" b="1" baseline="-25000" dirty="0" err="1" smtClean="0"/>
              <a:t>ij</a:t>
            </a:r>
            <a:r>
              <a:rPr lang="en-CA" sz="2400" b="1" dirty="0" smtClean="0"/>
              <a:t> are larger in systems bound</a:t>
            </a:r>
          </a:p>
          <a:p>
            <a:r>
              <a:rPr lang="en-CA" sz="2400" b="1" dirty="0"/>
              <a:t>t</a:t>
            </a:r>
            <a:r>
              <a:rPr lang="en-CA" sz="2400" b="1" dirty="0" smtClean="0"/>
              <a:t>o the environment (e.g. where bath is part of the molecule) –</a:t>
            </a:r>
          </a:p>
          <a:p>
            <a:r>
              <a:rPr lang="en-CA" sz="2400" b="1" dirty="0"/>
              <a:t>h</a:t>
            </a:r>
            <a:r>
              <a:rPr lang="en-CA" sz="2400" b="1" dirty="0" smtClean="0"/>
              <a:t>ence possibly larger phase control effect.</a:t>
            </a:r>
          </a:p>
        </p:txBody>
      </p:sp>
    </p:spTree>
    <p:extLst>
      <p:ext uri="{BB962C8B-B14F-4D97-AF65-F5344CB8AC3E}">
        <p14:creationId xmlns:p14="http://schemas.microsoft.com/office/powerpoint/2010/main" val="41372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51994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Acknowledge --- amazing/strange  group interest</a:t>
            </a:r>
          </a:p>
          <a:p>
            <a:endParaRPr lang="en-US" dirty="0" smtClean="0"/>
          </a:p>
          <a:p>
            <a:r>
              <a:rPr lang="en-US" sz="2400" dirty="0" smtClean="0"/>
              <a:t>Li Yu (Redfield)  – undergrad off to Harvard</a:t>
            </a:r>
          </a:p>
          <a:p>
            <a:endParaRPr lang="en-US" sz="2400" dirty="0" smtClean="0"/>
          </a:p>
          <a:p>
            <a:r>
              <a:rPr lang="en-US" sz="2400" dirty="0" smtClean="0"/>
              <a:t>Leonardo </a:t>
            </a:r>
            <a:r>
              <a:rPr lang="en-US" sz="2400" dirty="0" err="1" smtClean="0"/>
              <a:t>Pachon</a:t>
            </a:r>
            <a:r>
              <a:rPr lang="en-US" sz="2400" dirty="0" smtClean="0"/>
              <a:t>  (Influence Functions) – postdoc, Toronto</a:t>
            </a:r>
          </a:p>
          <a:p>
            <a:endParaRPr lang="en-US" sz="2400" dirty="0" smtClean="0"/>
          </a:p>
          <a:p>
            <a:r>
              <a:rPr lang="en-US" sz="2400" dirty="0" smtClean="0"/>
              <a:t>Carlos </a:t>
            </a:r>
            <a:r>
              <a:rPr lang="en-US" sz="2400" dirty="0" err="1" smtClean="0"/>
              <a:t>Arango</a:t>
            </a:r>
            <a:r>
              <a:rPr lang="en-US" sz="2400" dirty="0" smtClean="0"/>
              <a:t> (retinal)  – chairman,  Cali, Columbia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$$ FROM  NSERC </a:t>
            </a:r>
            <a:r>
              <a:rPr lang="en-US" sz="2400" dirty="0" smtClean="0">
                <a:solidFill>
                  <a:srgbClr val="FF0000"/>
                </a:solidFill>
              </a:rPr>
              <a:t>CANADA $$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46260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Major interesting observation</a:t>
            </a:r>
          </a:p>
          <a:p>
            <a:r>
              <a:rPr lang="en-US" sz="2400" dirty="0" smtClean="0"/>
              <a:t>(Or “It’s all Dwayne’s Fault”)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7" y="1916958"/>
            <a:ext cx="5943600" cy="15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43" y="3773027"/>
            <a:ext cx="7829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55588"/>
            <a:ext cx="9144000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The Dream – </a:t>
            </a:r>
            <a:r>
              <a:rPr lang="en-US" sz="2800" b="1" dirty="0" smtClean="0">
                <a:solidFill>
                  <a:srgbClr val="0000CC"/>
                </a:solidFill>
              </a:rPr>
              <a:t> To Control </a:t>
            </a:r>
            <a:r>
              <a:rPr lang="en-US" sz="2800" b="1" dirty="0">
                <a:solidFill>
                  <a:srgbClr val="0000CC"/>
                </a:solidFill>
              </a:rPr>
              <a:t>Isomerization in </a:t>
            </a:r>
            <a:r>
              <a:rPr lang="en-US" sz="2800" b="1" dirty="0" smtClean="0">
                <a:solidFill>
                  <a:srgbClr val="0000CC"/>
                </a:solidFill>
              </a:rPr>
              <a:t>Rhodopsin (</a:t>
            </a:r>
            <a:r>
              <a:rPr lang="en-US" sz="2800" dirty="0" smtClean="0">
                <a:solidFill>
                  <a:srgbClr val="0000CC"/>
                </a:solidFill>
              </a:rPr>
              <a:t>Courtesy Dwayne Miller</a:t>
            </a:r>
            <a:r>
              <a:rPr lang="en-US" sz="2800" b="1" dirty="0" smtClean="0">
                <a:solidFill>
                  <a:srgbClr val="0000CC"/>
                </a:solidFill>
              </a:rPr>
              <a:t>)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7171" name="Picture 3" descr="rhodopsin-science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066800"/>
            <a:ext cx="2449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RodsC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3177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30099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5638800" y="3505200"/>
            <a:ext cx="1600200" cy="16764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00600" y="5105400"/>
            <a:ext cx="1447800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CA" sz="1600">
                <a:solidFill>
                  <a:srgbClr val="990099"/>
                </a:solidFill>
              </a:rPr>
              <a:t>retinal</a:t>
            </a:r>
          </a:p>
          <a:p>
            <a:r>
              <a:rPr lang="en-CA" sz="1600">
                <a:solidFill>
                  <a:srgbClr val="990099"/>
                </a:solidFill>
              </a:rPr>
              <a:t>chromophore</a:t>
            </a:r>
            <a:endParaRPr lang="en-US" sz="1600">
              <a:solidFill>
                <a:srgbClr val="990099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14600" y="2362200"/>
            <a:ext cx="152400" cy="196850"/>
          </a:xfrm>
          <a:prstGeom prst="rect">
            <a:avLst/>
          </a:prstGeom>
          <a:noFill/>
          <a:ln w="28575" algn="ctr">
            <a:solidFill>
              <a:srgbClr val="0099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2743200" y="2133600"/>
            <a:ext cx="685800" cy="2286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667000" y="2438400"/>
            <a:ext cx="838200" cy="12954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257800" y="2819400"/>
            <a:ext cx="152400" cy="196850"/>
          </a:xfrm>
          <a:prstGeom prst="rect">
            <a:avLst/>
          </a:prstGeom>
          <a:noFill/>
          <a:ln w="28575" algn="ctr">
            <a:solidFill>
              <a:srgbClr val="0099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410200" y="2057400"/>
            <a:ext cx="762000" cy="7620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410200" y="3048000"/>
            <a:ext cx="1066800" cy="13716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191000" y="3962400"/>
            <a:ext cx="72548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990099"/>
                </a:solidFill>
              </a:rPr>
              <a:t>cones</a:t>
            </a:r>
            <a:endParaRPr lang="en-US" sz="1600">
              <a:solidFill>
                <a:srgbClr val="990099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4267200" y="3429000"/>
            <a:ext cx="76200" cy="4572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4572000" y="3352800"/>
            <a:ext cx="381000" cy="7620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191000" y="1905000"/>
            <a:ext cx="579438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990099"/>
                </a:solidFill>
              </a:rPr>
              <a:t>rods</a:t>
            </a:r>
            <a:endParaRPr lang="en-US" sz="1600">
              <a:solidFill>
                <a:srgbClr val="990099"/>
              </a:solidFill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419600" y="2209800"/>
            <a:ext cx="76200" cy="4572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0" y="55626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Ideal System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: Biologically Relevant Photoinduced Function THAT is fast enough to compete with Quantum  Decoherence</a:t>
            </a:r>
            <a:endParaRPr lang="en-US" sz="200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4267200"/>
            <a:ext cx="487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http://users.rcn.com/jkimball.ma.ultranet/BiologyPages/V/Vision.html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629400" y="495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Palczewski et al. SCIENCE 289:739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0574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038600" y="5867400"/>
            <a:ext cx="5422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b="1">
                <a:solidFill>
                  <a:srgbClr val="FF0000"/>
                </a:solidFill>
                <a:sym typeface="Symbol" pitchFamily="18" charset="2"/>
              </a:rPr>
              <a:t>Must Demonstrate under Weak Field Control</a:t>
            </a:r>
            <a:r>
              <a:rPr lang="en-US" sz="1400" b="1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3213" y="207963"/>
            <a:ext cx="8459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 err="1">
                <a:solidFill>
                  <a:srgbClr val="0000CC"/>
                </a:solidFill>
                <a:ea typeface="宋体" pitchFamily="2" charset="-122"/>
              </a:rPr>
              <a:t>Bacteriorhodopsin</a:t>
            </a:r>
            <a:r>
              <a:rPr lang="en-US" altLang="zh-CN" sz="2800" b="1" dirty="0">
                <a:solidFill>
                  <a:srgbClr val="0000CC"/>
                </a:solidFill>
                <a:ea typeface="宋体" pitchFamily="2" charset="-122"/>
              </a:rPr>
              <a:t>-a Precursor to </a:t>
            </a:r>
            <a:r>
              <a:rPr lang="en-US" altLang="zh-CN" sz="2800" b="1" dirty="0" smtClean="0">
                <a:solidFill>
                  <a:srgbClr val="0000CC"/>
                </a:solidFill>
                <a:ea typeface="宋体" pitchFamily="2" charset="-122"/>
              </a:rPr>
              <a:t>Rhodopsin </a:t>
            </a:r>
          </a:p>
          <a:p>
            <a:r>
              <a:rPr lang="en-US" altLang="zh-CN" sz="2800" b="1" dirty="0" smtClean="0">
                <a:solidFill>
                  <a:srgbClr val="0000CC"/>
                </a:solidFill>
                <a:ea typeface="宋体" pitchFamily="2" charset="-122"/>
              </a:rPr>
              <a:t>(Courtesy Dwayne Miller)</a:t>
            </a:r>
            <a:endParaRPr lang="en-US" altLang="zh-CN" sz="2800" b="1" dirty="0">
              <a:solidFill>
                <a:srgbClr val="0000CC"/>
              </a:solidFill>
              <a:ea typeface="宋体" pitchFamily="2" charset="-122"/>
            </a:endParaRPr>
          </a:p>
          <a:p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8195" name="Picture 3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052513"/>
            <a:ext cx="3646487" cy="474027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70088" y="1389063"/>
            <a:ext cx="2089150" cy="941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bacteriorhodopsins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are sitting in purple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membrane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995738" y="1844675"/>
            <a:ext cx="15128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995738" y="1844675"/>
            <a:ext cx="15128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995738" y="1844675"/>
            <a:ext cx="15128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188" y="2492375"/>
            <a:ext cx="3417887" cy="3810000"/>
            <a:chOff x="576" y="624"/>
            <a:chExt cx="2153" cy="240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624"/>
              <a:ext cx="1429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632" y="736"/>
              <a:ext cx="10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cytoplasmic region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584" y="2800"/>
              <a:ext cx="11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extracellular region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2160" y="1633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retinal</a:t>
              </a: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>
              <a:off x="1728" y="1824"/>
              <a:ext cx="480" cy="28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114800" y="563880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http://www.science.siu.edu/microbiolog/micr425/Halobacteria96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12" y="333375"/>
            <a:ext cx="506556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953001" y="3734361"/>
            <a:ext cx="3958258" cy="15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prstClr val="black"/>
                </a:solidFill>
                <a:cs typeface="+mn-cs"/>
              </a:rPr>
              <a:t>Rhodopshin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: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Relevant </a:t>
            </a:r>
            <a:r>
              <a:rPr lang="en-US" sz="2400" dirty="0">
                <a:solidFill>
                  <a:prstClr val="black"/>
                </a:solidFill>
                <a:cs typeface="+mn-cs"/>
              </a:rPr>
              <a:t>for </a:t>
            </a:r>
            <a:r>
              <a:rPr lang="en-US" sz="2400" dirty="0" err="1">
                <a:solidFill>
                  <a:prstClr val="black"/>
                </a:solidFill>
                <a:cs typeface="+mn-cs"/>
              </a:rPr>
              <a:t>verterbrate</a:t>
            </a:r>
            <a:r>
              <a:rPr lang="en-US" sz="2400" dirty="0">
                <a:solidFill>
                  <a:prstClr val="black"/>
                </a:solidFill>
                <a:cs typeface="+mn-cs"/>
              </a:rPr>
              <a:t> visual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cs typeface="+mn-cs"/>
              </a:rPr>
              <a:t>transduction: light induced </a:t>
            </a:r>
          </a:p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cs typeface="+mn-cs"/>
              </a:rPr>
              <a:t>cis</a:t>
            </a:r>
            <a:r>
              <a:rPr lang="en-US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+mn-cs"/>
                <a:sym typeface="Wingdings" pitchFamily="2" charset="2"/>
              </a:rPr>
              <a:t> trans </a:t>
            </a:r>
            <a:r>
              <a:rPr lang="en-US" sz="2400" dirty="0" err="1">
                <a:solidFill>
                  <a:prstClr val="black"/>
                </a:solidFill>
                <a:cs typeface="+mn-cs"/>
                <a:sym typeface="Wingdings" pitchFamily="2" charset="2"/>
              </a:rPr>
              <a:t>isomerization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066800"/>
            <a:ext cx="319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Bacteriohodopsin</a:t>
            </a:r>
            <a:r>
              <a:rPr lang="en-US" sz="2400" dirty="0" smtClean="0"/>
              <a:t>: </a:t>
            </a:r>
          </a:p>
          <a:p>
            <a:r>
              <a:rPr lang="en-US" sz="2400" dirty="0" err="1" smtClean="0"/>
              <a:t>trans</a:t>
            </a:r>
            <a:r>
              <a:rPr lang="en-US" sz="2400" dirty="0" err="1" smtClean="0">
                <a:sym typeface="Wingdings" pitchFamily="2" charset="2"/>
              </a:rPr>
              <a:t>cis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isomerization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2700"/>
            <a:ext cx="4114800" cy="65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914399"/>
            <a:ext cx="460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over </a:t>
            </a:r>
            <a:r>
              <a:rPr lang="en-US" sz="2400" dirty="0" err="1" smtClean="0"/>
              <a:t>cis</a:t>
            </a:r>
            <a:r>
              <a:rPr lang="en-US" sz="2400" dirty="0" smtClean="0"/>
              <a:t>-trans isomerization</a:t>
            </a:r>
          </a:p>
          <a:p>
            <a:r>
              <a:rPr lang="en-US" sz="2400" dirty="0" smtClean="0"/>
              <a:t>i.e. control over initial step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1968</Words>
  <Application>Microsoft Office PowerPoint</Application>
  <PresentationFormat>On-screen Show (4:3)</PresentationFormat>
  <Paragraphs>357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One Photon Phase Control in Open Quantum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 Field Phase Control in Open Quantum Systems</dc:title>
  <dc:creator>pbrumer</dc:creator>
  <cp:lastModifiedBy>pbrumer</cp:lastModifiedBy>
  <cp:revision>213</cp:revision>
  <dcterms:created xsi:type="dcterms:W3CDTF">2012-08-19T04:56:11Z</dcterms:created>
  <dcterms:modified xsi:type="dcterms:W3CDTF">2012-09-05T09:09:20Z</dcterms:modified>
</cp:coreProperties>
</file>