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0" r:id="rId3"/>
    <p:sldId id="256" r:id="rId4"/>
    <p:sldId id="265" r:id="rId5"/>
    <p:sldId id="266" r:id="rId6"/>
    <p:sldId id="267" r:id="rId7"/>
    <p:sldId id="301" r:id="rId8"/>
    <p:sldId id="270" r:id="rId9"/>
    <p:sldId id="268" r:id="rId10"/>
    <p:sldId id="296" r:id="rId11"/>
    <p:sldId id="297" r:id="rId12"/>
    <p:sldId id="269" r:id="rId13"/>
    <p:sldId id="302" r:id="rId14"/>
    <p:sldId id="273" r:id="rId15"/>
    <p:sldId id="275" r:id="rId16"/>
    <p:sldId id="303" r:id="rId17"/>
    <p:sldId id="276" r:id="rId18"/>
    <p:sldId id="277" r:id="rId19"/>
    <p:sldId id="278" r:id="rId20"/>
    <p:sldId id="304" r:id="rId21"/>
    <p:sldId id="280" r:id="rId22"/>
    <p:sldId id="281" r:id="rId23"/>
    <p:sldId id="282" r:id="rId24"/>
    <p:sldId id="283" r:id="rId25"/>
    <p:sldId id="305" r:id="rId26"/>
    <p:sldId id="285" r:id="rId27"/>
    <p:sldId id="306" r:id="rId28"/>
    <p:sldId id="287" r:id="rId29"/>
    <p:sldId id="288" r:id="rId30"/>
    <p:sldId id="289" r:id="rId31"/>
    <p:sldId id="290" r:id="rId32"/>
    <p:sldId id="291" r:id="rId33"/>
    <p:sldId id="293" r:id="rId34"/>
    <p:sldId id="294" r:id="rId35"/>
    <p:sldId id="295" r:id="rId36"/>
    <p:sldId id="299" r:id="rId3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9870-0507-449A-AAA2-76DF43BB7F02}" type="datetimeFigureOut">
              <a:rPr lang="he-IL" smtClean="0"/>
              <a:t>ט"ו/אלול/תשע"ב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4442-BBF0-4A44-A5FA-C58CA9817E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734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9870-0507-449A-AAA2-76DF43BB7F02}" type="datetimeFigureOut">
              <a:rPr lang="he-IL" smtClean="0"/>
              <a:t>ט"ו/אלול/תשע"ב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4442-BBF0-4A44-A5FA-C58CA9817E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394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9870-0507-449A-AAA2-76DF43BB7F02}" type="datetimeFigureOut">
              <a:rPr lang="he-IL" smtClean="0"/>
              <a:t>ט"ו/אלול/תשע"ב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4442-BBF0-4A44-A5FA-C58CA9817E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717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9870-0507-449A-AAA2-76DF43BB7F02}" type="datetimeFigureOut">
              <a:rPr lang="he-IL" smtClean="0"/>
              <a:t>ט"ו/אלול/תשע"ב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4442-BBF0-4A44-A5FA-C58CA9817E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66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9870-0507-449A-AAA2-76DF43BB7F02}" type="datetimeFigureOut">
              <a:rPr lang="he-IL" smtClean="0"/>
              <a:t>ט"ו/אלול/תשע"ב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4442-BBF0-4A44-A5FA-C58CA9817E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27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9870-0507-449A-AAA2-76DF43BB7F02}" type="datetimeFigureOut">
              <a:rPr lang="he-IL" smtClean="0"/>
              <a:t>ט"ו/אלול/תשע"ב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4442-BBF0-4A44-A5FA-C58CA9817E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588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9870-0507-449A-AAA2-76DF43BB7F02}" type="datetimeFigureOut">
              <a:rPr lang="he-IL" smtClean="0"/>
              <a:t>ט"ו/אלול/תשע"ב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4442-BBF0-4A44-A5FA-C58CA9817E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755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9870-0507-449A-AAA2-76DF43BB7F02}" type="datetimeFigureOut">
              <a:rPr lang="he-IL" smtClean="0"/>
              <a:t>ט"ו/אלול/תשע"ב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4442-BBF0-4A44-A5FA-C58CA9817E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555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9870-0507-449A-AAA2-76DF43BB7F02}" type="datetimeFigureOut">
              <a:rPr lang="he-IL" smtClean="0"/>
              <a:t>ט"ו/אלול/תשע"ב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4442-BBF0-4A44-A5FA-C58CA9817E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307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9870-0507-449A-AAA2-76DF43BB7F02}" type="datetimeFigureOut">
              <a:rPr lang="he-IL" smtClean="0"/>
              <a:t>ט"ו/אלול/תשע"ב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4442-BBF0-4A44-A5FA-C58CA9817E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903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9870-0507-449A-AAA2-76DF43BB7F02}" type="datetimeFigureOut">
              <a:rPr lang="he-IL" smtClean="0"/>
              <a:t>ט"ו/אלול/תשע"ב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4442-BBF0-4A44-A5FA-C58CA9817E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362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19870-0507-449A-AAA2-76DF43BB7F02}" type="datetimeFigureOut">
              <a:rPr lang="he-IL" smtClean="0"/>
              <a:t>ט"ו/אלול/תשע"ב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4442-BBF0-4A44-A5FA-C58CA9817E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201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04800"/>
            <a:ext cx="88392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 </a:t>
            </a:r>
            <a:endParaRPr lang="en-US" dirty="0"/>
          </a:p>
          <a:p>
            <a:pPr algn="ctr" rtl="0"/>
            <a:r>
              <a:rPr lang="en-US" sz="2400" b="1" dirty="0" smtClean="0"/>
              <a:t>Open </a:t>
            </a:r>
            <a:r>
              <a:rPr lang="en-US" sz="2400" b="1" dirty="0"/>
              <a:t>Questions in Quantum Control of Chemical </a:t>
            </a:r>
            <a:r>
              <a:rPr lang="en-US" sz="2400" b="1" dirty="0" smtClean="0"/>
              <a:t>Reactions:</a:t>
            </a:r>
          </a:p>
          <a:p>
            <a:pPr algn="ctr" rtl="0"/>
            <a:r>
              <a:rPr lang="en-US" sz="2400" b="1" dirty="0" smtClean="0"/>
              <a:t>A Guide to the Perplexed</a:t>
            </a:r>
            <a:endParaRPr lang="en-US" sz="2400" dirty="0"/>
          </a:p>
          <a:p>
            <a:pPr algn="l" rtl="0"/>
            <a:r>
              <a:rPr lang="en-US" b="1" dirty="0"/>
              <a:t> </a:t>
            </a:r>
            <a:endParaRPr lang="en-US" dirty="0"/>
          </a:p>
          <a:p>
            <a:pPr lvl="0" algn="l" rtl="0"/>
            <a:r>
              <a:rPr lang="en-US" sz="1600" b="1" dirty="0"/>
              <a:t>Is weak field control </a:t>
            </a:r>
            <a:r>
              <a:rPr lang="en-US" sz="1600" b="1" dirty="0" smtClean="0"/>
              <a:t>possible? </a:t>
            </a:r>
            <a:r>
              <a:rPr lang="en-US" sz="1600" dirty="0" smtClean="0"/>
              <a:t>Dwayne Miller</a:t>
            </a:r>
            <a:r>
              <a:rPr lang="en-US" sz="1600" dirty="0"/>
              <a:t>, </a:t>
            </a:r>
            <a:r>
              <a:rPr lang="en-US" sz="1600" dirty="0" smtClean="0"/>
              <a:t>Shapiro</a:t>
            </a:r>
            <a:r>
              <a:rPr lang="en-US" sz="1600" dirty="0"/>
              <a:t>, </a:t>
            </a:r>
            <a:r>
              <a:rPr lang="en-US" sz="1600" dirty="0" smtClean="0"/>
              <a:t>Brumer, Kosloff</a:t>
            </a:r>
            <a:endParaRPr lang="en-US" sz="1600" dirty="0"/>
          </a:p>
          <a:p>
            <a:pPr lvl="0" algn="l" rtl="0"/>
            <a:endParaRPr lang="en-US" sz="1600" b="1" dirty="0" smtClean="0"/>
          </a:p>
          <a:p>
            <a:pPr lvl="0" algn="l" rtl="0"/>
            <a:r>
              <a:rPr lang="en-US" sz="1600" b="1" dirty="0" smtClean="0"/>
              <a:t>What </a:t>
            </a:r>
            <a:r>
              <a:rPr lang="en-US" sz="1600" b="1" dirty="0"/>
              <a:t>are the limits on control of bimolecular reactions? </a:t>
            </a:r>
            <a:r>
              <a:rPr lang="en-US" sz="1600" dirty="0" err="1"/>
              <a:t>Dantus</a:t>
            </a:r>
            <a:r>
              <a:rPr lang="en-US" sz="1600" dirty="0"/>
              <a:t>, </a:t>
            </a:r>
            <a:r>
              <a:rPr lang="en-US" sz="1600" dirty="0" smtClean="0"/>
              <a:t>Shapiro, Brumer, de </a:t>
            </a:r>
            <a:r>
              <a:rPr lang="en-US" sz="1600" dirty="0" err="1" smtClean="0"/>
              <a:t>Vivie</a:t>
            </a:r>
            <a:r>
              <a:rPr lang="en-US" sz="1600" dirty="0" smtClean="0"/>
              <a:t> </a:t>
            </a:r>
            <a:r>
              <a:rPr lang="en-US" sz="1600" dirty="0" err="1" smtClean="0"/>
              <a:t>Riedle</a:t>
            </a:r>
            <a:r>
              <a:rPr lang="en-US" sz="1600" dirty="0" smtClean="0"/>
              <a:t>, </a:t>
            </a:r>
            <a:r>
              <a:rPr lang="en-US" sz="1600" dirty="0" err="1" smtClean="0"/>
              <a:t>Motzkus</a:t>
            </a:r>
            <a:r>
              <a:rPr lang="en-US" sz="1600" dirty="0" smtClean="0"/>
              <a:t>, </a:t>
            </a:r>
            <a:r>
              <a:rPr lang="en-US" sz="1600" dirty="0" err="1" smtClean="0"/>
              <a:t>Ohmori</a:t>
            </a:r>
            <a:r>
              <a:rPr lang="en-US" sz="1600" dirty="0" smtClean="0"/>
              <a:t>, </a:t>
            </a:r>
            <a:r>
              <a:rPr lang="en-US" sz="1600" dirty="0" err="1" smtClean="0"/>
              <a:t>Amitay</a:t>
            </a:r>
            <a:r>
              <a:rPr lang="en-US" sz="1600" dirty="0"/>
              <a:t>, Koch, </a:t>
            </a:r>
            <a:r>
              <a:rPr lang="en-US" sz="1600" dirty="0" smtClean="0"/>
              <a:t>Kosloff</a:t>
            </a:r>
            <a:endParaRPr lang="en-US" sz="1600" dirty="0"/>
          </a:p>
          <a:p>
            <a:pPr lvl="0" algn="l" rtl="0"/>
            <a:endParaRPr lang="en-US" sz="1600" b="1" dirty="0" smtClean="0"/>
          </a:p>
          <a:p>
            <a:pPr lvl="0" algn="l" rtl="0"/>
            <a:r>
              <a:rPr lang="en-US" sz="1600" b="1" dirty="0" smtClean="0"/>
              <a:t>Can </a:t>
            </a:r>
            <a:r>
              <a:rPr lang="en-US" sz="1600" b="1" dirty="0" err="1"/>
              <a:t>attosecond</a:t>
            </a:r>
            <a:r>
              <a:rPr lang="en-US" sz="1600" b="1" dirty="0"/>
              <a:t> pulses generate coherent control of electrons?  Can electron correlation be controlled? </a:t>
            </a:r>
            <a:r>
              <a:rPr lang="en-US" sz="1600" dirty="0" err="1"/>
              <a:t>Bucksbaum</a:t>
            </a:r>
            <a:r>
              <a:rPr lang="en-US" sz="1600" dirty="0"/>
              <a:t>, Dudovich, </a:t>
            </a:r>
            <a:r>
              <a:rPr lang="en-US" sz="1600" dirty="0" err="1"/>
              <a:t>Ivanov</a:t>
            </a:r>
            <a:r>
              <a:rPr lang="en-US" sz="1600" dirty="0"/>
              <a:t>, </a:t>
            </a:r>
            <a:r>
              <a:rPr lang="en-US" sz="1600" dirty="0" err="1" smtClean="0"/>
              <a:t>Smirnova</a:t>
            </a:r>
            <a:r>
              <a:rPr lang="en-US" sz="1600" dirty="0" smtClean="0"/>
              <a:t>, </a:t>
            </a:r>
            <a:r>
              <a:rPr lang="en-US" sz="1600" dirty="0" err="1" smtClean="0"/>
              <a:t>Baumert</a:t>
            </a:r>
            <a:endParaRPr lang="en-US" sz="1600" dirty="0"/>
          </a:p>
          <a:p>
            <a:pPr lvl="0" algn="l" rtl="0"/>
            <a:endParaRPr lang="en-US" sz="1600" b="1" dirty="0" smtClean="0"/>
          </a:p>
          <a:p>
            <a:pPr lvl="0" algn="l" rtl="0"/>
            <a:r>
              <a:rPr lang="en-US" sz="1600" b="1" dirty="0" smtClean="0"/>
              <a:t>Laser </a:t>
            </a:r>
            <a:r>
              <a:rPr lang="en-US" sz="1600" b="1" dirty="0"/>
              <a:t>control of </a:t>
            </a:r>
            <a:r>
              <a:rPr lang="en-US" sz="1600" b="1" dirty="0" err="1"/>
              <a:t>photodissociation</a:t>
            </a:r>
            <a:r>
              <a:rPr lang="en-US" sz="1600" b="1" dirty="0"/>
              <a:t> products – where do we stand? </a:t>
            </a:r>
            <a:r>
              <a:rPr lang="en-US" sz="1600" dirty="0"/>
              <a:t>Gerber, Levis, </a:t>
            </a:r>
            <a:r>
              <a:rPr lang="en-US" sz="1600" dirty="0" err="1"/>
              <a:t>Dantus</a:t>
            </a:r>
            <a:endParaRPr lang="en-US" sz="1600" dirty="0"/>
          </a:p>
          <a:p>
            <a:pPr lvl="0" algn="l" rtl="0"/>
            <a:endParaRPr lang="en-US" sz="1600" b="1" dirty="0" smtClean="0"/>
          </a:p>
          <a:p>
            <a:pPr lvl="0" algn="l" rtl="0"/>
            <a:r>
              <a:rPr lang="en-US" sz="1600" b="1" dirty="0" smtClean="0"/>
              <a:t>Can </a:t>
            </a:r>
            <a:r>
              <a:rPr lang="en-US" sz="1600" b="1" dirty="0"/>
              <a:t>quantum control landscapes have traps? </a:t>
            </a:r>
            <a:r>
              <a:rPr lang="en-US" sz="1600" dirty="0" err="1"/>
              <a:t>Rabitz</a:t>
            </a:r>
            <a:r>
              <a:rPr lang="en-US" sz="1600" dirty="0"/>
              <a:t>, </a:t>
            </a:r>
            <a:r>
              <a:rPr lang="en-US" sz="1600" dirty="0" smtClean="0"/>
              <a:t>Pechen, Tannor</a:t>
            </a:r>
            <a:endParaRPr lang="en-US" sz="1600" dirty="0"/>
          </a:p>
          <a:p>
            <a:pPr lvl="0" algn="l" rtl="0"/>
            <a:endParaRPr lang="en-US" sz="1600" b="1" dirty="0" smtClean="0"/>
          </a:p>
          <a:p>
            <a:pPr lvl="0" algn="l" rtl="0"/>
            <a:r>
              <a:rPr lang="en-US" sz="1600" b="1" dirty="0" smtClean="0"/>
              <a:t>What </a:t>
            </a:r>
            <a:r>
              <a:rPr lang="en-US" sz="1600" b="1" dirty="0"/>
              <a:t>is responsible for the differences between theoretical vs. practical limits on controllability? </a:t>
            </a:r>
            <a:r>
              <a:rPr lang="en-US" sz="1600" dirty="0" err="1"/>
              <a:t>Rabitz</a:t>
            </a:r>
            <a:r>
              <a:rPr lang="en-US" sz="1600" dirty="0"/>
              <a:t>, </a:t>
            </a:r>
            <a:r>
              <a:rPr lang="en-US" sz="1600" dirty="0" err="1" smtClean="0"/>
              <a:t>Brixner</a:t>
            </a:r>
            <a:r>
              <a:rPr lang="en-US" sz="1600" dirty="0" smtClean="0"/>
              <a:t>, </a:t>
            </a:r>
            <a:r>
              <a:rPr lang="en-US" sz="1600" dirty="0" err="1" smtClean="0"/>
              <a:t>Khasin</a:t>
            </a:r>
            <a:r>
              <a:rPr lang="en-US" sz="1600" dirty="0" smtClean="0"/>
              <a:t>, Kosloff</a:t>
            </a:r>
            <a:endParaRPr lang="en-US" sz="1600" dirty="0"/>
          </a:p>
          <a:p>
            <a:pPr lvl="0" algn="l" rtl="0"/>
            <a:endParaRPr lang="en-US" sz="1600" b="1" dirty="0" smtClean="0"/>
          </a:p>
          <a:p>
            <a:pPr lvl="0" algn="l" rtl="0"/>
            <a:r>
              <a:rPr lang="en-US" sz="1600" b="1" dirty="0" smtClean="0"/>
              <a:t>How </a:t>
            </a:r>
            <a:r>
              <a:rPr lang="en-US" sz="1600" b="1" dirty="0"/>
              <a:t>does one elucidate mechanism? How can we learn from learning algorithms? </a:t>
            </a:r>
            <a:endParaRPr lang="en-US" sz="1600" dirty="0"/>
          </a:p>
          <a:p>
            <a:pPr algn="l" rtl="0"/>
            <a:r>
              <a:rPr lang="en-US" sz="1600" b="1" dirty="0"/>
              <a:t>Can one distinguish unambiguously between quantum coherent control and classical control? </a:t>
            </a:r>
            <a:r>
              <a:rPr lang="en-US" sz="1600" dirty="0"/>
              <a:t>Gerber, </a:t>
            </a:r>
            <a:r>
              <a:rPr lang="en-US" sz="1600" dirty="0" err="1"/>
              <a:t>Bucksbaum</a:t>
            </a:r>
            <a:r>
              <a:rPr lang="en-US" sz="1600" dirty="0"/>
              <a:t>, Brumer, </a:t>
            </a:r>
            <a:r>
              <a:rPr lang="en-US" sz="1600" dirty="0" err="1"/>
              <a:t>Weinacht</a:t>
            </a:r>
            <a:r>
              <a:rPr lang="en-US" sz="1600" dirty="0"/>
              <a:t>, </a:t>
            </a:r>
            <a:r>
              <a:rPr lang="en-US" sz="1600" dirty="0" err="1"/>
              <a:t>Rabitz</a:t>
            </a:r>
            <a:r>
              <a:rPr lang="en-US" sz="1600" dirty="0"/>
              <a:t>, </a:t>
            </a:r>
            <a:r>
              <a:rPr lang="en-US" sz="1600" dirty="0" err="1" smtClean="0"/>
              <a:t>Brixner</a:t>
            </a:r>
            <a:r>
              <a:rPr lang="en-US" sz="1600" dirty="0" smtClean="0"/>
              <a:t>, Tannor, </a:t>
            </a:r>
            <a:r>
              <a:rPr lang="en-US" sz="1600" dirty="0" smtClean="0"/>
              <a:t>Meier, </a:t>
            </a:r>
            <a:r>
              <a:rPr lang="en-US" sz="1600" dirty="0" err="1" smtClean="0"/>
              <a:t>Kallush</a:t>
            </a:r>
            <a:endParaRPr lang="en-US" dirty="0"/>
          </a:p>
          <a:p>
            <a:pPr algn="l" rtl="0"/>
            <a:endParaRPr lang="en-US" sz="1600" dirty="0" smtClean="0"/>
          </a:p>
          <a:p>
            <a:pPr algn="l" rtl="0"/>
            <a:r>
              <a:rPr lang="en-US" sz="1600" b="1" dirty="0" smtClean="0"/>
              <a:t>This is just a beginning --- what other open questions can you add?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563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3914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2400" dirty="0"/>
              <a:t>What are the limits on control of bimolecular reactions? </a:t>
            </a:r>
            <a:endParaRPr lang="he-IL" sz="2400" dirty="0">
              <a:cs typeface="+mj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077200" cy="539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0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3914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2400" dirty="0"/>
              <a:t>What are the limits on control of bimolecular reactions? </a:t>
            </a:r>
            <a:endParaRPr lang="he-IL" sz="2400" dirty="0">
              <a:cs typeface="+mj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7229475" cy="572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1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3914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2400" dirty="0"/>
              <a:t>What are the limits on control of bimolecular reactions? </a:t>
            </a:r>
            <a:endParaRPr lang="he-IL" sz="2400" dirty="0"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4" y="1447800"/>
            <a:ext cx="8898626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5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04800"/>
            <a:ext cx="8839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 </a:t>
            </a:r>
            <a:endParaRPr lang="en-US" dirty="0"/>
          </a:p>
          <a:p>
            <a:pPr algn="ctr" rtl="0"/>
            <a:r>
              <a:rPr lang="en-US" sz="2400" b="1" dirty="0" smtClean="0"/>
              <a:t>Open </a:t>
            </a:r>
            <a:r>
              <a:rPr lang="en-US" sz="2400" b="1" dirty="0"/>
              <a:t>Questions in Quantum Control of Chemical </a:t>
            </a:r>
            <a:r>
              <a:rPr lang="en-US" sz="2400" b="1" dirty="0" smtClean="0"/>
              <a:t>Reactions:</a:t>
            </a:r>
          </a:p>
          <a:p>
            <a:pPr algn="ctr" rtl="0"/>
            <a:r>
              <a:rPr lang="en-US" sz="2400" b="1" dirty="0" smtClean="0"/>
              <a:t>A Guide to the Perplexed</a:t>
            </a:r>
            <a:endParaRPr lang="en-US" sz="2400" dirty="0"/>
          </a:p>
          <a:p>
            <a:pPr algn="l" rtl="0"/>
            <a:r>
              <a:rPr lang="en-US" b="1" dirty="0"/>
              <a:t> </a:t>
            </a:r>
            <a:endParaRPr lang="en-US" dirty="0"/>
          </a:p>
          <a:p>
            <a:pPr lvl="0" algn="l" rtl="0"/>
            <a:endParaRPr lang="en-US" sz="1600" b="1" dirty="0" smtClean="0"/>
          </a:p>
          <a:p>
            <a:pPr lvl="0" algn="l" rtl="0"/>
            <a:r>
              <a:rPr lang="en-US" sz="2800" b="1" dirty="0" smtClean="0"/>
              <a:t>Can </a:t>
            </a:r>
            <a:r>
              <a:rPr lang="en-US" sz="2800" b="1" dirty="0" err="1"/>
              <a:t>attosecond</a:t>
            </a:r>
            <a:r>
              <a:rPr lang="en-US" sz="2800" b="1" dirty="0"/>
              <a:t> pulses generate coherent control of electrons?  Can electron correlation be controlled? </a:t>
            </a:r>
            <a:r>
              <a:rPr lang="en-US" sz="2800" dirty="0" err="1"/>
              <a:t>Bucksbaum</a:t>
            </a:r>
            <a:r>
              <a:rPr lang="en-US" sz="2800" dirty="0"/>
              <a:t>, Dudovich, </a:t>
            </a:r>
            <a:r>
              <a:rPr lang="en-US" sz="2800" dirty="0" err="1"/>
              <a:t>Ivanov</a:t>
            </a:r>
            <a:r>
              <a:rPr lang="en-US" sz="2800" dirty="0"/>
              <a:t>, </a:t>
            </a:r>
            <a:r>
              <a:rPr lang="en-US" sz="2800" dirty="0" err="1" smtClean="0"/>
              <a:t>Smirnova</a:t>
            </a:r>
            <a:r>
              <a:rPr lang="en-US" sz="2800" dirty="0" smtClean="0"/>
              <a:t>, </a:t>
            </a:r>
            <a:r>
              <a:rPr lang="en-US" sz="2800" dirty="0" err="1" smtClean="0"/>
              <a:t>Baumert</a:t>
            </a:r>
            <a:r>
              <a:rPr lang="en-US" sz="2800" dirty="0" smtClean="0"/>
              <a:t>,…</a:t>
            </a:r>
            <a:endParaRPr lang="en-US" sz="2800" dirty="0"/>
          </a:p>
          <a:p>
            <a:pPr lvl="0" algn="l" rtl="0"/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3065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99629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2400" dirty="0"/>
              <a:t>Can </a:t>
            </a:r>
            <a:r>
              <a:rPr lang="en-US" sz="2400" dirty="0" err="1"/>
              <a:t>attosecond</a:t>
            </a:r>
            <a:r>
              <a:rPr lang="en-US" sz="2400" dirty="0"/>
              <a:t> pulses generate coherent control of electrons</a:t>
            </a:r>
            <a:r>
              <a:rPr lang="en-US" sz="2400" dirty="0" smtClean="0"/>
              <a:t>?</a:t>
            </a:r>
          </a:p>
          <a:p>
            <a:pPr algn="l"/>
            <a:r>
              <a:rPr lang="en-US" sz="2400" dirty="0" smtClean="0"/>
              <a:t>Can </a:t>
            </a:r>
            <a:r>
              <a:rPr lang="en-US" sz="2400" dirty="0"/>
              <a:t>electron correlation be controlled?</a:t>
            </a:r>
            <a:endParaRPr lang="he-IL" sz="2400" dirty="0"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690688"/>
            <a:ext cx="79629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81625"/>
            <a:ext cx="62865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9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99629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2400" dirty="0"/>
              <a:t>Can </a:t>
            </a:r>
            <a:r>
              <a:rPr lang="en-US" sz="2400" dirty="0" err="1"/>
              <a:t>attosecond</a:t>
            </a:r>
            <a:r>
              <a:rPr lang="en-US" sz="2400" dirty="0"/>
              <a:t> pulses generate coherent control of electrons</a:t>
            </a:r>
            <a:r>
              <a:rPr lang="en-US" sz="2400" dirty="0" smtClean="0"/>
              <a:t>?</a:t>
            </a:r>
          </a:p>
          <a:p>
            <a:pPr algn="l"/>
            <a:r>
              <a:rPr lang="en-US" sz="2400" dirty="0" smtClean="0"/>
              <a:t>Can </a:t>
            </a:r>
            <a:r>
              <a:rPr lang="en-US" sz="2400" dirty="0"/>
              <a:t>electron correlation be controlled?</a:t>
            </a:r>
            <a:endParaRPr lang="he-IL" sz="2400" dirty="0"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0" y="1766888"/>
            <a:ext cx="8842530" cy="394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79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04800"/>
            <a:ext cx="8839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 </a:t>
            </a:r>
            <a:endParaRPr lang="en-US" dirty="0"/>
          </a:p>
          <a:p>
            <a:pPr algn="ctr" rtl="0"/>
            <a:r>
              <a:rPr lang="en-US" sz="2400" b="1" dirty="0" smtClean="0"/>
              <a:t>Open </a:t>
            </a:r>
            <a:r>
              <a:rPr lang="en-US" sz="2400" b="1" dirty="0"/>
              <a:t>Questions in Quantum Control of Chemical </a:t>
            </a:r>
            <a:r>
              <a:rPr lang="en-US" sz="2400" b="1" dirty="0" smtClean="0"/>
              <a:t>Reactions:</a:t>
            </a:r>
          </a:p>
          <a:p>
            <a:pPr algn="ctr" rtl="0"/>
            <a:r>
              <a:rPr lang="en-US" sz="2400" b="1" dirty="0" smtClean="0"/>
              <a:t>A Guide to the Perplexed</a:t>
            </a:r>
            <a:endParaRPr lang="en-US" sz="2400" dirty="0"/>
          </a:p>
          <a:p>
            <a:pPr algn="l" rtl="0"/>
            <a:r>
              <a:rPr lang="en-US" b="1" dirty="0"/>
              <a:t> </a:t>
            </a:r>
            <a:endParaRPr lang="en-US" dirty="0"/>
          </a:p>
          <a:p>
            <a:pPr lvl="0" algn="l" rtl="0"/>
            <a:endParaRPr lang="en-US" sz="1600" b="1" dirty="0" smtClean="0"/>
          </a:p>
          <a:p>
            <a:pPr lvl="0" algn="l" rtl="0"/>
            <a:r>
              <a:rPr lang="en-US" sz="2800" b="1" dirty="0" smtClean="0"/>
              <a:t>Laser </a:t>
            </a:r>
            <a:r>
              <a:rPr lang="en-US" sz="2800" b="1" dirty="0"/>
              <a:t>control of </a:t>
            </a:r>
            <a:r>
              <a:rPr lang="en-US" sz="2800" b="1" dirty="0" err="1"/>
              <a:t>photodissociation</a:t>
            </a:r>
            <a:r>
              <a:rPr lang="en-US" sz="2800" b="1" dirty="0"/>
              <a:t> products – where do we stand? </a:t>
            </a:r>
            <a:r>
              <a:rPr lang="en-US" sz="2800" dirty="0"/>
              <a:t>Gerber, Levis, </a:t>
            </a:r>
            <a:r>
              <a:rPr lang="en-US" sz="2800" dirty="0" err="1" smtClean="0"/>
              <a:t>Dantus</a:t>
            </a:r>
            <a:r>
              <a:rPr lang="en-US" sz="2800" dirty="0" smtClean="0"/>
              <a:t>,…</a:t>
            </a:r>
            <a:endParaRPr lang="en-US" sz="2800" dirty="0"/>
          </a:p>
          <a:p>
            <a:pPr lvl="0" algn="l" rtl="0"/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3065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33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Laser control of </a:t>
            </a:r>
            <a:r>
              <a:rPr lang="en-US" dirty="0" err="1"/>
              <a:t>photodissociation</a:t>
            </a:r>
            <a:r>
              <a:rPr lang="en-US" dirty="0"/>
              <a:t> products – </a:t>
            </a:r>
            <a:r>
              <a:rPr lang="en-US" dirty="0" smtClean="0"/>
              <a:t>Where </a:t>
            </a:r>
            <a:r>
              <a:rPr lang="en-US" dirty="0"/>
              <a:t>do we stand? </a:t>
            </a:r>
            <a:endParaRPr lang="he-I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82000" cy="123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749698"/>
            <a:ext cx="5153025" cy="410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0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33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Laser control of </a:t>
            </a:r>
            <a:r>
              <a:rPr lang="en-US" dirty="0" err="1"/>
              <a:t>photodissociation</a:t>
            </a:r>
            <a:r>
              <a:rPr lang="en-US" dirty="0"/>
              <a:t> products – </a:t>
            </a:r>
            <a:r>
              <a:rPr lang="en-US" dirty="0" smtClean="0"/>
              <a:t>Where </a:t>
            </a:r>
            <a:r>
              <a:rPr lang="en-US" dirty="0"/>
              <a:t>do we stand? </a:t>
            </a:r>
            <a:endParaRPr lang="he-I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10600" cy="125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2667000"/>
            <a:ext cx="489962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33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Laser control of </a:t>
            </a:r>
            <a:r>
              <a:rPr lang="en-US" dirty="0" err="1"/>
              <a:t>photodissociation</a:t>
            </a:r>
            <a:r>
              <a:rPr lang="en-US" dirty="0"/>
              <a:t> products – </a:t>
            </a:r>
            <a:r>
              <a:rPr lang="en-US" dirty="0" smtClean="0"/>
              <a:t>Where </a:t>
            </a:r>
            <a:r>
              <a:rPr lang="en-US" dirty="0"/>
              <a:t>do we stand? </a:t>
            </a:r>
            <a:endParaRPr lang="he-I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157787" cy="269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48150"/>
            <a:ext cx="5398658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4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04800"/>
            <a:ext cx="8839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 </a:t>
            </a:r>
            <a:endParaRPr lang="en-US" dirty="0"/>
          </a:p>
          <a:p>
            <a:pPr algn="ctr" rtl="0"/>
            <a:r>
              <a:rPr lang="en-US" sz="2400" b="1" dirty="0" smtClean="0"/>
              <a:t>Open </a:t>
            </a:r>
            <a:r>
              <a:rPr lang="en-US" sz="2400" b="1" dirty="0"/>
              <a:t>Questions in Quantum Control of Chemical </a:t>
            </a:r>
            <a:r>
              <a:rPr lang="en-US" sz="2400" b="1" dirty="0" smtClean="0"/>
              <a:t>Reactions:</a:t>
            </a:r>
          </a:p>
          <a:p>
            <a:pPr algn="ctr" rtl="0"/>
            <a:r>
              <a:rPr lang="en-US" sz="2400" b="1" dirty="0" smtClean="0"/>
              <a:t>A Guide to the Perplexed</a:t>
            </a:r>
            <a:endParaRPr lang="en-US" sz="2400" dirty="0"/>
          </a:p>
          <a:p>
            <a:pPr algn="l" rtl="0"/>
            <a:r>
              <a:rPr lang="en-US" b="1" dirty="0"/>
              <a:t> </a:t>
            </a:r>
            <a:endParaRPr lang="en-US" dirty="0"/>
          </a:p>
          <a:p>
            <a:pPr lvl="0" algn="l" rtl="0"/>
            <a:r>
              <a:rPr lang="en-US" sz="3200" b="1" dirty="0"/>
              <a:t>Is weak field control </a:t>
            </a:r>
            <a:r>
              <a:rPr lang="en-US" sz="3200" b="1" dirty="0" smtClean="0"/>
              <a:t>possible? </a:t>
            </a:r>
            <a:r>
              <a:rPr lang="en-US" sz="3200" dirty="0" smtClean="0"/>
              <a:t>Dwayne Miller</a:t>
            </a:r>
            <a:r>
              <a:rPr lang="en-US" sz="3200" dirty="0"/>
              <a:t>, </a:t>
            </a:r>
            <a:r>
              <a:rPr lang="en-US" sz="3200" dirty="0" smtClean="0"/>
              <a:t>Shapiro</a:t>
            </a:r>
            <a:r>
              <a:rPr lang="en-US" sz="3200" dirty="0"/>
              <a:t>, </a:t>
            </a:r>
            <a:r>
              <a:rPr lang="en-US" sz="3200" dirty="0" smtClean="0"/>
              <a:t>Brumer, Kosloff…</a:t>
            </a:r>
            <a:endParaRPr lang="en-US" sz="3200" dirty="0"/>
          </a:p>
          <a:p>
            <a:pPr lvl="0" algn="l" rtl="0"/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1117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04800"/>
            <a:ext cx="8839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 </a:t>
            </a:r>
            <a:endParaRPr lang="en-US" dirty="0"/>
          </a:p>
          <a:p>
            <a:pPr algn="ctr" rtl="0"/>
            <a:r>
              <a:rPr lang="en-US" sz="2400" b="1" dirty="0" smtClean="0"/>
              <a:t>Open </a:t>
            </a:r>
            <a:r>
              <a:rPr lang="en-US" sz="2400" b="1" dirty="0"/>
              <a:t>Questions in Quantum Control of Chemical </a:t>
            </a:r>
            <a:r>
              <a:rPr lang="en-US" sz="2400" b="1" dirty="0" smtClean="0"/>
              <a:t>Reactions:</a:t>
            </a:r>
          </a:p>
          <a:p>
            <a:pPr algn="ctr" rtl="0"/>
            <a:r>
              <a:rPr lang="en-US" sz="2400" b="1" dirty="0" smtClean="0"/>
              <a:t>A Guide to the Perplexed</a:t>
            </a:r>
            <a:endParaRPr lang="en-US" sz="2400" dirty="0"/>
          </a:p>
          <a:p>
            <a:pPr algn="l" rtl="0"/>
            <a:r>
              <a:rPr lang="en-US" b="1" dirty="0"/>
              <a:t> </a:t>
            </a:r>
            <a:endParaRPr lang="en-US" sz="1600" b="1" dirty="0" smtClean="0"/>
          </a:p>
          <a:p>
            <a:pPr lvl="0" algn="l" rtl="0"/>
            <a:r>
              <a:rPr lang="en-US" sz="2800" b="1" dirty="0" smtClean="0"/>
              <a:t>Can </a:t>
            </a:r>
            <a:r>
              <a:rPr lang="en-US" sz="2800" b="1" dirty="0"/>
              <a:t>quantum control landscapes have traps? </a:t>
            </a:r>
            <a:r>
              <a:rPr lang="en-US" sz="2800" dirty="0" err="1"/>
              <a:t>Rabitz</a:t>
            </a:r>
            <a:r>
              <a:rPr lang="en-US" sz="2800" dirty="0"/>
              <a:t>, </a:t>
            </a:r>
            <a:r>
              <a:rPr lang="en-US" sz="2800" dirty="0" err="1" smtClean="0"/>
              <a:t>Schirmer</a:t>
            </a:r>
            <a:r>
              <a:rPr lang="en-US" sz="2800" dirty="0" smtClean="0"/>
              <a:t>, Pechen, Tannor,…</a:t>
            </a:r>
            <a:endParaRPr lang="en-US" sz="2800" dirty="0"/>
          </a:p>
          <a:p>
            <a:pPr lvl="0" algn="l" rtl="0"/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3065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85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rtl="0"/>
            <a:r>
              <a:rPr lang="en-US" dirty="0"/>
              <a:t>Can quantum control landscapes have traps?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848600" cy="123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28" y="2895600"/>
            <a:ext cx="5168872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5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85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rtl="0"/>
            <a:r>
              <a:rPr lang="en-US" dirty="0"/>
              <a:t>Can quantum control landscapes have traps?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6" y="1524001"/>
            <a:ext cx="8695724" cy="54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8162324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3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85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rtl="0"/>
            <a:r>
              <a:rPr lang="en-US" dirty="0"/>
              <a:t>Can quantum control landscapes have traps?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225"/>
            <a:ext cx="9054889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7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85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rtl="0"/>
            <a:r>
              <a:rPr lang="en-US" dirty="0"/>
              <a:t>Can quantum control landscapes have traps?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9200"/>
            <a:ext cx="9144000" cy="95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1"/>
            <a:ext cx="4495800" cy="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3119438"/>
            <a:ext cx="9015413" cy="4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00475"/>
            <a:ext cx="4953000" cy="142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8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04800"/>
            <a:ext cx="8839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 </a:t>
            </a:r>
            <a:endParaRPr lang="en-US" dirty="0"/>
          </a:p>
          <a:p>
            <a:pPr algn="ctr" rtl="0"/>
            <a:r>
              <a:rPr lang="en-US" sz="2400" b="1" dirty="0" smtClean="0"/>
              <a:t>Open </a:t>
            </a:r>
            <a:r>
              <a:rPr lang="en-US" sz="2400" b="1" dirty="0"/>
              <a:t>Questions in Quantum Control of Chemical </a:t>
            </a:r>
            <a:r>
              <a:rPr lang="en-US" sz="2400" b="1" dirty="0" smtClean="0"/>
              <a:t>Reactions:</a:t>
            </a:r>
          </a:p>
          <a:p>
            <a:pPr algn="ctr" rtl="0"/>
            <a:r>
              <a:rPr lang="en-US" sz="2400" b="1" dirty="0" smtClean="0"/>
              <a:t>A Guide to the Perplexed</a:t>
            </a:r>
            <a:endParaRPr lang="en-US" sz="2400" dirty="0"/>
          </a:p>
          <a:p>
            <a:pPr algn="l" rtl="0"/>
            <a:r>
              <a:rPr lang="en-US" b="1" dirty="0"/>
              <a:t> </a:t>
            </a:r>
            <a:endParaRPr lang="en-US" sz="1600" b="1" dirty="0" smtClean="0"/>
          </a:p>
          <a:p>
            <a:pPr lvl="0" algn="l" rtl="0"/>
            <a:r>
              <a:rPr lang="en-US" sz="2800" b="1" dirty="0" smtClean="0"/>
              <a:t>What </a:t>
            </a:r>
            <a:r>
              <a:rPr lang="en-US" sz="2800" b="1" dirty="0"/>
              <a:t>is responsible for the differences between theoretical vs. practical limits on controllability? </a:t>
            </a:r>
            <a:r>
              <a:rPr lang="en-US" sz="2800" dirty="0" err="1"/>
              <a:t>Rabitz</a:t>
            </a:r>
            <a:r>
              <a:rPr lang="en-US" sz="2800" dirty="0"/>
              <a:t>, </a:t>
            </a:r>
            <a:r>
              <a:rPr lang="en-US" sz="2800" dirty="0" err="1" smtClean="0"/>
              <a:t>Brixner</a:t>
            </a:r>
            <a:r>
              <a:rPr lang="en-US" sz="2800" dirty="0" smtClean="0"/>
              <a:t>, </a:t>
            </a:r>
            <a:r>
              <a:rPr lang="en-US" sz="2800" dirty="0" err="1" smtClean="0"/>
              <a:t>Khasin</a:t>
            </a:r>
            <a:r>
              <a:rPr lang="en-US" sz="2800" dirty="0" smtClean="0"/>
              <a:t>, Kosloff,…</a:t>
            </a:r>
            <a:endParaRPr lang="en-US" sz="2800" dirty="0"/>
          </a:p>
          <a:p>
            <a:pPr lvl="0" algn="l" rtl="0"/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3065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62000"/>
            <a:ext cx="624837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2400" dirty="0"/>
              <a:t>What is responsible for the differences between </a:t>
            </a:r>
            <a:endParaRPr lang="en-US" sz="2400" dirty="0" smtClean="0"/>
          </a:p>
          <a:p>
            <a:pPr algn="l"/>
            <a:r>
              <a:rPr lang="en-US" sz="2400" dirty="0" smtClean="0"/>
              <a:t>theoretical </a:t>
            </a:r>
            <a:r>
              <a:rPr lang="en-US" sz="2400" dirty="0"/>
              <a:t>vs. practical limits on controllability? </a:t>
            </a:r>
            <a:endParaRPr lang="he-IL" sz="2400" dirty="0"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893734" cy="384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6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04800"/>
            <a:ext cx="883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 </a:t>
            </a:r>
            <a:endParaRPr lang="en-US" dirty="0"/>
          </a:p>
          <a:p>
            <a:pPr algn="ctr" rtl="0"/>
            <a:r>
              <a:rPr lang="en-US" sz="2400" b="1" dirty="0" smtClean="0"/>
              <a:t>Open </a:t>
            </a:r>
            <a:r>
              <a:rPr lang="en-US" sz="2400" b="1" dirty="0"/>
              <a:t>Questions in Quantum Control of Chemical </a:t>
            </a:r>
            <a:r>
              <a:rPr lang="en-US" sz="2400" b="1" dirty="0" smtClean="0"/>
              <a:t>Reactions:</a:t>
            </a:r>
          </a:p>
          <a:p>
            <a:pPr algn="ctr" rtl="0"/>
            <a:r>
              <a:rPr lang="en-US" sz="2400" b="1" dirty="0" smtClean="0"/>
              <a:t>A Guide to the Perplexed</a:t>
            </a:r>
            <a:endParaRPr lang="en-US" sz="2400" dirty="0"/>
          </a:p>
          <a:p>
            <a:pPr algn="l" rtl="0"/>
            <a:r>
              <a:rPr lang="en-US" b="1" dirty="0"/>
              <a:t> </a:t>
            </a:r>
            <a:endParaRPr lang="en-US" dirty="0"/>
          </a:p>
          <a:p>
            <a:pPr lvl="0" algn="l" rtl="0"/>
            <a:r>
              <a:rPr lang="en-US" sz="2800" b="1" dirty="0" smtClean="0"/>
              <a:t>How </a:t>
            </a:r>
            <a:r>
              <a:rPr lang="en-US" sz="2800" b="1" dirty="0"/>
              <a:t>does one elucidate mechanism? </a:t>
            </a:r>
            <a:endParaRPr lang="en-US" sz="2800" b="1" dirty="0" smtClean="0"/>
          </a:p>
          <a:p>
            <a:pPr lvl="0" algn="l" rtl="0"/>
            <a:r>
              <a:rPr lang="en-US" sz="2800" b="1" dirty="0" smtClean="0"/>
              <a:t>How </a:t>
            </a:r>
            <a:r>
              <a:rPr lang="en-US" sz="2800" b="1" dirty="0"/>
              <a:t>can we learn from learning algorithms? </a:t>
            </a:r>
            <a:endParaRPr lang="en-US" sz="2800" dirty="0"/>
          </a:p>
          <a:p>
            <a:pPr algn="l" rtl="0"/>
            <a:r>
              <a:rPr lang="en-US" sz="2800" b="1" dirty="0"/>
              <a:t>Can one distinguish unambiguously between quantum coherent control and classical control? </a:t>
            </a:r>
            <a:endParaRPr lang="en-US" sz="2800" b="1" dirty="0" smtClean="0"/>
          </a:p>
          <a:p>
            <a:pPr algn="l" rtl="0"/>
            <a:r>
              <a:rPr lang="en-US" sz="2800" dirty="0" err="1" smtClean="0"/>
              <a:t>Weinacht</a:t>
            </a:r>
            <a:r>
              <a:rPr lang="en-US" sz="2800" dirty="0"/>
              <a:t>, </a:t>
            </a:r>
            <a:r>
              <a:rPr lang="en-US" sz="2800" dirty="0" err="1" smtClean="0"/>
              <a:t>Sension</a:t>
            </a:r>
            <a:r>
              <a:rPr lang="en-US" sz="2800" dirty="0" smtClean="0"/>
              <a:t>, </a:t>
            </a:r>
            <a:r>
              <a:rPr lang="en-US" sz="2800" dirty="0" err="1" smtClean="0"/>
              <a:t>Bucksbaum</a:t>
            </a:r>
            <a:r>
              <a:rPr lang="en-US" sz="2800" dirty="0" smtClean="0"/>
              <a:t>, </a:t>
            </a:r>
            <a:r>
              <a:rPr lang="en-US" sz="2800" dirty="0" err="1" smtClean="0"/>
              <a:t>Rabitz</a:t>
            </a:r>
            <a:r>
              <a:rPr lang="en-US" sz="2800" dirty="0"/>
              <a:t>, </a:t>
            </a:r>
            <a:r>
              <a:rPr lang="en-US" sz="2800" dirty="0" err="1" smtClean="0"/>
              <a:t>Brixner</a:t>
            </a:r>
            <a:r>
              <a:rPr lang="en-US" sz="2800" dirty="0" smtClean="0"/>
              <a:t>, </a:t>
            </a:r>
            <a:r>
              <a:rPr lang="en-US" sz="2800" dirty="0" err="1" smtClean="0"/>
              <a:t>Kallush</a:t>
            </a:r>
            <a:r>
              <a:rPr lang="en-US" sz="2800" dirty="0" smtClean="0"/>
              <a:t>,…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65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572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dirty="0"/>
              <a:t>How does one elucidate mechanism? </a:t>
            </a:r>
            <a:endParaRPr lang="en-US" dirty="0" smtClean="0"/>
          </a:p>
          <a:p>
            <a:pPr lvl="0" algn="l" rtl="0"/>
            <a:r>
              <a:rPr lang="en-US" dirty="0" smtClean="0"/>
              <a:t>How </a:t>
            </a:r>
            <a:r>
              <a:rPr lang="en-US" dirty="0"/>
              <a:t>can we learn from learning algorithms? </a:t>
            </a:r>
          </a:p>
          <a:p>
            <a:pPr algn="l"/>
            <a:r>
              <a:rPr lang="en-US" dirty="0"/>
              <a:t>Can one distinguish unambiguously between quantum coherent control and classical control?</a:t>
            </a:r>
            <a:endParaRPr lang="he-IL" dirty="0"/>
          </a:p>
        </p:txBody>
      </p:sp>
      <p:pic>
        <p:nvPicPr>
          <p:cNvPr id="18433" name="Picture 1" descr="Citatio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77975"/>
            <a:ext cx="1714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3842948" cy="481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1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572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dirty="0"/>
              <a:t>How does one elucidate mechanism? </a:t>
            </a:r>
            <a:endParaRPr lang="en-US" dirty="0" smtClean="0"/>
          </a:p>
          <a:p>
            <a:pPr lvl="0" algn="l" rtl="0"/>
            <a:r>
              <a:rPr lang="en-US" dirty="0" smtClean="0"/>
              <a:t>How </a:t>
            </a:r>
            <a:r>
              <a:rPr lang="en-US" dirty="0"/>
              <a:t>can we learn from learning algorithms? </a:t>
            </a:r>
          </a:p>
          <a:p>
            <a:pPr algn="l"/>
            <a:r>
              <a:rPr lang="en-US" dirty="0"/>
              <a:t>Can one distinguish unambiguously between quantum coherent control and classical control?</a:t>
            </a:r>
            <a:endParaRPr lang="he-IL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52600"/>
            <a:ext cx="78105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4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63971" y="609600"/>
            <a:ext cx="433682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0"/>
            <a:r>
              <a:rPr lang="en-US" sz="2400" dirty="0" smtClean="0">
                <a:cs typeface="+mj-cs"/>
              </a:rPr>
              <a:t>1. Is Weak Field Control Possible?</a:t>
            </a:r>
            <a:endParaRPr lang="he-IL" sz="2400" dirty="0">
              <a:cs typeface="+mj-cs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7367588" cy="450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81668"/>
            <a:ext cx="8077200" cy="128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572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dirty="0"/>
              <a:t>How does one elucidate mechanism? </a:t>
            </a:r>
            <a:endParaRPr lang="en-US" dirty="0" smtClean="0"/>
          </a:p>
          <a:p>
            <a:pPr lvl="0" algn="l" rtl="0"/>
            <a:r>
              <a:rPr lang="en-US" dirty="0" smtClean="0"/>
              <a:t>How </a:t>
            </a:r>
            <a:r>
              <a:rPr lang="en-US" dirty="0"/>
              <a:t>can we learn from learning algorithms? </a:t>
            </a:r>
          </a:p>
          <a:p>
            <a:pPr algn="l"/>
            <a:r>
              <a:rPr lang="en-US" dirty="0"/>
              <a:t>Can one distinguish unambiguously between quantum coherent control and classical control?</a:t>
            </a:r>
            <a:endParaRPr lang="he-IL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76" y="1752600"/>
            <a:ext cx="7041324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2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572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dirty="0"/>
              <a:t>How does one elucidate mechanism? </a:t>
            </a:r>
            <a:endParaRPr lang="en-US" dirty="0" smtClean="0"/>
          </a:p>
          <a:p>
            <a:pPr lvl="0" algn="l" rtl="0"/>
            <a:r>
              <a:rPr lang="en-US" dirty="0" smtClean="0"/>
              <a:t>How </a:t>
            </a:r>
            <a:r>
              <a:rPr lang="en-US" dirty="0"/>
              <a:t>can we learn from learning algorithms? </a:t>
            </a:r>
          </a:p>
          <a:p>
            <a:pPr algn="l"/>
            <a:r>
              <a:rPr lang="en-US" dirty="0"/>
              <a:t>Can one distinguish unambiguously between quantum coherent control and classical control?</a:t>
            </a:r>
            <a:endParaRPr lang="he-IL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600201"/>
            <a:ext cx="6019800" cy="221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" y="3886200"/>
            <a:ext cx="6500813" cy="267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9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572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dirty="0"/>
              <a:t>How does one elucidate mechanism? </a:t>
            </a:r>
            <a:endParaRPr lang="en-US" dirty="0" smtClean="0"/>
          </a:p>
          <a:p>
            <a:pPr lvl="0" algn="l" rtl="0"/>
            <a:r>
              <a:rPr lang="en-US" dirty="0" smtClean="0"/>
              <a:t>How </a:t>
            </a:r>
            <a:r>
              <a:rPr lang="en-US" dirty="0"/>
              <a:t>can we learn from learning algorithms? </a:t>
            </a:r>
          </a:p>
          <a:p>
            <a:pPr algn="l"/>
            <a:r>
              <a:rPr lang="en-US" dirty="0"/>
              <a:t>Can one distinguish unambiguously between quantum coherent control and classical control?</a:t>
            </a:r>
            <a:endParaRPr lang="he-IL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600200"/>
            <a:ext cx="6857999" cy="522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3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572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dirty="0"/>
              <a:t>How does one elucidate mechanism? </a:t>
            </a:r>
            <a:endParaRPr lang="en-US" dirty="0" smtClean="0"/>
          </a:p>
          <a:p>
            <a:pPr lvl="0" algn="l" rtl="0"/>
            <a:r>
              <a:rPr lang="en-US" dirty="0" smtClean="0"/>
              <a:t>How </a:t>
            </a:r>
            <a:r>
              <a:rPr lang="en-US" dirty="0"/>
              <a:t>can we learn from learning algorithms? </a:t>
            </a:r>
          </a:p>
          <a:p>
            <a:pPr algn="l"/>
            <a:r>
              <a:rPr lang="en-US" dirty="0"/>
              <a:t>Can one distinguish unambiguously between quantum coherent control and classical control?</a:t>
            </a:r>
            <a:endParaRPr lang="he-I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604312"/>
            <a:ext cx="7543799" cy="251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4275336"/>
            <a:ext cx="8139113" cy="227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0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572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dirty="0"/>
              <a:t>How does one elucidate mechanism? </a:t>
            </a:r>
            <a:endParaRPr lang="en-US" dirty="0" smtClean="0"/>
          </a:p>
          <a:p>
            <a:pPr lvl="0" algn="l" rtl="0"/>
            <a:r>
              <a:rPr lang="en-US" dirty="0" smtClean="0"/>
              <a:t>How </a:t>
            </a:r>
            <a:r>
              <a:rPr lang="en-US" dirty="0"/>
              <a:t>can we learn from learning algorithms? </a:t>
            </a:r>
          </a:p>
          <a:p>
            <a:pPr algn="l"/>
            <a:r>
              <a:rPr lang="en-US" dirty="0"/>
              <a:t>Can one distinguish unambiguously between quantum coherent control and classical control?</a:t>
            </a:r>
            <a:endParaRPr lang="he-IL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8839200" cy="349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09875"/>
            <a:ext cx="5524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7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572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dirty="0"/>
              <a:t>How does one elucidate mechanism? </a:t>
            </a:r>
            <a:endParaRPr lang="en-US" dirty="0" smtClean="0"/>
          </a:p>
          <a:p>
            <a:pPr lvl="0" algn="l" rtl="0"/>
            <a:r>
              <a:rPr lang="en-US" dirty="0" smtClean="0"/>
              <a:t>How </a:t>
            </a:r>
            <a:r>
              <a:rPr lang="en-US" dirty="0"/>
              <a:t>can we learn from learning algorithms? </a:t>
            </a:r>
          </a:p>
          <a:p>
            <a:pPr algn="l"/>
            <a:r>
              <a:rPr lang="en-US" dirty="0"/>
              <a:t>Can one distinguish unambiguously between quantum coherent control and classical control?</a:t>
            </a:r>
            <a:endParaRPr lang="he-IL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091361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2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572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dirty="0"/>
              <a:t>How does one elucidate mechanism? </a:t>
            </a:r>
            <a:endParaRPr lang="en-US" dirty="0" smtClean="0"/>
          </a:p>
          <a:p>
            <a:pPr lvl="0" algn="l" rtl="0"/>
            <a:r>
              <a:rPr lang="en-US" dirty="0" smtClean="0"/>
              <a:t>How </a:t>
            </a:r>
            <a:r>
              <a:rPr lang="en-US" dirty="0"/>
              <a:t>can we learn from learning algorithms? </a:t>
            </a:r>
          </a:p>
          <a:p>
            <a:pPr algn="l"/>
            <a:r>
              <a:rPr lang="en-US" dirty="0"/>
              <a:t>Can one distinguish unambiguously between quantum coherent control and classical control?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12867"/>
            <a:ext cx="6781800" cy="494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63971" y="609600"/>
            <a:ext cx="433682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0"/>
            <a:r>
              <a:rPr lang="en-US" sz="2400" dirty="0" smtClean="0">
                <a:cs typeface="+mj-cs"/>
              </a:rPr>
              <a:t>1. Is Weak Field Control Possible?</a:t>
            </a:r>
            <a:endParaRPr lang="he-IL" sz="2400" dirty="0">
              <a:cs typeface="+mj-cs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066800"/>
            <a:ext cx="5930900" cy="57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4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63971" y="609600"/>
            <a:ext cx="433682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0"/>
            <a:r>
              <a:rPr lang="en-US" sz="2400" dirty="0" smtClean="0">
                <a:cs typeface="+mj-cs"/>
              </a:rPr>
              <a:t>1. Is Weak Field Control Possible?</a:t>
            </a:r>
            <a:endParaRPr lang="he-IL" sz="2400" dirty="0"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57338"/>
            <a:ext cx="91059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4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63971" y="609600"/>
            <a:ext cx="433682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0"/>
            <a:r>
              <a:rPr lang="en-US" sz="2400" dirty="0" smtClean="0">
                <a:cs typeface="+mj-cs"/>
              </a:rPr>
              <a:t>1. Is Weak Field Control Possible?</a:t>
            </a:r>
            <a:endParaRPr lang="he-IL" sz="2400" dirty="0">
              <a:cs typeface="+mj-cs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1" y="1600200"/>
            <a:ext cx="850513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5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04800"/>
            <a:ext cx="8839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 </a:t>
            </a:r>
            <a:endParaRPr lang="en-US" dirty="0"/>
          </a:p>
          <a:p>
            <a:pPr algn="ctr" rtl="0"/>
            <a:r>
              <a:rPr lang="en-US" sz="2400" b="1" dirty="0" smtClean="0"/>
              <a:t>Open </a:t>
            </a:r>
            <a:r>
              <a:rPr lang="en-US" sz="2400" b="1" dirty="0"/>
              <a:t>Questions in Quantum Control of Chemical </a:t>
            </a:r>
            <a:r>
              <a:rPr lang="en-US" sz="2400" b="1" dirty="0" smtClean="0"/>
              <a:t>Reactions:</a:t>
            </a:r>
          </a:p>
          <a:p>
            <a:pPr algn="ctr" rtl="0"/>
            <a:r>
              <a:rPr lang="en-US" sz="2400" b="1" dirty="0" smtClean="0"/>
              <a:t>A Guide to the Perplexed</a:t>
            </a:r>
            <a:endParaRPr lang="en-US" sz="2400" dirty="0"/>
          </a:p>
          <a:p>
            <a:pPr algn="l" rtl="0"/>
            <a:r>
              <a:rPr lang="en-US" b="1" dirty="0"/>
              <a:t> </a:t>
            </a:r>
            <a:endParaRPr lang="en-US" sz="1600" b="1" dirty="0" smtClean="0"/>
          </a:p>
          <a:p>
            <a:pPr lvl="0" algn="l" rtl="0"/>
            <a:r>
              <a:rPr lang="en-US" sz="2800" b="1" dirty="0" smtClean="0"/>
              <a:t>What </a:t>
            </a:r>
            <a:r>
              <a:rPr lang="en-US" sz="2800" b="1" dirty="0"/>
              <a:t>are the limits on control of bimolecular reactions? </a:t>
            </a:r>
            <a:r>
              <a:rPr lang="en-US" sz="2800" dirty="0" err="1"/>
              <a:t>Dantus</a:t>
            </a:r>
            <a:r>
              <a:rPr lang="en-US" sz="2800" dirty="0"/>
              <a:t>, </a:t>
            </a:r>
            <a:r>
              <a:rPr lang="en-US" sz="2800" dirty="0" smtClean="0"/>
              <a:t>Shapiro, Brumer, de </a:t>
            </a:r>
            <a:r>
              <a:rPr lang="en-US" sz="2800" dirty="0" err="1" smtClean="0"/>
              <a:t>Vivie</a:t>
            </a:r>
            <a:r>
              <a:rPr lang="en-US" sz="2800" dirty="0" smtClean="0"/>
              <a:t> </a:t>
            </a:r>
            <a:r>
              <a:rPr lang="en-US" sz="2800" dirty="0" err="1" smtClean="0"/>
              <a:t>Riedle</a:t>
            </a:r>
            <a:r>
              <a:rPr lang="en-US" sz="2800" dirty="0" smtClean="0"/>
              <a:t>, </a:t>
            </a:r>
            <a:r>
              <a:rPr lang="en-US" sz="2800" dirty="0" err="1" smtClean="0"/>
              <a:t>Motzkus</a:t>
            </a:r>
            <a:r>
              <a:rPr lang="en-US" sz="2800" dirty="0" smtClean="0"/>
              <a:t>, </a:t>
            </a:r>
            <a:r>
              <a:rPr lang="en-US" sz="2800" dirty="0" err="1" smtClean="0"/>
              <a:t>Ohmori</a:t>
            </a:r>
            <a:r>
              <a:rPr lang="en-US" sz="2800" dirty="0" smtClean="0"/>
              <a:t>, </a:t>
            </a:r>
            <a:r>
              <a:rPr lang="en-US" sz="2800" dirty="0" err="1" smtClean="0"/>
              <a:t>Amitay</a:t>
            </a:r>
            <a:r>
              <a:rPr lang="en-US" sz="2800" dirty="0"/>
              <a:t>, Koch, </a:t>
            </a:r>
            <a:r>
              <a:rPr lang="en-US" sz="2800" dirty="0" smtClean="0"/>
              <a:t>Kosloff,…</a:t>
            </a:r>
            <a:endParaRPr lang="en-US" sz="2800" dirty="0"/>
          </a:p>
          <a:p>
            <a:pPr lvl="0" algn="l" rtl="0"/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3065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3914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2400" dirty="0"/>
              <a:t>What are the limits on control of bimolecular reactions? </a:t>
            </a:r>
            <a:endParaRPr lang="he-IL" sz="2400" dirty="0"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400175"/>
            <a:ext cx="5267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3914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2400" dirty="0"/>
              <a:t>What are the limits on control of bimolecular reactions? </a:t>
            </a:r>
            <a:endParaRPr lang="he-IL" sz="2400" dirty="0"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57325"/>
            <a:ext cx="9047073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6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1">
        <a:spAutoFit/>
      </a:bodyPr>
      <a:lstStyle>
        <a:defPPr algn="l">
          <a:defRPr sz="2400" dirty="0"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3304</TotalTime>
  <Words>422</Words>
  <Application>Microsoft Office PowerPoint</Application>
  <PresentationFormat>On-screen Show (4:3)</PresentationFormat>
  <Paragraphs>109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2012-08-31T06:04:37Z</dcterms:created>
  <dcterms:modified xsi:type="dcterms:W3CDTF">2012-09-02T19:28:06Z</dcterms:modified>
</cp:coreProperties>
</file>