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1BEF-A7B0-49E5-B483-8B6D45DE64A1}" type="datetimeFigureOut">
              <a:rPr lang="en-CA" smtClean="0"/>
              <a:t>02/09/2012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E7DAE-D751-48CA-8034-0069C3BBCC7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1BEF-A7B0-49E5-B483-8B6D45DE64A1}" type="datetimeFigureOut">
              <a:rPr lang="en-CA" smtClean="0"/>
              <a:t>02/09/2012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E7DAE-D751-48CA-8034-0069C3BBCC7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1BEF-A7B0-49E5-B483-8B6D45DE64A1}" type="datetimeFigureOut">
              <a:rPr lang="en-CA" smtClean="0"/>
              <a:t>02/09/2012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E7DAE-D751-48CA-8034-0069C3BBCC7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17B5C-E019-4681-A60F-21F98B18430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1BEF-A7B0-49E5-B483-8B6D45DE64A1}" type="datetimeFigureOut">
              <a:rPr lang="en-CA" smtClean="0"/>
              <a:t>02/09/2012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E7DAE-D751-48CA-8034-0069C3BBCC7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1BEF-A7B0-49E5-B483-8B6D45DE64A1}" type="datetimeFigureOut">
              <a:rPr lang="en-CA" smtClean="0"/>
              <a:t>02/09/2012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E7DAE-D751-48CA-8034-0069C3BBCC7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1BEF-A7B0-49E5-B483-8B6D45DE64A1}" type="datetimeFigureOut">
              <a:rPr lang="en-CA" smtClean="0"/>
              <a:t>02/09/2012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E7DAE-D751-48CA-8034-0069C3BBCC7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1BEF-A7B0-49E5-B483-8B6D45DE64A1}" type="datetimeFigureOut">
              <a:rPr lang="en-CA" smtClean="0"/>
              <a:t>02/09/2012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E7DAE-D751-48CA-8034-0069C3BBCC7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1BEF-A7B0-49E5-B483-8B6D45DE64A1}" type="datetimeFigureOut">
              <a:rPr lang="en-CA" smtClean="0"/>
              <a:t>02/09/2012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E7DAE-D751-48CA-8034-0069C3BBCC7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1BEF-A7B0-49E5-B483-8B6D45DE64A1}" type="datetimeFigureOut">
              <a:rPr lang="en-CA" smtClean="0"/>
              <a:t>02/09/2012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E7DAE-D751-48CA-8034-0069C3BBCC7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1BEF-A7B0-49E5-B483-8B6D45DE64A1}" type="datetimeFigureOut">
              <a:rPr lang="en-CA" smtClean="0"/>
              <a:t>02/09/2012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E7DAE-D751-48CA-8034-0069C3BBCC7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1BEF-A7B0-49E5-B483-8B6D45DE64A1}" type="datetimeFigureOut">
              <a:rPr lang="en-CA" smtClean="0"/>
              <a:t>02/09/2012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E7DAE-D751-48CA-8034-0069C3BBCC7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A1BEF-A7B0-49E5-B483-8B6D45DE64A1}" type="datetimeFigureOut">
              <a:rPr lang="en-CA" smtClean="0"/>
              <a:t>02/09/2012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E7DAE-D751-48CA-8034-0069C3BBCC71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CA" b="1" dirty="0" smtClean="0"/>
              <a:t/>
            </a:r>
            <a:br>
              <a:rPr lang="en-CA" b="1" dirty="0" smtClean="0"/>
            </a:br>
            <a:r>
              <a:rPr lang="en-US" sz="3600" b="1" dirty="0" smtClean="0">
                <a:solidFill>
                  <a:srgbClr val="006600"/>
                </a:solidFill>
                <a:latin typeface="Franklin Gothic Book" pitchFamily="34" charset="0"/>
              </a:rPr>
              <a:t>Resolving molecular dynamics via high harmonic generation with mid-IR lasers</a:t>
            </a:r>
            <a:r>
              <a:rPr lang="en-CA" b="1" dirty="0" smtClean="0"/>
              <a:t/>
            </a:r>
            <a:br>
              <a:rPr lang="en-CA" b="1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184376"/>
            <a:ext cx="8568952" cy="1828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600" u="sng" dirty="0" smtClean="0">
                <a:latin typeface="Franklin Gothic Book" pitchFamily="34" charset="0"/>
              </a:rPr>
              <a:t>B.D. Bruner</a:t>
            </a:r>
            <a:r>
              <a:rPr lang="en-US" sz="1600" u="sng" baseline="30000" dirty="0" smtClean="0">
                <a:latin typeface="Franklin Gothic Book" pitchFamily="34" charset="0"/>
              </a:rPr>
              <a:t>1</a:t>
            </a:r>
            <a:r>
              <a:rPr lang="en-US" sz="1600" dirty="0" smtClean="0">
                <a:latin typeface="Franklin Gothic Book" pitchFamily="34" charset="0"/>
              </a:rPr>
              <a:t>, H. Soifer</a:t>
            </a:r>
            <a:r>
              <a:rPr lang="en-US" sz="1600" baseline="30000" dirty="0" smtClean="0">
                <a:latin typeface="Franklin Gothic Book" pitchFamily="34" charset="0"/>
              </a:rPr>
              <a:t>1</a:t>
            </a:r>
            <a:r>
              <a:rPr lang="en-US" sz="1600" dirty="0" smtClean="0">
                <a:latin typeface="Franklin Gothic Book" pitchFamily="34" charset="0"/>
              </a:rPr>
              <a:t>, C. Vozzi</a:t>
            </a:r>
            <a:r>
              <a:rPr lang="en-US" sz="1600" baseline="30000" dirty="0" smtClean="0">
                <a:latin typeface="Franklin Gothic Book" pitchFamily="34" charset="0"/>
              </a:rPr>
              <a:t>2</a:t>
            </a:r>
            <a:r>
              <a:rPr lang="en-US" sz="1600" dirty="0" smtClean="0">
                <a:latin typeface="Franklin Gothic Book" pitchFamily="34" charset="0"/>
              </a:rPr>
              <a:t>, M. Negro</a:t>
            </a:r>
            <a:r>
              <a:rPr lang="en-US" sz="1600" baseline="30000" dirty="0" smtClean="0">
                <a:latin typeface="Franklin Gothic Book" pitchFamily="34" charset="0"/>
              </a:rPr>
              <a:t>3</a:t>
            </a:r>
            <a:r>
              <a:rPr lang="en-US" sz="1600" dirty="0" smtClean="0">
                <a:latin typeface="Franklin Gothic Book" pitchFamily="34" charset="0"/>
              </a:rPr>
              <a:t>, M. Devetta</a:t>
            </a:r>
            <a:r>
              <a:rPr lang="en-US" sz="1600" baseline="30000" dirty="0" smtClean="0">
                <a:latin typeface="Franklin Gothic Book" pitchFamily="34" charset="0"/>
              </a:rPr>
              <a:t>3</a:t>
            </a:r>
            <a:r>
              <a:rPr lang="en-US" sz="1600" dirty="0" smtClean="0">
                <a:latin typeface="Franklin Gothic Book" pitchFamily="34" charset="0"/>
              </a:rPr>
              <a:t>, S. Stagira</a:t>
            </a:r>
            <a:r>
              <a:rPr lang="en-US" sz="1600" baseline="30000" dirty="0" smtClean="0">
                <a:latin typeface="Franklin Gothic Book" pitchFamily="34" charset="0"/>
              </a:rPr>
              <a:t>3</a:t>
            </a:r>
            <a:r>
              <a:rPr lang="en-US" sz="1600" dirty="0" smtClean="0">
                <a:latin typeface="Franklin Gothic Book" pitchFamily="34" charset="0"/>
              </a:rPr>
              <a:t>, and N. Dudovich</a:t>
            </a:r>
            <a:r>
              <a:rPr lang="en-US" sz="1600" baseline="30000" dirty="0" smtClean="0">
                <a:latin typeface="Franklin Gothic Book" pitchFamily="34" charset="0"/>
              </a:rPr>
              <a:t>1</a:t>
            </a:r>
          </a:p>
          <a:p>
            <a:pPr algn="ctr">
              <a:buNone/>
            </a:pPr>
            <a:r>
              <a:rPr lang="en-US" sz="1600" i="1" baseline="30000" dirty="0" smtClean="0">
                <a:latin typeface="Franklin Gothic Book" pitchFamily="34" charset="0"/>
              </a:rPr>
              <a:t>1 </a:t>
            </a:r>
            <a:r>
              <a:rPr lang="en-US" sz="1600" i="1" dirty="0" smtClean="0">
                <a:latin typeface="Franklin Gothic Book" pitchFamily="34" charset="0"/>
              </a:rPr>
              <a:t>Department of Physics of Complex Systems, Weizmann Institute of Science, </a:t>
            </a:r>
            <a:r>
              <a:rPr lang="en-US" sz="1600" i="1" dirty="0" err="1" smtClean="0">
                <a:latin typeface="Franklin Gothic Book" pitchFamily="34" charset="0"/>
              </a:rPr>
              <a:t>Rehovot</a:t>
            </a:r>
            <a:r>
              <a:rPr lang="en-US" sz="1600" i="1" dirty="0" smtClean="0">
                <a:latin typeface="Franklin Gothic Book" pitchFamily="34" charset="0"/>
              </a:rPr>
              <a:t> 76100 Israel</a:t>
            </a:r>
            <a:endParaRPr lang="en-CA" sz="1600" i="1" dirty="0" smtClean="0">
              <a:latin typeface="Franklin Gothic Book" pitchFamily="34" charset="0"/>
            </a:endParaRPr>
          </a:p>
          <a:p>
            <a:pPr algn="ctr">
              <a:buNone/>
            </a:pPr>
            <a:r>
              <a:rPr lang="en-US" sz="1600" i="1" baseline="30000" dirty="0" smtClean="0">
                <a:latin typeface="Franklin Gothic Book" pitchFamily="34" charset="0"/>
              </a:rPr>
              <a:t>2</a:t>
            </a:r>
            <a:r>
              <a:rPr lang="en-US" sz="1600" i="1" dirty="0" smtClean="0">
                <a:latin typeface="Franklin Gothic Book" pitchFamily="34" charset="0"/>
              </a:rPr>
              <a:t> </a:t>
            </a:r>
            <a:r>
              <a:rPr lang="en-US" sz="1600" i="1" dirty="0" err="1" smtClean="0">
                <a:latin typeface="Franklin Gothic Book" pitchFamily="34" charset="0"/>
              </a:rPr>
              <a:t>Istituto</a:t>
            </a:r>
            <a:r>
              <a:rPr lang="en-US" sz="1600" i="1" dirty="0" smtClean="0">
                <a:latin typeface="Franklin Gothic Book" pitchFamily="34" charset="0"/>
              </a:rPr>
              <a:t> </a:t>
            </a:r>
            <a:r>
              <a:rPr lang="en-US" sz="1600" i="1" dirty="0" err="1" smtClean="0">
                <a:latin typeface="Franklin Gothic Book" pitchFamily="34" charset="0"/>
              </a:rPr>
              <a:t>di</a:t>
            </a:r>
            <a:r>
              <a:rPr lang="en-US" sz="1600" i="1" dirty="0" smtClean="0">
                <a:latin typeface="Franklin Gothic Book" pitchFamily="34" charset="0"/>
              </a:rPr>
              <a:t> </a:t>
            </a:r>
            <a:r>
              <a:rPr lang="en-US" sz="1600" i="1" dirty="0" err="1" smtClean="0">
                <a:latin typeface="Franklin Gothic Book" pitchFamily="34" charset="0"/>
              </a:rPr>
              <a:t>Fotonica</a:t>
            </a:r>
            <a:r>
              <a:rPr lang="en-US" sz="1600" i="1" dirty="0" smtClean="0">
                <a:latin typeface="Franklin Gothic Book" pitchFamily="34" charset="0"/>
              </a:rPr>
              <a:t> e </a:t>
            </a:r>
            <a:r>
              <a:rPr lang="en-US" sz="1600" i="1" dirty="0" err="1" smtClean="0">
                <a:latin typeface="Franklin Gothic Book" pitchFamily="34" charset="0"/>
              </a:rPr>
              <a:t>Nanotecnologie</a:t>
            </a:r>
            <a:r>
              <a:rPr lang="en-US" sz="1600" i="1" dirty="0" smtClean="0">
                <a:latin typeface="Franklin Gothic Book" pitchFamily="34" charset="0"/>
              </a:rPr>
              <a:t>—CNR, Milan 20133, Italy</a:t>
            </a:r>
            <a:endParaRPr lang="en-CA" sz="1600" i="1" dirty="0" smtClean="0">
              <a:latin typeface="Franklin Gothic Book" pitchFamily="34" charset="0"/>
            </a:endParaRPr>
          </a:p>
          <a:p>
            <a:pPr algn="ctr">
              <a:buNone/>
            </a:pPr>
            <a:r>
              <a:rPr lang="en-US" sz="1600" i="1" baseline="30000" dirty="0" smtClean="0">
                <a:latin typeface="Franklin Gothic Book" pitchFamily="34" charset="0"/>
              </a:rPr>
              <a:t>3 </a:t>
            </a:r>
            <a:r>
              <a:rPr lang="en-US" sz="1600" i="1" dirty="0" err="1" smtClean="0">
                <a:latin typeface="Franklin Gothic Book" pitchFamily="34" charset="0"/>
              </a:rPr>
              <a:t>Dipartimento</a:t>
            </a:r>
            <a:r>
              <a:rPr lang="en-US" sz="1600" i="1" dirty="0" smtClean="0">
                <a:latin typeface="Franklin Gothic Book" pitchFamily="34" charset="0"/>
              </a:rPr>
              <a:t> </a:t>
            </a:r>
            <a:r>
              <a:rPr lang="en-US" sz="1600" i="1" dirty="0" err="1" smtClean="0">
                <a:latin typeface="Franklin Gothic Book" pitchFamily="34" charset="0"/>
              </a:rPr>
              <a:t>di</a:t>
            </a:r>
            <a:r>
              <a:rPr lang="en-US" sz="1600" i="1" dirty="0" smtClean="0">
                <a:latin typeface="Franklin Gothic Book" pitchFamily="34" charset="0"/>
              </a:rPr>
              <a:t> </a:t>
            </a:r>
            <a:r>
              <a:rPr lang="en-US" sz="1600" i="1" dirty="0" err="1" smtClean="0">
                <a:latin typeface="Franklin Gothic Book" pitchFamily="34" charset="0"/>
              </a:rPr>
              <a:t>Fisica</a:t>
            </a:r>
            <a:r>
              <a:rPr lang="en-US" sz="1600" i="1" dirty="0" smtClean="0">
                <a:latin typeface="Franklin Gothic Book" pitchFamily="34" charset="0"/>
              </a:rPr>
              <a:t>, </a:t>
            </a:r>
            <a:r>
              <a:rPr lang="en-US" sz="1600" i="1" dirty="0" err="1" smtClean="0">
                <a:latin typeface="Franklin Gothic Book" pitchFamily="34" charset="0"/>
              </a:rPr>
              <a:t>Politecnico</a:t>
            </a:r>
            <a:r>
              <a:rPr lang="en-US" sz="1600" i="1" dirty="0" smtClean="0">
                <a:latin typeface="Franklin Gothic Book" pitchFamily="34" charset="0"/>
              </a:rPr>
              <a:t> </a:t>
            </a:r>
            <a:r>
              <a:rPr lang="en-US" sz="1600" i="1" dirty="0" err="1" smtClean="0">
                <a:latin typeface="Franklin Gothic Book" pitchFamily="34" charset="0"/>
              </a:rPr>
              <a:t>di</a:t>
            </a:r>
            <a:r>
              <a:rPr lang="en-US" sz="1600" i="1" dirty="0" smtClean="0">
                <a:latin typeface="Franklin Gothic Book" pitchFamily="34" charset="0"/>
              </a:rPr>
              <a:t> Milano, Milan 20133, Italy</a:t>
            </a:r>
            <a:endParaRPr lang="en-CA" sz="1600" i="1" dirty="0" smtClean="0">
              <a:latin typeface="Franklin Gothic Book" pitchFamily="34" charset="0"/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800" dirty="0" smtClean="0">
                <a:solidFill>
                  <a:srgbClr val="006600"/>
                </a:solidFill>
                <a:latin typeface="Franklin Gothic Book" pitchFamily="34" charset="0"/>
              </a:rPr>
              <a:t>Various assumptions and other things we sometimes like to think about</a:t>
            </a:r>
            <a:endParaRPr lang="en-CA" sz="2800" dirty="0">
              <a:solidFill>
                <a:srgbClr val="006600"/>
              </a:solidFill>
              <a:latin typeface="Franklin Gothic Boo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931640"/>
            <a:ext cx="6629400" cy="3657600"/>
          </a:xfrm>
        </p:spPr>
        <p:txBody>
          <a:bodyPr/>
          <a:lstStyle/>
          <a:p>
            <a:pPr algn="just" rtl="0"/>
            <a:r>
              <a:rPr lang="en-CA" sz="1800" dirty="0" smtClean="0">
                <a:latin typeface="Franklin Gothic Book" pitchFamily="34" charset="0"/>
              </a:rPr>
              <a:t>Can we perform two-colour gating measurements with </a:t>
            </a:r>
            <a:r>
              <a:rPr lang="en-CA" sz="1800" dirty="0" err="1" smtClean="0">
                <a:latin typeface="Franklin Gothic Book" pitchFamily="34" charset="0"/>
              </a:rPr>
              <a:t>multielectron</a:t>
            </a:r>
            <a:r>
              <a:rPr lang="en-CA" sz="1800" dirty="0" smtClean="0">
                <a:latin typeface="Franklin Gothic Book" pitchFamily="34" charset="0"/>
              </a:rPr>
              <a:t> </a:t>
            </a:r>
            <a:r>
              <a:rPr lang="en-CA" sz="1800" dirty="0" smtClean="0">
                <a:latin typeface="Franklin Gothic Book" pitchFamily="34" charset="0"/>
              </a:rPr>
              <a:t>systems?  </a:t>
            </a:r>
            <a:r>
              <a:rPr lang="en-CA" sz="1800" dirty="0" smtClean="0">
                <a:latin typeface="Franklin Gothic Book" pitchFamily="34" charset="0"/>
              </a:rPr>
              <a:t>How general is this?  Are </a:t>
            </a:r>
            <a:r>
              <a:rPr lang="en-CA" sz="1800" dirty="0" smtClean="0">
                <a:latin typeface="Franklin Gothic Book" pitchFamily="34" charset="0"/>
              </a:rPr>
              <a:t>we limited </a:t>
            </a:r>
            <a:r>
              <a:rPr lang="en-CA" sz="1800" dirty="0" smtClean="0">
                <a:latin typeface="Franklin Gothic Book" pitchFamily="34" charset="0"/>
              </a:rPr>
              <a:t>to measuring only </a:t>
            </a:r>
            <a:r>
              <a:rPr lang="en-CA" sz="1800" dirty="0" smtClean="0">
                <a:latin typeface="Franklin Gothic Book" pitchFamily="34" charset="0"/>
              </a:rPr>
              <a:t>specific </a:t>
            </a:r>
            <a:r>
              <a:rPr lang="en-CA" sz="1800" dirty="0" smtClean="0">
                <a:latin typeface="Franklin Gothic Book" pitchFamily="34" charset="0"/>
              </a:rPr>
              <a:t>molecules?</a:t>
            </a:r>
          </a:p>
          <a:p>
            <a:pPr algn="l" rtl="0"/>
            <a:r>
              <a:rPr lang="en-CA" sz="1800" dirty="0" smtClean="0">
                <a:latin typeface="Franklin Gothic Book" pitchFamily="34" charset="0"/>
              </a:rPr>
              <a:t>What happens in molecules with multiple </a:t>
            </a:r>
            <a:r>
              <a:rPr lang="en-CA" sz="1800" dirty="0" err="1" smtClean="0">
                <a:latin typeface="Franklin Gothic Book" pitchFamily="34" charset="0"/>
              </a:rPr>
              <a:t>orbitals</a:t>
            </a:r>
            <a:r>
              <a:rPr lang="en-CA" sz="1800" dirty="0" smtClean="0">
                <a:latin typeface="Franklin Gothic Book" pitchFamily="34" charset="0"/>
              </a:rPr>
              <a:t> and multiple ionization channels?</a:t>
            </a:r>
          </a:p>
          <a:p>
            <a:pPr algn="l" rtl="0"/>
            <a:r>
              <a:rPr lang="en-CA" sz="1800" dirty="0" smtClean="0">
                <a:latin typeface="Franklin Gothic Book" pitchFamily="34" charset="0"/>
              </a:rPr>
              <a:t>What happens if the tunneling conditions (= </a:t>
            </a:r>
            <a:r>
              <a:rPr lang="en-CA" sz="1800" dirty="0" err="1" smtClean="0">
                <a:latin typeface="Franklin Gothic Book" pitchFamily="34" charset="0"/>
              </a:rPr>
              <a:t>Keldysh</a:t>
            </a:r>
            <a:r>
              <a:rPr lang="en-CA" sz="1800" dirty="0" smtClean="0">
                <a:latin typeface="Franklin Gothic Book" pitchFamily="34" charset="0"/>
              </a:rPr>
              <a:t> parameter) are changed?</a:t>
            </a:r>
          </a:p>
          <a:p>
            <a:pPr algn="l" rtl="0"/>
            <a:endParaRPr lang="en-CA" sz="1800" dirty="0" smtClean="0">
              <a:latin typeface="Franklin Gothic Book" pitchFamily="34" charset="0"/>
            </a:endParaRPr>
          </a:p>
          <a:p>
            <a:pPr algn="l" rtl="0">
              <a:buNone/>
            </a:pPr>
            <a:endParaRPr lang="en-CA" sz="1800" dirty="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8256"/>
            <a:ext cx="8229600" cy="1143000"/>
          </a:xfrm>
        </p:spPr>
        <p:txBody>
          <a:bodyPr/>
          <a:lstStyle/>
          <a:p>
            <a:r>
              <a:rPr lang="en-CA" sz="2800" dirty="0" smtClean="0">
                <a:solidFill>
                  <a:srgbClr val="006600"/>
                </a:solidFill>
                <a:latin typeface="Franklin Gothic Book" pitchFamily="34" charset="0"/>
              </a:rPr>
              <a:t>High harmonic spectroscopy with mid-IR lasers</a:t>
            </a:r>
            <a:endParaRPr lang="en-CA" sz="2800" dirty="0">
              <a:solidFill>
                <a:srgbClr val="006600"/>
              </a:solidFill>
              <a:latin typeface="Franklin Gothic Book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581400" y="1066800"/>
          <a:ext cx="1773238" cy="339725"/>
        </p:xfrm>
        <a:graphic>
          <a:graphicData uri="http://schemas.openxmlformats.org/presentationml/2006/ole">
            <p:oleObj spid="_x0000_s1026" name="Equation" r:id="rId3" imgW="1257120" imgH="241200" progId="Equation.3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124200" y="1676400"/>
          <a:ext cx="2617788" cy="641350"/>
        </p:xfrm>
        <a:graphic>
          <a:graphicData uri="http://schemas.openxmlformats.org/presentationml/2006/ole">
            <p:oleObj spid="_x0000_s1028" name="Equation" r:id="rId4" imgW="1866600" imgH="4572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297487" y="4159250"/>
          <a:ext cx="1255713" cy="717550"/>
        </p:xfrm>
        <a:graphic>
          <a:graphicData uri="http://schemas.openxmlformats.org/presentationml/2006/ole">
            <p:oleObj spid="_x0000_s1029" name="Equation" r:id="rId5" imgW="888840" imgH="50796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47800" y="1094601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1200" dirty="0" smtClean="0">
                <a:latin typeface="Franklin Gothic Book" pitchFamily="34" charset="0"/>
              </a:rPr>
              <a:t>HHG cutoff energy </a:t>
            </a:r>
            <a:endParaRPr lang="en-US" sz="1200" dirty="0">
              <a:latin typeface="Franklin Gothic Boo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92362" y="4387850"/>
            <a:ext cx="281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1200" dirty="0" smtClean="0">
                <a:latin typeface="Franklin Gothic Book" pitchFamily="34" charset="0"/>
              </a:rPr>
              <a:t>For tunneling, the  </a:t>
            </a:r>
            <a:r>
              <a:rPr lang="en-US" sz="1200" dirty="0" err="1" smtClean="0">
                <a:latin typeface="Franklin Gothic Book" pitchFamily="34" charset="0"/>
              </a:rPr>
              <a:t>Keldysh</a:t>
            </a:r>
            <a:r>
              <a:rPr lang="en-US" sz="1200" dirty="0" smtClean="0">
                <a:latin typeface="Franklin Gothic Book" pitchFamily="34" charset="0"/>
              </a:rPr>
              <a:t> parameter</a:t>
            </a:r>
            <a:endParaRPr lang="en-US" sz="1200" dirty="0">
              <a:latin typeface="Franklin Gothic Boo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26670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CA" sz="1400" dirty="0" smtClean="0">
                <a:latin typeface="Franklin Gothic Book" pitchFamily="34" charset="0"/>
              </a:rPr>
              <a:t>Intensity  scaling leads to saturation </a:t>
            </a:r>
            <a:endParaRPr lang="en-CA" sz="1400" dirty="0">
              <a:latin typeface="Franklin Gothic Book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09800" y="328678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n-CA" sz="1400" dirty="0" smtClean="0">
                <a:latin typeface="Franklin Gothic Book" pitchFamily="34" charset="0"/>
              </a:rPr>
              <a:t>But we can explore the tunneling regime more fully using wavelength scaling: </a:t>
            </a:r>
            <a:endParaRPr lang="en-CA" sz="1400" dirty="0">
              <a:latin typeface="Franklin Gothic Book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67336" y="3030735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CA" sz="1400" dirty="0" smtClean="0">
                <a:latin typeface="Franklin Gothic Book" pitchFamily="34" charset="0"/>
              </a:rPr>
              <a:t> </a:t>
            </a:r>
            <a:endParaRPr lang="en-CA" sz="1400" dirty="0">
              <a:latin typeface="Franklin Gothic Book" pitchFamily="34" charset="0"/>
            </a:endParaRPr>
          </a:p>
        </p:txBody>
      </p:sp>
      <p:sp>
        <p:nvSpPr>
          <p:cNvPr id="17" name="Multiply 16"/>
          <p:cNvSpPr/>
          <p:nvPr/>
        </p:nvSpPr>
        <p:spPr bwMode="auto">
          <a:xfrm>
            <a:off x="5867400" y="2624136"/>
            <a:ext cx="457200" cy="381000"/>
          </a:xfrm>
          <a:prstGeom prst="mathMultiply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5410200" y="1752600"/>
            <a:ext cx="457200" cy="457200"/>
          </a:xfrm>
          <a:prstGeom prst="ellipse">
            <a:avLst/>
          </a:prstGeom>
          <a:noFill/>
          <a:ln w="19050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9200" y="5181600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CA" sz="1600" dirty="0" smtClean="0">
                <a:latin typeface="Symbol" pitchFamily="18" charset="2"/>
              </a:rPr>
              <a:t>g </a:t>
            </a:r>
            <a:r>
              <a:rPr lang="en-CA" sz="1600" dirty="0" smtClean="0">
                <a:latin typeface="Franklin Gothic Book" pitchFamily="34" charset="0"/>
              </a:rPr>
              <a:t>= 0.6 - 0.9 (800 nm) </a:t>
            </a:r>
            <a:endParaRPr lang="en-CA" sz="1600" dirty="0">
              <a:latin typeface="Franklin Gothic Book" pitchFamily="34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3581400" y="5376864"/>
            <a:ext cx="13716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5486400" y="5181600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CA" sz="1600" dirty="0" smtClean="0">
                <a:latin typeface="Symbol" pitchFamily="18" charset="2"/>
              </a:rPr>
              <a:t>g </a:t>
            </a:r>
            <a:r>
              <a:rPr lang="en-CA" sz="1600" dirty="0" smtClean="0">
                <a:latin typeface="Franklin Gothic Book" pitchFamily="34" charset="0"/>
              </a:rPr>
              <a:t>= 0.3 - 0.6 (1300 nm) </a:t>
            </a:r>
            <a:endParaRPr lang="en-CA" sz="1600" dirty="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rmAutofit/>
          </a:bodyPr>
          <a:lstStyle/>
          <a:p>
            <a:r>
              <a:rPr lang="en-CA" sz="2800" dirty="0" smtClean="0">
                <a:solidFill>
                  <a:srgbClr val="006600"/>
                </a:solidFill>
                <a:latin typeface="Franklin Gothic Book" pitchFamily="34" charset="0"/>
              </a:rPr>
              <a:t>Some examples</a:t>
            </a:r>
            <a:endParaRPr lang="en-CA" sz="2800" dirty="0">
              <a:solidFill>
                <a:srgbClr val="006600"/>
              </a:solidFill>
              <a:latin typeface="Franklin Gothic Boo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124744"/>
            <a:ext cx="230425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CA" sz="2000" b="1" dirty="0" smtClean="0">
                <a:solidFill>
                  <a:schemeClr val="tx2">
                    <a:lumMod val="75000"/>
                  </a:schemeClr>
                </a:solidFill>
                <a:latin typeface="Franklin Gothic Book" pitchFamily="34" charset="0"/>
              </a:rPr>
              <a:t>Kr</a:t>
            </a:r>
          </a:p>
          <a:p>
            <a:pPr algn="l" rtl="0">
              <a:buFont typeface="Symbol"/>
              <a:buChar char="l"/>
            </a:pPr>
            <a:r>
              <a:rPr lang="en-CA" sz="1600" dirty="0" smtClean="0">
                <a:latin typeface="Symbol" pitchFamily="18" charset="2"/>
              </a:rPr>
              <a:t>= </a:t>
            </a:r>
            <a:r>
              <a:rPr lang="en-CA" sz="1600" dirty="0" smtClean="0">
                <a:latin typeface="Symbol" pitchFamily="18" charset="2"/>
              </a:rPr>
              <a:t>1450 </a:t>
            </a:r>
            <a:r>
              <a:rPr lang="en-CA" sz="1600" dirty="0" smtClean="0">
                <a:latin typeface="Franklin Gothic Book" pitchFamily="34" charset="0"/>
              </a:rPr>
              <a:t>nm</a:t>
            </a:r>
          </a:p>
          <a:p>
            <a:pPr algn="l" rtl="0"/>
            <a:r>
              <a:rPr lang="en-US" sz="1600" dirty="0" smtClean="0">
                <a:latin typeface="Franklin Gothic Book" pitchFamily="34" charset="0"/>
              </a:rPr>
              <a:t>I ~ 1 × 10</a:t>
            </a:r>
            <a:r>
              <a:rPr lang="en-US" sz="1600" baseline="24000" dirty="0" smtClean="0">
                <a:latin typeface="Franklin Gothic Book" pitchFamily="34" charset="0"/>
              </a:rPr>
              <a:t>14</a:t>
            </a:r>
            <a:r>
              <a:rPr lang="en-US" sz="1600" dirty="0" smtClean="0">
                <a:latin typeface="Franklin Gothic Book" pitchFamily="34" charset="0"/>
              </a:rPr>
              <a:t> W/cm</a:t>
            </a:r>
            <a:r>
              <a:rPr lang="en-US" sz="1600" baseline="24000" dirty="0" smtClean="0">
                <a:latin typeface="Franklin Gothic Book" pitchFamily="34" charset="0"/>
              </a:rPr>
              <a:t>2</a:t>
            </a:r>
          </a:p>
          <a:p>
            <a:pPr algn="l" rtl="0"/>
            <a:r>
              <a:rPr lang="en-CA" sz="1600" dirty="0" smtClean="0">
                <a:latin typeface="Franklin Gothic Book" pitchFamily="34" charset="0"/>
              </a:rPr>
              <a:t> pulse duration = 20 </a:t>
            </a:r>
            <a:r>
              <a:rPr lang="en-CA" sz="1600" dirty="0" err="1" smtClean="0">
                <a:latin typeface="Franklin Gothic Book" pitchFamily="34" charset="0"/>
              </a:rPr>
              <a:t>fs</a:t>
            </a:r>
            <a:endParaRPr lang="en-CA" sz="1600" dirty="0">
              <a:latin typeface="Symbol" pitchFamily="18" charset="2"/>
            </a:endParaRPr>
          </a:p>
        </p:txBody>
      </p:sp>
      <p:pic>
        <p:nvPicPr>
          <p:cNvPr id="10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450692"/>
            <a:ext cx="4413300" cy="3316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 rot="16200000">
            <a:off x="-398882" y="3783447"/>
            <a:ext cx="1905000" cy="307777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 pitchFamily="34" charset="0"/>
              </a:rPr>
              <a:t>Photon energy (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 pitchFamily="34" charset="0"/>
              </a:rPr>
              <a:t>eV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 pitchFamily="34" charset="0"/>
              </a:rPr>
              <a:t>)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Franklin Gothic Boo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42729" y="5572659"/>
            <a:ext cx="2133600" cy="307777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 pitchFamily="34" charset="0"/>
              </a:rPr>
              <a:t>Two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 pitchFamily="34" charset="0"/>
              </a:rPr>
              <a:t>colour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 pitchFamily="34" charset="0"/>
              </a:rPr>
              <a:t> phase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mbol" pitchFamily="18" charset="2"/>
              </a:rPr>
              <a:t>j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 pitchFamily="34" charset="0"/>
              </a:rPr>
              <a:t>[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 pitchFamily="34" charset="0"/>
              </a:rPr>
              <a:t>rad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 pitchFamily="34" charset="0"/>
              </a:rPr>
              <a:t>]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Franklin Gothic Book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74033" y="2378684"/>
            <a:ext cx="1656184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5" name="Picture 14" descr="sc02_short_are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32921" y="2453656"/>
            <a:ext cx="4373334" cy="3280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796136" y="1124744"/>
            <a:ext cx="2362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CA" sz="2000" b="1" dirty="0" smtClean="0">
                <a:solidFill>
                  <a:schemeClr val="tx2">
                    <a:lumMod val="75000"/>
                  </a:schemeClr>
                </a:solidFill>
                <a:latin typeface="Franklin Gothic Book" pitchFamily="34" charset="0"/>
              </a:rPr>
              <a:t>CO</a:t>
            </a:r>
            <a:r>
              <a:rPr lang="en-CA" sz="2000" b="1" baseline="-25000" dirty="0" smtClean="0">
                <a:solidFill>
                  <a:schemeClr val="tx2">
                    <a:lumMod val="75000"/>
                  </a:schemeClr>
                </a:solidFill>
                <a:latin typeface="Franklin Gothic Book" pitchFamily="34" charset="0"/>
              </a:rPr>
              <a:t>2</a:t>
            </a:r>
            <a:endParaRPr lang="en-CA" sz="2000" b="1" dirty="0" smtClean="0">
              <a:solidFill>
                <a:schemeClr val="tx2">
                  <a:lumMod val="75000"/>
                </a:schemeClr>
              </a:solidFill>
              <a:latin typeface="Franklin Gothic Book" pitchFamily="34" charset="0"/>
            </a:endParaRPr>
          </a:p>
          <a:p>
            <a:pPr algn="l" rtl="0">
              <a:buFont typeface="Symbol"/>
              <a:buChar char="l"/>
            </a:pPr>
            <a:r>
              <a:rPr lang="en-CA" sz="1600" dirty="0" smtClean="0">
                <a:latin typeface="Franklin Gothic Book" pitchFamily="34" charset="0"/>
              </a:rPr>
              <a:t>= </a:t>
            </a:r>
            <a:r>
              <a:rPr lang="en-CA" sz="1600" dirty="0" smtClean="0">
                <a:latin typeface="Franklin Gothic Book" pitchFamily="34" charset="0"/>
              </a:rPr>
              <a:t>1300 nm</a:t>
            </a:r>
          </a:p>
          <a:p>
            <a:pPr algn="l" rtl="0"/>
            <a:r>
              <a:rPr lang="en-US" sz="1600" dirty="0" smtClean="0">
                <a:latin typeface="Franklin Gothic Book" pitchFamily="34" charset="0"/>
              </a:rPr>
              <a:t>I ~ 1 × 10</a:t>
            </a:r>
            <a:r>
              <a:rPr lang="en-US" sz="1600" baseline="24000" dirty="0" smtClean="0">
                <a:latin typeface="Franklin Gothic Book" pitchFamily="34" charset="0"/>
              </a:rPr>
              <a:t>14</a:t>
            </a:r>
            <a:r>
              <a:rPr lang="en-US" sz="1600" dirty="0" smtClean="0">
                <a:latin typeface="Franklin Gothic Book" pitchFamily="34" charset="0"/>
              </a:rPr>
              <a:t> W/cm</a:t>
            </a:r>
            <a:r>
              <a:rPr lang="en-US" sz="1600" baseline="24000" dirty="0" smtClean="0">
                <a:latin typeface="Franklin Gothic Book" pitchFamily="34" charset="0"/>
              </a:rPr>
              <a:t>2</a:t>
            </a:r>
          </a:p>
          <a:p>
            <a:pPr algn="l" rtl="0"/>
            <a:r>
              <a:rPr lang="en-CA" sz="1600" dirty="0" smtClean="0">
                <a:latin typeface="Franklin Gothic Book" pitchFamily="34" charset="0"/>
              </a:rPr>
              <a:t> pulse duration = 40 </a:t>
            </a:r>
            <a:r>
              <a:rPr lang="en-CA" sz="1600" dirty="0" err="1" smtClean="0">
                <a:latin typeface="Franklin Gothic Book" pitchFamily="34" charset="0"/>
              </a:rPr>
              <a:t>fs</a:t>
            </a:r>
            <a:endParaRPr lang="en-CA" sz="1600" dirty="0">
              <a:latin typeface="Symbol" pitchFamily="18" charset="2"/>
            </a:endParaRPr>
          </a:p>
        </p:txBody>
      </p:sp>
      <p:sp>
        <p:nvSpPr>
          <p:cNvPr id="17" name="TextBox 16"/>
          <p:cNvSpPr txBox="1"/>
          <p:nvPr/>
        </p:nvSpPr>
        <p:spPr>
          <a:xfrm rot="16200000">
            <a:off x="3621099" y="3694079"/>
            <a:ext cx="19050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 rtl="0"/>
            <a:r>
              <a:rPr lang="en-US" sz="1600" dirty="0" smtClean="0">
                <a:latin typeface="Franklin Gothic Book" pitchFamily="34" charset="0"/>
              </a:rPr>
              <a:t>Photon energy (</a:t>
            </a:r>
            <a:r>
              <a:rPr lang="en-US" sz="1600" dirty="0" err="1" smtClean="0">
                <a:latin typeface="Franklin Gothic Book" pitchFamily="34" charset="0"/>
              </a:rPr>
              <a:t>eV</a:t>
            </a:r>
            <a:r>
              <a:rPr lang="en-US" sz="1600" dirty="0" smtClean="0">
                <a:latin typeface="Franklin Gothic Book" pitchFamily="34" charset="0"/>
              </a:rPr>
              <a:t>)</a:t>
            </a:r>
            <a:endParaRPr lang="en-US" sz="1600" dirty="0">
              <a:latin typeface="Franklin Gothic Book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790084" y="2758456"/>
            <a:ext cx="381000" cy="2667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37708" y="3473157"/>
            <a:ext cx="361956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 rtl="0"/>
            <a:r>
              <a:rPr lang="en-CA" sz="1100" dirty="0" smtClean="0">
                <a:latin typeface="Franklin Gothic Book" pitchFamily="34" charset="0"/>
              </a:rPr>
              <a:t>30</a:t>
            </a:r>
            <a:endParaRPr lang="en-CA" sz="1100" dirty="0">
              <a:latin typeface="Franklin Gothic Book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37698" y="4097046"/>
            <a:ext cx="361956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 rtl="0"/>
            <a:r>
              <a:rPr lang="en-CA" sz="1100" dirty="0" smtClean="0">
                <a:latin typeface="Franklin Gothic Book" pitchFamily="34" charset="0"/>
              </a:rPr>
              <a:t>40</a:t>
            </a:r>
            <a:endParaRPr lang="en-CA" sz="1100" dirty="0">
              <a:latin typeface="Franklin Gothic Book" pitchFamily="34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533033" y="2348880"/>
            <a:ext cx="2895600" cy="304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80681" y="5515526"/>
            <a:ext cx="25146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 rtl="0"/>
            <a:r>
              <a:rPr lang="en-US" sz="1600" dirty="0" smtClean="0">
                <a:latin typeface="Franklin Gothic Book" pitchFamily="34" charset="0"/>
              </a:rPr>
              <a:t>Two </a:t>
            </a:r>
            <a:r>
              <a:rPr lang="en-US" sz="1600" dirty="0" err="1" smtClean="0">
                <a:latin typeface="Franklin Gothic Book" pitchFamily="34" charset="0"/>
              </a:rPr>
              <a:t>colour</a:t>
            </a:r>
            <a:r>
              <a:rPr lang="en-US" sz="1600" dirty="0" smtClean="0">
                <a:latin typeface="Franklin Gothic Book" pitchFamily="34" charset="0"/>
              </a:rPr>
              <a:t> phase </a:t>
            </a:r>
            <a:r>
              <a:rPr lang="en-US" sz="1600" dirty="0" smtClean="0">
                <a:latin typeface="Symbol" pitchFamily="18" charset="2"/>
              </a:rPr>
              <a:t>j </a:t>
            </a:r>
            <a:r>
              <a:rPr lang="en-US" sz="1600" dirty="0" smtClean="0">
                <a:latin typeface="Franklin Gothic Book" pitchFamily="34" charset="0"/>
              </a:rPr>
              <a:t>[</a:t>
            </a:r>
            <a:r>
              <a:rPr lang="en-US" sz="1600" dirty="0" err="1" smtClean="0">
                <a:latin typeface="Franklin Gothic Book" pitchFamily="34" charset="0"/>
              </a:rPr>
              <a:t>rad</a:t>
            </a:r>
            <a:r>
              <a:rPr lang="en-US" sz="1600" dirty="0" smtClean="0">
                <a:latin typeface="Franklin Gothic Book" pitchFamily="34" charset="0"/>
              </a:rPr>
              <a:t>]</a:t>
            </a:r>
            <a:endParaRPr lang="en-US" sz="1600" dirty="0">
              <a:latin typeface="Franklin Gothic Book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18662" y="2834979"/>
            <a:ext cx="361956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 rtl="0"/>
            <a:r>
              <a:rPr lang="en-CA" sz="1100" dirty="0" smtClean="0">
                <a:latin typeface="Franklin Gothic Book" pitchFamily="34" charset="0"/>
              </a:rPr>
              <a:t>20</a:t>
            </a:r>
            <a:endParaRPr lang="en-CA" sz="1100" dirty="0">
              <a:latin typeface="Franklin Gothic Book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32935" y="4739656"/>
            <a:ext cx="361956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 rtl="0"/>
            <a:r>
              <a:rPr lang="en-CA" sz="1100" dirty="0" smtClean="0">
                <a:latin typeface="Franklin Gothic Book" pitchFamily="34" charset="0"/>
              </a:rPr>
              <a:t>50</a:t>
            </a:r>
            <a:endParaRPr lang="en-CA" sz="1100" dirty="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242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Equation</vt:lpstr>
      <vt:lpstr> Resolving molecular dynamics via high harmonic generation with mid-IR lasers </vt:lpstr>
      <vt:lpstr>Various assumptions and other things we sometimes like to think about</vt:lpstr>
      <vt:lpstr>High harmonic spectroscopy with mid-IR lasers</vt:lpstr>
      <vt:lpstr>Some examples</vt:lpstr>
    </vt:vector>
  </TitlesOfParts>
  <Company>MyCompany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Resolving molecular dynamics via high harmonic generation with mid-IR lasers</dc:title>
  <dc:creator>Barry Bruner</dc:creator>
  <cp:lastModifiedBy>Barry Bruner</cp:lastModifiedBy>
  <cp:revision>4</cp:revision>
  <dcterms:created xsi:type="dcterms:W3CDTF">2012-09-02T21:27:46Z</dcterms:created>
  <dcterms:modified xsi:type="dcterms:W3CDTF">2012-09-02T21:54:48Z</dcterms:modified>
</cp:coreProperties>
</file>