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316" r:id="rId4"/>
    <p:sldId id="317" r:id="rId5"/>
    <p:sldId id="306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C216D"/>
    <a:srgbClr val="99CCFF"/>
    <a:srgbClr val="8E0000"/>
    <a:srgbClr val="FF00FF"/>
    <a:srgbClr val="5987BF"/>
    <a:srgbClr val="335885"/>
    <a:srgbClr val="477E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3" autoAdjust="0"/>
    <p:restoredTop sz="83515" autoAdjust="0"/>
  </p:normalViewPr>
  <p:slideViewPr>
    <p:cSldViewPr>
      <p:cViewPr>
        <p:scale>
          <a:sx n="75" d="100"/>
          <a:sy n="75" d="100"/>
        </p:scale>
        <p:origin x="-1590" y="-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DC109D-7F38-40EF-A833-EE160569B767}" type="datetimeFigureOut">
              <a:rPr lang="en-US" smtClean="0"/>
              <a:t>2/9/2012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354FB2-BC7B-45A1-8440-8AAA92484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4357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01AF2A6-387B-4EB1-9801-511BB96FA028}" type="datetimeFigureOut">
              <a:rPr lang="en-US" smtClean="0"/>
              <a:t>2/9/2012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0CD37E-9048-4351-919A-D28EAB05ED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128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01AF2A6-387B-4EB1-9801-511BB96FA028}" type="datetimeFigureOut">
              <a:rPr lang="en-US" smtClean="0"/>
              <a:t>2/9/2012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0CD37E-9048-4351-919A-D28EAB05ED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825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01AF2A6-387B-4EB1-9801-511BB96FA028}" type="datetimeFigureOut">
              <a:rPr lang="en-US" smtClean="0"/>
              <a:t>2/9/2012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0CD37E-9048-4351-919A-D28EAB05ED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537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Myriad Pro" pitchFamily="34" charset="0"/>
              </a:defRPr>
            </a:lvl1pPr>
            <a:lvl2pPr>
              <a:defRPr>
                <a:latin typeface="Myriad Pro" pitchFamily="34" charset="0"/>
              </a:defRPr>
            </a:lvl2pPr>
            <a:lvl3pPr>
              <a:defRPr>
                <a:latin typeface="Myriad Pro" pitchFamily="34" charset="0"/>
              </a:defRPr>
            </a:lvl3pPr>
            <a:lvl4pPr>
              <a:defRPr>
                <a:latin typeface="Myriad Pro" pitchFamily="34" charset="0"/>
              </a:defRPr>
            </a:lvl4pPr>
            <a:lvl5pPr>
              <a:defRPr>
                <a:latin typeface="Myriad Pro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01AF2A6-387B-4EB1-9801-511BB96FA028}" type="datetimeFigureOut">
              <a:rPr lang="en-US" smtClean="0"/>
              <a:t>2/9/2012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0CD37E-9048-4351-919A-D28EAB05ED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1493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01AF2A6-387B-4EB1-9801-511BB96FA028}" type="datetimeFigureOut">
              <a:rPr lang="en-US" smtClean="0"/>
              <a:t>2/9/2012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0CD37E-9048-4351-919A-D28EAB05ED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253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01AF2A6-387B-4EB1-9801-511BB96FA028}" type="datetimeFigureOut">
              <a:rPr lang="en-US" smtClean="0"/>
              <a:t>2/9/2012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0CD37E-9048-4351-919A-D28EAB05ED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784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01AF2A6-387B-4EB1-9801-511BB96FA028}" type="datetimeFigureOut">
              <a:rPr lang="en-US" smtClean="0"/>
              <a:t>2/9/2012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0CD37E-9048-4351-919A-D28EAB05ED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100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01AF2A6-387B-4EB1-9801-511BB96FA028}" type="datetimeFigureOut">
              <a:rPr lang="en-US" smtClean="0"/>
              <a:t>2/9/2012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0CD37E-9048-4351-919A-D28EAB05ED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738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01AF2A6-387B-4EB1-9801-511BB96FA028}" type="datetimeFigureOut">
              <a:rPr lang="en-US" smtClean="0"/>
              <a:t>2/9/2012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0CD37E-9048-4351-919A-D28EAB05ED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674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01AF2A6-387B-4EB1-9801-511BB96FA028}" type="datetimeFigureOut">
              <a:rPr lang="en-US" smtClean="0"/>
              <a:t>2/9/2012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0CD37E-9048-4351-919A-D28EAB05ED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98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01AF2A6-387B-4EB1-9801-511BB96FA028}" type="datetimeFigureOut">
              <a:rPr lang="en-US" smtClean="0"/>
              <a:t>2/9/2012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0CD37E-9048-4351-919A-D28EAB05ED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206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 userDrawn="1"/>
        </p:nvSpPr>
        <p:spPr>
          <a:xfrm>
            <a:off x="76200" y="76200"/>
            <a:ext cx="8991600" cy="67056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016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7030A0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5181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7042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7030A0"/>
          </a:solidFill>
          <a:latin typeface="Myriad Pro Light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FFC000"/>
        </a:buClr>
        <a:buFont typeface="Arial" pitchFamily="34" charset="0"/>
        <a:buChar char="•"/>
        <a:defRPr sz="3200" kern="1200">
          <a:solidFill>
            <a:srgbClr val="7030A0"/>
          </a:solidFill>
          <a:latin typeface="Myriad Pro Light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FFC000"/>
        </a:buClr>
        <a:buFont typeface="Arial" pitchFamily="34" charset="0"/>
        <a:buChar char="–"/>
        <a:defRPr sz="2800" kern="1200">
          <a:solidFill>
            <a:srgbClr val="7030A0"/>
          </a:solidFill>
          <a:latin typeface="Myriad Pro Light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FFC000"/>
        </a:buClr>
        <a:buFont typeface="Arial" pitchFamily="34" charset="0"/>
        <a:buChar char="•"/>
        <a:defRPr sz="2400" kern="1200">
          <a:solidFill>
            <a:srgbClr val="7030A0"/>
          </a:solidFill>
          <a:latin typeface="Myriad Pro Light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FFC000"/>
        </a:buClr>
        <a:buFont typeface="Arial" pitchFamily="34" charset="0"/>
        <a:buChar char="–"/>
        <a:defRPr sz="2000" kern="1200">
          <a:solidFill>
            <a:srgbClr val="7030A0"/>
          </a:solidFill>
          <a:latin typeface="Myriad Pro Light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FFC000"/>
        </a:buClr>
        <a:buFont typeface="Arial" pitchFamily="34" charset="0"/>
        <a:buChar char="»"/>
        <a:defRPr sz="2000" kern="1200">
          <a:solidFill>
            <a:srgbClr val="7030A0"/>
          </a:solidFill>
          <a:latin typeface="Myriad Pro Light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772400" cy="3276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4C216D"/>
                </a:solidFill>
              </a:rPr>
              <a:t>Understandable Optimal Control and Cooling Optomechanical Systems</a:t>
            </a:r>
            <a:endParaRPr lang="en-US" dirty="0">
              <a:solidFill>
                <a:srgbClr val="4C216D"/>
              </a:solidFill>
            </a:endParaRPr>
          </a:p>
        </p:txBody>
      </p:sp>
      <p:pic>
        <p:nvPicPr>
          <p:cNvPr id="2050" name="Picture 2" descr="X:\Quantum\admin\0000 00 Uni_Ulm_logo\Uni Ulm logo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9FCFC"/>
              </a:clrFrom>
              <a:clrTo>
                <a:srgbClr val="F9FC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00" y="228600"/>
            <a:ext cx="1374222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992081" y="4267200"/>
            <a:ext cx="315983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4C216D"/>
                </a:solidFill>
                <a:latin typeface="Myriad Pro Light" pitchFamily="34" charset="0"/>
              </a:rPr>
              <a:t>Shai Machnes</a:t>
            </a:r>
          </a:p>
          <a:p>
            <a:pPr algn="ctr"/>
            <a:r>
              <a:rPr lang="en-US" sz="3600" dirty="0" smtClean="0">
                <a:solidFill>
                  <a:srgbClr val="4C216D"/>
                </a:solidFill>
                <a:latin typeface="Myriad Pro Light" pitchFamily="34" charset="0"/>
              </a:rPr>
              <a:t>Ulm University</a:t>
            </a:r>
            <a:endParaRPr lang="en-US" sz="3600" dirty="0">
              <a:solidFill>
                <a:srgbClr val="4C216D"/>
              </a:solidFill>
              <a:latin typeface="Myriad Pro Light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3402" y="5943600"/>
            <a:ext cx="30572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 err="1" smtClean="0">
                <a:solidFill>
                  <a:srgbClr val="4C216D"/>
                </a:solidFill>
                <a:latin typeface="Myriad Pro" pitchFamily="34" charset="0"/>
              </a:rPr>
              <a:t>Safed</a:t>
            </a:r>
            <a:r>
              <a:rPr lang="en-US" sz="3600" dirty="0" smtClean="0">
                <a:solidFill>
                  <a:srgbClr val="4C216D"/>
                </a:solidFill>
                <a:latin typeface="Myriad Pro" pitchFamily="34" charset="0"/>
              </a:rPr>
              <a:t>, 9/2012</a:t>
            </a:r>
            <a:endParaRPr lang="en-US" sz="3600" dirty="0">
              <a:solidFill>
                <a:srgbClr val="4C216D"/>
              </a:solidFill>
              <a:latin typeface="Myriad Pro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21380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4C216D"/>
                </a:solidFill>
              </a:rPr>
              <a:t>Why does this work?</a:t>
            </a:r>
            <a:endParaRPr lang="en-US" dirty="0">
              <a:solidFill>
                <a:srgbClr val="4C216D"/>
              </a:solidFill>
            </a:endParaRPr>
          </a:p>
        </p:txBody>
      </p:sp>
      <p:pic>
        <p:nvPicPr>
          <p:cNvPr id="1026" name="Picture 2" descr="X:\Quantum\research\OC\06 Applications poster (Tsfat)\make_some_plots\unexplained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371600"/>
            <a:ext cx="5562600" cy="4326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457200" y="567266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7030A0"/>
                </a:solidFill>
                <a:latin typeface="Myriad Pro Light" pitchFamily="34" charset="0"/>
                <a:ea typeface="+mj-ea"/>
                <a:cs typeface="+mj-cs"/>
              </a:defRPr>
            </a:lvl1pPr>
          </a:lstStyle>
          <a:p>
            <a:r>
              <a:rPr lang="en-US" sz="3600" dirty="0" smtClean="0">
                <a:solidFill>
                  <a:srgbClr val="4C216D"/>
                </a:solidFill>
              </a:rPr>
              <a:t>(or sometimes doesn’t)</a:t>
            </a:r>
            <a:endParaRPr lang="en-US" sz="3600" dirty="0">
              <a:solidFill>
                <a:srgbClr val="4C21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9617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4C216D"/>
                </a:solidFill>
              </a:rPr>
              <a:t>The Model System</a:t>
            </a:r>
            <a:endParaRPr lang="en-US" dirty="0">
              <a:solidFill>
                <a:srgbClr val="4C216D"/>
              </a:solidFill>
            </a:endParaRPr>
          </a:p>
        </p:txBody>
      </p:sp>
      <p:sp>
        <p:nvSpPr>
          <p:cNvPr id="4" name="Left-Right Arrow 3"/>
          <p:cNvSpPr/>
          <p:nvPr/>
        </p:nvSpPr>
        <p:spPr>
          <a:xfrm>
            <a:off x="2755105" y="3662449"/>
            <a:ext cx="1199421" cy="517346"/>
          </a:xfrm>
          <a:prstGeom prst="left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rgbClr val="C000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Myriad Pro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539265" y="2961506"/>
            <a:ext cx="1557971" cy="2422787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Myriad Pro" pitchFamily="34" charset="0"/>
            </a:endParaRPr>
          </a:p>
        </p:txBody>
      </p:sp>
      <p:sp>
        <p:nvSpPr>
          <p:cNvPr id="6" name="Block Arc 5"/>
          <p:cNvSpPr/>
          <p:nvPr/>
        </p:nvSpPr>
        <p:spPr>
          <a:xfrm rot="16200000">
            <a:off x="3423203" y="3597810"/>
            <a:ext cx="1811189" cy="680315"/>
          </a:xfrm>
          <a:prstGeom prst="blockArc">
            <a:avLst/>
          </a:prstGeom>
          <a:solidFill>
            <a:srgbClr val="C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Myriad Pro" pitchFamily="34" charset="0"/>
            </a:endParaRPr>
          </a:p>
        </p:txBody>
      </p:sp>
      <p:sp>
        <p:nvSpPr>
          <p:cNvPr id="7" name="Block Arc 6"/>
          <p:cNvSpPr/>
          <p:nvPr/>
        </p:nvSpPr>
        <p:spPr>
          <a:xfrm rot="5400000">
            <a:off x="4989499" y="3623790"/>
            <a:ext cx="1811189" cy="680315"/>
          </a:xfrm>
          <a:prstGeom prst="blockArc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Myriad Pro" pitchFamily="34" charset="0"/>
            </a:endParaRPr>
          </a:p>
        </p:txBody>
      </p:sp>
      <p:sp>
        <p:nvSpPr>
          <p:cNvPr id="8" name="Double Wave 7"/>
          <p:cNvSpPr/>
          <p:nvPr/>
        </p:nvSpPr>
        <p:spPr>
          <a:xfrm>
            <a:off x="4328797" y="3540244"/>
            <a:ext cx="1603247" cy="795448"/>
          </a:xfrm>
          <a:prstGeom prst="doubleWave">
            <a:avLst>
              <a:gd name="adj1" fmla="val 6250"/>
              <a:gd name="adj2" fmla="val 0"/>
            </a:avLst>
          </a:prstGeom>
          <a:solidFill>
            <a:srgbClr val="C00000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Myriad Pro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1128" y="3812221"/>
            <a:ext cx="396062" cy="217802"/>
          </a:xfrm>
          <a:prstGeom prst="rect">
            <a:avLst/>
          </a:prstGeom>
        </p:spPr>
      </p:pic>
      <p:sp>
        <p:nvSpPr>
          <p:cNvPr id="10" name="Left-Right Arrow 9"/>
          <p:cNvSpPr/>
          <p:nvPr/>
        </p:nvSpPr>
        <p:spPr>
          <a:xfrm>
            <a:off x="6240290" y="4215995"/>
            <a:ext cx="1199421" cy="517346"/>
          </a:xfrm>
          <a:prstGeom prst="leftRightArrow">
            <a:avLst/>
          </a:prstGeom>
          <a:solidFill>
            <a:srgbClr val="006F00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Myriad Pro" pitchFamily="34" charset="0"/>
            </a:endParaRPr>
          </a:p>
        </p:txBody>
      </p:sp>
      <p:sp>
        <p:nvSpPr>
          <p:cNvPr id="11" name="Text Box 26"/>
          <p:cNvSpPr txBox="1">
            <a:spLocks noChangeArrowheads="1"/>
          </p:cNvSpPr>
          <p:nvPr/>
        </p:nvSpPr>
        <p:spPr bwMode="auto">
          <a:xfrm>
            <a:off x="4364105" y="3621986"/>
            <a:ext cx="1530988" cy="597268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  <a:extLst/>
        </p:spPr>
        <p:txBody>
          <a:bodyPr wrap="square" lIns="103812" tIns="51906" rIns="103812" bIns="51906">
            <a:spAutoFit/>
          </a:bodyPr>
          <a:lstStyle>
            <a:lvl1pPr defTabSz="3497263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defTabSz="3497263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defTabSz="3497263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defTabSz="3497263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defTabSz="3497263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algn="r" defTabSz="3497263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algn="r" defTabSz="3497263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algn="r" defTabSz="3497263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algn="r" defTabSz="3497263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rtl="0"/>
            <a:r>
              <a:rPr lang="en-US" sz="1600" b="1" dirty="0" smtClean="0">
                <a:solidFill>
                  <a:schemeClr val="bg1"/>
                </a:solidFill>
                <a:latin typeface="Myriad Pro" pitchFamily="34" charset="0"/>
                <a:cs typeface="Times New Roman" pitchFamily="18" charset="0"/>
              </a:rPr>
              <a:t>“a” - optical cavity modes</a:t>
            </a:r>
          </a:p>
        </p:txBody>
      </p:sp>
      <p:pic>
        <p:nvPicPr>
          <p:cNvPr id="12" name="Picture 450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069261">
            <a:off x="6227948" y="3114650"/>
            <a:ext cx="1287802" cy="13708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 Box 26"/>
          <p:cNvSpPr txBox="1">
            <a:spLocks noChangeArrowheads="1"/>
          </p:cNvSpPr>
          <p:nvPr/>
        </p:nvSpPr>
        <p:spPr bwMode="auto">
          <a:xfrm>
            <a:off x="2578196" y="4245870"/>
            <a:ext cx="1530988" cy="84349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 lIns="103812" tIns="51906" rIns="103812" bIns="51906">
            <a:spAutoFit/>
          </a:bodyPr>
          <a:lstStyle>
            <a:lvl1pPr defTabSz="3497263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defTabSz="3497263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defTabSz="3497263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defTabSz="3497263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defTabSz="3497263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algn="r" defTabSz="3497263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algn="r" defTabSz="3497263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algn="r" defTabSz="3497263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algn="r" defTabSz="3497263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rtl="0"/>
            <a:r>
              <a:rPr lang="en-US" sz="2400" dirty="0" smtClean="0">
                <a:solidFill>
                  <a:srgbClr val="370159"/>
                </a:solidFill>
                <a:latin typeface="Myriad Pro" pitchFamily="34" charset="0"/>
                <a:cs typeface="Times New Roman" pitchFamily="18" charset="0"/>
              </a:rPr>
              <a:t>Laser driving</a:t>
            </a:r>
            <a:endParaRPr lang="en-US" sz="2400" dirty="0" smtClean="0">
              <a:solidFill>
                <a:schemeClr val="bg1"/>
              </a:solidFill>
              <a:latin typeface="Myriad Pro" pitchFamily="34" charset="0"/>
              <a:cs typeface="Times New Roman" pitchFamily="18" charset="0"/>
            </a:endParaRPr>
          </a:p>
        </p:txBody>
      </p:sp>
      <p:sp>
        <p:nvSpPr>
          <p:cNvPr id="14" name="Text Box 26"/>
          <p:cNvSpPr txBox="1">
            <a:spLocks noChangeArrowheads="1"/>
          </p:cNvSpPr>
          <p:nvPr/>
        </p:nvSpPr>
        <p:spPr bwMode="auto">
          <a:xfrm>
            <a:off x="5935422" y="4843563"/>
            <a:ext cx="1757823" cy="65882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 lIns="103812" tIns="51906" rIns="103812" bIns="51906">
            <a:spAutoFit/>
          </a:bodyPr>
          <a:lstStyle>
            <a:lvl1pPr defTabSz="3497263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defTabSz="3497263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defTabSz="3497263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defTabSz="3497263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defTabSz="3497263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algn="r" defTabSz="3497263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algn="r" defTabSz="3497263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algn="r" defTabSz="3497263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algn="r" defTabSz="3497263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rtl="0"/>
            <a:r>
              <a:rPr lang="en-US" dirty="0" smtClean="0">
                <a:solidFill>
                  <a:srgbClr val="370159"/>
                </a:solidFill>
                <a:latin typeface="Myriad Pro" pitchFamily="34" charset="0"/>
                <a:cs typeface="Times New Roman" pitchFamily="18" charset="0"/>
              </a:rPr>
              <a:t>“b” - mech. modes</a:t>
            </a:r>
            <a:endParaRPr lang="en-US" dirty="0" smtClean="0">
              <a:solidFill>
                <a:schemeClr val="bg1"/>
              </a:solidFill>
              <a:latin typeface="Myriad Pro" pitchFamily="34" charset="0"/>
              <a:cs typeface="Times New Roman" pitchFamily="18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759" y="1939109"/>
            <a:ext cx="8470392" cy="517398"/>
          </a:xfrm>
          <a:prstGeom prst="rect">
            <a:avLst/>
          </a:prstGeom>
        </p:spPr>
      </p:pic>
      <p:sp>
        <p:nvSpPr>
          <p:cNvPr id="16" name="Text Box 26"/>
          <p:cNvSpPr txBox="1">
            <a:spLocks noChangeArrowheads="1"/>
          </p:cNvSpPr>
          <p:nvPr/>
        </p:nvSpPr>
        <p:spPr bwMode="auto">
          <a:xfrm>
            <a:off x="152399" y="3407602"/>
            <a:ext cx="2602705" cy="19514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3812" tIns="51906" rIns="103812" bIns="51906">
            <a:spAutoFit/>
          </a:bodyPr>
          <a:lstStyle>
            <a:lvl1pPr defTabSz="3497263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defTabSz="3497263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defTabSz="3497263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defTabSz="3497263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defTabSz="3497263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algn="r" defTabSz="3497263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algn="r" defTabSz="3497263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algn="r" defTabSz="3497263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algn="r" defTabSz="3497263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 rtl="0"/>
            <a:r>
              <a:rPr lang="en-US" sz="2400" dirty="0" smtClean="0">
                <a:solidFill>
                  <a:srgbClr val="370159"/>
                </a:solidFill>
                <a:latin typeface="Myriad Pro" pitchFamily="34" charset="0"/>
                <a:cs typeface="Times New Roman" pitchFamily="18" charset="0"/>
              </a:rPr>
              <a:t>Cavity is inherently dissipative </a:t>
            </a:r>
            <a:br>
              <a:rPr lang="en-US" sz="2400" dirty="0" smtClean="0">
                <a:solidFill>
                  <a:srgbClr val="370159"/>
                </a:solidFill>
                <a:latin typeface="Myriad Pro" pitchFamily="34" charset="0"/>
                <a:cs typeface="Times New Roman" pitchFamily="18" charset="0"/>
              </a:rPr>
            </a:br>
            <a:r>
              <a:rPr lang="en-US" sz="2400" dirty="0" smtClean="0">
                <a:solidFill>
                  <a:srgbClr val="370159"/>
                </a:solidFill>
                <a:latin typeface="Myriad Pro" pitchFamily="34" charset="0"/>
                <a:cs typeface="Times New Roman" pitchFamily="18" charset="0"/>
              </a:rPr>
              <a:t>(to allow driving).</a:t>
            </a:r>
            <a:br>
              <a:rPr lang="en-US" sz="2400" dirty="0" smtClean="0">
                <a:solidFill>
                  <a:srgbClr val="370159"/>
                </a:solidFill>
                <a:latin typeface="Myriad Pro" pitchFamily="34" charset="0"/>
                <a:cs typeface="Times New Roman" pitchFamily="18" charset="0"/>
              </a:rPr>
            </a:br>
            <a:endParaRPr lang="en-US" sz="2400" dirty="0" smtClean="0">
              <a:solidFill>
                <a:srgbClr val="370159"/>
              </a:solidFill>
              <a:latin typeface="Myriad Pro" pitchFamily="34" charset="0"/>
              <a:cs typeface="Times New Roman" pitchFamily="18" charset="0"/>
            </a:endParaRPr>
          </a:p>
        </p:txBody>
      </p:sp>
      <p:sp>
        <p:nvSpPr>
          <p:cNvPr id="17" name="Text Box 26"/>
          <p:cNvSpPr txBox="1">
            <a:spLocks noChangeArrowheads="1"/>
          </p:cNvSpPr>
          <p:nvPr/>
        </p:nvSpPr>
        <p:spPr bwMode="auto">
          <a:xfrm>
            <a:off x="7439339" y="3668509"/>
            <a:ext cx="1757823" cy="47415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 lIns="103812" tIns="51906" rIns="103812" bIns="51906">
            <a:spAutoFit/>
          </a:bodyPr>
          <a:lstStyle>
            <a:lvl1pPr defTabSz="3497263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defTabSz="3497263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defTabSz="3497263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defTabSz="3497263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defTabSz="3497263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algn="r" defTabSz="3497263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algn="r" defTabSz="3497263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algn="r" defTabSz="3497263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algn="r" defTabSz="3497263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rtl="0"/>
            <a:r>
              <a:rPr lang="en-US" sz="2400" dirty="0" smtClean="0">
                <a:solidFill>
                  <a:srgbClr val="370159"/>
                </a:solidFill>
                <a:latin typeface="Myriad Pro" pitchFamily="34" charset="0"/>
                <a:cs typeface="Times New Roman" pitchFamily="18" charset="0"/>
              </a:rPr>
              <a:t>substrate</a:t>
            </a:r>
            <a:endParaRPr lang="en-US" sz="2400" dirty="0" smtClean="0">
              <a:solidFill>
                <a:schemeClr val="bg1"/>
              </a:solidFill>
              <a:latin typeface="Myriad Pro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87595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4C216D"/>
                </a:solidFill>
              </a:rPr>
              <a:t>The 3 steps</a:t>
            </a:r>
            <a:endParaRPr lang="en-US" dirty="0">
              <a:solidFill>
                <a:srgbClr val="4C216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763000" cy="5181600"/>
          </a:xfrm>
        </p:spPr>
        <p:txBody>
          <a:bodyPr>
            <a:noAutofit/>
          </a:bodyPr>
          <a:lstStyle/>
          <a:p>
            <a:pPr>
              <a:buFont typeface="+mj-lt"/>
              <a:buAutoNum type="arabicPeriod"/>
            </a:pPr>
            <a:r>
              <a:rPr lang="en-US" sz="2800" dirty="0" smtClean="0">
                <a:solidFill>
                  <a:srgbClr val="4C216D"/>
                </a:solidFill>
              </a:rPr>
              <a:t>Analytical sub-optimal sequence at simplifying limit</a:t>
            </a:r>
            <a:br>
              <a:rPr lang="en-US" sz="2800" dirty="0" smtClean="0">
                <a:solidFill>
                  <a:srgbClr val="4C216D"/>
                </a:solidFill>
              </a:rPr>
            </a:br>
            <a:r>
              <a:rPr lang="en-US" sz="2800" dirty="0" smtClean="0">
                <a:solidFill>
                  <a:srgbClr val="4C216D"/>
                </a:solidFill>
              </a:rPr>
              <a:t>(e.g. coherent &amp; impulsive</a:t>
            </a:r>
            <a:r>
              <a:rPr lang="en-US" sz="2800" dirty="0" smtClean="0">
                <a:solidFill>
                  <a:srgbClr val="4C216D"/>
                </a:solidFill>
              </a:rPr>
              <a:t>)</a:t>
            </a:r>
            <a:br>
              <a:rPr lang="en-US" sz="2800" dirty="0" smtClean="0">
                <a:solidFill>
                  <a:srgbClr val="4C216D"/>
                </a:solidFill>
              </a:rPr>
            </a:br>
            <a:endParaRPr lang="en-US" sz="2800" dirty="0" smtClean="0">
              <a:solidFill>
                <a:srgbClr val="4C216D"/>
              </a:solidFill>
            </a:endParaRPr>
          </a:p>
          <a:p>
            <a:pPr>
              <a:buFont typeface="+mj-lt"/>
              <a:buAutoNum type="arabicPeriod"/>
            </a:pPr>
            <a:r>
              <a:rPr lang="en-US" sz="2800" dirty="0" smtClean="0">
                <a:solidFill>
                  <a:srgbClr val="4C216D"/>
                </a:solidFill>
              </a:rPr>
              <a:t>Generalize with mechanized algebra</a:t>
            </a:r>
            <a:br>
              <a:rPr lang="en-US" sz="2800" dirty="0" smtClean="0">
                <a:solidFill>
                  <a:srgbClr val="4C216D"/>
                </a:solidFill>
              </a:rPr>
            </a:br>
            <a:r>
              <a:rPr lang="en-US" sz="2800" dirty="0" smtClean="0">
                <a:solidFill>
                  <a:srgbClr val="4C216D"/>
                </a:solidFill>
              </a:rPr>
              <a:t>(teach the computer </a:t>
            </a:r>
            <a:r>
              <a:rPr lang="en-US" sz="2800" dirty="0" smtClean="0">
                <a:solidFill>
                  <a:srgbClr val="4C216D"/>
                </a:solidFill>
              </a:rPr>
              <a:t>to do operator algebra and BCH)</a:t>
            </a:r>
            <a:r>
              <a:rPr lang="en-US" sz="2800" dirty="0" smtClean="0">
                <a:solidFill>
                  <a:srgbClr val="4C216D"/>
                </a:solidFill>
              </a:rPr>
              <a:t/>
            </a:r>
            <a:br>
              <a:rPr lang="en-US" sz="2800" dirty="0" smtClean="0">
                <a:solidFill>
                  <a:srgbClr val="4C216D"/>
                </a:solidFill>
              </a:rPr>
            </a:br>
            <a:endParaRPr lang="en-US" sz="2800" dirty="0" smtClean="0">
              <a:solidFill>
                <a:srgbClr val="4C216D"/>
              </a:solidFill>
            </a:endParaRPr>
          </a:p>
          <a:p>
            <a:pPr>
              <a:buFont typeface="+mj-lt"/>
              <a:buAutoNum type="arabicPeriod"/>
            </a:pPr>
            <a:r>
              <a:rPr lang="en-US" sz="2800" dirty="0" smtClean="0">
                <a:solidFill>
                  <a:srgbClr val="4C216D"/>
                </a:solidFill>
              </a:rPr>
              <a:t>Numeric search for optimal sequence</a:t>
            </a:r>
          </a:p>
          <a:p>
            <a:pPr lvl="1">
              <a:buFont typeface="+mj-lt"/>
              <a:buAutoNum type="arabicPeriod"/>
            </a:pPr>
            <a:r>
              <a:rPr lang="en-US" sz="2400" dirty="0" smtClean="0">
                <a:solidFill>
                  <a:srgbClr val="4C216D"/>
                </a:solidFill>
              </a:rPr>
              <a:t>Use analytical result as starting point</a:t>
            </a:r>
          </a:p>
          <a:p>
            <a:pPr lvl="1">
              <a:buFont typeface="+mj-lt"/>
              <a:buAutoNum type="arabicPeriod"/>
            </a:pPr>
            <a:r>
              <a:rPr lang="en-US" sz="2400" dirty="0" smtClean="0">
                <a:solidFill>
                  <a:srgbClr val="4C216D"/>
                </a:solidFill>
              </a:rPr>
              <a:t>Gradually go beyond limitations of analytics</a:t>
            </a:r>
          </a:p>
          <a:p>
            <a:pPr lvl="2">
              <a:buFont typeface="+mj-lt"/>
              <a:buAutoNum type="arabicPeriod"/>
            </a:pPr>
            <a:r>
              <a:rPr lang="en-US" dirty="0" smtClean="0">
                <a:solidFill>
                  <a:srgbClr val="4C216D"/>
                </a:solidFill>
              </a:rPr>
              <a:t>Incoherent system</a:t>
            </a:r>
          </a:p>
          <a:p>
            <a:pPr lvl="2">
              <a:buFont typeface="+mj-lt"/>
              <a:buAutoNum type="arabicPeriod"/>
            </a:pPr>
            <a:r>
              <a:rPr lang="en-US" dirty="0" smtClean="0">
                <a:solidFill>
                  <a:srgbClr val="4C216D"/>
                </a:solidFill>
              </a:rPr>
              <a:t>Experimental constraints (via </a:t>
            </a:r>
            <a:r>
              <a:rPr lang="en-US" dirty="0" err="1" smtClean="0">
                <a:solidFill>
                  <a:srgbClr val="4C216D"/>
                </a:solidFill>
              </a:rPr>
              <a:t>Jacobians</a:t>
            </a:r>
            <a:r>
              <a:rPr lang="en-US" dirty="0" smtClean="0">
                <a:solidFill>
                  <a:srgbClr val="4C216D"/>
                </a:solidFill>
              </a:rPr>
              <a:t> “stack”)</a:t>
            </a:r>
            <a:endParaRPr lang="en-US" dirty="0" smtClean="0">
              <a:solidFill>
                <a:srgbClr val="4C216D"/>
              </a:solidFill>
            </a:endParaRPr>
          </a:p>
          <a:p>
            <a:pPr lvl="1">
              <a:buFont typeface="+mj-lt"/>
              <a:buAutoNum type="arabicPeriod"/>
            </a:pPr>
            <a:endParaRPr lang="en-US" sz="2400" dirty="0" smtClean="0">
              <a:solidFill>
                <a:srgbClr val="4C216D"/>
              </a:solidFill>
            </a:endParaRPr>
          </a:p>
          <a:p>
            <a:pPr lvl="1">
              <a:buFont typeface="+mj-lt"/>
              <a:buAutoNum type="arabicPeriod"/>
            </a:pPr>
            <a:endParaRPr lang="en-US" sz="2400" dirty="0">
              <a:solidFill>
                <a:srgbClr val="4C21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56698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4C216D"/>
                </a:solidFill>
              </a:rPr>
              <a:t>Thank you</a:t>
            </a:r>
            <a:endParaRPr lang="en-US" dirty="0">
              <a:solidFill>
                <a:srgbClr val="4C216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5181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i="1" dirty="0">
                <a:solidFill>
                  <a:srgbClr val="4C216D"/>
                </a:solidFill>
              </a:rPr>
              <a:t>Phys. Rev. </a:t>
            </a:r>
            <a:r>
              <a:rPr lang="en-US" sz="1800" i="1" dirty="0" err="1">
                <a:solidFill>
                  <a:srgbClr val="4C216D"/>
                </a:solidFill>
              </a:rPr>
              <a:t>Lett</a:t>
            </a:r>
            <a:r>
              <a:rPr lang="en-US" sz="1800" i="1" dirty="0">
                <a:solidFill>
                  <a:srgbClr val="4C216D"/>
                </a:solidFill>
              </a:rPr>
              <a:t>.</a:t>
            </a:r>
            <a:r>
              <a:rPr lang="en-US" sz="1800" dirty="0">
                <a:solidFill>
                  <a:srgbClr val="4C216D"/>
                </a:solidFill>
              </a:rPr>
              <a:t> </a:t>
            </a:r>
            <a:r>
              <a:rPr lang="en-US" sz="1800" b="1" dirty="0">
                <a:solidFill>
                  <a:srgbClr val="4C216D"/>
                </a:solidFill>
              </a:rPr>
              <a:t>108</a:t>
            </a:r>
            <a:r>
              <a:rPr lang="en-US" sz="1800" dirty="0">
                <a:solidFill>
                  <a:srgbClr val="4C216D"/>
                </a:solidFill>
              </a:rPr>
              <a:t>, 153601 (</a:t>
            </a:r>
            <a:r>
              <a:rPr lang="en-US" sz="1800" dirty="0" smtClean="0">
                <a:solidFill>
                  <a:srgbClr val="4C216D"/>
                </a:solidFill>
              </a:rPr>
              <a:t>2012),</a:t>
            </a:r>
            <a:br>
              <a:rPr lang="en-US" sz="1800" dirty="0" smtClean="0">
                <a:solidFill>
                  <a:srgbClr val="4C216D"/>
                </a:solidFill>
              </a:rPr>
            </a:br>
            <a:r>
              <a:rPr lang="en-US" sz="1800" dirty="0" smtClean="0">
                <a:solidFill>
                  <a:srgbClr val="4C216D"/>
                </a:solidFill>
              </a:rPr>
              <a:t>Pulsed </a:t>
            </a:r>
            <a:r>
              <a:rPr lang="en-US" sz="1800" dirty="0">
                <a:solidFill>
                  <a:srgbClr val="4C216D"/>
                </a:solidFill>
              </a:rPr>
              <a:t>Laser Cooling for Cavity-Optomechanical Resonators, </a:t>
            </a:r>
            <a:r>
              <a:rPr lang="en-US" sz="1800" dirty="0" smtClean="0">
                <a:solidFill>
                  <a:srgbClr val="4C216D"/>
                </a:solidFill>
              </a:rPr>
              <a:t/>
            </a:r>
            <a:br>
              <a:rPr lang="en-US" sz="1800" dirty="0" smtClean="0">
                <a:solidFill>
                  <a:srgbClr val="4C216D"/>
                </a:solidFill>
              </a:rPr>
            </a:br>
            <a:r>
              <a:rPr lang="en-US" sz="1800" b="1" u="sng" dirty="0" smtClean="0">
                <a:solidFill>
                  <a:srgbClr val="4C216D"/>
                </a:solidFill>
              </a:rPr>
              <a:t>S</a:t>
            </a:r>
            <a:r>
              <a:rPr lang="en-US" sz="1800" b="1" u="sng" dirty="0">
                <a:solidFill>
                  <a:srgbClr val="4C216D"/>
                </a:solidFill>
              </a:rPr>
              <a:t>. Machnes</a:t>
            </a:r>
            <a:r>
              <a:rPr lang="en-US" sz="1800" dirty="0">
                <a:solidFill>
                  <a:srgbClr val="4C216D"/>
                </a:solidFill>
              </a:rPr>
              <a:t>, J. </a:t>
            </a:r>
            <a:r>
              <a:rPr lang="en-US" sz="1800" dirty="0" err="1">
                <a:solidFill>
                  <a:srgbClr val="4C216D"/>
                </a:solidFill>
              </a:rPr>
              <a:t>Cerrillo</a:t>
            </a:r>
            <a:r>
              <a:rPr lang="en-US" sz="1800" dirty="0">
                <a:solidFill>
                  <a:srgbClr val="4C216D"/>
                </a:solidFill>
              </a:rPr>
              <a:t>, M. </a:t>
            </a:r>
            <a:r>
              <a:rPr lang="en-US" sz="1800" dirty="0" err="1">
                <a:solidFill>
                  <a:srgbClr val="4C216D"/>
                </a:solidFill>
              </a:rPr>
              <a:t>Aspelmeyer</a:t>
            </a:r>
            <a:r>
              <a:rPr lang="en-US" sz="1800" dirty="0">
                <a:solidFill>
                  <a:srgbClr val="4C216D"/>
                </a:solidFill>
              </a:rPr>
              <a:t>, W. </a:t>
            </a:r>
            <a:r>
              <a:rPr lang="en-US" sz="1800" dirty="0" err="1">
                <a:solidFill>
                  <a:srgbClr val="4C216D"/>
                </a:solidFill>
              </a:rPr>
              <a:t>Wieczorek</a:t>
            </a:r>
            <a:r>
              <a:rPr lang="en-US" sz="1800" dirty="0">
                <a:solidFill>
                  <a:srgbClr val="4C216D"/>
                </a:solidFill>
              </a:rPr>
              <a:t>, M. B. </a:t>
            </a:r>
            <a:r>
              <a:rPr lang="en-US" sz="1800" dirty="0" err="1">
                <a:solidFill>
                  <a:srgbClr val="4C216D"/>
                </a:solidFill>
              </a:rPr>
              <a:t>Plenio</a:t>
            </a:r>
            <a:r>
              <a:rPr lang="en-US" sz="1800" dirty="0">
                <a:solidFill>
                  <a:srgbClr val="4C216D"/>
                </a:solidFill>
              </a:rPr>
              <a:t> and A. </a:t>
            </a:r>
            <a:r>
              <a:rPr lang="en-US" sz="1800" dirty="0" err="1">
                <a:solidFill>
                  <a:srgbClr val="4C216D"/>
                </a:solidFill>
              </a:rPr>
              <a:t>Retzker</a:t>
            </a:r>
            <a:r>
              <a:rPr lang="en-US" sz="1800" dirty="0">
                <a:solidFill>
                  <a:srgbClr val="4C216D"/>
                </a:solidFill>
              </a:rPr>
              <a:t> </a:t>
            </a:r>
            <a:r>
              <a:rPr lang="en-US" sz="1800" dirty="0" smtClean="0">
                <a:solidFill>
                  <a:srgbClr val="4C216D"/>
                </a:solidFill>
              </a:rPr>
              <a:t/>
            </a:r>
            <a:br>
              <a:rPr lang="en-US" sz="1800" dirty="0" smtClean="0">
                <a:solidFill>
                  <a:srgbClr val="4C216D"/>
                </a:solidFill>
              </a:rPr>
            </a:br>
            <a:r>
              <a:rPr lang="en-US" sz="1800" dirty="0" smtClean="0">
                <a:solidFill>
                  <a:srgbClr val="4C216D"/>
                </a:solidFill>
              </a:rPr>
              <a:t/>
            </a:r>
            <a:br>
              <a:rPr lang="en-US" sz="1800" dirty="0" smtClean="0">
                <a:solidFill>
                  <a:srgbClr val="4C216D"/>
                </a:solidFill>
              </a:rPr>
            </a:br>
            <a:r>
              <a:rPr lang="en-US" sz="1800" i="1" dirty="0">
                <a:solidFill>
                  <a:srgbClr val="4C216D"/>
                </a:solidFill>
              </a:rPr>
              <a:t>Phys. Rev. A</a:t>
            </a:r>
            <a:r>
              <a:rPr lang="en-US" sz="1800" dirty="0">
                <a:solidFill>
                  <a:srgbClr val="4C216D"/>
                </a:solidFill>
              </a:rPr>
              <a:t> </a:t>
            </a:r>
            <a:r>
              <a:rPr lang="en-US" sz="1800" b="1" dirty="0">
                <a:solidFill>
                  <a:srgbClr val="4C216D"/>
                </a:solidFill>
              </a:rPr>
              <a:t>84</a:t>
            </a:r>
            <a:r>
              <a:rPr lang="en-US" sz="1800" dirty="0">
                <a:solidFill>
                  <a:srgbClr val="4C216D"/>
                </a:solidFill>
              </a:rPr>
              <a:t>, 022305 (2011</a:t>
            </a:r>
            <a:r>
              <a:rPr lang="en-US" sz="1800" dirty="0" smtClean="0">
                <a:solidFill>
                  <a:srgbClr val="4C216D"/>
                </a:solidFill>
              </a:rPr>
              <a:t>),</a:t>
            </a:r>
            <a:endParaRPr lang="en-US" sz="1800" dirty="0">
              <a:solidFill>
                <a:srgbClr val="4C216D"/>
              </a:solidFill>
            </a:endParaRPr>
          </a:p>
          <a:p>
            <a:pPr marL="0" indent="0">
              <a:buNone/>
            </a:pPr>
            <a:r>
              <a:rPr lang="en-US" sz="1800" dirty="0" smtClean="0">
                <a:solidFill>
                  <a:srgbClr val="4C216D"/>
                </a:solidFill>
              </a:rPr>
              <a:t>Comparing</a:t>
            </a:r>
            <a:r>
              <a:rPr lang="en-US" sz="1800" dirty="0">
                <a:solidFill>
                  <a:srgbClr val="4C216D"/>
                </a:solidFill>
              </a:rPr>
              <a:t>, optimizing, and benchmarking quantum-control algorithms in a unifying programming </a:t>
            </a:r>
            <a:r>
              <a:rPr lang="en-US" sz="1800" dirty="0" smtClean="0">
                <a:solidFill>
                  <a:srgbClr val="4C216D"/>
                </a:solidFill>
              </a:rPr>
              <a:t>framework</a:t>
            </a:r>
            <a:endParaRPr lang="en-US" sz="1800" dirty="0">
              <a:solidFill>
                <a:srgbClr val="4C216D"/>
              </a:solidFill>
            </a:endParaRPr>
          </a:p>
          <a:p>
            <a:pPr marL="0" indent="0">
              <a:buNone/>
            </a:pPr>
            <a:r>
              <a:rPr lang="en-US" sz="1800" b="1" u="sng" dirty="0" smtClean="0">
                <a:solidFill>
                  <a:srgbClr val="4C216D"/>
                </a:solidFill>
              </a:rPr>
              <a:t>S</a:t>
            </a:r>
            <a:r>
              <a:rPr lang="en-US" sz="1800" b="1" u="sng" dirty="0">
                <a:solidFill>
                  <a:srgbClr val="4C216D"/>
                </a:solidFill>
              </a:rPr>
              <a:t>. Machnes</a:t>
            </a:r>
            <a:r>
              <a:rPr lang="en-US" sz="1800" dirty="0">
                <a:solidFill>
                  <a:srgbClr val="4C216D"/>
                </a:solidFill>
              </a:rPr>
              <a:t>, U. Sander, S. J. Glaser, P. de </a:t>
            </a:r>
            <a:r>
              <a:rPr lang="en-US" sz="1800" dirty="0" err="1">
                <a:solidFill>
                  <a:srgbClr val="4C216D"/>
                </a:solidFill>
              </a:rPr>
              <a:t>Fouquières</a:t>
            </a:r>
            <a:r>
              <a:rPr lang="en-US" sz="1800" dirty="0">
                <a:solidFill>
                  <a:srgbClr val="4C216D"/>
                </a:solidFill>
              </a:rPr>
              <a:t>, A. </a:t>
            </a:r>
            <a:r>
              <a:rPr lang="en-US" sz="1800" dirty="0" err="1">
                <a:solidFill>
                  <a:srgbClr val="4C216D"/>
                </a:solidFill>
              </a:rPr>
              <a:t>Gruslys</a:t>
            </a:r>
            <a:r>
              <a:rPr lang="en-US" sz="1800" dirty="0">
                <a:solidFill>
                  <a:srgbClr val="4C216D"/>
                </a:solidFill>
              </a:rPr>
              <a:t>, S. </a:t>
            </a:r>
            <a:r>
              <a:rPr lang="en-US" sz="1800" dirty="0" err="1">
                <a:solidFill>
                  <a:srgbClr val="4C216D"/>
                </a:solidFill>
              </a:rPr>
              <a:t>Schirmer</a:t>
            </a:r>
            <a:r>
              <a:rPr lang="en-US" sz="1800" dirty="0">
                <a:solidFill>
                  <a:srgbClr val="4C216D"/>
                </a:solidFill>
              </a:rPr>
              <a:t>, and </a:t>
            </a:r>
            <a:r>
              <a:rPr lang="en-US" sz="1800" dirty="0" smtClean="0">
                <a:solidFill>
                  <a:srgbClr val="4C216D"/>
                </a:solidFill>
              </a:rPr>
              <a:t/>
            </a:r>
            <a:br>
              <a:rPr lang="en-US" sz="1800" dirty="0" smtClean="0">
                <a:solidFill>
                  <a:srgbClr val="4C216D"/>
                </a:solidFill>
              </a:rPr>
            </a:br>
            <a:r>
              <a:rPr lang="en-US" sz="1800" dirty="0" smtClean="0">
                <a:solidFill>
                  <a:srgbClr val="4C216D"/>
                </a:solidFill>
              </a:rPr>
              <a:t>T</a:t>
            </a:r>
            <a:r>
              <a:rPr lang="en-US" sz="1800" dirty="0">
                <a:solidFill>
                  <a:srgbClr val="4C216D"/>
                </a:solidFill>
              </a:rPr>
              <a:t>. Schulte-</a:t>
            </a:r>
            <a:r>
              <a:rPr lang="en-US" sz="1800" dirty="0" err="1">
                <a:solidFill>
                  <a:srgbClr val="4C216D"/>
                </a:solidFill>
              </a:rPr>
              <a:t>Herbrüggen</a:t>
            </a:r>
            <a:r>
              <a:rPr lang="en-US" sz="1800" dirty="0">
                <a:solidFill>
                  <a:srgbClr val="4C216D"/>
                </a:solidFill>
              </a:rPr>
              <a:t>, </a:t>
            </a:r>
            <a:endParaRPr lang="en-US" sz="1800" dirty="0" smtClean="0">
              <a:solidFill>
                <a:srgbClr val="4C216D"/>
              </a:solidFill>
            </a:endParaRPr>
          </a:p>
          <a:p>
            <a:pPr marL="0" indent="0">
              <a:buNone/>
            </a:pPr>
            <a:endParaRPr lang="en-US" sz="1800" dirty="0">
              <a:solidFill>
                <a:srgbClr val="4C216D"/>
              </a:solidFill>
            </a:endParaRPr>
          </a:p>
          <a:p>
            <a:pPr marL="0" indent="0">
              <a:buNone/>
            </a:pPr>
            <a:r>
              <a:rPr lang="en-US" sz="1800" i="1" dirty="0">
                <a:solidFill>
                  <a:srgbClr val="4C216D"/>
                </a:solidFill>
              </a:rPr>
              <a:t>Phys. Rev. </a:t>
            </a:r>
            <a:r>
              <a:rPr lang="en-US" sz="1800" i="1" dirty="0" err="1">
                <a:solidFill>
                  <a:srgbClr val="4C216D"/>
                </a:solidFill>
              </a:rPr>
              <a:t>Lett</a:t>
            </a:r>
            <a:r>
              <a:rPr lang="en-US" sz="1800" i="1" dirty="0">
                <a:solidFill>
                  <a:srgbClr val="4C216D"/>
                </a:solidFill>
              </a:rPr>
              <a:t>.</a:t>
            </a:r>
            <a:r>
              <a:rPr lang="en-US" sz="1800" dirty="0">
                <a:solidFill>
                  <a:srgbClr val="4C216D"/>
                </a:solidFill>
              </a:rPr>
              <a:t> </a:t>
            </a:r>
            <a:r>
              <a:rPr lang="en-US" sz="1800" b="1" dirty="0">
                <a:solidFill>
                  <a:srgbClr val="4C216D"/>
                </a:solidFill>
              </a:rPr>
              <a:t>104</a:t>
            </a:r>
            <a:r>
              <a:rPr lang="en-US" sz="1800" dirty="0">
                <a:solidFill>
                  <a:srgbClr val="4C216D"/>
                </a:solidFill>
              </a:rPr>
              <a:t>, 183001 (</a:t>
            </a:r>
            <a:r>
              <a:rPr lang="en-US" sz="1800" dirty="0" smtClean="0">
                <a:solidFill>
                  <a:srgbClr val="4C216D"/>
                </a:solidFill>
              </a:rPr>
              <a:t>2010), </a:t>
            </a:r>
            <a:br>
              <a:rPr lang="en-US" sz="1800" dirty="0" smtClean="0">
                <a:solidFill>
                  <a:srgbClr val="4C216D"/>
                </a:solidFill>
              </a:rPr>
            </a:br>
            <a:r>
              <a:rPr lang="en-US" sz="1800" dirty="0" smtClean="0">
                <a:solidFill>
                  <a:srgbClr val="4C216D"/>
                </a:solidFill>
              </a:rPr>
              <a:t>Superfast </a:t>
            </a:r>
            <a:r>
              <a:rPr lang="en-US" sz="1800" dirty="0">
                <a:solidFill>
                  <a:srgbClr val="4C216D"/>
                </a:solidFill>
              </a:rPr>
              <a:t>Laser Cooling, </a:t>
            </a:r>
            <a:br>
              <a:rPr lang="en-US" sz="1800" dirty="0">
                <a:solidFill>
                  <a:srgbClr val="4C216D"/>
                </a:solidFill>
              </a:rPr>
            </a:br>
            <a:r>
              <a:rPr lang="en-US" sz="1800" b="1" u="sng" dirty="0">
                <a:solidFill>
                  <a:srgbClr val="4C216D"/>
                </a:solidFill>
              </a:rPr>
              <a:t>S. Machnes</a:t>
            </a:r>
            <a:r>
              <a:rPr lang="en-US" sz="1800" dirty="0">
                <a:solidFill>
                  <a:srgbClr val="4C216D"/>
                </a:solidFill>
              </a:rPr>
              <a:t>, M. B. </a:t>
            </a:r>
            <a:r>
              <a:rPr lang="en-US" sz="1800" dirty="0" err="1">
                <a:solidFill>
                  <a:srgbClr val="4C216D"/>
                </a:solidFill>
              </a:rPr>
              <a:t>Plenio</a:t>
            </a:r>
            <a:r>
              <a:rPr lang="en-US" sz="1800" dirty="0">
                <a:solidFill>
                  <a:srgbClr val="4C216D"/>
                </a:solidFill>
              </a:rPr>
              <a:t>, B. </a:t>
            </a:r>
            <a:r>
              <a:rPr lang="en-US" sz="1800" dirty="0" err="1">
                <a:solidFill>
                  <a:srgbClr val="4C216D"/>
                </a:solidFill>
              </a:rPr>
              <a:t>Reznik</a:t>
            </a:r>
            <a:r>
              <a:rPr lang="en-US" sz="1800" dirty="0">
                <a:solidFill>
                  <a:srgbClr val="4C216D"/>
                </a:solidFill>
              </a:rPr>
              <a:t>, A. M. </a:t>
            </a:r>
            <a:r>
              <a:rPr lang="en-US" sz="1800" dirty="0" err="1">
                <a:solidFill>
                  <a:srgbClr val="4C216D"/>
                </a:solidFill>
              </a:rPr>
              <a:t>Steane</a:t>
            </a:r>
            <a:r>
              <a:rPr lang="en-US" sz="1800" dirty="0">
                <a:solidFill>
                  <a:srgbClr val="4C216D"/>
                </a:solidFill>
              </a:rPr>
              <a:t>, and A. </a:t>
            </a:r>
            <a:r>
              <a:rPr lang="en-US" sz="1800" dirty="0" err="1">
                <a:solidFill>
                  <a:srgbClr val="4C216D"/>
                </a:solidFill>
              </a:rPr>
              <a:t>Retzker</a:t>
            </a:r>
            <a:r>
              <a:rPr lang="en-US" sz="1800" dirty="0">
                <a:solidFill>
                  <a:srgbClr val="4C216D"/>
                </a:solidFill>
              </a:rPr>
              <a:t>, </a:t>
            </a:r>
          </a:p>
          <a:p>
            <a:pPr marL="0" indent="0">
              <a:buNone/>
            </a:pPr>
            <a:endParaRPr lang="en-US" sz="1800" dirty="0">
              <a:solidFill>
                <a:srgbClr val="4C21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63895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&#10;\usepackage{amsfonts}&#10;\usepackage{txfonts}&#10;\usepackage{amssymb}&#10;\usepackage{amstext}&#10;\usepackage{color}&#10;&#10;\newcommand{\ket}[1]{\left\vert #1    \right\rangle }&#10;\newcommand{\bra}[1]{\left\langle   #1  \right\vert}&#10;\newcommand{\curly}[1]{\left\{{#1}\right\}}&#10;\newcommand{\crc}[1]{\left({#1}\right)}&#10;\newcommand{\expectation}[1]{\left\langle #1   \right\rangle }&#10;\newcommand{\mbp}{$\spadesuit$}&#10;\newcommand{\one}{\mathrm{I} \! \! 1}&#10;\newcommand{\tr}{\mbox{tr}}&#10;\def\etal{{\it et al.\/}}&#10;\newcommand{\dg}{^{\dagger}}&#10;\newcommand{\w}{\omega}&#10;\newcommand{\W}{\Omega}&#10;&#10;\definecolor{NICE}{rgb}{0.8627,0.9020,0.9490}&#10;&#10;\pagestyle{empty}&#10;\begin{document}&#10;&#10;\color{NICE}{&#10;&#10;$\Omega,\kappa$&#10;&#10;}&#10;&#10;\end{document}"/>
  <p:tag name="IGUANATEXSIZE" val="2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&#10;\usepackage{amsfonts}&#10;\usepackage{txfonts}&#10;\usepackage{amssymb}&#10;\usepackage{amstext}&#10;\usepackage{color}&#10;&#10;\newcommand{\ket}[1]{\left\vert #1    \right\rangle }&#10;\newcommand{\bra}[1]{\left\langle   #1  \right\vert}&#10;\newcommand{\curly}[1]{\left\{{#1}\right\}}&#10;\newcommand{\crc}[1]{\left({#1}\right)}&#10;\newcommand{\expectation}[1]{\left\langle #1   \right\rangle }&#10;\newcommand{\mbp}{$\spadesuit$}&#10;\newcommand{\one}{\mathrm{I} \! \! 1}&#10;\newcommand{\tr}{\mbox{tr}}&#10;\def\etal{{\it et al.\/}}&#10;\newcommand{\dg}{^{\dagger}}&#10;\newcommand{\w}{\omega}&#10;\newcommand{\W}{\Omega}&#10;&#10;\definecolor{NICE}{rgb}{ 0.2157 ,   0.0039  ,  0.3490}&#10;&#10;\pagestyle{empty}&#10;\begin{document}&#10;&#10;\color{NICE}{&#10;&#10;$H=\Delta a\dg a+\nu b\dg b+g_{0}a\dg a\left(b\dg+b\right)+\W\crc{t}\left(a\dg e^{-i\phi\crc{t}} +a e^{i\phi\crc{t}}\right)$&#10;}&#10;\end{document}"/>
  <p:tag name="IGUANATEXSIZE" val="28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33996</TotalTime>
  <Words>71</Words>
  <Application>Microsoft Office PowerPoint</Application>
  <PresentationFormat>On-screen Show (4:3)</PresentationFormat>
  <Paragraphs>26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Understandable Optimal Control and Cooling Optomechanical Systems</vt:lpstr>
      <vt:lpstr>Why does this work?</vt:lpstr>
      <vt:lpstr>The Model System</vt:lpstr>
      <vt:lpstr>The 3 steps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Shai</dc:creator>
  <cp:lastModifiedBy>Shai</cp:lastModifiedBy>
  <cp:revision>171</cp:revision>
  <dcterms:created xsi:type="dcterms:W3CDTF">2012-01-28T08:22:19Z</dcterms:created>
  <dcterms:modified xsi:type="dcterms:W3CDTF">2012-09-02T15:30:44Z</dcterms:modified>
</cp:coreProperties>
</file>