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tl="1" saveSubsetFonts="1">
  <p:sldMasterIdLst>
    <p:sldMasterId id="2147483960" r:id="rId1"/>
  </p:sldMasterIdLst>
  <p:notesMasterIdLst>
    <p:notesMasterId r:id="rId30"/>
  </p:notesMasterIdLst>
  <p:sldIdLst>
    <p:sldId id="276" r:id="rId2"/>
    <p:sldId id="264" r:id="rId3"/>
    <p:sldId id="265" r:id="rId4"/>
    <p:sldId id="259" r:id="rId5"/>
    <p:sldId id="269" r:id="rId6"/>
    <p:sldId id="266" r:id="rId7"/>
    <p:sldId id="267" r:id="rId8"/>
    <p:sldId id="275" r:id="rId9"/>
    <p:sldId id="286" r:id="rId10"/>
    <p:sldId id="289" r:id="rId11"/>
    <p:sldId id="290" r:id="rId12"/>
    <p:sldId id="293" r:id="rId13"/>
    <p:sldId id="298" r:id="rId14"/>
    <p:sldId id="301" r:id="rId15"/>
    <p:sldId id="306" r:id="rId16"/>
    <p:sldId id="309" r:id="rId17"/>
    <p:sldId id="310" r:id="rId18"/>
    <p:sldId id="313" r:id="rId19"/>
    <p:sldId id="315" r:id="rId20"/>
    <p:sldId id="316" r:id="rId21"/>
    <p:sldId id="322" r:id="rId22"/>
    <p:sldId id="256" r:id="rId23"/>
    <p:sldId id="268" r:id="rId24"/>
    <p:sldId id="263" r:id="rId25"/>
    <p:sldId id="262" r:id="rId26"/>
    <p:sldId id="271" r:id="rId27"/>
    <p:sldId id="274" r:id="rId28"/>
    <p:sldId id="323" r:id="rId2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84380"/>
    <p:restoredTop sz="94660"/>
  </p:normalViewPr>
  <p:slideViewPr>
    <p:cSldViewPr>
      <p:cViewPr>
        <p:scale>
          <a:sx n="114" d="100"/>
          <a:sy n="114" d="100"/>
        </p:scale>
        <p:origin x="-88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037B9-D91F-4AEF-8F0D-AC89C3F61E93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E98C0-0CEE-4B05-80D2-DC8AB96EE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486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54FA-0047-4234-9310-AFFA398F187F}" type="datetimeFigureOut">
              <a:rPr lang="he-IL" smtClean="0"/>
              <a:pPr/>
              <a:t>6/17/15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A755-E479-435A-BC4E-2086F57D53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52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54FA-0047-4234-9310-AFFA398F187F}" type="datetimeFigureOut">
              <a:rPr lang="he-IL" smtClean="0"/>
              <a:pPr/>
              <a:t>6/17/15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A755-E479-435A-BC4E-2086F57D53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144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54FA-0047-4234-9310-AFFA398F187F}" type="datetimeFigureOut">
              <a:rPr lang="he-IL" smtClean="0"/>
              <a:pPr/>
              <a:t>6/17/15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A755-E479-435A-BC4E-2086F57D53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276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4288"/>
            <a:ext cx="8243888" cy="654051"/>
          </a:xfrm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תוכן 1"/>
          <p:cNvSpPr>
            <a:spLocks noGrp="1"/>
          </p:cNvSpPr>
          <p:nvPr>
            <p:ph idx="10"/>
          </p:nvPr>
        </p:nvSpPr>
        <p:spPr>
          <a:xfrm>
            <a:off x="0" y="1340768"/>
            <a:ext cx="7812360" cy="5517232"/>
          </a:xfrm>
        </p:spPr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252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54FA-0047-4234-9310-AFFA398F187F}" type="datetimeFigureOut">
              <a:rPr lang="he-IL" smtClean="0"/>
              <a:pPr/>
              <a:t>6/17/15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A755-E479-435A-BC4E-2086F57D53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143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54FA-0047-4234-9310-AFFA398F187F}" type="datetimeFigureOut">
              <a:rPr lang="he-IL" smtClean="0"/>
              <a:pPr/>
              <a:t>6/17/15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A755-E479-435A-BC4E-2086F57D53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858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54FA-0047-4234-9310-AFFA398F187F}" type="datetimeFigureOut">
              <a:rPr lang="he-IL" smtClean="0"/>
              <a:pPr/>
              <a:t>6/17/15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A755-E479-435A-BC4E-2086F57D53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2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54FA-0047-4234-9310-AFFA398F187F}" type="datetimeFigureOut">
              <a:rPr lang="he-IL" smtClean="0"/>
              <a:pPr/>
              <a:t>6/17/15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A755-E479-435A-BC4E-2086F57D53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309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54FA-0047-4234-9310-AFFA398F187F}" type="datetimeFigureOut">
              <a:rPr lang="he-IL" smtClean="0"/>
              <a:pPr/>
              <a:t>6/17/15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A755-E479-435A-BC4E-2086F57D53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166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54FA-0047-4234-9310-AFFA398F187F}" type="datetimeFigureOut">
              <a:rPr lang="he-IL" smtClean="0"/>
              <a:pPr/>
              <a:t>6/17/15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A755-E479-435A-BC4E-2086F57D53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147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54FA-0047-4234-9310-AFFA398F187F}" type="datetimeFigureOut">
              <a:rPr lang="he-IL" smtClean="0"/>
              <a:pPr/>
              <a:t>6/17/15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A755-E479-435A-BC4E-2086F57D53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834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54FA-0047-4234-9310-AFFA398F187F}" type="datetimeFigureOut">
              <a:rPr lang="he-IL" smtClean="0"/>
              <a:pPr/>
              <a:t>6/17/15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A755-E479-435A-BC4E-2086F57D53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977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854FA-0047-4234-9310-AFFA398F187F}" type="datetimeFigureOut">
              <a:rPr lang="he-IL" smtClean="0"/>
              <a:pPr/>
              <a:t>6/17/15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A755-E479-435A-BC4E-2086F57D53D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72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hyperlink" Target="http://cms.education.gov.il/EducationCMS/Units/Staj/Krazot/59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hyperlink" Target="http://cms.education.gov.il/EducationCMS/Units/Staj/Krazot/56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cms.education.gov.il/EducationCMS/Units/Staj/Krazot/60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hyperlink" Target="http://cms.education.gov.il/EducationCMS/UNITS/Staj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L-Tqpwrdr8" TargetMode="Externa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cms.education.gov.il/EducationCMS/Units/Staj/Krazot/54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לוגו חלון לסיפורי מתמחים עם עצ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332656"/>
            <a:ext cx="5138738" cy="61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w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765175"/>
            <a:ext cx="3024187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148263" y="3645024"/>
            <a:ext cx="375374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e-IL" altLang="en-US" sz="4400" b="1" dirty="0" smtClean="0">
                <a:solidFill>
                  <a:schemeClr val="accent1"/>
                </a:solidFill>
              </a:rPr>
              <a:t>ברוכים הבאים לעיסוק</a:t>
            </a:r>
          </a:p>
          <a:p>
            <a:pPr algn="ctr"/>
            <a:r>
              <a:rPr lang="he-IL" altLang="en-US" sz="4400" b="1" dirty="0" smtClean="0">
                <a:solidFill>
                  <a:schemeClr val="accent1"/>
                </a:solidFill>
              </a:rPr>
              <a:t>בחינוך ובהוראה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148263" y="2132856"/>
            <a:ext cx="3528193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e-IL" altLang="en-US" b="1" dirty="0" smtClean="0">
                <a:solidFill>
                  <a:srgbClr val="3366CC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מינהל עובדי הוראה</a:t>
            </a:r>
          </a:p>
          <a:p>
            <a:pPr algn="ctr"/>
            <a:r>
              <a:rPr lang="he-IL" altLang="en-US" b="1" dirty="0" smtClean="0">
                <a:solidFill>
                  <a:srgbClr val="3366CC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אגף התמחות וכניסה להוראה</a:t>
            </a:r>
            <a:endParaRPr lang="en-US" altLang="en-US" b="1" dirty="0">
              <a:solidFill>
                <a:srgbClr val="3366CC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6093296"/>
            <a:ext cx="54005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Esti\Desktop\לוג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2" y="546576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שם היוצרת: לי-אור קבליק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410445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5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Esti\Desktop\לוג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2" y="546576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57250"/>
            <a:ext cx="5328592" cy="559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41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Esti\Desktop\לוג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2" y="546576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776475"/>
            <a:ext cx="424847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12000" dirty="0">
              <a:solidFill>
                <a:schemeClr val="accent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752528" cy="573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36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Esti\Desktop\לוג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2" y="546576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שם היוצרת: צופיה חנה וקנין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42332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3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Esti\Desktop\לוג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2" y="546576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11256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44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Esti\Desktop\לוג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2" y="546576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613" y="776475"/>
            <a:ext cx="5438775" cy="526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88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Esti\Desktop\לוג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2" y="546576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שם היוצרת: קרן סיגל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3945235" cy="556515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77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457325"/>
            <a:ext cx="56292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609725"/>
            <a:ext cx="56292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91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Esti\Desktop\לוג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2" y="546576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76275"/>
            <a:ext cx="468052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70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Esti\Desktop\לוג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2" y="546576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24378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89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>
            <a:normAutofit fontScale="92500" lnSpcReduction="10000"/>
          </a:bodyPr>
          <a:lstStyle/>
          <a:p>
            <a:pPr marL="0" indent="0" algn="ctr" rtl="1">
              <a:buNone/>
            </a:pPr>
            <a:r>
              <a:rPr lang="he-IL" sz="5800" b="1" dirty="0">
                <a:solidFill>
                  <a:schemeClr val="accent1"/>
                </a:solidFill>
              </a:rPr>
              <a:t>התפתחות קריירה</a:t>
            </a:r>
          </a:p>
          <a:p>
            <a:pPr marL="0" indent="0" algn="ctr" rtl="1">
              <a:buNone/>
            </a:pPr>
            <a:endParaRPr lang="he-IL" sz="4400" b="1" dirty="0" smtClean="0">
              <a:solidFill>
                <a:schemeClr val="accent1"/>
              </a:solidFill>
            </a:endParaRPr>
          </a:p>
          <a:p>
            <a:pPr marL="0" indent="0" algn="ctr" rtl="1">
              <a:buNone/>
            </a:pPr>
            <a:r>
              <a:rPr lang="he-IL" sz="4400" b="1" dirty="0" smtClean="0">
                <a:solidFill>
                  <a:schemeClr val="accent1"/>
                </a:solidFill>
              </a:rPr>
              <a:t>פאנל</a:t>
            </a:r>
            <a:endParaRPr lang="he-IL" sz="4400" b="1" dirty="0">
              <a:solidFill>
                <a:schemeClr val="accent1"/>
              </a:solidFill>
            </a:endParaRPr>
          </a:p>
          <a:p>
            <a:pPr marL="0" indent="0" algn="ctr" rtl="1">
              <a:buNone/>
            </a:pPr>
            <a:r>
              <a:rPr lang="he-IL" sz="4400" b="1" dirty="0">
                <a:solidFill>
                  <a:schemeClr val="accent1"/>
                </a:solidFill>
              </a:rPr>
              <a:t>לבוגרי מכון וייצמן</a:t>
            </a:r>
          </a:p>
          <a:p>
            <a:pPr marL="0" indent="0" algn="ctr">
              <a:buNone/>
            </a:pPr>
            <a:endParaRPr lang="he-IL" sz="4800" dirty="0" smtClean="0"/>
          </a:p>
          <a:p>
            <a:pPr marL="0" indent="0" algn="ctr">
              <a:buNone/>
            </a:pPr>
            <a:r>
              <a:rPr lang="he-IL" sz="3300" b="1" dirty="0"/>
              <a:t>יום ראשון, ל' ניסן תשע"ה, 19 באפריל 2015</a:t>
            </a:r>
          </a:p>
        </p:txBody>
      </p:sp>
      <p:pic>
        <p:nvPicPr>
          <p:cNvPr id="4" name="Picture 3" descr="לוגו חלון לסיפורי מתמחים עם עצי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332657"/>
            <a:ext cx="1682155" cy="20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5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Esti\Desktop\לוג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2" y="546576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970" y="776475"/>
            <a:ext cx="7219477" cy="55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41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Esti\Desktop\לוג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2" y="546576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776475"/>
            <a:ext cx="820891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0" dirty="0" smtClean="0">
                <a:solidFill>
                  <a:srgbClr val="FFC000"/>
                </a:solidFill>
                <a:latin typeface="Narkisim" panose="020E0502050101010101" pitchFamily="34" charset="-79"/>
                <a:cs typeface="Narkisim" panose="020E0502050101010101" pitchFamily="34" charset="-79"/>
                <a:hlinkClick r:id="rId3"/>
              </a:rPr>
              <a:t>סרטוני הדרכה</a:t>
            </a:r>
            <a:endParaRPr lang="he-IL" sz="12000" dirty="0" smtClean="0">
              <a:solidFill>
                <a:srgbClr val="FFC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endParaRPr lang="he-IL" sz="9600" dirty="0" smtClean="0">
              <a:solidFill>
                <a:schemeClr val="accent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4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025" name="תמונה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982588" cy="57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371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587531" y="764704"/>
            <a:ext cx="3145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/>
              <a:t>ציון פסיכומטרי ממוצע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6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1716" y="1600200"/>
            <a:ext cx="6980567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5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http://academia-kita.macam.ac.il/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367" b="5429"/>
          <a:stretch/>
        </p:blipFill>
        <p:spPr bwMode="auto">
          <a:xfrm>
            <a:off x="268288" y="1772816"/>
            <a:ext cx="846618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1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31" y="35046"/>
            <a:ext cx="9125769" cy="670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75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92696"/>
            <a:ext cx="8243888" cy="654051"/>
          </a:xfrm>
        </p:spPr>
        <p:txBody>
          <a:bodyPr>
            <a:normAutofit fontScale="90000"/>
          </a:bodyPr>
          <a:lstStyle/>
          <a:p>
            <a:pPr rtl="1"/>
            <a:r>
              <a:rPr lang="he-IL" dirty="0" smtClean="0"/>
              <a:t>"כיצד אני מלמד?"</a:t>
            </a:r>
            <a:br>
              <a:rPr lang="he-IL" dirty="0" smtClean="0"/>
            </a:br>
            <a:r>
              <a:rPr lang="he-IL" sz="3200" dirty="0" smtClean="0"/>
              <a:t>פרקטיקות הוראה - מורים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3375362"/>
              </p:ext>
            </p:extLst>
          </p:nvPr>
        </p:nvGraphicFramePr>
        <p:xfrm>
          <a:off x="188366" y="1916832"/>
          <a:ext cx="8640964" cy="4391903"/>
        </p:xfrm>
        <a:graphic>
          <a:graphicData uri="http://schemas.openxmlformats.org/drawingml/2006/table">
            <a:tbl>
              <a:tblPr firstRow="1" firstCol="1" bandRow="1"/>
              <a:tblGrid>
                <a:gridCol w="1093309"/>
                <a:gridCol w="1093309"/>
                <a:gridCol w="1093309"/>
                <a:gridCol w="1093309"/>
                <a:gridCol w="4267728"/>
              </a:tblGrid>
              <a:tr h="512265"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דוברי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ערבית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3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דוברי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עברית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נתון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בין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-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לאומי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7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כלל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ישראל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ההיגד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5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71%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69%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73%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69%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הצגת סיכום של החומר שנלמד לאחרונה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81%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61%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72%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66%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בדיקת החוברות או שיעורי הבית של התלמידים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59%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47%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68%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מתן מטלות המדגימות כיצד הידע החדש או הכישורים החדשים שימושיים בחיי היומיום או בעולם העבודה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35%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47%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32%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עבודה בקבוצות קטנות כדי להגיע לפתרון משותף או למטלה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31%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44%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מתן מטלות שונות לתלמידים המתקשים בלמידה ו/או לתלמידים היכולים להתקדם מהר יותר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16%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37%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19%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שימוש של תלמידים בתקשוב לצורך פרויקטים או עבודה בכיתה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6587690"/>
            <a:ext cx="8587952" cy="28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r>
              <a:rPr lang="he-IL" sz="1600" dirty="0" smtClean="0">
                <a:solidFill>
                  <a:schemeClr val="bg1"/>
                </a:solidFill>
              </a:rPr>
              <a:t>האחוזים מציינים את שיעור העונים על האפשרויות "לעיתים קרובות" ו-"בכל השיעורים או כמעט בכולם"</a:t>
            </a:r>
            <a:endParaRPr lang="he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5726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9029" y="1700808"/>
            <a:ext cx="5537133" cy="500792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פיתוח מקצועי ללמידה משמעותית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66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לוגו חלון לסיפורי מתמחים עם עצ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332656"/>
            <a:ext cx="5138738" cy="61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w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765175"/>
            <a:ext cx="3024187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148263" y="3645024"/>
            <a:ext cx="375374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e-IL" altLang="en-US" sz="4400" b="1" dirty="0" smtClean="0">
                <a:solidFill>
                  <a:schemeClr val="accent1"/>
                </a:solidFill>
              </a:rPr>
              <a:t>מחכים לכם!!!</a:t>
            </a:r>
          </a:p>
          <a:p>
            <a:pPr algn="ctr"/>
            <a:endParaRPr lang="he-IL" altLang="en-US" sz="4400" b="1" dirty="0" smtClean="0">
              <a:solidFill>
                <a:schemeClr val="accent1"/>
              </a:solidFill>
            </a:endParaRPr>
          </a:p>
          <a:p>
            <a:pPr algn="ctr"/>
            <a:r>
              <a:rPr lang="he-IL" altLang="en-US" sz="4400" b="1" smtClean="0">
                <a:solidFill>
                  <a:schemeClr val="accent1"/>
                </a:solidFill>
              </a:rPr>
              <a:t>כן לעיסוק</a:t>
            </a:r>
            <a:endParaRPr lang="he-IL" altLang="en-US" sz="4400" b="1" dirty="0" smtClean="0">
              <a:solidFill>
                <a:schemeClr val="accent1"/>
              </a:solidFill>
            </a:endParaRPr>
          </a:p>
          <a:p>
            <a:pPr algn="ctr"/>
            <a:r>
              <a:rPr lang="he-IL" altLang="en-US" sz="4400" b="1" dirty="0" smtClean="0">
                <a:solidFill>
                  <a:schemeClr val="accent1"/>
                </a:solidFill>
              </a:rPr>
              <a:t>בחינוך ובהוראה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148263" y="2132856"/>
            <a:ext cx="3528193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e-IL" altLang="en-US" b="1" dirty="0" smtClean="0">
                <a:solidFill>
                  <a:srgbClr val="3366CC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מינהל עובדי הוראה</a:t>
            </a:r>
          </a:p>
          <a:p>
            <a:pPr algn="ctr"/>
            <a:r>
              <a:rPr lang="he-IL" altLang="en-US" b="1" dirty="0" smtClean="0">
                <a:solidFill>
                  <a:srgbClr val="3366CC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אגף התמחות וכניסה להוראה</a:t>
            </a:r>
            <a:endParaRPr lang="en-US" altLang="en-US" b="1" dirty="0">
              <a:solidFill>
                <a:srgbClr val="3366CC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2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1560" y="116632"/>
            <a:ext cx="8280920" cy="674136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39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8934"/>
            <a:ext cx="770485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92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מספר הבוגרים</a:t>
            </a:r>
          </a:p>
        </p:txBody>
      </p:sp>
      <p:pic>
        <p:nvPicPr>
          <p:cNvPr id="2050" name="תרשים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9208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96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61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</p:spPr>
      </p:pic>
      <p:sp>
        <p:nvSpPr>
          <p:cNvPr id="5" name="אליפסה 4"/>
          <p:cNvSpPr/>
          <p:nvPr/>
        </p:nvSpPr>
        <p:spPr>
          <a:xfrm>
            <a:off x="971600" y="116632"/>
            <a:ext cx="3925813" cy="1476375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94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737"/>
            <a:ext cx="8856983" cy="6672263"/>
          </a:xfrm>
          <a:prstGeom prst="rect">
            <a:avLst/>
          </a:prstGeom>
          <a:noFill/>
        </p:spPr>
      </p:pic>
      <p:sp>
        <p:nvSpPr>
          <p:cNvPr id="6" name="אליפסה 5"/>
          <p:cNvSpPr/>
          <p:nvPr/>
        </p:nvSpPr>
        <p:spPr>
          <a:xfrm>
            <a:off x="1547664" y="2276872"/>
            <a:ext cx="3133725" cy="1476375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9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43888" cy="654051"/>
          </a:xfrm>
        </p:spPr>
        <p:txBody>
          <a:bodyPr>
            <a:normAutofit fontScale="90000"/>
          </a:bodyPr>
          <a:lstStyle/>
          <a:p>
            <a:pPr rtl="1"/>
            <a:r>
              <a:rPr lang="he-IL" dirty="0"/>
              <a:t>סיפוק </a:t>
            </a:r>
            <a:r>
              <a:rPr lang="he-IL" dirty="0" smtClean="0"/>
              <a:t>בעבודה</a:t>
            </a:r>
            <a:br>
              <a:rPr lang="he-IL" dirty="0" smtClean="0"/>
            </a:br>
            <a:r>
              <a:rPr lang="he-IL" sz="3200" dirty="0" smtClean="0"/>
              <a:t>סיפוק מקצועי - מורים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6474822"/>
            <a:ext cx="799288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r>
              <a:rPr lang="he-IL" sz="2000" dirty="0" smtClean="0">
                <a:solidFill>
                  <a:schemeClr val="bg1"/>
                </a:solidFill>
              </a:rPr>
              <a:t>האחוזים מציינים את שיעור העונים "מסכים" ו-"מסכים מאד"</a:t>
            </a:r>
            <a:endParaRPr lang="he-IL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2390698"/>
              </p:ext>
            </p:extLst>
          </p:nvPr>
        </p:nvGraphicFramePr>
        <p:xfrm>
          <a:off x="251518" y="1153546"/>
          <a:ext cx="8640964" cy="5230067"/>
        </p:xfrm>
        <a:graphic>
          <a:graphicData uri="http://schemas.openxmlformats.org/drawingml/2006/table">
            <a:tbl>
              <a:tblPr firstRow="1" firstCol="1" bandRow="1"/>
              <a:tblGrid>
                <a:gridCol w="1093309"/>
                <a:gridCol w="1093309"/>
                <a:gridCol w="1093309"/>
                <a:gridCol w="1093309"/>
                <a:gridCol w="4267728"/>
              </a:tblGrid>
              <a:tr h="116630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דוברי</a:t>
                      </a: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ערבית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3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דוברי</a:t>
                      </a: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עברית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נתון</a:t>
                      </a: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בין</a:t>
                      </a: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-</a:t>
                      </a: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לאומי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87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כלל</a:t>
                      </a: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ישראל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ההיגד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86%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86%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78%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86%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היתרונות הנובעים מעבודה כמורה עולים בבירור על החסרונות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75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69%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87%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78%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83%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לו יכולתי להחליט שוב, עדיין הייתי בוחר לעבוד כמורה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75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17%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10%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אני מתחרט על החלטתי להיות מורה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35%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20%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31%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24%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אני תוהה אולי היה עדיף לבחור מקצוע אחר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55%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27%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31%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34%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אני חושב שמקצוע ההוראה מוערך בחברה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569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Esti\Desktop\לוגו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2" y="546576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שם היוצרת: עדי גנון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801219" cy="541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62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335</Words>
  <Application>Microsoft Macintosh PowerPoint</Application>
  <PresentationFormat>On-screen Show (4:3)</PresentationFormat>
  <Paragraphs>91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ערכת נושא Office</vt:lpstr>
      <vt:lpstr>Slide 1</vt:lpstr>
      <vt:lpstr>Slide 2</vt:lpstr>
      <vt:lpstr>Slide 3</vt:lpstr>
      <vt:lpstr>Slide 4</vt:lpstr>
      <vt:lpstr>מספר הבוגרים</vt:lpstr>
      <vt:lpstr>Slide 6</vt:lpstr>
      <vt:lpstr>Slide 7</vt:lpstr>
      <vt:lpstr>סיפוק בעבודה סיפוק מקצועי - מורים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http://academia-kita.macam.ac.il/</vt:lpstr>
      <vt:lpstr>Slide 25</vt:lpstr>
      <vt:lpstr>"כיצד אני מלמד?" פרקטיקות הוראה - מורים </vt:lpstr>
      <vt:lpstr>פיתוח מקצועי ללמידה משמעותית</vt:lpstr>
      <vt:lpstr>Slide 28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איל רם</dc:creator>
  <cp:lastModifiedBy>wicc</cp:lastModifiedBy>
  <cp:revision>12</cp:revision>
  <dcterms:created xsi:type="dcterms:W3CDTF">2015-06-17T05:44:25Z</dcterms:created>
  <dcterms:modified xsi:type="dcterms:W3CDTF">2015-06-17T05:44:47Z</dcterms:modified>
</cp:coreProperties>
</file>