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339" r:id="rId2"/>
    <p:sldId id="256" r:id="rId3"/>
    <p:sldId id="269" r:id="rId4"/>
    <p:sldId id="301" r:id="rId5"/>
    <p:sldId id="272" r:id="rId6"/>
    <p:sldId id="267" r:id="rId7"/>
    <p:sldId id="271" r:id="rId8"/>
    <p:sldId id="305" r:id="rId9"/>
    <p:sldId id="306" r:id="rId10"/>
    <p:sldId id="340" r:id="rId11"/>
    <p:sldId id="307" r:id="rId12"/>
    <p:sldId id="308" r:id="rId13"/>
    <p:sldId id="309" r:id="rId14"/>
    <p:sldId id="310" r:id="rId15"/>
    <p:sldId id="315" r:id="rId16"/>
    <p:sldId id="313" r:id="rId17"/>
    <p:sldId id="314" r:id="rId18"/>
    <p:sldId id="316" r:id="rId19"/>
    <p:sldId id="325" r:id="rId20"/>
    <p:sldId id="326" r:id="rId21"/>
    <p:sldId id="328" r:id="rId22"/>
    <p:sldId id="327" r:id="rId23"/>
    <p:sldId id="312" r:id="rId24"/>
    <p:sldId id="317" r:id="rId25"/>
    <p:sldId id="318" r:id="rId26"/>
    <p:sldId id="343" r:id="rId27"/>
    <p:sldId id="319" r:id="rId28"/>
    <p:sldId id="322" r:id="rId29"/>
    <p:sldId id="346" r:id="rId30"/>
    <p:sldId id="347" r:id="rId31"/>
    <p:sldId id="348" r:id="rId32"/>
    <p:sldId id="324" r:id="rId33"/>
    <p:sldId id="331" r:id="rId34"/>
    <p:sldId id="329" r:id="rId35"/>
    <p:sldId id="333" r:id="rId36"/>
    <p:sldId id="341" r:id="rId37"/>
    <p:sldId id="342" r:id="rId38"/>
    <p:sldId id="332" r:id="rId39"/>
    <p:sldId id="334" r:id="rId40"/>
    <p:sldId id="335" r:id="rId41"/>
    <p:sldId id="296" r:id="rId42"/>
    <p:sldId id="338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84">
          <p15:clr>
            <a:srgbClr val="A4A3A4"/>
          </p15:clr>
        </p15:guide>
        <p15:guide id="2" pos="1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253" y="-77"/>
      </p:cViewPr>
      <p:guideLst>
        <p:guide orient="horz" pos="336"/>
        <p:guide pos="1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ranshl\Box%20Sync\EPIC\Full%20data\EPIC%20Mar_1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200" b="0" baseline="0">
                <a:latin typeface="Bangla MN"/>
                <a:cs typeface="Bangla MN"/>
              </a:defRPr>
            </a:pPr>
            <a:r>
              <a:rPr lang="en-US" sz="3200" b="0" baseline="0">
                <a:latin typeface="Bangla MN"/>
                <a:cs typeface="Bangla MN"/>
              </a:rPr>
              <a:t># Leukemia patients with specific mutations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'First 20'!$B$1</c:f>
              <c:strCache>
                <c:ptCount val="1"/>
                <c:pt idx="0">
                  <c:v># Cases</c:v>
                </c:pt>
              </c:strCache>
            </c:strRef>
          </c:tx>
          <c:invertIfNegative val="0"/>
          <c:cat>
            <c:strRef>
              <c:f>'First 20'!$A$2:$A$20</c:f>
              <c:strCache>
                <c:ptCount val="19"/>
                <c:pt idx="0">
                  <c:v>JAK2</c:v>
                </c:pt>
                <c:pt idx="1">
                  <c:v>CALR</c:v>
                </c:pt>
                <c:pt idx="2">
                  <c:v>DNMT3A</c:v>
                </c:pt>
                <c:pt idx="3">
                  <c:v>IDH2</c:v>
                </c:pt>
                <c:pt idx="4">
                  <c:v>SF3B1</c:v>
                </c:pt>
                <c:pt idx="5">
                  <c:v>IDH1</c:v>
                </c:pt>
                <c:pt idx="6">
                  <c:v>IDH1</c:v>
                </c:pt>
                <c:pt idx="7">
                  <c:v>DNMT3A</c:v>
                </c:pt>
                <c:pt idx="8">
                  <c:v>SRSF2</c:v>
                </c:pt>
                <c:pt idx="9">
                  <c:v>KRAS</c:v>
                </c:pt>
                <c:pt idx="10">
                  <c:v>U2AF1,U2AF1L5</c:v>
                </c:pt>
                <c:pt idx="11">
                  <c:v>SRSF2</c:v>
                </c:pt>
                <c:pt idx="12">
                  <c:v>FLT3</c:v>
                </c:pt>
                <c:pt idx="13">
                  <c:v>ASXL1</c:v>
                </c:pt>
                <c:pt idx="14">
                  <c:v>U2AF1,U2AF1L5</c:v>
                </c:pt>
                <c:pt idx="15">
                  <c:v>TP53</c:v>
                </c:pt>
                <c:pt idx="16">
                  <c:v>TET2</c:v>
                </c:pt>
                <c:pt idx="17">
                  <c:v>TET2</c:v>
                </c:pt>
                <c:pt idx="18">
                  <c:v>IDH1</c:v>
                </c:pt>
              </c:strCache>
            </c:strRef>
          </c:cat>
          <c:val>
            <c:numRef>
              <c:f>'First 20'!$B$2:$B$20</c:f>
              <c:numCache>
                <c:formatCode>General</c:formatCode>
                <c:ptCount val="19"/>
                <c:pt idx="0">
                  <c:v>40515</c:v>
                </c:pt>
                <c:pt idx="1">
                  <c:v>972</c:v>
                </c:pt>
                <c:pt idx="2">
                  <c:v>725</c:v>
                </c:pt>
                <c:pt idx="3">
                  <c:v>703</c:v>
                </c:pt>
                <c:pt idx="4">
                  <c:v>384</c:v>
                </c:pt>
                <c:pt idx="5">
                  <c:v>333</c:v>
                </c:pt>
                <c:pt idx="6">
                  <c:v>320</c:v>
                </c:pt>
                <c:pt idx="7">
                  <c:v>276</c:v>
                </c:pt>
                <c:pt idx="8">
                  <c:v>238</c:v>
                </c:pt>
                <c:pt idx="9">
                  <c:v>182</c:v>
                </c:pt>
                <c:pt idx="10">
                  <c:v>97</c:v>
                </c:pt>
                <c:pt idx="11">
                  <c:v>95</c:v>
                </c:pt>
                <c:pt idx="12">
                  <c:v>61</c:v>
                </c:pt>
                <c:pt idx="13">
                  <c:v>57</c:v>
                </c:pt>
                <c:pt idx="14">
                  <c:v>51</c:v>
                </c:pt>
                <c:pt idx="15">
                  <c:v>41</c:v>
                </c:pt>
                <c:pt idx="16">
                  <c:v>37</c:v>
                </c:pt>
                <c:pt idx="17">
                  <c:v>34</c:v>
                </c:pt>
                <c:pt idx="18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8073600"/>
        <c:axId val="178075136"/>
      </c:barChart>
      <c:catAx>
        <c:axId val="1780736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en-US"/>
          </a:p>
        </c:txPr>
        <c:crossAx val="178075136"/>
        <c:crosses val="autoZero"/>
        <c:auto val="1"/>
        <c:lblAlgn val="ctr"/>
        <c:lblOffset val="100"/>
        <c:noMultiLvlLbl val="0"/>
      </c:catAx>
      <c:valAx>
        <c:axId val="178075136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en-US"/>
          </a:p>
        </c:txPr>
        <c:crossAx val="1780736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B389A7-7B90-4AE6-8018-2BAA1C6D7D28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8B7D48-F575-4FF7-B941-265709DD0617}">
      <dgm:prSet phldrT="[Text]"/>
      <dgm:spPr>
        <a:xfrm>
          <a:off x="3467" y="2178619"/>
          <a:ext cx="1727820" cy="863910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Clonal Hematopoiesis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B1CE26BA-F320-4210-B2D4-E3E3E5A692F8}" type="parTrans" cxnId="{A9206BBC-A6E4-4AFD-923C-377A80D4AA75}">
      <dgm:prSet/>
      <dgm:spPr/>
      <dgm:t>
        <a:bodyPr/>
        <a:lstStyle/>
        <a:p>
          <a:endParaRPr lang="en-US"/>
        </a:p>
      </dgm:t>
    </dgm:pt>
    <dgm:pt modelId="{9D43A0FC-E218-4BB4-ADD5-4CAAD1683E40}" type="sibTrans" cxnId="{A9206BBC-A6E4-4AFD-923C-377A80D4AA75}">
      <dgm:prSet/>
      <dgm:spPr/>
      <dgm:t>
        <a:bodyPr/>
        <a:lstStyle/>
        <a:p>
          <a:endParaRPr lang="en-US"/>
        </a:p>
      </dgm:t>
    </dgm:pt>
    <dgm:pt modelId="{52BABD30-C7AA-4206-8531-20A959E2BB4B}">
      <dgm:prSet phldrT="[Text]"/>
      <dgm:spPr>
        <a:xfrm>
          <a:off x="4841364" y="936748"/>
          <a:ext cx="1727820" cy="863910"/>
        </a:xfrm>
        <a:solidFill>
          <a:srgbClr val="FF00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Pre-Leukemia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196A5B7-9455-4110-90A1-34FF48AEDE3A}" type="parTrans" cxnId="{F00B1EC2-2FE5-47E1-A195-34DE1934D7CE}">
      <dgm:prSet/>
      <dgm:spPr>
        <a:xfrm rot="19457599">
          <a:off x="4070236" y="1600620"/>
          <a:ext cx="851126" cy="32915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4854CBF4-EE1A-498B-AD49-781D34E9D070}" type="sibTrans" cxnId="{F00B1EC2-2FE5-47E1-A195-34DE1934D7CE}">
      <dgm:prSet/>
      <dgm:spPr/>
      <dgm:t>
        <a:bodyPr/>
        <a:lstStyle/>
        <a:p>
          <a:endParaRPr lang="en-US"/>
        </a:p>
      </dgm:t>
    </dgm:pt>
    <dgm:pt modelId="{9C04D368-6F5D-4F90-BB94-1B89D6494647}">
      <dgm:prSet phldrT="[Text]"/>
      <dgm:spPr>
        <a:xfrm>
          <a:off x="7260312" y="936748"/>
          <a:ext cx="1727820" cy="863910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Leukemia</a:t>
          </a:r>
        </a:p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(AML MPN MDS </a:t>
          </a:r>
          <a:r>
            <a:rPr lang="en-US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etc</a:t>
          </a:r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)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3A7652F-FC95-42FB-920D-084950B1A7F8}" type="parTrans" cxnId="{B4B63FC8-D759-4189-982C-1FAC4F98955D}">
      <dgm:prSet/>
      <dgm:spPr>
        <a:xfrm>
          <a:off x="6569184" y="1352245"/>
          <a:ext cx="691128" cy="32915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87196C97-AE46-44F2-A383-6D20869B3097}" type="sibTrans" cxnId="{B4B63FC8-D759-4189-982C-1FAC4F98955D}">
      <dgm:prSet/>
      <dgm:spPr/>
      <dgm:t>
        <a:bodyPr/>
        <a:lstStyle/>
        <a:p>
          <a:endParaRPr lang="en-US"/>
        </a:p>
      </dgm:t>
    </dgm:pt>
    <dgm:pt modelId="{BA3E4225-83B6-45AF-869D-A9C429994DC9}">
      <dgm:prSet phldrT="[Text]"/>
      <dgm:spPr>
        <a:xfrm>
          <a:off x="2422415" y="2923741"/>
          <a:ext cx="1727820" cy="863910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No preleukemic mutation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DE1FE9C-4BF5-4C3B-8DBA-2F34F1443CEC}" type="parTrans" cxnId="{F76368A4-14DA-491D-B724-851E38291A4F}">
      <dgm:prSet/>
      <dgm:spPr>
        <a:xfrm rot="2829178">
          <a:off x="1568701" y="2966677"/>
          <a:ext cx="1016299" cy="32915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E2D592FC-8DD4-4FC6-B78C-024D86AE8E58}" type="sibTrans" cxnId="{F76368A4-14DA-491D-B724-851E38291A4F}">
      <dgm:prSet/>
      <dgm:spPr/>
      <dgm:t>
        <a:bodyPr/>
        <a:lstStyle/>
        <a:p>
          <a:endParaRPr lang="en-US"/>
        </a:p>
      </dgm:t>
    </dgm:pt>
    <dgm:pt modelId="{263EC8B6-1E9F-453D-859F-82A84BAC5E89}">
      <dgm:prSet phldrT="[Text]"/>
      <dgm:spPr>
        <a:xfrm>
          <a:off x="4841364" y="2923741"/>
          <a:ext cx="1727820" cy="863910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Aging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D463250-8E72-44E7-83D1-824C2301F176}" type="parTrans" cxnId="{A944BD81-1143-40B9-96A9-8B6DC74047F0}">
      <dgm:prSet/>
      <dgm:spPr>
        <a:xfrm>
          <a:off x="4150235" y="3339239"/>
          <a:ext cx="691128" cy="32915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03F8121A-0268-4C17-BAE0-547858DA7400}" type="sibTrans" cxnId="{A944BD81-1143-40B9-96A9-8B6DC74047F0}">
      <dgm:prSet/>
      <dgm:spPr/>
      <dgm:t>
        <a:bodyPr/>
        <a:lstStyle/>
        <a:p>
          <a:endParaRPr lang="en-US"/>
        </a:p>
      </dgm:t>
    </dgm:pt>
    <dgm:pt modelId="{3728A41E-C440-4A1A-A10C-1095DF58139A}">
      <dgm:prSet/>
      <dgm:spPr>
        <a:xfrm>
          <a:off x="2422415" y="1433496"/>
          <a:ext cx="1727820" cy="863910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Preleukemic Mutation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33CC2D8-E064-4EF0-BB63-B840CC45D627}" type="sibTrans" cxnId="{6BE452F6-7E1D-429C-B746-B8476DAFDBF5}">
      <dgm:prSet/>
      <dgm:spPr/>
      <dgm:t>
        <a:bodyPr/>
        <a:lstStyle/>
        <a:p>
          <a:endParaRPr lang="en-US"/>
        </a:p>
      </dgm:t>
    </dgm:pt>
    <dgm:pt modelId="{317243B0-96ED-4ADB-89CD-7B2D559B638A}" type="parTrans" cxnId="{6BE452F6-7E1D-429C-B746-B8476DAFDBF5}">
      <dgm:prSet/>
      <dgm:spPr>
        <a:xfrm rot="18770822">
          <a:off x="1568701" y="2221555"/>
          <a:ext cx="1016299" cy="32915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31713F9D-A0CE-428B-84F1-C57148910115}">
      <dgm:prSet/>
      <dgm:spPr>
        <a:xfrm>
          <a:off x="4841364" y="1930244"/>
          <a:ext cx="1727820" cy="863910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Aging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542381C-FFCB-4D86-92C4-FF468F0F7988}" type="parTrans" cxnId="{75C80F5D-A31D-488D-AA5E-77B2479E66EC}">
      <dgm:prSet/>
      <dgm:spPr>
        <a:xfrm rot="2142401">
          <a:off x="4070236" y="2097368"/>
          <a:ext cx="851126" cy="32915"/>
        </a:xfrm>
        <a:noFill/>
        <a:ln w="88900" cap="flat" cmpd="sng" algn="ctr">
          <a:solidFill>
            <a:scrgbClr r="0" g="0" b="0"/>
          </a:solidFill>
          <a:prstDash val="solid"/>
        </a:ln>
        <a:effectLst/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A5A0AA6-2A76-469D-9D05-BEFB453A4029}" type="sibTrans" cxnId="{75C80F5D-A31D-488D-AA5E-77B2479E66EC}">
      <dgm:prSet/>
      <dgm:spPr/>
      <dgm:t>
        <a:bodyPr/>
        <a:lstStyle/>
        <a:p>
          <a:endParaRPr lang="en-US"/>
        </a:p>
      </dgm:t>
    </dgm:pt>
    <dgm:pt modelId="{67A6FCBD-F52C-430A-8FCB-6751367EB261}" type="pres">
      <dgm:prSet presAssocID="{C9B389A7-7B90-4AE6-8018-2BAA1C6D7D2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7F2123-80E7-4C17-BF92-DEDC88F7BE82}" type="pres">
      <dgm:prSet presAssocID="{8E8B7D48-F575-4FF7-B941-265709DD0617}" presName="root1" presStyleCnt="0"/>
      <dgm:spPr/>
    </dgm:pt>
    <dgm:pt modelId="{212F7316-F469-450C-B7EB-F4CC453D0C27}" type="pres">
      <dgm:prSet presAssocID="{8E8B7D48-F575-4FF7-B941-265709DD0617}" presName="LevelOneTextNode" presStyleLbl="node0" presStyleIdx="0" presStyleCnt="1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07EA4D8C-6DE7-4D24-89CF-B4418C326F39}" type="pres">
      <dgm:prSet presAssocID="{8E8B7D48-F575-4FF7-B941-265709DD0617}" presName="level2hierChild" presStyleCnt="0"/>
      <dgm:spPr/>
    </dgm:pt>
    <dgm:pt modelId="{0468504A-F8BA-41F2-9CFA-2088480D3F95}" type="pres">
      <dgm:prSet presAssocID="{317243B0-96ED-4ADB-89CD-7B2D559B638A}" presName="conn2-1" presStyleLbl="parChTrans1D2" presStyleIdx="0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0" y="16457"/>
              </a:moveTo>
              <a:lnTo>
                <a:pt x="1016299" y="16457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61082F6B-FF9A-43EB-855E-5B4234F37F89}" type="pres">
      <dgm:prSet presAssocID="{317243B0-96ED-4ADB-89CD-7B2D559B638A}" presName="connTx" presStyleLbl="parChTrans1D2" presStyleIdx="0" presStyleCnt="2"/>
      <dgm:spPr/>
      <dgm:t>
        <a:bodyPr/>
        <a:lstStyle/>
        <a:p>
          <a:endParaRPr lang="en-US"/>
        </a:p>
      </dgm:t>
    </dgm:pt>
    <dgm:pt modelId="{AA4C22C8-A98C-4F74-9FB9-4DBD7E89798C}" type="pres">
      <dgm:prSet presAssocID="{3728A41E-C440-4A1A-A10C-1095DF58139A}" presName="root2" presStyleCnt="0"/>
      <dgm:spPr/>
    </dgm:pt>
    <dgm:pt modelId="{8F1D6B5E-103B-4B0C-A928-B5E248659FC0}" type="pres">
      <dgm:prSet presAssocID="{3728A41E-C440-4A1A-A10C-1095DF58139A}" presName="LevelTwoTextNode" presStyleLbl="node2" presStyleIdx="0" presStyleCnt="2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870720E0-4097-4842-8F90-87F8144E3AEC}" type="pres">
      <dgm:prSet presAssocID="{3728A41E-C440-4A1A-A10C-1095DF58139A}" presName="level3hierChild" presStyleCnt="0"/>
      <dgm:spPr/>
    </dgm:pt>
    <dgm:pt modelId="{C7536E56-9DD3-4036-B96A-70E09047028A}" type="pres">
      <dgm:prSet presAssocID="{6196A5B7-9455-4110-90A1-34FF48AEDE3A}" presName="conn2-1" presStyleLbl="parChTrans1D3" presStyleIdx="0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16457"/>
              </a:moveTo>
              <a:lnTo>
                <a:pt x="851126" y="16457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FB52982C-D028-429C-A3FD-01E03ECFAF86}" type="pres">
      <dgm:prSet presAssocID="{6196A5B7-9455-4110-90A1-34FF48AEDE3A}" presName="connTx" presStyleLbl="parChTrans1D3" presStyleIdx="0" presStyleCnt="3"/>
      <dgm:spPr/>
      <dgm:t>
        <a:bodyPr/>
        <a:lstStyle/>
        <a:p>
          <a:endParaRPr lang="en-US"/>
        </a:p>
      </dgm:t>
    </dgm:pt>
    <dgm:pt modelId="{53A471C9-09EE-4C72-8F0A-A285207D73A2}" type="pres">
      <dgm:prSet presAssocID="{52BABD30-C7AA-4206-8531-20A959E2BB4B}" presName="root2" presStyleCnt="0"/>
      <dgm:spPr/>
    </dgm:pt>
    <dgm:pt modelId="{ED2C7CC6-449F-4B5F-808B-2EC27F3D9472}" type="pres">
      <dgm:prSet presAssocID="{52BABD30-C7AA-4206-8531-20A959E2BB4B}" presName="LevelTwoTextNode" presStyleLbl="node3" presStyleIdx="0" presStyleCnt="3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95190452-E35B-400B-9FC7-8A5C3FE61FBC}" type="pres">
      <dgm:prSet presAssocID="{52BABD30-C7AA-4206-8531-20A959E2BB4B}" presName="level3hierChild" presStyleCnt="0"/>
      <dgm:spPr/>
    </dgm:pt>
    <dgm:pt modelId="{0E36DB1D-1752-46EB-A1B8-1BF41AF1E6CF}" type="pres">
      <dgm:prSet presAssocID="{53A7652F-FC95-42FB-920D-084950B1A7F8}" presName="conn2-1" presStyleLbl="parChTrans1D4" presStyleIdx="0" presStyleCnt="1"/>
      <dgm:spPr>
        <a:custGeom>
          <a:avLst/>
          <a:gdLst/>
          <a:ahLst/>
          <a:cxnLst/>
          <a:rect l="0" t="0" r="0" b="0"/>
          <a:pathLst>
            <a:path>
              <a:moveTo>
                <a:pt x="0" y="16457"/>
              </a:moveTo>
              <a:lnTo>
                <a:pt x="691128" y="16457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BC31C830-D339-48F9-8AE0-A2DE5C920E96}" type="pres">
      <dgm:prSet presAssocID="{53A7652F-FC95-42FB-920D-084950B1A7F8}" presName="connTx" presStyleLbl="parChTrans1D4" presStyleIdx="0" presStyleCnt="1"/>
      <dgm:spPr/>
      <dgm:t>
        <a:bodyPr/>
        <a:lstStyle/>
        <a:p>
          <a:endParaRPr lang="en-US"/>
        </a:p>
      </dgm:t>
    </dgm:pt>
    <dgm:pt modelId="{8254695E-6781-47D0-89F4-F4C4A3597FB2}" type="pres">
      <dgm:prSet presAssocID="{9C04D368-6F5D-4F90-BB94-1B89D6494647}" presName="root2" presStyleCnt="0"/>
      <dgm:spPr/>
    </dgm:pt>
    <dgm:pt modelId="{2E99B35F-A1D3-4B82-9E67-EACC86498EAE}" type="pres">
      <dgm:prSet presAssocID="{9C04D368-6F5D-4F90-BB94-1B89D6494647}" presName="LevelTwoTextNode" presStyleLbl="node4" presStyleIdx="0" presStyleCnt="1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754F6B26-DD01-4253-89EF-20EB73165EF1}" type="pres">
      <dgm:prSet presAssocID="{9C04D368-6F5D-4F90-BB94-1B89D6494647}" presName="level3hierChild" presStyleCnt="0"/>
      <dgm:spPr/>
    </dgm:pt>
    <dgm:pt modelId="{A802C355-FA47-4E89-AF94-977F735CDAED}" type="pres">
      <dgm:prSet presAssocID="{4542381C-FFCB-4D86-92C4-FF468F0F7988}" presName="conn2-1" presStyleLbl="parChTrans1D3" presStyleIdx="1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16457"/>
              </a:moveTo>
              <a:lnTo>
                <a:pt x="851126" y="16457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3A6CF84C-EE80-44E4-BFDC-28B1270CC483}" type="pres">
      <dgm:prSet presAssocID="{4542381C-FFCB-4D86-92C4-FF468F0F7988}" presName="connTx" presStyleLbl="parChTrans1D3" presStyleIdx="1" presStyleCnt="3"/>
      <dgm:spPr/>
      <dgm:t>
        <a:bodyPr/>
        <a:lstStyle/>
        <a:p>
          <a:endParaRPr lang="en-US"/>
        </a:p>
      </dgm:t>
    </dgm:pt>
    <dgm:pt modelId="{E6ABAF23-5D80-44F6-B6E6-0D992589BABE}" type="pres">
      <dgm:prSet presAssocID="{31713F9D-A0CE-428B-84F1-C57148910115}" presName="root2" presStyleCnt="0"/>
      <dgm:spPr/>
    </dgm:pt>
    <dgm:pt modelId="{2EC37E94-D4D4-466B-925C-2F2FC0B6B4AD}" type="pres">
      <dgm:prSet presAssocID="{31713F9D-A0CE-428B-84F1-C57148910115}" presName="LevelTwoTextNode" presStyleLbl="node3" presStyleIdx="1" presStyleCnt="3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1929BB1E-649A-409B-AEE0-D5D1C15B071C}" type="pres">
      <dgm:prSet presAssocID="{31713F9D-A0CE-428B-84F1-C57148910115}" presName="level3hierChild" presStyleCnt="0"/>
      <dgm:spPr/>
    </dgm:pt>
    <dgm:pt modelId="{A46FB466-4C04-4A7E-A012-206A007B8B8B}" type="pres">
      <dgm:prSet presAssocID="{FDE1FE9C-4BF5-4C3B-8DBA-2F34F1443CEC}" presName="conn2-1" presStyleLbl="parChTrans1D2" presStyleIdx="1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0" y="16457"/>
              </a:moveTo>
              <a:lnTo>
                <a:pt x="1016299" y="16457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4F01CFB1-5E05-4E93-81AE-521F28953C9C}" type="pres">
      <dgm:prSet presAssocID="{FDE1FE9C-4BF5-4C3B-8DBA-2F34F1443CEC}" presName="connTx" presStyleLbl="parChTrans1D2" presStyleIdx="1" presStyleCnt="2"/>
      <dgm:spPr/>
      <dgm:t>
        <a:bodyPr/>
        <a:lstStyle/>
        <a:p>
          <a:endParaRPr lang="en-US"/>
        </a:p>
      </dgm:t>
    </dgm:pt>
    <dgm:pt modelId="{16EE5C63-830C-405D-BD7A-9452E6670360}" type="pres">
      <dgm:prSet presAssocID="{BA3E4225-83B6-45AF-869D-A9C429994DC9}" presName="root2" presStyleCnt="0"/>
      <dgm:spPr/>
    </dgm:pt>
    <dgm:pt modelId="{753BB863-F35D-432D-8931-20FE02C9406E}" type="pres">
      <dgm:prSet presAssocID="{BA3E4225-83B6-45AF-869D-A9C429994DC9}" presName="LevelTwoTextNode" presStyleLbl="node2" presStyleIdx="1" presStyleCnt="2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B6365A9D-EBF0-4EAD-8DD0-CC69326ECAC4}" type="pres">
      <dgm:prSet presAssocID="{BA3E4225-83B6-45AF-869D-A9C429994DC9}" presName="level3hierChild" presStyleCnt="0"/>
      <dgm:spPr/>
    </dgm:pt>
    <dgm:pt modelId="{1D8CF424-BBD2-4E82-B825-4F4DC9D76E75}" type="pres">
      <dgm:prSet presAssocID="{6D463250-8E72-44E7-83D1-824C2301F176}" presName="conn2-1" presStyleLbl="parChTrans1D3" presStyleIdx="2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16457"/>
              </a:moveTo>
              <a:lnTo>
                <a:pt x="691128" y="16457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D275F519-19A0-4C3B-B177-534CCE6450D5}" type="pres">
      <dgm:prSet presAssocID="{6D463250-8E72-44E7-83D1-824C2301F176}" presName="connTx" presStyleLbl="parChTrans1D3" presStyleIdx="2" presStyleCnt="3"/>
      <dgm:spPr/>
      <dgm:t>
        <a:bodyPr/>
        <a:lstStyle/>
        <a:p>
          <a:endParaRPr lang="en-US"/>
        </a:p>
      </dgm:t>
    </dgm:pt>
    <dgm:pt modelId="{7D4602C9-6B82-48FF-8A00-FC990ECC06CB}" type="pres">
      <dgm:prSet presAssocID="{263EC8B6-1E9F-453D-859F-82A84BAC5E89}" presName="root2" presStyleCnt="0"/>
      <dgm:spPr/>
    </dgm:pt>
    <dgm:pt modelId="{35A5CDDC-36D3-4AB2-923C-E397B00E0235}" type="pres">
      <dgm:prSet presAssocID="{263EC8B6-1E9F-453D-859F-82A84BAC5E89}" presName="LevelTwoTextNode" presStyleLbl="node3" presStyleIdx="2" presStyleCnt="3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C08BF37A-1B52-44A7-B569-0350F012A41D}" type="pres">
      <dgm:prSet presAssocID="{263EC8B6-1E9F-453D-859F-82A84BAC5E89}" presName="level3hierChild" presStyleCnt="0"/>
      <dgm:spPr/>
    </dgm:pt>
  </dgm:ptLst>
  <dgm:cxnLst>
    <dgm:cxn modelId="{35EFE2C5-11B7-41C0-A5C4-4300408CEDCB}" type="presOf" srcId="{31713F9D-A0CE-428B-84F1-C57148910115}" destId="{2EC37E94-D4D4-466B-925C-2F2FC0B6B4AD}" srcOrd="0" destOrd="0" presId="urn:microsoft.com/office/officeart/2005/8/layout/hierarchy2"/>
    <dgm:cxn modelId="{673ADCE5-E5B1-492C-A254-D49789EB80FE}" type="presOf" srcId="{6D463250-8E72-44E7-83D1-824C2301F176}" destId="{D275F519-19A0-4C3B-B177-534CCE6450D5}" srcOrd="1" destOrd="0" presId="urn:microsoft.com/office/officeart/2005/8/layout/hierarchy2"/>
    <dgm:cxn modelId="{FF92B047-26F4-4C3A-AE4C-545202D44305}" type="presOf" srcId="{263EC8B6-1E9F-453D-859F-82A84BAC5E89}" destId="{35A5CDDC-36D3-4AB2-923C-E397B00E0235}" srcOrd="0" destOrd="0" presId="urn:microsoft.com/office/officeart/2005/8/layout/hierarchy2"/>
    <dgm:cxn modelId="{5CE38801-F837-48EE-B388-295343FC571E}" type="presOf" srcId="{52BABD30-C7AA-4206-8531-20A959E2BB4B}" destId="{ED2C7CC6-449F-4B5F-808B-2EC27F3D9472}" srcOrd="0" destOrd="0" presId="urn:microsoft.com/office/officeart/2005/8/layout/hierarchy2"/>
    <dgm:cxn modelId="{E5384D07-35EE-4819-8256-0AC6A1009C66}" type="presOf" srcId="{3728A41E-C440-4A1A-A10C-1095DF58139A}" destId="{8F1D6B5E-103B-4B0C-A928-B5E248659FC0}" srcOrd="0" destOrd="0" presId="urn:microsoft.com/office/officeart/2005/8/layout/hierarchy2"/>
    <dgm:cxn modelId="{6BE452F6-7E1D-429C-B746-B8476DAFDBF5}" srcId="{8E8B7D48-F575-4FF7-B941-265709DD0617}" destId="{3728A41E-C440-4A1A-A10C-1095DF58139A}" srcOrd="0" destOrd="0" parTransId="{317243B0-96ED-4ADB-89CD-7B2D559B638A}" sibTransId="{433CC2D8-E064-4EF0-BB63-B840CC45D627}"/>
    <dgm:cxn modelId="{3A2D4243-0309-4490-B9D5-EA2366389DEC}" type="presOf" srcId="{53A7652F-FC95-42FB-920D-084950B1A7F8}" destId="{BC31C830-D339-48F9-8AE0-A2DE5C920E96}" srcOrd="1" destOrd="0" presId="urn:microsoft.com/office/officeart/2005/8/layout/hierarchy2"/>
    <dgm:cxn modelId="{A944BD81-1143-40B9-96A9-8B6DC74047F0}" srcId="{BA3E4225-83B6-45AF-869D-A9C429994DC9}" destId="{263EC8B6-1E9F-453D-859F-82A84BAC5E89}" srcOrd="0" destOrd="0" parTransId="{6D463250-8E72-44E7-83D1-824C2301F176}" sibTransId="{03F8121A-0268-4C17-BAE0-547858DA7400}"/>
    <dgm:cxn modelId="{746C7972-B88B-4FA9-85B7-1BE9D836736B}" type="presOf" srcId="{6196A5B7-9455-4110-90A1-34FF48AEDE3A}" destId="{C7536E56-9DD3-4036-B96A-70E09047028A}" srcOrd="0" destOrd="0" presId="urn:microsoft.com/office/officeart/2005/8/layout/hierarchy2"/>
    <dgm:cxn modelId="{EBE651F9-54A6-440D-89EA-3B7DE0DD1ECB}" type="presOf" srcId="{FDE1FE9C-4BF5-4C3B-8DBA-2F34F1443CEC}" destId="{4F01CFB1-5E05-4E93-81AE-521F28953C9C}" srcOrd="1" destOrd="0" presId="urn:microsoft.com/office/officeart/2005/8/layout/hierarchy2"/>
    <dgm:cxn modelId="{F76368A4-14DA-491D-B724-851E38291A4F}" srcId="{8E8B7D48-F575-4FF7-B941-265709DD0617}" destId="{BA3E4225-83B6-45AF-869D-A9C429994DC9}" srcOrd="1" destOrd="0" parTransId="{FDE1FE9C-4BF5-4C3B-8DBA-2F34F1443CEC}" sibTransId="{E2D592FC-8DD4-4FC6-B78C-024D86AE8E58}"/>
    <dgm:cxn modelId="{9A7F0240-11E0-45BB-ACEA-FA44832CDB1B}" type="presOf" srcId="{C9B389A7-7B90-4AE6-8018-2BAA1C6D7D28}" destId="{67A6FCBD-F52C-430A-8FCB-6751367EB261}" srcOrd="0" destOrd="0" presId="urn:microsoft.com/office/officeart/2005/8/layout/hierarchy2"/>
    <dgm:cxn modelId="{6DDA8B3D-D95E-400A-ACFD-27EAE0938E16}" type="presOf" srcId="{6196A5B7-9455-4110-90A1-34FF48AEDE3A}" destId="{FB52982C-D028-429C-A3FD-01E03ECFAF86}" srcOrd="1" destOrd="0" presId="urn:microsoft.com/office/officeart/2005/8/layout/hierarchy2"/>
    <dgm:cxn modelId="{A759EE46-3A92-46C6-925A-6321797DD5DE}" type="presOf" srcId="{317243B0-96ED-4ADB-89CD-7B2D559B638A}" destId="{61082F6B-FF9A-43EB-855E-5B4234F37F89}" srcOrd="1" destOrd="0" presId="urn:microsoft.com/office/officeart/2005/8/layout/hierarchy2"/>
    <dgm:cxn modelId="{8B4C6945-6B8F-4A85-9909-D1AA91EC9209}" type="presOf" srcId="{317243B0-96ED-4ADB-89CD-7B2D559B638A}" destId="{0468504A-F8BA-41F2-9CFA-2088480D3F95}" srcOrd="0" destOrd="0" presId="urn:microsoft.com/office/officeart/2005/8/layout/hierarchy2"/>
    <dgm:cxn modelId="{A4F4BC9F-3BF2-4EB3-8A17-AB5AF72E2843}" type="presOf" srcId="{9C04D368-6F5D-4F90-BB94-1B89D6494647}" destId="{2E99B35F-A1D3-4B82-9E67-EACC86498EAE}" srcOrd="0" destOrd="0" presId="urn:microsoft.com/office/officeart/2005/8/layout/hierarchy2"/>
    <dgm:cxn modelId="{75C80F5D-A31D-488D-AA5E-77B2479E66EC}" srcId="{3728A41E-C440-4A1A-A10C-1095DF58139A}" destId="{31713F9D-A0CE-428B-84F1-C57148910115}" srcOrd="1" destOrd="0" parTransId="{4542381C-FFCB-4D86-92C4-FF468F0F7988}" sibTransId="{5A5A0AA6-2A76-469D-9D05-BEFB453A4029}"/>
    <dgm:cxn modelId="{F00B1EC2-2FE5-47E1-A195-34DE1934D7CE}" srcId="{3728A41E-C440-4A1A-A10C-1095DF58139A}" destId="{52BABD30-C7AA-4206-8531-20A959E2BB4B}" srcOrd="0" destOrd="0" parTransId="{6196A5B7-9455-4110-90A1-34FF48AEDE3A}" sibTransId="{4854CBF4-EE1A-498B-AD49-781D34E9D070}"/>
    <dgm:cxn modelId="{90BF0197-BBF3-423D-92F5-76ED2518DE2F}" type="presOf" srcId="{53A7652F-FC95-42FB-920D-084950B1A7F8}" destId="{0E36DB1D-1752-46EB-A1B8-1BF41AF1E6CF}" srcOrd="0" destOrd="0" presId="urn:microsoft.com/office/officeart/2005/8/layout/hierarchy2"/>
    <dgm:cxn modelId="{F07FE8B4-DFF9-480F-9910-18E19669A6FE}" type="presOf" srcId="{BA3E4225-83B6-45AF-869D-A9C429994DC9}" destId="{753BB863-F35D-432D-8931-20FE02C9406E}" srcOrd="0" destOrd="0" presId="urn:microsoft.com/office/officeart/2005/8/layout/hierarchy2"/>
    <dgm:cxn modelId="{ECCAF4A9-883E-4069-A58A-495838572D84}" type="presOf" srcId="{FDE1FE9C-4BF5-4C3B-8DBA-2F34F1443CEC}" destId="{A46FB466-4C04-4A7E-A012-206A007B8B8B}" srcOrd="0" destOrd="0" presId="urn:microsoft.com/office/officeart/2005/8/layout/hierarchy2"/>
    <dgm:cxn modelId="{B4B63FC8-D759-4189-982C-1FAC4F98955D}" srcId="{52BABD30-C7AA-4206-8531-20A959E2BB4B}" destId="{9C04D368-6F5D-4F90-BB94-1B89D6494647}" srcOrd="0" destOrd="0" parTransId="{53A7652F-FC95-42FB-920D-084950B1A7F8}" sibTransId="{87196C97-AE46-44F2-A383-6D20869B3097}"/>
    <dgm:cxn modelId="{90318A1F-7D5B-4680-A86D-E791B6F67070}" type="presOf" srcId="{8E8B7D48-F575-4FF7-B941-265709DD0617}" destId="{212F7316-F469-450C-B7EB-F4CC453D0C27}" srcOrd="0" destOrd="0" presId="urn:microsoft.com/office/officeart/2005/8/layout/hierarchy2"/>
    <dgm:cxn modelId="{A8E20281-CE93-4481-AB10-5E40879A6B2A}" type="presOf" srcId="{4542381C-FFCB-4D86-92C4-FF468F0F7988}" destId="{3A6CF84C-EE80-44E4-BFDC-28B1270CC483}" srcOrd="1" destOrd="0" presId="urn:microsoft.com/office/officeart/2005/8/layout/hierarchy2"/>
    <dgm:cxn modelId="{49BE276E-B108-4693-8091-25E7EE8FDF16}" type="presOf" srcId="{4542381C-FFCB-4D86-92C4-FF468F0F7988}" destId="{A802C355-FA47-4E89-AF94-977F735CDAED}" srcOrd="0" destOrd="0" presId="urn:microsoft.com/office/officeart/2005/8/layout/hierarchy2"/>
    <dgm:cxn modelId="{A9206BBC-A6E4-4AFD-923C-377A80D4AA75}" srcId="{C9B389A7-7B90-4AE6-8018-2BAA1C6D7D28}" destId="{8E8B7D48-F575-4FF7-B941-265709DD0617}" srcOrd="0" destOrd="0" parTransId="{B1CE26BA-F320-4210-B2D4-E3E3E5A692F8}" sibTransId="{9D43A0FC-E218-4BB4-ADD5-4CAAD1683E40}"/>
    <dgm:cxn modelId="{C218BEA4-A204-468B-BE70-96D7C7D50FA8}" type="presOf" srcId="{6D463250-8E72-44E7-83D1-824C2301F176}" destId="{1D8CF424-BBD2-4E82-B825-4F4DC9D76E75}" srcOrd="0" destOrd="0" presId="urn:microsoft.com/office/officeart/2005/8/layout/hierarchy2"/>
    <dgm:cxn modelId="{F41453A6-6232-43F2-9FEA-6745A73162AE}" type="presParOf" srcId="{67A6FCBD-F52C-430A-8FCB-6751367EB261}" destId="{FA7F2123-80E7-4C17-BF92-DEDC88F7BE82}" srcOrd="0" destOrd="0" presId="urn:microsoft.com/office/officeart/2005/8/layout/hierarchy2"/>
    <dgm:cxn modelId="{3081B481-0300-4BE2-9030-A5B0B31ABC20}" type="presParOf" srcId="{FA7F2123-80E7-4C17-BF92-DEDC88F7BE82}" destId="{212F7316-F469-450C-B7EB-F4CC453D0C27}" srcOrd="0" destOrd="0" presId="urn:microsoft.com/office/officeart/2005/8/layout/hierarchy2"/>
    <dgm:cxn modelId="{FF143A80-0EDB-4A69-9FA0-08BB9DB85DE4}" type="presParOf" srcId="{FA7F2123-80E7-4C17-BF92-DEDC88F7BE82}" destId="{07EA4D8C-6DE7-4D24-89CF-B4418C326F39}" srcOrd="1" destOrd="0" presId="urn:microsoft.com/office/officeart/2005/8/layout/hierarchy2"/>
    <dgm:cxn modelId="{2B058DF6-E649-4AFD-AE99-C6FB3141EF96}" type="presParOf" srcId="{07EA4D8C-6DE7-4D24-89CF-B4418C326F39}" destId="{0468504A-F8BA-41F2-9CFA-2088480D3F95}" srcOrd="0" destOrd="0" presId="urn:microsoft.com/office/officeart/2005/8/layout/hierarchy2"/>
    <dgm:cxn modelId="{C070A45C-8382-4D56-80EF-17D6F4F7AF66}" type="presParOf" srcId="{0468504A-F8BA-41F2-9CFA-2088480D3F95}" destId="{61082F6B-FF9A-43EB-855E-5B4234F37F89}" srcOrd="0" destOrd="0" presId="urn:microsoft.com/office/officeart/2005/8/layout/hierarchy2"/>
    <dgm:cxn modelId="{C7DCE388-4218-4256-AE77-B975960AD436}" type="presParOf" srcId="{07EA4D8C-6DE7-4D24-89CF-B4418C326F39}" destId="{AA4C22C8-A98C-4F74-9FB9-4DBD7E89798C}" srcOrd="1" destOrd="0" presId="urn:microsoft.com/office/officeart/2005/8/layout/hierarchy2"/>
    <dgm:cxn modelId="{A29DF45E-7AD6-44C4-972E-DB2640277C4D}" type="presParOf" srcId="{AA4C22C8-A98C-4F74-9FB9-4DBD7E89798C}" destId="{8F1D6B5E-103B-4B0C-A928-B5E248659FC0}" srcOrd="0" destOrd="0" presId="urn:microsoft.com/office/officeart/2005/8/layout/hierarchy2"/>
    <dgm:cxn modelId="{95849913-3789-45AC-83FC-FBDFD053D1F5}" type="presParOf" srcId="{AA4C22C8-A98C-4F74-9FB9-4DBD7E89798C}" destId="{870720E0-4097-4842-8F90-87F8144E3AEC}" srcOrd="1" destOrd="0" presId="urn:microsoft.com/office/officeart/2005/8/layout/hierarchy2"/>
    <dgm:cxn modelId="{E813F814-8621-4857-AB99-7EAF161EDC84}" type="presParOf" srcId="{870720E0-4097-4842-8F90-87F8144E3AEC}" destId="{C7536E56-9DD3-4036-B96A-70E09047028A}" srcOrd="0" destOrd="0" presId="urn:microsoft.com/office/officeart/2005/8/layout/hierarchy2"/>
    <dgm:cxn modelId="{D9951033-9C1A-4BD0-A762-DC2B3D4CB458}" type="presParOf" srcId="{C7536E56-9DD3-4036-B96A-70E09047028A}" destId="{FB52982C-D028-429C-A3FD-01E03ECFAF86}" srcOrd="0" destOrd="0" presId="urn:microsoft.com/office/officeart/2005/8/layout/hierarchy2"/>
    <dgm:cxn modelId="{A47088AC-94E5-453D-86D3-047599C3D6E5}" type="presParOf" srcId="{870720E0-4097-4842-8F90-87F8144E3AEC}" destId="{53A471C9-09EE-4C72-8F0A-A285207D73A2}" srcOrd="1" destOrd="0" presId="urn:microsoft.com/office/officeart/2005/8/layout/hierarchy2"/>
    <dgm:cxn modelId="{6033FD02-F23F-466B-B236-5064FD004EA5}" type="presParOf" srcId="{53A471C9-09EE-4C72-8F0A-A285207D73A2}" destId="{ED2C7CC6-449F-4B5F-808B-2EC27F3D9472}" srcOrd="0" destOrd="0" presId="urn:microsoft.com/office/officeart/2005/8/layout/hierarchy2"/>
    <dgm:cxn modelId="{A3ADF237-A88B-4B2F-B29D-7F9E84B816D8}" type="presParOf" srcId="{53A471C9-09EE-4C72-8F0A-A285207D73A2}" destId="{95190452-E35B-400B-9FC7-8A5C3FE61FBC}" srcOrd="1" destOrd="0" presId="urn:microsoft.com/office/officeart/2005/8/layout/hierarchy2"/>
    <dgm:cxn modelId="{DFB01067-4708-40CB-9027-B533C2FB5459}" type="presParOf" srcId="{95190452-E35B-400B-9FC7-8A5C3FE61FBC}" destId="{0E36DB1D-1752-46EB-A1B8-1BF41AF1E6CF}" srcOrd="0" destOrd="0" presId="urn:microsoft.com/office/officeart/2005/8/layout/hierarchy2"/>
    <dgm:cxn modelId="{4AFD8219-637D-4B98-8D95-4673BF84F71A}" type="presParOf" srcId="{0E36DB1D-1752-46EB-A1B8-1BF41AF1E6CF}" destId="{BC31C830-D339-48F9-8AE0-A2DE5C920E96}" srcOrd="0" destOrd="0" presId="urn:microsoft.com/office/officeart/2005/8/layout/hierarchy2"/>
    <dgm:cxn modelId="{45158E6D-8E77-4BCF-80D8-654A60F689E5}" type="presParOf" srcId="{95190452-E35B-400B-9FC7-8A5C3FE61FBC}" destId="{8254695E-6781-47D0-89F4-F4C4A3597FB2}" srcOrd="1" destOrd="0" presId="urn:microsoft.com/office/officeart/2005/8/layout/hierarchy2"/>
    <dgm:cxn modelId="{CF9EE307-5564-476B-8B52-09AF2A8766DD}" type="presParOf" srcId="{8254695E-6781-47D0-89F4-F4C4A3597FB2}" destId="{2E99B35F-A1D3-4B82-9E67-EACC86498EAE}" srcOrd="0" destOrd="0" presId="urn:microsoft.com/office/officeart/2005/8/layout/hierarchy2"/>
    <dgm:cxn modelId="{20AFF6A8-F8DD-4DEE-96B0-436921889C35}" type="presParOf" srcId="{8254695E-6781-47D0-89F4-F4C4A3597FB2}" destId="{754F6B26-DD01-4253-89EF-20EB73165EF1}" srcOrd="1" destOrd="0" presId="urn:microsoft.com/office/officeart/2005/8/layout/hierarchy2"/>
    <dgm:cxn modelId="{9A19FF2A-74F5-4256-8C38-25BB7EC9B194}" type="presParOf" srcId="{870720E0-4097-4842-8F90-87F8144E3AEC}" destId="{A802C355-FA47-4E89-AF94-977F735CDAED}" srcOrd="2" destOrd="0" presId="urn:microsoft.com/office/officeart/2005/8/layout/hierarchy2"/>
    <dgm:cxn modelId="{025F0FE7-5C90-4359-8125-87680317B3F7}" type="presParOf" srcId="{A802C355-FA47-4E89-AF94-977F735CDAED}" destId="{3A6CF84C-EE80-44E4-BFDC-28B1270CC483}" srcOrd="0" destOrd="0" presId="urn:microsoft.com/office/officeart/2005/8/layout/hierarchy2"/>
    <dgm:cxn modelId="{724030BF-7F3E-40D2-81E7-95B6DD656570}" type="presParOf" srcId="{870720E0-4097-4842-8F90-87F8144E3AEC}" destId="{E6ABAF23-5D80-44F6-B6E6-0D992589BABE}" srcOrd="3" destOrd="0" presId="urn:microsoft.com/office/officeart/2005/8/layout/hierarchy2"/>
    <dgm:cxn modelId="{96F9174F-5B00-4F0A-B0D5-9A6F2530D0FF}" type="presParOf" srcId="{E6ABAF23-5D80-44F6-B6E6-0D992589BABE}" destId="{2EC37E94-D4D4-466B-925C-2F2FC0B6B4AD}" srcOrd="0" destOrd="0" presId="urn:microsoft.com/office/officeart/2005/8/layout/hierarchy2"/>
    <dgm:cxn modelId="{681C0801-97DE-49B1-98B0-FEAAF3804AAE}" type="presParOf" srcId="{E6ABAF23-5D80-44F6-B6E6-0D992589BABE}" destId="{1929BB1E-649A-409B-AEE0-D5D1C15B071C}" srcOrd="1" destOrd="0" presId="urn:microsoft.com/office/officeart/2005/8/layout/hierarchy2"/>
    <dgm:cxn modelId="{715BAA8B-AF3A-46CD-B975-5C8FAB3714BF}" type="presParOf" srcId="{07EA4D8C-6DE7-4D24-89CF-B4418C326F39}" destId="{A46FB466-4C04-4A7E-A012-206A007B8B8B}" srcOrd="2" destOrd="0" presId="urn:microsoft.com/office/officeart/2005/8/layout/hierarchy2"/>
    <dgm:cxn modelId="{B8B26113-876D-444C-B6BC-4D2A291D2510}" type="presParOf" srcId="{A46FB466-4C04-4A7E-A012-206A007B8B8B}" destId="{4F01CFB1-5E05-4E93-81AE-521F28953C9C}" srcOrd="0" destOrd="0" presId="urn:microsoft.com/office/officeart/2005/8/layout/hierarchy2"/>
    <dgm:cxn modelId="{D705B8EF-503F-4788-A7FC-135294EC83ED}" type="presParOf" srcId="{07EA4D8C-6DE7-4D24-89CF-B4418C326F39}" destId="{16EE5C63-830C-405D-BD7A-9452E6670360}" srcOrd="3" destOrd="0" presId="urn:microsoft.com/office/officeart/2005/8/layout/hierarchy2"/>
    <dgm:cxn modelId="{543B6CAD-239C-499F-9094-BE19A45DE418}" type="presParOf" srcId="{16EE5C63-830C-405D-BD7A-9452E6670360}" destId="{753BB863-F35D-432D-8931-20FE02C9406E}" srcOrd="0" destOrd="0" presId="urn:microsoft.com/office/officeart/2005/8/layout/hierarchy2"/>
    <dgm:cxn modelId="{0E55027A-1A27-4421-8E63-D5221B2F6165}" type="presParOf" srcId="{16EE5C63-830C-405D-BD7A-9452E6670360}" destId="{B6365A9D-EBF0-4EAD-8DD0-CC69326ECAC4}" srcOrd="1" destOrd="0" presId="urn:microsoft.com/office/officeart/2005/8/layout/hierarchy2"/>
    <dgm:cxn modelId="{471F3536-7478-41D3-BC1D-C51F21256F4A}" type="presParOf" srcId="{B6365A9D-EBF0-4EAD-8DD0-CC69326ECAC4}" destId="{1D8CF424-BBD2-4E82-B825-4F4DC9D76E75}" srcOrd="0" destOrd="0" presId="urn:microsoft.com/office/officeart/2005/8/layout/hierarchy2"/>
    <dgm:cxn modelId="{76889E8A-91AC-46BE-882B-C59BED5CFC9F}" type="presParOf" srcId="{1D8CF424-BBD2-4E82-B825-4F4DC9D76E75}" destId="{D275F519-19A0-4C3B-B177-534CCE6450D5}" srcOrd="0" destOrd="0" presId="urn:microsoft.com/office/officeart/2005/8/layout/hierarchy2"/>
    <dgm:cxn modelId="{124F336E-BFAB-4C85-BF50-78CCA8E59F91}" type="presParOf" srcId="{B6365A9D-EBF0-4EAD-8DD0-CC69326ECAC4}" destId="{7D4602C9-6B82-48FF-8A00-FC990ECC06CB}" srcOrd="1" destOrd="0" presId="urn:microsoft.com/office/officeart/2005/8/layout/hierarchy2"/>
    <dgm:cxn modelId="{1F217DFE-38F1-4712-A8B7-01A0B43869BB}" type="presParOf" srcId="{7D4602C9-6B82-48FF-8A00-FC990ECC06CB}" destId="{35A5CDDC-36D3-4AB2-923C-E397B00E0235}" srcOrd="0" destOrd="0" presId="urn:microsoft.com/office/officeart/2005/8/layout/hierarchy2"/>
    <dgm:cxn modelId="{9293212D-EAFC-42EA-B222-4D6028F7A9B9}" type="presParOf" srcId="{7D4602C9-6B82-48FF-8A00-FC990ECC06CB}" destId="{C08BF37A-1B52-44A7-B569-0350F012A41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8A6BEE-9A5F-41F8-87A3-A5A6ED95CF4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BE162D-F37D-4AAC-901E-7FC56EC5FCA0}">
      <dgm:prSet phldrT="[Text]"/>
      <dgm:spPr/>
      <dgm:t>
        <a:bodyPr/>
        <a:lstStyle/>
        <a:p>
          <a:r>
            <a:rPr lang="en-US" dirty="0" smtClean="0"/>
            <a:t>Big leaps in science</a:t>
          </a:r>
          <a:endParaRPr lang="en-US" dirty="0"/>
        </a:p>
      </dgm:t>
    </dgm:pt>
    <dgm:pt modelId="{A5951BE8-4868-4C34-B960-FF92B26D0B23}" type="parTrans" cxnId="{48BB5CD1-3B7F-4E39-8B3E-393478ABA08C}">
      <dgm:prSet/>
      <dgm:spPr/>
      <dgm:t>
        <a:bodyPr/>
        <a:lstStyle/>
        <a:p>
          <a:endParaRPr lang="en-US"/>
        </a:p>
      </dgm:t>
    </dgm:pt>
    <dgm:pt modelId="{5AF04DA2-EDC5-487B-A0FF-7454C0D13600}" type="sibTrans" cxnId="{48BB5CD1-3B7F-4E39-8B3E-393478ABA08C}">
      <dgm:prSet/>
      <dgm:spPr/>
      <dgm:t>
        <a:bodyPr/>
        <a:lstStyle/>
        <a:p>
          <a:endParaRPr lang="en-US"/>
        </a:p>
      </dgm:t>
    </dgm:pt>
    <dgm:pt modelId="{5EE256F2-7CC2-4788-8A75-3AACB4366846}">
      <dgm:prSet phldrT="[Text]"/>
      <dgm:spPr/>
      <dgm:t>
        <a:bodyPr/>
        <a:lstStyle/>
        <a:p>
          <a:r>
            <a:rPr lang="en-US" dirty="0" smtClean="0"/>
            <a:t>Technology</a:t>
          </a:r>
          <a:endParaRPr lang="en-US" dirty="0"/>
        </a:p>
      </dgm:t>
    </dgm:pt>
    <dgm:pt modelId="{CED677A4-DFC4-4E96-92D9-40CDDE8B1B47}" type="parTrans" cxnId="{4F627221-54F0-4597-AAD8-57DE7946E5D6}">
      <dgm:prSet/>
      <dgm:spPr/>
      <dgm:t>
        <a:bodyPr/>
        <a:lstStyle/>
        <a:p>
          <a:endParaRPr lang="en-US"/>
        </a:p>
      </dgm:t>
    </dgm:pt>
    <dgm:pt modelId="{46387D4B-6CBB-4AE5-B3B0-894DA3FC8989}" type="sibTrans" cxnId="{4F627221-54F0-4597-AAD8-57DE7946E5D6}">
      <dgm:prSet/>
      <dgm:spPr/>
      <dgm:t>
        <a:bodyPr/>
        <a:lstStyle/>
        <a:p>
          <a:endParaRPr lang="en-US"/>
        </a:p>
      </dgm:t>
    </dgm:pt>
    <dgm:pt modelId="{ACC8DF52-8CC2-4238-B675-DA9CE5ACA4E4}">
      <dgm:prSet phldrT="[Text]"/>
      <dgm:spPr/>
      <dgm:t>
        <a:bodyPr/>
        <a:lstStyle/>
        <a:p>
          <a:r>
            <a:rPr lang="en-US" dirty="0" smtClean="0"/>
            <a:t>Breaking paradigms</a:t>
          </a:r>
          <a:endParaRPr lang="en-US" dirty="0"/>
        </a:p>
      </dgm:t>
    </dgm:pt>
    <dgm:pt modelId="{BF892FD5-9C6B-4824-BFBE-BFA239FA63CE}" type="parTrans" cxnId="{F116CC0D-7315-4626-AB59-F9F76B30D80E}">
      <dgm:prSet/>
      <dgm:spPr/>
      <dgm:t>
        <a:bodyPr/>
        <a:lstStyle/>
        <a:p>
          <a:endParaRPr lang="en-US"/>
        </a:p>
      </dgm:t>
    </dgm:pt>
    <dgm:pt modelId="{E2612AAE-D052-4172-ACE5-0BDC53160774}" type="sibTrans" cxnId="{F116CC0D-7315-4626-AB59-F9F76B30D80E}">
      <dgm:prSet/>
      <dgm:spPr/>
      <dgm:t>
        <a:bodyPr/>
        <a:lstStyle/>
        <a:p>
          <a:endParaRPr lang="en-US"/>
        </a:p>
      </dgm:t>
    </dgm:pt>
    <dgm:pt modelId="{6C012879-8702-4147-B141-174A84155476}">
      <dgm:prSet phldrT="[Text]"/>
      <dgm:spPr/>
      <dgm:t>
        <a:bodyPr/>
        <a:lstStyle/>
        <a:p>
          <a:r>
            <a:rPr lang="en-US" dirty="0" smtClean="0"/>
            <a:t>Theory</a:t>
          </a:r>
          <a:endParaRPr lang="en-US" dirty="0"/>
        </a:p>
      </dgm:t>
    </dgm:pt>
    <dgm:pt modelId="{180BFEAE-845A-4107-A9FF-89B86721113D}" type="parTrans" cxnId="{36C48015-9EF8-48DF-9EB8-E2B2ECFC8116}">
      <dgm:prSet/>
      <dgm:spPr/>
      <dgm:t>
        <a:bodyPr/>
        <a:lstStyle/>
        <a:p>
          <a:endParaRPr lang="en-US"/>
        </a:p>
      </dgm:t>
    </dgm:pt>
    <dgm:pt modelId="{CF175891-DF50-4B63-B7C5-7A7DE5E5271E}" type="sibTrans" cxnId="{36C48015-9EF8-48DF-9EB8-E2B2ECFC8116}">
      <dgm:prSet/>
      <dgm:spPr/>
      <dgm:t>
        <a:bodyPr/>
        <a:lstStyle/>
        <a:p>
          <a:endParaRPr lang="en-US"/>
        </a:p>
      </dgm:t>
    </dgm:pt>
    <dgm:pt modelId="{70DC8182-63DF-4AB8-8456-C2EB7E5C4037}">
      <dgm:prSet/>
      <dgm:spPr/>
      <dgm:t>
        <a:bodyPr/>
        <a:lstStyle/>
        <a:p>
          <a:r>
            <a:rPr lang="en-US" dirty="0" smtClean="0"/>
            <a:t>Genomics</a:t>
          </a:r>
          <a:endParaRPr lang="en-US" dirty="0"/>
        </a:p>
      </dgm:t>
    </dgm:pt>
    <dgm:pt modelId="{9773BEA2-BDA1-466B-810E-BBCDA0550E96}" type="parTrans" cxnId="{26806F75-81CA-449E-8B6D-16BDD4F649DE}">
      <dgm:prSet/>
      <dgm:spPr/>
      <dgm:t>
        <a:bodyPr/>
        <a:lstStyle/>
        <a:p>
          <a:endParaRPr lang="en-US"/>
        </a:p>
      </dgm:t>
    </dgm:pt>
    <dgm:pt modelId="{BC6D829D-749B-431E-B013-4604C366F4B5}" type="sibTrans" cxnId="{26806F75-81CA-449E-8B6D-16BDD4F649DE}">
      <dgm:prSet/>
      <dgm:spPr/>
      <dgm:t>
        <a:bodyPr/>
        <a:lstStyle/>
        <a:p>
          <a:endParaRPr lang="en-US"/>
        </a:p>
      </dgm:t>
    </dgm:pt>
    <dgm:pt modelId="{008AA77B-006A-4CC0-A996-EC20F1CC0AD1}">
      <dgm:prSet/>
      <dgm:spPr/>
      <dgm:t>
        <a:bodyPr/>
        <a:lstStyle/>
        <a:p>
          <a:r>
            <a:rPr lang="en-US" dirty="0" smtClean="0"/>
            <a:t>Single cell</a:t>
          </a:r>
          <a:endParaRPr lang="en-US" dirty="0"/>
        </a:p>
      </dgm:t>
    </dgm:pt>
    <dgm:pt modelId="{4B74704B-A136-4D2E-9D78-8F5A0BF688C3}" type="parTrans" cxnId="{72B5628D-3EE1-4890-BB24-F07461571807}">
      <dgm:prSet/>
      <dgm:spPr/>
      <dgm:t>
        <a:bodyPr/>
        <a:lstStyle/>
        <a:p>
          <a:endParaRPr lang="en-US"/>
        </a:p>
      </dgm:t>
    </dgm:pt>
    <dgm:pt modelId="{CC2C58AE-2278-4822-AA82-32A50CF6830A}" type="sibTrans" cxnId="{72B5628D-3EE1-4890-BB24-F07461571807}">
      <dgm:prSet/>
      <dgm:spPr/>
      <dgm:t>
        <a:bodyPr/>
        <a:lstStyle/>
        <a:p>
          <a:endParaRPr lang="en-US"/>
        </a:p>
      </dgm:t>
    </dgm:pt>
    <dgm:pt modelId="{053A4661-4085-4540-A724-67D1CB5404DC}">
      <dgm:prSet/>
      <dgm:spPr/>
      <dgm:t>
        <a:bodyPr/>
        <a:lstStyle/>
        <a:p>
          <a:r>
            <a:rPr lang="en-US" dirty="0" smtClean="0"/>
            <a:t>Mass spectrometry</a:t>
          </a:r>
          <a:endParaRPr lang="en-US" dirty="0"/>
        </a:p>
      </dgm:t>
    </dgm:pt>
    <dgm:pt modelId="{E0EFDE6F-F330-472F-8616-9E816D2456AB}" type="parTrans" cxnId="{A52A3C4D-D252-4D52-81D9-CC32EC53A6DA}">
      <dgm:prSet/>
      <dgm:spPr/>
      <dgm:t>
        <a:bodyPr/>
        <a:lstStyle/>
        <a:p>
          <a:endParaRPr lang="en-US"/>
        </a:p>
      </dgm:t>
    </dgm:pt>
    <dgm:pt modelId="{7161478A-F043-462D-A62E-DD77F847F5D9}" type="sibTrans" cxnId="{A52A3C4D-D252-4D52-81D9-CC32EC53A6DA}">
      <dgm:prSet/>
      <dgm:spPr/>
      <dgm:t>
        <a:bodyPr/>
        <a:lstStyle/>
        <a:p>
          <a:endParaRPr lang="en-US"/>
        </a:p>
      </dgm:t>
    </dgm:pt>
    <dgm:pt modelId="{922AEF7A-7453-4ACB-AF13-82D952887704}">
      <dgm:prSet/>
      <dgm:spPr/>
      <dgm:t>
        <a:bodyPr/>
        <a:lstStyle/>
        <a:p>
          <a:r>
            <a:rPr lang="en-US" dirty="0" smtClean="0"/>
            <a:t>HSCs hierarchy</a:t>
          </a:r>
          <a:endParaRPr lang="en-US" dirty="0"/>
        </a:p>
      </dgm:t>
    </dgm:pt>
    <dgm:pt modelId="{7887CAE0-368F-40F1-A38D-305D1475FEE0}" type="parTrans" cxnId="{8E557DFC-8AAE-4F2F-BC2B-361C86E3D706}">
      <dgm:prSet/>
      <dgm:spPr/>
      <dgm:t>
        <a:bodyPr/>
        <a:lstStyle/>
        <a:p>
          <a:endParaRPr lang="en-US"/>
        </a:p>
      </dgm:t>
    </dgm:pt>
    <dgm:pt modelId="{2986BC09-75EC-44D9-8F7F-64293C12F9A7}" type="sibTrans" cxnId="{8E557DFC-8AAE-4F2F-BC2B-361C86E3D706}">
      <dgm:prSet/>
      <dgm:spPr/>
      <dgm:t>
        <a:bodyPr/>
        <a:lstStyle/>
        <a:p>
          <a:endParaRPr lang="en-US"/>
        </a:p>
      </dgm:t>
    </dgm:pt>
    <dgm:pt modelId="{B74C660D-5352-4139-84B9-B107B395AE16}">
      <dgm:prSet/>
      <dgm:spPr/>
      <dgm:t>
        <a:bodyPr/>
        <a:lstStyle/>
        <a:p>
          <a:r>
            <a:rPr lang="en-US" dirty="0" smtClean="0"/>
            <a:t>HSCs</a:t>
          </a:r>
        </a:p>
        <a:p>
          <a:r>
            <a:rPr lang="en-US" dirty="0" smtClean="0"/>
            <a:t>Kinetics</a:t>
          </a:r>
          <a:endParaRPr lang="en-US" dirty="0"/>
        </a:p>
      </dgm:t>
    </dgm:pt>
    <dgm:pt modelId="{C85D50B2-1AA1-4F13-90CA-861F1D7B88AD}" type="parTrans" cxnId="{EDD71343-1E8F-4988-ACDE-BC57D84C591D}">
      <dgm:prSet/>
      <dgm:spPr/>
      <dgm:t>
        <a:bodyPr/>
        <a:lstStyle/>
        <a:p>
          <a:endParaRPr lang="en-US"/>
        </a:p>
      </dgm:t>
    </dgm:pt>
    <dgm:pt modelId="{73E8B892-9F43-481A-9C03-21F9AF349EAD}" type="sibTrans" cxnId="{EDD71343-1E8F-4988-ACDE-BC57D84C591D}">
      <dgm:prSet/>
      <dgm:spPr/>
      <dgm:t>
        <a:bodyPr/>
        <a:lstStyle/>
        <a:p>
          <a:endParaRPr lang="en-US"/>
        </a:p>
      </dgm:t>
    </dgm:pt>
    <dgm:pt modelId="{CDC290D2-3117-45A6-9426-C41A0A9A7C7D}">
      <dgm:prSet/>
      <dgm:spPr/>
      <dgm:t>
        <a:bodyPr/>
        <a:lstStyle/>
        <a:p>
          <a:r>
            <a:rPr lang="en-US" dirty="0" smtClean="0"/>
            <a:t>Aging</a:t>
          </a:r>
          <a:endParaRPr lang="en-US" dirty="0"/>
        </a:p>
      </dgm:t>
    </dgm:pt>
    <dgm:pt modelId="{C67C9A7E-3DCB-4B02-9B1F-90AA246A3F22}" type="parTrans" cxnId="{559C26F0-0EE4-428B-9D25-098C322BF88C}">
      <dgm:prSet/>
      <dgm:spPr/>
      <dgm:t>
        <a:bodyPr/>
        <a:lstStyle/>
        <a:p>
          <a:endParaRPr lang="en-US"/>
        </a:p>
      </dgm:t>
    </dgm:pt>
    <dgm:pt modelId="{154EF019-9263-4284-A581-051E3DCCF2F8}" type="sibTrans" cxnId="{559C26F0-0EE4-428B-9D25-098C322BF88C}">
      <dgm:prSet/>
      <dgm:spPr/>
      <dgm:t>
        <a:bodyPr/>
        <a:lstStyle/>
        <a:p>
          <a:endParaRPr lang="en-US"/>
        </a:p>
      </dgm:t>
    </dgm:pt>
    <dgm:pt modelId="{0ABA9B74-1223-470B-A948-5E3740435F00}">
      <dgm:prSet/>
      <dgm:spPr/>
      <dgm:t>
        <a:bodyPr/>
        <a:lstStyle/>
        <a:p>
          <a:r>
            <a:rPr lang="en-US" dirty="0" smtClean="0"/>
            <a:t>System biology</a:t>
          </a:r>
          <a:endParaRPr lang="en-US" dirty="0"/>
        </a:p>
      </dgm:t>
    </dgm:pt>
    <dgm:pt modelId="{A251DC45-CE15-47DB-9DF4-C28EA08557CC}" type="parTrans" cxnId="{9B3524E6-1264-47E4-A1DA-D9B99A634B67}">
      <dgm:prSet/>
      <dgm:spPr/>
      <dgm:t>
        <a:bodyPr/>
        <a:lstStyle/>
        <a:p>
          <a:endParaRPr lang="en-US"/>
        </a:p>
      </dgm:t>
    </dgm:pt>
    <dgm:pt modelId="{95229551-73EE-4234-8CE8-C3B8A51CCF1E}" type="sibTrans" cxnId="{9B3524E6-1264-47E4-A1DA-D9B99A634B67}">
      <dgm:prSet/>
      <dgm:spPr/>
      <dgm:t>
        <a:bodyPr/>
        <a:lstStyle/>
        <a:p>
          <a:endParaRPr lang="en-US"/>
        </a:p>
      </dgm:t>
    </dgm:pt>
    <dgm:pt modelId="{616D84C4-5A35-4191-BECA-32801D2B0B31}">
      <dgm:prSet/>
      <dgm:spPr/>
      <dgm:t>
        <a:bodyPr/>
        <a:lstStyle/>
        <a:p>
          <a:r>
            <a:rPr lang="en-US" dirty="0" smtClean="0"/>
            <a:t>Computational biology big data</a:t>
          </a:r>
          <a:endParaRPr lang="en-US" dirty="0"/>
        </a:p>
      </dgm:t>
    </dgm:pt>
    <dgm:pt modelId="{06C5498E-AB17-481E-AB47-4C39C558D0C0}" type="parTrans" cxnId="{EB8FBBC3-4164-4D10-B668-C22E3AFD1A73}">
      <dgm:prSet/>
      <dgm:spPr/>
      <dgm:t>
        <a:bodyPr/>
        <a:lstStyle/>
        <a:p>
          <a:endParaRPr lang="en-US"/>
        </a:p>
      </dgm:t>
    </dgm:pt>
    <dgm:pt modelId="{82119AE1-934F-4479-8A48-DEA0381D6F2D}" type="sibTrans" cxnId="{EB8FBBC3-4164-4D10-B668-C22E3AFD1A73}">
      <dgm:prSet/>
      <dgm:spPr/>
      <dgm:t>
        <a:bodyPr/>
        <a:lstStyle/>
        <a:p>
          <a:endParaRPr lang="en-US"/>
        </a:p>
      </dgm:t>
    </dgm:pt>
    <dgm:pt modelId="{F24A6EB8-B997-447D-A1A1-81B03698A60B}">
      <dgm:prSet/>
      <dgm:spPr/>
      <dgm:t>
        <a:bodyPr/>
        <a:lstStyle/>
        <a:p>
          <a:r>
            <a:rPr lang="en-US" dirty="0" smtClean="0"/>
            <a:t>Leukemia </a:t>
          </a:r>
        </a:p>
        <a:p>
          <a:r>
            <a:rPr lang="en-US" dirty="0" smtClean="0"/>
            <a:t>Evolution</a:t>
          </a:r>
          <a:endParaRPr lang="en-US" dirty="0"/>
        </a:p>
      </dgm:t>
    </dgm:pt>
    <dgm:pt modelId="{D738CAA1-3BAC-4B96-B1FA-E99767A2642C}" type="parTrans" cxnId="{BCA41095-0226-443E-86F4-01D365AC8C28}">
      <dgm:prSet/>
      <dgm:spPr/>
      <dgm:t>
        <a:bodyPr/>
        <a:lstStyle/>
        <a:p>
          <a:endParaRPr lang="en-US"/>
        </a:p>
      </dgm:t>
    </dgm:pt>
    <dgm:pt modelId="{6DF258E9-610C-4437-8621-D491B074C753}" type="sibTrans" cxnId="{BCA41095-0226-443E-86F4-01D365AC8C28}">
      <dgm:prSet/>
      <dgm:spPr/>
      <dgm:t>
        <a:bodyPr/>
        <a:lstStyle/>
        <a:p>
          <a:endParaRPr lang="en-US"/>
        </a:p>
      </dgm:t>
    </dgm:pt>
    <dgm:pt modelId="{28C81E06-065D-4552-BBBA-B1620D6AC063}" type="pres">
      <dgm:prSet presAssocID="{C78A6BEE-9A5F-41F8-87A3-A5A6ED95CF4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C8547EB-B389-4A70-BAC7-7866A483EDD0}" type="pres">
      <dgm:prSet presAssocID="{A5BE162D-F37D-4AAC-901E-7FC56EC5FCA0}" presName="hierRoot1" presStyleCnt="0">
        <dgm:presLayoutVars>
          <dgm:hierBranch val="init"/>
        </dgm:presLayoutVars>
      </dgm:prSet>
      <dgm:spPr/>
    </dgm:pt>
    <dgm:pt modelId="{20A4F1A9-778E-4017-AC13-6DFED453D146}" type="pres">
      <dgm:prSet presAssocID="{A5BE162D-F37D-4AAC-901E-7FC56EC5FCA0}" presName="rootComposite1" presStyleCnt="0"/>
      <dgm:spPr/>
    </dgm:pt>
    <dgm:pt modelId="{B1F07241-BDA7-461E-9D79-78FA7E5B9A4A}" type="pres">
      <dgm:prSet presAssocID="{A5BE162D-F37D-4AAC-901E-7FC56EC5FCA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E0DFBB-8254-4967-8110-7AECF051AB55}" type="pres">
      <dgm:prSet presAssocID="{A5BE162D-F37D-4AAC-901E-7FC56EC5FCA0}" presName="rootConnector1" presStyleLbl="node1" presStyleIdx="0" presStyleCnt="0"/>
      <dgm:spPr/>
      <dgm:t>
        <a:bodyPr/>
        <a:lstStyle/>
        <a:p>
          <a:endParaRPr lang="en-US"/>
        </a:p>
      </dgm:t>
    </dgm:pt>
    <dgm:pt modelId="{E8AEDAC1-FF0D-45DB-80FA-FB168C7C03AE}" type="pres">
      <dgm:prSet presAssocID="{A5BE162D-F37D-4AAC-901E-7FC56EC5FCA0}" presName="hierChild2" presStyleCnt="0"/>
      <dgm:spPr/>
    </dgm:pt>
    <dgm:pt modelId="{915FEFB5-93F0-4552-8A5D-C34349184067}" type="pres">
      <dgm:prSet presAssocID="{CED677A4-DFC4-4E96-92D9-40CDDE8B1B47}" presName="Name37" presStyleLbl="parChTrans1D2" presStyleIdx="0" presStyleCnt="3"/>
      <dgm:spPr/>
      <dgm:t>
        <a:bodyPr/>
        <a:lstStyle/>
        <a:p>
          <a:endParaRPr lang="en-US"/>
        </a:p>
      </dgm:t>
    </dgm:pt>
    <dgm:pt modelId="{BDE7F107-B995-4369-AEFC-329727E23E9B}" type="pres">
      <dgm:prSet presAssocID="{5EE256F2-7CC2-4788-8A75-3AACB4366846}" presName="hierRoot2" presStyleCnt="0">
        <dgm:presLayoutVars>
          <dgm:hierBranch val="init"/>
        </dgm:presLayoutVars>
      </dgm:prSet>
      <dgm:spPr/>
    </dgm:pt>
    <dgm:pt modelId="{A6964F54-94D7-4AF9-A509-80E7131BE583}" type="pres">
      <dgm:prSet presAssocID="{5EE256F2-7CC2-4788-8A75-3AACB4366846}" presName="rootComposite" presStyleCnt="0"/>
      <dgm:spPr/>
    </dgm:pt>
    <dgm:pt modelId="{C9E8D62D-3D46-4C5E-B8EB-2EF4D95E124F}" type="pres">
      <dgm:prSet presAssocID="{5EE256F2-7CC2-4788-8A75-3AACB4366846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EC51AB-965D-4B1A-A1F9-AAB16FD15270}" type="pres">
      <dgm:prSet presAssocID="{5EE256F2-7CC2-4788-8A75-3AACB4366846}" presName="rootConnector" presStyleLbl="node2" presStyleIdx="0" presStyleCnt="3"/>
      <dgm:spPr/>
      <dgm:t>
        <a:bodyPr/>
        <a:lstStyle/>
        <a:p>
          <a:endParaRPr lang="en-US"/>
        </a:p>
      </dgm:t>
    </dgm:pt>
    <dgm:pt modelId="{11761A0F-96A8-4A5F-9C2E-B7D3EC2A255E}" type="pres">
      <dgm:prSet presAssocID="{5EE256F2-7CC2-4788-8A75-3AACB4366846}" presName="hierChild4" presStyleCnt="0"/>
      <dgm:spPr/>
    </dgm:pt>
    <dgm:pt modelId="{AF47BBCD-FAEF-44FD-ADD2-7A0C11A0FAB1}" type="pres">
      <dgm:prSet presAssocID="{9773BEA2-BDA1-466B-810E-BBCDA0550E96}" presName="Name37" presStyleLbl="parChTrans1D3" presStyleIdx="0" presStyleCnt="9"/>
      <dgm:spPr/>
      <dgm:t>
        <a:bodyPr/>
        <a:lstStyle/>
        <a:p>
          <a:endParaRPr lang="en-US"/>
        </a:p>
      </dgm:t>
    </dgm:pt>
    <dgm:pt modelId="{8EB0E613-77DB-4399-AB11-89599AE6BD99}" type="pres">
      <dgm:prSet presAssocID="{70DC8182-63DF-4AB8-8456-C2EB7E5C4037}" presName="hierRoot2" presStyleCnt="0">
        <dgm:presLayoutVars>
          <dgm:hierBranch val="init"/>
        </dgm:presLayoutVars>
      </dgm:prSet>
      <dgm:spPr/>
    </dgm:pt>
    <dgm:pt modelId="{F74FD182-FCD4-415E-95FD-4979594994B2}" type="pres">
      <dgm:prSet presAssocID="{70DC8182-63DF-4AB8-8456-C2EB7E5C4037}" presName="rootComposite" presStyleCnt="0"/>
      <dgm:spPr/>
    </dgm:pt>
    <dgm:pt modelId="{EE51A24B-116A-4C84-97C4-F7F9FD62502A}" type="pres">
      <dgm:prSet presAssocID="{70DC8182-63DF-4AB8-8456-C2EB7E5C4037}" presName="rootText" presStyleLbl="node3" presStyleIdx="0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A7E990-452B-47E2-856D-D7B0964274D1}" type="pres">
      <dgm:prSet presAssocID="{70DC8182-63DF-4AB8-8456-C2EB7E5C4037}" presName="rootConnector" presStyleLbl="node3" presStyleIdx="0" presStyleCnt="9"/>
      <dgm:spPr/>
      <dgm:t>
        <a:bodyPr/>
        <a:lstStyle/>
        <a:p>
          <a:endParaRPr lang="en-US"/>
        </a:p>
      </dgm:t>
    </dgm:pt>
    <dgm:pt modelId="{C983D418-12A9-4BB5-9F08-9B977224F23D}" type="pres">
      <dgm:prSet presAssocID="{70DC8182-63DF-4AB8-8456-C2EB7E5C4037}" presName="hierChild4" presStyleCnt="0"/>
      <dgm:spPr/>
    </dgm:pt>
    <dgm:pt modelId="{FD6713AE-5733-43B7-A3F9-88271E48BB87}" type="pres">
      <dgm:prSet presAssocID="{70DC8182-63DF-4AB8-8456-C2EB7E5C4037}" presName="hierChild5" presStyleCnt="0"/>
      <dgm:spPr/>
    </dgm:pt>
    <dgm:pt modelId="{1C49A88B-25FA-4413-8980-3570E57710CF}" type="pres">
      <dgm:prSet presAssocID="{4B74704B-A136-4D2E-9D78-8F5A0BF688C3}" presName="Name37" presStyleLbl="parChTrans1D3" presStyleIdx="1" presStyleCnt="9"/>
      <dgm:spPr/>
      <dgm:t>
        <a:bodyPr/>
        <a:lstStyle/>
        <a:p>
          <a:endParaRPr lang="en-US"/>
        </a:p>
      </dgm:t>
    </dgm:pt>
    <dgm:pt modelId="{2709B7A4-5CEE-472B-9F9E-8E3B2E172ED4}" type="pres">
      <dgm:prSet presAssocID="{008AA77B-006A-4CC0-A996-EC20F1CC0AD1}" presName="hierRoot2" presStyleCnt="0">
        <dgm:presLayoutVars>
          <dgm:hierBranch val="init"/>
        </dgm:presLayoutVars>
      </dgm:prSet>
      <dgm:spPr/>
    </dgm:pt>
    <dgm:pt modelId="{A2AE89D0-317B-4B80-941E-680A00FF3421}" type="pres">
      <dgm:prSet presAssocID="{008AA77B-006A-4CC0-A996-EC20F1CC0AD1}" presName="rootComposite" presStyleCnt="0"/>
      <dgm:spPr/>
    </dgm:pt>
    <dgm:pt modelId="{34A74D9E-237E-4BE1-BFCC-05EDAB3AB4D2}" type="pres">
      <dgm:prSet presAssocID="{008AA77B-006A-4CC0-A996-EC20F1CC0AD1}" presName="rootText" presStyleLbl="node3" presStyleIdx="1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CBDE62-B501-4706-BCBE-A766DB63E681}" type="pres">
      <dgm:prSet presAssocID="{008AA77B-006A-4CC0-A996-EC20F1CC0AD1}" presName="rootConnector" presStyleLbl="node3" presStyleIdx="1" presStyleCnt="9"/>
      <dgm:spPr/>
      <dgm:t>
        <a:bodyPr/>
        <a:lstStyle/>
        <a:p>
          <a:endParaRPr lang="en-US"/>
        </a:p>
      </dgm:t>
    </dgm:pt>
    <dgm:pt modelId="{2ACFCA82-5D55-45E6-88EC-F8A661E0C6DD}" type="pres">
      <dgm:prSet presAssocID="{008AA77B-006A-4CC0-A996-EC20F1CC0AD1}" presName="hierChild4" presStyleCnt="0"/>
      <dgm:spPr/>
    </dgm:pt>
    <dgm:pt modelId="{9DF4D803-1172-4DC4-BE57-615678D20830}" type="pres">
      <dgm:prSet presAssocID="{008AA77B-006A-4CC0-A996-EC20F1CC0AD1}" presName="hierChild5" presStyleCnt="0"/>
      <dgm:spPr/>
    </dgm:pt>
    <dgm:pt modelId="{ED1FD477-B9B3-4832-B70C-ACD8EC0F453D}" type="pres">
      <dgm:prSet presAssocID="{E0EFDE6F-F330-472F-8616-9E816D2456AB}" presName="Name37" presStyleLbl="parChTrans1D3" presStyleIdx="2" presStyleCnt="9"/>
      <dgm:spPr/>
      <dgm:t>
        <a:bodyPr/>
        <a:lstStyle/>
        <a:p>
          <a:endParaRPr lang="en-US"/>
        </a:p>
      </dgm:t>
    </dgm:pt>
    <dgm:pt modelId="{B2005B5D-013B-4DE8-9AF4-CED04E8FC424}" type="pres">
      <dgm:prSet presAssocID="{053A4661-4085-4540-A724-67D1CB5404DC}" presName="hierRoot2" presStyleCnt="0">
        <dgm:presLayoutVars>
          <dgm:hierBranch val="init"/>
        </dgm:presLayoutVars>
      </dgm:prSet>
      <dgm:spPr/>
    </dgm:pt>
    <dgm:pt modelId="{E295BCD4-6A39-4B8B-9A9B-802E587E5300}" type="pres">
      <dgm:prSet presAssocID="{053A4661-4085-4540-A724-67D1CB5404DC}" presName="rootComposite" presStyleCnt="0"/>
      <dgm:spPr/>
    </dgm:pt>
    <dgm:pt modelId="{0BC47C04-57DB-406A-9F01-211CD76D1E3E}" type="pres">
      <dgm:prSet presAssocID="{053A4661-4085-4540-A724-67D1CB5404DC}" presName="rootText" presStyleLbl="node3" presStyleIdx="2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F839A0-B079-4694-91EA-14FE7F2D4A31}" type="pres">
      <dgm:prSet presAssocID="{053A4661-4085-4540-A724-67D1CB5404DC}" presName="rootConnector" presStyleLbl="node3" presStyleIdx="2" presStyleCnt="9"/>
      <dgm:spPr/>
      <dgm:t>
        <a:bodyPr/>
        <a:lstStyle/>
        <a:p>
          <a:endParaRPr lang="en-US"/>
        </a:p>
      </dgm:t>
    </dgm:pt>
    <dgm:pt modelId="{6EAB650D-59D9-4237-955F-FF23D25CDD4D}" type="pres">
      <dgm:prSet presAssocID="{053A4661-4085-4540-A724-67D1CB5404DC}" presName="hierChild4" presStyleCnt="0"/>
      <dgm:spPr/>
    </dgm:pt>
    <dgm:pt modelId="{2F0C4233-C1B2-4BA5-86CA-B596E633DDF1}" type="pres">
      <dgm:prSet presAssocID="{053A4661-4085-4540-A724-67D1CB5404DC}" presName="hierChild5" presStyleCnt="0"/>
      <dgm:spPr/>
    </dgm:pt>
    <dgm:pt modelId="{A70132D7-97E5-4D92-9FEA-9B388790CC4D}" type="pres">
      <dgm:prSet presAssocID="{5EE256F2-7CC2-4788-8A75-3AACB4366846}" presName="hierChild5" presStyleCnt="0"/>
      <dgm:spPr/>
    </dgm:pt>
    <dgm:pt modelId="{BD66C2C9-08E2-4527-9CAB-DE9699D111F9}" type="pres">
      <dgm:prSet presAssocID="{BF892FD5-9C6B-4824-BFBE-BFA239FA63CE}" presName="Name37" presStyleLbl="parChTrans1D2" presStyleIdx="1" presStyleCnt="3"/>
      <dgm:spPr/>
      <dgm:t>
        <a:bodyPr/>
        <a:lstStyle/>
        <a:p>
          <a:endParaRPr lang="en-US"/>
        </a:p>
      </dgm:t>
    </dgm:pt>
    <dgm:pt modelId="{FF2CC60A-AF8F-4252-B2A4-F386897926F5}" type="pres">
      <dgm:prSet presAssocID="{ACC8DF52-8CC2-4238-B675-DA9CE5ACA4E4}" presName="hierRoot2" presStyleCnt="0">
        <dgm:presLayoutVars>
          <dgm:hierBranch val="init"/>
        </dgm:presLayoutVars>
      </dgm:prSet>
      <dgm:spPr/>
    </dgm:pt>
    <dgm:pt modelId="{3912A9EF-7813-4C4E-A4DC-4A1F9FF01E49}" type="pres">
      <dgm:prSet presAssocID="{ACC8DF52-8CC2-4238-B675-DA9CE5ACA4E4}" presName="rootComposite" presStyleCnt="0"/>
      <dgm:spPr/>
    </dgm:pt>
    <dgm:pt modelId="{83F59D97-D31B-4E41-AF7A-A6FC4EE878DF}" type="pres">
      <dgm:prSet presAssocID="{ACC8DF52-8CC2-4238-B675-DA9CE5ACA4E4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374166C-72C5-41E2-9B0F-9E8A7E853CAB}" type="pres">
      <dgm:prSet presAssocID="{ACC8DF52-8CC2-4238-B675-DA9CE5ACA4E4}" presName="rootConnector" presStyleLbl="node2" presStyleIdx="1" presStyleCnt="3"/>
      <dgm:spPr/>
      <dgm:t>
        <a:bodyPr/>
        <a:lstStyle/>
        <a:p>
          <a:endParaRPr lang="en-US"/>
        </a:p>
      </dgm:t>
    </dgm:pt>
    <dgm:pt modelId="{C18B2A18-E4AA-4A08-A93D-5129CAE7A60E}" type="pres">
      <dgm:prSet presAssocID="{ACC8DF52-8CC2-4238-B675-DA9CE5ACA4E4}" presName="hierChild4" presStyleCnt="0"/>
      <dgm:spPr/>
    </dgm:pt>
    <dgm:pt modelId="{65E2284B-A84A-44C4-898B-0156F6638EA4}" type="pres">
      <dgm:prSet presAssocID="{7887CAE0-368F-40F1-A38D-305D1475FEE0}" presName="Name37" presStyleLbl="parChTrans1D3" presStyleIdx="3" presStyleCnt="9"/>
      <dgm:spPr/>
      <dgm:t>
        <a:bodyPr/>
        <a:lstStyle/>
        <a:p>
          <a:endParaRPr lang="en-US"/>
        </a:p>
      </dgm:t>
    </dgm:pt>
    <dgm:pt modelId="{028A5DA1-976A-4FCE-8DB5-29DB78A3EE3A}" type="pres">
      <dgm:prSet presAssocID="{922AEF7A-7453-4ACB-AF13-82D952887704}" presName="hierRoot2" presStyleCnt="0">
        <dgm:presLayoutVars>
          <dgm:hierBranch val="init"/>
        </dgm:presLayoutVars>
      </dgm:prSet>
      <dgm:spPr/>
    </dgm:pt>
    <dgm:pt modelId="{3729061D-CD7F-48A8-B20E-FD8C1AB6E328}" type="pres">
      <dgm:prSet presAssocID="{922AEF7A-7453-4ACB-AF13-82D952887704}" presName="rootComposite" presStyleCnt="0"/>
      <dgm:spPr/>
    </dgm:pt>
    <dgm:pt modelId="{D54B276A-177E-46AD-B55C-D7FE97BA8716}" type="pres">
      <dgm:prSet presAssocID="{922AEF7A-7453-4ACB-AF13-82D952887704}" presName="rootText" presStyleLbl="node3" presStyleIdx="3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647694-48E0-4550-8396-CD061B8D0D59}" type="pres">
      <dgm:prSet presAssocID="{922AEF7A-7453-4ACB-AF13-82D952887704}" presName="rootConnector" presStyleLbl="node3" presStyleIdx="3" presStyleCnt="9"/>
      <dgm:spPr/>
      <dgm:t>
        <a:bodyPr/>
        <a:lstStyle/>
        <a:p>
          <a:endParaRPr lang="en-US"/>
        </a:p>
      </dgm:t>
    </dgm:pt>
    <dgm:pt modelId="{BD7A146A-E3E4-4784-8C90-8CED0748B049}" type="pres">
      <dgm:prSet presAssocID="{922AEF7A-7453-4ACB-AF13-82D952887704}" presName="hierChild4" presStyleCnt="0"/>
      <dgm:spPr/>
    </dgm:pt>
    <dgm:pt modelId="{B3715294-EED7-4DA5-89AD-BFE5769F621C}" type="pres">
      <dgm:prSet presAssocID="{922AEF7A-7453-4ACB-AF13-82D952887704}" presName="hierChild5" presStyleCnt="0"/>
      <dgm:spPr/>
    </dgm:pt>
    <dgm:pt modelId="{CD5E23B3-2437-4009-AE7A-39E11A2D0AB1}" type="pres">
      <dgm:prSet presAssocID="{C85D50B2-1AA1-4F13-90CA-861F1D7B88AD}" presName="Name37" presStyleLbl="parChTrans1D3" presStyleIdx="4" presStyleCnt="9"/>
      <dgm:spPr/>
      <dgm:t>
        <a:bodyPr/>
        <a:lstStyle/>
        <a:p>
          <a:endParaRPr lang="en-US"/>
        </a:p>
      </dgm:t>
    </dgm:pt>
    <dgm:pt modelId="{FB2A2104-34DC-4617-80C4-6EDE0DBEF04E}" type="pres">
      <dgm:prSet presAssocID="{B74C660D-5352-4139-84B9-B107B395AE16}" presName="hierRoot2" presStyleCnt="0">
        <dgm:presLayoutVars>
          <dgm:hierBranch val="init"/>
        </dgm:presLayoutVars>
      </dgm:prSet>
      <dgm:spPr/>
    </dgm:pt>
    <dgm:pt modelId="{13DB94D4-819D-4EA9-A505-5FCAD1D1586A}" type="pres">
      <dgm:prSet presAssocID="{B74C660D-5352-4139-84B9-B107B395AE16}" presName="rootComposite" presStyleCnt="0"/>
      <dgm:spPr/>
    </dgm:pt>
    <dgm:pt modelId="{44B4C98A-5B15-439C-AA64-2B7358F51DB2}" type="pres">
      <dgm:prSet presAssocID="{B74C660D-5352-4139-84B9-B107B395AE16}" presName="rootText" presStyleLbl="node3" presStyleIdx="4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EBD116-113E-4645-9AC2-01B8493166E6}" type="pres">
      <dgm:prSet presAssocID="{B74C660D-5352-4139-84B9-B107B395AE16}" presName="rootConnector" presStyleLbl="node3" presStyleIdx="4" presStyleCnt="9"/>
      <dgm:spPr/>
      <dgm:t>
        <a:bodyPr/>
        <a:lstStyle/>
        <a:p>
          <a:endParaRPr lang="en-US"/>
        </a:p>
      </dgm:t>
    </dgm:pt>
    <dgm:pt modelId="{ED56F5ED-9E54-4048-99A7-77FEA9B90F4A}" type="pres">
      <dgm:prSet presAssocID="{B74C660D-5352-4139-84B9-B107B395AE16}" presName="hierChild4" presStyleCnt="0"/>
      <dgm:spPr/>
    </dgm:pt>
    <dgm:pt modelId="{AD005C75-03D2-4393-A9FF-D5401ABF0D17}" type="pres">
      <dgm:prSet presAssocID="{B74C660D-5352-4139-84B9-B107B395AE16}" presName="hierChild5" presStyleCnt="0"/>
      <dgm:spPr/>
    </dgm:pt>
    <dgm:pt modelId="{4292072D-AEF5-40F2-9B32-4CC997AD4671}" type="pres">
      <dgm:prSet presAssocID="{D738CAA1-3BAC-4B96-B1FA-E99767A2642C}" presName="Name37" presStyleLbl="parChTrans1D3" presStyleIdx="5" presStyleCnt="9"/>
      <dgm:spPr/>
      <dgm:t>
        <a:bodyPr/>
        <a:lstStyle/>
        <a:p>
          <a:endParaRPr lang="en-US"/>
        </a:p>
      </dgm:t>
    </dgm:pt>
    <dgm:pt modelId="{60F65A45-C18F-4BBC-ABBB-4DC72B7BC5FE}" type="pres">
      <dgm:prSet presAssocID="{F24A6EB8-B997-447D-A1A1-81B03698A60B}" presName="hierRoot2" presStyleCnt="0">
        <dgm:presLayoutVars>
          <dgm:hierBranch val="init"/>
        </dgm:presLayoutVars>
      </dgm:prSet>
      <dgm:spPr/>
    </dgm:pt>
    <dgm:pt modelId="{6AAE5241-6C94-43CE-99A1-5450B217F5AB}" type="pres">
      <dgm:prSet presAssocID="{F24A6EB8-B997-447D-A1A1-81B03698A60B}" presName="rootComposite" presStyleCnt="0"/>
      <dgm:spPr/>
    </dgm:pt>
    <dgm:pt modelId="{E5AEDB68-9AB5-4C29-9DDD-D1C5082AF7BA}" type="pres">
      <dgm:prSet presAssocID="{F24A6EB8-B997-447D-A1A1-81B03698A60B}" presName="rootText" presStyleLbl="node3" presStyleIdx="5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EC62E00-ACD5-4126-BE0E-A2A3ABA4CE2E}" type="pres">
      <dgm:prSet presAssocID="{F24A6EB8-B997-447D-A1A1-81B03698A60B}" presName="rootConnector" presStyleLbl="node3" presStyleIdx="5" presStyleCnt="9"/>
      <dgm:spPr/>
      <dgm:t>
        <a:bodyPr/>
        <a:lstStyle/>
        <a:p>
          <a:endParaRPr lang="en-US"/>
        </a:p>
      </dgm:t>
    </dgm:pt>
    <dgm:pt modelId="{1525828D-9BF6-450C-B206-7E6F77A7EC2F}" type="pres">
      <dgm:prSet presAssocID="{F24A6EB8-B997-447D-A1A1-81B03698A60B}" presName="hierChild4" presStyleCnt="0"/>
      <dgm:spPr/>
    </dgm:pt>
    <dgm:pt modelId="{597CC6D0-E08D-4F0D-B715-C8A389D721EE}" type="pres">
      <dgm:prSet presAssocID="{F24A6EB8-B997-447D-A1A1-81B03698A60B}" presName="hierChild5" presStyleCnt="0"/>
      <dgm:spPr/>
    </dgm:pt>
    <dgm:pt modelId="{B41E8300-8883-4A5A-9B98-3A03E1FC4E83}" type="pres">
      <dgm:prSet presAssocID="{ACC8DF52-8CC2-4238-B675-DA9CE5ACA4E4}" presName="hierChild5" presStyleCnt="0"/>
      <dgm:spPr/>
    </dgm:pt>
    <dgm:pt modelId="{92584294-FB43-4BB4-ACC6-936D3A85490E}" type="pres">
      <dgm:prSet presAssocID="{180BFEAE-845A-4107-A9FF-89B86721113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9DF1547E-BD1D-4170-A412-4F896A7DC6FC}" type="pres">
      <dgm:prSet presAssocID="{6C012879-8702-4147-B141-174A84155476}" presName="hierRoot2" presStyleCnt="0">
        <dgm:presLayoutVars>
          <dgm:hierBranch val="init"/>
        </dgm:presLayoutVars>
      </dgm:prSet>
      <dgm:spPr/>
    </dgm:pt>
    <dgm:pt modelId="{CC173647-1F9E-4567-ADAA-08F8D85CAC56}" type="pres">
      <dgm:prSet presAssocID="{6C012879-8702-4147-B141-174A84155476}" presName="rootComposite" presStyleCnt="0"/>
      <dgm:spPr/>
    </dgm:pt>
    <dgm:pt modelId="{D0C6C908-579B-456C-B429-EBDC7D11E69F}" type="pres">
      <dgm:prSet presAssocID="{6C012879-8702-4147-B141-174A84155476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E6CE74B-E179-4A75-9E18-3EF08214895D}" type="pres">
      <dgm:prSet presAssocID="{6C012879-8702-4147-B141-174A84155476}" presName="rootConnector" presStyleLbl="node2" presStyleIdx="2" presStyleCnt="3"/>
      <dgm:spPr/>
      <dgm:t>
        <a:bodyPr/>
        <a:lstStyle/>
        <a:p>
          <a:endParaRPr lang="en-US"/>
        </a:p>
      </dgm:t>
    </dgm:pt>
    <dgm:pt modelId="{0F3CA9E7-E270-4629-96C8-85991F866F42}" type="pres">
      <dgm:prSet presAssocID="{6C012879-8702-4147-B141-174A84155476}" presName="hierChild4" presStyleCnt="0"/>
      <dgm:spPr/>
    </dgm:pt>
    <dgm:pt modelId="{ED806797-26F1-4C00-B591-DB600E22AE00}" type="pres">
      <dgm:prSet presAssocID="{C67C9A7E-3DCB-4B02-9B1F-90AA246A3F22}" presName="Name37" presStyleLbl="parChTrans1D3" presStyleIdx="6" presStyleCnt="9"/>
      <dgm:spPr/>
      <dgm:t>
        <a:bodyPr/>
        <a:lstStyle/>
        <a:p>
          <a:endParaRPr lang="en-US"/>
        </a:p>
      </dgm:t>
    </dgm:pt>
    <dgm:pt modelId="{2AC3790E-1C5F-4C2C-9D22-F66735305D38}" type="pres">
      <dgm:prSet presAssocID="{CDC290D2-3117-45A6-9426-C41A0A9A7C7D}" presName="hierRoot2" presStyleCnt="0">
        <dgm:presLayoutVars>
          <dgm:hierBranch val="init"/>
        </dgm:presLayoutVars>
      </dgm:prSet>
      <dgm:spPr/>
    </dgm:pt>
    <dgm:pt modelId="{F869ED73-A035-4CD2-8C34-BAF4204F2FA9}" type="pres">
      <dgm:prSet presAssocID="{CDC290D2-3117-45A6-9426-C41A0A9A7C7D}" presName="rootComposite" presStyleCnt="0"/>
      <dgm:spPr/>
    </dgm:pt>
    <dgm:pt modelId="{4ABEB366-4C7A-4839-8C4E-E8487C9AE539}" type="pres">
      <dgm:prSet presAssocID="{CDC290D2-3117-45A6-9426-C41A0A9A7C7D}" presName="rootText" presStyleLbl="node3" presStyleIdx="6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09D72E-1785-4849-B791-3E9647597F6B}" type="pres">
      <dgm:prSet presAssocID="{CDC290D2-3117-45A6-9426-C41A0A9A7C7D}" presName="rootConnector" presStyleLbl="node3" presStyleIdx="6" presStyleCnt="9"/>
      <dgm:spPr/>
      <dgm:t>
        <a:bodyPr/>
        <a:lstStyle/>
        <a:p>
          <a:endParaRPr lang="en-US"/>
        </a:p>
      </dgm:t>
    </dgm:pt>
    <dgm:pt modelId="{C132F3E2-2B29-4EC4-B593-FFE7DB860920}" type="pres">
      <dgm:prSet presAssocID="{CDC290D2-3117-45A6-9426-C41A0A9A7C7D}" presName="hierChild4" presStyleCnt="0"/>
      <dgm:spPr/>
    </dgm:pt>
    <dgm:pt modelId="{E309F0E1-D758-4CCA-972D-B97F02C199BC}" type="pres">
      <dgm:prSet presAssocID="{CDC290D2-3117-45A6-9426-C41A0A9A7C7D}" presName="hierChild5" presStyleCnt="0"/>
      <dgm:spPr/>
    </dgm:pt>
    <dgm:pt modelId="{2958FF77-51F5-462C-9CEE-C94E5643E536}" type="pres">
      <dgm:prSet presAssocID="{A251DC45-CE15-47DB-9DF4-C28EA08557CC}" presName="Name37" presStyleLbl="parChTrans1D3" presStyleIdx="7" presStyleCnt="9"/>
      <dgm:spPr/>
      <dgm:t>
        <a:bodyPr/>
        <a:lstStyle/>
        <a:p>
          <a:endParaRPr lang="en-US"/>
        </a:p>
      </dgm:t>
    </dgm:pt>
    <dgm:pt modelId="{015198A6-5C1B-4EB4-AC86-CCEBB07FD487}" type="pres">
      <dgm:prSet presAssocID="{0ABA9B74-1223-470B-A948-5E3740435F00}" presName="hierRoot2" presStyleCnt="0">
        <dgm:presLayoutVars>
          <dgm:hierBranch val="init"/>
        </dgm:presLayoutVars>
      </dgm:prSet>
      <dgm:spPr/>
    </dgm:pt>
    <dgm:pt modelId="{ECFF1C44-7EB3-486B-AE47-755EBAE6698C}" type="pres">
      <dgm:prSet presAssocID="{0ABA9B74-1223-470B-A948-5E3740435F00}" presName="rootComposite" presStyleCnt="0"/>
      <dgm:spPr/>
    </dgm:pt>
    <dgm:pt modelId="{776CE3FA-8E94-46E1-A0E4-328EE2F06208}" type="pres">
      <dgm:prSet presAssocID="{0ABA9B74-1223-470B-A948-5E3740435F00}" presName="rootText" presStyleLbl="node3" presStyleIdx="7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3D80D9-A129-4475-890F-AD551329FFCF}" type="pres">
      <dgm:prSet presAssocID="{0ABA9B74-1223-470B-A948-5E3740435F00}" presName="rootConnector" presStyleLbl="node3" presStyleIdx="7" presStyleCnt="9"/>
      <dgm:spPr/>
      <dgm:t>
        <a:bodyPr/>
        <a:lstStyle/>
        <a:p>
          <a:endParaRPr lang="en-US"/>
        </a:p>
      </dgm:t>
    </dgm:pt>
    <dgm:pt modelId="{E7DA488E-6496-4B91-B046-1290C3299176}" type="pres">
      <dgm:prSet presAssocID="{0ABA9B74-1223-470B-A948-5E3740435F00}" presName="hierChild4" presStyleCnt="0"/>
      <dgm:spPr/>
    </dgm:pt>
    <dgm:pt modelId="{E59A2941-6819-452A-9491-BC5BF260FC8C}" type="pres">
      <dgm:prSet presAssocID="{0ABA9B74-1223-470B-A948-5E3740435F00}" presName="hierChild5" presStyleCnt="0"/>
      <dgm:spPr/>
    </dgm:pt>
    <dgm:pt modelId="{D06251DC-84EB-4C1C-8B9B-CEFCC6C0A433}" type="pres">
      <dgm:prSet presAssocID="{06C5498E-AB17-481E-AB47-4C39C558D0C0}" presName="Name37" presStyleLbl="parChTrans1D3" presStyleIdx="8" presStyleCnt="9"/>
      <dgm:spPr/>
      <dgm:t>
        <a:bodyPr/>
        <a:lstStyle/>
        <a:p>
          <a:endParaRPr lang="en-US"/>
        </a:p>
      </dgm:t>
    </dgm:pt>
    <dgm:pt modelId="{3007EB86-6E5C-44DE-BAE6-8187D0A67F73}" type="pres">
      <dgm:prSet presAssocID="{616D84C4-5A35-4191-BECA-32801D2B0B31}" presName="hierRoot2" presStyleCnt="0">
        <dgm:presLayoutVars>
          <dgm:hierBranch val="init"/>
        </dgm:presLayoutVars>
      </dgm:prSet>
      <dgm:spPr/>
    </dgm:pt>
    <dgm:pt modelId="{5ABEA2BC-E91A-446E-AECE-476CD6C871AD}" type="pres">
      <dgm:prSet presAssocID="{616D84C4-5A35-4191-BECA-32801D2B0B31}" presName="rootComposite" presStyleCnt="0"/>
      <dgm:spPr/>
    </dgm:pt>
    <dgm:pt modelId="{718D25BB-B3E5-42AC-8ABE-90AF85B3E1AA}" type="pres">
      <dgm:prSet presAssocID="{616D84C4-5A35-4191-BECA-32801D2B0B31}" presName="rootText" presStyleLbl="node3" presStyleIdx="8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FC944B7-1A07-4C50-AF37-747B840EFD5F}" type="pres">
      <dgm:prSet presAssocID="{616D84C4-5A35-4191-BECA-32801D2B0B31}" presName="rootConnector" presStyleLbl="node3" presStyleIdx="8" presStyleCnt="9"/>
      <dgm:spPr/>
      <dgm:t>
        <a:bodyPr/>
        <a:lstStyle/>
        <a:p>
          <a:endParaRPr lang="en-US"/>
        </a:p>
      </dgm:t>
    </dgm:pt>
    <dgm:pt modelId="{E4F4DB74-50F0-47B8-890F-68059ACCAF5D}" type="pres">
      <dgm:prSet presAssocID="{616D84C4-5A35-4191-BECA-32801D2B0B31}" presName="hierChild4" presStyleCnt="0"/>
      <dgm:spPr/>
    </dgm:pt>
    <dgm:pt modelId="{51954178-2D36-4500-AB36-520AA1AEEDAB}" type="pres">
      <dgm:prSet presAssocID="{616D84C4-5A35-4191-BECA-32801D2B0B31}" presName="hierChild5" presStyleCnt="0"/>
      <dgm:spPr/>
    </dgm:pt>
    <dgm:pt modelId="{1C95E554-7E9E-473C-B4FC-E213A1CB011E}" type="pres">
      <dgm:prSet presAssocID="{6C012879-8702-4147-B141-174A84155476}" presName="hierChild5" presStyleCnt="0"/>
      <dgm:spPr/>
    </dgm:pt>
    <dgm:pt modelId="{F9C1AEDD-6015-4DB6-8C3A-83F9EB74D8B1}" type="pres">
      <dgm:prSet presAssocID="{A5BE162D-F37D-4AAC-901E-7FC56EC5FCA0}" presName="hierChild3" presStyleCnt="0"/>
      <dgm:spPr/>
    </dgm:pt>
  </dgm:ptLst>
  <dgm:cxnLst>
    <dgm:cxn modelId="{DBA4C65A-A490-432D-90A3-BC6A54111D1A}" type="presOf" srcId="{F24A6EB8-B997-447D-A1A1-81B03698A60B}" destId="{E5AEDB68-9AB5-4C29-9DDD-D1C5082AF7BA}" srcOrd="0" destOrd="0" presId="urn:microsoft.com/office/officeart/2005/8/layout/orgChart1"/>
    <dgm:cxn modelId="{5FAEC68A-42F8-4DA6-9F23-05CE50F24D13}" type="presOf" srcId="{922AEF7A-7453-4ACB-AF13-82D952887704}" destId="{6A647694-48E0-4550-8396-CD061B8D0D59}" srcOrd="1" destOrd="0" presId="urn:microsoft.com/office/officeart/2005/8/layout/orgChart1"/>
    <dgm:cxn modelId="{72B5628D-3EE1-4890-BB24-F07461571807}" srcId="{5EE256F2-7CC2-4788-8A75-3AACB4366846}" destId="{008AA77B-006A-4CC0-A996-EC20F1CC0AD1}" srcOrd="1" destOrd="0" parTransId="{4B74704B-A136-4D2E-9D78-8F5A0BF688C3}" sibTransId="{CC2C58AE-2278-4822-AA82-32A50CF6830A}"/>
    <dgm:cxn modelId="{EB8FBBC3-4164-4D10-B668-C22E3AFD1A73}" srcId="{6C012879-8702-4147-B141-174A84155476}" destId="{616D84C4-5A35-4191-BECA-32801D2B0B31}" srcOrd="2" destOrd="0" parTransId="{06C5498E-AB17-481E-AB47-4C39C558D0C0}" sibTransId="{82119AE1-934F-4479-8A48-DEA0381D6F2D}"/>
    <dgm:cxn modelId="{D1C70D6A-B013-49BF-B93A-465CDD95BCED}" type="presOf" srcId="{7887CAE0-368F-40F1-A38D-305D1475FEE0}" destId="{65E2284B-A84A-44C4-898B-0156F6638EA4}" srcOrd="0" destOrd="0" presId="urn:microsoft.com/office/officeart/2005/8/layout/orgChart1"/>
    <dgm:cxn modelId="{EDD71343-1E8F-4988-ACDE-BC57D84C591D}" srcId="{ACC8DF52-8CC2-4238-B675-DA9CE5ACA4E4}" destId="{B74C660D-5352-4139-84B9-B107B395AE16}" srcOrd="1" destOrd="0" parTransId="{C85D50B2-1AA1-4F13-90CA-861F1D7B88AD}" sibTransId="{73E8B892-9F43-481A-9C03-21F9AF349EAD}"/>
    <dgm:cxn modelId="{68B0B10C-B145-49F9-B738-66E1E06998E8}" type="presOf" srcId="{9773BEA2-BDA1-466B-810E-BBCDA0550E96}" destId="{AF47BBCD-FAEF-44FD-ADD2-7A0C11A0FAB1}" srcOrd="0" destOrd="0" presId="urn:microsoft.com/office/officeart/2005/8/layout/orgChart1"/>
    <dgm:cxn modelId="{52C6BBD9-AF9D-4AA0-B81F-7A131315BB13}" type="presOf" srcId="{616D84C4-5A35-4191-BECA-32801D2B0B31}" destId="{718D25BB-B3E5-42AC-8ABE-90AF85B3E1AA}" srcOrd="0" destOrd="0" presId="urn:microsoft.com/office/officeart/2005/8/layout/orgChart1"/>
    <dgm:cxn modelId="{C6A29505-7E4B-442E-8108-2A9AFEA29958}" type="presOf" srcId="{922AEF7A-7453-4ACB-AF13-82D952887704}" destId="{D54B276A-177E-46AD-B55C-D7FE97BA8716}" srcOrd="0" destOrd="0" presId="urn:microsoft.com/office/officeart/2005/8/layout/orgChart1"/>
    <dgm:cxn modelId="{CAE52A99-72ED-4AC1-8C3F-FAEEFCE54760}" type="presOf" srcId="{053A4661-4085-4540-A724-67D1CB5404DC}" destId="{0BC47C04-57DB-406A-9F01-211CD76D1E3E}" srcOrd="0" destOrd="0" presId="urn:microsoft.com/office/officeart/2005/8/layout/orgChart1"/>
    <dgm:cxn modelId="{8FDB58B9-7302-40C1-B38A-E65EEE42DF0F}" type="presOf" srcId="{C85D50B2-1AA1-4F13-90CA-861F1D7B88AD}" destId="{CD5E23B3-2437-4009-AE7A-39E11A2D0AB1}" srcOrd="0" destOrd="0" presId="urn:microsoft.com/office/officeart/2005/8/layout/orgChart1"/>
    <dgm:cxn modelId="{8E557DFC-8AAE-4F2F-BC2B-361C86E3D706}" srcId="{ACC8DF52-8CC2-4238-B675-DA9CE5ACA4E4}" destId="{922AEF7A-7453-4ACB-AF13-82D952887704}" srcOrd="0" destOrd="0" parTransId="{7887CAE0-368F-40F1-A38D-305D1475FEE0}" sibTransId="{2986BC09-75EC-44D9-8F7F-64293C12F9A7}"/>
    <dgm:cxn modelId="{A52A3C4D-D252-4D52-81D9-CC32EC53A6DA}" srcId="{5EE256F2-7CC2-4788-8A75-3AACB4366846}" destId="{053A4661-4085-4540-A724-67D1CB5404DC}" srcOrd="2" destOrd="0" parTransId="{E0EFDE6F-F330-472F-8616-9E816D2456AB}" sibTransId="{7161478A-F043-462D-A62E-DD77F847F5D9}"/>
    <dgm:cxn modelId="{09917FE5-6654-48D1-9909-5E2696A9F5ED}" type="presOf" srcId="{70DC8182-63DF-4AB8-8456-C2EB7E5C4037}" destId="{EE51A24B-116A-4C84-97C4-F7F9FD62502A}" srcOrd="0" destOrd="0" presId="urn:microsoft.com/office/officeart/2005/8/layout/orgChart1"/>
    <dgm:cxn modelId="{2B545FC5-00D9-4DAD-92DC-0EF8707AEBD4}" type="presOf" srcId="{06C5498E-AB17-481E-AB47-4C39C558D0C0}" destId="{D06251DC-84EB-4C1C-8B9B-CEFCC6C0A433}" srcOrd="0" destOrd="0" presId="urn:microsoft.com/office/officeart/2005/8/layout/orgChart1"/>
    <dgm:cxn modelId="{559C26F0-0EE4-428B-9D25-098C322BF88C}" srcId="{6C012879-8702-4147-B141-174A84155476}" destId="{CDC290D2-3117-45A6-9426-C41A0A9A7C7D}" srcOrd="0" destOrd="0" parTransId="{C67C9A7E-3DCB-4B02-9B1F-90AA246A3F22}" sibTransId="{154EF019-9263-4284-A581-051E3DCCF2F8}"/>
    <dgm:cxn modelId="{3A727611-661E-4C7B-BEF8-6D853D22B6E8}" type="presOf" srcId="{0ABA9B74-1223-470B-A948-5E3740435F00}" destId="{DC3D80D9-A129-4475-890F-AD551329FFCF}" srcOrd="1" destOrd="0" presId="urn:microsoft.com/office/officeart/2005/8/layout/orgChart1"/>
    <dgm:cxn modelId="{EB5CEDE5-9394-4B23-98AE-32AD59271E05}" type="presOf" srcId="{008AA77B-006A-4CC0-A996-EC20F1CC0AD1}" destId="{34A74D9E-237E-4BE1-BFCC-05EDAB3AB4D2}" srcOrd="0" destOrd="0" presId="urn:microsoft.com/office/officeart/2005/8/layout/orgChart1"/>
    <dgm:cxn modelId="{53DEE737-077C-43B4-ABB4-EB97E0A5D711}" type="presOf" srcId="{A5BE162D-F37D-4AAC-901E-7FC56EC5FCA0}" destId="{B1F07241-BDA7-461E-9D79-78FA7E5B9A4A}" srcOrd="0" destOrd="0" presId="urn:microsoft.com/office/officeart/2005/8/layout/orgChart1"/>
    <dgm:cxn modelId="{3C531B08-9EB4-46D4-BB00-0BF44778C5CC}" type="presOf" srcId="{70DC8182-63DF-4AB8-8456-C2EB7E5C4037}" destId="{B7A7E990-452B-47E2-856D-D7B0964274D1}" srcOrd="1" destOrd="0" presId="urn:microsoft.com/office/officeart/2005/8/layout/orgChart1"/>
    <dgm:cxn modelId="{CC0A2611-1226-4A40-96A4-02EC2D5F69F5}" type="presOf" srcId="{5EE256F2-7CC2-4788-8A75-3AACB4366846}" destId="{FCEC51AB-965D-4B1A-A1F9-AAB16FD15270}" srcOrd="1" destOrd="0" presId="urn:microsoft.com/office/officeart/2005/8/layout/orgChart1"/>
    <dgm:cxn modelId="{F116CC0D-7315-4626-AB59-F9F76B30D80E}" srcId="{A5BE162D-F37D-4AAC-901E-7FC56EC5FCA0}" destId="{ACC8DF52-8CC2-4238-B675-DA9CE5ACA4E4}" srcOrd="1" destOrd="0" parTransId="{BF892FD5-9C6B-4824-BFBE-BFA239FA63CE}" sibTransId="{E2612AAE-D052-4172-ACE5-0BDC53160774}"/>
    <dgm:cxn modelId="{E8CCAA81-6CB0-4CFE-B2A3-F52BF1B4BEF0}" type="presOf" srcId="{CDC290D2-3117-45A6-9426-C41A0A9A7C7D}" destId="{4ABEB366-4C7A-4839-8C4E-E8487C9AE539}" srcOrd="0" destOrd="0" presId="urn:microsoft.com/office/officeart/2005/8/layout/orgChart1"/>
    <dgm:cxn modelId="{1913CBC2-9402-4A81-BD74-C3A5E6CB78A0}" type="presOf" srcId="{BF892FD5-9C6B-4824-BFBE-BFA239FA63CE}" destId="{BD66C2C9-08E2-4527-9CAB-DE9699D111F9}" srcOrd="0" destOrd="0" presId="urn:microsoft.com/office/officeart/2005/8/layout/orgChart1"/>
    <dgm:cxn modelId="{B6038A37-332A-41D7-93B6-F3448DE9FD43}" type="presOf" srcId="{CDC290D2-3117-45A6-9426-C41A0A9A7C7D}" destId="{FD09D72E-1785-4849-B791-3E9647597F6B}" srcOrd="1" destOrd="0" presId="urn:microsoft.com/office/officeart/2005/8/layout/orgChart1"/>
    <dgm:cxn modelId="{F8237280-B1EE-42B4-BC34-8673DD785C30}" type="presOf" srcId="{053A4661-4085-4540-A724-67D1CB5404DC}" destId="{2CF839A0-B079-4694-91EA-14FE7F2D4A31}" srcOrd="1" destOrd="0" presId="urn:microsoft.com/office/officeart/2005/8/layout/orgChart1"/>
    <dgm:cxn modelId="{26806F75-81CA-449E-8B6D-16BDD4F649DE}" srcId="{5EE256F2-7CC2-4788-8A75-3AACB4366846}" destId="{70DC8182-63DF-4AB8-8456-C2EB7E5C4037}" srcOrd="0" destOrd="0" parTransId="{9773BEA2-BDA1-466B-810E-BBCDA0550E96}" sibTransId="{BC6D829D-749B-431E-B013-4604C366F4B5}"/>
    <dgm:cxn modelId="{CF050C26-3414-4BCF-83A8-4AA746731E5D}" type="presOf" srcId="{ACC8DF52-8CC2-4238-B675-DA9CE5ACA4E4}" destId="{83F59D97-D31B-4E41-AF7A-A6FC4EE878DF}" srcOrd="0" destOrd="0" presId="urn:microsoft.com/office/officeart/2005/8/layout/orgChart1"/>
    <dgm:cxn modelId="{801D3403-6723-43B1-9911-454523CC9095}" type="presOf" srcId="{C78A6BEE-9A5F-41F8-87A3-A5A6ED95CF4A}" destId="{28C81E06-065D-4552-BBBA-B1620D6AC063}" srcOrd="0" destOrd="0" presId="urn:microsoft.com/office/officeart/2005/8/layout/orgChart1"/>
    <dgm:cxn modelId="{39A3B07A-116E-48A3-B8E9-64E9D29BB14A}" type="presOf" srcId="{180BFEAE-845A-4107-A9FF-89B86721113D}" destId="{92584294-FB43-4BB4-ACC6-936D3A85490E}" srcOrd="0" destOrd="0" presId="urn:microsoft.com/office/officeart/2005/8/layout/orgChart1"/>
    <dgm:cxn modelId="{4F627221-54F0-4597-AAD8-57DE7946E5D6}" srcId="{A5BE162D-F37D-4AAC-901E-7FC56EC5FCA0}" destId="{5EE256F2-7CC2-4788-8A75-3AACB4366846}" srcOrd="0" destOrd="0" parTransId="{CED677A4-DFC4-4E96-92D9-40CDDE8B1B47}" sibTransId="{46387D4B-6CBB-4AE5-B3B0-894DA3FC8989}"/>
    <dgm:cxn modelId="{F0BF8036-5304-4637-B77F-A17BD2C771D5}" type="presOf" srcId="{B74C660D-5352-4139-84B9-B107B395AE16}" destId="{44B4C98A-5B15-439C-AA64-2B7358F51DB2}" srcOrd="0" destOrd="0" presId="urn:microsoft.com/office/officeart/2005/8/layout/orgChart1"/>
    <dgm:cxn modelId="{2C039B64-2688-4197-B320-BC006B7B4EC1}" type="presOf" srcId="{6C012879-8702-4147-B141-174A84155476}" destId="{4E6CE74B-E179-4A75-9E18-3EF08214895D}" srcOrd="1" destOrd="0" presId="urn:microsoft.com/office/officeart/2005/8/layout/orgChart1"/>
    <dgm:cxn modelId="{73AFF5A3-08F5-4806-B812-07DE3931A8C6}" type="presOf" srcId="{E0EFDE6F-F330-472F-8616-9E816D2456AB}" destId="{ED1FD477-B9B3-4832-B70C-ACD8EC0F453D}" srcOrd="0" destOrd="0" presId="urn:microsoft.com/office/officeart/2005/8/layout/orgChart1"/>
    <dgm:cxn modelId="{EAE41D0D-4922-4198-95AD-FAE8230CA0D4}" type="presOf" srcId="{008AA77B-006A-4CC0-A996-EC20F1CC0AD1}" destId="{65CBDE62-B501-4706-BCBE-A766DB63E681}" srcOrd="1" destOrd="0" presId="urn:microsoft.com/office/officeart/2005/8/layout/orgChart1"/>
    <dgm:cxn modelId="{22C31785-CF4B-45A9-914A-7BFE64B72978}" type="presOf" srcId="{B74C660D-5352-4139-84B9-B107B395AE16}" destId="{4FEBD116-113E-4645-9AC2-01B8493166E6}" srcOrd="1" destOrd="0" presId="urn:microsoft.com/office/officeart/2005/8/layout/orgChart1"/>
    <dgm:cxn modelId="{ED2B80EC-12A5-48C9-B4DD-59B9D45F182A}" type="presOf" srcId="{4B74704B-A136-4D2E-9D78-8F5A0BF688C3}" destId="{1C49A88B-25FA-4413-8980-3570E57710CF}" srcOrd="0" destOrd="0" presId="urn:microsoft.com/office/officeart/2005/8/layout/orgChart1"/>
    <dgm:cxn modelId="{BCA41095-0226-443E-86F4-01D365AC8C28}" srcId="{ACC8DF52-8CC2-4238-B675-DA9CE5ACA4E4}" destId="{F24A6EB8-B997-447D-A1A1-81B03698A60B}" srcOrd="2" destOrd="0" parTransId="{D738CAA1-3BAC-4B96-B1FA-E99767A2642C}" sibTransId="{6DF258E9-610C-4437-8621-D491B074C753}"/>
    <dgm:cxn modelId="{93D666F2-5C5E-4B0C-A408-193884119861}" type="presOf" srcId="{A251DC45-CE15-47DB-9DF4-C28EA08557CC}" destId="{2958FF77-51F5-462C-9CEE-C94E5643E536}" srcOrd="0" destOrd="0" presId="urn:microsoft.com/office/officeart/2005/8/layout/orgChart1"/>
    <dgm:cxn modelId="{EDC71759-F345-4BB6-A7A2-E797EC3890BF}" type="presOf" srcId="{6C012879-8702-4147-B141-174A84155476}" destId="{D0C6C908-579B-456C-B429-EBDC7D11E69F}" srcOrd="0" destOrd="0" presId="urn:microsoft.com/office/officeart/2005/8/layout/orgChart1"/>
    <dgm:cxn modelId="{9B3524E6-1264-47E4-A1DA-D9B99A634B67}" srcId="{6C012879-8702-4147-B141-174A84155476}" destId="{0ABA9B74-1223-470B-A948-5E3740435F00}" srcOrd="1" destOrd="0" parTransId="{A251DC45-CE15-47DB-9DF4-C28EA08557CC}" sibTransId="{95229551-73EE-4234-8CE8-C3B8A51CCF1E}"/>
    <dgm:cxn modelId="{36C48015-9EF8-48DF-9EB8-E2B2ECFC8116}" srcId="{A5BE162D-F37D-4AAC-901E-7FC56EC5FCA0}" destId="{6C012879-8702-4147-B141-174A84155476}" srcOrd="2" destOrd="0" parTransId="{180BFEAE-845A-4107-A9FF-89B86721113D}" sibTransId="{CF175891-DF50-4B63-B7C5-7A7DE5E5271E}"/>
    <dgm:cxn modelId="{746853D8-3CF3-43B0-9EF1-3D9D7ABF0763}" type="presOf" srcId="{D738CAA1-3BAC-4B96-B1FA-E99767A2642C}" destId="{4292072D-AEF5-40F2-9B32-4CC997AD4671}" srcOrd="0" destOrd="0" presId="urn:microsoft.com/office/officeart/2005/8/layout/orgChart1"/>
    <dgm:cxn modelId="{9BC97072-4A97-4C57-AF60-7A8F4523460F}" type="presOf" srcId="{CED677A4-DFC4-4E96-92D9-40CDDE8B1B47}" destId="{915FEFB5-93F0-4552-8A5D-C34349184067}" srcOrd="0" destOrd="0" presId="urn:microsoft.com/office/officeart/2005/8/layout/orgChart1"/>
    <dgm:cxn modelId="{65E71022-530A-4FB7-AECE-3A7E479F2CA3}" type="presOf" srcId="{ACC8DF52-8CC2-4238-B675-DA9CE5ACA4E4}" destId="{9374166C-72C5-41E2-9B0F-9E8A7E853CAB}" srcOrd="1" destOrd="0" presId="urn:microsoft.com/office/officeart/2005/8/layout/orgChart1"/>
    <dgm:cxn modelId="{C2F79E8F-75CD-4E7E-83FE-492A90EEF55D}" type="presOf" srcId="{F24A6EB8-B997-447D-A1A1-81B03698A60B}" destId="{2EC62E00-ACD5-4126-BE0E-A2A3ABA4CE2E}" srcOrd="1" destOrd="0" presId="urn:microsoft.com/office/officeart/2005/8/layout/orgChart1"/>
    <dgm:cxn modelId="{7A6484AA-5BBB-4C6B-BF48-0DD4D8961C33}" type="presOf" srcId="{5EE256F2-7CC2-4788-8A75-3AACB4366846}" destId="{C9E8D62D-3D46-4C5E-B8EB-2EF4D95E124F}" srcOrd="0" destOrd="0" presId="urn:microsoft.com/office/officeart/2005/8/layout/orgChart1"/>
    <dgm:cxn modelId="{7FFCA06A-C59C-4285-9867-262525714ED5}" type="presOf" srcId="{C67C9A7E-3DCB-4B02-9B1F-90AA246A3F22}" destId="{ED806797-26F1-4C00-B591-DB600E22AE00}" srcOrd="0" destOrd="0" presId="urn:microsoft.com/office/officeart/2005/8/layout/orgChart1"/>
    <dgm:cxn modelId="{19FF9B00-0A28-4933-870D-32C68F122CE0}" type="presOf" srcId="{A5BE162D-F37D-4AAC-901E-7FC56EC5FCA0}" destId="{99E0DFBB-8254-4967-8110-7AECF051AB55}" srcOrd="1" destOrd="0" presId="urn:microsoft.com/office/officeart/2005/8/layout/orgChart1"/>
    <dgm:cxn modelId="{C130DE53-065E-44CD-8092-6200DBC5D08D}" type="presOf" srcId="{616D84C4-5A35-4191-BECA-32801D2B0B31}" destId="{7FC944B7-1A07-4C50-AF37-747B840EFD5F}" srcOrd="1" destOrd="0" presId="urn:microsoft.com/office/officeart/2005/8/layout/orgChart1"/>
    <dgm:cxn modelId="{48BB5CD1-3B7F-4E39-8B3E-393478ABA08C}" srcId="{C78A6BEE-9A5F-41F8-87A3-A5A6ED95CF4A}" destId="{A5BE162D-F37D-4AAC-901E-7FC56EC5FCA0}" srcOrd="0" destOrd="0" parTransId="{A5951BE8-4868-4C34-B960-FF92B26D0B23}" sibTransId="{5AF04DA2-EDC5-487B-A0FF-7454C0D13600}"/>
    <dgm:cxn modelId="{93B6B784-7B27-4F4A-9C3E-3650086077D6}" type="presOf" srcId="{0ABA9B74-1223-470B-A948-5E3740435F00}" destId="{776CE3FA-8E94-46E1-A0E4-328EE2F06208}" srcOrd="0" destOrd="0" presId="urn:microsoft.com/office/officeart/2005/8/layout/orgChart1"/>
    <dgm:cxn modelId="{848B6E8D-BBE1-4982-82C7-AEABF062DED9}" type="presParOf" srcId="{28C81E06-065D-4552-BBBA-B1620D6AC063}" destId="{8C8547EB-B389-4A70-BAC7-7866A483EDD0}" srcOrd="0" destOrd="0" presId="urn:microsoft.com/office/officeart/2005/8/layout/orgChart1"/>
    <dgm:cxn modelId="{E954B4C8-78B0-4D20-A264-0BDAD0BE1F54}" type="presParOf" srcId="{8C8547EB-B389-4A70-BAC7-7866A483EDD0}" destId="{20A4F1A9-778E-4017-AC13-6DFED453D146}" srcOrd="0" destOrd="0" presId="urn:microsoft.com/office/officeart/2005/8/layout/orgChart1"/>
    <dgm:cxn modelId="{715CCC8F-5B26-4B5B-AADB-C37B3AF9C58E}" type="presParOf" srcId="{20A4F1A9-778E-4017-AC13-6DFED453D146}" destId="{B1F07241-BDA7-461E-9D79-78FA7E5B9A4A}" srcOrd="0" destOrd="0" presId="urn:microsoft.com/office/officeart/2005/8/layout/orgChart1"/>
    <dgm:cxn modelId="{90569EC2-CC93-4D8B-866F-E95397031922}" type="presParOf" srcId="{20A4F1A9-778E-4017-AC13-6DFED453D146}" destId="{99E0DFBB-8254-4967-8110-7AECF051AB55}" srcOrd="1" destOrd="0" presId="urn:microsoft.com/office/officeart/2005/8/layout/orgChart1"/>
    <dgm:cxn modelId="{71983FB5-D480-4018-9786-BC5E66817FD8}" type="presParOf" srcId="{8C8547EB-B389-4A70-BAC7-7866A483EDD0}" destId="{E8AEDAC1-FF0D-45DB-80FA-FB168C7C03AE}" srcOrd="1" destOrd="0" presId="urn:microsoft.com/office/officeart/2005/8/layout/orgChart1"/>
    <dgm:cxn modelId="{3B304CA7-0752-4782-9E82-3B3024B6F7DD}" type="presParOf" srcId="{E8AEDAC1-FF0D-45DB-80FA-FB168C7C03AE}" destId="{915FEFB5-93F0-4552-8A5D-C34349184067}" srcOrd="0" destOrd="0" presId="urn:microsoft.com/office/officeart/2005/8/layout/orgChart1"/>
    <dgm:cxn modelId="{58A09B2D-5430-4D73-A7CD-1981A4C30EFC}" type="presParOf" srcId="{E8AEDAC1-FF0D-45DB-80FA-FB168C7C03AE}" destId="{BDE7F107-B995-4369-AEFC-329727E23E9B}" srcOrd="1" destOrd="0" presId="urn:microsoft.com/office/officeart/2005/8/layout/orgChart1"/>
    <dgm:cxn modelId="{6B169698-8F9E-4444-B6A7-2DF438219F6E}" type="presParOf" srcId="{BDE7F107-B995-4369-AEFC-329727E23E9B}" destId="{A6964F54-94D7-4AF9-A509-80E7131BE583}" srcOrd="0" destOrd="0" presId="urn:microsoft.com/office/officeart/2005/8/layout/orgChart1"/>
    <dgm:cxn modelId="{B58F44C1-A122-446A-86D2-C0E4155CFCE9}" type="presParOf" srcId="{A6964F54-94D7-4AF9-A509-80E7131BE583}" destId="{C9E8D62D-3D46-4C5E-B8EB-2EF4D95E124F}" srcOrd="0" destOrd="0" presId="urn:microsoft.com/office/officeart/2005/8/layout/orgChart1"/>
    <dgm:cxn modelId="{C4058CAB-CDF1-43F8-A612-FBF550BF4CEA}" type="presParOf" srcId="{A6964F54-94D7-4AF9-A509-80E7131BE583}" destId="{FCEC51AB-965D-4B1A-A1F9-AAB16FD15270}" srcOrd="1" destOrd="0" presId="urn:microsoft.com/office/officeart/2005/8/layout/orgChart1"/>
    <dgm:cxn modelId="{CEA4F7E8-2186-4C11-90FA-6F151FCC20BE}" type="presParOf" srcId="{BDE7F107-B995-4369-AEFC-329727E23E9B}" destId="{11761A0F-96A8-4A5F-9C2E-B7D3EC2A255E}" srcOrd="1" destOrd="0" presId="urn:microsoft.com/office/officeart/2005/8/layout/orgChart1"/>
    <dgm:cxn modelId="{F8199840-993B-440F-9444-330FD4E81B74}" type="presParOf" srcId="{11761A0F-96A8-4A5F-9C2E-B7D3EC2A255E}" destId="{AF47BBCD-FAEF-44FD-ADD2-7A0C11A0FAB1}" srcOrd="0" destOrd="0" presId="urn:microsoft.com/office/officeart/2005/8/layout/orgChart1"/>
    <dgm:cxn modelId="{26F60318-FEBD-4C05-9D3A-08B6660475A2}" type="presParOf" srcId="{11761A0F-96A8-4A5F-9C2E-B7D3EC2A255E}" destId="{8EB0E613-77DB-4399-AB11-89599AE6BD99}" srcOrd="1" destOrd="0" presId="urn:microsoft.com/office/officeart/2005/8/layout/orgChart1"/>
    <dgm:cxn modelId="{F19656DC-56C1-41D3-AA2A-B115945CDA52}" type="presParOf" srcId="{8EB0E613-77DB-4399-AB11-89599AE6BD99}" destId="{F74FD182-FCD4-415E-95FD-4979594994B2}" srcOrd="0" destOrd="0" presId="urn:microsoft.com/office/officeart/2005/8/layout/orgChart1"/>
    <dgm:cxn modelId="{BCEAFBB4-E5DC-46FF-8BBE-A98CDD3868D5}" type="presParOf" srcId="{F74FD182-FCD4-415E-95FD-4979594994B2}" destId="{EE51A24B-116A-4C84-97C4-F7F9FD62502A}" srcOrd="0" destOrd="0" presId="urn:microsoft.com/office/officeart/2005/8/layout/orgChart1"/>
    <dgm:cxn modelId="{DC95CA94-AD92-4961-A7D0-FF598718610A}" type="presParOf" srcId="{F74FD182-FCD4-415E-95FD-4979594994B2}" destId="{B7A7E990-452B-47E2-856D-D7B0964274D1}" srcOrd="1" destOrd="0" presId="urn:microsoft.com/office/officeart/2005/8/layout/orgChart1"/>
    <dgm:cxn modelId="{BCC54EBD-5F87-4912-ABA3-D918C25506B5}" type="presParOf" srcId="{8EB0E613-77DB-4399-AB11-89599AE6BD99}" destId="{C983D418-12A9-4BB5-9F08-9B977224F23D}" srcOrd="1" destOrd="0" presId="urn:microsoft.com/office/officeart/2005/8/layout/orgChart1"/>
    <dgm:cxn modelId="{3EB8F4CA-0244-4D3B-8749-02A83BA2E1C8}" type="presParOf" srcId="{8EB0E613-77DB-4399-AB11-89599AE6BD99}" destId="{FD6713AE-5733-43B7-A3F9-88271E48BB87}" srcOrd="2" destOrd="0" presId="urn:microsoft.com/office/officeart/2005/8/layout/orgChart1"/>
    <dgm:cxn modelId="{613C12A8-9AEF-46EA-B61F-F3D5D20A02EF}" type="presParOf" srcId="{11761A0F-96A8-4A5F-9C2E-B7D3EC2A255E}" destId="{1C49A88B-25FA-4413-8980-3570E57710CF}" srcOrd="2" destOrd="0" presId="urn:microsoft.com/office/officeart/2005/8/layout/orgChart1"/>
    <dgm:cxn modelId="{00311FFA-1C46-4B32-A4F2-CFC815E54757}" type="presParOf" srcId="{11761A0F-96A8-4A5F-9C2E-B7D3EC2A255E}" destId="{2709B7A4-5CEE-472B-9F9E-8E3B2E172ED4}" srcOrd="3" destOrd="0" presId="urn:microsoft.com/office/officeart/2005/8/layout/orgChart1"/>
    <dgm:cxn modelId="{19135C79-82DB-4491-86C1-3D01D0286F70}" type="presParOf" srcId="{2709B7A4-5CEE-472B-9F9E-8E3B2E172ED4}" destId="{A2AE89D0-317B-4B80-941E-680A00FF3421}" srcOrd="0" destOrd="0" presId="urn:microsoft.com/office/officeart/2005/8/layout/orgChart1"/>
    <dgm:cxn modelId="{B2177BD0-9CE4-42C1-B5CC-A2979A418119}" type="presParOf" srcId="{A2AE89D0-317B-4B80-941E-680A00FF3421}" destId="{34A74D9E-237E-4BE1-BFCC-05EDAB3AB4D2}" srcOrd="0" destOrd="0" presId="urn:microsoft.com/office/officeart/2005/8/layout/orgChart1"/>
    <dgm:cxn modelId="{221368F7-03D7-40EB-A97D-FC8D7F637A54}" type="presParOf" srcId="{A2AE89D0-317B-4B80-941E-680A00FF3421}" destId="{65CBDE62-B501-4706-BCBE-A766DB63E681}" srcOrd="1" destOrd="0" presId="urn:microsoft.com/office/officeart/2005/8/layout/orgChart1"/>
    <dgm:cxn modelId="{CE22029E-33F5-4CDE-BF68-4F4646905F53}" type="presParOf" srcId="{2709B7A4-5CEE-472B-9F9E-8E3B2E172ED4}" destId="{2ACFCA82-5D55-45E6-88EC-F8A661E0C6DD}" srcOrd="1" destOrd="0" presId="urn:microsoft.com/office/officeart/2005/8/layout/orgChart1"/>
    <dgm:cxn modelId="{E87B9768-E9B8-4D44-8209-C21E5FB0395E}" type="presParOf" srcId="{2709B7A4-5CEE-472B-9F9E-8E3B2E172ED4}" destId="{9DF4D803-1172-4DC4-BE57-615678D20830}" srcOrd="2" destOrd="0" presId="urn:microsoft.com/office/officeart/2005/8/layout/orgChart1"/>
    <dgm:cxn modelId="{2253D285-3D1A-43D6-B084-1F00D913B7D0}" type="presParOf" srcId="{11761A0F-96A8-4A5F-9C2E-B7D3EC2A255E}" destId="{ED1FD477-B9B3-4832-B70C-ACD8EC0F453D}" srcOrd="4" destOrd="0" presId="urn:microsoft.com/office/officeart/2005/8/layout/orgChart1"/>
    <dgm:cxn modelId="{CFE6B7AE-2EA4-4040-A53D-DAD40D9DFA4A}" type="presParOf" srcId="{11761A0F-96A8-4A5F-9C2E-B7D3EC2A255E}" destId="{B2005B5D-013B-4DE8-9AF4-CED04E8FC424}" srcOrd="5" destOrd="0" presId="urn:microsoft.com/office/officeart/2005/8/layout/orgChart1"/>
    <dgm:cxn modelId="{D8C904B7-8AE8-4631-A002-DD73C006D35F}" type="presParOf" srcId="{B2005B5D-013B-4DE8-9AF4-CED04E8FC424}" destId="{E295BCD4-6A39-4B8B-9A9B-802E587E5300}" srcOrd="0" destOrd="0" presId="urn:microsoft.com/office/officeart/2005/8/layout/orgChart1"/>
    <dgm:cxn modelId="{B59531DC-2BBD-4704-96F6-764B00A335A4}" type="presParOf" srcId="{E295BCD4-6A39-4B8B-9A9B-802E587E5300}" destId="{0BC47C04-57DB-406A-9F01-211CD76D1E3E}" srcOrd="0" destOrd="0" presId="urn:microsoft.com/office/officeart/2005/8/layout/orgChart1"/>
    <dgm:cxn modelId="{34767B69-6DAE-4FA0-82E5-962AB371D02B}" type="presParOf" srcId="{E295BCD4-6A39-4B8B-9A9B-802E587E5300}" destId="{2CF839A0-B079-4694-91EA-14FE7F2D4A31}" srcOrd="1" destOrd="0" presId="urn:microsoft.com/office/officeart/2005/8/layout/orgChart1"/>
    <dgm:cxn modelId="{73FDD829-246A-452B-8B56-9DACE48605CF}" type="presParOf" srcId="{B2005B5D-013B-4DE8-9AF4-CED04E8FC424}" destId="{6EAB650D-59D9-4237-955F-FF23D25CDD4D}" srcOrd="1" destOrd="0" presId="urn:microsoft.com/office/officeart/2005/8/layout/orgChart1"/>
    <dgm:cxn modelId="{F7634312-168E-4DB9-AE42-4EA9688772AE}" type="presParOf" srcId="{B2005B5D-013B-4DE8-9AF4-CED04E8FC424}" destId="{2F0C4233-C1B2-4BA5-86CA-B596E633DDF1}" srcOrd="2" destOrd="0" presId="urn:microsoft.com/office/officeart/2005/8/layout/orgChart1"/>
    <dgm:cxn modelId="{9A1270CB-FD3E-4B36-9346-F3B0A8DEE254}" type="presParOf" srcId="{BDE7F107-B995-4369-AEFC-329727E23E9B}" destId="{A70132D7-97E5-4D92-9FEA-9B388790CC4D}" srcOrd="2" destOrd="0" presId="urn:microsoft.com/office/officeart/2005/8/layout/orgChart1"/>
    <dgm:cxn modelId="{1AB29FA7-C721-4E5B-B461-3D495E22E1DF}" type="presParOf" srcId="{E8AEDAC1-FF0D-45DB-80FA-FB168C7C03AE}" destId="{BD66C2C9-08E2-4527-9CAB-DE9699D111F9}" srcOrd="2" destOrd="0" presId="urn:microsoft.com/office/officeart/2005/8/layout/orgChart1"/>
    <dgm:cxn modelId="{537437E5-737B-4BD1-8111-B5E59AA5E8B7}" type="presParOf" srcId="{E8AEDAC1-FF0D-45DB-80FA-FB168C7C03AE}" destId="{FF2CC60A-AF8F-4252-B2A4-F386897926F5}" srcOrd="3" destOrd="0" presId="urn:microsoft.com/office/officeart/2005/8/layout/orgChart1"/>
    <dgm:cxn modelId="{8B5AE248-6076-4F68-B00B-C5C4C3F0A2EC}" type="presParOf" srcId="{FF2CC60A-AF8F-4252-B2A4-F386897926F5}" destId="{3912A9EF-7813-4C4E-A4DC-4A1F9FF01E49}" srcOrd="0" destOrd="0" presId="urn:microsoft.com/office/officeart/2005/8/layout/orgChart1"/>
    <dgm:cxn modelId="{E87E19FB-9F8A-4171-9C4F-4F2562F9583D}" type="presParOf" srcId="{3912A9EF-7813-4C4E-A4DC-4A1F9FF01E49}" destId="{83F59D97-D31B-4E41-AF7A-A6FC4EE878DF}" srcOrd="0" destOrd="0" presId="urn:microsoft.com/office/officeart/2005/8/layout/orgChart1"/>
    <dgm:cxn modelId="{C37B1216-63F7-4F2F-B524-DA446F4AB3CD}" type="presParOf" srcId="{3912A9EF-7813-4C4E-A4DC-4A1F9FF01E49}" destId="{9374166C-72C5-41E2-9B0F-9E8A7E853CAB}" srcOrd="1" destOrd="0" presId="urn:microsoft.com/office/officeart/2005/8/layout/orgChart1"/>
    <dgm:cxn modelId="{D8C56528-4927-4354-B5AC-B6B5DD52925C}" type="presParOf" srcId="{FF2CC60A-AF8F-4252-B2A4-F386897926F5}" destId="{C18B2A18-E4AA-4A08-A93D-5129CAE7A60E}" srcOrd="1" destOrd="0" presId="urn:microsoft.com/office/officeart/2005/8/layout/orgChart1"/>
    <dgm:cxn modelId="{1C8B0376-C6A0-4272-AB59-B9AFED145BB4}" type="presParOf" srcId="{C18B2A18-E4AA-4A08-A93D-5129CAE7A60E}" destId="{65E2284B-A84A-44C4-898B-0156F6638EA4}" srcOrd="0" destOrd="0" presId="urn:microsoft.com/office/officeart/2005/8/layout/orgChart1"/>
    <dgm:cxn modelId="{3D53AE62-6B45-4D1B-BE15-DB833D1D9BE8}" type="presParOf" srcId="{C18B2A18-E4AA-4A08-A93D-5129CAE7A60E}" destId="{028A5DA1-976A-4FCE-8DB5-29DB78A3EE3A}" srcOrd="1" destOrd="0" presId="urn:microsoft.com/office/officeart/2005/8/layout/orgChart1"/>
    <dgm:cxn modelId="{8433B5E2-EADD-4612-BC3B-125F86C622CF}" type="presParOf" srcId="{028A5DA1-976A-4FCE-8DB5-29DB78A3EE3A}" destId="{3729061D-CD7F-48A8-B20E-FD8C1AB6E328}" srcOrd="0" destOrd="0" presId="urn:microsoft.com/office/officeart/2005/8/layout/orgChart1"/>
    <dgm:cxn modelId="{856D1CC2-2BC1-4F32-9F3F-C98BB7E01E71}" type="presParOf" srcId="{3729061D-CD7F-48A8-B20E-FD8C1AB6E328}" destId="{D54B276A-177E-46AD-B55C-D7FE97BA8716}" srcOrd="0" destOrd="0" presId="urn:microsoft.com/office/officeart/2005/8/layout/orgChart1"/>
    <dgm:cxn modelId="{DE527DEF-723C-4D94-8EC6-AE779DCEFAF2}" type="presParOf" srcId="{3729061D-CD7F-48A8-B20E-FD8C1AB6E328}" destId="{6A647694-48E0-4550-8396-CD061B8D0D59}" srcOrd="1" destOrd="0" presId="urn:microsoft.com/office/officeart/2005/8/layout/orgChart1"/>
    <dgm:cxn modelId="{F4FAD80E-1FEF-41FC-BE92-938E59051677}" type="presParOf" srcId="{028A5DA1-976A-4FCE-8DB5-29DB78A3EE3A}" destId="{BD7A146A-E3E4-4784-8C90-8CED0748B049}" srcOrd="1" destOrd="0" presId="urn:microsoft.com/office/officeart/2005/8/layout/orgChart1"/>
    <dgm:cxn modelId="{7795F71D-BDD8-4306-BBCC-055A20C4EE51}" type="presParOf" srcId="{028A5DA1-976A-4FCE-8DB5-29DB78A3EE3A}" destId="{B3715294-EED7-4DA5-89AD-BFE5769F621C}" srcOrd="2" destOrd="0" presId="urn:microsoft.com/office/officeart/2005/8/layout/orgChart1"/>
    <dgm:cxn modelId="{B988D471-A9EB-46DC-8CDA-BEF1132196E6}" type="presParOf" srcId="{C18B2A18-E4AA-4A08-A93D-5129CAE7A60E}" destId="{CD5E23B3-2437-4009-AE7A-39E11A2D0AB1}" srcOrd="2" destOrd="0" presId="urn:microsoft.com/office/officeart/2005/8/layout/orgChart1"/>
    <dgm:cxn modelId="{F6ACF857-A73C-4618-9168-1B42A1A95574}" type="presParOf" srcId="{C18B2A18-E4AA-4A08-A93D-5129CAE7A60E}" destId="{FB2A2104-34DC-4617-80C4-6EDE0DBEF04E}" srcOrd="3" destOrd="0" presId="urn:microsoft.com/office/officeart/2005/8/layout/orgChart1"/>
    <dgm:cxn modelId="{00F90F9F-4D4C-4B98-9187-685A52C4A35D}" type="presParOf" srcId="{FB2A2104-34DC-4617-80C4-6EDE0DBEF04E}" destId="{13DB94D4-819D-4EA9-A505-5FCAD1D1586A}" srcOrd="0" destOrd="0" presId="urn:microsoft.com/office/officeart/2005/8/layout/orgChart1"/>
    <dgm:cxn modelId="{06816124-E484-4652-B7C2-343C146F8177}" type="presParOf" srcId="{13DB94D4-819D-4EA9-A505-5FCAD1D1586A}" destId="{44B4C98A-5B15-439C-AA64-2B7358F51DB2}" srcOrd="0" destOrd="0" presId="urn:microsoft.com/office/officeart/2005/8/layout/orgChart1"/>
    <dgm:cxn modelId="{E6DA2FFB-1308-4330-A6B5-F0182F9622DD}" type="presParOf" srcId="{13DB94D4-819D-4EA9-A505-5FCAD1D1586A}" destId="{4FEBD116-113E-4645-9AC2-01B8493166E6}" srcOrd="1" destOrd="0" presId="urn:microsoft.com/office/officeart/2005/8/layout/orgChart1"/>
    <dgm:cxn modelId="{2F75A298-0615-4ABA-8455-F7035C9A9571}" type="presParOf" srcId="{FB2A2104-34DC-4617-80C4-6EDE0DBEF04E}" destId="{ED56F5ED-9E54-4048-99A7-77FEA9B90F4A}" srcOrd="1" destOrd="0" presId="urn:microsoft.com/office/officeart/2005/8/layout/orgChart1"/>
    <dgm:cxn modelId="{FC22E045-24C4-486E-80BD-B5B68C866CA4}" type="presParOf" srcId="{FB2A2104-34DC-4617-80C4-6EDE0DBEF04E}" destId="{AD005C75-03D2-4393-A9FF-D5401ABF0D17}" srcOrd="2" destOrd="0" presId="urn:microsoft.com/office/officeart/2005/8/layout/orgChart1"/>
    <dgm:cxn modelId="{43978588-56B7-4327-9D10-910BE8804ED5}" type="presParOf" srcId="{C18B2A18-E4AA-4A08-A93D-5129CAE7A60E}" destId="{4292072D-AEF5-40F2-9B32-4CC997AD4671}" srcOrd="4" destOrd="0" presId="urn:microsoft.com/office/officeart/2005/8/layout/orgChart1"/>
    <dgm:cxn modelId="{9996ABAF-098A-4BCE-886F-8AFF4A5890B9}" type="presParOf" srcId="{C18B2A18-E4AA-4A08-A93D-5129CAE7A60E}" destId="{60F65A45-C18F-4BBC-ABBB-4DC72B7BC5FE}" srcOrd="5" destOrd="0" presId="urn:microsoft.com/office/officeart/2005/8/layout/orgChart1"/>
    <dgm:cxn modelId="{BAA4E140-267B-4AD8-B908-82EF5B509988}" type="presParOf" srcId="{60F65A45-C18F-4BBC-ABBB-4DC72B7BC5FE}" destId="{6AAE5241-6C94-43CE-99A1-5450B217F5AB}" srcOrd="0" destOrd="0" presId="urn:microsoft.com/office/officeart/2005/8/layout/orgChart1"/>
    <dgm:cxn modelId="{55F1F21D-39C0-4879-9C9C-49C6AE8DF6AF}" type="presParOf" srcId="{6AAE5241-6C94-43CE-99A1-5450B217F5AB}" destId="{E5AEDB68-9AB5-4C29-9DDD-D1C5082AF7BA}" srcOrd="0" destOrd="0" presId="urn:microsoft.com/office/officeart/2005/8/layout/orgChart1"/>
    <dgm:cxn modelId="{310DFE0F-1A83-4382-8258-030F320C78A1}" type="presParOf" srcId="{6AAE5241-6C94-43CE-99A1-5450B217F5AB}" destId="{2EC62E00-ACD5-4126-BE0E-A2A3ABA4CE2E}" srcOrd="1" destOrd="0" presId="urn:microsoft.com/office/officeart/2005/8/layout/orgChart1"/>
    <dgm:cxn modelId="{781DB131-B020-41BE-80D8-D1AE1921CC60}" type="presParOf" srcId="{60F65A45-C18F-4BBC-ABBB-4DC72B7BC5FE}" destId="{1525828D-9BF6-450C-B206-7E6F77A7EC2F}" srcOrd="1" destOrd="0" presId="urn:microsoft.com/office/officeart/2005/8/layout/orgChart1"/>
    <dgm:cxn modelId="{96880D90-4E01-4E5B-A579-DDDAA3194C70}" type="presParOf" srcId="{60F65A45-C18F-4BBC-ABBB-4DC72B7BC5FE}" destId="{597CC6D0-E08D-4F0D-B715-C8A389D721EE}" srcOrd="2" destOrd="0" presId="urn:microsoft.com/office/officeart/2005/8/layout/orgChart1"/>
    <dgm:cxn modelId="{4FC2394D-DCA4-442C-A2E5-3BFE678915A7}" type="presParOf" srcId="{FF2CC60A-AF8F-4252-B2A4-F386897926F5}" destId="{B41E8300-8883-4A5A-9B98-3A03E1FC4E83}" srcOrd="2" destOrd="0" presId="urn:microsoft.com/office/officeart/2005/8/layout/orgChart1"/>
    <dgm:cxn modelId="{BE86B382-FCB6-43C3-8B85-8A6C8318CDF6}" type="presParOf" srcId="{E8AEDAC1-FF0D-45DB-80FA-FB168C7C03AE}" destId="{92584294-FB43-4BB4-ACC6-936D3A85490E}" srcOrd="4" destOrd="0" presId="urn:microsoft.com/office/officeart/2005/8/layout/orgChart1"/>
    <dgm:cxn modelId="{8065BE2B-0316-42AE-B7B0-D8CB4736A0C4}" type="presParOf" srcId="{E8AEDAC1-FF0D-45DB-80FA-FB168C7C03AE}" destId="{9DF1547E-BD1D-4170-A412-4F896A7DC6FC}" srcOrd="5" destOrd="0" presId="urn:microsoft.com/office/officeart/2005/8/layout/orgChart1"/>
    <dgm:cxn modelId="{17869EF9-6D9A-4BD3-B735-E4DB7DA4AEEC}" type="presParOf" srcId="{9DF1547E-BD1D-4170-A412-4F896A7DC6FC}" destId="{CC173647-1F9E-4567-ADAA-08F8D85CAC56}" srcOrd="0" destOrd="0" presId="urn:microsoft.com/office/officeart/2005/8/layout/orgChart1"/>
    <dgm:cxn modelId="{41337A21-09D3-4F06-B9E4-5C342B556335}" type="presParOf" srcId="{CC173647-1F9E-4567-ADAA-08F8D85CAC56}" destId="{D0C6C908-579B-456C-B429-EBDC7D11E69F}" srcOrd="0" destOrd="0" presId="urn:microsoft.com/office/officeart/2005/8/layout/orgChart1"/>
    <dgm:cxn modelId="{F4D9C285-8F5D-41B4-9093-026602A9D46A}" type="presParOf" srcId="{CC173647-1F9E-4567-ADAA-08F8D85CAC56}" destId="{4E6CE74B-E179-4A75-9E18-3EF08214895D}" srcOrd="1" destOrd="0" presId="urn:microsoft.com/office/officeart/2005/8/layout/orgChart1"/>
    <dgm:cxn modelId="{95563CB8-E64D-4271-BCA5-E72AE2D4A0B3}" type="presParOf" srcId="{9DF1547E-BD1D-4170-A412-4F896A7DC6FC}" destId="{0F3CA9E7-E270-4629-96C8-85991F866F42}" srcOrd="1" destOrd="0" presId="urn:microsoft.com/office/officeart/2005/8/layout/orgChart1"/>
    <dgm:cxn modelId="{24E9367B-C68D-4A17-A842-ABFF12DF1209}" type="presParOf" srcId="{0F3CA9E7-E270-4629-96C8-85991F866F42}" destId="{ED806797-26F1-4C00-B591-DB600E22AE00}" srcOrd="0" destOrd="0" presId="urn:microsoft.com/office/officeart/2005/8/layout/orgChart1"/>
    <dgm:cxn modelId="{EAFDBCC5-B02C-455A-89FF-42795C7C1D53}" type="presParOf" srcId="{0F3CA9E7-E270-4629-96C8-85991F866F42}" destId="{2AC3790E-1C5F-4C2C-9D22-F66735305D38}" srcOrd="1" destOrd="0" presId="urn:microsoft.com/office/officeart/2005/8/layout/orgChart1"/>
    <dgm:cxn modelId="{9EB644F1-C36C-45DB-8EA8-D4AC4BB5AECA}" type="presParOf" srcId="{2AC3790E-1C5F-4C2C-9D22-F66735305D38}" destId="{F869ED73-A035-4CD2-8C34-BAF4204F2FA9}" srcOrd="0" destOrd="0" presId="urn:microsoft.com/office/officeart/2005/8/layout/orgChart1"/>
    <dgm:cxn modelId="{5DE82CDF-4DDF-42D5-9A03-7D9FD8EF693E}" type="presParOf" srcId="{F869ED73-A035-4CD2-8C34-BAF4204F2FA9}" destId="{4ABEB366-4C7A-4839-8C4E-E8487C9AE539}" srcOrd="0" destOrd="0" presId="urn:microsoft.com/office/officeart/2005/8/layout/orgChart1"/>
    <dgm:cxn modelId="{6051C8CB-ABD2-4ED6-A5DF-360B764618AF}" type="presParOf" srcId="{F869ED73-A035-4CD2-8C34-BAF4204F2FA9}" destId="{FD09D72E-1785-4849-B791-3E9647597F6B}" srcOrd="1" destOrd="0" presId="urn:microsoft.com/office/officeart/2005/8/layout/orgChart1"/>
    <dgm:cxn modelId="{F577E6CD-1521-4F9F-BFCF-25C5B938CBEA}" type="presParOf" srcId="{2AC3790E-1C5F-4C2C-9D22-F66735305D38}" destId="{C132F3E2-2B29-4EC4-B593-FFE7DB860920}" srcOrd="1" destOrd="0" presId="urn:microsoft.com/office/officeart/2005/8/layout/orgChart1"/>
    <dgm:cxn modelId="{B6952BC3-F1FF-4942-96DD-A714A92368AB}" type="presParOf" srcId="{2AC3790E-1C5F-4C2C-9D22-F66735305D38}" destId="{E309F0E1-D758-4CCA-972D-B97F02C199BC}" srcOrd="2" destOrd="0" presId="urn:microsoft.com/office/officeart/2005/8/layout/orgChart1"/>
    <dgm:cxn modelId="{D0761A60-D31A-4DF2-9DDC-C407C6E633F5}" type="presParOf" srcId="{0F3CA9E7-E270-4629-96C8-85991F866F42}" destId="{2958FF77-51F5-462C-9CEE-C94E5643E536}" srcOrd="2" destOrd="0" presId="urn:microsoft.com/office/officeart/2005/8/layout/orgChart1"/>
    <dgm:cxn modelId="{C6700918-00AE-4A46-8194-69C16DF3D17B}" type="presParOf" srcId="{0F3CA9E7-E270-4629-96C8-85991F866F42}" destId="{015198A6-5C1B-4EB4-AC86-CCEBB07FD487}" srcOrd="3" destOrd="0" presId="urn:microsoft.com/office/officeart/2005/8/layout/orgChart1"/>
    <dgm:cxn modelId="{606A3D98-1699-4148-AF15-F863819DC464}" type="presParOf" srcId="{015198A6-5C1B-4EB4-AC86-CCEBB07FD487}" destId="{ECFF1C44-7EB3-486B-AE47-755EBAE6698C}" srcOrd="0" destOrd="0" presId="urn:microsoft.com/office/officeart/2005/8/layout/orgChart1"/>
    <dgm:cxn modelId="{EAD4D98F-DED2-443F-B219-1768340462E7}" type="presParOf" srcId="{ECFF1C44-7EB3-486B-AE47-755EBAE6698C}" destId="{776CE3FA-8E94-46E1-A0E4-328EE2F06208}" srcOrd="0" destOrd="0" presId="urn:microsoft.com/office/officeart/2005/8/layout/orgChart1"/>
    <dgm:cxn modelId="{5327A520-5430-4E12-A62D-A455B0B4F7C7}" type="presParOf" srcId="{ECFF1C44-7EB3-486B-AE47-755EBAE6698C}" destId="{DC3D80D9-A129-4475-890F-AD551329FFCF}" srcOrd="1" destOrd="0" presId="urn:microsoft.com/office/officeart/2005/8/layout/orgChart1"/>
    <dgm:cxn modelId="{D1B792E8-E762-4791-9B7F-6E6EAE78890F}" type="presParOf" srcId="{015198A6-5C1B-4EB4-AC86-CCEBB07FD487}" destId="{E7DA488E-6496-4B91-B046-1290C3299176}" srcOrd="1" destOrd="0" presId="urn:microsoft.com/office/officeart/2005/8/layout/orgChart1"/>
    <dgm:cxn modelId="{68EB7F8E-1743-40B6-8614-B7084F3EEDB4}" type="presParOf" srcId="{015198A6-5C1B-4EB4-AC86-CCEBB07FD487}" destId="{E59A2941-6819-452A-9491-BC5BF260FC8C}" srcOrd="2" destOrd="0" presId="urn:microsoft.com/office/officeart/2005/8/layout/orgChart1"/>
    <dgm:cxn modelId="{ADC0C005-278F-4759-A2F0-DDA72D66001C}" type="presParOf" srcId="{0F3CA9E7-E270-4629-96C8-85991F866F42}" destId="{D06251DC-84EB-4C1C-8B9B-CEFCC6C0A433}" srcOrd="4" destOrd="0" presId="urn:microsoft.com/office/officeart/2005/8/layout/orgChart1"/>
    <dgm:cxn modelId="{8E222617-A82A-4904-AE5B-DC120B6813AC}" type="presParOf" srcId="{0F3CA9E7-E270-4629-96C8-85991F866F42}" destId="{3007EB86-6E5C-44DE-BAE6-8187D0A67F73}" srcOrd="5" destOrd="0" presId="urn:microsoft.com/office/officeart/2005/8/layout/orgChart1"/>
    <dgm:cxn modelId="{3467B244-2F5D-435E-9206-0AFA1AFE98FC}" type="presParOf" srcId="{3007EB86-6E5C-44DE-BAE6-8187D0A67F73}" destId="{5ABEA2BC-E91A-446E-AECE-476CD6C871AD}" srcOrd="0" destOrd="0" presId="urn:microsoft.com/office/officeart/2005/8/layout/orgChart1"/>
    <dgm:cxn modelId="{39F2822D-EF82-433D-91C3-5B8A92FA5816}" type="presParOf" srcId="{5ABEA2BC-E91A-446E-AECE-476CD6C871AD}" destId="{718D25BB-B3E5-42AC-8ABE-90AF85B3E1AA}" srcOrd="0" destOrd="0" presId="urn:microsoft.com/office/officeart/2005/8/layout/orgChart1"/>
    <dgm:cxn modelId="{52AA03C8-A9B2-45FF-8ED5-0CE0FD9C7B16}" type="presParOf" srcId="{5ABEA2BC-E91A-446E-AECE-476CD6C871AD}" destId="{7FC944B7-1A07-4C50-AF37-747B840EFD5F}" srcOrd="1" destOrd="0" presId="urn:microsoft.com/office/officeart/2005/8/layout/orgChart1"/>
    <dgm:cxn modelId="{1B5D80F9-3775-4F7D-BD38-828E547D682C}" type="presParOf" srcId="{3007EB86-6E5C-44DE-BAE6-8187D0A67F73}" destId="{E4F4DB74-50F0-47B8-890F-68059ACCAF5D}" srcOrd="1" destOrd="0" presId="urn:microsoft.com/office/officeart/2005/8/layout/orgChart1"/>
    <dgm:cxn modelId="{433732A8-2C08-4C75-9024-7D49AAD259DE}" type="presParOf" srcId="{3007EB86-6E5C-44DE-BAE6-8187D0A67F73}" destId="{51954178-2D36-4500-AB36-520AA1AEEDAB}" srcOrd="2" destOrd="0" presId="urn:microsoft.com/office/officeart/2005/8/layout/orgChart1"/>
    <dgm:cxn modelId="{201619D2-8E0C-409A-9CD3-669EE4C6C69A}" type="presParOf" srcId="{9DF1547E-BD1D-4170-A412-4F896A7DC6FC}" destId="{1C95E554-7E9E-473C-B4FC-E213A1CB011E}" srcOrd="2" destOrd="0" presId="urn:microsoft.com/office/officeart/2005/8/layout/orgChart1"/>
    <dgm:cxn modelId="{2DF9BF4B-57C5-47B4-8148-311033707F59}" type="presParOf" srcId="{8C8547EB-B389-4A70-BAC7-7866A483EDD0}" destId="{F9C1AEDD-6015-4DB6-8C3A-83F9EB74D8B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2F7316-F469-450C-B7EB-F4CC453D0C27}">
      <dsp:nvSpPr>
        <dsp:cNvPr id="0" name=""/>
        <dsp:cNvSpPr/>
      </dsp:nvSpPr>
      <dsp:spPr>
        <a:xfrm>
          <a:off x="3467" y="2178619"/>
          <a:ext cx="1727820" cy="863910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Clonal Hematopoiesis</a:t>
          </a:r>
          <a:endParaRPr lang="en-US" sz="16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8770" y="2203922"/>
        <a:ext cx="1677214" cy="813304"/>
      </dsp:txXfrm>
    </dsp:sp>
    <dsp:sp modelId="{0468504A-F8BA-41F2-9CFA-2088480D3F95}">
      <dsp:nvSpPr>
        <dsp:cNvPr id="0" name=""/>
        <dsp:cNvSpPr/>
      </dsp:nvSpPr>
      <dsp:spPr>
        <a:xfrm rot="18770822">
          <a:off x="1568701" y="2221555"/>
          <a:ext cx="1016299" cy="32915"/>
        </a:xfrm>
        <a:custGeom>
          <a:avLst/>
          <a:gdLst/>
          <a:ahLst/>
          <a:cxnLst/>
          <a:rect l="0" t="0" r="0" b="0"/>
          <a:pathLst>
            <a:path>
              <a:moveTo>
                <a:pt x="0" y="16457"/>
              </a:moveTo>
              <a:lnTo>
                <a:pt x="1016299" y="16457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051444" y="2212605"/>
        <a:ext cx="50814" cy="50814"/>
      </dsp:txXfrm>
    </dsp:sp>
    <dsp:sp modelId="{8F1D6B5E-103B-4B0C-A928-B5E248659FC0}">
      <dsp:nvSpPr>
        <dsp:cNvPr id="0" name=""/>
        <dsp:cNvSpPr/>
      </dsp:nvSpPr>
      <dsp:spPr>
        <a:xfrm>
          <a:off x="2422415" y="1433496"/>
          <a:ext cx="1727820" cy="863910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Preleukemic Mutation</a:t>
          </a:r>
          <a:endParaRPr lang="en-US" sz="16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447718" y="1458799"/>
        <a:ext cx="1677214" cy="813304"/>
      </dsp:txXfrm>
    </dsp:sp>
    <dsp:sp modelId="{C7536E56-9DD3-4036-B96A-70E09047028A}">
      <dsp:nvSpPr>
        <dsp:cNvPr id="0" name=""/>
        <dsp:cNvSpPr/>
      </dsp:nvSpPr>
      <dsp:spPr>
        <a:xfrm rot="19457599">
          <a:off x="4070236" y="1600620"/>
          <a:ext cx="851126" cy="32915"/>
        </a:xfrm>
        <a:custGeom>
          <a:avLst/>
          <a:gdLst/>
          <a:ahLst/>
          <a:cxnLst/>
          <a:rect l="0" t="0" r="0" b="0"/>
          <a:pathLst>
            <a:path>
              <a:moveTo>
                <a:pt x="0" y="16457"/>
              </a:moveTo>
              <a:lnTo>
                <a:pt x="851126" y="16457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474521" y="1595799"/>
        <a:ext cx="42556" cy="42556"/>
      </dsp:txXfrm>
    </dsp:sp>
    <dsp:sp modelId="{ED2C7CC6-449F-4B5F-808B-2EC27F3D9472}">
      <dsp:nvSpPr>
        <dsp:cNvPr id="0" name=""/>
        <dsp:cNvSpPr/>
      </dsp:nvSpPr>
      <dsp:spPr>
        <a:xfrm>
          <a:off x="4841364" y="936748"/>
          <a:ext cx="1727820" cy="863910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Pre-Leukemia</a:t>
          </a:r>
          <a:endParaRPr lang="en-US" sz="16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866667" y="962051"/>
        <a:ext cx="1677214" cy="813304"/>
      </dsp:txXfrm>
    </dsp:sp>
    <dsp:sp modelId="{0E36DB1D-1752-46EB-A1B8-1BF41AF1E6CF}">
      <dsp:nvSpPr>
        <dsp:cNvPr id="0" name=""/>
        <dsp:cNvSpPr/>
      </dsp:nvSpPr>
      <dsp:spPr>
        <a:xfrm>
          <a:off x="6569184" y="1352245"/>
          <a:ext cx="691128" cy="32915"/>
        </a:xfrm>
        <a:custGeom>
          <a:avLst/>
          <a:gdLst/>
          <a:ahLst/>
          <a:cxnLst/>
          <a:rect l="0" t="0" r="0" b="0"/>
          <a:pathLst>
            <a:path>
              <a:moveTo>
                <a:pt x="0" y="16457"/>
              </a:moveTo>
              <a:lnTo>
                <a:pt x="691128" y="16457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6897469" y="1351425"/>
        <a:ext cx="34556" cy="34556"/>
      </dsp:txXfrm>
    </dsp:sp>
    <dsp:sp modelId="{2E99B35F-A1D3-4B82-9E67-EACC86498EAE}">
      <dsp:nvSpPr>
        <dsp:cNvPr id="0" name=""/>
        <dsp:cNvSpPr/>
      </dsp:nvSpPr>
      <dsp:spPr>
        <a:xfrm>
          <a:off x="7260312" y="936748"/>
          <a:ext cx="1727820" cy="863910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Leukemia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(AML MPN MDS </a:t>
          </a:r>
          <a:r>
            <a:rPr lang="en-US" sz="16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etc</a:t>
          </a:r>
          <a:r>
            <a:rPr lang="en-US" sz="16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)</a:t>
          </a:r>
          <a:endParaRPr lang="en-US" sz="16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7285615" y="962051"/>
        <a:ext cx="1677214" cy="813304"/>
      </dsp:txXfrm>
    </dsp:sp>
    <dsp:sp modelId="{A802C355-FA47-4E89-AF94-977F735CDAED}">
      <dsp:nvSpPr>
        <dsp:cNvPr id="0" name=""/>
        <dsp:cNvSpPr/>
      </dsp:nvSpPr>
      <dsp:spPr>
        <a:xfrm rot="2142401">
          <a:off x="4070236" y="2097368"/>
          <a:ext cx="851126" cy="32915"/>
        </a:xfrm>
        <a:custGeom>
          <a:avLst/>
          <a:gdLst/>
          <a:ahLst/>
          <a:cxnLst/>
          <a:rect l="0" t="0" r="0" b="0"/>
          <a:pathLst>
            <a:path>
              <a:moveTo>
                <a:pt x="0" y="16457"/>
              </a:moveTo>
              <a:lnTo>
                <a:pt x="851126" y="16457"/>
              </a:lnTo>
            </a:path>
          </a:pathLst>
        </a:custGeom>
        <a:noFill/>
        <a:ln w="889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474521" y="2092547"/>
        <a:ext cx="42556" cy="42556"/>
      </dsp:txXfrm>
    </dsp:sp>
    <dsp:sp modelId="{2EC37E94-D4D4-466B-925C-2F2FC0B6B4AD}">
      <dsp:nvSpPr>
        <dsp:cNvPr id="0" name=""/>
        <dsp:cNvSpPr/>
      </dsp:nvSpPr>
      <dsp:spPr>
        <a:xfrm>
          <a:off x="4841364" y="1930244"/>
          <a:ext cx="1727820" cy="863910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Aging</a:t>
          </a:r>
          <a:endParaRPr lang="en-US" sz="16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866667" y="1955547"/>
        <a:ext cx="1677214" cy="813304"/>
      </dsp:txXfrm>
    </dsp:sp>
    <dsp:sp modelId="{A46FB466-4C04-4A7E-A012-206A007B8B8B}">
      <dsp:nvSpPr>
        <dsp:cNvPr id="0" name=""/>
        <dsp:cNvSpPr/>
      </dsp:nvSpPr>
      <dsp:spPr>
        <a:xfrm rot="2829178">
          <a:off x="1568701" y="2966677"/>
          <a:ext cx="1016299" cy="32915"/>
        </a:xfrm>
        <a:custGeom>
          <a:avLst/>
          <a:gdLst/>
          <a:ahLst/>
          <a:cxnLst/>
          <a:rect l="0" t="0" r="0" b="0"/>
          <a:pathLst>
            <a:path>
              <a:moveTo>
                <a:pt x="0" y="16457"/>
              </a:moveTo>
              <a:lnTo>
                <a:pt x="1016299" y="16457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051444" y="2957727"/>
        <a:ext cx="50814" cy="50814"/>
      </dsp:txXfrm>
    </dsp:sp>
    <dsp:sp modelId="{753BB863-F35D-432D-8931-20FE02C9406E}">
      <dsp:nvSpPr>
        <dsp:cNvPr id="0" name=""/>
        <dsp:cNvSpPr/>
      </dsp:nvSpPr>
      <dsp:spPr>
        <a:xfrm>
          <a:off x="2422415" y="2923741"/>
          <a:ext cx="1727820" cy="863910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No preleukemic mutation</a:t>
          </a:r>
          <a:endParaRPr lang="en-US" sz="16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447718" y="2949044"/>
        <a:ext cx="1677214" cy="813304"/>
      </dsp:txXfrm>
    </dsp:sp>
    <dsp:sp modelId="{1D8CF424-BBD2-4E82-B825-4F4DC9D76E75}">
      <dsp:nvSpPr>
        <dsp:cNvPr id="0" name=""/>
        <dsp:cNvSpPr/>
      </dsp:nvSpPr>
      <dsp:spPr>
        <a:xfrm>
          <a:off x="4150235" y="3339239"/>
          <a:ext cx="691128" cy="32915"/>
        </a:xfrm>
        <a:custGeom>
          <a:avLst/>
          <a:gdLst/>
          <a:ahLst/>
          <a:cxnLst/>
          <a:rect l="0" t="0" r="0" b="0"/>
          <a:pathLst>
            <a:path>
              <a:moveTo>
                <a:pt x="0" y="16457"/>
              </a:moveTo>
              <a:lnTo>
                <a:pt x="691128" y="16457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478521" y="3338418"/>
        <a:ext cx="34556" cy="34556"/>
      </dsp:txXfrm>
    </dsp:sp>
    <dsp:sp modelId="{35A5CDDC-36D3-4AB2-923C-E397B00E0235}">
      <dsp:nvSpPr>
        <dsp:cNvPr id="0" name=""/>
        <dsp:cNvSpPr/>
      </dsp:nvSpPr>
      <dsp:spPr>
        <a:xfrm>
          <a:off x="4841364" y="2923741"/>
          <a:ext cx="1727820" cy="863910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Aging</a:t>
          </a:r>
          <a:endParaRPr lang="en-US" sz="16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866667" y="2949044"/>
        <a:ext cx="1677214" cy="8133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6251DC-84EB-4C1C-8B9B-CEFCC6C0A433}">
      <dsp:nvSpPr>
        <dsp:cNvPr id="0" name=""/>
        <dsp:cNvSpPr/>
      </dsp:nvSpPr>
      <dsp:spPr>
        <a:xfrm>
          <a:off x="4551561" y="1850034"/>
          <a:ext cx="229130" cy="28717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1765"/>
              </a:lnTo>
              <a:lnTo>
                <a:pt x="229130" y="287176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58FF77-51F5-462C-9CEE-C94E5643E536}">
      <dsp:nvSpPr>
        <dsp:cNvPr id="0" name=""/>
        <dsp:cNvSpPr/>
      </dsp:nvSpPr>
      <dsp:spPr>
        <a:xfrm>
          <a:off x="4551561" y="1850034"/>
          <a:ext cx="229130" cy="17872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7215"/>
              </a:lnTo>
              <a:lnTo>
                <a:pt x="229130" y="17872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806797-26F1-4C00-B591-DB600E22AE00}">
      <dsp:nvSpPr>
        <dsp:cNvPr id="0" name=""/>
        <dsp:cNvSpPr/>
      </dsp:nvSpPr>
      <dsp:spPr>
        <a:xfrm>
          <a:off x="4551561" y="1850034"/>
          <a:ext cx="229130" cy="7026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2665"/>
              </a:lnTo>
              <a:lnTo>
                <a:pt x="229130" y="70266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584294-FB43-4BB4-ACC6-936D3A85490E}">
      <dsp:nvSpPr>
        <dsp:cNvPr id="0" name=""/>
        <dsp:cNvSpPr/>
      </dsp:nvSpPr>
      <dsp:spPr>
        <a:xfrm>
          <a:off x="3314258" y="765484"/>
          <a:ext cx="1848316" cy="3207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391"/>
              </a:lnTo>
              <a:lnTo>
                <a:pt x="1848316" y="160391"/>
              </a:lnTo>
              <a:lnTo>
                <a:pt x="1848316" y="3207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92072D-AEF5-40F2-9B32-4CC997AD4671}">
      <dsp:nvSpPr>
        <dsp:cNvPr id="0" name=""/>
        <dsp:cNvSpPr/>
      </dsp:nvSpPr>
      <dsp:spPr>
        <a:xfrm>
          <a:off x="2703244" y="1850034"/>
          <a:ext cx="229130" cy="28717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1765"/>
              </a:lnTo>
              <a:lnTo>
                <a:pt x="229130" y="287176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5E23B3-2437-4009-AE7A-39E11A2D0AB1}">
      <dsp:nvSpPr>
        <dsp:cNvPr id="0" name=""/>
        <dsp:cNvSpPr/>
      </dsp:nvSpPr>
      <dsp:spPr>
        <a:xfrm>
          <a:off x="2703244" y="1850034"/>
          <a:ext cx="229130" cy="17872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7215"/>
              </a:lnTo>
              <a:lnTo>
                <a:pt x="229130" y="17872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E2284B-A84A-44C4-898B-0156F6638EA4}">
      <dsp:nvSpPr>
        <dsp:cNvPr id="0" name=""/>
        <dsp:cNvSpPr/>
      </dsp:nvSpPr>
      <dsp:spPr>
        <a:xfrm>
          <a:off x="2703244" y="1850034"/>
          <a:ext cx="229130" cy="7026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2665"/>
              </a:lnTo>
              <a:lnTo>
                <a:pt x="229130" y="70266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66C2C9-08E2-4527-9CAB-DE9699D111F9}">
      <dsp:nvSpPr>
        <dsp:cNvPr id="0" name=""/>
        <dsp:cNvSpPr/>
      </dsp:nvSpPr>
      <dsp:spPr>
        <a:xfrm>
          <a:off x="3268538" y="765484"/>
          <a:ext cx="91440" cy="3207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07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1FD477-B9B3-4832-B70C-ACD8EC0F453D}">
      <dsp:nvSpPr>
        <dsp:cNvPr id="0" name=""/>
        <dsp:cNvSpPr/>
      </dsp:nvSpPr>
      <dsp:spPr>
        <a:xfrm>
          <a:off x="854927" y="1850034"/>
          <a:ext cx="229130" cy="28717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1765"/>
              </a:lnTo>
              <a:lnTo>
                <a:pt x="229130" y="287176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49A88B-25FA-4413-8980-3570E57710CF}">
      <dsp:nvSpPr>
        <dsp:cNvPr id="0" name=""/>
        <dsp:cNvSpPr/>
      </dsp:nvSpPr>
      <dsp:spPr>
        <a:xfrm>
          <a:off x="854927" y="1850034"/>
          <a:ext cx="229130" cy="17872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7215"/>
              </a:lnTo>
              <a:lnTo>
                <a:pt x="229130" y="17872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47BBCD-FAEF-44FD-ADD2-7A0C11A0FAB1}">
      <dsp:nvSpPr>
        <dsp:cNvPr id="0" name=""/>
        <dsp:cNvSpPr/>
      </dsp:nvSpPr>
      <dsp:spPr>
        <a:xfrm>
          <a:off x="854927" y="1850034"/>
          <a:ext cx="229130" cy="7026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2665"/>
              </a:lnTo>
              <a:lnTo>
                <a:pt x="229130" y="70266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5FEFB5-93F0-4552-8A5D-C34349184067}">
      <dsp:nvSpPr>
        <dsp:cNvPr id="0" name=""/>
        <dsp:cNvSpPr/>
      </dsp:nvSpPr>
      <dsp:spPr>
        <a:xfrm>
          <a:off x="1465941" y="765484"/>
          <a:ext cx="1848316" cy="320782"/>
        </a:xfrm>
        <a:custGeom>
          <a:avLst/>
          <a:gdLst/>
          <a:ahLst/>
          <a:cxnLst/>
          <a:rect l="0" t="0" r="0" b="0"/>
          <a:pathLst>
            <a:path>
              <a:moveTo>
                <a:pt x="1848316" y="0"/>
              </a:moveTo>
              <a:lnTo>
                <a:pt x="1848316" y="160391"/>
              </a:lnTo>
              <a:lnTo>
                <a:pt x="0" y="160391"/>
              </a:lnTo>
              <a:lnTo>
                <a:pt x="0" y="3207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F07241-BDA7-461E-9D79-78FA7E5B9A4A}">
      <dsp:nvSpPr>
        <dsp:cNvPr id="0" name=""/>
        <dsp:cNvSpPr/>
      </dsp:nvSpPr>
      <dsp:spPr>
        <a:xfrm>
          <a:off x="2550490" y="1717"/>
          <a:ext cx="1527534" cy="7637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Big leaps in science</a:t>
          </a:r>
          <a:endParaRPr lang="en-US" sz="1800" kern="1200" dirty="0"/>
        </a:p>
      </dsp:txBody>
      <dsp:txXfrm>
        <a:off x="2550490" y="1717"/>
        <a:ext cx="1527534" cy="763767"/>
      </dsp:txXfrm>
    </dsp:sp>
    <dsp:sp modelId="{C9E8D62D-3D46-4C5E-B8EB-2EF4D95E124F}">
      <dsp:nvSpPr>
        <dsp:cNvPr id="0" name=""/>
        <dsp:cNvSpPr/>
      </dsp:nvSpPr>
      <dsp:spPr>
        <a:xfrm>
          <a:off x="702173" y="1086266"/>
          <a:ext cx="1527534" cy="7637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Technology</a:t>
          </a:r>
          <a:endParaRPr lang="en-US" sz="1800" kern="1200" dirty="0"/>
        </a:p>
      </dsp:txBody>
      <dsp:txXfrm>
        <a:off x="702173" y="1086266"/>
        <a:ext cx="1527534" cy="763767"/>
      </dsp:txXfrm>
    </dsp:sp>
    <dsp:sp modelId="{EE51A24B-116A-4C84-97C4-F7F9FD62502A}">
      <dsp:nvSpPr>
        <dsp:cNvPr id="0" name=""/>
        <dsp:cNvSpPr/>
      </dsp:nvSpPr>
      <dsp:spPr>
        <a:xfrm>
          <a:off x="1084057" y="2170816"/>
          <a:ext cx="1527534" cy="7637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Genomics</a:t>
          </a:r>
          <a:endParaRPr lang="en-US" sz="1800" kern="1200" dirty="0"/>
        </a:p>
      </dsp:txBody>
      <dsp:txXfrm>
        <a:off x="1084057" y="2170816"/>
        <a:ext cx="1527534" cy="763767"/>
      </dsp:txXfrm>
    </dsp:sp>
    <dsp:sp modelId="{34A74D9E-237E-4BE1-BFCC-05EDAB3AB4D2}">
      <dsp:nvSpPr>
        <dsp:cNvPr id="0" name=""/>
        <dsp:cNvSpPr/>
      </dsp:nvSpPr>
      <dsp:spPr>
        <a:xfrm>
          <a:off x="1084057" y="3255365"/>
          <a:ext cx="1527534" cy="7637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Single cell</a:t>
          </a:r>
          <a:endParaRPr lang="en-US" sz="1800" kern="1200" dirty="0"/>
        </a:p>
      </dsp:txBody>
      <dsp:txXfrm>
        <a:off x="1084057" y="3255365"/>
        <a:ext cx="1527534" cy="763767"/>
      </dsp:txXfrm>
    </dsp:sp>
    <dsp:sp modelId="{0BC47C04-57DB-406A-9F01-211CD76D1E3E}">
      <dsp:nvSpPr>
        <dsp:cNvPr id="0" name=""/>
        <dsp:cNvSpPr/>
      </dsp:nvSpPr>
      <dsp:spPr>
        <a:xfrm>
          <a:off x="1084057" y="4339915"/>
          <a:ext cx="1527534" cy="7637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Mass spectrometry</a:t>
          </a:r>
          <a:endParaRPr lang="en-US" sz="1800" kern="1200" dirty="0"/>
        </a:p>
      </dsp:txBody>
      <dsp:txXfrm>
        <a:off x="1084057" y="4339915"/>
        <a:ext cx="1527534" cy="763767"/>
      </dsp:txXfrm>
    </dsp:sp>
    <dsp:sp modelId="{83F59D97-D31B-4E41-AF7A-A6FC4EE878DF}">
      <dsp:nvSpPr>
        <dsp:cNvPr id="0" name=""/>
        <dsp:cNvSpPr/>
      </dsp:nvSpPr>
      <dsp:spPr>
        <a:xfrm>
          <a:off x="2550490" y="1086266"/>
          <a:ext cx="1527534" cy="7637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Breaking paradigms</a:t>
          </a:r>
          <a:endParaRPr lang="en-US" sz="1800" kern="1200" dirty="0"/>
        </a:p>
      </dsp:txBody>
      <dsp:txXfrm>
        <a:off x="2550490" y="1086266"/>
        <a:ext cx="1527534" cy="763767"/>
      </dsp:txXfrm>
    </dsp:sp>
    <dsp:sp modelId="{D54B276A-177E-46AD-B55C-D7FE97BA8716}">
      <dsp:nvSpPr>
        <dsp:cNvPr id="0" name=""/>
        <dsp:cNvSpPr/>
      </dsp:nvSpPr>
      <dsp:spPr>
        <a:xfrm>
          <a:off x="2932374" y="2170816"/>
          <a:ext cx="1527534" cy="7637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HSCs hierarchy</a:t>
          </a:r>
          <a:endParaRPr lang="en-US" sz="1800" kern="1200" dirty="0"/>
        </a:p>
      </dsp:txBody>
      <dsp:txXfrm>
        <a:off x="2932374" y="2170816"/>
        <a:ext cx="1527534" cy="763767"/>
      </dsp:txXfrm>
    </dsp:sp>
    <dsp:sp modelId="{44B4C98A-5B15-439C-AA64-2B7358F51DB2}">
      <dsp:nvSpPr>
        <dsp:cNvPr id="0" name=""/>
        <dsp:cNvSpPr/>
      </dsp:nvSpPr>
      <dsp:spPr>
        <a:xfrm>
          <a:off x="2932374" y="3255365"/>
          <a:ext cx="1527534" cy="7637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HSCs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Kinetics</a:t>
          </a:r>
          <a:endParaRPr lang="en-US" sz="1800" kern="1200" dirty="0"/>
        </a:p>
      </dsp:txBody>
      <dsp:txXfrm>
        <a:off x="2932374" y="3255365"/>
        <a:ext cx="1527534" cy="763767"/>
      </dsp:txXfrm>
    </dsp:sp>
    <dsp:sp modelId="{E5AEDB68-9AB5-4C29-9DDD-D1C5082AF7BA}">
      <dsp:nvSpPr>
        <dsp:cNvPr id="0" name=""/>
        <dsp:cNvSpPr/>
      </dsp:nvSpPr>
      <dsp:spPr>
        <a:xfrm>
          <a:off x="2932374" y="4339915"/>
          <a:ext cx="1527534" cy="7637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Leukemia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Evolution</a:t>
          </a:r>
          <a:endParaRPr lang="en-US" sz="1800" kern="1200" dirty="0"/>
        </a:p>
      </dsp:txBody>
      <dsp:txXfrm>
        <a:off x="2932374" y="4339915"/>
        <a:ext cx="1527534" cy="763767"/>
      </dsp:txXfrm>
    </dsp:sp>
    <dsp:sp modelId="{D0C6C908-579B-456C-B429-EBDC7D11E69F}">
      <dsp:nvSpPr>
        <dsp:cNvPr id="0" name=""/>
        <dsp:cNvSpPr/>
      </dsp:nvSpPr>
      <dsp:spPr>
        <a:xfrm>
          <a:off x="4398807" y="1086266"/>
          <a:ext cx="1527534" cy="7637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Theory</a:t>
          </a:r>
          <a:endParaRPr lang="en-US" sz="1800" kern="1200" dirty="0"/>
        </a:p>
      </dsp:txBody>
      <dsp:txXfrm>
        <a:off x="4398807" y="1086266"/>
        <a:ext cx="1527534" cy="763767"/>
      </dsp:txXfrm>
    </dsp:sp>
    <dsp:sp modelId="{4ABEB366-4C7A-4839-8C4E-E8487C9AE539}">
      <dsp:nvSpPr>
        <dsp:cNvPr id="0" name=""/>
        <dsp:cNvSpPr/>
      </dsp:nvSpPr>
      <dsp:spPr>
        <a:xfrm>
          <a:off x="4780691" y="2170816"/>
          <a:ext cx="1527534" cy="7637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Aging</a:t>
          </a:r>
          <a:endParaRPr lang="en-US" sz="1800" kern="1200" dirty="0"/>
        </a:p>
      </dsp:txBody>
      <dsp:txXfrm>
        <a:off x="4780691" y="2170816"/>
        <a:ext cx="1527534" cy="763767"/>
      </dsp:txXfrm>
    </dsp:sp>
    <dsp:sp modelId="{776CE3FA-8E94-46E1-A0E4-328EE2F06208}">
      <dsp:nvSpPr>
        <dsp:cNvPr id="0" name=""/>
        <dsp:cNvSpPr/>
      </dsp:nvSpPr>
      <dsp:spPr>
        <a:xfrm>
          <a:off x="4780691" y="3255365"/>
          <a:ext cx="1527534" cy="7637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System biology</a:t>
          </a:r>
          <a:endParaRPr lang="en-US" sz="1800" kern="1200" dirty="0"/>
        </a:p>
      </dsp:txBody>
      <dsp:txXfrm>
        <a:off x="4780691" y="3255365"/>
        <a:ext cx="1527534" cy="763767"/>
      </dsp:txXfrm>
    </dsp:sp>
    <dsp:sp modelId="{718D25BB-B3E5-42AC-8ABE-90AF85B3E1AA}">
      <dsp:nvSpPr>
        <dsp:cNvPr id="0" name=""/>
        <dsp:cNvSpPr/>
      </dsp:nvSpPr>
      <dsp:spPr>
        <a:xfrm>
          <a:off x="4780691" y="4339915"/>
          <a:ext cx="1527534" cy="7637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Computational biology big data</a:t>
          </a:r>
          <a:endParaRPr lang="en-US" sz="1800" kern="1200" dirty="0"/>
        </a:p>
      </dsp:txBody>
      <dsp:txXfrm>
        <a:off x="4780691" y="4339915"/>
        <a:ext cx="1527534" cy="7637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11" charset="0"/>
                <a:cs typeface="Arial" charset="0"/>
              </a:defRPr>
            </a:lvl1pPr>
          </a:lstStyle>
          <a:p>
            <a:pPr>
              <a:defRPr/>
            </a:pPr>
            <a:fld id="{3AB14418-BDD3-4052-90D4-67DC9A000413}" type="datetime1">
              <a:rPr lang="en-US"/>
              <a:pPr>
                <a:defRPr/>
              </a:pPr>
              <a:t>3/26/2017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3F832508-8D81-4453-8831-FF24B47DFDC7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70499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e-IL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7038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e-IL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3494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e-IL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073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e-IL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9841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e-IL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0340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Abkhazia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AA7774-975C-4BC5-8CD4-EA6F8097324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Epidemiological studies after the Hiroshima and Nagasaki bombing demonstrated that AML incidence picked 10 years after the bomb – </a:t>
            </a:r>
          </a:p>
          <a:p>
            <a:r>
              <a:rPr lang="en-US" dirty="0" smtClean="0"/>
              <a:t>so if we were to consider the entire </a:t>
            </a:r>
            <a:r>
              <a:rPr lang="en-US" dirty="0" err="1" smtClean="0"/>
              <a:t>leukomogenesis</a:t>
            </a:r>
            <a:r>
              <a:rPr lang="en-US" dirty="0" smtClean="0"/>
              <a:t> process as a whole it seems that it takes years to develop AML.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A88FA-C676-491C-BC57-A4EA128161B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3680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49266-CE77-47C7-AC90-E3F55E27D61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79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49266-CE77-47C7-AC90-E3F55E27D61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520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9C75C-B5F9-47CF-88FF-5DD8F489F8DB}" type="datetime1">
              <a:rPr lang="en-US"/>
              <a:pPr>
                <a:defRPr/>
              </a:pPr>
              <a:t>3/26/2017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47295C-53B3-4AA3-BF9B-216DE895174B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7493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C8C6D-7AC9-4B02-8011-EAA51CEEE9FF}" type="datetime1">
              <a:rPr lang="en-US"/>
              <a:pPr>
                <a:defRPr/>
              </a:pPr>
              <a:t>3/26/2017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AE512B-3EDF-4E15-A1C8-CAB0298EB892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5463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7E207-7F8E-4604-9321-05040303B83F}" type="datetime1">
              <a:rPr lang="en-US"/>
              <a:pPr>
                <a:defRPr/>
              </a:pPr>
              <a:t>3/26/2017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DAFED3-7094-4B63-A8C9-445E9AFD50D7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3202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effectLst>
            <a:outerShdw dist="12700" dir="5400000" algn="t" rotWithShape="0">
              <a:prstClr val="black">
                <a:alpha val="0"/>
              </a:prstClr>
            </a:outerShdw>
          </a:effectLst>
        </p:spPr>
        <p:txBody>
          <a:bodyPr>
            <a:normAutofit/>
          </a:bodyPr>
          <a:lstStyle>
            <a:lvl1pPr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st="25400" dir="5400000" algn="tl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926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3810000"/>
            <a:ext cx="6096000" cy="30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effectLst>
            <a:outerShdw dist="12700" dir="5400000" algn="t" rotWithShape="0">
              <a:prstClr val="black">
                <a:alpha val="0"/>
              </a:prstClr>
            </a:outerShdw>
          </a:effectLst>
        </p:spPr>
        <p:txBody>
          <a:bodyPr>
            <a:normAutofit/>
          </a:bodyPr>
          <a:lstStyle>
            <a:lvl1pPr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st="25400" dir="5400000" algn="tl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458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C7324-F7F6-42E4-8DFF-5A6DA28639B4}" type="datetime1">
              <a:rPr lang="en-US"/>
              <a:pPr>
                <a:defRPr/>
              </a:pPr>
              <a:t>3/26/2017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02DD9B-C924-4058-A53D-6E690665B764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5229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AF8CE-3E32-49B5-A719-AB40820A6092}" type="datetime1">
              <a:rPr lang="en-US"/>
              <a:pPr>
                <a:defRPr/>
              </a:pPr>
              <a:t>3/26/2017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84288D-E030-43C9-9B7C-C8CDD524A181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110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71A2E-605C-4FC8-B89F-63C3255F3665}" type="datetime1">
              <a:rPr lang="en-US"/>
              <a:pPr>
                <a:defRPr/>
              </a:pPr>
              <a:t>3/26/2017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54D17A-06FB-42A1-8A97-448497984AD7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2556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E3C5A-E7D6-40A4-BA7F-4164A58140CB}" type="datetime1">
              <a:rPr lang="en-US"/>
              <a:pPr>
                <a:defRPr/>
              </a:pPr>
              <a:t>3/26/2017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EE321F-D4CC-4334-BFD4-3F5FF4AFE212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2453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EBFC7-C44F-4212-BC30-C9622E4BA9C7}" type="datetime1">
              <a:rPr lang="en-US"/>
              <a:pPr>
                <a:defRPr/>
              </a:pPr>
              <a:t>3/26/2017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EFA44D-1463-43D6-B756-F51A73F46F72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7135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28472-740A-4FD9-8CE5-BF0F97265F6B}" type="datetime1">
              <a:rPr lang="en-US"/>
              <a:pPr>
                <a:defRPr/>
              </a:pPr>
              <a:t>3/26/2017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A8EA7A-EBE2-468A-9780-AB01B6821ED4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4715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FAB69-A438-425E-874D-E688BE1D36A3}" type="datetime1">
              <a:rPr lang="en-US"/>
              <a:pPr>
                <a:defRPr/>
              </a:pPr>
              <a:t>3/26/2017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0A513-669C-4A65-B284-564BBCBBCD56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1998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BE9DA-B29C-49E2-A5FA-49B3AAF19B00}" type="datetime1">
              <a:rPr lang="en-US"/>
              <a:pPr>
                <a:defRPr/>
              </a:pPr>
              <a:t>3/26/2017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B96E3-406A-41F2-95B6-A7DD703E9C09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0432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111" charset="0"/>
                <a:cs typeface="Arial" charset="0"/>
              </a:defRPr>
            </a:lvl1pPr>
          </a:lstStyle>
          <a:p>
            <a:pPr>
              <a:defRPr/>
            </a:pPr>
            <a:fld id="{FFF2AB2E-5730-4462-8BC9-16C8D828B8C8}" type="datetime1">
              <a:rPr lang="en-US"/>
              <a:pPr>
                <a:defRPr/>
              </a:pPr>
              <a:t>3/26/2017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A5C9309-8472-4CCB-9C4F-52238B918F5F}" type="slidenum">
              <a:rPr lang="he-IL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1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emf"/><Relationship Id="rId5" Type="http://schemas.openxmlformats.org/officeDocument/2006/relationships/image" Target="../media/image75.emf"/><Relationship Id="rId4" Type="http://schemas.openxmlformats.org/officeDocument/2006/relationships/image" Target="../media/image7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Microsoft_Excel_97-2003_Worksheet1.xls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0.e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eizmann.ac.il/immunology/Shlush/novel-concepts-blood-development-and-leukemia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sites/entrez/" TargetMode="External"/><Relationship Id="rId7" Type="http://schemas.openxmlformats.org/officeDocument/2006/relationships/hyperlink" Target="http://highwire.stanford.ed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1000biology.com/browse/" TargetMode="External"/><Relationship Id="rId5" Type="http://schemas.openxmlformats.org/officeDocument/2006/relationships/hyperlink" Target="http://apps.isiknowledge.com/" TargetMode="External"/><Relationship Id="rId4" Type="http://schemas.openxmlformats.org/officeDocument/2006/relationships/hyperlink" Target="http://scholar.google.com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304800" y="685800"/>
            <a:ext cx="8534400" cy="2914650"/>
          </a:xfrm>
          <a:prstGeom prst="rect">
            <a:avLst/>
          </a:prstGeom>
          <a:noFill/>
          <a:ln>
            <a:noFill/>
          </a:ln>
          <a:effectLst>
            <a:outerShdw dist="12700" dir="5400000" algn="t" rotWithShape="0">
              <a:prstClr val="black">
                <a:alpha val="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st="25400" dir="5400000" algn="tl">
                    <a:srgbClr val="000000">
                      <a:alpha val="34000"/>
                    </a:srgbClr>
                  </a:outerShdw>
                </a:effectLst>
                <a:latin typeface="+mj-lt"/>
                <a:ea typeface="ＭＳ Ｐゴシック" pitchFamily="-111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dirty="0" smtClean="0">
                <a:latin typeface="Bangla MN"/>
                <a:ea typeface="ＭＳ Ｐゴシック" pitchFamily="34" charset="-128"/>
                <a:cs typeface="Bangla MN"/>
              </a:rPr>
              <a:t>Novel concepts in blood development and leukemia</a:t>
            </a:r>
            <a:br>
              <a:rPr lang="en-US" altLang="en-US" sz="4000" dirty="0" smtClean="0">
                <a:latin typeface="Bangla MN"/>
                <a:ea typeface="ＭＳ Ｐゴシック" pitchFamily="34" charset="-128"/>
                <a:cs typeface="Bangla MN"/>
              </a:rPr>
            </a:br>
            <a:r>
              <a:rPr lang="en-US" altLang="en-US" sz="4000" dirty="0" smtClean="0">
                <a:latin typeface="Bangla MN"/>
                <a:ea typeface="ＭＳ Ｐゴシック" pitchFamily="34" charset="-128"/>
                <a:cs typeface="Bangla MN"/>
              </a:rPr>
              <a:t/>
            </a:r>
            <a:br>
              <a:rPr lang="en-US" altLang="en-US" sz="4000" dirty="0" smtClean="0">
                <a:latin typeface="Bangla MN"/>
                <a:ea typeface="ＭＳ Ｐゴシック" pitchFamily="34" charset="-128"/>
                <a:cs typeface="Bangla MN"/>
              </a:rPr>
            </a:br>
            <a:r>
              <a:rPr lang="en-US" altLang="en-US" sz="2400" dirty="0" smtClean="0">
                <a:latin typeface="Bangla MN"/>
                <a:ea typeface="ＭＳ Ｐゴシック" pitchFamily="34" charset="-128"/>
                <a:cs typeface="Bangla MN"/>
              </a:rPr>
              <a:t>Jung/</a:t>
            </a:r>
            <a:r>
              <a:rPr lang="en-US" altLang="en-US" sz="2400" dirty="0" err="1" smtClean="0">
                <a:latin typeface="Bangla MN"/>
                <a:ea typeface="ＭＳ Ｐゴシック" pitchFamily="34" charset="-128"/>
                <a:cs typeface="Bangla MN"/>
              </a:rPr>
              <a:t>Shlush</a:t>
            </a:r>
            <a:endParaRPr lang="en-US" altLang="en-US" sz="4000" dirty="0" smtClean="0">
              <a:latin typeface="Bangla MN"/>
              <a:ea typeface="ＭＳ Ｐゴシック" pitchFamily="34" charset="-128"/>
              <a:cs typeface="Bangla MN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248400" y="5029200"/>
            <a:ext cx="2165302" cy="1157604"/>
            <a:chOff x="2514552" y="785794"/>
            <a:chExt cx="4540250" cy="2427288"/>
          </a:xfrm>
          <a:solidFill>
            <a:schemeClr val="tx1"/>
          </a:solidFill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2571736" y="785794"/>
              <a:ext cx="2817813" cy="2076450"/>
            </a:xfrm>
            <a:custGeom>
              <a:avLst/>
              <a:gdLst/>
              <a:ahLst/>
              <a:cxnLst>
                <a:cxn ang="0">
                  <a:pos x="624" y="517"/>
                </a:cxn>
                <a:cxn ang="0">
                  <a:pos x="585" y="476"/>
                </a:cxn>
                <a:cxn ang="0">
                  <a:pos x="704" y="459"/>
                </a:cxn>
                <a:cxn ang="0">
                  <a:pos x="554" y="463"/>
                </a:cxn>
                <a:cxn ang="0">
                  <a:pos x="634" y="453"/>
                </a:cxn>
                <a:cxn ang="0">
                  <a:pos x="539" y="439"/>
                </a:cxn>
                <a:cxn ang="0">
                  <a:pos x="707" y="410"/>
                </a:cxn>
                <a:cxn ang="0">
                  <a:pos x="598" y="400"/>
                </a:cxn>
                <a:cxn ang="0">
                  <a:pos x="682" y="387"/>
                </a:cxn>
                <a:cxn ang="0">
                  <a:pos x="591" y="388"/>
                </a:cxn>
                <a:cxn ang="0">
                  <a:pos x="484" y="390"/>
                </a:cxn>
                <a:cxn ang="0">
                  <a:pos x="691" y="356"/>
                </a:cxn>
                <a:cxn ang="0">
                  <a:pos x="48" y="340"/>
                </a:cxn>
                <a:cxn ang="0">
                  <a:pos x="132" y="323"/>
                </a:cxn>
                <a:cxn ang="0">
                  <a:pos x="627" y="330"/>
                </a:cxn>
                <a:cxn ang="0">
                  <a:pos x="494" y="325"/>
                </a:cxn>
                <a:cxn ang="0">
                  <a:pos x="671" y="322"/>
                </a:cxn>
                <a:cxn ang="0">
                  <a:pos x="480" y="300"/>
                </a:cxn>
                <a:cxn ang="0">
                  <a:pos x="653" y="281"/>
                </a:cxn>
                <a:cxn ang="0">
                  <a:pos x="113" y="287"/>
                </a:cxn>
                <a:cxn ang="0">
                  <a:pos x="699" y="258"/>
                </a:cxn>
                <a:cxn ang="0">
                  <a:pos x="497" y="254"/>
                </a:cxn>
                <a:cxn ang="0">
                  <a:pos x="538" y="245"/>
                </a:cxn>
                <a:cxn ang="0">
                  <a:pos x="426" y="249"/>
                </a:cxn>
                <a:cxn ang="0">
                  <a:pos x="434" y="212"/>
                </a:cxn>
                <a:cxn ang="0">
                  <a:pos x="197" y="232"/>
                </a:cxn>
                <a:cxn ang="0">
                  <a:pos x="643" y="205"/>
                </a:cxn>
                <a:cxn ang="0">
                  <a:pos x="614" y="186"/>
                </a:cxn>
                <a:cxn ang="0">
                  <a:pos x="565" y="215"/>
                </a:cxn>
                <a:cxn ang="0">
                  <a:pos x="151" y="192"/>
                </a:cxn>
                <a:cxn ang="0">
                  <a:pos x="614" y="163"/>
                </a:cxn>
                <a:cxn ang="0">
                  <a:pos x="460" y="166"/>
                </a:cxn>
                <a:cxn ang="0">
                  <a:pos x="590" y="147"/>
                </a:cxn>
                <a:cxn ang="0">
                  <a:pos x="187" y="316"/>
                </a:cxn>
                <a:cxn ang="0">
                  <a:pos x="312" y="488"/>
                </a:cxn>
                <a:cxn ang="0">
                  <a:pos x="426" y="296"/>
                </a:cxn>
                <a:cxn ang="0">
                  <a:pos x="279" y="300"/>
                </a:cxn>
                <a:cxn ang="0">
                  <a:pos x="259" y="167"/>
                </a:cxn>
                <a:cxn ang="0">
                  <a:pos x="139" y="131"/>
                </a:cxn>
                <a:cxn ang="0">
                  <a:pos x="65" y="150"/>
                </a:cxn>
                <a:cxn ang="0">
                  <a:pos x="302" y="114"/>
                </a:cxn>
                <a:cxn ang="0">
                  <a:pos x="613" y="125"/>
                </a:cxn>
                <a:cxn ang="0">
                  <a:pos x="338" y="104"/>
                </a:cxn>
                <a:cxn ang="0">
                  <a:pos x="61" y="118"/>
                </a:cxn>
                <a:cxn ang="0">
                  <a:pos x="419" y="91"/>
                </a:cxn>
                <a:cxn ang="0">
                  <a:pos x="230" y="128"/>
                </a:cxn>
                <a:cxn ang="0">
                  <a:pos x="621" y="105"/>
                </a:cxn>
                <a:cxn ang="0">
                  <a:pos x="28" y="78"/>
                </a:cxn>
                <a:cxn ang="0">
                  <a:pos x="506" y="66"/>
                </a:cxn>
                <a:cxn ang="0">
                  <a:pos x="54" y="62"/>
                </a:cxn>
                <a:cxn ang="0">
                  <a:pos x="418" y="80"/>
                </a:cxn>
                <a:cxn ang="0">
                  <a:pos x="250" y="50"/>
                </a:cxn>
                <a:cxn ang="0">
                  <a:pos x="331" y="65"/>
                </a:cxn>
                <a:cxn ang="0">
                  <a:pos x="656" y="39"/>
                </a:cxn>
                <a:cxn ang="0">
                  <a:pos x="359" y="59"/>
                </a:cxn>
                <a:cxn ang="0">
                  <a:pos x="45" y="26"/>
                </a:cxn>
                <a:cxn ang="0">
                  <a:pos x="149" y="42"/>
                </a:cxn>
                <a:cxn ang="0">
                  <a:pos x="64" y="18"/>
                </a:cxn>
                <a:cxn ang="0">
                  <a:pos x="595" y="36"/>
                </a:cxn>
                <a:cxn ang="0">
                  <a:pos x="636" y="31"/>
                </a:cxn>
                <a:cxn ang="0">
                  <a:pos x="507" y="16"/>
                </a:cxn>
              </a:cxnLst>
              <a:rect l="0" t="0" r="r" b="b"/>
              <a:pathLst>
                <a:path w="750" h="551">
                  <a:moveTo>
                    <a:pt x="526" y="522"/>
                  </a:moveTo>
                  <a:cubicBezTo>
                    <a:pt x="528" y="533"/>
                    <a:pt x="553" y="533"/>
                    <a:pt x="564" y="530"/>
                  </a:cubicBezTo>
                  <a:cubicBezTo>
                    <a:pt x="566" y="510"/>
                    <a:pt x="522" y="503"/>
                    <a:pt x="526" y="522"/>
                  </a:cubicBezTo>
                  <a:close/>
                  <a:moveTo>
                    <a:pt x="665" y="527"/>
                  </a:moveTo>
                  <a:cubicBezTo>
                    <a:pt x="667" y="518"/>
                    <a:pt x="644" y="495"/>
                    <a:pt x="634" y="505"/>
                  </a:cubicBezTo>
                  <a:cubicBezTo>
                    <a:pt x="620" y="520"/>
                    <a:pt x="660" y="548"/>
                    <a:pt x="665" y="527"/>
                  </a:cubicBezTo>
                  <a:close/>
                  <a:moveTo>
                    <a:pt x="610" y="527"/>
                  </a:moveTo>
                  <a:cubicBezTo>
                    <a:pt x="612" y="514"/>
                    <a:pt x="582" y="497"/>
                    <a:pt x="571" y="508"/>
                  </a:cubicBezTo>
                  <a:cubicBezTo>
                    <a:pt x="560" y="530"/>
                    <a:pt x="607" y="544"/>
                    <a:pt x="610" y="527"/>
                  </a:cubicBezTo>
                  <a:close/>
                  <a:moveTo>
                    <a:pt x="659" y="504"/>
                  </a:moveTo>
                  <a:cubicBezTo>
                    <a:pt x="657" y="512"/>
                    <a:pt x="678" y="531"/>
                    <a:pt x="692" y="525"/>
                  </a:cubicBezTo>
                  <a:cubicBezTo>
                    <a:pt x="695" y="508"/>
                    <a:pt x="662" y="491"/>
                    <a:pt x="659" y="504"/>
                  </a:cubicBezTo>
                  <a:close/>
                  <a:moveTo>
                    <a:pt x="603" y="507"/>
                  </a:moveTo>
                  <a:cubicBezTo>
                    <a:pt x="604" y="513"/>
                    <a:pt x="615" y="520"/>
                    <a:pt x="624" y="517"/>
                  </a:cubicBezTo>
                  <a:cubicBezTo>
                    <a:pt x="631" y="500"/>
                    <a:pt x="599" y="485"/>
                    <a:pt x="603" y="507"/>
                  </a:cubicBezTo>
                  <a:close/>
                  <a:moveTo>
                    <a:pt x="721" y="518"/>
                  </a:moveTo>
                  <a:cubicBezTo>
                    <a:pt x="735" y="516"/>
                    <a:pt x="726" y="491"/>
                    <a:pt x="717" y="488"/>
                  </a:cubicBezTo>
                  <a:cubicBezTo>
                    <a:pt x="695" y="485"/>
                    <a:pt x="709" y="520"/>
                    <a:pt x="721" y="518"/>
                  </a:cubicBezTo>
                  <a:close/>
                  <a:moveTo>
                    <a:pt x="672" y="494"/>
                  </a:moveTo>
                  <a:cubicBezTo>
                    <a:pt x="681" y="498"/>
                    <a:pt x="682" y="509"/>
                    <a:pt x="697" y="507"/>
                  </a:cubicBezTo>
                  <a:cubicBezTo>
                    <a:pt x="699" y="504"/>
                    <a:pt x="700" y="501"/>
                    <a:pt x="701" y="496"/>
                  </a:cubicBezTo>
                  <a:cubicBezTo>
                    <a:pt x="695" y="488"/>
                    <a:pt x="685" y="484"/>
                    <a:pt x="673" y="482"/>
                  </a:cubicBezTo>
                  <a:cubicBezTo>
                    <a:pt x="671" y="484"/>
                    <a:pt x="672" y="489"/>
                    <a:pt x="672" y="494"/>
                  </a:cubicBezTo>
                  <a:close/>
                  <a:moveTo>
                    <a:pt x="502" y="485"/>
                  </a:moveTo>
                  <a:cubicBezTo>
                    <a:pt x="505" y="499"/>
                    <a:pt x="516" y="505"/>
                    <a:pt x="533" y="505"/>
                  </a:cubicBezTo>
                  <a:cubicBezTo>
                    <a:pt x="536" y="487"/>
                    <a:pt x="513" y="475"/>
                    <a:pt x="502" y="485"/>
                  </a:cubicBezTo>
                  <a:close/>
                  <a:moveTo>
                    <a:pt x="591" y="496"/>
                  </a:moveTo>
                  <a:cubicBezTo>
                    <a:pt x="592" y="487"/>
                    <a:pt x="587" y="484"/>
                    <a:pt x="585" y="476"/>
                  </a:cubicBezTo>
                  <a:cubicBezTo>
                    <a:pt x="555" y="457"/>
                    <a:pt x="569" y="512"/>
                    <a:pt x="591" y="496"/>
                  </a:cubicBezTo>
                  <a:close/>
                  <a:moveTo>
                    <a:pt x="556" y="478"/>
                  </a:moveTo>
                  <a:cubicBezTo>
                    <a:pt x="527" y="451"/>
                    <a:pt x="534" y="519"/>
                    <a:pt x="564" y="502"/>
                  </a:cubicBezTo>
                  <a:cubicBezTo>
                    <a:pt x="566" y="492"/>
                    <a:pt x="562" y="482"/>
                    <a:pt x="556" y="478"/>
                  </a:cubicBezTo>
                  <a:close/>
                  <a:moveTo>
                    <a:pt x="637" y="470"/>
                  </a:moveTo>
                  <a:cubicBezTo>
                    <a:pt x="630" y="481"/>
                    <a:pt x="637" y="503"/>
                    <a:pt x="652" y="496"/>
                  </a:cubicBezTo>
                  <a:cubicBezTo>
                    <a:pt x="656" y="485"/>
                    <a:pt x="649" y="471"/>
                    <a:pt x="637" y="470"/>
                  </a:cubicBezTo>
                  <a:close/>
                  <a:moveTo>
                    <a:pt x="598" y="470"/>
                  </a:moveTo>
                  <a:cubicBezTo>
                    <a:pt x="598" y="487"/>
                    <a:pt x="610" y="498"/>
                    <a:pt x="626" y="494"/>
                  </a:cubicBezTo>
                  <a:cubicBezTo>
                    <a:pt x="633" y="475"/>
                    <a:pt x="611" y="459"/>
                    <a:pt x="598" y="470"/>
                  </a:cubicBezTo>
                  <a:close/>
                  <a:moveTo>
                    <a:pt x="31" y="494"/>
                  </a:moveTo>
                  <a:cubicBezTo>
                    <a:pt x="36" y="487"/>
                    <a:pt x="42" y="473"/>
                    <a:pt x="37" y="465"/>
                  </a:cubicBezTo>
                  <a:cubicBezTo>
                    <a:pt x="22" y="461"/>
                    <a:pt x="21" y="491"/>
                    <a:pt x="31" y="494"/>
                  </a:cubicBezTo>
                  <a:close/>
                  <a:moveTo>
                    <a:pt x="704" y="459"/>
                  </a:moveTo>
                  <a:cubicBezTo>
                    <a:pt x="702" y="472"/>
                    <a:pt x="714" y="479"/>
                    <a:pt x="725" y="475"/>
                  </a:cubicBezTo>
                  <a:cubicBezTo>
                    <a:pt x="726" y="463"/>
                    <a:pt x="716" y="454"/>
                    <a:pt x="704" y="459"/>
                  </a:cubicBezTo>
                  <a:close/>
                  <a:moveTo>
                    <a:pt x="698" y="483"/>
                  </a:moveTo>
                  <a:cubicBezTo>
                    <a:pt x="706" y="466"/>
                    <a:pt x="687" y="454"/>
                    <a:pt x="669" y="455"/>
                  </a:cubicBezTo>
                  <a:cubicBezTo>
                    <a:pt x="668" y="474"/>
                    <a:pt x="682" y="481"/>
                    <a:pt x="698" y="483"/>
                  </a:cubicBezTo>
                  <a:close/>
                  <a:moveTo>
                    <a:pt x="493" y="457"/>
                  </a:moveTo>
                  <a:cubicBezTo>
                    <a:pt x="495" y="473"/>
                    <a:pt x="513" y="478"/>
                    <a:pt x="528" y="476"/>
                  </a:cubicBezTo>
                  <a:cubicBezTo>
                    <a:pt x="529" y="458"/>
                    <a:pt x="504" y="449"/>
                    <a:pt x="493" y="457"/>
                  </a:cubicBezTo>
                  <a:close/>
                  <a:moveTo>
                    <a:pt x="646" y="447"/>
                  </a:moveTo>
                  <a:cubicBezTo>
                    <a:pt x="641" y="460"/>
                    <a:pt x="647" y="474"/>
                    <a:pt x="662" y="472"/>
                  </a:cubicBezTo>
                  <a:cubicBezTo>
                    <a:pt x="662" y="470"/>
                    <a:pt x="663" y="470"/>
                    <a:pt x="665" y="469"/>
                  </a:cubicBezTo>
                  <a:cubicBezTo>
                    <a:pt x="667" y="459"/>
                    <a:pt x="657" y="444"/>
                    <a:pt x="646" y="447"/>
                  </a:cubicBezTo>
                  <a:close/>
                  <a:moveTo>
                    <a:pt x="517" y="452"/>
                  </a:moveTo>
                  <a:cubicBezTo>
                    <a:pt x="525" y="459"/>
                    <a:pt x="540" y="471"/>
                    <a:pt x="554" y="463"/>
                  </a:cubicBezTo>
                  <a:cubicBezTo>
                    <a:pt x="556" y="447"/>
                    <a:pt x="524" y="440"/>
                    <a:pt x="517" y="452"/>
                  </a:cubicBezTo>
                  <a:close/>
                  <a:moveTo>
                    <a:pt x="558" y="447"/>
                  </a:moveTo>
                  <a:cubicBezTo>
                    <a:pt x="558" y="461"/>
                    <a:pt x="571" y="469"/>
                    <a:pt x="585" y="465"/>
                  </a:cubicBezTo>
                  <a:cubicBezTo>
                    <a:pt x="592" y="448"/>
                    <a:pt x="570" y="441"/>
                    <a:pt x="558" y="447"/>
                  </a:cubicBezTo>
                  <a:close/>
                  <a:moveTo>
                    <a:pt x="457" y="450"/>
                  </a:moveTo>
                  <a:cubicBezTo>
                    <a:pt x="461" y="460"/>
                    <a:pt x="474" y="473"/>
                    <a:pt x="486" y="466"/>
                  </a:cubicBezTo>
                  <a:cubicBezTo>
                    <a:pt x="487" y="452"/>
                    <a:pt x="464" y="438"/>
                    <a:pt x="457" y="450"/>
                  </a:cubicBezTo>
                  <a:close/>
                  <a:moveTo>
                    <a:pt x="704" y="440"/>
                  </a:moveTo>
                  <a:cubicBezTo>
                    <a:pt x="703" y="448"/>
                    <a:pt x="713" y="456"/>
                    <a:pt x="725" y="452"/>
                  </a:cubicBezTo>
                  <a:cubicBezTo>
                    <a:pt x="728" y="435"/>
                    <a:pt x="705" y="428"/>
                    <a:pt x="704" y="440"/>
                  </a:cubicBezTo>
                  <a:close/>
                  <a:moveTo>
                    <a:pt x="663" y="437"/>
                  </a:moveTo>
                  <a:cubicBezTo>
                    <a:pt x="669" y="444"/>
                    <a:pt x="684" y="455"/>
                    <a:pt x="695" y="447"/>
                  </a:cubicBezTo>
                  <a:cubicBezTo>
                    <a:pt x="698" y="431"/>
                    <a:pt x="666" y="417"/>
                    <a:pt x="663" y="437"/>
                  </a:cubicBezTo>
                  <a:close/>
                  <a:moveTo>
                    <a:pt x="634" y="453"/>
                  </a:moveTo>
                  <a:cubicBezTo>
                    <a:pt x="638" y="446"/>
                    <a:pt x="637" y="439"/>
                    <a:pt x="634" y="431"/>
                  </a:cubicBezTo>
                  <a:cubicBezTo>
                    <a:pt x="609" y="408"/>
                    <a:pt x="612" y="453"/>
                    <a:pt x="634" y="453"/>
                  </a:cubicBezTo>
                  <a:close/>
                  <a:moveTo>
                    <a:pt x="324" y="455"/>
                  </a:moveTo>
                  <a:cubicBezTo>
                    <a:pt x="323" y="468"/>
                    <a:pt x="335" y="483"/>
                    <a:pt x="340" y="496"/>
                  </a:cubicBezTo>
                  <a:cubicBezTo>
                    <a:pt x="345" y="512"/>
                    <a:pt x="349" y="526"/>
                    <a:pt x="359" y="535"/>
                  </a:cubicBezTo>
                  <a:cubicBezTo>
                    <a:pt x="410" y="534"/>
                    <a:pt x="465" y="537"/>
                    <a:pt x="515" y="534"/>
                  </a:cubicBezTo>
                  <a:cubicBezTo>
                    <a:pt x="512" y="479"/>
                    <a:pt x="453" y="480"/>
                    <a:pt x="442" y="433"/>
                  </a:cubicBezTo>
                  <a:cubicBezTo>
                    <a:pt x="411" y="423"/>
                    <a:pt x="327" y="413"/>
                    <a:pt x="324" y="455"/>
                  </a:cubicBezTo>
                  <a:close/>
                  <a:moveTo>
                    <a:pt x="455" y="427"/>
                  </a:moveTo>
                  <a:cubicBezTo>
                    <a:pt x="460" y="440"/>
                    <a:pt x="483" y="447"/>
                    <a:pt x="499" y="440"/>
                  </a:cubicBezTo>
                  <a:cubicBezTo>
                    <a:pt x="499" y="439"/>
                    <a:pt x="499" y="437"/>
                    <a:pt x="500" y="437"/>
                  </a:cubicBezTo>
                  <a:cubicBezTo>
                    <a:pt x="502" y="418"/>
                    <a:pt x="462" y="415"/>
                    <a:pt x="455" y="427"/>
                  </a:cubicBezTo>
                  <a:close/>
                  <a:moveTo>
                    <a:pt x="506" y="423"/>
                  </a:moveTo>
                  <a:cubicBezTo>
                    <a:pt x="506" y="438"/>
                    <a:pt x="524" y="443"/>
                    <a:pt x="539" y="439"/>
                  </a:cubicBezTo>
                  <a:cubicBezTo>
                    <a:pt x="541" y="420"/>
                    <a:pt x="516" y="415"/>
                    <a:pt x="506" y="423"/>
                  </a:cubicBezTo>
                  <a:close/>
                  <a:moveTo>
                    <a:pt x="31" y="456"/>
                  </a:moveTo>
                  <a:cubicBezTo>
                    <a:pt x="49" y="456"/>
                    <a:pt x="51" y="433"/>
                    <a:pt x="47" y="420"/>
                  </a:cubicBezTo>
                  <a:cubicBezTo>
                    <a:pt x="32" y="415"/>
                    <a:pt x="23" y="442"/>
                    <a:pt x="31" y="456"/>
                  </a:cubicBezTo>
                  <a:close/>
                  <a:moveTo>
                    <a:pt x="63" y="434"/>
                  </a:moveTo>
                  <a:cubicBezTo>
                    <a:pt x="75" y="433"/>
                    <a:pt x="81" y="425"/>
                    <a:pt x="83" y="413"/>
                  </a:cubicBezTo>
                  <a:cubicBezTo>
                    <a:pt x="71" y="408"/>
                    <a:pt x="58" y="422"/>
                    <a:pt x="63" y="434"/>
                  </a:cubicBezTo>
                  <a:close/>
                  <a:moveTo>
                    <a:pt x="626" y="413"/>
                  </a:moveTo>
                  <a:cubicBezTo>
                    <a:pt x="627" y="427"/>
                    <a:pt x="639" y="431"/>
                    <a:pt x="652" y="434"/>
                  </a:cubicBezTo>
                  <a:cubicBezTo>
                    <a:pt x="654" y="431"/>
                    <a:pt x="658" y="430"/>
                    <a:pt x="656" y="423"/>
                  </a:cubicBezTo>
                  <a:cubicBezTo>
                    <a:pt x="648" y="418"/>
                    <a:pt x="637" y="405"/>
                    <a:pt x="626" y="413"/>
                  </a:cubicBezTo>
                  <a:close/>
                  <a:moveTo>
                    <a:pt x="707" y="410"/>
                  </a:moveTo>
                  <a:cubicBezTo>
                    <a:pt x="700" y="423"/>
                    <a:pt x="715" y="431"/>
                    <a:pt x="727" y="426"/>
                  </a:cubicBezTo>
                  <a:cubicBezTo>
                    <a:pt x="727" y="414"/>
                    <a:pt x="719" y="405"/>
                    <a:pt x="707" y="410"/>
                  </a:cubicBezTo>
                  <a:close/>
                  <a:moveTo>
                    <a:pt x="673" y="413"/>
                  </a:moveTo>
                  <a:cubicBezTo>
                    <a:pt x="675" y="420"/>
                    <a:pt x="685" y="423"/>
                    <a:pt x="695" y="426"/>
                  </a:cubicBezTo>
                  <a:cubicBezTo>
                    <a:pt x="706" y="404"/>
                    <a:pt x="667" y="386"/>
                    <a:pt x="673" y="413"/>
                  </a:cubicBezTo>
                  <a:close/>
                  <a:moveTo>
                    <a:pt x="516" y="403"/>
                  </a:moveTo>
                  <a:cubicBezTo>
                    <a:pt x="516" y="408"/>
                    <a:pt x="516" y="412"/>
                    <a:pt x="517" y="416"/>
                  </a:cubicBezTo>
                  <a:cubicBezTo>
                    <a:pt x="559" y="425"/>
                    <a:pt x="542" y="379"/>
                    <a:pt x="516" y="403"/>
                  </a:cubicBezTo>
                  <a:close/>
                  <a:moveTo>
                    <a:pt x="476" y="414"/>
                  </a:moveTo>
                  <a:cubicBezTo>
                    <a:pt x="489" y="420"/>
                    <a:pt x="508" y="412"/>
                    <a:pt x="509" y="395"/>
                  </a:cubicBezTo>
                  <a:cubicBezTo>
                    <a:pt x="508" y="395"/>
                    <a:pt x="507" y="394"/>
                    <a:pt x="507" y="392"/>
                  </a:cubicBezTo>
                  <a:cubicBezTo>
                    <a:pt x="492" y="389"/>
                    <a:pt x="476" y="398"/>
                    <a:pt x="476" y="414"/>
                  </a:cubicBezTo>
                  <a:close/>
                  <a:moveTo>
                    <a:pt x="639" y="398"/>
                  </a:moveTo>
                  <a:cubicBezTo>
                    <a:pt x="639" y="406"/>
                    <a:pt x="658" y="420"/>
                    <a:pt x="669" y="413"/>
                  </a:cubicBezTo>
                  <a:cubicBezTo>
                    <a:pt x="673" y="393"/>
                    <a:pt x="639" y="382"/>
                    <a:pt x="639" y="398"/>
                  </a:cubicBezTo>
                  <a:close/>
                  <a:moveTo>
                    <a:pt x="598" y="400"/>
                  </a:moveTo>
                  <a:cubicBezTo>
                    <a:pt x="586" y="397"/>
                    <a:pt x="568" y="392"/>
                    <a:pt x="561" y="400"/>
                  </a:cubicBezTo>
                  <a:cubicBezTo>
                    <a:pt x="560" y="412"/>
                    <a:pt x="575" y="408"/>
                    <a:pt x="575" y="420"/>
                  </a:cubicBezTo>
                  <a:cubicBezTo>
                    <a:pt x="567" y="424"/>
                    <a:pt x="559" y="416"/>
                    <a:pt x="548" y="418"/>
                  </a:cubicBezTo>
                  <a:cubicBezTo>
                    <a:pt x="536" y="437"/>
                    <a:pt x="572" y="449"/>
                    <a:pt x="581" y="434"/>
                  </a:cubicBezTo>
                  <a:cubicBezTo>
                    <a:pt x="581" y="428"/>
                    <a:pt x="580" y="420"/>
                    <a:pt x="587" y="421"/>
                  </a:cubicBezTo>
                  <a:cubicBezTo>
                    <a:pt x="592" y="425"/>
                    <a:pt x="584" y="432"/>
                    <a:pt x="587" y="442"/>
                  </a:cubicBezTo>
                  <a:cubicBezTo>
                    <a:pt x="593" y="449"/>
                    <a:pt x="596" y="459"/>
                    <a:pt x="610" y="459"/>
                  </a:cubicBezTo>
                  <a:cubicBezTo>
                    <a:pt x="619" y="442"/>
                    <a:pt x="603" y="429"/>
                    <a:pt x="593" y="423"/>
                  </a:cubicBezTo>
                  <a:cubicBezTo>
                    <a:pt x="602" y="422"/>
                    <a:pt x="601" y="409"/>
                    <a:pt x="607" y="404"/>
                  </a:cubicBezTo>
                  <a:cubicBezTo>
                    <a:pt x="615" y="403"/>
                    <a:pt x="622" y="408"/>
                    <a:pt x="629" y="404"/>
                  </a:cubicBezTo>
                  <a:cubicBezTo>
                    <a:pt x="633" y="381"/>
                    <a:pt x="590" y="374"/>
                    <a:pt x="598" y="400"/>
                  </a:cubicBezTo>
                  <a:close/>
                  <a:moveTo>
                    <a:pt x="682" y="387"/>
                  </a:moveTo>
                  <a:cubicBezTo>
                    <a:pt x="687" y="397"/>
                    <a:pt x="699" y="400"/>
                    <a:pt x="712" y="403"/>
                  </a:cubicBezTo>
                  <a:cubicBezTo>
                    <a:pt x="724" y="388"/>
                    <a:pt x="689" y="373"/>
                    <a:pt x="682" y="387"/>
                  </a:cubicBezTo>
                  <a:close/>
                  <a:moveTo>
                    <a:pt x="42" y="384"/>
                  </a:moveTo>
                  <a:cubicBezTo>
                    <a:pt x="26" y="369"/>
                    <a:pt x="19" y="404"/>
                    <a:pt x="28" y="416"/>
                  </a:cubicBezTo>
                  <a:cubicBezTo>
                    <a:pt x="46" y="417"/>
                    <a:pt x="40" y="394"/>
                    <a:pt x="42" y="384"/>
                  </a:cubicBezTo>
                  <a:close/>
                  <a:moveTo>
                    <a:pt x="48" y="413"/>
                  </a:moveTo>
                  <a:cubicBezTo>
                    <a:pt x="67" y="414"/>
                    <a:pt x="65" y="395"/>
                    <a:pt x="67" y="379"/>
                  </a:cubicBezTo>
                  <a:cubicBezTo>
                    <a:pt x="51" y="369"/>
                    <a:pt x="42" y="397"/>
                    <a:pt x="48" y="413"/>
                  </a:cubicBezTo>
                  <a:close/>
                  <a:moveTo>
                    <a:pt x="74" y="395"/>
                  </a:moveTo>
                  <a:cubicBezTo>
                    <a:pt x="90" y="397"/>
                    <a:pt x="91" y="384"/>
                    <a:pt x="94" y="372"/>
                  </a:cubicBezTo>
                  <a:cubicBezTo>
                    <a:pt x="81" y="367"/>
                    <a:pt x="72" y="379"/>
                    <a:pt x="74" y="395"/>
                  </a:cubicBezTo>
                  <a:close/>
                  <a:moveTo>
                    <a:pt x="697" y="369"/>
                  </a:moveTo>
                  <a:cubicBezTo>
                    <a:pt x="698" y="380"/>
                    <a:pt x="717" y="384"/>
                    <a:pt x="725" y="378"/>
                  </a:cubicBezTo>
                  <a:cubicBezTo>
                    <a:pt x="727" y="365"/>
                    <a:pt x="703" y="360"/>
                    <a:pt x="697" y="369"/>
                  </a:cubicBezTo>
                  <a:close/>
                  <a:moveTo>
                    <a:pt x="555" y="371"/>
                  </a:moveTo>
                  <a:cubicBezTo>
                    <a:pt x="553" y="381"/>
                    <a:pt x="580" y="391"/>
                    <a:pt x="591" y="388"/>
                  </a:cubicBezTo>
                  <a:cubicBezTo>
                    <a:pt x="596" y="368"/>
                    <a:pt x="558" y="357"/>
                    <a:pt x="555" y="371"/>
                  </a:cubicBezTo>
                  <a:close/>
                  <a:moveTo>
                    <a:pt x="516" y="378"/>
                  </a:moveTo>
                  <a:cubicBezTo>
                    <a:pt x="524" y="383"/>
                    <a:pt x="536" y="390"/>
                    <a:pt x="548" y="387"/>
                  </a:cubicBezTo>
                  <a:cubicBezTo>
                    <a:pt x="554" y="366"/>
                    <a:pt x="509" y="353"/>
                    <a:pt x="516" y="378"/>
                  </a:cubicBezTo>
                  <a:close/>
                  <a:moveTo>
                    <a:pt x="632" y="364"/>
                  </a:moveTo>
                  <a:cubicBezTo>
                    <a:pt x="631" y="384"/>
                    <a:pt x="658" y="390"/>
                    <a:pt x="672" y="385"/>
                  </a:cubicBezTo>
                  <a:cubicBezTo>
                    <a:pt x="668" y="369"/>
                    <a:pt x="649" y="357"/>
                    <a:pt x="632" y="364"/>
                  </a:cubicBezTo>
                  <a:close/>
                  <a:moveTo>
                    <a:pt x="476" y="362"/>
                  </a:moveTo>
                  <a:cubicBezTo>
                    <a:pt x="467" y="359"/>
                    <a:pt x="456" y="362"/>
                    <a:pt x="442" y="362"/>
                  </a:cubicBezTo>
                  <a:cubicBezTo>
                    <a:pt x="425" y="362"/>
                    <a:pt x="405" y="358"/>
                    <a:pt x="392" y="359"/>
                  </a:cubicBezTo>
                  <a:cubicBezTo>
                    <a:pt x="376" y="361"/>
                    <a:pt x="370" y="376"/>
                    <a:pt x="367" y="385"/>
                  </a:cubicBezTo>
                  <a:cubicBezTo>
                    <a:pt x="384" y="389"/>
                    <a:pt x="399" y="385"/>
                    <a:pt x="415" y="388"/>
                  </a:cubicBezTo>
                  <a:cubicBezTo>
                    <a:pt x="429" y="391"/>
                    <a:pt x="441" y="401"/>
                    <a:pt x="452" y="403"/>
                  </a:cubicBezTo>
                  <a:cubicBezTo>
                    <a:pt x="472" y="405"/>
                    <a:pt x="473" y="396"/>
                    <a:pt x="484" y="390"/>
                  </a:cubicBezTo>
                  <a:cubicBezTo>
                    <a:pt x="490" y="387"/>
                    <a:pt x="495" y="389"/>
                    <a:pt x="499" y="382"/>
                  </a:cubicBezTo>
                  <a:cubicBezTo>
                    <a:pt x="494" y="377"/>
                    <a:pt x="487" y="366"/>
                    <a:pt x="476" y="362"/>
                  </a:cubicBezTo>
                  <a:close/>
                  <a:moveTo>
                    <a:pt x="598" y="352"/>
                  </a:moveTo>
                  <a:cubicBezTo>
                    <a:pt x="596" y="364"/>
                    <a:pt x="608" y="379"/>
                    <a:pt x="623" y="374"/>
                  </a:cubicBezTo>
                  <a:cubicBezTo>
                    <a:pt x="624" y="358"/>
                    <a:pt x="611" y="349"/>
                    <a:pt x="598" y="352"/>
                  </a:cubicBezTo>
                  <a:close/>
                  <a:moveTo>
                    <a:pt x="659" y="355"/>
                  </a:moveTo>
                  <a:cubicBezTo>
                    <a:pt x="662" y="365"/>
                    <a:pt x="668" y="371"/>
                    <a:pt x="681" y="371"/>
                  </a:cubicBezTo>
                  <a:cubicBezTo>
                    <a:pt x="690" y="357"/>
                    <a:pt x="665" y="340"/>
                    <a:pt x="659" y="355"/>
                  </a:cubicBezTo>
                  <a:close/>
                  <a:moveTo>
                    <a:pt x="481" y="353"/>
                  </a:moveTo>
                  <a:cubicBezTo>
                    <a:pt x="485" y="365"/>
                    <a:pt x="497" y="374"/>
                    <a:pt x="510" y="371"/>
                  </a:cubicBezTo>
                  <a:cubicBezTo>
                    <a:pt x="511" y="355"/>
                    <a:pt x="492" y="344"/>
                    <a:pt x="481" y="353"/>
                  </a:cubicBezTo>
                  <a:close/>
                  <a:moveTo>
                    <a:pt x="691" y="356"/>
                  </a:moveTo>
                  <a:cubicBezTo>
                    <a:pt x="697" y="360"/>
                    <a:pt x="714" y="362"/>
                    <a:pt x="720" y="356"/>
                  </a:cubicBezTo>
                  <a:cubicBezTo>
                    <a:pt x="720" y="341"/>
                    <a:pt x="688" y="336"/>
                    <a:pt x="691" y="356"/>
                  </a:cubicBezTo>
                  <a:close/>
                  <a:moveTo>
                    <a:pt x="551" y="343"/>
                  </a:moveTo>
                  <a:cubicBezTo>
                    <a:pt x="552" y="357"/>
                    <a:pt x="575" y="362"/>
                    <a:pt x="587" y="355"/>
                  </a:cubicBezTo>
                  <a:cubicBezTo>
                    <a:pt x="583" y="344"/>
                    <a:pt x="562" y="333"/>
                    <a:pt x="551" y="343"/>
                  </a:cubicBezTo>
                  <a:close/>
                  <a:moveTo>
                    <a:pt x="510" y="346"/>
                  </a:moveTo>
                  <a:cubicBezTo>
                    <a:pt x="510" y="355"/>
                    <a:pt x="536" y="366"/>
                    <a:pt x="545" y="353"/>
                  </a:cubicBezTo>
                  <a:cubicBezTo>
                    <a:pt x="542" y="341"/>
                    <a:pt x="510" y="330"/>
                    <a:pt x="510" y="346"/>
                  </a:cubicBezTo>
                  <a:close/>
                  <a:moveTo>
                    <a:pt x="608" y="345"/>
                  </a:moveTo>
                  <a:cubicBezTo>
                    <a:pt x="617" y="354"/>
                    <a:pt x="639" y="356"/>
                    <a:pt x="646" y="345"/>
                  </a:cubicBezTo>
                  <a:cubicBezTo>
                    <a:pt x="639" y="340"/>
                    <a:pt x="611" y="327"/>
                    <a:pt x="608" y="345"/>
                  </a:cubicBezTo>
                  <a:close/>
                  <a:moveTo>
                    <a:pt x="47" y="368"/>
                  </a:moveTo>
                  <a:cubicBezTo>
                    <a:pt x="65" y="374"/>
                    <a:pt x="73" y="346"/>
                    <a:pt x="67" y="333"/>
                  </a:cubicBezTo>
                  <a:cubicBezTo>
                    <a:pt x="49" y="334"/>
                    <a:pt x="50" y="353"/>
                    <a:pt x="47" y="368"/>
                  </a:cubicBezTo>
                  <a:close/>
                  <a:moveTo>
                    <a:pt x="19" y="365"/>
                  </a:moveTo>
                  <a:cubicBezTo>
                    <a:pt x="35" y="378"/>
                    <a:pt x="44" y="354"/>
                    <a:pt x="48" y="340"/>
                  </a:cubicBezTo>
                  <a:cubicBezTo>
                    <a:pt x="35" y="322"/>
                    <a:pt x="19" y="347"/>
                    <a:pt x="19" y="365"/>
                  </a:cubicBezTo>
                  <a:close/>
                  <a:moveTo>
                    <a:pt x="77" y="366"/>
                  </a:moveTo>
                  <a:cubicBezTo>
                    <a:pt x="95" y="366"/>
                    <a:pt x="97" y="344"/>
                    <a:pt x="94" y="327"/>
                  </a:cubicBezTo>
                  <a:cubicBezTo>
                    <a:pt x="79" y="329"/>
                    <a:pt x="72" y="353"/>
                    <a:pt x="77" y="366"/>
                  </a:cubicBezTo>
                  <a:close/>
                  <a:moveTo>
                    <a:pt x="702" y="336"/>
                  </a:moveTo>
                  <a:cubicBezTo>
                    <a:pt x="709" y="338"/>
                    <a:pt x="726" y="341"/>
                    <a:pt x="725" y="330"/>
                  </a:cubicBezTo>
                  <a:cubicBezTo>
                    <a:pt x="721" y="325"/>
                    <a:pt x="699" y="322"/>
                    <a:pt x="702" y="336"/>
                  </a:cubicBezTo>
                  <a:close/>
                  <a:moveTo>
                    <a:pt x="468" y="339"/>
                  </a:moveTo>
                  <a:cubicBezTo>
                    <a:pt x="474" y="346"/>
                    <a:pt x="491" y="343"/>
                    <a:pt x="497" y="339"/>
                  </a:cubicBezTo>
                  <a:cubicBezTo>
                    <a:pt x="497" y="324"/>
                    <a:pt x="466" y="317"/>
                    <a:pt x="468" y="339"/>
                  </a:cubicBezTo>
                  <a:close/>
                  <a:moveTo>
                    <a:pt x="662" y="343"/>
                  </a:moveTo>
                  <a:cubicBezTo>
                    <a:pt x="676" y="347"/>
                    <a:pt x="691" y="340"/>
                    <a:pt x="694" y="327"/>
                  </a:cubicBezTo>
                  <a:cubicBezTo>
                    <a:pt x="684" y="319"/>
                    <a:pt x="655" y="326"/>
                    <a:pt x="662" y="343"/>
                  </a:cubicBezTo>
                  <a:close/>
                  <a:moveTo>
                    <a:pt x="132" y="323"/>
                  </a:moveTo>
                  <a:cubicBezTo>
                    <a:pt x="125" y="324"/>
                    <a:pt x="109" y="344"/>
                    <a:pt x="106" y="359"/>
                  </a:cubicBezTo>
                  <a:cubicBezTo>
                    <a:pt x="105" y="366"/>
                    <a:pt x="107" y="373"/>
                    <a:pt x="106" y="379"/>
                  </a:cubicBezTo>
                  <a:cubicBezTo>
                    <a:pt x="105" y="386"/>
                    <a:pt x="98" y="394"/>
                    <a:pt x="94" y="403"/>
                  </a:cubicBezTo>
                  <a:cubicBezTo>
                    <a:pt x="86" y="419"/>
                    <a:pt x="81" y="434"/>
                    <a:pt x="71" y="443"/>
                  </a:cubicBezTo>
                  <a:cubicBezTo>
                    <a:pt x="63" y="446"/>
                    <a:pt x="54" y="448"/>
                    <a:pt x="51" y="456"/>
                  </a:cubicBezTo>
                  <a:cubicBezTo>
                    <a:pt x="56" y="493"/>
                    <a:pt x="19" y="502"/>
                    <a:pt x="29" y="535"/>
                  </a:cubicBezTo>
                  <a:cubicBezTo>
                    <a:pt x="72" y="535"/>
                    <a:pt x="115" y="535"/>
                    <a:pt x="158" y="535"/>
                  </a:cubicBezTo>
                  <a:cubicBezTo>
                    <a:pt x="182" y="512"/>
                    <a:pt x="153" y="490"/>
                    <a:pt x="152" y="460"/>
                  </a:cubicBezTo>
                  <a:cubicBezTo>
                    <a:pt x="152" y="450"/>
                    <a:pt x="157" y="438"/>
                    <a:pt x="156" y="429"/>
                  </a:cubicBezTo>
                  <a:cubicBezTo>
                    <a:pt x="156" y="422"/>
                    <a:pt x="151" y="413"/>
                    <a:pt x="152" y="405"/>
                  </a:cubicBezTo>
                  <a:cubicBezTo>
                    <a:pt x="153" y="396"/>
                    <a:pt x="167" y="388"/>
                    <a:pt x="171" y="378"/>
                  </a:cubicBezTo>
                  <a:cubicBezTo>
                    <a:pt x="176" y="365"/>
                    <a:pt x="173" y="358"/>
                    <a:pt x="171" y="343"/>
                  </a:cubicBezTo>
                  <a:cubicBezTo>
                    <a:pt x="158" y="339"/>
                    <a:pt x="147" y="321"/>
                    <a:pt x="132" y="323"/>
                  </a:cubicBezTo>
                  <a:close/>
                  <a:moveTo>
                    <a:pt x="627" y="330"/>
                  </a:moveTo>
                  <a:cubicBezTo>
                    <a:pt x="634" y="334"/>
                    <a:pt x="651" y="336"/>
                    <a:pt x="655" y="327"/>
                  </a:cubicBezTo>
                  <a:cubicBezTo>
                    <a:pt x="650" y="319"/>
                    <a:pt x="626" y="317"/>
                    <a:pt x="627" y="330"/>
                  </a:cubicBezTo>
                  <a:close/>
                  <a:moveTo>
                    <a:pt x="614" y="325"/>
                  </a:moveTo>
                  <a:cubicBezTo>
                    <a:pt x="615" y="309"/>
                    <a:pt x="575" y="315"/>
                    <a:pt x="578" y="335"/>
                  </a:cubicBezTo>
                  <a:cubicBezTo>
                    <a:pt x="588" y="341"/>
                    <a:pt x="614" y="333"/>
                    <a:pt x="614" y="325"/>
                  </a:cubicBezTo>
                  <a:close/>
                  <a:moveTo>
                    <a:pt x="535" y="329"/>
                  </a:moveTo>
                  <a:cubicBezTo>
                    <a:pt x="537" y="330"/>
                    <a:pt x="537" y="332"/>
                    <a:pt x="538" y="335"/>
                  </a:cubicBezTo>
                  <a:cubicBezTo>
                    <a:pt x="551" y="334"/>
                    <a:pt x="562" y="332"/>
                    <a:pt x="571" y="327"/>
                  </a:cubicBezTo>
                  <a:cubicBezTo>
                    <a:pt x="569" y="310"/>
                    <a:pt x="536" y="313"/>
                    <a:pt x="535" y="329"/>
                  </a:cubicBezTo>
                  <a:close/>
                  <a:moveTo>
                    <a:pt x="415" y="327"/>
                  </a:moveTo>
                  <a:cubicBezTo>
                    <a:pt x="423" y="335"/>
                    <a:pt x="449" y="340"/>
                    <a:pt x="457" y="330"/>
                  </a:cubicBezTo>
                  <a:cubicBezTo>
                    <a:pt x="450" y="317"/>
                    <a:pt x="419" y="308"/>
                    <a:pt x="415" y="327"/>
                  </a:cubicBezTo>
                  <a:close/>
                  <a:moveTo>
                    <a:pt x="529" y="319"/>
                  </a:moveTo>
                  <a:cubicBezTo>
                    <a:pt x="531" y="303"/>
                    <a:pt x="493" y="305"/>
                    <a:pt x="494" y="325"/>
                  </a:cubicBezTo>
                  <a:cubicBezTo>
                    <a:pt x="504" y="330"/>
                    <a:pt x="528" y="329"/>
                    <a:pt x="529" y="319"/>
                  </a:cubicBezTo>
                  <a:close/>
                  <a:moveTo>
                    <a:pt x="112" y="309"/>
                  </a:moveTo>
                  <a:cubicBezTo>
                    <a:pt x="98" y="307"/>
                    <a:pt x="99" y="337"/>
                    <a:pt x="106" y="342"/>
                  </a:cubicBezTo>
                  <a:cubicBezTo>
                    <a:pt x="117" y="339"/>
                    <a:pt x="119" y="317"/>
                    <a:pt x="112" y="309"/>
                  </a:cubicBezTo>
                  <a:close/>
                  <a:moveTo>
                    <a:pt x="698" y="319"/>
                  </a:moveTo>
                  <a:cubicBezTo>
                    <a:pt x="707" y="321"/>
                    <a:pt x="724" y="321"/>
                    <a:pt x="725" y="312"/>
                  </a:cubicBezTo>
                  <a:cubicBezTo>
                    <a:pt x="721" y="302"/>
                    <a:pt x="689" y="303"/>
                    <a:pt x="698" y="319"/>
                  </a:cubicBezTo>
                  <a:close/>
                  <a:moveTo>
                    <a:pt x="451" y="314"/>
                  </a:moveTo>
                  <a:cubicBezTo>
                    <a:pt x="458" y="318"/>
                    <a:pt x="471" y="316"/>
                    <a:pt x="480" y="314"/>
                  </a:cubicBezTo>
                  <a:cubicBezTo>
                    <a:pt x="481" y="297"/>
                    <a:pt x="451" y="299"/>
                    <a:pt x="451" y="314"/>
                  </a:cubicBezTo>
                  <a:close/>
                  <a:moveTo>
                    <a:pt x="21" y="322"/>
                  </a:moveTo>
                  <a:cubicBezTo>
                    <a:pt x="34" y="336"/>
                    <a:pt x="61" y="321"/>
                    <a:pt x="64" y="307"/>
                  </a:cubicBezTo>
                  <a:cubicBezTo>
                    <a:pt x="50" y="296"/>
                    <a:pt x="24" y="305"/>
                    <a:pt x="21" y="322"/>
                  </a:cubicBezTo>
                  <a:close/>
                  <a:moveTo>
                    <a:pt x="671" y="322"/>
                  </a:moveTo>
                  <a:cubicBezTo>
                    <a:pt x="680" y="318"/>
                    <a:pt x="696" y="314"/>
                    <a:pt x="692" y="301"/>
                  </a:cubicBezTo>
                  <a:cubicBezTo>
                    <a:pt x="679" y="296"/>
                    <a:pt x="655" y="311"/>
                    <a:pt x="671" y="322"/>
                  </a:cubicBezTo>
                  <a:close/>
                  <a:moveTo>
                    <a:pt x="617" y="307"/>
                  </a:moveTo>
                  <a:cubicBezTo>
                    <a:pt x="621" y="320"/>
                    <a:pt x="647" y="317"/>
                    <a:pt x="653" y="309"/>
                  </a:cubicBezTo>
                  <a:cubicBezTo>
                    <a:pt x="651" y="296"/>
                    <a:pt x="621" y="294"/>
                    <a:pt x="617" y="307"/>
                  </a:cubicBezTo>
                  <a:close/>
                  <a:moveTo>
                    <a:pt x="569" y="313"/>
                  </a:moveTo>
                  <a:cubicBezTo>
                    <a:pt x="583" y="316"/>
                    <a:pt x="603" y="313"/>
                    <a:pt x="606" y="300"/>
                  </a:cubicBezTo>
                  <a:cubicBezTo>
                    <a:pt x="597" y="289"/>
                    <a:pt x="567" y="295"/>
                    <a:pt x="569" y="313"/>
                  </a:cubicBezTo>
                  <a:close/>
                  <a:moveTo>
                    <a:pt x="68" y="323"/>
                  </a:moveTo>
                  <a:cubicBezTo>
                    <a:pt x="88" y="328"/>
                    <a:pt x="97" y="310"/>
                    <a:pt x="102" y="294"/>
                  </a:cubicBezTo>
                  <a:cubicBezTo>
                    <a:pt x="84" y="287"/>
                    <a:pt x="68" y="303"/>
                    <a:pt x="68" y="323"/>
                  </a:cubicBezTo>
                  <a:close/>
                  <a:moveTo>
                    <a:pt x="480" y="300"/>
                  </a:moveTo>
                  <a:cubicBezTo>
                    <a:pt x="492" y="305"/>
                    <a:pt x="517" y="304"/>
                    <a:pt x="519" y="290"/>
                  </a:cubicBezTo>
                  <a:cubicBezTo>
                    <a:pt x="512" y="284"/>
                    <a:pt x="478" y="280"/>
                    <a:pt x="480" y="300"/>
                  </a:cubicBezTo>
                  <a:close/>
                  <a:moveTo>
                    <a:pt x="698" y="294"/>
                  </a:moveTo>
                  <a:cubicBezTo>
                    <a:pt x="710" y="301"/>
                    <a:pt x="727" y="294"/>
                    <a:pt x="730" y="283"/>
                  </a:cubicBezTo>
                  <a:cubicBezTo>
                    <a:pt x="722" y="275"/>
                    <a:pt x="697" y="277"/>
                    <a:pt x="698" y="294"/>
                  </a:cubicBezTo>
                  <a:close/>
                  <a:moveTo>
                    <a:pt x="530" y="297"/>
                  </a:moveTo>
                  <a:cubicBezTo>
                    <a:pt x="542" y="298"/>
                    <a:pt x="564" y="297"/>
                    <a:pt x="565" y="283"/>
                  </a:cubicBezTo>
                  <a:cubicBezTo>
                    <a:pt x="555" y="274"/>
                    <a:pt x="526" y="278"/>
                    <a:pt x="530" y="297"/>
                  </a:cubicBezTo>
                  <a:close/>
                  <a:moveTo>
                    <a:pt x="34" y="288"/>
                  </a:moveTo>
                  <a:cubicBezTo>
                    <a:pt x="42" y="301"/>
                    <a:pt x="75" y="299"/>
                    <a:pt x="81" y="286"/>
                  </a:cubicBezTo>
                  <a:cubicBezTo>
                    <a:pt x="73" y="274"/>
                    <a:pt x="41" y="278"/>
                    <a:pt x="34" y="288"/>
                  </a:cubicBezTo>
                  <a:close/>
                  <a:moveTo>
                    <a:pt x="656" y="296"/>
                  </a:moveTo>
                  <a:cubicBezTo>
                    <a:pt x="670" y="302"/>
                    <a:pt x="693" y="295"/>
                    <a:pt x="695" y="280"/>
                  </a:cubicBezTo>
                  <a:cubicBezTo>
                    <a:pt x="684" y="271"/>
                    <a:pt x="655" y="279"/>
                    <a:pt x="656" y="296"/>
                  </a:cubicBezTo>
                  <a:close/>
                  <a:moveTo>
                    <a:pt x="621" y="288"/>
                  </a:moveTo>
                  <a:cubicBezTo>
                    <a:pt x="630" y="298"/>
                    <a:pt x="649" y="290"/>
                    <a:pt x="653" y="281"/>
                  </a:cubicBezTo>
                  <a:cubicBezTo>
                    <a:pt x="645" y="272"/>
                    <a:pt x="622" y="275"/>
                    <a:pt x="621" y="288"/>
                  </a:cubicBezTo>
                  <a:close/>
                  <a:moveTo>
                    <a:pt x="437" y="299"/>
                  </a:moveTo>
                  <a:cubicBezTo>
                    <a:pt x="450" y="313"/>
                    <a:pt x="471" y="293"/>
                    <a:pt x="476" y="280"/>
                  </a:cubicBezTo>
                  <a:cubicBezTo>
                    <a:pt x="461" y="268"/>
                    <a:pt x="443" y="287"/>
                    <a:pt x="437" y="299"/>
                  </a:cubicBezTo>
                  <a:close/>
                  <a:moveTo>
                    <a:pt x="572" y="290"/>
                  </a:moveTo>
                  <a:cubicBezTo>
                    <a:pt x="585" y="292"/>
                    <a:pt x="605" y="289"/>
                    <a:pt x="607" y="275"/>
                  </a:cubicBezTo>
                  <a:cubicBezTo>
                    <a:pt x="599" y="266"/>
                    <a:pt x="568" y="269"/>
                    <a:pt x="572" y="290"/>
                  </a:cubicBezTo>
                  <a:close/>
                  <a:moveTo>
                    <a:pt x="429" y="286"/>
                  </a:moveTo>
                  <a:cubicBezTo>
                    <a:pt x="444" y="286"/>
                    <a:pt x="453" y="281"/>
                    <a:pt x="452" y="265"/>
                  </a:cubicBezTo>
                  <a:cubicBezTo>
                    <a:pt x="439" y="260"/>
                    <a:pt x="424" y="271"/>
                    <a:pt x="429" y="286"/>
                  </a:cubicBezTo>
                  <a:close/>
                  <a:moveTo>
                    <a:pt x="494" y="278"/>
                  </a:moveTo>
                  <a:cubicBezTo>
                    <a:pt x="506" y="283"/>
                    <a:pt x="527" y="276"/>
                    <a:pt x="528" y="261"/>
                  </a:cubicBezTo>
                  <a:cubicBezTo>
                    <a:pt x="515" y="260"/>
                    <a:pt x="494" y="261"/>
                    <a:pt x="494" y="278"/>
                  </a:cubicBezTo>
                  <a:close/>
                  <a:moveTo>
                    <a:pt x="113" y="287"/>
                  </a:moveTo>
                  <a:cubicBezTo>
                    <a:pt x="114" y="284"/>
                    <a:pt x="118" y="284"/>
                    <a:pt x="117" y="280"/>
                  </a:cubicBezTo>
                  <a:cubicBezTo>
                    <a:pt x="111" y="269"/>
                    <a:pt x="98" y="263"/>
                    <a:pt x="84" y="260"/>
                  </a:cubicBezTo>
                  <a:cubicBezTo>
                    <a:pt x="77" y="275"/>
                    <a:pt x="97" y="286"/>
                    <a:pt x="113" y="287"/>
                  </a:cubicBezTo>
                  <a:close/>
                  <a:moveTo>
                    <a:pt x="22" y="271"/>
                  </a:moveTo>
                  <a:cubicBezTo>
                    <a:pt x="32" y="278"/>
                    <a:pt x="60" y="281"/>
                    <a:pt x="61" y="267"/>
                  </a:cubicBezTo>
                  <a:cubicBezTo>
                    <a:pt x="52" y="263"/>
                    <a:pt x="20" y="247"/>
                    <a:pt x="22" y="271"/>
                  </a:cubicBezTo>
                  <a:close/>
                  <a:moveTo>
                    <a:pt x="623" y="265"/>
                  </a:moveTo>
                  <a:cubicBezTo>
                    <a:pt x="629" y="281"/>
                    <a:pt x="651" y="269"/>
                    <a:pt x="656" y="260"/>
                  </a:cubicBezTo>
                  <a:cubicBezTo>
                    <a:pt x="648" y="245"/>
                    <a:pt x="628" y="257"/>
                    <a:pt x="623" y="265"/>
                  </a:cubicBezTo>
                  <a:close/>
                  <a:moveTo>
                    <a:pt x="539" y="273"/>
                  </a:moveTo>
                  <a:cubicBezTo>
                    <a:pt x="552" y="273"/>
                    <a:pt x="574" y="272"/>
                    <a:pt x="575" y="257"/>
                  </a:cubicBezTo>
                  <a:cubicBezTo>
                    <a:pt x="563" y="246"/>
                    <a:pt x="534" y="256"/>
                    <a:pt x="539" y="273"/>
                  </a:cubicBezTo>
                  <a:close/>
                  <a:moveTo>
                    <a:pt x="669" y="267"/>
                  </a:moveTo>
                  <a:cubicBezTo>
                    <a:pt x="679" y="274"/>
                    <a:pt x="695" y="266"/>
                    <a:pt x="699" y="258"/>
                  </a:cubicBezTo>
                  <a:cubicBezTo>
                    <a:pt x="694" y="243"/>
                    <a:pt x="669" y="252"/>
                    <a:pt x="669" y="267"/>
                  </a:cubicBezTo>
                  <a:close/>
                  <a:moveTo>
                    <a:pt x="707" y="265"/>
                  </a:moveTo>
                  <a:cubicBezTo>
                    <a:pt x="718" y="272"/>
                    <a:pt x="729" y="262"/>
                    <a:pt x="731" y="251"/>
                  </a:cubicBezTo>
                  <a:cubicBezTo>
                    <a:pt x="724" y="241"/>
                    <a:pt x="705" y="252"/>
                    <a:pt x="707" y="265"/>
                  </a:cubicBezTo>
                  <a:close/>
                  <a:moveTo>
                    <a:pt x="598" y="262"/>
                  </a:moveTo>
                  <a:cubicBezTo>
                    <a:pt x="611" y="265"/>
                    <a:pt x="626" y="259"/>
                    <a:pt x="629" y="247"/>
                  </a:cubicBezTo>
                  <a:cubicBezTo>
                    <a:pt x="617" y="240"/>
                    <a:pt x="598" y="248"/>
                    <a:pt x="598" y="262"/>
                  </a:cubicBezTo>
                  <a:close/>
                  <a:moveTo>
                    <a:pt x="464" y="270"/>
                  </a:moveTo>
                  <a:cubicBezTo>
                    <a:pt x="479" y="273"/>
                    <a:pt x="486" y="257"/>
                    <a:pt x="490" y="245"/>
                  </a:cubicBezTo>
                  <a:cubicBezTo>
                    <a:pt x="475" y="235"/>
                    <a:pt x="461" y="257"/>
                    <a:pt x="464" y="270"/>
                  </a:cubicBezTo>
                  <a:close/>
                  <a:moveTo>
                    <a:pt x="35" y="242"/>
                  </a:moveTo>
                  <a:cubicBezTo>
                    <a:pt x="37" y="257"/>
                    <a:pt x="59" y="260"/>
                    <a:pt x="71" y="260"/>
                  </a:cubicBezTo>
                  <a:cubicBezTo>
                    <a:pt x="72" y="242"/>
                    <a:pt x="48" y="232"/>
                    <a:pt x="35" y="242"/>
                  </a:cubicBezTo>
                  <a:close/>
                  <a:moveTo>
                    <a:pt x="497" y="254"/>
                  </a:moveTo>
                  <a:cubicBezTo>
                    <a:pt x="508" y="257"/>
                    <a:pt x="526" y="254"/>
                    <a:pt x="528" y="242"/>
                  </a:cubicBezTo>
                  <a:cubicBezTo>
                    <a:pt x="520" y="232"/>
                    <a:pt x="495" y="237"/>
                    <a:pt x="497" y="254"/>
                  </a:cubicBezTo>
                  <a:close/>
                  <a:moveTo>
                    <a:pt x="442" y="258"/>
                  </a:moveTo>
                  <a:cubicBezTo>
                    <a:pt x="457" y="261"/>
                    <a:pt x="471" y="246"/>
                    <a:pt x="467" y="229"/>
                  </a:cubicBezTo>
                  <a:cubicBezTo>
                    <a:pt x="454" y="227"/>
                    <a:pt x="441" y="245"/>
                    <a:pt x="442" y="258"/>
                  </a:cubicBezTo>
                  <a:close/>
                  <a:moveTo>
                    <a:pt x="656" y="245"/>
                  </a:moveTo>
                  <a:cubicBezTo>
                    <a:pt x="666" y="252"/>
                    <a:pt x="682" y="244"/>
                    <a:pt x="686" y="236"/>
                  </a:cubicBezTo>
                  <a:cubicBezTo>
                    <a:pt x="682" y="218"/>
                    <a:pt x="657" y="232"/>
                    <a:pt x="656" y="245"/>
                  </a:cubicBezTo>
                  <a:close/>
                  <a:moveTo>
                    <a:pt x="580" y="244"/>
                  </a:moveTo>
                  <a:cubicBezTo>
                    <a:pt x="589" y="247"/>
                    <a:pt x="614" y="244"/>
                    <a:pt x="616" y="231"/>
                  </a:cubicBezTo>
                  <a:cubicBezTo>
                    <a:pt x="604" y="222"/>
                    <a:pt x="579" y="227"/>
                    <a:pt x="580" y="244"/>
                  </a:cubicBezTo>
                  <a:close/>
                  <a:moveTo>
                    <a:pt x="538" y="245"/>
                  </a:moveTo>
                  <a:cubicBezTo>
                    <a:pt x="548" y="250"/>
                    <a:pt x="573" y="246"/>
                    <a:pt x="574" y="232"/>
                  </a:cubicBezTo>
                  <a:cubicBezTo>
                    <a:pt x="565" y="221"/>
                    <a:pt x="537" y="229"/>
                    <a:pt x="538" y="245"/>
                  </a:cubicBezTo>
                  <a:close/>
                  <a:moveTo>
                    <a:pt x="71" y="239"/>
                  </a:moveTo>
                  <a:cubicBezTo>
                    <a:pt x="73" y="247"/>
                    <a:pt x="89" y="260"/>
                    <a:pt x="99" y="258"/>
                  </a:cubicBezTo>
                  <a:cubicBezTo>
                    <a:pt x="107" y="240"/>
                    <a:pt x="66" y="212"/>
                    <a:pt x="71" y="239"/>
                  </a:cubicBezTo>
                  <a:close/>
                  <a:moveTo>
                    <a:pt x="370" y="225"/>
                  </a:moveTo>
                  <a:cubicBezTo>
                    <a:pt x="364" y="251"/>
                    <a:pt x="341" y="259"/>
                    <a:pt x="317" y="267"/>
                  </a:cubicBezTo>
                  <a:cubicBezTo>
                    <a:pt x="309" y="279"/>
                    <a:pt x="311" y="293"/>
                    <a:pt x="310" y="307"/>
                  </a:cubicBezTo>
                  <a:cubicBezTo>
                    <a:pt x="306" y="330"/>
                    <a:pt x="293" y="351"/>
                    <a:pt x="298" y="374"/>
                  </a:cubicBezTo>
                  <a:cubicBezTo>
                    <a:pt x="341" y="387"/>
                    <a:pt x="336" y="334"/>
                    <a:pt x="351" y="312"/>
                  </a:cubicBezTo>
                  <a:cubicBezTo>
                    <a:pt x="365" y="291"/>
                    <a:pt x="394" y="293"/>
                    <a:pt x="416" y="280"/>
                  </a:cubicBezTo>
                  <a:cubicBezTo>
                    <a:pt x="418" y="264"/>
                    <a:pt x="417" y="251"/>
                    <a:pt x="415" y="236"/>
                  </a:cubicBezTo>
                  <a:cubicBezTo>
                    <a:pt x="404" y="229"/>
                    <a:pt x="387" y="218"/>
                    <a:pt x="370" y="225"/>
                  </a:cubicBezTo>
                  <a:close/>
                  <a:moveTo>
                    <a:pt x="426" y="249"/>
                  </a:moveTo>
                  <a:cubicBezTo>
                    <a:pt x="439" y="246"/>
                    <a:pt x="451" y="236"/>
                    <a:pt x="447" y="221"/>
                  </a:cubicBezTo>
                  <a:cubicBezTo>
                    <a:pt x="432" y="221"/>
                    <a:pt x="418" y="235"/>
                    <a:pt x="426" y="249"/>
                  </a:cubicBezTo>
                  <a:close/>
                  <a:moveTo>
                    <a:pt x="102" y="225"/>
                  </a:moveTo>
                  <a:cubicBezTo>
                    <a:pt x="99" y="236"/>
                    <a:pt x="106" y="250"/>
                    <a:pt x="116" y="254"/>
                  </a:cubicBezTo>
                  <a:cubicBezTo>
                    <a:pt x="128" y="245"/>
                    <a:pt x="114" y="209"/>
                    <a:pt x="102" y="225"/>
                  </a:cubicBezTo>
                  <a:close/>
                  <a:moveTo>
                    <a:pt x="632" y="231"/>
                  </a:moveTo>
                  <a:cubicBezTo>
                    <a:pt x="638" y="242"/>
                    <a:pt x="652" y="232"/>
                    <a:pt x="660" y="228"/>
                  </a:cubicBezTo>
                  <a:cubicBezTo>
                    <a:pt x="660" y="214"/>
                    <a:pt x="628" y="213"/>
                    <a:pt x="632" y="231"/>
                  </a:cubicBezTo>
                  <a:close/>
                  <a:moveTo>
                    <a:pt x="22" y="226"/>
                  </a:moveTo>
                  <a:cubicBezTo>
                    <a:pt x="31" y="236"/>
                    <a:pt x="58" y="234"/>
                    <a:pt x="61" y="221"/>
                  </a:cubicBezTo>
                  <a:cubicBezTo>
                    <a:pt x="53" y="208"/>
                    <a:pt x="26" y="217"/>
                    <a:pt x="22" y="226"/>
                  </a:cubicBezTo>
                  <a:close/>
                  <a:moveTo>
                    <a:pt x="480" y="235"/>
                  </a:moveTo>
                  <a:cubicBezTo>
                    <a:pt x="493" y="236"/>
                    <a:pt x="509" y="228"/>
                    <a:pt x="512" y="213"/>
                  </a:cubicBezTo>
                  <a:cubicBezTo>
                    <a:pt x="498" y="206"/>
                    <a:pt x="475" y="219"/>
                    <a:pt x="480" y="235"/>
                  </a:cubicBezTo>
                  <a:close/>
                  <a:moveTo>
                    <a:pt x="411" y="229"/>
                  </a:moveTo>
                  <a:cubicBezTo>
                    <a:pt x="422" y="228"/>
                    <a:pt x="436" y="223"/>
                    <a:pt x="434" y="212"/>
                  </a:cubicBezTo>
                  <a:cubicBezTo>
                    <a:pt x="423" y="208"/>
                    <a:pt x="405" y="217"/>
                    <a:pt x="411" y="229"/>
                  </a:cubicBezTo>
                  <a:close/>
                  <a:moveTo>
                    <a:pt x="702" y="236"/>
                  </a:moveTo>
                  <a:cubicBezTo>
                    <a:pt x="720" y="236"/>
                    <a:pt x="729" y="228"/>
                    <a:pt x="734" y="215"/>
                  </a:cubicBezTo>
                  <a:cubicBezTo>
                    <a:pt x="723" y="201"/>
                    <a:pt x="698" y="221"/>
                    <a:pt x="702" y="236"/>
                  </a:cubicBezTo>
                  <a:close/>
                  <a:moveTo>
                    <a:pt x="517" y="228"/>
                  </a:moveTo>
                  <a:cubicBezTo>
                    <a:pt x="528" y="232"/>
                    <a:pt x="550" y="227"/>
                    <a:pt x="554" y="215"/>
                  </a:cubicBezTo>
                  <a:cubicBezTo>
                    <a:pt x="545" y="203"/>
                    <a:pt x="514" y="209"/>
                    <a:pt x="517" y="228"/>
                  </a:cubicBezTo>
                  <a:close/>
                  <a:moveTo>
                    <a:pt x="601" y="221"/>
                  </a:moveTo>
                  <a:cubicBezTo>
                    <a:pt x="610" y="221"/>
                    <a:pt x="633" y="224"/>
                    <a:pt x="633" y="210"/>
                  </a:cubicBezTo>
                  <a:cubicBezTo>
                    <a:pt x="624" y="206"/>
                    <a:pt x="597" y="200"/>
                    <a:pt x="601" y="221"/>
                  </a:cubicBezTo>
                  <a:close/>
                  <a:moveTo>
                    <a:pt x="70" y="216"/>
                  </a:moveTo>
                  <a:cubicBezTo>
                    <a:pt x="76" y="222"/>
                    <a:pt x="89" y="219"/>
                    <a:pt x="96" y="216"/>
                  </a:cubicBezTo>
                  <a:cubicBezTo>
                    <a:pt x="99" y="202"/>
                    <a:pt x="67" y="202"/>
                    <a:pt x="70" y="216"/>
                  </a:cubicBezTo>
                  <a:close/>
                  <a:moveTo>
                    <a:pt x="197" y="232"/>
                  </a:moveTo>
                  <a:cubicBezTo>
                    <a:pt x="180" y="224"/>
                    <a:pt x="134" y="182"/>
                    <a:pt x="126" y="218"/>
                  </a:cubicBezTo>
                  <a:cubicBezTo>
                    <a:pt x="123" y="229"/>
                    <a:pt x="130" y="235"/>
                    <a:pt x="130" y="247"/>
                  </a:cubicBezTo>
                  <a:cubicBezTo>
                    <a:pt x="106" y="283"/>
                    <a:pt x="151" y="300"/>
                    <a:pt x="178" y="307"/>
                  </a:cubicBezTo>
                  <a:cubicBezTo>
                    <a:pt x="189" y="289"/>
                    <a:pt x="203" y="259"/>
                    <a:pt x="197" y="232"/>
                  </a:cubicBezTo>
                  <a:close/>
                  <a:moveTo>
                    <a:pt x="684" y="215"/>
                  </a:moveTo>
                  <a:cubicBezTo>
                    <a:pt x="695" y="222"/>
                    <a:pt x="713" y="214"/>
                    <a:pt x="715" y="202"/>
                  </a:cubicBezTo>
                  <a:cubicBezTo>
                    <a:pt x="707" y="189"/>
                    <a:pt x="682" y="199"/>
                    <a:pt x="684" y="215"/>
                  </a:cubicBezTo>
                  <a:close/>
                  <a:moveTo>
                    <a:pt x="454" y="212"/>
                  </a:moveTo>
                  <a:cubicBezTo>
                    <a:pt x="456" y="213"/>
                    <a:pt x="457" y="214"/>
                    <a:pt x="457" y="216"/>
                  </a:cubicBezTo>
                  <a:cubicBezTo>
                    <a:pt x="470" y="212"/>
                    <a:pt x="486" y="212"/>
                    <a:pt x="487" y="196"/>
                  </a:cubicBezTo>
                  <a:cubicBezTo>
                    <a:pt x="472" y="192"/>
                    <a:pt x="456" y="198"/>
                    <a:pt x="454" y="212"/>
                  </a:cubicBezTo>
                  <a:close/>
                  <a:moveTo>
                    <a:pt x="643" y="205"/>
                  </a:moveTo>
                  <a:cubicBezTo>
                    <a:pt x="650" y="217"/>
                    <a:pt x="682" y="214"/>
                    <a:pt x="681" y="196"/>
                  </a:cubicBezTo>
                  <a:cubicBezTo>
                    <a:pt x="669" y="187"/>
                    <a:pt x="647" y="193"/>
                    <a:pt x="643" y="205"/>
                  </a:cubicBezTo>
                  <a:close/>
                  <a:moveTo>
                    <a:pt x="103" y="209"/>
                  </a:moveTo>
                  <a:cubicBezTo>
                    <a:pt x="104" y="209"/>
                    <a:pt x="105" y="210"/>
                    <a:pt x="104" y="212"/>
                  </a:cubicBezTo>
                  <a:cubicBezTo>
                    <a:pt x="120" y="216"/>
                    <a:pt x="132" y="205"/>
                    <a:pt x="136" y="193"/>
                  </a:cubicBezTo>
                  <a:cubicBezTo>
                    <a:pt x="121" y="189"/>
                    <a:pt x="106" y="196"/>
                    <a:pt x="103" y="209"/>
                  </a:cubicBezTo>
                  <a:close/>
                  <a:moveTo>
                    <a:pt x="29" y="205"/>
                  </a:moveTo>
                  <a:cubicBezTo>
                    <a:pt x="38" y="212"/>
                    <a:pt x="69" y="211"/>
                    <a:pt x="71" y="197"/>
                  </a:cubicBezTo>
                  <a:cubicBezTo>
                    <a:pt x="64" y="190"/>
                    <a:pt x="30" y="189"/>
                    <a:pt x="29" y="205"/>
                  </a:cubicBezTo>
                  <a:close/>
                  <a:moveTo>
                    <a:pt x="393" y="213"/>
                  </a:moveTo>
                  <a:cubicBezTo>
                    <a:pt x="408" y="216"/>
                    <a:pt x="422" y="206"/>
                    <a:pt x="424" y="190"/>
                  </a:cubicBezTo>
                  <a:cubicBezTo>
                    <a:pt x="411" y="184"/>
                    <a:pt x="392" y="201"/>
                    <a:pt x="393" y="213"/>
                  </a:cubicBezTo>
                  <a:close/>
                  <a:moveTo>
                    <a:pt x="522" y="202"/>
                  </a:moveTo>
                  <a:cubicBezTo>
                    <a:pt x="533" y="207"/>
                    <a:pt x="558" y="202"/>
                    <a:pt x="558" y="186"/>
                  </a:cubicBezTo>
                  <a:cubicBezTo>
                    <a:pt x="544" y="179"/>
                    <a:pt x="520" y="184"/>
                    <a:pt x="522" y="202"/>
                  </a:cubicBezTo>
                  <a:close/>
                  <a:moveTo>
                    <a:pt x="614" y="186"/>
                  </a:moveTo>
                  <a:cubicBezTo>
                    <a:pt x="610" y="212"/>
                    <a:pt x="654" y="195"/>
                    <a:pt x="650" y="183"/>
                  </a:cubicBezTo>
                  <a:cubicBezTo>
                    <a:pt x="641" y="177"/>
                    <a:pt x="621" y="180"/>
                    <a:pt x="614" y="186"/>
                  </a:cubicBezTo>
                  <a:close/>
                  <a:moveTo>
                    <a:pt x="76" y="187"/>
                  </a:moveTo>
                  <a:cubicBezTo>
                    <a:pt x="76" y="201"/>
                    <a:pt x="108" y="198"/>
                    <a:pt x="110" y="187"/>
                  </a:cubicBezTo>
                  <a:cubicBezTo>
                    <a:pt x="108" y="176"/>
                    <a:pt x="79" y="179"/>
                    <a:pt x="76" y="187"/>
                  </a:cubicBezTo>
                  <a:close/>
                  <a:moveTo>
                    <a:pt x="434" y="203"/>
                  </a:moveTo>
                  <a:cubicBezTo>
                    <a:pt x="449" y="207"/>
                    <a:pt x="460" y="194"/>
                    <a:pt x="464" y="182"/>
                  </a:cubicBezTo>
                  <a:cubicBezTo>
                    <a:pt x="450" y="175"/>
                    <a:pt x="431" y="184"/>
                    <a:pt x="434" y="203"/>
                  </a:cubicBezTo>
                  <a:close/>
                  <a:moveTo>
                    <a:pt x="496" y="195"/>
                  </a:moveTo>
                  <a:cubicBezTo>
                    <a:pt x="509" y="195"/>
                    <a:pt x="526" y="190"/>
                    <a:pt x="528" y="174"/>
                  </a:cubicBezTo>
                  <a:cubicBezTo>
                    <a:pt x="514" y="172"/>
                    <a:pt x="496" y="178"/>
                    <a:pt x="496" y="195"/>
                  </a:cubicBezTo>
                  <a:close/>
                  <a:moveTo>
                    <a:pt x="569" y="183"/>
                  </a:moveTo>
                  <a:cubicBezTo>
                    <a:pt x="567" y="193"/>
                    <a:pt x="575" y="193"/>
                    <a:pt x="578" y="197"/>
                  </a:cubicBezTo>
                  <a:cubicBezTo>
                    <a:pt x="569" y="199"/>
                    <a:pt x="557" y="204"/>
                    <a:pt x="565" y="215"/>
                  </a:cubicBezTo>
                  <a:cubicBezTo>
                    <a:pt x="576" y="218"/>
                    <a:pt x="592" y="215"/>
                    <a:pt x="597" y="205"/>
                  </a:cubicBezTo>
                  <a:cubicBezTo>
                    <a:pt x="593" y="200"/>
                    <a:pt x="586" y="199"/>
                    <a:pt x="581" y="196"/>
                  </a:cubicBezTo>
                  <a:cubicBezTo>
                    <a:pt x="590" y="190"/>
                    <a:pt x="603" y="188"/>
                    <a:pt x="607" y="177"/>
                  </a:cubicBezTo>
                  <a:cubicBezTo>
                    <a:pt x="598" y="163"/>
                    <a:pt x="577" y="175"/>
                    <a:pt x="569" y="183"/>
                  </a:cubicBezTo>
                  <a:close/>
                  <a:moveTo>
                    <a:pt x="382" y="199"/>
                  </a:moveTo>
                  <a:cubicBezTo>
                    <a:pt x="397" y="195"/>
                    <a:pt x="408" y="187"/>
                    <a:pt x="411" y="171"/>
                  </a:cubicBezTo>
                  <a:cubicBezTo>
                    <a:pt x="394" y="167"/>
                    <a:pt x="372" y="182"/>
                    <a:pt x="382" y="199"/>
                  </a:cubicBezTo>
                  <a:close/>
                  <a:moveTo>
                    <a:pt x="698" y="192"/>
                  </a:moveTo>
                  <a:cubicBezTo>
                    <a:pt x="710" y="189"/>
                    <a:pt x="725" y="180"/>
                    <a:pt x="724" y="169"/>
                  </a:cubicBezTo>
                  <a:cubicBezTo>
                    <a:pt x="709" y="164"/>
                    <a:pt x="693" y="177"/>
                    <a:pt x="698" y="192"/>
                  </a:cubicBezTo>
                  <a:close/>
                  <a:moveTo>
                    <a:pt x="666" y="186"/>
                  </a:moveTo>
                  <a:cubicBezTo>
                    <a:pt x="680" y="188"/>
                    <a:pt x="690" y="184"/>
                    <a:pt x="695" y="173"/>
                  </a:cubicBezTo>
                  <a:cubicBezTo>
                    <a:pt x="686" y="161"/>
                    <a:pt x="658" y="168"/>
                    <a:pt x="666" y="186"/>
                  </a:cubicBezTo>
                  <a:close/>
                  <a:moveTo>
                    <a:pt x="151" y="192"/>
                  </a:moveTo>
                  <a:cubicBezTo>
                    <a:pt x="157" y="182"/>
                    <a:pt x="148" y="165"/>
                    <a:pt x="136" y="164"/>
                  </a:cubicBezTo>
                  <a:cubicBezTo>
                    <a:pt x="138" y="176"/>
                    <a:pt x="138" y="191"/>
                    <a:pt x="151" y="192"/>
                  </a:cubicBezTo>
                  <a:close/>
                  <a:moveTo>
                    <a:pt x="22" y="167"/>
                  </a:moveTo>
                  <a:cubicBezTo>
                    <a:pt x="21" y="183"/>
                    <a:pt x="58" y="191"/>
                    <a:pt x="63" y="174"/>
                  </a:cubicBezTo>
                  <a:cubicBezTo>
                    <a:pt x="58" y="163"/>
                    <a:pt x="35" y="162"/>
                    <a:pt x="22" y="167"/>
                  </a:cubicBezTo>
                  <a:close/>
                  <a:moveTo>
                    <a:pt x="473" y="182"/>
                  </a:moveTo>
                  <a:cubicBezTo>
                    <a:pt x="487" y="188"/>
                    <a:pt x="507" y="177"/>
                    <a:pt x="509" y="161"/>
                  </a:cubicBezTo>
                  <a:cubicBezTo>
                    <a:pt x="492" y="153"/>
                    <a:pt x="477" y="168"/>
                    <a:pt x="473" y="182"/>
                  </a:cubicBezTo>
                  <a:close/>
                  <a:moveTo>
                    <a:pt x="113" y="158"/>
                  </a:moveTo>
                  <a:cubicBezTo>
                    <a:pt x="105" y="170"/>
                    <a:pt x="118" y="184"/>
                    <a:pt x="129" y="186"/>
                  </a:cubicBezTo>
                  <a:cubicBezTo>
                    <a:pt x="136" y="175"/>
                    <a:pt x="124" y="161"/>
                    <a:pt x="113" y="158"/>
                  </a:cubicBezTo>
                  <a:close/>
                  <a:moveTo>
                    <a:pt x="614" y="163"/>
                  </a:moveTo>
                  <a:cubicBezTo>
                    <a:pt x="614" y="183"/>
                    <a:pt x="651" y="180"/>
                    <a:pt x="652" y="163"/>
                  </a:cubicBezTo>
                  <a:cubicBezTo>
                    <a:pt x="647" y="152"/>
                    <a:pt x="620" y="154"/>
                    <a:pt x="614" y="163"/>
                  </a:cubicBezTo>
                  <a:close/>
                  <a:moveTo>
                    <a:pt x="548" y="179"/>
                  </a:moveTo>
                  <a:cubicBezTo>
                    <a:pt x="565" y="178"/>
                    <a:pt x="576" y="173"/>
                    <a:pt x="582" y="161"/>
                  </a:cubicBezTo>
                  <a:cubicBezTo>
                    <a:pt x="572" y="147"/>
                    <a:pt x="541" y="162"/>
                    <a:pt x="548" y="179"/>
                  </a:cubicBezTo>
                  <a:close/>
                  <a:moveTo>
                    <a:pt x="63" y="161"/>
                  </a:moveTo>
                  <a:cubicBezTo>
                    <a:pt x="63" y="176"/>
                    <a:pt x="95" y="182"/>
                    <a:pt x="99" y="167"/>
                  </a:cubicBezTo>
                  <a:cubicBezTo>
                    <a:pt x="90" y="162"/>
                    <a:pt x="71" y="150"/>
                    <a:pt x="63" y="161"/>
                  </a:cubicBezTo>
                  <a:close/>
                  <a:moveTo>
                    <a:pt x="424" y="180"/>
                  </a:moveTo>
                  <a:cubicBezTo>
                    <a:pt x="438" y="182"/>
                    <a:pt x="453" y="172"/>
                    <a:pt x="454" y="156"/>
                  </a:cubicBezTo>
                  <a:cubicBezTo>
                    <a:pt x="439" y="147"/>
                    <a:pt x="418" y="163"/>
                    <a:pt x="424" y="180"/>
                  </a:cubicBezTo>
                  <a:close/>
                  <a:moveTo>
                    <a:pt x="525" y="158"/>
                  </a:moveTo>
                  <a:cubicBezTo>
                    <a:pt x="525" y="160"/>
                    <a:pt x="525" y="162"/>
                    <a:pt x="525" y="164"/>
                  </a:cubicBezTo>
                  <a:cubicBezTo>
                    <a:pt x="539" y="168"/>
                    <a:pt x="558" y="158"/>
                    <a:pt x="555" y="144"/>
                  </a:cubicBezTo>
                  <a:cubicBezTo>
                    <a:pt x="543" y="147"/>
                    <a:pt x="531" y="150"/>
                    <a:pt x="525" y="158"/>
                  </a:cubicBezTo>
                  <a:close/>
                  <a:moveTo>
                    <a:pt x="460" y="166"/>
                  </a:moveTo>
                  <a:cubicBezTo>
                    <a:pt x="474" y="170"/>
                    <a:pt x="486" y="159"/>
                    <a:pt x="489" y="147"/>
                  </a:cubicBezTo>
                  <a:cubicBezTo>
                    <a:pt x="476" y="141"/>
                    <a:pt x="458" y="149"/>
                    <a:pt x="460" y="166"/>
                  </a:cubicBezTo>
                  <a:close/>
                  <a:moveTo>
                    <a:pt x="289" y="167"/>
                  </a:moveTo>
                  <a:cubicBezTo>
                    <a:pt x="287" y="187"/>
                    <a:pt x="289" y="215"/>
                    <a:pt x="299" y="228"/>
                  </a:cubicBezTo>
                  <a:cubicBezTo>
                    <a:pt x="321" y="219"/>
                    <a:pt x="350" y="216"/>
                    <a:pt x="360" y="195"/>
                  </a:cubicBezTo>
                  <a:cubicBezTo>
                    <a:pt x="367" y="179"/>
                    <a:pt x="360" y="163"/>
                    <a:pt x="359" y="143"/>
                  </a:cubicBezTo>
                  <a:cubicBezTo>
                    <a:pt x="340" y="155"/>
                    <a:pt x="306" y="153"/>
                    <a:pt x="289" y="167"/>
                  </a:cubicBezTo>
                  <a:close/>
                  <a:moveTo>
                    <a:pt x="649" y="150"/>
                  </a:moveTo>
                  <a:cubicBezTo>
                    <a:pt x="652" y="160"/>
                    <a:pt x="673" y="161"/>
                    <a:pt x="678" y="151"/>
                  </a:cubicBezTo>
                  <a:cubicBezTo>
                    <a:pt x="676" y="138"/>
                    <a:pt x="653" y="139"/>
                    <a:pt x="649" y="150"/>
                  </a:cubicBezTo>
                  <a:close/>
                  <a:moveTo>
                    <a:pt x="686" y="158"/>
                  </a:moveTo>
                  <a:cubicBezTo>
                    <a:pt x="699" y="171"/>
                    <a:pt x="723" y="155"/>
                    <a:pt x="728" y="141"/>
                  </a:cubicBezTo>
                  <a:cubicBezTo>
                    <a:pt x="715" y="138"/>
                    <a:pt x="690" y="144"/>
                    <a:pt x="686" y="158"/>
                  </a:cubicBezTo>
                  <a:close/>
                  <a:moveTo>
                    <a:pt x="590" y="147"/>
                  </a:moveTo>
                  <a:cubicBezTo>
                    <a:pt x="597" y="158"/>
                    <a:pt x="626" y="151"/>
                    <a:pt x="627" y="138"/>
                  </a:cubicBezTo>
                  <a:cubicBezTo>
                    <a:pt x="618" y="130"/>
                    <a:pt x="590" y="132"/>
                    <a:pt x="590" y="147"/>
                  </a:cubicBezTo>
                  <a:close/>
                  <a:moveTo>
                    <a:pt x="71" y="140"/>
                  </a:moveTo>
                  <a:cubicBezTo>
                    <a:pt x="77" y="149"/>
                    <a:pt x="92" y="161"/>
                    <a:pt x="106" y="153"/>
                  </a:cubicBezTo>
                  <a:cubicBezTo>
                    <a:pt x="104" y="140"/>
                    <a:pt x="80" y="126"/>
                    <a:pt x="71" y="140"/>
                  </a:cubicBezTo>
                  <a:close/>
                  <a:moveTo>
                    <a:pt x="220" y="143"/>
                  </a:moveTo>
                  <a:cubicBezTo>
                    <a:pt x="221" y="166"/>
                    <a:pt x="236" y="194"/>
                    <a:pt x="219" y="212"/>
                  </a:cubicBezTo>
                  <a:cubicBezTo>
                    <a:pt x="209" y="200"/>
                    <a:pt x="188" y="205"/>
                    <a:pt x="177" y="196"/>
                  </a:cubicBezTo>
                  <a:cubicBezTo>
                    <a:pt x="170" y="191"/>
                    <a:pt x="172" y="181"/>
                    <a:pt x="162" y="179"/>
                  </a:cubicBezTo>
                  <a:cubicBezTo>
                    <a:pt x="158" y="183"/>
                    <a:pt x="159" y="196"/>
                    <a:pt x="161" y="202"/>
                  </a:cubicBezTo>
                  <a:cubicBezTo>
                    <a:pt x="170" y="209"/>
                    <a:pt x="186" y="213"/>
                    <a:pt x="197" y="221"/>
                  </a:cubicBezTo>
                  <a:cubicBezTo>
                    <a:pt x="201" y="223"/>
                    <a:pt x="212" y="233"/>
                    <a:pt x="213" y="238"/>
                  </a:cubicBezTo>
                  <a:cubicBezTo>
                    <a:pt x="214" y="246"/>
                    <a:pt x="207" y="254"/>
                    <a:pt x="204" y="262"/>
                  </a:cubicBezTo>
                  <a:cubicBezTo>
                    <a:pt x="199" y="279"/>
                    <a:pt x="197" y="303"/>
                    <a:pt x="187" y="316"/>
                  </a:cubicBezTo>
                  <a:cubicBezTo>
                    <a:pt x="161" y="323"/>
                    <a:pt x="139" y="297"/>
                    <a:pt x="119" y="294"/>
                  </a:cubicBezTo>
                  <a:cubicBezTo>
                    <a:pt x="119" y="327"/>
                    <a:pt x="177" y="322"/>
                    <a:pt x="184" y="345"/>
                  </a:cubicBezTo>
                  <a:cubicBezTo>
                    <a:pt x="193" y="374"/>
                    <a:pt x="168" y="386"/>
                    <a:pt x="164" y="403"/>
                  </a:cubicBezTo>
                  <a:cubicBezTo>
                    <a:pt x="161" y="411"/>
                    <a:pt x="167" y="429"/>
                    <a:pt x="165" y="442"/>
                  </a:cubicBezTo>
                  <a:cubicBezTo>
                    <a:pt x="164" y="447"/>
                    <a:pt x="161" y="451"/>
                    <a:pt x="161" y="455"/>
                  </a:cubicBezTo>
                  <a:cubicBezTo>
                    <a:pt x="161" y="475"/>
                    <a:pt x="177" y="489"/>
                    <a:pt x="177" y="508"/>
                  </a:cubicBezTo>
                  <a:cubicBezTo>
                    <a:pt x="177" y="517"/>
                    <a:pt x="171" y="523"/>
                    <a:pt x="174" y="535"/>
                  </a:cubicBezTo>
                  <a:cubicBezTo>
                    <a:pt x="231" y="535"/>
                    <a:pt x="287" y="535"/>
                    <a:pt x="344" y="535"/>
                  </a:cubicBezTo>
                  <a:cubicBezTo>
                    <a:pt x="341" y="510"/>
                    <a:pt x="305" y="537"/>
                    <a:pt x="294" y="528"/>
                  </a:cubicBezTo>
                  <a:cubicBezTo>
                    <a:pt x="296" y="515"/>
                    <a:pt x="323" y="527"/>
                    <a:pt x="325" y="514"/>
                  </a:cubicBezTo>
                  <a:cubicBezTo>
                    <a:pt x="323" y="509"/>
                    <a:pt x="312" y="513"/>
                    <a:pt x="310" y="508"/>
                  </a:cubicBezTo>
                  <a:cubicBezTo>
                    <a:pt x="311" y="503"/>
                    <a:pt x="322" y="507"/>
                    <a:pt x="321" y="499"/>
                  </a:cubicBezTo>
                  <a:cubicBezTo>
                    <a:pt x="314" y="498"/>
                    <a:pt x="306" y="499"/>
                    <a:pt x="301" y="496"/>
                  </a:cubicBezTo>
                  <a:cubicBezTo>
                    <a:pt x="302" y="491"/>
                    <a:pt x="313" y="495"/>
                    <a:pt x="312" y="488"/>
                  </a:cubicBezTo>
                  <a:cubicBezTo>
                    <a:pt x="308" y="483"/>
                    <a:pt x="294" y="488"/>
                    <a:pt x="291" y="482"/>
                  </a:cubicBezTo>
                  <a:cubicBezTo>
                    <a:pt x="297" y="474"/>
                    <a:pt x="315" y="485"/>
                    <a:pt x="318" y="473"/>
                  </a:cubicBezTo>
                  <a:cubicBezTo>
                    <a:pt x="315" y="468"/>
                    <a:pt x="300" y="475"/>
                    <a:pt x="299" y="466"/>
                  </a:cubicBezTo>
                  <a:cubicBezTo>
                    <a:pt x="300" y="461"/>
                    <a:pt x="308" y="463"/>
                    <a:pt x="311" y="460"/>
                  </a:cubicBezTo>
                  <a:cubicBezTo>
                    <a:pt x="320" y="428"/>
                    <a:pt x="353" y="412"/>
                    <a:pt x="393" y="416"/>
                  </a:cubicBezTo>
                  <a:cubicBezTo>
                    <a:pt x="412" y="417"/>
                    <a:pt x="439" y="429"/>
                    <a:pt x="451" y="418"/>
                  </a:cubicBezTo>
                  <a:cubicBezTo>
                    <a:pt x="432" y="392"/>
                    <a:pt x="378" y="393"/>
                    <a:pt x="343" y="398"/>
                  </a:cubicBezTo>
                  <a:cubicBezTo>
                    <a:pt x="346" y="388"/>
                    <a:pt x="357" y="384"/>
                    <a:pt x="363" y="377"/>
                  </a:cubicBezTo>
                  <a:cubicBezTo>
                    <a:pt x="364" y="372"/>
                    <a:pt x="367" y="369"/>
                    <a:pt x="367" y="364"/>
                  </a:cubicBezTo>
                  <a:cubicBezTo>
                    <a:pt x="375" y="358"/>
                    <a:pt x="382" y="352"/>
                    <a:pt x="395" y="351"/>
                  </a:cubicBezTo>
                  <a:cubicBezTo>
                    <a:pt x="417" y="349"/>
                    <a:pt x="450" y="360"/>
                    <a:pt x="464" y="345"/>
                  </a:cubicBezTo>
                  <a:cubicBezTo>
                    <a:pt x="445" y="337"/>
                    <a:pt x="403" y="342"/>
                    <a:pt x="383" y="336"/>
                  </a:cubicBezTo>
                  <a:cubicBezTo>
                    <a:pt x="382" y="309"/>
                    <a:pt x="414" y="315"/>
                    <a:pt x="428" y="303"/>
                  </a:cubicBezTo>
                  <a:cubicBezTo>
                    <a:pt x="429" y="299"/>
                    <a:pt x="425" y="300"/>
                    <a:pt x="426" y="296"/>
                  </a:cubicBezTo>
                  <a:cubicBezTo>
                    <a:pt x="404" y="291"/>
                    <a:pt x="384" y="301"/>
                    <a:pt x="370" y="307"/>
                  </a:cubicBezTo>
                  <a:cubicBezTo>
                    <a:pt x="351" y="316"/>
                    <a:pt x="355" y="349"/>
                    <a:pt x="346" y="364"/>
                  </a:cubicBezTo>
                  <a:cubicBezTo>
                    <a:pt x="335" y="380"/>
                    <a:pt x="315" y="383"/>
                    <a:pt x="297" y="390"/>
                  </a:cubicBezTo>
                  <a:cubicBezTo>
                    <a:pt x="293" y="374"/>
                    <a:pt x="259" y="387"/>
                    <a:pt x="255" y="372"/>
                  </a:cubicBezTo>
                  <a:cubicBezTo>
                    <a:pt x="262" y="368"/>
                    <a:pt x="280" y="381"/>
                    <a:pt x="284" y="368"/>
                  </a:cubicBezTo>
                  <a:cubicBezTo>
                    <a:pt x="281" y="361"/>
                    <a:pt x="264" y="369"/>
                    <a:pt x="263" y="361"/>
                  </a:cubicBezTo>
                  <a:cubicBezTo>
                    <a:pt x="269" y="354"/>
                    <a:pt x="282" y="366"/>
                    <a:pt x="285" y="353"/>
                  </a:cubicBezTo>
                  <a:cubicBezTo>
                    <a:pt x="274" y="349"/>
                    <a:pt x="256" y="358"/>
                    <a:pt x="252" y="345"/>
                  </a:cubicBezTo>
                  <a:cubicBezTo>
                    <a:pt x="268" y="343"/>
                    <a:pt x="289" y="355"/>
                    <a:pt x="291" y="336"/>
                  </a:cubicBezTo>
                  <a:cubicBezTo>
                    <a:pt x="286" y="332"/>
                    <a:pt x="273" y="338"/>
                    <a:pt x="271" y="332"/>
                  </a:cubicBezTo>
                  <a:cubicBezTo>
                    <a:pt x="276" y="325"/>
                    <a:pt x="294" y="332"/>
                    <a:pt x="295" y="322"/>
                  </a:cubicBezTo>
                  <a:cubicBezTo>
                    <a:pt x="288" y="313"/>
                    <a:pt x="268" y="324"/>
                    <a:pt x="262" y="313"/>
                  </a:cubicBezTo>
                  <a:cubicBezTo>
                    <a:pt x="268" y="305"/>
                    <a:pt x="295" y="317"/>
                    <a:pt x="295" y="303"/>
                  </a:cubicBezTo>
                  <a:cubicBezTo>
                    <a:pt x="290" y="298"/>
                    <a:pt x="283" y="306"/>
                    <a:pt x="279" y="300"/>
                  </a:cubicBezTo>
                  <a:cubicBezTo>
                    <a:pt x="276" y="285"/>
                    <a:pt x="299" y="297"/>
                    <a:pt x="299" y="286"/>
                  </a:cubicBezTo>
                  <a:cubicBezTo>
                    <a:pt x="296" y="271"/>
                    <a:pt x="266" y="289"/>
                    <a:pt x="263" y="275"/>
                  </a:cubicBezTo>
                  <a:cubicBezTo>
                    <a:pt x="271" y="266"/>
                    <a:pt x="282" y="272"/>
                    <a:pt x="295" y="271"/>
                  </a:cubicBezTo>
                  <a:cubicBezTo>
                    <a:pt x="300" y="267"/>
                    <a:pt x="306" y="263"/>
                    <a:pt x="311" y="258"/>
                  </a:cubicBezTo>
                  <a:cubicBezTo>
                    <a:pt x="335" y="253"/>
                    <a:pt x="352" y="240"/>
                    <a:pt x="367" y="226"/>
                  </a:cubicBezTo>
                  <a:cubicBezTo>
                    <a:pt x="368" y="217"/>
                    <a:pt x="378" y="208"/>
                    <a:pt x="369" y="200"/>
                  </a:cubicBezTo>
                  <a:cubicBezTo>
                    <a:pt x="348" y="217"/>
                    <a:pt x="325" y="232"/>
                    <a:pt x="294" y="238"/>
                  </a:cubicBezTo>
                  <a:cubicBezTo>
                    <a:pt x="285" y="230"/>
                    <a:pt x="266" y="240"/>
                    <a:pt x="262" y="228"/>
                  </a:cubicBezTo>
                  <a:cubicBezTo>
                    <a:pt x="267" y="224"/>
                    <a:pt x="282" y="230"/>
                    <a:pt x="282" y="221"/>
                  </a:cubicBezTo>
                  <a:cubicBezTo>
                    <a:pt x="267" y="221"/>
                    <a:pt x="268" y="206"/>
                    <a:pt x="253" y="203"/>
                  </a:cubicBezTo>
                  <a:cubicBezTo>
                    <a:pt x="256" y="196"/>
                    <a:pt x="275" y="208"/>
                    <a:pt x="278" y="197"/>
                  </a:cubicBezTo>
                  <a:cubicBezTo>
                    <a:pt x="276" y="190"/>
                    <a:pt x="259" y="197"/>
                    <a:pt x="259" y="187"/>
                  </a:cubicBezTo>
                  <a:cubicBezTo>
                    <a:pt x="263" y="182"/>
                    <a:pt x="277" y="188"/>
                    <a:pt x="276" y="179"/>
                  </a:cubicBezTo>
                  <a:cubicBezTo>
                    <a:pt x="278" y="167"/>
                    <a:pt x="263" y="173"/>
                    <a:pt x="259" y="167"/>
                  </a:cubicBezTo>
                  <a:cubicBezTo>
                    <a:pt x="262" y="163"/>
                    <a:pt x="267" y="162"/>
                    <a:pt x="268" y="156"/>
                  </a:cubicBezTo>
                  <a:cubicBezTo>
                    <a:pt x="263" y="138"/>
                    <a:pt x="233" y="123"/>
                    <a:pt x="220" y="143"/>
                  </a:cubicBezTo>
                  <a:close/>
                  <a:moveTo>
                    <a:pt x="387" y="164"/>
                  </a:moveTo>
                  <a:cubicBezTo>
                    <a:pt x="406" y="171"/>
                    <a:pt x="414" y="144"/>
                    <a:pt x="408" y="131"/>
                  </a:cubicBezTo>
                  <a:cubicBezTo>
                    <a:pt x="392" y="132"/>
                    <a:pt x="388" y="153"/>
                    <a:pt x="387" y="164"/>
                  </a:cubicBezTo>
                  <a:close/>
                  <a:moveTo>
                    <a:pt x="286" y="148"/>
                  </a:moveTo>
                  <a:cubicBezTo>
                    <a:pt x="294" y="166"/>
                    <a:pt x="317" y="148"/>
                    <a:pt x="317" y="131"/>
                  </a:cubicBezTo>
                  <a:cubicBezTo>
                    <a:pt x="303" y="128"/>
                    <a:pt x="293" y="140"/>
                    <a:pt x="286" y="148"/>
                  </a:cubicBezTo>
                  <a:close/>
                  <a:moveTo>
                    <a:pt x="210" y="141"/>
                  </a:moveTo>
                  <a:cubicBezTo>
                    <a:pt x="203" y="136"/>
                    <a:pt x="196" y="131"/>
                    <a:pt x="185" y="130"/>
                  </a:cubicBezTo>
                  <a:cubicBezTo>
                    <a:pt x="175" y="146"/>
                    <a:pt x="166" y="178"/>
                    <a:pt x="185" y="190"/>
                  </a:cubicBezTo>
                  <a:cubicBezTo>
                    <a:pt x="193" y="195"/>
                    <a:pt x="204" y="196"/>
                    <a:pt x="214" y="197"/>
                  </a:cubicBezTo>
                  <a:cubicBezTo>
                    <a:pt x="224" y="182"/>
                    <a:pt x="211" y="159"/>
                    <a:pt x="210" y="141"/>
                  </a:cubicBezTo>
                  <a:close/>
                  <a:moveTo>
                    <a:pt x="139" y="131"/>
                  </a:moveTo>
                  <a:cubicBezTo>
                    <a:pt x="116" y="127"/>
                    <a:pt x="134" y="165"/>
                    <a:pt x="149" y="161"/>
                  </a:cubicBezTo>
                  <a:cubicBezTo>
                    <a:pt x="159" y="149"/>
                    <a:pt x="144" y="138"/>
                    <a:pt x="139" y="131"/>
                  </a:cubicBezTo>
                  <a:close/>
                  <a:moveTo>
                    <a:pt x="504" y="147"/>
                  </a:moveTo>
                  <a:cubicBezTo>
                    <a:pt x="506" y="147"/>
                    <a:pt x="506" y="148"/>
                    <a:pt x="506" y="150"/>
                  </a:cubicBezTo>
                  <a:cubicBezTo>
                    <a:pt x="520" y="150"/>
                    <a:pt x="541" y="146"/>
                    <a:pt x="545" y="131"/>
                  </a:cubicBezTo>
                  <a:cubicBezTo>
                    <a:pt x="529" y="123"/>
                    <a:pt x="510" y="135"/>
                    <a:pt x="504" y="147"/>
                  </a:cubicBezTo>
                  <a:close/>
                  <a:moveTo>
                    <a:pt x="324" y="143"/>
                  </a:moveTo>
                  <a:cubicBezTo>
                    <a:pt x="335" y="148"/>
                    <a:pt x="354" y="142"/>
                    <a:pt x="356" y="130"/>
                  </a:cubicBezTo>
                  <a:cubicBezTo>
                    <a:pt x="344" y="123"/>
                    <a:pt x="324" y="128"/>
                    <a:pt x="324" y="143"/>
                  </a:cubicBezTo>
                  <a:close/>
                  <a:moveTo>
                    <a:pt x="681" y="135"/>
                  </a:moveTo>
                  <a:cubicBezTo>
                    <a:pt x="685" y="142"/>
                    <a:pt x="712" y="141"/>
                    <a:pt x="712" y="130"/>
                  </a:cubicBezTo>
                  <a:cubicBezTo>
                    <a:pt x="705" y="122"/>
                    <a:pt x="677" y="124"/>
                    <a:pt x="681" y="135"/>
                  </a:cubicBezTo>
                  <a:close/>
                  <a:moveTo>
                    <a:pt x="24" y="131"/>
                  </a:moveTo>
                  <a:cubicBezTo>
                    <a:pt x="30" y="144"/>
                    <a:pt x="47" y="153"/>
                    <a:pt x="65" y="150"/>
                  </a:cubicBezTo>
                  <a:cubicBezTo>
                    <a:pt x="65" y="136"/>
                    <a:pt x="34" y="117"/>
                    <a:pt x="24" y="131"/>
                  </a:cubicBezTo>
                  <a:close/>
                  <a:moveTo>
                    <a:pt x="370" y="156"/>
                  </a:moveTo>
                  <a:cubicBezTo>
                    <a:pt x="386" y="156"/>
                    <a:pt x="392" y="131"/>
                    <a:pt x="385" y="122"/>
                  </a:cubicBezTo>
                  <a:cubicBezTo>
                    <a:pt x="370" y="124"/>
                    <a:pt x="361" y="143"/>
                    <a:pt x="370" y="156"/>
                  </a:cubicBezTo>
                  <a:close/>
                  <a:moveTo>
                    <a:pt x="567" y="127"/>
                  </a:moveTo>
                  <a:cubicBezTo>
                    <a:pt x="566" y="132"/>
                    <a:pt x="567" y="136"/>
                    <a:pt x="569" y="138"/>
                  </a:cubicBezTo>
                  <a:cubicBezTo>
                    <a:pt x="583" y="136"/>
                    <a:pt x="598" y="135"/>
                    <a:pt x="598" y="119"/>
                  </a:cubicBezTo>
                  <a:cubicBezTo>
                    <a:pt x="588" y="117"/>
                    <a:pt x="575" y="122"/>
                    <a:pt x="567" y="127"/>
                  </a:cubicBezTo>
                  <a:close/>
                  <a:moveTo>
                    <a:pt x="642" y="131"/>
                  </a:moveTo>
                  <a:cubicBezTo>
                    <a:pt x="648" y="141"/>
                    <a:pt x="667" y="136"/>
                    <a:pt x="673" y="130"/>
                  </a:cubicBezTo>
                  <a:cubicBezTo>
                    <a:pt x="673" y="126"/>
                    <a:pt x="673" y="123"/>
                    <a:pt x="673" y="119"/>
                  </a:cubicBezTo>
                  <a:cubicBezTo>
                    <a:pt x="664" y="115"/>
                    <a:pt x="645" y="120"/>
                    <a:pt x="642" y="131"/>
                  </a:cubicBezTo>
                  <a:close/>
                  <a:moveTo>
                    <a:pt x="272" y="137"/>
                  </a:moveTo>
                  <a:cubicBezTo>
                    <a:pt x="289" y="142"/>
                    <a:pt x="306" y="128"/>
                    <a:pt x="302" y="114"/>
                  </a:cubicBezTo>
                  <a:cubicBezTo>
                    <a:pt x="288" y="117"/>
                    <a:pt x="274" y="121"/>
                    <a:pt x="272" y="137"/>
                  </a:cubicBezTo>
                  <a:close/>
                  <a:moveTo>
                    <a:pt x="216" y="135"/>
                  </a:moveTo>
                  <a:cubicBezTo>
                    <a:pt x="218" y="124"/>
                    <a:pt x="208" y="114"/>
                    <a:pt x="197" y="112"/>
                  </a:cubicBezTo>
                  <a:cubicBezTo>
                    <a:pt x="192" y="125"/>
                    <a:pt x="205" y="132"/>
                    <a:pt x="216" y="135"/>
                  </a:cubicBezTo>
                  <a:close/>
                  <a:moveTo>
                    <a:pt x="431" y="144"/>
                  </a:moveTo>
                  <a:cubicBezTo>
                    <a:pt x="434" y="136"/>
                    <a:pt x="441" y="125"/>
                    <a:pt x="438" y="117"/>
                  </a:cubicBezTo>
                  <a:cubicBezTo>
                    <a:pt x="432" y="101"/>
                    <a:pt x="409" y="129"/>
                    <a:pt x="421" y="145"/>
                  </a:cubicBezTo>
                  <a:cubicBezTo>
                    <a:pt x="426" y="147"/>
                    <a:pt x="426" y="143"/>
                    <a:pt x="431" y="144"/>
                  </a:cubicBezTo>
                  <a:close/>
                  <a:moveTo>
                    <a:pt x="113" y="143"/>
                  </a:moveTo>
                  <a:cubicBezTo>
                    <a:pt x="126" y="139"/>
                    <a:pt x="117" y="119"/>
                    <a:pt x="113" y="112"/>
                  </a:cubicBezTo>
                  <a:cubicBezTo>
                    <a:pt x="96" y="108"/>
                    <a:pt x="106" y="137"/>
                    <a:pt x="113" y="143"/>
                  </a:cubicBezTo>
                  <a:close/>
                  <a:moveTo>
                    <a:pt x="613" y="125"/>
                  </a:moveTo>
                  <a:cubicBezTo>
                    <a:pt x="626" y="133"/>
                    <a:pt x="644" y="123"/>
                    <a:pt x="646" y="109"/>
                  </a:cubicBezTo>
                  <a:cubicBezTo>
                    <a:pt x="633" y="108"/>
                    <a:pt x="612" y="109"/>
                    <a:pt x="613" y="125"/>
                  </a:cubicBezTo>
                  <a:close/>
                  <a:moveTo>
                    <a:pt x="444" y="143"/>
                  </a:moveTo>
                  <a:cubicBezTo>
                    <a:pt x="463" y="142"/>
                    <a:pt x="469" y="129"/>
                    <a:pt x="470" y="109"/>
                  </a:cubicBezTo>
                  <a:cubicBezTo>
                    <a:pt x="453" y="101"/>
                    <a:pt x="439" y="125"/>
                    <a:pt x="444" y="143"/>
                  </a:cubicBezTo>
                  <a:close/>
                  <a:moveTo>
                    <a:pt x="83" y="106"/>
                  </a:moveTo>
                  <a:cubicBezTo>
                    <a:pt x="58" y="103"/>
                    <a:pt x="80" y="139"/>
                    <a:pt x="97" y="131"/>
                  </a:cubicBezTo>
                  <a:cubicBezTo>
                    <a:pt x="99" y="123"/>
                    <a:pt x="90" y="108"/>
                    <a:pt x="83" y="106"/>
                  </a:cubicBezTo>
                  <a:close/>
                  <a:moveTo>
                    <a:pt x="503" y="132"/>
                  </a:moveTo>
                  <a:cubicBezTo>
                    <a:pt x="518" y="129"/>
                    <a:pt x="531" y="123"/>
                    <a:pt x="532" y="105"/>
                  </a:cubicBezTo>
                  <a:cubicBezTo>
                    <a:pt x="514" y="106"/>
                    <a:pt x="499" y="116"/>
                    <a:pt x="503" y="132"/>
                  </a:cubicBezTo>
                  <a:close/>
                  <a:moveTo>
                    <a:pt x="473" y="134"/>
                  </a:moveTo>
                  <a:cubicBezTo>
                    <a:pt x="488" y="138"/>
                    <a:pt x="498" y="123"/>
                    <a:pt x="502" y="111"/>
                  </a:cubicBezTo>
                  <a:cubicBezTo>
                    <a:pt x="490" y="96"/>
                    <a:pt x="473" y="118"/>
                    <a:pt x="473" y="134"/>
                  </a:cubicBezTo>
                  <a:close/>
                  <a:moveTo>
                    <a:pt x="317" y="117"/>
                  </a:moveTo>
                  <a:cubicBezTo>
                    <a:pt x="325" y="123"/>
                    <a:pt x="339" y="115"/>
                    <a:pt x="338" y="104"/>
                  </a:cubicBezTo>
                  <a:cubicBezTo>
                    <a:pt x="329" y="100"/>
                    <a:pt x="318" y="107"/>
                    <a:pt x="317" y="117"/>
                  </a:cubicBezTo>
                  <a:close/>
                  <a:moveTo>
                    <a:pt x="707" y="117"/>
                  </a:moveTo>
                  <a:cubicBezTo>
                    <a:pt x="715" y="124"/>
                    <a:pt x="734" y="118"/>
                    <a:pt x="731" y="102"/>
                  </a:cubicBezTo>
                  <a:cubicBezTo>
                    <a:pt x="718" y="97"/>
                    <a:pt x="710" y="107"/>
                    <a:pt x="707" y="117"/>
                  </a:cubicBezTo>
                  <a:close/>
                  <a:moveTo>
                    <a:pt x="249" y="131"/>
                  </a:moveTo>
                  <a:cubicBezTo>
                    <a:pt x="250" y="131"/>
                    <a:pt x="252" y="131"/>
                    <a:pt x="252" y="132"/>
                  </a:cubicBezTo>
                  <a:cubicBezTo>
                    <a:pt x="266" y="130"/>
                    <a:pt x="272" y="119"/>
                    <a:pt x="273" y="104"/>
                  </a:cubicBezTo>
                  <a:cubicBezTo>
                    <a:pt x="260" y="96"/>
                    <a:pt x="246" y="117"/>
                    <a:pt x="249" y="131"/>
                  </a:cubicBezTo>
                  <a:close/>
                  <a:moveTo>
                    <a:pt x="149" y="99"/>
                  </a:moveTo>
                  <a:cubicBezTo>
                    <a:pt x="146" y="117"/>
                    <a:pt x="148" y="140"/>
                    <a:pt x="169" y="138"/>
                  </a:cubicBezTo>
                  <a:cubicBezTo>
                    <a:pt x="180" y="125"/>
                    <a:pt x="165" y="109"/>
                    <a:pt x="159" y="99"/>
                  </a:cubicBezTo>
                  <a:cubicBezTo>
                    <a:pt x="156" y="99"/>
                    <a:pt x="153" y="99"/>
                    <a:pt x="149" y="99"/>
                  </a:cubicBezTo>
                  <a:close/>
                  <a:moveTo>
                    <a:pt x="25" y="99"/>
                  </a:moveTo>
                  <a:cubicBezTo>
                    <a:pt x="27" y="114"/>
                    <a:pt x="46" y="125"/>
                    <a:pt x="61" y="118"/>
                  </a:cubicBezTo>
                  <a:cubicBezTo>
                    <a:pt x="60" y="103"/>
                    <a:pt x="36" y="90"/>
                    <a:pt x="25" y="99"/>
                  </a:cubicBezTo>
                  <a:close/>
                  <a:moveTo>
                    <a:pt x="347" y="119"/>
                  </a:moveTo>
                  <a:cubicBezTo>
                    <a:pt x="360" y="122"/>
                    <a:pt x="371" y="110"/>
                    <a:pt x="373" y="96"/>
                  </a:cubicBezTo>
                  <a:cubicBezTo>
                    <a:pt x="361" y="91"/>
                    <a:pt x="347" y="104"/>
                    <a:pt x="347" y="119"/>
                  </a:cubicBezTo>
                  <a:close/>
                  <a:moveTo>
                    <a:pt x="168" y="99"/>
                  </a:moveTo>
                  <a:cubicBezTo>
                    <a:pt x="173" y="106"/>
                    <a:pt x="174" y="117"/>
                    <a:pt x="182" y="121"/>
                  </a:cubicBezTo>
                  <a:cubicBezTo>
                    <a:pt x="191" y="111"/>
                    <a:pt x="181" y="95"/>
                    <a:pt x="172" y="92"/>
                  </a:cubicBezTo>
                  <a:cubicBezTo>
                    <a:pt x="172" y="95"/>
                    <a:pt x="167" y="95"/>
                    <a:pt x="168" y="99"/>
                  </a:cubicBezTo>
                  <a:close/>
                  <a:moveTo>
                    <a:pt x="542" y="121"/>
                  </a:moveTo>
                  <a:cubicBezTo>
                    <a:pt x="558" y="117"/>
                    <a:pt x="570" y="110"/>
                    <a:pt x="571" y="92"/>
                  </a:cubicBezTo>
                  <a:cubicBezTo>
                    <a:pt x="555" y="88"/>
                    <a:pt x="531" y="103"/>
                    <a:pt x="542" y="121"/>
                  </a:cubicBezTo>
                  <a:close/>
                  <a:moveTo>
                    <a:pt x="400" y="121"/>
                  </a:moveTo>
                  <a:cubicBezTo>
                    <a:pt x="403" y="123"/>
                    <a:pt x="405" y="125"/>
                    <a:pt x="411" y="124"/>
                  </a:cubicBezTo>
                  <a:cubicBezTo>
                    <a:pt x="418" y="116"/>
                    <a:pt x="429" y="102"/>
                    <a:pt x="419" y="91"/>
                  </a:cubicBezTo>
                  <a:cubicBezTo>
                    <a:pt x="405" y="93"/>
                    <a:pt x="402" y="106"/>
                    <a:pt x="400" y="121"/>
                  </a:cubicBezTo>
                  <a:close/>
                  <a:moveTo>
                    <a:pt x="685" y="114"/>
                  </a:moveTo>
                  <a:cubicBezTo>
                    <a:pt x="699" y="118"/>
                    <a:pt x="705" y="103"/>
                    <a:pt x="710" y="94"/>
                  </a:cubicBezTo>
                  <a:cubicBezTo>
                    <a:pt x="708" y="93"/>
                    <a:pt x="708" y="92"/>
                    <a:pt x="708" y="91"/>
                  </a:cubicBezTo>
                  <a:cubicBezTo>
                    <a:pt x="694" y="86"/>
                    <a:pt x="682" y="101"/>
                    <a:pt x="685" y="114"/>
                  </a:cubicBezTo>
                  <a:close/>
                  <a:moveTo>
                    <a:pt x="574" y="117"/>
                  </a:moveTo>
                  <a:cubicBezTo>
                    <a:pt x="590" y="114"/>
                    <a:pt x="602" y="107"/>
                    <a:pt x="607" y="94"/>
                  </a:cubicBezTo>
                  <a:cubicBezTo>
                    <a:pt x="593" y="77"/>
                    <a:pt x="565" y="97"/>
                    <a:pt x="574" y="117"/>
                  </a:cubicBezTo>
                  <a:close/>
                  <a:moveTo>
                    <a:pt x="284" y="112"/>
                  </a:moveTo>
                  <a:cubicBezTo>
                    <a:pt x="296" y="109"/>
                    <a:pt x="307" y="104"/>
                    <a:pt x="307" y="88"/>
                  </a:cubicBezTo>
                  <a:cubicBezTo>
                    <a:pt x="291" y="82"/>
                    <a:pt x="276" y="99"/>
                    <a:pt x="284" y="112"/>
                  </a:cubicBezTo>
                  <a:close/>
                  <a:moveTo>
                    <a:pt x="230" y="128"/>
                  </a:moveTo>
                  <a:cubicBezTo>
                    <a:pt x="232" y="112"/>
                    <a:pt x="226" y="90"/>
                    <a:pt x="213" y="85"/>
                  </a:cubicBezTo>
                  <a:cubicBezTo>
                    <a:pt x="203" y="100"/>
                    <a:pt x="215" y="124"/>
                    <a:pt x="230" y="128"/>
                  </a:cubicBezTo>
                  <a:close/>
                  <a:moveTo>
                    <a:pt x="660" y="109"/>
                  </a:moveTo>
                  <a:cubicBezTo>
                    <a:pt x="675" y="108"/>
                    <a:pt x="682" y="100"/>
                    <a:pt x="682" y="85"/>
                  </a:cubicBezTo>
                  <a:cubicBezTo>
                    <a:pt x="668" y="80"/>
                    <a:pt x="656" y="96"/>
                    <a:pt x="660" y="109"/>
                  </a:cubicBezTo>
                  <a:close/>
                  <a:moveTo>
                    <a:pt x="377" y="112"/>
                  </a:moveTo>
                  <a:cubicBezTo>
                    <a:pt x="392" y="114"/>
                    <a:pt x="403" y="101"/>
                    <a:pt x="405" y="86"/>
                  </a:cubicBezTo>
                  <a:cubicBezTo>
                    <a:pt x="392" y="81"/>
                    <a:pt x="379" y="97"/>
                    <a:pt x="377" y="112"/>
                  </a:cubicBezTo>
                  <a:close/>
                  <a:moveTo>
                    <a:pt x="136" y="121"/>
                  </a:moveTo>
                  <a:cubicBezTo>
                    <a:pt x="143" y="104"/>
                    <a:pt x="128" y="85"/>
                    <a:pt x="110" y="83"/>
                  </a:cubicBezTo>
                  <a:cubicBezTo>
                    <a:pt x="109" y="100"/>
                    <a:pt x="120" y="117"/>
                    <a:pt x="136" y="121"/>
                  </a:cubicBezTo>
                  <a:close/>
                  <a:moveTo>
                    <a:pt x="245" y="114"/>
                  </a:moveTo>
                  <a:cubicBezTo>
                    <a:pt x="255" y="107"/>
                    <a:pt x="248" y="84"/>
                    <a:pt x="236" y="82"/>
                  </a:cubicBezTo>
                  <a:cubicBezTo>
                    <a:pt x="229" y="92"/>
                    <a:pt x="236" y="110"/>
                    <a:pt x="245" y="114"/>
                  </a:cubicBezTo>
                  <a:close/>
                  <a:moveTo>
                    <a:pt x="617" y="101"/>
                  </a:moveTo>
                  <a:cubicBezTo>
                    <a:pt x="619" y="102"/>
                    <a:pt x="621" y="103"/>
                    <a:pt x="621" y="105"/>
                  </a:cubicBezTo>
                  <a:cubicBezTo>
                    <a:pt x="637" y="102"/>
                    <a:pt x="658" y="97"/>
                    <a:pt x="655" y="80"/>
                  </a:cubicBezTo>
                  <a:cubicBezTo>
                    <a:pt x="640" y="80"/>
                    <a:pt x="618" y="82"/>
                    <a:pt x="617" y="101"/>
                  </a:cubicBezTo>
                  <a:close/>
                  <a:moveTo>
                    <a:pt x="431" y="101"/>
                  </a:moveTo>
                  <a:cubicBezTo>
                    <a:pt x="444" y="101"/>
                    <a:pt x="451" y="88"/>
                    <a:pt x="447" y="76"/>
                  </a:cubicBezTo>
                  <a:cubicBezTo>
                    <a:pt x="437" y="79"/>
                    <a:pt x="423" y="90"/>
                    <a:pt x="431" y="101"/>
                  </a:cubicBezTo>
                  <a:close/>
                  <a:moveTo>
                    <a:pt x="507" y="99"/>
                  </a:moveTo>
                  <a:cubicBezTo>
                    <a:pt x="523" y="104"/>
                    <a:pt x="534" y="92"/>
                    <a:pt x="533" y="76"/>
                  </a:cubicBezTo>
                  <a:cubicBezTo>
                    <a:pt x="517" y="71"/>
                    <a:pt x="509" y="85"/>
                    <a:pt x="507" y="99"/>
                  </a:cubicBezTo>
                  <a:close/>
                  <a:moveTo>
                    <a:pt x="315" y="96"/>
                  </a:moveTo>
                  <a:cubicBezTo>
                    <a:pt x="327" y="104"/>
                    <a:pt x="342" y="86"/>
                    <a:pt x="340" y="75"/>
                  </a:cubicBezTo>
                  <a:cubicBezTo>
                    <a:pt x="325" y="76"/>
                    <a:pt x="316" y="82"/>
                    <a:pt x="315" y="96"/>
                  </a:cubicBezTo>
                  <a:close/>
                  <a:moveTo>
                    <a:pt x="28" y="78"/>
                  </a:moveTo>
                  <a:cubicBezTo>
                    <a:pt x="31" y="89"/>
                    <a:pt x="43" y="98"/>
                    <a:pt x="55" y="95"/>
                  </a:cubicBezTo>
                  <a:cubicBezTo>
                    <a:pt x="56" y="80"/>
                    <a:pt x="41" y="70"/>
                    <a:pt x="28" y="78"/>
                  </a:cubicBezTo>
                  <a:close/>
                  <a:moveTo>
                    <a:pt x="538" y="94"/>
                  </a:moveTo>
                  <a:cubicBezTo>
                    <a:pt x="552" y="92"/>
                    <a:pt x="560" y="86"/>
                    <a:pt x="559" y="70"/>
                  </a:cubicBezTo>
                  <a:cubicBezTo>
                    <a:pt x="545" y="59"/>
                    <a:pt x="536" y="84"/>
                    <a:pt x="538" y="94"/>
                  </a:cubicBezTo>
                  <a:close/>
                  <a:moveTo>
                    <a:pt x="455" y="101"/>
                  </a:moveTo>
                  <a:cubicBezTo>
                    <a:pt x="471" y="101"/>
                    <a:pt x="476" y="80"/>
                    <a:pt x="470" y="67"/>
                  </a:cubicBezTo>
                  <a:cubicBezTo>
                    <a:pt x="455" y="67"/>
                    <a:pt x="451" y="91"/>
                    <a:pt x="455" y="101"/>
                  </a:cubicBezTo>
                  <a:close/>
                  <a:moveTo>
                    <a:pt x="197" y="101"/>
                  </a:moveTo>
                  <a:cubicBezTo>
                    <a:pt x="204" y="88"/>
                    <a:pt x="194" y="69"/>
                    <a:pt x="181" y="67"/>
                  </a:cubicBezTo>
                  <a:cubicBezTo>
                    <a:pt x="177" y="82"/>
                    <a:pt x="183" y="99"/>
                    <a:pt x="197" y="101"/>
                  </a:cubicBezTo>
                  <a:close/>
                  <a:moveTo>
                    <a:pt x="721" y="92"/>
                  </a:moveTo>
                  <a:cubicBezTo>
                    <a:pt x="728" y="87"/>
                    <a:pt x="734" y="77"/>
                    <a:pt x="730" y="66"/>
                  </a:cubicBezTo>
                  <a:cubicBezTo>
                    <a:pt x="715" y="64"/>
                    <a:pt x="705" y="89"/>
                    <a:pt x="721" y="92"/>
                  </a:cubicBezTo>
                  <a:close/>
                  <a:moveTo>
                    <a:pt x="480" y="98"/>
                  </a:moveTo>
                  <a:cubicBezTo>
                    <a:pt x="498" y="103"/>
                    <a:pt x="511" y="84"/>
                    <a:pt x="506" y="66"/>
                  </a:cubicBezTo>
                  <a:cubicBezTo>
                    <a:pt x="490" y="69"/>
                    <a:pt x="483" y="82"/>
                    <a:pt x="480" y="98"/>
                  </a:cubicBezTo>
                  <a:close/>
                  <a:moveTo>
                    <a:pt x="347" y="94"/>
                  </a:moveTo>
                  <a:cubicBezTo>
                    <a:pt x="361" y="91"/>
                    <a:pt x="369" y="82"/>
                    <a:pt x="370" y="67"/>
                  </a:cubicBezTo>
                  <a:cubicBezTo>
                    <a:pt x="355" y="61"/>
                    <a:pt x="341" y="82"/>
                    <a:pt x="347" y="94"/>
                  </a:cubicBezTo>
                  <a:close/>
                  <a:moveTo>
                    <a:pt x="96" y="70"/>
                  </a:moveTo>
                  <a:cubicBezTo>
                    <a:pt x="78" y="48"/>
                    <a:pt x="72" y="102"/>
                    <a:pt x="99" y="99"/>
                  </a:cubicBezTo>
                  <a:cubicBezTo>
                    <a:pt x="103" y="92"/>
                    <a:pt x="101" y="76"/>
                    <a:pt x="96" y="70"/>
                  </a:cubicBezTo>
                  <a:close/>
                  <a:moveTo>
                    <a:pt x="259" y="96"/>
                  </a:moveTo>
                  <a:cubicBezTo>
                    <a:pt x="269" y="92"/>
                    <a:pt x="270" y="70"/>
                    <a:pt x="265" y="60"/>
                  </a:cubicBezTo>
                  <a:cubicBezTo>
                    <a:pt x="252" y="60"/>
                    <a:pt x="249" y="91"/>
                    <a:pt x="259" y="96"/>
                  </a:cubicBezTo>
                  <a:close/>
                  <a:moveTo>
                    <a:pt x="568" y="80"/>
                  </a:moveTo>
                  <a:cubicBezTo>
                    <a:pt x="580" y="84"/>
                    <a:pt x="593" y="72"/>
                    <a:pt x="588" y="59"/>
                  </a:cubicBezTo>
                  <a:cubicBezTo>
                    <a:pt x="573" y="57"/>
                    <a:pt x="566" y="70"/>
                    <a:pt x="568" y="80"/>
                  </a:cubicBezTo>
                  <a:close/>
                  <a:moveTo>
                    <a:pt x="54" y="62"/>
                  </a:moveTo>
                  <a:cubicBezTo>
                    <a:pt x="52" y="81"/>
                    <a:pt x="62" y="96"/>
                    <a:pt x="76" y="96"/>
                  </a:cubicBezTo>
                  <a:cubicBezTo>
                    <a:pt x="75" y="78"/>
                    <a:pt x="70" y="55"/>
                    <a:pt x="54" y="62"/>
                  </a:cubicBezTo>
                  <a:close/>
                  <a:moveTo>
                    <a:pt x="620" y="80"/>
                  </a:moveTo>
                  <a:cubicBezTo>
                    <a:pt x="634" y="77"/>
                    <a:pt x="648" y="73"/>
                    <a:pt x="652" y="59"/>
                  </a:cubicBezTo>
                  <a:cubicBezTo>
                    <a:pt x="636" y="55"/>
                    <a:pt x="621" y="64"/>
                    <a:pt x="620" y="80"/>
                  </a:cubicBezTo>
                  <a:close/>
                  <a:moveTo>
                    <a:pt x="595" y="82"/>
                  </a:moveTo>
                  <a:cubicBezTo>
                    <a:pt x="608" y="79"/>
                    <a:pt x="616" y="71"/>
                    <a:pt x="619" y="57"/>
                  </a:cubicBezTo>
                  <a:cubicBezTo>
                    <a:pt x="600" y="53"/>
                    <a:pt x="589" y="71"/>
                    <a:pt x="595" y="82"/>
                  </a:cubicBezTo>
                  <a:close/>
                  <a:moveTo>
                    <a:pt x="691" y="86"/>
                  </a:moveTo>
                  <a:cubicBezTo>
                    <a:pt x="705" y="83"/>
                    <a:pt x="713" y="72"/>
                    <a:pt x="717" y="59"/>
                  </a:cubicBezTo>
                  <a:cubicBezTo>
                    <a:pt x="705" y="53"/>
                    <a:pt x="681" y="74"/>
                    <a:pt x="691" y="86"/>
                  </a:cubicBezTo>
                  <a:close/>
                  <a:moveTo>
                    <a:pt x="418" y="80"/>
                  </a:moveTo>
                  <a:cubicBezTo>
                    <a:pt x="431" y="79"/>
                    <a:pt x="439" y="72"/>
                    <a:pt x="441" y="59"/>
                  </a:cubicBezTo>
                  <a:cubicBezTo>
                    <a:pt x="430" y="48"/>
                    <a:pt x="412" y="66"/>
                    <a:pt x="418" y="80"/>
                  </a:cubicBezTo>
                  <a:close/>
                  <a:moveTo>
                    <a:pt x="145" y="57"/>
                  </a:moveTo>
                  <a:cubicBezTo>
                    <a:pt x="146" y="72"/>
                    <a:pt x="155" y="86"/>
                    <a:pt x="169" y="83"/>
                  </a:cubicBezTo>
                  <a:cubicBezTo>
                    <a:pt x="176" y="68"/>
                    <a:pt x="155" y="47"/>
                    <a:pt x="145" y="57"/>
                  </a:cubicBezTo>
                  <a:close/>
                  <a:moveTo>
                    <a:pt x="380" y="76"/>
                  </a:moveTo>
                  <a:cubicBezTo>
                    <a:pt x="396" y="84"/>
                    <a:pt x="416" y="67"/>
                    <a:pt x="415" y="54"/>
                  </a:cubicBezTo>
                  <a:cubicBezTo>
                    <a:pt x="400" y="47"/>
                    <a:pt x="383" y="61"/>
                    <a:pt x="380" y="76"/>
                  </a:cubicBezTo>
                  <a:close/>
                  <a:moveTo>
                    <a:pt x="308" y="76"/>
                  </a:moveTo>
                  <a:cubicBezTo>
                    <a:pt x="323" y="77"/>
                    <a:pt x="324" y="64"/>
                    <a:pt x="327" y="53"/>
                  </a:cubicBezTo>
                  <a:cubicBezTo>
                    <a:pt x="315" y="48"/>
                    <a:pt x="304" y="65"/>
                    <a:pt x="308" y="76"/>
                  </a:cubicBezTo>
                  <a:close/>
                  <a:moveTo>
                    <a:pt x="139" y="89"/>
                  </a:moveTo>
                  <a:cubicBezTo>
                    <a:pt x="148" y="80"/>
                    <a:pt x="136" y="65"/>
                    <a:pt x="133" y="54"/>
                  </a:cubicBezTo>
                  <a:cubicBezTo>
                    <a:pt x="103" y="39"/>
                    <a:pt x="123" y="88"/>
                    <a:pt x="139" y="89"/>
                  </a:cubicBezTo>
                  <a:close/>
                  <a:moveTo>
                    <a:pt x="245" y="78"/>
                  </a:moveTo>
                  <a:cubicBezTo>
                    <a:pt x="252" y="74"/>
                    <a:pt x="250" y="61"/>
                    <a:pt x="250" y="50"/>
                  </a:cubicBezTo>
                  <a:cubicBezTo>
                    <a:pt x="235" y="41"/>
                    <a:pt x="233" y="77"/>
                    <a:pt x="245" y="78"/>
                  </a:cubicBezTo>
                  <a:close/>
                  <a:moveTo>
                    <a:pt x="666" y="72"/>
                  </a:moveTo>
                  <a:cubicBezTo>
                    <a:pt x="681" y="72"/>
                    <a:pt x="696" y="62"/>
                    <a:pt x="702" y="49"/>
                  </a:cubicBezTo>
                  <a:cubicBezTo>
                    <a:pt x="684" y="44"/>
                    <a:pt x="664" y="57"/>
                    <a:pt x="666" y="72"/>
                  </a:cubicBezTo>
                  <a:close/>
                  <a:moveTo>
                    <a:pt x="520" y="70"/>
                  </a:moveTo>
                  <a:cubicBezTo>
                    <a:pt x="533" y="72"/>
                    <a:pt x="538" y="58"/>
                    <a:pt x="533" y="47"/>
                  </a:cubicBezTo>
                  <a:cubicBezTo>
                    <a:pt x="520" y="46"/>
                    <a:pt x="512" y="62"/>
                    <a:pt x="520" y="70"/>
                  </a:cubicBezTo>
                  <a:close/>
                  <a:moveTo>
                    <a:pt x="276" y="76"/>
                  </a:moveTo>
                  <a:cubicBezTo>
                    <a:pt x="292" y="88"/>
                    <a:pt x="302" y="63"/>
                    <a:pt x="305" y="49"/>
                  </a:cubicBezTo>
                  <a:cubicBezTo>
                    <a:pt x="291" y="42"/>
                    <a:pt x="278" y="61"/>
                    <a:pt x="276" y="76"/>
                  </a:cubicBezTo>
                  <a:close/>
                  <a:moveTo>
                    <a:pt x="13" y="49"/>
                  </a:moveTo>
                  <a:cubicBezTo>
                    <a:pt x="12" y="66"/>
                    <a:pt x="38" y="72"/>
                    <a:pt x="48" y="63"/>
                  </a:cubicBezTo>
                  <a:cubicBezTo>
                    <a:pt x="42" y="53"/>
                    <a:pt x="27" y="42"/>
                    <a:pt x="13" y="49"/>
                  </a:cubicBezTo>
                  <a:close/>
                  <a:moveTo>
                    <a:pt x="331" y="65"/>
                  </a:moveTo>
                  <a:cubicBezTo>
                    <a:pt x="344" y="71"/>
                    <a:pt x="353" y="54"/>
                    <a:pt x="348" y="43"/>
                  </a:cubicBezTo>
                  <a:cubicBezTo>
                    <a:pt x="337" y="44"/>
                    <a:pt x="331" y="52"/>
                    <a:pt x="331" y="65"/>
                  </a:cubicBezTo>
                  <a:close/>
                  <a:moveTo>
                    <a:pt x="203" y="75"/>
                  </a:moveTo>
                  <a:cubicBezTo>
                    <a:pt x="213" y="62"/>
                    <a:pt x="200" y="44"/>
                    <a:pt x="187" y="42"/>
                  </a:cubicBezTo>
                  <a:cubicBezTo>
                    <a:pt x="185" y="59"/>
                    <a:pt x="190" y="71"/>
                    <a:pt x="203" y="75"/>
                  </a:cubicBezTo>
                  <a:close/>
                  <a:moveTo>
                    <a:pt x="221" y="79"/>
                  </a:moveTo>
                  <a:cubicBezTo>
                    <a:pt x="232" y="71"/>
                    <a:pt x="228" y="42"/>
                    <a:pt x="216" y="39"/>
                  </a:cubicBezTo>
                  <a:cubicBezTo>
                    <a:pt x="211" y="49"/>
                    <a:pt x="211" y="75"/>
                    <a:pt x="221" y="79"/>
                  </a:cubicBezTo>
                  <a:close/>
                  <a:moveTo>
                    <a:pt x="502" y="50"/>
                  </a:moveTo>
                  <a:cubicBezTo>
                    <a:pt x="505" y="25"/>
                    <a:pt x="471" y="45"/>
                    <a:pt x="487" y="62"/>
                  </a:cubicBezTo>
                  <a:cubicBezTo>
                    <a:pt x="495" y="60"/>
                    <a:pt x="501" y="56"/>
                    <a:pt x="502" y="50"/>
                  </a:cubicBezTo>
                  <a:close/>
                  <a:moveTo>
                    <a:pt x="656" y="39"/>
                  </a:moveTo>
                  <a:cubicBezTo>
                    <a:pt x="654" y="27"/>
                    <a:pt x="632" y="37"/>
                    <a:pt x="634" y="53"/>
                  </a:cubicBezTo>
                  <a:cubicBezTo>
                    <a:pt x="645" y="52"/>
                    <a:pt x="657" y="47"/>
                    <a:pt x="656" y="39"/>
                  </a:cubicBezTo>
                  <a:close/>
                  <a:moveTo>
                    <a:pt x="86" y="34"/>
                  </a:moveTo>
                  <a:cubicBezTo>
                    <a:pt x="83" y="49"/>
                    <a:pt x="91" y="65"/>
                    <a:pt x="109" y="65"/>
                  </a:cubicBezTo>
                  <a:cubicBezTo>
                    <a:pt x="110" y="47"/>
                    <a:pt x="96" y="36"/>
                    <a:pt x="86" y="34"/>
                  </a:cubicBezTo>
                  <a:close/>
                  <a:moveTo>
                    <a:pt x="658" y="53"/>
                  </a:moveTo>
                  <a:cubicBezTo>
                    <a:pt x="672" y="58"/>
                    <a:pt x="683" y="42"/>
                    <a:pt x="679" y="28"/>
                  </a:cubicBezTo>
                  <a:cubicBezTo>
                    <a:pt x="665" y="30"/>
                    <a:pt x="659" y="39"/>
                    <a:pt x="658" y="53"/>
                  </a:cubicBezTo>
                  <a:close/>
                  <a:moveTo>
                    <a:pt x="452" y="52"/>
                  </a:moveTo>
                  <a:cubicBezTo>
                    <a:pt x="455" y="52"/>
                    <a:pt x="455" y="55"/>
                    <a:pt x="457" y="57"/>
                  </a:cubicBezTo>
                  <a:cubicBezTo>
                    <a:pt x="469" y="54"/>
                    <a:pt x="476" y="46"/>
                    <a:pt x="481" y="36"/>
                  </a:cubicBezTo>
                  <a:cubicBezTo>
                    <a:pt x="480" y="35"/>
                    <a:pt x="480" y="33"/>
                    <a:pt x="480" y="31"/>
                  </a:cubicBezTo>
                  <a:cubicBezTo>
                    <a:pt x="464" y="21"/>
                    <a:pt x="458" y="42"/>
                    <a:pt x="452" y="52"/>
                  </a:cubicBezTo>
                  <a:close/>
                  <a:moveTo>
                    <a:pt x="359" y="59"/>
                  </a:moveTo>
                  <a:cubicBezTo>
                    <a:pt x="371" y="56"/>
                    <a:pt x="376" y="45"/>
                    <a:pt x="374" y="28"/>
                  </a:cubicBezTo>
                  <a:cubicBezTo>
                    <a:pt x="359" y="28"/>
                    <a:pt x="355" y="50"/>
                    <a:pt x="359" y="59"/>
                  </a:cubicBezTo>
                  <a:close/>
                  <a:moveTo>
                    <a:pt x="630" y="34"/>
                  </a:moveTo>
                  <a:cubicBezTo>
                    <a:pt x="628" y="20"/>
                    <a:pt x="602" y="35"/>
                    <a:pt x="603" y="50"/>
                  </a:cubicBezTo>
                  <a:cubicBezTo>
                    <a:pt x="616" y="54"/>
                    <a:pt x="631" y="43"/>
                    <a:pt x="630" y="34"/>
                  </a:cubicBezTo>
                  <a:close/>
                  <a:moveTo>
                    <a:pt x="567" y="33"/>
                  </a:moveTo>
                  <a:cubicBezTo>
                    <a:pt x="558" y="20"/>
                    <a:pt x="533" y="45"/>
                    <a:pt x="543" y="60"/>
                  </a:cubicBezTo>
                  <a:cubicBezTo>
                    <a:pt x="561" y="61"/>
                    <a:pt x="562" y="45"/>
                    <a:pt x="567" y="33"/>
                  </a:cubicBezTo>
                  <a:close/>
                  <a:moveTo>
                    <a:pt x="711" y="49"/>
                  </a:moveTo>
                  <a:cubicBezTo>
                    <a:pt x="726" y="49"/>
                    <a:pt x="729" y="39"/>
                    <a:pt x="734" y="30"/>
                  </a:cubicBezTo>
                  <a:cubicBezTo>
                    <a:pt x="724" y="18"/>
                    <a:pt x="701" y="36"/>
                    <a:pt x="711" y="49"/>
                  </a:cubicBezTo>
                  <a:close/>
                  <a:moveTo>
                    <a:pt x="156" y="24"/>
                  </a:moveTo>
                  <a:cubicBezTo>
                    <a:pt x="153" y="40"/>
                    <a:pt x="162" y="55"/>
                    <a:pt x="177" y="57"/>
                  </a:cubicBezTo>
                  <a:cubicBezTo>
                    <a:pt x="188" y="44"/>
                    <a:pt x="174" y="23"/>
                    <a:pt x="156" y="24"/>
                  </a:cubicBezTo>
                  <a:close/>
                  <a:moveTo>
                    <a:pt x="52" y="47"/>
                  </a:moveTo>
                  <a:cubicBezTo>
                    <a:pt x="54" y="36"/>
                    <a:pt x="46" y="34"/>
                    <a:pt x="45" y="26"/>
                  </a:cubicBezTo>
                  <a:cubicBezTo>
                    <a:pt x="17" y="16"/>
                    <a:pt x="34" y="58"/>
                    <a:pt x="52" y="47"/>
                  </a:cubicBezTo>
                  <a:close/>
                  <a:moveTo>
                    <a:pt x="385" y="47"/>
                  </a:moveTo>
                  <a:cubicBezTo>
                    <a:pt x="399" y="48"/>
                    <a:pt x="399" y="34"/>
                    <a:pt x="402" y="23"/>
                  </a:cubicBezTo>
                  <a:cubicBezTo>
                    <a:pt x="389" y="13"/>
                    <a:pt x="380" y="35"/>
                    <a:pt x="385" y="47"/>
                  </a:cubicBezTo>
                  <a:close/>
                  <a:moveTo>
                    <a:pt x="297" y="39"/>
                  </a:moveTo>
                  <a:cubicBezTo>
                    <a:pt x="304" y="43"/>
                    <a:pt x="312" y="26"/>
                    <a:pt x="305" y="20"/>
                  </a:cubicBezTo>
                  <a:cubicBezTo>
                    <a:pt x="296" y="18"/>
                    <a:pt x="289" y="33"/>
                    <a:pt x="297" y="39"/>
                  </a:cubicBezTo>
                  <a:close/>
                  <a:moveTo>
                    <a:pt x="278" y="50"/>
                  </a:moveTo>
                  <a:cubicBezTo>
                    <a:pt x="289" y="46"/>
                    <a:pt x="289" y="32"/>
                    <a:pt x="285" y="20"/>
                  </a:cubicBezTo>
                  <a:cubicBezTo>
                    <a:pt x="266" y="16"/>
                    <a:pt x="268" y="45"/>
                    <a:pt x="278" y="50"/>
                  </a:cubicBezTo>
                  <a:close/>
                  <a:moveTo>
                    <a:pt x="149" y="42"/>
                  </a:moveTo>
                  <a:cubicBezTo>
                    <a:pt x="146" y="30"/>
                    <a:pt x="136" y="17"/>
                    <a:pt x="122" y="21"/>
                  </a:cubicBezTo>
                  <a:cubicBezTo>
                    <a:pt x="124" y="35"/>
                    <a:pt x="130" y="46"/>
                    <a:pt x="145" y="47"/>
                  </a:cubicBezTo>
                  <a:cubicBezTo>
                    <a:pt x="146" y="45"/>
                    <a:pt x="147" y="43"/>
                    <a:pt x="149" y="42"/>
                  </a:cubicBezTo>
                  <a:close/>
                  <a:moveTo>
                    <a:pt x="507" y="40"/>
                  </a:moveTo>
                  <a:cubicBezTo>
                    <a:pt x="519" y="50"/>
                    <a:pt x="533" y="29"/>
                    <a:pt x="525" y="18"/>
                  </a:cubicBezTo>
                  <a:cubicBezTo>
                    <a:pt x="511" y="18"/>
                    <a:pt x="510" y="30"/>
                    <a:pt x="507" y="40"/>
                  </a:cubicBezTo>
                  <a:close/>
                  <a:moveTo>
                    <a:pt x="253" y="52"/>
                  </a:moveTo>
                  <a:cubicBezTo>
                    <a:pt x="256" y="52"/>
                    <a:pt x="259" y="52"/>
                    <a:pt x="262" y="52"/>
                  </a:cubicBezTo>
                  <a:cubicBezTo>
                    <a:pt x="267" y="44"/>
                    <a:pt x="265" y="25"/>
                    <a:pt x="260" y="18"/>
                  </a:cubicBezTo>
                  <a:cubicBezTo>
                    <a:pt x="246" y="16"/>
                    <a:pt x="249" y="44"/>
                    <a:pt x="253" y="52"/>
                  </a:cubicBezTo>
                  <a:close/>
                  <a:moveTo>
                    <a:pt x="99" y="18"/>
                  </a:moveTo>
                  <a:cubicBezTo>
                    <a:pt x="91" y="30"/>
                    <a:pt x="104" y="41"/>
                    <a:pt x="115" y="43"/>
                  </a:cubicBezTo>
                  <a:cubicBezTo>
                    <a:pt x="120" y="34"/>
                    <a:pt x="113" y="17"/>
                    <a:pt x="99" y="18"/>
                  </a:cubicBezTo>
                  <a:close/>
                  <a:moveTo>
                    <a:pt x="64" y="18"/>
                  </a:moveTo>
                  <a:cubicBezTo>
                    <a:pt x="61" y="18"/>
                    <a:pt x="58" y="18"/>
                    <a:pt x="55" y="18"/>
                  </a:cubicBezTo>
                  <a:cubicBezTo>
                    <a:pt x="51" y="34"/>
                    <a:pt x="63" y="54"/>
                    <a:pt x="80" y="49"/>
                  </a:cubicBezTo>
                  <a:cubicBezTo>
                    <a:pt x="79" y="34"/>
                    <a:pt x="72" y="26"/>
                    <a:pt x="64" y="18"/>
                  </a:cubicBezTo>
                  <a:close/>
                  <a:moveTo>
                    <a:pt x="691" y="40"/>
                  </a:moveTo>
                  <a:cubicBezTo>
                    <a:pt x="701" y="38"/>
                    <a:pt x="708" y="31"/>
                    <a:pt x="708" y="18"/>
                  </a:cubicBezTo>
                  <a:cubicBezTo>
                    <a:pt x="696" y="13"/>
                    <a:pt x="686" y="28"/>
                    <a:pt x="691" y="40"/>
                  </a:cubicBezTo>
                  <a:close/>
                  <a:moveTo>
                    <a:pt x="409" y="43"/>
                  </a:moveTo>
                  <a:cubicBezTo>
                    <a:pt x="424" y="49"/>
                    <a:pt x="431" y="27"/>
                    <a:pt x="425" y="17"/>
                  </a:cubicBezTo>
                  <a:cubicBezTo>
                    <a:pt x="410" y="16"/>
                    <a:pt x="408" y="33"/>
                    <a:pt x="409" y="43"/>
                  </a:cubicBezTo>
                  <a:close/>
                  <a:moveTo>
                    <a:pt x="314" y="43"/>
                  </a:moveTo>
                  <a:cubicBezTo>
                    <a:pt x="326" y="41"/>
                    <a:pt x="330" y="31"/>
                    <a:pt x="331" y="17"/>
                  </a:cubicBezTo>
                  <a:cubicBezTo>
                    <a:pt x="317" y="16"/>
                    <a:pt x="308" y="33"/>
                    <a:pt x="314" y="43"/>
                  </a:cubicBezTo>
                  <a:close/>
                  <a:moveTo>
                    <a:pt x="184" y="24"/>
                  </a:moveTo>
                  <a:cubicBezTo>
                    <a:pt x="189" y="32"/>
                    <a:pt x="195" y="40"/>
                    <a:pt x="206" y="43"/>
                  </a:cubicBezTo>
                  <a:cubicBezTo>
                    <a:pt x="206" y="42"/>
                    <a:pt x="207" y="41"/>
                    <a:pt x="208" y="42"/>
                  </a:cubicBezTo>
                  <a:cubicBezTo>
                    <a:pt x="218" y="30"/>
                    <a:pt x="191" y="6"/>
                    <a:pt x="184" y="24"/>
                  </a:cubicBezTo>
                  <a:close/>
                  <a:moveTo>
                    <a:pt x="595" y="36"/>
                  </a:moveTo>
                  <a:cubicBezTo>
                    <a:pt x="607" y="35"/>
                    <a:pt x="614" y="30"/>
                    <a:pt x="616" y="18"/>
                  </a:cubicBezTo>
                  <a:cubicBezTo>
                    <a:pt x="604" y="9"/>
                    <a:pt x="590" y="24"/>
                    <a:pt x="595" y="36"/>
                  </a:cubicBezTo>
                  <a:close/>
                  <a:moveTo>
                    <a:pt x="571" y="56"/>
                  </a:moveTo>
                  <a:cubicBezTo>
                    <a:pt x="583" y="56"/>
                    <a:pt x="588" y="49"/>
                    <a:pt x="590" y="39"/>
                  </a:cubicBezTo>
                  <a:cubicBezTo>
                    <a:pt x="589" y="34"/>
                    <a:pt x="583" y="35"/>
                    <a:pt x="582" y="31"/>
                  </a:cubicBezTo>
                  <a:cubicBezTo>
                    <a:pt x="585" y="27"/>
                    <a:pt x="589" y="26"/>
                    <a:pt x="588" y="18"/>
                  </a:cubicBezTo>
                  <a:cubicBezTo>
                    <a:pt x="569" y="9"/>
                    <a:pt x="573" y="44"/>
                    <a:pt x="571" y="56"/>
                  </a:cubicBezTo>
                  <a:close/>
                  <a:moveTo>
                    <a:pt x="437" y="46"/>
                  </a:moveTo>
                  <a:cubicBezTo>
                    <a:pt x="453" y="45"/>
                    <a:pt x="466" y="31"/>
                    <a:pt x="460" y="17"/>
                  </a:cubicBezTo>
                  <a:cubicBezTo>
                    <a:pt x="445" y="14"/>
                    <a:pt x="427" y="34"/>
                    <a:pt x="437" y="46"/>
                  </a:cubicBezTo>
                  <a:close/>
                  <a:moveTo>
                    <a:pt x="337" y="36"/>
                  </a:moveTo>
                  <a:cubicBezTo>
                    <a:pt x="351" y="41"/>
                    <a:pt x="360" y="30"/>
                    <a:pt x="361" y="18"/>
                  </a:cubicBezTo>
                  <a:cubicBezTo>
                    <a:pt x="351" y="11"/>
                    <a:pt x="338" y="24"/>
                    <a:pt x="337" y="36"/>
                  </a:cubicBezTo>
                  <a:close/>
                  <a:moveTo>
                    <a:pt x="636" y="31"/>
                  </a:moveTo>
                  <a:cubicBezTo>
                    <a:pt x="643" y="30"/>
                    <a:pt x="648" y="26"/>
                    <a:pt x="647" y="17"/>
                  </a:cubicBezTo>
                  <a:cubicBezTo>
                    <a:pt x="638" y="7"/>
                    <a:pt x="628" y="23"/>
                    <a:pt x="636" y="31"/>
                  </a:cubicBezTo>
                  <a:close/>
                  <a:moveTo>
                    <a:pt x="221" y="18"/>
                  </a:moveTo>
                  <a:cubicBezTo>
                    <a:pt x="221" y="30"/>
                    <a:pt x="223" y="40"/>
                    <a:pt x="232" y="43"/>
                  </a:cubicBezTo>
                  <a:cubicBezTo>
                    <a:pt x="247" y="38"/>
                    <a:pt x="235" y="3"/>
                    <a:pt x="221" y="18"/>
                  </a:cubicBezTo>
                  <a:close/>
                  <a:moveTo>
                    <a:pt x="536" y="34"/>
                  </a:moveTo>
                  <a:cubicBezTo>
                    <a:pt x="548" y="35"/>
                    <a:pt x="550" y="25"/>
                    <a:pt x="555" y="18"/>
                  </a:cubicBezTo>
                  <a:cubicBezTo>
                    <a:pt x="548" y="5"/>
                    <a:pt x="531" y="22"/>
                    <a:pt x="536" y="34"/>
                  </a:cubicBezTo>
                  <a:close/>
                  <a:moveTo>
                    <a:pt x="669" y="11"/>
                  </a:moveTo>
                  <a:cubicBezTo>
                    <a:pt x="662" y="10"/>
                    <a:pt x="657" y="22"/>
                    <a:pt x="662" y="28"/>
                  </a:cubicBezTo>
                  <a:cubicBezTo>
                    <a:pt x="677" y="30"/>
                    <a:pt x="679" y="13"/>
                    <a:pt x="669" y="11"/>
                  </a:cubicBezTo>
                  <a:close/>
                  <a:moveTo>
                    <a:pt x="491" y="16"/>
                  </a:moveTo>
                  <a:cubicBezTo>
                    <a:pt x="490" y="24"/>
                    <a:pt x="489" y="32"/>
                    <a:pt x="496" y="36"/>
                  </a:cubicBezTo>
                  <a:cubicBezTo>
                    <a:pt x="501" y="31"/>
                    <a:pt x="506" y="24"/>
                    <a:pt x="507" y="16"/>
                  </a:cubicBezTo>
                  <a:cubicBezTo>
                    <a:pt x="504" y="10"/>
                    <a:pt x="496" y="11"/>
                    <a:pt x="491" y="16"/>
                  </a:cubicBezTo>
                  <a:close/>
                  <a:moveTo>
                    <a:pt x="750" y="551"/>
                  </a:moveTo>
                  <a:cubicBezTo>
                    <a:pt x="500" y="551"/>
                    <a:pt x="250" y="551"/>
                    <a:pt x="0" y="551"/>
                  </a:cubicBezTo>
                  <a:cubicBezTo>
                    <a:pt x="0" y="367"/>
                    <a:pt x="0" y="184"/>
                    <a:pt x="0" y="0"/>
                  </a:cubicBezTo>
                  <a:cubicBezTo>
                    <a:pt x="250" y="0"/>
                    <a:pt x="500" y="0"/>
                    <a:pt x="750" y="0"/>
                  </a:cubicBezTo>
                  <a:cubicBezTo>
                    <a:pt x="750" y="184"/>
                    <a:pt x="750" y="367"/>
                    <a:pt x="750" y="551"/>
                  </a:cubicBezTo>
                </a:path>
              </a:pathLst>
            </a:custGeom>
            <a:grpFill/>
            <a:ln w="2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Bangla MN"/>
                <a:cs typeface="Bangla MN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5464127" y="2285982"/>
              <a:ext cx="461963" cy="576263"/>
            </a:xfrm>
            <a:custGeom>
              <a:avLst/>
              <a:gdLst/>
              <a:ahLst/>
              <a:cxnLst>
                <a:cxn ang="0">
                  <a:pos x="106" y="46"/>
                </a:cxn>
                <a:cxn ang="0">
                  <a:pos x="106" y="54"/>
                </a:cxn>
                <a:cxn ang="0">
                  <a:pos x="104" y="73"/>
                </a:cxn>
                <a:cxn ang="0">
                  <a:pos x="100" y="103"/>
                </a:cxn>
                <a:cxn ang="0">
                  <a:pos x="85" y="126"/>
                </a:cxn>
                <a:cxn ang="0">
                  <a:pos x="0" y="152"/>
                </a:cxn>
                <a:cxn ang="0">
                  <a:pos x="5" y="141"/>
                </a:cxn>
                <a:cxn ang="0">
                  <a:pos x="10" y="133"/>
                </a:cxn>
                <a:cxn ang="0">
                  <a:pos x="47" y="126"/>
                </a:cxn>
                <a:cxn ang="0">
                  <a:pos x="50" y="118"/>
                </a:cxn>
                <a:cxn ang="0">
                  <a:pos x="37" y="64"/>
                </a:cxn>
                <a:cxn ang="0">
                  <a:pos x="43" y="46"/>
                </a:cxn>
                <a:cxn ang="0">
                  <a:pos x="40" y="35"/>
                </a:cxn>
                <a:cxn ang="0">
                  <a:pos x="24" y="21"/>
                </a:cxn>
                <a:cxn ang="0">
                  <a:pos x="20" y="20"/>
                </a:cxn>
                <a:cxn ang="0">
                  <a:pos x="30" y="0"/>
                </a:cxn>
                <a:cxn ang="0">
                  <a:pos x="32" y="8"/>
                </a:cxn>
                <a:cxn ang="0">
                  <a:pos x="62" y="35"/>
                </a:cxn>
                <a:cxn ang="0">
                  <a:pos x="65" y="38"/>
                </a:cxn>
                <a:cxn ang="0">
                  <a:pos x="62" y="42"/>
                </a:cxn>
                <a:cxn ang="0">
                  <a:pos x="62" y="43"/>
                </a:cxn>
                <a:cxn ang="0">
                  <a:pos x="59" y="46"/>
                </a:cxn>
                <a:cxn ang="0">
                  <a:pos x="55" y="53"/>
                </a:cxn>
                <a:cxn ang="0">
                  <a:pos x="52" y="46"/>
                </a:cxn>
                <a:cxn ang="0">
                  <a:pos x="49" y="47"/>
                </a:cxn>
                <a:cxn ang="0">
                  <a:pos x="54" y="82"/>
                </a:cxn>
                <a:cxn ang="0">
                  <a:pos x="62" y="114"/>
                </a:cxn>
                <a:cxn ang="0">
                  <a:pos x="68" y="120"/>
                </a:cxn>
                <a:cxn ang="0">
                  <a:pos x="88" y="105"/>
                </a:cxn>
                <a:cxn ang="0">
                  <a:pos x="93" y="36"/>
                </a:cxn>
                <a:cxn ang="0">
                  <a:pos x="79" y="21"/>
                </a:cxn>
                <a:cxn ang="0">
                  <a:pos x="73" y="20"/>
                </a:cxn>
                <a:cxn ang="0">
                  <a:pos x="85" y="3"/>
                </a:cxn>
                <a:cxn ang="0">
                  <a:pos x="85" y="3"/>
                </a:cxn>
                <a:cxn ang="0">
                  <a:pos x="87" y="6"/>
                </a:cxn>
                <a:cxn ang="0">
                  <a:pos x="90" y="10"/>
                </a:cxn>
                <a:cxn ang="0">
                  <a:pos x="117" y="34"/>
                </a:cxn>
                <a:cxn ang="0">
                  <a:pos x="123" y="38"/>
                </a:cxn>
                <a:cxn ang="0">
                  <a:pos x="113" y="53"/>
                </a:cxn>
                <a:cxn ang="0">
                  <a:pos x="109" y="57"/>
                </a:cxn>
                <a:cxn ang="0">
                  <a:pos x="109" y="49"/>
                </a:cxn>
                <a:cxn ang="0">
                  <a:pos x="106" y="46"/>
                </a:cxn>
              </a:cxnLst>
              <a:rect l="0" t="0" r="r" b="b"/>
              <a:pathLst>
                <a:path w="123" h="153">
                  <a:moveTo>
                    <a:pt x="106" y="46"/>
                  </a:moveTo>
                  <a:cubicBezTo>
                    <a:pt x="105" y="48"/>
                    <a:pt x="105" y="51"/>
                    <a:pt x="106" y="54"/>
                  </a:cubicBezTo>
                  <a:cubicBezTo>
                    <a:pt x="106" y="54"/>
                    <a:pt x="105" y="62"/>
                    <a:pt x="104" y="73"/>
                  </a:cubicBezTo>
                  <a:cubicBezTo>
                    <a:pt x="103" y="83"/>
                    <a:pt x="101" y="96"/>
                    <a:pt x="100" y="103"/>
                  </a:cubicBezTo>
                  <a:cubicBezTo>
                    <a:pt x="96" y="117"/>
                    <a:pt x="93" y="116"/>
                    <a:pt x="85" y="126"/>
                  </a:cubicBezTo>
                  <a:cubicBezTo>
                    <a:pt x="79" y="134"/>
                    <a:pt x="11" y="153"/>
                    <a:pt x="0" y="152"/>
                  </a:cubicBezTo>
                  <a:cubicBezTo>
                    <a:pt x="1" y="148"/>
                    <a:pt x="3" y="144"/>
                    <a:pt x="5" y="141"/>
                  </a:cubicBezTo>
                  <a:cubicBezTo>
                    <a:pt x="8" y="137"/>
                    <a:pt x="10" y="133"/>
                    <a:pt x="10" y="133"/>
                  </a:cubicBezTo>
                  <a:cubicBezTo>
                    <a:pt x="13" y="133"/>
                    <a:pt x="45" y="127"/>
                    <a:pt x="47" y="126"/>
                  </a:cubicBezTo>
                  <a:cubicBezTo>
                    <a:pt x="51" y="124"/>
                    <a:pt x="52" y="124"/>
                    <a:pt x="50" y="118"/>
                  </a:cubicBezTo>
                  <a:cubicBezTo>
                    <a:pt x="50" y="117"/>
                    <a:pt x="37" y="67"/>
                    <a:pt x="37" y="64"/>
                  </a:cubicBezTo>
                  <a:cubicBezTo>
                    <a:pt x="35" y="57"/>
                    <a:pt x="41" y="52"/>
                    <a:pt x="43" y="46"/>
                  </a:cubicBezTo>
                  <a:cubicBezTo>
                    <a:pt x="44" y="42"/>
                    <a:pt x="42" y="38"/>
                    <a:pt x="40" y="35"/>
                  </a:cubicBezTo>
                  <a:cubicBezTo>
                    <a:pt x="34" y="31"/>
                    <a:pt x="29" y="26"/>
                    <a:pt x="24" y="21"/>
                  </a:cubicBezTo>
                  <a:cubicBezTo>
                    <a:pt x="23" y="21"/>
                    <a:pt x="21" y="19"/>
                    <a:pt x="20" y="20"/>
                  </a:cubicBezTo>
                  <a:cubicBezTo>
                    <a:pt x="18" y="18"/>
                    <a:pt x="30" y="0"/>
                    <a:pt x="30" y="0"/>
                  </a:cubicBezTo>
                  <a:cubicBezTo>
                    <a:pt x="31" y="4"/>
                    <a:pt x="31" y="5"/>
                    <a:pt x="32" y="8"/>
                  </a:cubicBezTo>
                  <a:cubicBezTo>
                    <a:pt x="35" y="11"/>
                    <a:pt x="61" y="35"/>
                    <a:pt x="62" y="35"/>
                  </a:cubicBezTo>
                  <a:cubicBezTo>
                    <a:pt x="66" y="33"/>
                    <a:pt x="66" y="36"/>
                    <a:pt x="65" y="38"/>
                  </a:cubicBezTo>
                  <a:cubicBezTo>
                    <a:pt x="64" y="40"/>
                    <a:pt x="63" y="41"/>
                    <a:pt x="62" y="42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54" y="51"/>
                    <a:pt x="54" y="47"/>
                    <a:pt x="52" y="46"/>
                  </a:cubicBezTo>
                  <a:cubicBezTo>
                    <a:pt x="50" y="45"/>
                    <a:pt x="49" y="43"/>
                    <a:pt x="49" y="47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3" y="122"/>
                    <a:pt x="68" y="120"/>
                  </a:cubicBezTo>
                  <a:cubicBezTo>
                    <a:pt x="74" y="119"/>
                    <a:pt x="86" y="111"/>
                    <a:pt x="88" y="105"/>
                  </a:cubicBezTo>
                  <a:cubicBezTo>
                    <a:pt x="92" y="96"/>
                    <a:pt x="93" y="48"/>
                    <a:pt x="93" y="36"/>
                  </a:cubicBezTo>
                  <a:cubicBezTo>
                    <a:pt x="94" y="32"/>
                    <a:pt x="81" y="23"/>
                    <a:pt x="79" y="21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85" y="3"/>
                    <a:pt x="85" y="3"/>
                    <a:pt x="85" y="3"/>
                  </a:cubicBezTo>
                  <a:cubicBezTo>
                    <a:pt x="85" y="3"/>
                    <a:pt x="85" y="3"/>
                    <a:pt x="85" y="3"/>
                  </a:cubicBezTo>
                  <a:cubicBezTo>
                    <a:pt x="87" y="3"/>
                    <a:pt x="87" y="5"/>
                    <a:pt x="87" y="6"/>
                  </a:cubicBezTo>
                  <a:cubicBezTo>
                    <a:pt x="88" y="7"/>
                    <a:pt x="88" y="9"/>
                    <a:pt x="90" y="10"/>
                  </a:cubicBezTo>
                  <a:cubicBezTo>
                    <a:pt x="95" y="15"/>
                    <a:pt x="116" y="33"/>
                    <a:pt x="117" y="34"/>
                  </a:cubicBezTo>
                  <a:cubicBezTo>
                    <a:pt x="119" y="36"/>
                    <a:pt x="122" y="34"/>
                    <a:pt x="123" y="38"/>
                  </a:cubicBezTo>
                  <a:cubicBezTo>
                    <a:pt x="119" y="43"/>
                    <a:pt x="116" y="48"/>
                    <a:pt x="113" y="53"/>
                  </a:cubicBezTo>
                  <a:cubicBezTo>
                    <a:pt x="109" y="57"/>
                    <a:pt x="109" y="57"/>
                    <a:pt x="109" y="57"/>
                  </a:cubicBezTo>
                  <a:cubicBezTo>
                    <a:pt x="110" y="56"/>
                    <a:pt x="112" y="50"/>
                    <a:pt x="109" y="49"/>
                  </a:cubicBezTo>
                  <a:cubicBezTo>
                    <a:pt x="108" y="48"/>
                    <a:pt x="107" y="47"/>
                    <a:pt x="106" y="46"/>
                  </a:cubicBezTo>
                </a:path>
              </a:pathLst>
            </a:custGeom>
            <a:grpFill/>
            <a:ln w="2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Bangla MN"/>
                <a:cs typeface="Bangla MN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5464127" y="2285982"/>
              <a:ext cx="461963" cy="576263"/>
            </a:xfrm>
            <a:custGeom>
              <a:avLst/>
              <a:gdLst/>
              <a:ahLst/>
              <a:cxnLst>
                <a:cxn ang="0">
                  <a:pos x="106" y="46"/>
                </a:cxn>
                <a:cxn ang="0">
                  <a:pos x="106" y="54"/>
                </a:cxn>
                <a:cxn ang="0">
                  <a:pos x="104" y="73"/>
                </a:cxn>
                <a:cxn ang="0">
                  <a:pos x="100" y="103"/>
                </a:cxn>
                <a:cxn ang="0">
                  <a:pos x="85" y="126"/>
                </a:cxn>
                <a:cxn ang="0">
                  <a:pos x="0" y="152"/>
                </a:cxn>
                <a:cxn ang="0">
                  <a:pos x="5" y="141"/>
                </a:cxn>
                <a:cxn ang="0">
                  <a:pos x="10" y="133"/>
                </a:cxn>
                <a:cxn ang="0">
                  <a:pos x="47" y="126"/>
                </a:cxn>
                <a:cxn ang="0">
                  <a:pos x="50" y="118"/>
                </a:cxn>
                <a:cxn ang="0">
                  <a:pos x="37" y="64"/>
                </a:cxn>
                <a:cxn ang="0">
                  <a:pos x="43" y="46"/>
                </a:cxn>
                <a:cxn ang="0">
                  <a:pos x="40" y="35"/>
                </a:cxn>
                <a:cxn ang="0">
                  <a:pos x="24" y="21"/>
                </a:cxn>
                <a:cxn ang="0">
                  <a:pos x="20" y="20"/>
                </a:cxn>
                <a:cxn ang="0">
                  <a:pos x="30" y="0"/>
                </a:cxn>
                <a:cxn ang="0">
                  <a:pos x="32" y="8"/>
                </a:cxn>
                <a:cxn ang="0">
                  <a:pos x="62" y="35"/>
                </a:cxn>
                <a:cxn ang="0">
                  <a:pos x="65" y="38"/>
                </a:cxn>
                <a:cxn ang="0">
                  <a:pos x="62" y="42"/>
                </a:cxn>
                <a:cxn ang="0">
                  <a:pos x="62" y="43"/>
                </a:cxn>
                <a:cxn ang="0">
                  <a:pos x="59" y="46"/>
                </a:cxn>
                <a:cxn ang="0">
                  <a:pos x="55" y="53"/>
                </a:cxn>
                <a:cxn ang="0">
                  <a:pos x="52" y="46"/>
                </a:cxn>
                <a:cxn ang="0">
                  <a:pos x="49" y="47"/>
                </a:cxn>
                <a:cxn ang="0">
                  <a:pos x="54" y="82"/>
                </a:cxn>
                <a:cxn ang="0">
                  <a:pos x="62" y="114"/>
                </a:cxn>
                <a:cxn ang="0">
                  <a:pos x="68" y="120"/>
                </a:cxn>
                <a:cxn ang="0">
                  <a:pos x="88" y="105"/>
                </a:cxn>
                <a:cxn ang="0">
                  <a:pos x="93" y="36"/>
                </a:cxn>
                <a:cxn ang="0">
                  <a:pos x="79" y="21"/>
                </a:cxn>
                <a:cxn ang="0">
                  <a:pos x="73" y="20"/>
                </a:cxn>
                <a:cxn ang="0">
                  <a:pos x="85" y="3"/>
                </a:cxn>
                <a:cxn ang="0">
                  <a:pos x="85" y="3"/>
                </a:cxn>
                <a:cxn ang="0">
                  <a:pos x="87" y="6"/>
                </a:cxn>
                <a:cxn ang="0">
                  <a:pos x="90" y="10"/>
                </a:cxn>
                <a:cxn ang="0">
                  <a:pos x="117" y="34"/>
                </a:cxn>
                <a:cxn ang="0">
                  <a:pos x="123" y="38"/>
                </a:cxn>
                <a:cxn ang="0">
                  <a:pos x="113" y="53"/>
                </a:cxn>
                <a:cxn ang="0">
                  <a:pos x="109" y="57"/>
                </a:cxn>
                <a:cxn ang="0">
                  <a:pos x="109" y="49"/>
                </a:cxn>
                <a:cxn ang="0">
                  <a:pos x="106" y="46"/>
                </a:cxn>
              </a:cxnLst>
              <a:rect l="0" t="0" r="r" b="b"/>
              <a:pathLst>
                <a:path w="123" h="153">
                  <a:moveTo>
                    <a:pt x="106" y="46"/>
                  </a:moveTo>
                  <a:cubicBezTo>
                    <a:pt x="105" y="48"/>
                    <a:pt x="105" y="51"/>
                    <a:pt x="106" y="54"/>
                  </a:cubicBezTo>
                  <a:cubicBezTo>
                    <a:pt x="106" y="54"/>
                    <a:pt x="105" y="62"/>
                    <a:pt x="104" y="73"/>
                  </a:cubicBezTo>
                  <a:cubicBezTo>
                    <a:pt x="103" y="83"/>
                    <a:pt x="101" y="96"/>
                    <a:pt x="100" y="103"/>
                  </a:cubicBezTo>
                  <a:cubicBezTo>
                    <a:pt x="96" y="117"/>
                    <a:pt x="93" y="116"/>
                    <a:pt x="85" y="126"/>
                  </a:cubicBezTo>
                  <a:cubicBezTo>
                    <a:pt x="79" y="134"/>
                    <a:pt x="11" y="153"/>
                    <a:pt x="0" y="152"/>
                  </a:cubicBezTo>
                  <a:cubicBezTo>
                    <a:pt x="1" y="148"/>
                    <a:pt x="3" y="144"/>
                    <a:pt x="5" y="141"/>
                  </a:cubicBezTo>
                  <a:cubicBezTo>
                    <a:pt x="8" y="137"/>
                    <a:pt x="10" y="133"/>
                    <a:pt x="10" y="133"/>
                  </a:cubicBezTo>
                  <a:cubicBezTo>
                    <a:pt x="13" y="133"/>
                    <a:pt x="45" y="127"/>
                    <a:pt x="47" y="126"/>
                  </a:cubicBezTo>
                  <a:cubicBezTo>
                    <a:pt x="51" y="124"/>
                    <a:pt x="52" y="124"/>
                    <a:pt x="50" y="118"/>
                  </a:cubicBezTo>
                  <a:cubicBezTo>
                    <a:pt x="50" y="117"/>
                    <a:pt x="37" y="67"/>
                    <a:pt x="37" y="64"/>
                  </a:cubicBezTo>
                  <a:cubicBezTo>
                    <a:pt x="35" y="57"/>
                    <a:pt x="41" y="52"/>
                    <a:pt x="43" y="46"/>
                  </a:cubicBezTo>
                  <a:cubicBezTo>
                    <a:pt x="44" y="42"/>
                    <a:pt x="42" y="38"/>
                    <a:pt x="40" y="35"/>
                  </a:cubicBezTo>
                  <a:cubicBezTo>
                    <a:pt x="34" y="31"/>
                    <a:pt x="29" y="26"/>
                    <a:pt x="24" y="21"/>
                  </a:cubicBezTo>
                  <a:cubicBezTo>
                    <a:pt x="23" y="21"/>
                    <a:pt x="21" y="19"/>
                    <a:pt x="20" y="20"/>
                  </a:cubicBezTo>
                  <a:cubicBezTo>
                    <a:pt x="18" y="18"/>
                    <a:pt x="30" y="0"/>
                    <a:pt x="30" y="0"/>
                  </a:cubicBezTo>
                  <a:cubicBezTo>
                    <a:pt x="31" y="4"/>
                    <a:pt x="31" y="5"/>
                    <a:pt x="32" y="8"/>
                  </a:cubicBezTo>
                  <a:cubicBezTo>
                    <a:pt x="35" y="11"/>
                    <a:pt x="61" y="35"/>
                    <a:pt x="62" y="35"/>
                  </a:cubicBezTo>
                  <a:cubicBezTo>
                    <a:pt x="66" y="33"/>
                    <a:pt x="66" y="36"/>
                    <a:pt x="65" y="38"/>
                  </a:cubicBezTo>
                  <a:cubicBezTo>
                    <a:pt x="64" y="40"/>
                    <a:pt x="63" y="41"/>
                    <a:pt x="62" y="42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54" y="51"/>
                    <a:pt x="54" y="47"/>
                    <a:pt x="52" y="46"/>
                  </a:cubicBezTo>
                  <a:cubicBezTo>
                    <a:pt x="50" y="45"/>
                    <a:pt x="49" y="43"/>
                    <a:pt x="49" y="47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3" y="122"/>
                    <a:pt x="68" y="120"/>
                  </a:cubicBezTo>
                  <a:cubicBezTo>
                    <a:pt x="74" y="119"/>
                    <a:pt x="86" y="111"/>
                    <a:pt x="88" y="105"/>
                  </a:cubicBezTo>
                  <a:cubicBezTo>
                    <a:pt x="92" y="96"/>
                    <a:pt x="93" y="48"/>
                    <a:pt x="93" y="36"/>
                  </a:cubicBezTo>
                  <a:cubicBezTo>
                    <a:pt x="94" y="32"/>
                    <a:pt x="81" y="23"/>
                    <a:pt x="79" y="21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85" y="3"/>
                    <a:pt x="85" y="3"/>
                    <a:pt x="85" y="3"/>
                  </a:cubicBezTo>
                  <a:cubicBezTo>
                    <a:pt x="85" y="3"/>
                    <a:pt x="85" y="3"/>
                    <a:pt x="85" y="3"/>
                  </a:cubicBezTo>
                  <a:cubicBezTo>
                    <a:pt x="87" y="3"/>
                    <a:pt x="87" y="5"/>
                    <a:pt x="87" y="6"/>
                  </a:cubicBezTo>
                  <a:cubicBezTo>
                    <a:pt x="88" y="7"/>
                    <a:pt x="88" y="9"/>
                    <a:pt x="90" y="10"/>
                  </a:cubicBezTo>
                  <a:cubicBezTo>
                    <a:pt x="95" y="15"/>
                    <a:pt x="116" y="33"/>
                    <a:pt x="117" y="34"/>
                  </a:cubicBezTo>
                  <a:cubicBezTo>
                    <a:pt x="119" y="36"/>
                    <a:pt x="122" y="34"/>
                    <a:pt x="123" y="38"/>
                  </a:cubicBezTo>
                  <a:cubicBezTo>
                    <a:pt x="119" y="43"/>
                    <a:pt x="116" y="48"/>
                    <a:pt x="113" y="53"/>
                  </a:cubicBezTo>
                  <a:cubicBezTo>
                    <a:pt x="109" y="57"/>
                    <a:pt x="109" y="57"/>
                    <a:pt x="109" y="57"/>
                  </a:cubicBezTo>
                  <a:cubicBezTo>
                    <a:pt x="110" y="56"/>
                    <a:pt x="112" y="50"/>
                    <a:pt x="109" y="49"/>
                  </a:cubicBezTo>
                  <a:cubicBezTo>
                    <a:pt x="108" y="48"/>
                    <a:pt x="107" y="47"/>
                    <a:pt x="106" y="46"/>
                  </a:cubicBezTo>
                </a:path>
              </a:pathLst>
            </a:custGeom>
            <a:grpFill/>
            <a:ln w="2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Bangla MN"/>
                <a:cs typeface="Bangla MN"/>
              </a:endParaRPr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5897514" y="2305032"/>
              <a:ext cx="338138" cy="568325"/>
            </a:xfrm>
            <a:custGeom>
              <a:avLst/>
              <a:gdLst/>
              <a:ahLst/>
              <a:cxnLst>
                <a:cxn ang="0">
                  <a:pos x="82" y="29"/>
                </a:cxn>
                <a:cxn ang="0">
                  <a:pos x="79" y="29"/>
                </a:cxn>
                <a:cxn ang="0">
                  <a:pos x="73" y="32"/>
                </a:cxn>
                <a:cxn ang="0">
                  <a:pos x="73" y="125"/>
                </a:cxn>
                <a:cxn ang="0">
                  <a:pos x="76" y="128"/>
                </a:cxn>
                <a:cxn ang="0">
                  <a:pos x="77" y="128"/>
                </a:cxn>
                <a:cxn ang="0">
                  <a:pos x="82" y="128"/>
                </a:cxn>
                <a:cxn ang="0">
                  <a:pos x="59" y="147"/>
                </a:cxn>
                <a:cxn ang="0">
                  <a:pos x="58" y="142"/>
                </a:cxn>
                <a:cxn ang="0">
                  <a:pos x="60" y="131"/>
                </a:cxn>
                <a:cxn ang="0">
                  <a:pos x="60" y="35"/>
                </a:cxn>
                <a:cxn ang="0">
                  <a:pos x="58" y="29"/>
                </a:cxn>
                <a:cxn ang="0">
                  <a:pos x="10" y="22"/>
                </a:cxn>
                <a:cxn ang="0">
                  <a:pos x="0" y="13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6" y="5"/>
                </a:cxn>
                <a:cxn ang="0">
                  <a:pos x="68" y="13"/>
                </a:cxn>
                <a:cxn ang="0">
                  <a:pos x="74" y="5"/>
                </a:cxn>
                <a:cxn ang="0">
                  <a:pos x="80" y="11"/>
                </a:cxn>
                <a:cxn ang="0">
                  <a:pos x="90" y="20"/>
                </a:cxn>
                <a:cxn ang="0">
                  <a:pos x="84" y="27"/>
                </a:cxn>
                <a:cxn ang="0">
                  <a:pos x="82" y="29"/>
                </a:cxn>
                <a:cxn ang="0">
                  <a:pos x="82" y="29"/>
                </a:cxn>
              </a:cxnLst>
              <a:rect l="0" t="0" r="r" b="b"/>
              <a:pathLst>
                <a:path w="90" h="151">
                  <a:moveTo>
                    <a:pt x="82" y="29"/>
                  </a:moveTo>
                  <a:cubicBezTo>
                    <a:pt x="80" y="32"/>
                    <a:pt x="79" y="29"/>
                    <a:pt x="79" y="29"/>
                  </a:cubicBezTo>
                  <a:cubicBezTo>
                    <a:pt x="75" y="26"/>
                    <a:pt x="74" y="26"/>
                    <a:pt x="73" y="32"/>
                  </a:cubicBezTo>
                  <a:cubicBezTo>
                    <a:pt x="73" y="38"/>
                    <a:pt x="73" y="125"/>
                    <a:pt x="73" y="125"/>
                  </a:cubicBezTo>
                  <a:cubicBezTo>
                    <a:pt x="73" y="127"/>
                    <a:pt x="73" y="129"/>
                    <a:pt x="76" y="128"/>
                  </a:cubicBezTo>
                  <a:cubicBezTo>
                    <a:pt x="77" y="128"/>
                    <a:pt x="77" y="128"/>
                    <a:pt x="77" y="128"/>
                  </a:cubicBezTo>
                  <a:cubicBezTo>
                    <a:pt x="79" y="127"/>
                    <a:pt x="79" y="128"/>
                    <a:pt x="82" y="128"/>
                  </a:cubicBezTo>
                  <a:cubicBezTo>
                    <a:pt x="75" y="136"/>
                    <a:pt x="67" y="141"/>
                    <a:pt x="59" y="147"/>
                  </a:cubicBezTo>
                  <a:cubicBezTo>
                    <a:pt x="55" y="151"/>
                    <a:pt x="58" y="144"/>
                    <a:pt x="58" y="142"/>
                  </a:cubicBezTo>
                  <a:cubicBezTo>
                    <a:pt x="59" y="140"/>
                    <a:pt x="60" y="136"/>
                    <a:pt x="60" y="131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4"/>
                    <a:pt x="60" y="29"/>
                    <a:pt x="58" y="29"/>
                  </a:cubicBezTo>
                  <a:cubicBezTo>
                    <a:pt x="53" y="28"/>
                    <a:pt x="10" y="22"/>
                    <a:pt x="10" y="22"/>
                  </a:cubicBezTo>
                  <a:cubicBezTo>
                    <a:pt x="6" y="21"/>
                    <a:pt x="1" y="18"/>
                    <a:pt x="0" y="13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3" y="0"/>
                    <a:pt x="13" y="1"/>
                  </a:cubicBezTo>
                  <a:cubicBezTo>
                    <a:pt x="14" y="3"/>
                    <a:pt x="14" y="5"/>
                    <a:pt x="16" y="5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71" y="10"/>
                    <a:pt x="72" y="8"/>
                    <a:pt x="74" y="5"/>
                  </a:cubicBezTo>
                  <a:cubicBezTo>
                    <a:pt x="76" y="7"/>
                    <a:pt x="78" y="9"/>
                    <a:pt x="80" y="11"/>
                  </a:cubicBezTo>
                  <a:cubicBezTo>
                    <a:pt x="83" y="14"/>
                    <a:pt x="87" y="17"/>
                    <a:pt x="90" y="20"/>
                  </a:cubicBezTo>
                  <a:cubicBezTo>
                    <a:pt x="88" y="23"/>
                    <a:pt x="86" y="25"/>
                    <a:pt x="84" y="27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2" y="29"/>
                    <a:pt x="82" y="29"/>
                    <a:pt x="82" y="29"/>
                  </a:cubicBezTo>
                </a:path>
              </a:pathLst>
            </a:custGeom>
            <a:grpFill/>
            <a:ln w="2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Bangla MN"/>
                <a:cs typeface="Bangla MN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5897514" y="2305032"/>
              <a:ext cx="338138" cy="568325"/>
            </a:xfrm>
            <a:custGeom>
              <a:avLst/>
              <a:gdLst/>
              <a:ahLst/>
              <a:cxnLst>
                <a:cxn ang="0">
                  <a:pos x="82" y="29"/>
                </a:cxn>
                <a:cxn ang="0">
                  <a:pos x="79" y="29"/>
                </a:cxn>
                <a:cxn ang="0">
                  <a:pos x="73" y="32"/>
                </a:cxn>
                <a:cxn ang="0">
                  <a:pos x="73" y="125"/>
                </a:cxn>
                <a:cxn ang="0">
                  <a:pos x="76" y="128"/>
                </a:cxn>
                <a:cxn ang="0">
                  <a:pos x="77" y="128"/>
                </a:cxn>
                <a:cxn ang="0">
                  <a:pos x="82" y="128"/>
                </a:cxn>
                <a:cxn ang="0">
                  <a:pos x="59" y="147"/>
                </a:cxn>
                <a:cxn ang="0">
                  <a:pos x="58" y="142"/>
                </a:cxn>
                <a:cxn ang="0">
                  <a:pos x="60" y="131"/>
                </a:cxn>
                <a:cxn ang="0">
                  <a:pos x="60" y="35"/>
                </a:cxn>
                <a:cxn ang="0">
                  <a:pos x="58" y="29"/>
                </a:cxn>
                <a:cxn ang="0">
                  <a:pos x="10" y="22"/>
                </a:cxn>
                <a:cxn ang="0">
                  <a:pos x="0" y="13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6" y="5"/>
                </a:cxn>
                <a:cxn ang="0">
                  <a:pos x="68" y="13"/>
                </a:cxn>
                <a:cxn ang="0">
                  <a:pos x="74" y="5"/>
                </a:cxn>
                <a:cxn ang="0">
                  <a:pos x="80" y="11"/>
                </a:cxn>
                <a:cxn ang="0">
                  <a:pos x="90" y="20"/>
                </a:cxn>
                <a:cxn ang="0">
                  <a:pos x="84" y="27"/>
                </a:cxn>
                <a:cxn ang="0">
                  <a:pos x="82" y="29"/>
                </a:cxn>
                <a:cxn ang="0">
                  <a:pos x="82" y="29"/>
                </a:cxn>
              </a:cxnLst>
              <a:rect l="0" t="0" r="r" b="b"/>
              <a:pathLst>
                <a:path w="90" h="151">
                  <a:moveTo>
                    <a:pt x="82" y="29"/>
                  </a:moveTo>
                  <a:cubicBezTo>
                    <a:pt x="80" y="32"/>
                    <a:pt x="79" y="29"/>
                    <a:pt x="79" y="29"/>
                  </a:cubicBezTo>
                  <a:cubicBezTo>
                    <a:pt x="75" y="26"/>
                    <a:pt x="74" y="26"/>
                    <a:pt x="73" y="32"/>
                  </a:cubicBezTo>
                  <a:cubicBezTo>
                    <a:pt x="73" y="38"/>
                    <a:pt x="73" y="125"/>
                    <a:pt x="73" y="125"/>
                  </a:cubicBezTo>
                  <a:cubicBezTo>
                    <a:pt x="73" y="127"/>
                    <a:pt x="73" y="129"/>
                    <a:pt x="76" y="128"/>
                  </a:cubicBezTo>
                  <a:cubicBezTo>
                    <a:pt x="77" y="128"/>
                    <a:pt x="77" y="128"/>
                    <a:pt x="77" y="128"/>
                  </a:cubicBezTo>
                  <a:cubicBezTo>
                    <a:pt x="79" y="127"/>
                    <a:pt x="79" y="128"/>
                    <a:pt x="82" y="128"/>
                  </a:cubicBezTo>
                  <a:cubicBezTo>
                    <a:pt x="75" y="136"/>
                    <a:pt x="67" y="141"/>
                    <a:pt x="59" y="147"/>
                  </a:cubicBezTo>
                  <a:cubicBezTo>
                    <a:pt x="55" y="151"/>
                    <a:pt x="58" y="144"/>
                    <a:pt x="58" y="142"/>
                  </a:cubicBezTo>
                  <a:cubicBezTo>
                    <a:pt x="59" y="140"/>
                    <a:pt x="60" y="136"/>
                    <a:pt x="60" y="131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4"/>
                    <a:pt x="60" y="29"/>
                    <a:pt x="58" y="29"/>
                  </a:cubicBezTo>
                  <a:cubicBezTo>
                    <a:pt x="53" y="28"/>
                    <a:pt x="10" y="22"/>
                    <a:pt x="10" y="22"/>
                  </a:cubicBezTo>
                  <a:cubicBezTo>
                    <a:pt x="6" y="21"/>
                    <a:pt x="1" y="18"/>
                    <a:pt x="0" y="13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3" y="0"/>
                    <a:pt x="13" y="1"/>
                  </a:cubicBezTo>
                  <a:cubicBezTo>
                    <a:pt x="14" y="3"/>
                    <a:pt x="14" y="5"/>
                    <a:pt x="16" y="5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71" y="10"/>
                    <a:pt x="72" y="8"/>
                    <a:pt x="74" y="5"/>
                  </a:cubicBezTo>
                  <a:cubicBezTo>
                    <a:pt x="76" y="7"/>
                    <a:pt x="78" y="9"/>
                    <a:pt x="80" y="11"/>
                  </a:cubicBezTo>
                  <a:cubicBezTo>
                    <a:pt x="83" y="14"/>
                    <a:pt x="87" y="17"/>
                    <a:pt x="90" y="20"/>
                  </a:cubicBezTo>
                  <a:cubicBezTo>
                    <a:pt x="88" y="23"/>
                    <a:pt x="86" y="25"/>
                    <a:pt x="84" y="27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2" y="29"/>
                    <a:pt x="82" y="29"/>
                    <a:pt x="82" y="29"/>
                  </a:cubicBezTo>
                </a:path>
              </a:pathLst>
            </a:custGeom>
            <a:grpFill/>
            <a:ln w="2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Bangla MN"/>
                <a:cs typeface="Bangla MN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6205489" y="2293919"/>
              <a:ext cx="473075" cy="546100"/>
            </a:xfrm>
            <a:custGeom>
              <a:avLst/>
              <a:gdLst/>
              <a:ahLst/>
              <a:cxnLst>
                <a:cxn ang="0">
                  <a:pos x="12" y="106"/>
                </a:cxn>
                <a:cxn ang="0">
                  <a:pos x="1" y="111"/>
                </a:cxn>
                <a:cxn ang="0">
                  <a:pos x="31" y="60"/>
                </a:cxn>
                <a:cxn ang="0">
                  <a:pos x="33" y="37"/>
                </a:cxn>
                <a:cxn ang="0">
                  <a:pos x="27" y="26"/>
                </a:cxn>
                <a:cxn ang="0">
                  <a:pos x="16" y="27"/>
                </a:cxn>
                <a:cxn ang="0">
                  <a:pos x="15" y="24"/>
                </a:cxn>
                <a:cxn ang="0">
                  <a:pos x="26" y="14"/>
                </a:cxn>
                <a:cxn ang="0">
                  <a:pos x="37" y="2"/>
                </a:cxn>
                <a:cxn ang="0">
                  <a:pos x="40" y="3"/>
                </a:cxn>
                <a:cxn ang="0">
                  <a:pos x="39" y="4"/>
                </a:cxn>
                <a:cxn ang="0">
                  <a:pos x="37" y="15"/>
                </a:cxn>
                <a:cxn ang="0">
                  <a:pos x="47" y="32"/>
                </a:cxn>
                <a:cxn ang="0">
                  <a:pos x="56" y="33"/>
                </a:cxn>
                <a:cxn ang="0">
                  <a:pos x="62" y="28"/>
                </a:cxn>
                <a:cxn ang="0">
                  <a:pos x="75" y="21"/>
                </a:cxn>
                <a:cxn ang="0">
                  <a:pos x="115" y="17"/>
                </a:cxn>
                <a:cxn ang="0">
                  <a:pos x="123" y="25"/>
                </a:cxn>
                <a:cxn ang="0">
                  <a:pos x="123" y="112"/>
                </a:cxn>
                <a:cxn ang="0">
                  <a:pos x="124" y="113"/>
                </a:cxn>
                <a:cxn ang="0">
                  <a:pos x="125" y="117"/>
                </a:cxn>
                <a:cxn ang="0">
                  <a:pos x="125" y="118"/>
                </a:cxn>
                <a:cxn ang="0">
                  <a:pos x="123" y="120"/>
                </a:cxn>
                <a:cxn ang="0">
                  <a:pos x="115" y="130"/>
                </a:cxn>
                <a:cxn ang="0">
                  <a:pos x="113" y="132"/>
                </a:cxn>
                <a:cxn ang="0">
                  <a:pos x="113" y="130"/>
                </a:cxn>
                <a:cxn ang="0">
                  <a:pos x="112" y="132"/>
                </a:cxn>
                <a:cxn ang="0">
                  <a:pos x="112" y="133"/>
                </a:cxn>
                <a:cxn ang="0">
                  <a:pos x="111" y="133"/>
                </a:cxn>
                <a:cxn ang="0">
                  <a:pos x="108" y="134"/>
                </a:cxn>
                <a:cxn ang="0">
                  <a:pos x="95" y="135"/>
                </a:cxn>
                <a:cxn ang="0">
                  <a:pos x="58" y="139"/>
                </a:cxn>
                <a:cxn ang="0">
                  <a:pos x="0" y="145"/>
                </a:cxn>
                <a:cxn ang="0">
                  <a:pos x="23" y="118"/>
                </a:cxn>
                <a:cxn ang="0">
                  <a:pos x="22" y="124"/>
                </a:cxn>
                <a:cxn ang="0">
                  <a:pos x="25" y="129"/>
                </a:cxn>
                <a:cxn ang="0">
                  <a:pos x="103" y="120"/>
                </a:cxn>
                <a:cxn ang="0">
                  <a:pos x="111" y="110"/>
                </a:cxn>
                <a:cxn ang="0">
                  <a:pos x="111" y="37"/>
                </a:cxn>
                <a:cxn ang="0">
                  <a:pos x="108" y="33"/>
                </a:cxn>
                <a:cxn ang="0">
                  <a:pos x="74" y="34"/>
                </a:cxn>
                <a:cxn ang="0">
                  <a:pos x="67" y="36"/>
                </a:cxn>
                <a:cxn ang="0">
                  <a:pos x="57" y="41"/>
                </a:cxn>
                <a:cxn ang="0">
                  <a:pos x="29" y="82"/>
                </a:cxn>
                <a:cxn ang="0">
                  <a:pos x="23" y="94"/>
                </a:cxn>
                <a:cxn ang="0">
                  <a:pos x="12" y="106"/>
                </a:cxn>
              </a:cxnLst>
              <a:rect l="0" t="0" r="r" b="b"/>
              <a:pathLst>
                <a:path w="126" h="145">
                  <a:moveTo>
                    <a:pt x="12" y="106"/>
                  </a:moveTo>
                  <a:cubicBezTo>
                    <a:pt x="8" y="108"/>
                    <a:pt x="1" y="111"/>
                    <a:pt x="1" y="111"/>
                  </a:cubicBezTo>
                  <a:cubicBezTo>
                    <a:pt x="1" y="111"/>
                    <a:pt x="30" y="62"/>
                    <a:pt x="31" y="60"/>
                  </a:cubicBezTo>
                  <a:cubicBezTo>
                    <a:pt x="37" y="50"/>
                    <a:pt x="39" y="48"/>
                    <a:pt x="33" y="37"/>
                  </a:cubicBezTo>
                  <a:cubicBezTo>
                    <a:pt x="31" y="31"/>
                    <a:pt x="27" y="27"/>
                    <a:pt x="27" y="26"/>
                  </a:cubicBezTo>
                  <a:cubicBezTo>
                    <a:pt x="25" y="23"/>
                    <a:pt x="18" y="26"/>
                    <a:pt x="16" y="27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20" y="19"/>
                    <a:pt x="26" y="14"/>
                  </a:cubicBezTo>
                  <a:cubicBezTo>
                    <a:pt x="31" y="9"/>
                    <a:pt x="37" y="3"/>
                    <a:pt x="37" y="2"/>
                  </a:cubicBezTo>
                  <a:cubicBezTo>
                    <a:pt x="39" y="0"/>
                    <a:pt x="41" y="0"/>
                    <a:pt x="40" y="3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8" y="7"/>
                    <a:pt x="36" y="13"/>
                    <a:pt x="37" y="15"/>
                  </a:cubicBezTo>
                  <a:cubicBezTo>
                    <a:pt x="40" y="21"/>
                    <a:pt x="44" y="27"/>
                    <a:pt x="47" y="32"/>
                  </a:cubicBezTo>
                  <a:cubicBezTo>
                    <a:pt x="50" y="37"/>
                    <a:pt x="52" y="34"/>
                    <a:pt x="56" y="33"/>
                  </a:cubicBezTo>
                  <a:cubicBezTo>
                    <a:pt x="58" y="31"/>
                    <a:pt x="60" y="29"/>
                    <a:pt x="62" y="28"/>
                  </a:cubicBezTo>
                  <a:cubicBezTo>
                    <a:pt x="65" y="25"/>
                    <a:pt x="70" y="22"/>
                    <a:pt x="75" y="21"/>
                  </a:cubicBezTo>
                  <a:cubicBezTo>
                    <a:pt x="83" y="19"/>
                    <a:pt x="109" y="17"/>
                    <a:pt x="115" y="17"/>
                  </a:cubicBezTo>
                  <a:cubicBezTo>
                    <a:pt x="120" y="17"/>
                    <a:pt x="123" y="21"/>
                    <a:pt x="123" y="25"/>
                  </a:cubicBezTo>
                  <a:cubicBezTo>
                    <a:pt x="123" y="112"/>
                    <a:pt x="123" y="112"/>
                    <a:pt x="123" y="112"/>
                  </a:cubicBezTo>
                  <a:cubicBezTo>
                    <a:pt x="124" y="113"/>
                    <a:pt x="124" y="113"/>
                    <a:pt x="124" y="113"/>
                  </a:cubicBezTo>
                  <a:cubicBezTo>
                    <a:pt x="125" y="114"/>
                    <a:pt x="126" y="115"/>
                    <a:pt x="125" y="117"/>
                  </a:cubicBezTo>
                  <a:cubicBezTo>
                    <a:pt x="125" y="118"/>
                    <a:pt x="125" y="118"/>
                    <a:pt x="125" y="118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21" y="123"/>
                    <a:pt x="118" y="127"/>
                    <a:pt x="115" y="130"/>
                  </a:cubicBezTo>
                  <a:cubicBezTo>
                    <a:pt x="113" y="132"/>
                    <a:pt x="113" y="132"/>
                    <a:pt x="113" y="132"/>
                  </a:cubicBezTo>
                  <a:cubicBezTo>
                    <a:pt x="112" y="132"/>
                    <a:pt x="113" y="130"/>
                    <a:pt x="113" y="130"/>
                  </a:cubicBezTo>
                  <a:cubicBezTo>
                    <a:pt x="113" y="130"/>
                    <a:pt x="112" y="131"/>
                    <a:pt x="112" y="132"/>
                  </a:cubicBezTo>
                  <a:cubicBezTo>
                    <a:pt x="112" y="132"/>
                    <a:pt x="113" y="133"/>
                    <a:pt x="112" y="133"/>
                  </a:cubicBezTo>
                  <a:cubicBezTo>
                    <a:pt x="111" y="133"/>
                    <a:pt x="111" y="133"/>
                    <a:pt x="111" y="133"/>
                  </a:cubicBezTo>
                  <a:cubicBezTo>
                    <a:pt x="108" y="134"/>
                    <a:pt x="108" y="134"/>
                    <a:pt x="108" y="134"/>
                  </a:cubicBezTo>
                  <a:cubicBezTo>
                    <a:pt x="95" y="135"/>
                    <a:pt x="95" y="135"/>
                    <a:pt x="95" y="135"/>
                  </a:cubicBezTo>
                  <a:cubicBezTo>
                    <a:pt x="58" y="139"/>
                    <a:pt x="58" y="139"/>
                    <a:pt x="58" y="139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23" y="118"/>
                    <a:pt x="23" y="118"/>
                    <a:pt x="23" y="118"/>
                  </a:cubicBezTo>
                  <a:cubicBezTo>
                    <a:pt x="22" y="124"/>
                    <a:pt x="22" y="124"/>
                    <a:pt x="22" y="124"/>
                  </a:cubicBezTo>
                  <a:cubicBezTo>
                    <a:pt x="22" y="125"/>
                    <a:pt x="23" y="128"/>
                    <a:pt x="25" y="129"/>
                  </a:cubicBezTo>
                  <a:cubicBezTo>
                    <a:pt x="103" y="120"/>
                    <a:pt x="103" y="120"/>
                    <a:pt x="103" y="120"/>
                  </a:cubicBezTo>
                  <a:cubicBezTo>
                    <a:pt x="107" y="119"/>
                    <a:pt x="111" y="116"/>
                    <a:pt x="111" y="110"/>
                  </a:cubicBezTo>
                  <a:cubicBezTo>
                    <a:pt x="111" y="110"/>
                    <a:pt x="111" y="42"/>
                    <a:pt x="111" y="37"/>
                  </a:cubicBezTo>
                  <a:cubicBezTo>
                    <a:pt x="111" y="35"/>
                    <a:pt x="110" y="33"/>
                    <a:pt x="108" y="33"/>
                  </a:cubicBezTo>
                  <a:cubicBezTo>
                    <a:pt x="105" y="32"/>
                    <a:pt x="76" y="33"/>
                    <a:pt x="74" y="34"/>
                  </a:cubicBezTo>
                  <a:cubicBezTo>
                    <a:pt x="74" y="34"/>
                    <a:pt x="71" y="35"/>
                    <a:pt x="67" y="36"/>
                  </a:cubicBezTo>
                  <a:cubicBezTo>
                    <a:pt x="63" y="37"/>
                    <a:pt x="59" y="39"/>
                    <a:pt x="57" y="41"/>
                  </a:cubicBezTo>
                  <a:cubicBezTo>
                    <a:pt x="42" y="55"/>
                    <a:pt x="38" y="64"/>
                    <a:pt x="29" y="82"/>
                  </a:cubicBezTo>
                  <a:cubicBezTo>
                    <a:pt x="23" y="94"/>
                    <a:pt x="23" y="94"/>
                    <a:pt x="23" y="94"/>
                  </a:cubicBezTo>
                  <a:cubicBezTo>
                    <a:pt x="19" y="102"/>
                    <a:pt x="20" y="102"/>
                    <a:pt x="12" y="106"/>
                  </a:cubicBezTo>
                </a:path>
              </a:pathLst>
            </a:custGeom>
            <a:grpFill/>
            <a:ln w="2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Bangla MN"/>
                <a:cs typeface="Bangla MN"/>
              </a:endParaRPr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6205489" y="2293919"/>
              <a:ext cx="473075" cy="546100"/>
            </a:xfrm>
            <a:custGeom>
              <a:avLst/>
              <a:gdLst/>
              <a:ahLst/>
              <a:cxnLst>
                <a:cxn ang="0">
                  <a:pos x="12" y="106"/>
                </a:cxn>
                <a:cxn ang="0">
                  <a:pos x="1" y="111"/>
                </a:cxn>
                <a:cxn ang="0">
                  <a:pos x="31" y="60"/>
                </a:cxn>
                <a:cxn ang="0">
                  <a:pos x="33" y="37"/>
                </a:cxn>
                <a:cxn ang="0">
                  <a:pos x="27" y="26"/>
                </a:cxn>
                <a:cxn ang="0">
                  <a:pos x="16" y="27"/>
                </a:cxn>
                <a:cxn ang="0">
                  <a:pos x="15" y="24"/>
                </a:cxn>
                <a:cxn ang="0">
                  <a:pos x="26" y="14"/>
                </a:cxn>
                <a:cxn ang="0">
                  <a:pos x="37" y="2"/>
                </a:cxn>
                <a:cxn ang="0">
                  <a:pos x="40" y="3"/>
                </a:cxn>
                <a:cxn ang="0">
                  <a:pos x="39" y="4"/>
                </a:cxn>
                <a:cxn ang="0">
                  <a:pos x="37" y="15"/>
                </a:cxn>
                <a:cxn ang="0">
                  <a:pos x="47" y="32"/>
                </a:cxn>
                <a:cxn ang="0">
                  <a:pos x="56" y="33"/>
                </a:cxn>
                <a:cxn ang="0">
                  <a:pos x="62" y="28"/>
                </a:cxn>
                <a:cxn ang="0">
                  <a:pos x="75" y="21"/>
                </a:cxn>
                <a:cxn ang="0">
                  <a:pos x="115" y="17"/>
                </a:cxn>
                <a:cxn ang="0">
                  <a:pos x="123" y="25"/>
                </a:cxn>
                <a:cxn ang="0">
                  <a:pos x="123" y="112"/>
                </a:cxn>
                <a:cxn ang="0">
                  <a:pos x="124" y="113"/>
                </a:cxn>
                <a:cxn ang="0">
                  <a:pos x="125" y="117"/>
                </a:cxn>
                <a:cxn ang="0">
                  <a:pos x="125" y="118"/>
                </a:cxn>
                <a:cxn ang="0">
                  <a:pos x="123" y="120"/>
                </a:cxn>
                <a:cxn ang="0">
                  <a:pos x="115" y="130"/>
                </a:cxn>
                <a:cxn ang="0">
                  <a:pos x="113" y="132"/>
                </a:cxn>
                <a:cxn ang="0">
                  <a:pos x="113" y="130"/>
                </a:cxn>
                <a:cxn ang="0">
                  <a:pos x="112" y="132"/>
                </a:cxn>
                <a:cxn ang="0">
                  <a:pos x="112" y="133"/>
                </a:cxn>
                <a:cxn ang="0">
                  <a:pos x="111" y="133"/>
                </a:cxn>
                <a:cxn ang="0">
                  <a:pos x="108" y="134"/>
                </a:cxn>
                <a:cxn ang="0">
                  <a:pos x="95" y="135"/>
                </a:cxn>
                <a:cxn ang="0">
                  <a:pos x="58" y="139"/>
                </a:cxn>
                <a:cxn ang="0">
                  <a:pos x="0" y="145"/>
                </a:cxn>
                <a:cxn ang="0">
                  <a:pos x="23" y="118"/>
                </a:cxn>
                <a:cxn ang="0">
                  <a:pos x="22" y="124"/>
                </a:cxn>
                <a:cxn ang="0">
                  <a:pos x="25" y="129"/>
                </a:cxn>
                <a:cxn ang="0">
                  <a:pos x="103" y="120"/>
                </a:cxn>
                <a:cxn ang="0">
                  <a:pos x="111" y="110"/>
                </a:cxn>
                <a:cxn ang="0">
                  <a:pos x="111" y="37"/>
                </a:cxn>
                <a:cxn ang="0">
                  <a:pos x="108" y="33"/>
                </a:cxn>
                <a:cxn ang="0">
                  <a:pos x="74" y="34"/>
                </a:cxn>
                <a:cxn ang="0">
                  <a:pos x="67" y="36"/>
                </a:cxn>
                <a:cxn ang="0">
                  <a:pos x="57" y="41"/>
                </a:cxn>
                <a:cxn ang="0">
                  <a:pos x="29" y="82"/>
                </a:cxn>
                <a:cxn ang="0">
                  <a:pos x="23" y="94"/>
                </a:cxn>
                <a:cxn ang="0">
                  <a:pos x="12" y="106"/>
                </a:cxn>
              </a:cxnLst>
              <a:rect l="0" t="0" r="r" b="b"/>
              <a:pathLst>
                <a:path w="126" h="145">
                  <a:moveTo>
                    <a:pt x="12" y="106"/>
                  </a:moveTo>
                  <a:cubicBezTo>
                    <a:pt x="8" y="108"/>
                    <a:pt x="1" y="111"/>
                    <a:pt x="1" y="111"/>
                  </a:cubicBezTo>
                  <a:cubicBezTo>
                    <a:pt x="1" y="111"/>
                    <a:pt x="30" y="62"/>
                    <a:pt x="31" y="60"/>
                  </a:cubicBezTo>
                  <a:cubicBezTo>
                    <a:pt x="37" y="50"/>
                    <a:pt x="39" y="48"/>
                    <a:pt x="33" y="37"/>
                  </a:cubicBezTo>
                  <a:cubicBezTo>
                    <a:pt x="31" y="31"/>
                    <a:pt x="27" y="27"/>
                    <a:pt x="27" y="26"/>
                  </a:cubicBezTo>
                  <a:cubicBezTo>
                    <a:pt x="25" y="23"/>
                    <a:pt x="18" y="26"/>
                    <a:pt x="16" y="27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20" y="19"/>
                    <a:pt x="26" y="14"/>
                  </a:cubicBezTo>
                  <a:cubicBezTo>
                    <a:pt x="31" y="9"/>
                    <a:pt x="37" y="3"/>
                    <a:pt x="37" y="2"/>
                  </a:cubicBezTo>
                  <a:cubicBezTo>
                    <a:pt x="39" y="0"/>
                    <a:pt x="41" y="0"/>
                    <a:pt x="40" y="3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8" y="7"/>
                    <a:pt x="36" y="13"/>
                    <a:pt x="37" y="15"/>
                  </a:cubicBezTo>
                  <a:cubicBezTo>
                    <a:pt x="40" y="21"/>
                    <a:pt x="44" y="27"/>
                    <a:pt x="47" y="32"/>
                  </a:cubicBezTo>
                  <a:cubicBezTo>
                    <a:pt x="50" y="37"/>
                    <a:pt x="52" y="34"/>
                    <a:pt x="56" y="33"/>
                  </a:cubicBezTo>
                  <a:cubicBezTo>
                    <a:pt x="58" y="31"/>
                    <a:pt x="60" y="29"/>
                    <a:pt x="62" y="28"/>
                  </a:cubicBezTo>
                  <a:cubicBezTo>
                    <a:pt x="65" y="25"/>
                    <a:pt x="70" y="22"/>
                    <a:pt x="75" y="21"/>
                  </a:cubicBezTo>
                  <a:cubicBezTo>
                    <a:pt x="83" y="19"/>
                    <a:pt x="109" y="17"/>
                    <a:pt x="115" y="17"/>
                  </a:cubicBezTo>
                  <a:cubicBezTo>
                    <a:pt x="120" y="17"/>
                    <a:pt x="123" y="21"/>
                    <a:pt x="123" y="25"/>
                  </a:cubicBezTo>
                  <a:cubicBezTo>
                    <a:pt x="123" y="112"/>
                    <a:pt x="123" y="112"/>
                    <a:pt x="123" y="112"/>
                  </a:cubicBezTo>
                  <a:cubicBezTo>
                    <a:pt x="124" y="113"/>
                    <a:pt x="124" y="113"/>
                    <a:pt x="124" y="113"/>
                  </a:cubicBezTo>
                  <a:cubicBezTo>
                    <a:pt x="125" y="114"/>
                    <a:pt x="126" y="115"/>
                    <a:pt x="125" y="117"/>
                  </a:cubicBezTo>
                  <a:cubicBezTo>
                    <a:pt x="125" y="118"/>
                    <a:pt x="125" y="118"/>
                    <a:pt x="125" y="118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21" y="123"/>
                    <a:pt x="118" y="127"/>
                    <a:pt x="115" y="130"/>
                  </a:cubicBezTo>
                  <a:cubicBezTo>
                    <a:pt x="113" y="132"/>
                    <a:pt x="113" y="132"/>
                    <a:pt x="113" y="132"/>
                  </a:cubicBezTo>
                  <a:cubicBezTo>
                    <a:pt x="112" y="132"/>
                    <a:pt x="113" y="130"/>
                    <a:pt x="113" y="130"/>
                  </a:cubicBezTo>
                  <a:cubicBezTo>
                    <a:pt x="113" y="130"/>
                    <a:pt x="112" y="131"/>
                    <a:pt x="112" y="132"/>
                  </a:cubicBezTo>
                  <a:cubicBezTo>
                    <a:pt x="112" y="132"/>
                    <a:pt x="113" y="133"/>
                    <a:pt x="112" y="133"/>
                  </a:cubicBezTo>
                  <a:cubicBezTo>
                    <a:pt x="111" y="133"/>
                    <a:pt x="111" y="133"/>
                    <a:pt x="111" y="133"/>
                  </a:cubicBezTo>
                  <a:cubicBezTo>
                    <a:pt x="108" y="134"/>
                    <a:pt x="108" y="134"/>
                    <a:pt x="108" y="134"/>
                  </a:cubicBezTo>
                  <a:cubicBezTo>
                    <a:pt x="95" y="135"/>
                    <a:pt x="95" y="135"/>
                    <a:pt x="95" y="135"/>
                  </a:cubicBezTo>
                  <a:cubicBezTo>
                    <a:pt x="58" y="139"/>
                    <a:pt x="58" y="139"/>
                    <a:pt x="58" y="139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23" y="118"/>
                    <a:pt x="23" y="118"/>
                    <a:pt x="23" y="118"/>
                  </a:cubicBezTo>
                  <a:cubicBezTo>
                    <a:pt x="22" y="124"/>
                    <a:pt x="22" y="124"/>
                    <a:pt x="22" y="124"/>
                  </a:cubicBezTo>
                  <a:cubicBezTo>
                    <a:pt x="22" y="125"/>
                    <a:pt x="23" y="128"/>
                    <a:pt x="25" y="129"/>
                  </a:cubicBezTo>
                  <a:cubicBezTo>
                    <a:pt x="103" y="120"/>
                    <a:pt x="103" y="120"/>
                    <a:pt x="103" y="120"/>
                  </a:cubicBezTo>
                  <a:cubicBezTo>
                    <a:pt x="107" y="119"/>
                    <a:pt x="111" y="116"/>
                    <a:pt x="111" y="110"/>
                  </a:cubicBezTo>
                  <a:cubicBezTo>
                    <a:pt x="111" y="110"/>
                    <a:pt x="111" y="42"/>
                    <a:pt x="111" y="37"/>
                  </a:cubicBezTo>
                  <a:cubicBezTo>
                    <a:pt x="111" y="35"/>
                    <a:pt x="110" y="33"/>
                    <a:pt x="108" y="33"/>
                  </a:cubicBezTo>
                  <a:cubicBezTo>
                    <a:pt x="105" y="32"/>
                    <a:pt x="76" y="33"/>
                    <a:pt x="74" y="34"/>
                  </a:cubicBezTo>
                  <a:cubicBezTo>
                    <a:pt x="74" y="34"/>
                    <a:pt x="71" y="35"/>
                    <a:pt x="67" y="36"/>
                  </a:cubicBezTo>
                  <a:cubicBezTo>
                    <a:pt x="63" y="37"/>
                    <a:pt x="59" y="39"/>
                    <a:pt x="57" y="41"/>
                  </a:cubicBezTo>
                  <a:cubicBezTo>
                    <a:pt x="42" y="55"/>
                    <a:pt x="38" y="64"/>
                    <a:pt x="29" y="82"/>
                  </a:cubicBezTo>
                  <a:cubicBezTo>
                    <a:pt x="23" y="94"/>
                    <a:pt x="23" y="94"/>
                    <a:pt x="23" y="94"/>
                  </a:cubicBezTo>
                  <a:cubicBezTo>
                    <a:pt x="19" y="102"/>
                    <a:pt x="20" y="102"/>
                    <a:pt x="12" y="106"/>
                  </a:cubicBezTo>
                </a:path>
              </a:pathLst>
            </a:custGeom>
            <a:grpFill/>
            <a:ln w="2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Bangla MN"/>
                <a:cs typeface="Bangla MN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6607127" y="2044682"/>
              <a:ext cx="447675" cy="806450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23"/>
                </a:cxn>
                <a:cxn ang="0">
                  <a:pos x="8" y="3"/>
                </a:cxn>
                <a:cxn ang="0">
                  <a:pos x="11" y="0"/>
                </a:cxn>
                <a:cxn ang="0">
                  <a:pos x="11" y="4"/>
                </a:cxn>
                <a:cxn ang="0">
                  <a:pos x="13" y="9"/>
                </a:cxn>
                <a:cxn ang="0">
                  <a:pos x="33" y="5"/>
                </a:cxn>
                <a:cxn ang="0">
                  <a:pos x="38" y="1"/>
                </a:cxn>
                <a:cxn ang="0">
                  <a:pos x="40" y="2"/>
                </a:cxn>
                <a:cxn ang="0">
                  <a:pos x="40" y="84"/>
                </a:cxn>
                <a:cxn ang="0">
                  <a:pos x="90" y="84"/>
                </a:cxn>
                <a:cxn ang="0">
                  <a:pos x="104" y="74"/>
                </a:cxn>
                <a:cxn ang="0">
                  <a:pos x="105" y="72"/>
                </a:cxn>
                <a:cxn ang="0">
                  <a:pos x="108" y="68"/>
                </a:cxn>
                <a:cxn ang="0">
                  <a:pos x="108" y="72"/>
                </a:cxn>
                <a:cxn ang="0">
                  <a:pos x="114" y="86"/>
                </a:cxn>
                <a:cxn ang="0">
                  <a:pos x="119" y="88"/>
                </a:cxn>
                <a:cxn ang="0">
                  <a:pos x="114" y="99"/>
                </a:cxn>
                <a:cxn ang="0">
                  <a:pos x="109" y="99"/>
                </a:cxn>
                <a:cxn ang="0">
                  <a:pos x="108" y="100"/>
                </a:cxn>
                <a:cxn ang="0">
                  <a:pos x="108" y="166"/>
                </a:cxn>
                <a:cxn ang="0">
                  <a:pos x="103" y="180"/>
                </a:cxn>
                <a:cxn ang="0">
                  <a:pos x="89" y="199"/>
                </a:cxn>
                <a:cxn ang="0">
                  <a:pos x="20" y="212"/>
                </a:cxn>
                <a:cxn ang="0">
                  <a:pos x="12" y="213"/>
                </a:cxn>
                <a:cxn ang="0">
                  <a:pos x="10" y="213"/>
                </a:cxn>
                <a:cxn ang="0">
                  <a:pos x="9" y="214"/>
                </a:cxn>
                <a:cxn ang="0">
                  <a:pos x="10" y="208"/>
                </a:cxn>
                <a:cxn ang="0">
                  <a:pos x="8" y="211"/>
                </a:cxn>
                <a:cxn ang="0">
                  <a:pos x="29" y="184"/>
                </a:cxn>
                <a:cxn ang="0">
                  <a:pos x="28" y="189"/>
                </a:cxn>
                <a:cxn ang="0">
                  <a:pos x="34" y="194"/>
                </a:cxn>
                <a:cxn ang="0">
                  <a:pos x="60" y="191"/>
                </a:cxn>
                <a:cxn ang="0">
                  <a:pos x="75" y="190"/>
                </a:cxn>
                <a:cxn ang="0">
                  <a:pos x="90" y="186"/>
                </a:cxn>
                <a:cxn ang="0">
                  <a:pos x="95" y="174"/>
                </a:cxn>
                <a:cxn ang="0">
                  <a:pos x="95" y="109"/>
                </a:cxn>
                <a:cxn ang="0">
                  <a:pos x="95" y="106"/>
                </a:cxn>
                <a:cxn ang="0">
                  <a:pos x="93" y="99"/>
                </a:cxn>
                <a:cxn ang="0">
                  <a:pos x="27" y="99"/>
                </a:cxn>
                <a:cxn ang="0">
                  <a:pos x="26" y="96"/>
                </a:cxn>
                <a:cxn ang="0">
                  <a:pos x="26" y="96"/>
                </a:cxn>
                <a:cxn ang="0">
                  <a:pos x="27" y="92"/>
                </a:cxn>
                <a:cxn ang="0">
                  <a:pos x="27" y="34"/>
                </a:cxn>
                <a:cxn ang="0">
                  <a:pos x="24" y="27"/>
                </a:cxn>
                <a:cxn ang="0">
                  <a:pos x="17" y="26"/>
                </a:cxn>
                <a:cxn ang="0">
                  <a:pos x="8" y="24"/>
                </a:cxn>
              </a:cxnLst>
              <a:rect l="0" t="0" r="r" b="b"/>
              <a:pathLst>
                <a:path w="119" h="214">
                  <a:moveTo>
                    <a:pt x="8" y="24"/>
                  </a:moveTo>
                  <a:cubicBezTo>
                    <a:pt x="7" y="24"/>
                    <a:pt x="2" y="24"/>
                    <a:pt x="0" y="23"/>
                  </a:cubicBezTo>
                  <a:cubicBezTo>
                    <a:pt x="2" y="19"/>
                    <a:pt x="6" y="6"/>
                    <a:pt x="8" y="3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7"/>
                    <a:pt x="12" y="8"/>
                    <a:pt x="13" y="9"/>
                  </a:cubicBezTo>
                  <a:cubicBezTo>
                    <a:pt x="15" y="13"/>
                    <a:pt x="29" y="11"/>
                    <a:pt x="33" y="5"/>
                  </a:cubicBezTo>
                  <a:cubicBezTo>
                    <a:pt x="34" y="4"/>
                    <a:pt x="37" y="1"/>
                    <a:pt x="38" y="1"/>
                  </a:cubicBezTo>
                  <a:cubicBezTo>
                    <a:pt x="38" y="1"/>
                    <a:pt x="40" y="0"/>
                    <a:pt x="40" y="2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90" y="84"/>
                    <a:pt x="90" y="84"/>
                    <a:pt x="90" y="84"/>
                  </a:cubicBezTo>
                  <a:cubicBezTo>
                    <a:pt x="96" y="84"/>
                    <a:pt x="101" y="80"/>
                    <a:pt x="104" y="74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106" y="71"/>
                    <a:pt x="107" y="70"/>
                    <a:pt x="108" y="68"/>
                  </a:cubicBezTo>
                  <a:cubicBezTo>
                    <a:pt x="108" y="72"/>
                    <a:pt x="108" y="72"/>
                    <a:pt x="108" y="72"/>
                  </a:cubicBezTo>
                  <a:cubicBezTo>
                    <a:pt x="108" y="80"/>
                    <a:pt x="107" y="84"/>
                    <a:pt x="114" y="86"/>
                  </a:cubicBezTo>
                  <a:cubicBezTo>
                    <a:pt x="116" y="86"/>
                    <a:pt x="117" y="86"/>
                    <a:pt x="119" y="88"/>
                  </a:cubicBezTo>
                  <a:cubicBezTo>
                    <a:pt x="118" y="91"/>
                    <a:pt x="118" y="99"/>
                    <a:pt x="114" y="99"/>
                  </a:cubicBezTo>
                  <a:cubicBezTo>
                    <a:pt x="113" y="99"/>
                    <a:pt x="111" y="99"/>
                    <a:pt x="109" y="99"/>
                  </a:cubicBezTo>
                  <a:cubicBezTo>
                    <a:pt x="109" y="99"/>
                    <a:pt x="108" y="99"/>
                    <a:pt x="108" y="100"/>
                  </a:cubicBezTo>
                  <a:cubicBezTo>
                    <a:pt x="108" y="104"/>
                    <a:pt x="108" y="163"/>
                    <a:pt x="108" y="166"/>
                  </a:cubicBezTo>
                  <a:cubicBezTo>
                    <a:pt x="109" y="169"/>
                    <a:pt x="105" y="176"/>
                    <a:pt x="103" y="180"/>
                  </a:cubicBezTo>
                  <a:cubicBezTo>
                    <a:pt x="101" y="184"/>
                    <a:pt x="97" y="194"/>
                    <a:pt x="89" y="199"/>
                  </a:cubicBezTo>
                  <a:cubicBezTo>
                    <a:pt x="82" y="203"/>
                    <a:pt x="34" y="210"/>
                    <a:pt x="20" y="212"/>
                  </a:cubicBezTo>
                  <a:cubicBezTo>
                    <a:pt x="12" y="213"/>
                    <a:pt x="12" y="213"/>
                    <a:pt x="12" y="213"/>
                  </a:cubicBezTo>
                  <a:cubicBezTo>
                    <a:pt x="10" y="213"/>
                    <a:pt x="10" y="213"/>
                    <a:pt x="10" y="213"/>
                  </a:cubicBezTo>
                  <a:cubicBezTo>
                    <a:pt x="9" y="214"/>
                    <a:pt x="9" y="214"/>
                    <a:pt x="9" y="214"/>
                  </a:cubicBezTo>
                  <a:cubicBezTo>
                    <a:pt x="9" y="214"/>
                    <a:pt x="10" y="209"/>
                    <a:pt x="10" y="208"/>
                  </a:cubicBezTo>
                  <a:cubicBezTo>
                    <a:pt x="8" y="211"/>
                    <a:pt x="8" y="211"/>
                    <a:pt x="8" y="211"/>
                  </a:cubicBezTo>
                  <a:cubicBezTo>
                    <a:pt x="15" y="202"/>
                    <a:pt x="22" y="193"/>
                    <a:pt x="29" y="184"/>
                  </a:cubicBezTo>
                  <a:cubicBezTo>
                    <a:pt x="28" y="189"/>
                    <a:pt x="28" y="189"/>
                    <a:pt x="28" y="189"/>
                  </a:cubicBezTo>
                  <a:cubicBezTo>
                    <a:pt x="28" y="192"/>
                    <a:pt x="30" y="194"/>
                    <a:pt x="34" y="194"/>
                  </a:cubicBezTo>
                  <a:cubicBezTo>
                    <a:pt x="38" y="193"/>
                    <a:pt x="50" y="192"/>
                    <a:pt x="60" y="191"/>
                  </a:cubicBezTo>
                  <a:cubicBezTo>
                    <a:pt x="66" y="191"/>
                    <a:pt x="71" y="190"/>
                    <a:pt x="75" y="190"/>
                  </a:cubicBezTo>
                  <a:cubicBezTo>
                    <a:pt x="80" y="190"/>
                    <a:pt x="85" y="190"/>
                    <a:pt x="90" y="186"/>
                  </a:cubicBezTo>
                  <a:cubicBezTo>
                    <a:pt x="93" y="184"/>
                    <a:pt x="95" y="180"/>
                    <a:pt x="95" y="174"/>
                  </a:cubicBezTo>
                  <a:cubicBezTo>
                    <a:pt x="95" y="109"/>
                    <a:pt x="95" y="109"/>
                    <a:pt x="95" y="109"/>
                  </a:cubicBezTo>
                  <a:cubicBezTo>
                    <a:pt x="95" y="108"/>
                    <a:pt x="95" y="107"/>
                    <a:pt x="95" y="106"/>
                  </a:cubicBezTo>
                  <a:cubicBezTo>
                    <a:pt x="95" y="104"/>
                    <a:pt x="95" y="99"/>
                    <a:pt x="93" y="99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5" y="99"/>
                    <a:pt x="25" y="98"/>
                    <a:pt x="26" y="96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27" y="95"/>
                    <a:pt x="27" y="94"/>
                    <a:pt x="27" y="92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7" y="31"/>
                    <a:pt x="25" y="28"/>
                    <a:pt x="24" y="27"/>
                  </a:cubicBezTo>
                  <a:cubicBezTo>
                    <a:pt x="23" y="27"/>
                    <a:pt x="18" y="26"/>
                    <a:pt x="17" y="26"/>
                  </a:cubicBezTo>
                  <a:cubicBezTo>
                    <a:pt x="8" y="24"/>
                    <a:pt x="8" y="24"/>
                    <a:pt x="8" y="24"/>
                  </a:cubicBezTo>
                </a:path>
              </a:pathLst>
            </a:custGeom>
            <a:grpFill/>
            <a:ln w="2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Bangla MN"/>
                <a:cs typeface="Bangla MN"/>
              </a:endParaRPr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6607127" y="2044682"/>
              <a:ext cx="447675" cy="806450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23"/>
                </a:cxn>
                <a:cxn ang="0">
                  <a:pos x="8" y="3"/>
                </a:cxn>
                <a:cxn ang="0">
                  <a:pos x="11" y="0"/>
                </a:cxn>
                <a:cxn ang="0">
                  <a:pos x="11" y="4"/>
                </a:cxn>
                <a:cxn ang="0">
                  <a:pos x="13" y="9"/>
                </a:cxn>
                <a:cxn ang="0">
                  <a:pos x="33" y="5"/>
                </a:cxn>
                <a:cxn ang="0">
                  <a:pos x="38" y="1"/>
                </a:cxn>
                <a:cxn ang="0">
                  <a:pos x="40" y="2"/>
                </a:cxn>
                <a:cxn ang="0">
                  <a:pos x="40" y="84"/>
                </a:cxn>
                <a:cxn ang="0">
                  <a:pos x="90" y="84"/>
                </a:cxn>
                <a:cxn ang="0">
                  <a:pos x="104" y="74"/>
                </a:cxn>
                <a:cxn ang="0">
                  <a:pos x="105" y="72"/>
                </a:cxn>
                <a:cxn ang="0">
                  <a:pos x="108" y="68"/>
                </a:cxn>
                <a:cxn ang="0">
                  <a:pos x="108" y="72"/>
                </a:cxn>
                <a:cxn ang="0">
                  <a:pos x="114" y="86"/>
                </a:cxn>
                <a:cxn ang="0">
                  <a:pos x="119" y="88"/>
                </a:cxn>
                <a:cxn ang="0">
                  <a:pos x="114" y="99"/>
                </a:cxn>
                <a:cxn ang="0">
                  <a:pos x="109" y="99"/>
                </a:cxn>
                <a:cxn ang="0">
                  <a:pos x="108" y="100"/>
                </a:cxn>
                <a:cxn ang="0">
                  <a:pos x="108" y="166"/>
                </a:cxn>
                <a:cxn ang="0">
                  <a:pos x="103" y="180"/>
                </a:cxn>
                <a:cxn ang="0">
                  <a:pos x="89" y="199"/>
                </a:cxn>
                <a:cxn ang="0">
                  <a:pos x="20" y="212"/>
                </a:cxn>
                <a:cxn ang="0">
                  <a:pos x="12" y="213"/>
                </a:cxn>
                <a:cxn ang="0">
                  <a:pos x="10" y="213"/>
                </a:cxn>
                <a:cxn ang="0">
                  <a:pos x="9" y="214"/>
                </a:cxn>
                <a:cxn ang="0">
                  <a:pos x="10" y="208"/>
                </a:cxn>
                <a:cxn ang="0">
                  <a:pos x="8" y="211"/>
                </a:cxn>
                <a:cxn ang="0">
                  <a:pos x="29" y="184"/>
                </a:cxn>
                <a:cxn ang="0">
                  <a:pos x="28" y="189"/>
                </a:cxn>
                <a:cxn ang="0">
                  <a:pos x="34" y="194"/>
                </a:cxn>
                <a:cxn ang="0">
                  <a:pos x="60" y="191"/>
                </a:cxn>
                <a:cxn ang="0">
                  <a:pos x="75" y="190"/>
                </a:cxn>
                <a:cxn ang="0">
                  <a:pos x="90" y="186"/>
                </a:cxn>
                <a:cxn ang="0">
                  <a:pos x="95" y="174"/>
                </a:cxn>
                <a:cxn ang="0">
                  <a:pos x="95" y="109"/>
                </a:cxn>
                <a:cxn ang="0">
                  <a:pos x="95" y="106"/>
                </a:cxn>
                <a:cxn ang="0">
                  <a:pos x="93" y="99"/>
                </a:cxn>
                <a:cxn ang="0">
                  <a:pos x="27" y="99"/>
                </a:cxn>
                <a:cxn ang="0">
                  <a:pos x="26" y="96"/>
                </a:cxn>
                <a:cxn ang="0">
                  <a:pos x="26" y="96"/>
                </a:cxn>
                <a:cxn ang="0">
                  <a:pos x="27" y="92"/>
                </a:cxn>
                <a:cxn ang="0">
                  <a:pos x="27" y="34"/>
                </a:cxn>
                <a:cxn ang="0">
                  <a:pos x="24" y="27"/>
                </a:cxn>
                <a:cxn ang="0">
                  <a:pos x="17" y="26"/>
                </a:cxn>
                <a:cxn ang="0">
                  <a:pos x="8" y="24"/>
                </a:cxn>
              </a:cxnLst>
              <a:rect l="0" t="0" r="r" b="b"/>
              <a:pathLst>
                <a:path w="119" h="214">
                  <a:moveTo>
                    <a:pt x="8" y="24"/>
                  </a:moveTo>
                  <a:cubicBezTo>
                    <a:pt x="7" y="24"/>
                    <a:pt x="2" y="24"/>
                    <a:pt x="0" y="23"/>
                  </a:cubicBezTo>
                  <a:cubicBezTo>
                    <a:pt x="2" y="19"/>
                    <a:pt x="6" y="6"/>
                    <a:pt x="8" y="3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7"/>
                    <a:pt x="12" y="8"/>
                    <a:pt x="13" y="9"/>
                  </a:cubicBezTo>
                  <a:cubicBezTo>
                    <a:pt x="15" y="13"/>
                    <a:pt x="29" y="11"/>
                    <a:pt x="33" y="5"/>
                  </a:cubicBezTo>
                  <a:cubicBezTo>
                    <a:pt x="34" y="4"/>
                    <a:pt x="37" y="1"/>
                    <a:pt x="38" y="1"/>
                  </a:cubicBezTo>
                  <a:cubicBezTo>
                    <a:pt x="38" y="1"/>
                    <a:pt x="40" y="0"/>
                    <a:pt x="40" y="2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90" y="84"/>
                    <a:pt x="90" y="84"/>
                    <a:pt x="90" y="84"/>
                  </a:cubicBezTo>
                  <a:cubicBezTo>
                    <a:pt x="96" y="84"/>
                    <a:pt x="101" y="80"/>
                    <a:pt x="104" y="74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106" y="71"/>
                    <a:pt x="107" y="70"/>
                    <a:pt x="108" y="68"/>
                  </a:cubicBezTo>
                  <a:cubicBezTo>
                    <a:pt x="108" y="72"/>
                    <a:pt x="108" y="72"/>
                    <a:pt x="108" y="72"/>
                  </a:cubicBezTo>
                  <a:cubicBezTo>
                    <a:pt x="108" y="80"/>
                    <a:pt x="107" y="84"/>
                    <a:pt x="114" y="86"/>
                  </a:cubicBezTo>
                  <a:cubicBezTo>
                    <a:pt x="116" y="86"/>
                    <a:pt x="117" y="86"/>
                    <a:pt x="119" y="88"/>
                  </a:cubicBezTo>
                  <a:cubicBezTo>
                    <a:pt x="118" y="91"/>
                    <a:pt x="118" y="99"/>
                    <a:pt x="114" y="99"/>
                  </a:cubicBezTo>
                  <a:cubicBezTo>
                    <a:pt x="113" y="99"/>
                    <a:pt x="111" y="99"/>
                    <a:pt x="109" y="99"/>
                  </a:cubicBezTo>
                  <a:cubicBezTo>
                    <a:pt x="109" y="99"/>
                    <a:pt x="108" y="99"/>
                    <a:pt x="108" y="100"/>
                  </a:cubicBezTo>
                  <a:cubicBezTo>
                    <a:pt x="108" y="104"/>
                    <a:pt x="108" y="163"/>
                    <a:pt x="108" y="166"/>
                  </a:cubicBezTo>
                  <a:cubicBezTo>
                    <a:pt x="109" y="169"/>
                    <a:pt x="105" y="176"/>
                    <a:pt x="103" y="180"/>
                  </a:cubicBezTo>
                  <a:cubicBezTo>
                    <a:pt x="101" y="184"/>
                    <a:pt x="97" y="194"/>
                    <a:pt x="89" y="199"/>
                  </a:cubicBezTo>
                  <a:cubicBezTo>
                    <a:pt x="82" y="203"/>
                    <a:pt x="34" y="210"/>
                    <a:pt x="20" y="212"/>
                  </a:cubicBezTo>
                  <a:cubicBezTo>
                    <a:pt x="12" y="213"/>
                    <a:pt x="12" y="213"/>
                    <a:pt x="12" y="213"/>
                  </a:cubicBezTo>
                  <a:cubicBezTo>
                    <a:pt x="10" y="213"/>
                    <a:pt x="10" y="213"/>
                    <a:pt x="10" y="213"/>
                  </a:cubicBezTo>
                  <a:cubicBezTo>
                    <a:pt x="9" y="214"/>
                    <a:pt x="9" y="214"/>
                    <a:pt x="9" y="214"/>
                  </a:cubicBezTo>
                  <a:cubicBezTo>
                    <a:pt x="9" y="214"/>
                    <a:pt x="10" y="209"/>
                    <a:pt x="10" y="208"/>
                  </a:cubicBezTo>
                  <a:cubicBezTo>
                    <a:pt x="8" y="211"/>
                    <a:pt x="8" y="211"/>
                    <a:pt x="8" y="211"/>
                  </a:cubicBezTo>
                  <a:cubicBezTo>
                    <a:pt x="15" y="202"/>
                    <a:pt x="22" y="193"/>
                    <a:pt x="29" y="184"/>
                  </a:cubicBezTo>
                  <a:cubicBezTo>
                    <a:pt x="28" y="189"/>
                    <a:pt x="28" y="189"/>
                    <a:pt x="28" y="189"/>
                  </a:cubicBezTo>
                  <a:cubicBezTo>
                    <a:pt x="28" y="192"/>
                    <a:pt x="30" y="194"/>
                    <a:pt x="34" y="194"/>
                  </a:cubicBezTo>
                  <a:cubicBezTo>
                    <a:pt x="38" y="193"/>
                    <a:pt x="50" y="192"/>
                    <a:pt x="60" y="191"/>
                  </a:cubicBezTo>
                  <a:cubicBezTo>
                    <a:pt x="66" y="191"/>
                    <a:pt x="71" y="190"/>
                    <a:pt x="75" y="190"/>
                  </a:cubicBezTo>
                  <a:cubicBezTo>
                    <a:pt x="80" y="190"/>
                    <a:pt x="85" y="190"/>
                    <a:pt x="90" y="186"/>
                  </a:cubicBezTo>
                  <a:cubicBezTo>
                    <a:pt x="93" y="184"/>
                    <a:pt x="95" y="180"/>
                    <a:pt x="95" y="174"/>
                  </a:cubicBezTo>
                  <a:cubicBezTo>
                    <a:pt x="95" y="109"/>
                    <a:pt x="95" y="109"/>
                    <a:pt x="95" y="109"/>
                  </a:cubicBezTo>
                  <a:cubicBezTo>
                    <a:pt x="95" y="108"/>
                    <a:pt x="95" y="107"/>
                    <a:pt x="95" y="106"/>
                  </a:cubicBezTo>
                  <a:cubicBezTo>
                    <a:pt x="95" y="104"/>
                    <a:pt x="95" y="99"/>
                    <a:pt x="93" y="99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5" y="99"/>
                    <a:pt x="25" y="98"/>
                    <a:pt x="26" y="96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27" y="95"/>
                    <a:pt x="27" y="94"/>
                    <a:pt x="27" y="92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7" y="31"/>
                    <a:pt x="25" y="28"/>
                    <a:pt x="24" y="27"/>
                  </a:cubicBezTo>
                  <a:cubicBezTo>
                    <a:pt x="23" y="27"/>
                    <a:pt x="18" y="26"/>
                    <a:pt x="17" y="26"/>
                  </a:cubicBezTo>
                  <a:cubicBezTo>
                    <a:pt x="8" y="24"/>
                    <a:pt x="8" y="24"/>
                    <a:pt x="8" y="24"/>
                  </a:cubicBezTo>
                </a:path>
              </a:pathLst>
            </a:custGeom>
            <a:grpFill/>
            <a:ln w="2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Bangla MN"/>
                <a:cs typeface="Bangla MN"/>
              </a:endParaRPr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6140402" y="1547794"/>
              <a:ext cx="522288" cy="557213"/>
            </a:xfrm>
            <a:custGeom>
              <a:avLst/>
              <a:gdLst/>
              <a:ahLst/>
              <a:cxnLst>
                <a:cxn ang="0">
                  <a:pos x="50" y="40"/>
                </a:cxn>
                <a:cxn ang="0">
                  <a:pos x="46" y="37"/>
                </a:cxn>
                <a:cxn ang="0">
                  <a:pos x="38" y="30"/>
                </a:cxn>
                <a:cxn ang="0">
                  <a:pos x="25" y="20"/>
                </a:cxn>
                <a:cxn ang="0">
                  <a:pos x="20" y="20"/>
                </a:cxn>
                <a:cxn ang="0">
                  <a:pos x="18" y="18"/>
                </a:cxn>
                <a:cxn ang="0">
                  <a:pos x="31" y="3"/>
                </a:cxn>
                <a:cxn ang="0">
                  <a:pos x="31" y="2"/>
                </a:cxn>
                <a:cxn ang="0">
                  <a:pos x="34" y="1"/>
                </a:cxn>
                <a:cxn ang="0">
                  <a:pos x="34" y="4"/>
                </a:cxn>
                <a:cxn ang="0">
                  <a:pos x="34" y="5"/>
                </a:cxn>
                <a:cxn ang="0">
                  <a:pos x="39" y="10"/>
                </a:cxn>
                <a:cxn ang="0">
                  <a:pos x="70" y="34"/>
                </a:cxn>
                <a:cxn ang="0">
                  <a:pos x="61" y="48"/>
                </a:cxn>
                <a:cxn ang="0">
                  <a:pos x="55" y="43"/>
                </a:cxn>
                <a:cxn ang="0">
                  <a:pos x="58" y="58"/>
                </a:cxn>
                <a:cxn ang="0">
                  <a:pos x="71" y="79"/>
                </a:cxn>
                <a:cxn ang="0">
                  <a:pos x="96" y="40"/>
                </a:cxn>
                <a:cxn ang="0">
                  <a:pos x="94" y="31"/>
                </a:cxn>
                <a:cxn ang="0">
                  <a:pos x="83" y="21"/>
                </a:cxn>
                <a:cxn ang="0">
                  <a:pos x="73" y="22"/>
                </a:cxn>
                <a:cxn ang="0">
                  <a:pos x="91" y="0"/>
                </a:cxn>
                <a:cxn ang="0">
                  <a:pos x="91" y="4"/>
                </a:cxn>
                <a:cxn ang="0">
                  <a:pos x="94" y="9"/>
                </a:cxn>
                <a:cxn ang="0">
                  <a:pos x="130" y="38"/>
                </a:cxn>
                <a:cxn ang="0">
                  <a:pos x="121" y="51"/>
                </a:cxn>
                <a:cxn ang="0">
                  <a:pos x="115" y="44"/>
                </a:cxn>
                <a:cxn ang="0">
                  <a:pos x="106" y="50"/>
                </a:cxn>
                <a:cxn ang="0">
                  <a:pos x="99" y="61"/>
                </a:cxn>
                <a:cxn ang="0">
                  <a:pos x="90" y="74"/>
                </a:cxn>
                <a:cxn ang="0">
                  <a:pos x="74" y="82"/>
                </a:cxn>
                <a:cxn ang="0">
                  <a:pos x="78" y="86"/>
                </a:cxn>
                <a:cxn ang="0">
                  <a:pos x="92" y="98"/>
                </a:cxn>
                <a:cxn ang="0">
                  <a:pos x="115" y="116"/>
                </a:cxn>
                <a:cxn ang="0">
                  <a:pos x="102" y="140"/>
                </a:cxn>
                <a:cxn ang="0">
                  <a:pos x="0" y="148"/>
                </a:cxn>
                <a:cxn ang="0">
                  <a:pos x="21" y="126"/>
                </a:cxn>
                <a:cxn ang="0">
                  <a:pos x="24" y="122"/>
                </a:cxn>
                <a:cxn ang="0">
                  <a:pos x="26" y="130"/>
                </a:cxn>
                <a:cxn ang="0">
                  <a:pos x="89" y="125"/>
                </a:cxn>
                <a:cxn ang="0">
                  <a:pos x="87" y="108"/>
                </a:cxn>
                <a:cxn ang="0">
                  <a:pos x="48" y="73"/>
                </a:cxn>
                <a:cxn ang="0">
                  <a:pos x="50" y="40"/>
                </a:cxn>
                <a:cxn ang="0">
                  <a:pos x="50" y="40"/>
                </a:cxn>
              </a:cxnLst>
              <a:rect l="0" t="0" r="r" b="b"/>
              <a:pathLst>
                <a:path w="139" h="148">
                  <a:moveTo>
                    <a:pt x="50" y="40"/>
                  </a:moveTo>
                  <a:cubicBezTo>
                    <a:pt x="46" y="37"/>
                    <a:pt x="46" y="37"/>
                    <a:pt x="46" y="37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2" y="25"/>
                    <a:pt x="26" y="21"/>
                    <a:pt x="25" y="20"/>
                  </a:cubicBezTo>
                  <a:cubicBezTo>
                    <a:pt x="23" y="19"/>
                    <a:pt x="22" y="18"/>
                    <a:pt x="20" y="20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22" y="13"/>
                    <a:pt x="26" y="7"/>
                    <a:pt x="31" y="3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2" y="2"/>
                    <a:pt x="33" y="0"/>
                    <a:pt x="34" y="1"/>
                  </a:cubicBezTo>
                  <a:cubicBezTo>
                    <a:pt x="34" y="1"/>
                    <a:pt x="34" y="3"/>
                    <a:pt x="34" y="4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8"/>
                    <a:pt x="36" y="9"/>
                    <a:pt x="39" y="10"/>
                  </a:cubicBezTo>
                  <a:cubicBezTo>
                    <a:pt x="44" y="14"/>
                    <a:pt x="65" y="30"/>
                    <a:pt x="70" y="34"/>
                  </a:cubicBezTo>
                  <a:cubicBezTo>
                    <a:pt x="78" y="36"/>
                    <a:pt x="65" y="57"/>
                    <a:pt x="61" y="48"/>
                  </a:cubicBezTo>
                  <a:cubicBezTo>
                    <a:pt x="60" y="46"/>
                    <a:pt x="56" y="44"/>
                    <a:pt x="55" y="43"/>
                  </a:cubicBezTo>
                  <a:cubicBezTo>
                    <a:pt x="52" y="50"/>
                    <a:pt x="56" y="52"/>
                    <a:pt x="58" y="58"/>
                  </a:cubicBezTo>
                  <a:cubicBezTo>
                    <a:pt x="61" y="67"/>
                    <a:pt x="68" y="75"/>
                    <a:pt x="71" y="79"/>
                  </a:cubicBezTo>
                  <a:cubicBezTo>
                    <a:pt x="80" y="71"/>
                    <a:pt x="97" y="50"/>
                    <a:pt x="96" y="40"/>
                  </a:cubicBezTo>
                  <a:cubicBezTo>
                    <a:pt x="96" y="37"/>
                    <a:pt x="96" y="32"/>
                    <a:pt x="94" y="31"/>
                  </a:cubicBezTo>
                  <a:cubicBezTo>
                    <a:pt x="93" y="29"/>
                    <a:pt x="84" y="22"/>
                    <a:pt x="83" y="21"/>
                  </a:cubicBezTo>
                  <a:cubicBezTo>
                    <a:pt x="80" y="21"/>
                    <a:pt x="76" y="21"/>
                    <a:pt x="73" y="22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1" y="4"/>
                    <a:pt x="91" y="4"/>
                    <a:pt x="91" y="4"/>
                  </a:cubicBezTo>
                  <a:cubicBezTo>
                    <a:pt x="91" y="6"/>
                    <a:pt x="92" y="8"/>
                    <a:pt x="94" y="9"/>
                  </a:cubicBezTo>
                  <a:cubicBezTo>
                    <a:pt x="96" y="11"/>
                    <a:pt x="124" y="33"/>
                    <a:pt x="130" y="38"/>
                  </a:cubicBezTo>
                  <a:cubicBezTo>
                    <a:pt x="139" y="44"/>
                    <a:pt x="121" y="58"/>
                    <a:pt x="121" y="51"/>
                  </a:cubicBezTo>
                  <a:cubicBezTo>
                    <a:pt x="121" y="48"/>
                    <a:pt x="120" y="48"/>
                    <a:pt x="115" y="44"/>
                  </a:cubicBezTo>
                  <a:cubicBezTo>
                    <a:pt x="110" y="41"/>
                    <a:pt x="106" y="49"/>
                    <a:pt x="106" y="50"/>
                  </a:cubicBezTo>
                  <a:cubicBezTo>
                    <a:pt x="106" y="50"/>
                    <a:pt x="103" y="55"/>
                    <a:pt x="99" y="61"/>
                  </a:cubicBezTo>
                  <a:cubicBezTo>
                    <a:pt x="95" y="67"/>
                    <a:pt x="91" y="73"/>
                    <a:pt x="90" y="74"/>
                  </a:cubicBezTo>
                  <a:cubicBezTo>
                    <a:pt x="85" y="78"/>
                    <a:pt x="80" y="81"/>
                    <a:pt x="74" y="82"/>
                  </a:cubicBezTo>
                  <a:cubicBezTo>
                    <a:pt x="75" y="84"/>
                    <a:pt x="77" y="85"/>
                    <a:pt x="78" y="86"/>
                  </a:cubicBezTo>
                  <a:cubicBezTo>
                    <a:pt x="82" y="89"/>
                    <a:pt x="87" y="94"/>
                    <a:pt x="92" y="98"/>
                  </a:cubicBezTo>
                  <a:cubicBezTo>
                    <a:pt x="103" y="106"/>
                    <a:pt x="114" y="115"/>
                    <a:pt x="115" y="116"/>
                  </a:cubicBezTo>
                  <a:cubicBezTo>
                    <a:pt x="125" y="123"/>
                    <a:pt x="107" y="140"/>
                    <a:pt x="102" y="140"/>
                  </a:cubicBezTo>
                  <a:cubicBezTo>
                    <a:pt x="92" y="141"/>
                    <a:pt x="0" y="148"/>
                    <a:pt x="0" y="148"/>
                  </a:cubicBezTo>
                  <a:cubicBezTo>
                    <a:pt x="0" y="148"/>
                    <a:pt x="19" y="128"/>
                    <a:pt x="21" y="126"/>
                  </a:cubicBezTo>
                  <a:cubicBezTo>
                    <a:pt x="24" y="122"/>
                    <a:pt x="24" y="122"/>
                    <a:pt x="24" y="122"/>
                  </a:cubicBezTo>
                  <a:cubicBezTo>
                    <a:pt x="24" y="124"/>
                    <a:pt x="21" y="132"/>
                    <a:pt x="26" y="130"/>
                  </a:cubicBezTo>
                  <a:cubicBezTo>
                    <a:pt x="26" y="130"/>
                    <a:pt x="79" y="125"/>
                    <a:pt x="89" y="125"/>
                  </a:cubicBezTo>
                  <a:cubicBezTo>
                    <a:pt x="93" y="124"/>
                    <a:pt x="96" y="115"/>
                    <a:pt x="87" y="108"/>
                  </a:cubicBezTo>
                  <a:cubicBezTo>
                    <a:pt x="79" y="103"/>
                    <a:pt x="53" y="84"/>
                    <a:pt x="48" y="73"/>
                  </a:cubicBezTo>
                  <a:cubicBezTo>
                    <a:pt x="41" y="59"/>
                    <a:pt x="44" y="53"/>
                    <a:pt x="50" y="40"/>
                  </a:cubicBezTo>
                  <a:cubicBezTo>
                    <a:pt x="50" y="40"/>
                    <a:pt x="50" y="40"/>
                    <a:pt x="50" y="40"/>
                  </a:cubicBezTo>
                </a:path>
              </a:pathLst>
            </a:custGeom>
            <a:grpFill/>
            <a:ln w="2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Bangla MN"/>
                <a:cs typeface="Bangla MN"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6140402" y="1547794"/>
              <a:ext cx="522288" cy="557213"/>
            </a:xfrm>
            <a:custGeom>
              <a:avLst/>
              <a:gdLst/>
              <a:ahLst/>
              <a:cxnLst>
                <a:cxn ang="0">
                  <a:pos x="50" y="40"/>
                </a:cxn>
                <a:cxn ang="0">
                  <a:pos x="46" y="37"/>
                </a:cxn>
                <a:cxn ang="0">
                  <a:pos x="38" y="30"/>
                </a:cxn>
                <a:cxn ang="0">
                  <a:pos x="25" y="20"/>
                </a:cxn>
                <a:cxn ang="0">
                  <a:pos x="20" y="20"/>
                </a:cxn>
                <a:cxn ang="0">
                  <a:pos x="18" y="18"/>
                </a:cxn>
                <a:cxn ang="0">
                  <a:pos x="31" y="3"/>
                </a:cxn>
                <a:cxn ang="0">
                  <a:pos x="31" y="2"/>
                </a:cxn>
                <a:cxn ang="0">
                  <a:pos x="34" y="1"/>
                </a:cxn>
                <a:cxn ang="0">
                  <a:pos x="34" y="4"/>
                </a:cxn>
                <a:cxn ang="0">
                  <a:pos x="34" y="5"/>
                </a:cxn>
                <a:cxn ang="0">
                  <a:pos x="39" y="10"/>
                </a:cxn>
                <a:cxn ang="0">
                  <a:pos x="70" y="34"/>
                </a:cxn>
                <a:cxn ang="0">
                  <a:pos x="61" y="48"/>
                </a:cxn>
                <a:cxn ang="0">
                  <a:pos x="55" y="43"/>
                </a:cxn>
                <a:cxn ang="0">
                  <a:pos x="58" y="58"/>
                </a:cxn>
                <a:cxn ang="0">
                  <a:pos x="71" y="79"/>
                </a:cxn>
                <a:cxn ang="0">
                  <a:pos x="96" y="40"/>
                </a:cxn>
                <a:cxn ang="0">
                  <a:pos x="94" y="31"/>
                </a:cxn>
                <a:cxn ang="0">
                  <a:pos x="83" y="21"/>
                </a:cxn>
                <a:cxn ang="0">
                  <a:pos x="73" y="22"/>
                </a:cxn>
                <a:cxn ang="0">
                  <a:pos x="91" y="0"/>
                </a:cxn>
                <a:cxn ang="0">
                  <a:pos x="91" y="4"/>
                </a:cxn>
                <a:cxn ang="0">
                  <a:pos x="94" y="9"/>
                </a:cxn>
                <a:cxn ang="0">
                  <a:pos x="130" y="38"/>
                </a:cxn>
                <a:cxn ang="0">
                  <a:pos x="121" y="51"/>
                </a:cxn>
                <a:cxn ang="0">
                  <a:pos x="115" y="44"/>
                </a:cxn>
                <a:cxn ang="0">
                  <a:pos x="106" y="50"/>
                </a:cxn>
                <a:cxn ang="0">
                  <a:pos x="99" y="61"/>
                </a:cxn>
                <a:cxn ang="0">
                  <a:pos x="90" y="74"/>
                </a:cxn>
                <a:cxn ang="0">
                  <a:pos x="74" y="82"/>
                </a:cxn>
                <a:cxn ang="0">
                  <a:pos x="78" y="86"/>
                </a:cxn>
                <a:cxn ang="0">
                  <a:pos x="92" y="98"/>
                </a:cxn>
                <a:cxn ang="0">
                  <a:pos x="115" y="116"/>
                </a:cxn>
                <a:cxn ang="0">
                  <a:pos x="102" y="140"/>
                </a:cxn>
                <a:cxn ang="0">
                  <a:pos x="0" y="148"/>
                </a:cxn>
                <a:cxn ang="0">
                  <a:pos x="21" y="126"/>
                </a:cxn>
                <a:cxn ang="0">
                  <a:pos x="24" y="122"/>
                </a:cxn>
                <a:cxn ang="0">
                  <a:pos x="26" y="130"/>
                </a:cxn>
                <a:cxn ang="0">
                  <a:pos x="89" y="125"/>
                </a:cxn>
                <a:cxn ang="0">
                  <a:pos x="87" y="108"/>
                </a:cxn>
                <a:cxn ang="0">
                  <a:pos x="48" y="73"/>
                </a:cxn>
                <a:cxn ang="0">
                  <a:pos x="50" y="40"/>
                </a:cxn>
                <a:cxn ang="0">
                  <a:pos x="50" y="40"/>
                </a:cxn>
              </a:cxnLst>
              <a:rect l="0" t="0" r="r" b="b"/>
              <a:pathLst>
                <a:path w="139" h="148">
                  <a:moveTo>
                    <a:pt x="50" y="40"/>
                  </a:moveTo>
                  <a:cubicBezTo>
                    <a:pt x="46" y="37"/>
                    <a:pt x="46" y="37"/>
                    <a:pt x="46" y="37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2" y="25"/>
                    <a:pt x="26" y="21"/>
                    <a:pt x="25" y="20"/>
                  </a:cubicBezTo>
                  <a:cubicBezTo>
                    <a:pt x="23" y="19"/>
                    <a:pt x="22" y="18"/>
                    <a:pt x="20" y="20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22" y="13"/>
                    <a:pt x="26" y="7"/>
                    <a:pt x="31" y="3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2" y="2"/>
                    <a:pt x="33" y="0"/>
                    <a:pt x="34" y="1"/>
                  </a:cubicBezTo>
                  <a:cubicBezTo>
                    <a:pt x="34" y="1"/>
                    <a:pt x="34" y="3"/>
                    <a:pt x="34" y="4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8"/>
                    <a:pt x="36" y="9"/>
                    <a:pt x="39" y="10"/>
                  </a:cubicBezTo>
                  <a:cubicBezTo>
                    <a:pt x="44" y="14"/>
                    <a:pt x="65" y="30"/>
                    <a:pt x="70" y="34"/>
                  </a:cubicBezTo>
                  <a:cubicBezTo>
                    <a:pt x="78" y="36"/>
                    <a:pt x="65" y="57"/>
                    <a:pt x="61" y="48"/>
                  </a:cubicBezTo>
                  <a:cubicBezTo>
                    <a:pt x="60" y="46"/>
                    <a:pt x="56" y="44"/>
                    <a:pt x="55" y="43"/>
                  </a:cubicBezTo>
                  <a:cubicBezTo>
                    <a:pt x="52" y="50"/>
                    <a:pt x="56" y="52"/>
                    <a:pt x="58" y="58"/>
                  </a:cubicBezTo>
                  <a:cubicBezTo>
                    <a:pt x="61" y="67"/>
                    <a:pt x="68" y="75"/>
                    <a:pt x="71" y="79"/>
                  </a:cubicBezTo>
                  <a:cubicBezTo>
                    <a:pt x="80" y="71"/>
                    <a:pt x="97" y="50"/>
                    <a:pt x="96" y="40"/>
                  </a:cubicBezTo>
                  <a:cubicBezTo>
                    <a:pt x="96" y="37"/>
                    <a:pt x="96" y="32"/>
                    <a:pt x="94" y="31"/>
                  </a:cubicBezTo>
                  <a:cubicBezTo>
                    <a:pt x="93" y="29"/>
                    <a:pt x="84" y="22"/>
                    <a:pt x="83" y="21"/>
                  </a:cubicBezTo>
                  <a:cubicBezTo>
                    <a:pt x="80" y="21"/>
                    <a:pt x="76" y="21"/>
                    <a:pt x="73" y="22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1" y="4"/>
                    <a:pt x="91" y="4"/>
                    <a:pt x="91" y="4"/>
                  </a:cubicBezTo>
                  <a:cubicBezTo>
                    <a:pt x="91" y="6"/>
                    <a:pt x="92" y="8"/>
                    <a:pt x="94" y="9"/>
                  </a:cubicBezTo>
                  <a:cubicBezTo>
                    <a:pt x="96" y="11"/>
                    <a:pt x="124" y="33"/>
                    <a:pt x="130" y="38"/>
                  </a:cubicBezTo>
                  <a:cubicBezTo>
                    <a:pt x="139" y="44"/>
                    <a:pt x="121" y="58"/>
                    <a:pt x="121" y="51"/>
                  </a:cubicBezTo>
                  <a:cubicBezTo>
                    <a:pt x="121" y="48"/>
                    <a:pt x="120" y="48"/>
                    <a:pt x="115" y="44"/>
                  </a:cubicBezTo>
                  <a:cubicBezTo>
                    <a:pt x="110" y="41"/>
                    <a:pt x="106" y="49"/>
                    <a:pt x="106" y="50"/>
                  </a:cubicBezTo>
                  <a:cubicBezTo>
                    <a:pt x="106" y="50"/>
                    <a:pt x="103" y="55"/>
                    <a:pt x="99" y="61"/>
                  </a:cubicBezTo>
                  <a:cubicBezTo>
                    <a:pt x="95" y="67"/>
                    <a:pt x="91" y="73"/>
                    <a:pt x="90" y="74"/>
                  </a:cubicBezTo>
                  <a:cubicBezTo>
                    <a:pt x="85" y="78"/>
                    <a:pt x="80" y="81"/>
                    <a:pt x="74" y="82"/>
                  </a:cubicBezTo>
                  <a:cubicBezTo>
                    <a:pt x="75" y="84"/>
                    <a:pt x="77" y="85"/>
                    <a:pt x="78" y="86"/>
                  </a:cubicBezTo>
                  <a:cubicBezTo>
                    <a:pt x="82" y="89"/>
                    <a:pt x="87" y="94"/>
                    <a:pt x="92" y="98"/>
                  </a:cubicBezTo>
                  <a:cubicBezTo>
                    <a:pt x="103" y="106"/>
                    <a:pt x="114" y="115"/>
                    <a:pt x="115" y="116"/>
                  </a:cubicBezTo>
                  <a:cubicBezTo>
                    <a:pt x="125" y="123"/>
                    <a:pt x="107" y="140"/>
                    <a:pt x="102" y="140"/>
                  </a:cubicBezTo>
                  <a:cubicBezTo>
                    <a:pt x="92" y="141"/>
                    <a:pt x="0" y="148"/>
                    <a:pt x="0" y="148"/>
                  </a:cubicBezTo>
                  <a:cubicBezTo>
                    <a:pt x="0" y="148"/>
                    <a:pt x="19" y="128"/>
                    <a:pt x="21" y="126"/>
                  </a:cubicBezTo>
                  <a:cubicBezTo>
                    <a:pt x="24" y="122"/>
                    <a:pt x="24" y="122"/>
                    <a:pt x="24" y="122"/>
                  </a:cubicBezTo>
                  <a:cubicBezTo>
                    <a:pt x="24" y="124"/>
                    <a:pt x="21" y="132"/>
                    <a:pt x="26" y="130"/>
                  </a:cubicBezTo>
                  <a:cubicBezTo>
                    <a:pt x="26" y="130"/>
                    <a:pt x="79" y="125"/>
                    <a:pt x="89" y="125"/>
                  </a:cubicBezTo>
                  <a:cubicBezTo>
                    <a:pt x="93" y="124"/>
                    <a:pt x="96" y="115"/>
                    <a:pt x="87" y="108"/>
                  </a:cubicBezTo>
                  <a:cubicBezTo>
                    <a:pt x="79" y="103"/>
                    <a:pt x="53" y="84"/>
                    <a:pt x="48" y="73"/>
                  </a:cubicBezTo>
                  <a:cubicBezTo>
                    <a:pt x="41" y="59"/>
                    <a:pt x="44" y="53"/>
                    <a:pt x="50" y="40"/>
                  </a:cubicBezTo>
                  <a:cubicBezTo>
                    <a:pt x="50" y="40"/>
                    <a:pt x="50" y="40"/>
                    <a:pt x="50" y="40"/>
                  </a:cubicBezTo>
                </a:path>
              </a:pathLst>
            </a:custGeom>
            <a:grpFill/>
            <a:ln w="2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Bangla MN"/>
                <a:cs typeface="Bangla MN"/>
              </a:endParaRPr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5441902" y="1539857"/>
              <a:ext cx="222250" cy="625475"/>
            </a:xfrm>
            <a:custGeom>
              <a:avLst/>
              <a:gdLst/>
              <a:ahLst/>
              <a:cxnLst>
                <a:cxn ang="0">
                  <a:pos x="29" y="34"/>
                </a:cxn>
                <a:cxn ang="0">
                  <a:pos x="9" y="19"/>
                </a:cxn>
                <a:cxn ang="0">
                  <a:pos x="0" y="18"/>
                </a:cxn>
                <a:cxn ang="0">
                  <a:pos x="15" y="0"/>
                </a:cxn>
                <a:cxn ang="0">
                  <a:pos x="17" y="2"/>
                </a:cxn>
                <a:cxn ang="0">
                  <a:pos x="17" y="3"/>
                </a:cxn>
                <a:cxn ang="0">
                  <a:pos x="19" y="7"/>
                </a:cxn>
                <a:cxn ang="0">
                  <a:pos x="52" y="32"/>
                </a:cxn>
                <a:cxn ang="0">
                  <a:pos x="55" y="35"/>
                </a:cxn>
                <a:cxn ang="0">
                  <a:pos x="59" y="35"/>
                </a:cxn>
                <a:cxn ang="0">
                  <a:pos x="56" y="38"/>
                </a:cxn>
                <a:cxn ang="0">
                  <a:pos x="52" y="43"/>
                </a:cxn>
                <a:cxn ang="0">
                  <a:pos x="45" y="50"/>
                </a:cxn>
                <a:cxn ang="0">
                  <a:pos x="42" y="49"/>
                </a:cxn>
                <a:cxn ang="0">
                  <a:pos x="42" y="47"/>
                </a:cxn>
                <a:cxn ang="0">
                  <a:pos x="41" y="45"/>
                </a:cxn>
                <a:cxn ang="0">
                  <a:pos x="30" y="49"/>
                </a:cxn>
                <a:cxn ang="0">
                  <a:pos x="30" y="149"/>
                </a:cxn>
                <a:cxn ang="0">
                  <a:pos x="35" y="149"/>
                </a:cxn>
                <a:cxn ang="0">
                  <a:pos x="36" y="152"/>
                </a:cxn>
                <a:cxn ang="0">
                  <a:pos x="28" y="158"/>
                </a:cxn>
                <a:cxn ang="0">
                  <a:pos x="16" y="165"/>
                </a:cxn>
                <a:cxn ang="0">
                  <a:pos x="14" y="164"/>
                </a:cxn>
                <a:cxn ang="0">
                  <a:pos x="15" y="154"/>
                </a:cxn>
                <a:cxn ang="0">
                  <a:pos x="15" y="63"/>
                </a:cxn>
                <a:cxn ang="0">
                  <a:pos x="19" y="47"/>
                </a:cxn>
                <a:cxn ang="0">
                  <a:pos x="29" y="34"/>
                </a:cxn>
              </a:cxnLst>
              <a:rect l="0" t="0" r="r" b="b"/>
              <a:pathLst>
                <a:path w="59" h="166">
                  <a:moveTo>
                    <a:pt x="29" y="34"/>
                  </a:moveTo>
                  <a:cubicBezTo>
                    <a:pt x="24" y="31"/>
                    <a:pt x="11" y="20"/>
                    <a:pt x="9" y="19"/>
                  </a:cubicBezTo>
                  <a:cubicBezTo>
                    <a:pt x="7" y="17"/>
                    <a:pt x="3" y="18"/>
                    <a:pt x="0" y="18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1"/>
                    <a:pt x="17" y="1"/>
                    <a:pt x="17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4"/>
                    <a:pt x="17" y="6"/>
                    <a:pt x="19" y="7"/>
                  </a:cubicBezTo>
                  <a:cubicBezTo>
                    <a:pt x="24" y="11"/>
                    <a:pt x="50" y="32"/>
                    <a:pt x="52" y="32"/>
                  </a:cubicBezTo>
                  <a:cubicBezTo>
                    <a:pt x="54" y="34"/>
                    <a:pt x="55" y="35"/>
                    <a:pt x="55" y="35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6" y="38"/>
                    <a:pt x="56" y="38"/>
                    <a:pt x="56" y="38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3" y="51"/>
                    <a:pt x="42" y="51"/>
                    <a:pt x="42" y="49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46"/>
                    <a:pt x="42" y="46"/>
                    <a:pt x="41" y="45"/>
                  </a:cubicBezTo>
                  <a:cubicBezTo>
                    <a:pt x="35" y="37"/>
                    <a:pt x="30" y="40"/>
                    <a:pt x="30" y="49"/>
                  </a:cubicBezTo>
                  <a:cubicBezTo>
                    <a:pt x="30" y="55"/>
                    <a:pt x="30" y="149"/>
                    <a:pt x="30" y="149"/>
                  </a:cubicBezTo>
                  <a:cubicBezTo>
                    <a:pt x="30" y="152"/>
                    <a:pt x="33" y="150"/>
                    <a:pt x="35" y="149"/>
                  </a:cubicBezTo>
                  <a:cubicBezTo>
                    <a:pt x="38" y="148"/>
                    <a:pt x="37" y="151"/>
                    <a:pt x="36" y="152"/>
                  </a:cubicBezTo>
                  <a:cubicBezTo>
                    <a:pt x="34" y="154"/>
                    <a:pt x="31" y="156"/>
                    <a:pt x="28" y="158"/>
                  </a:cubicBezTo>
                  <a:cubicBezTo>
                    <a:pt x="23" y="161"/>
                    <a:pt x="17" y="165"/>
                    <a:pt x="16" y="165"/>
                  </a:cubicBezTo>
                  <a:cubicBezTo>
                    <a:pt x="15" y="166"/>
                    <a:pt x="13" y="166"/>
                    <a:pt x="14" y="164"/>
                  </a:cubicBezTo>
                  <a:cubicBezTo>
                    <a:pt x="14" y="160"/>
                    <a:pt x="15" y="158"/>
                    <a:pt x="15" y="154"/>
                  </a:cubicBezTo>
                  <a:cubicBezTo>
                    <a:pt x="15" y="151"/>
                    <a:pt x="15" y="68"/>
                    <a:pt x="15" y="63"/>
                  </a:cubicBezTo>
                  <a:cubicBezTo>
                    <a:pt x="15" y="59"/>
                    <a:pt x="17" y="52"/>
                    <a:pt x="19" y="47"/>
                  </a:cubicBezTo>
                  <a:cubicBezTo>
                    <a:pt x="21" y="43"/>
                    <a:pt x="27" y="38"/>
                    <a:pt x="29" y="34"/>
                  </a:cubicBezTo>
                </a:path>
              </a:pathLst>
            </a:custGeom>
            <a:grpFill/>
            <a:ln w="2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Bangla MN"/>
                <a:cs typeface="Bangla MN"/>
              </a:endParaRPr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5441902" y="1539857"/>
              <a:ext cx="222250" cy="625475"/>
            </a:xfrm>
            <a:custGeom>
              <a:avLst/>
              <a:gdLst/>
              <a:ahLst/>
              <a:cxnLst>
                <a:cxn ang="0">
                  <a:pos x="29" y="34"/>
                </a:cxn>
                <a:cxn ang="0">
                  <a:pos x="9" y="19"/>
                </a:cxn>
                <a:cxn ang="0">
                  <a:pos x="0" y="18"/>
                </a:cxn>
                <a:cxn ang="0">
                  <a:pos x="15" y="0"/>
                </a:cxn>
                <a:cxn ang="0">
                  <a:pos x="17" y="2"/>
                </a:cxn>
                <a:cxn ang="0">
                  <a:pos x="17" y="3"/>
                </a:cxn>
                <a:cxn ang="0">
                  <a:pos x="19" y="7"/>
                </a:cxn>
                <a:cxn ang="0">
                  <a:pos x="52" y="32"/>
                </a:cxn>
                <a:cxn ang="0">
                  <a:pos x="55" y="35"/>
                </a:cxn>
                <a:cxn ang="0">
                  <a:pos x="59" y="35"/>
                </a:cxn>
                <a:cxn ang="0">
                  <a:pos x="56" y="38"/>
                </a:cxn>
                <a:cxn ang="0">
                  <a:pos x="52" y="43"/>
                </a:cxn>
                <a:cxn ang="0">
                  <a:pos x="45" y="50"/>
                </a:cxn>
                <a:cxn ang="0">
                  <a:pos x="42" y="49"/>
                </a:cxn>
                <a:cxn ang="0">
                  <a:pos x="42" y="47"/>
                </a:cxn>
                <a:cxn ang="0">
                  <a:pos x="41" y="45"/>
                </a:cxn>
                <a:cxn ang="0">
                  <a:pos x="30" y="49"/>
                </a:cxn>
                <a:cxn ang="0">
                  <a:pos x="30" y="149"/>
                </a:cxn>
                <a:cxn ang="0">
                  <a:pos x="35" y="149"/>
                </a:cxn>
                <a:cxn ang="0">
                  <a:pos x="36" y="152"/>
                </a:cxn>
                <a:cxn ang="0">
                  <a:pos x="28" y="158"/>
                </a:cxn>
                <a:cxn ang="0">
                  <a:pos x="16" y="165"/>
                </a:cxn>
                <a:cxn ang="0">
                  <a:pos x="14" y="164"/>
                </a:cxn>
                <a:cxn ang="0">
                  <a:pos x="15" y="154"/>
                </a:cxn>
                <a:cxn ang="0">
                  <a:pos x="15" y="63"/>
                </a:cxn>
                <a:cxn ang="0">
                  <a:pos x="19" y="47"/>
                </a:cxn>
                <a:cxn ang="0">
                  <a:pos x="29" y="34"/>
                </a:cxn>
              </a:cxnLst>
              <a:rect l="0" t="0" r="r" b="b"/>
              <a:pathLst>
                <a:path w="59" h="166">
                  <a:moveTo>
                    <a:pt x="29" y="34"/>
                  </a:moveTo>
                  <a:cubicBezTo>
                    <a:pt x="24" y="31"/>
                    <a:pt x="11" y="20"/>
                    <a:pt x="9" y="19"/>
                  </a:cubicBezTo>
                  <a:cubicBezTo>
                    <a:pt x="7" y="17"/>
                    <a:pt x="3" y="18"/>
                    <a:pt x="0" y="18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1"/>
                    <a:pt x="17" y="1"/>
                    <a:pt x="17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4"/>
                    <a:pt x="17" y="6"/>
                    <a:pt x="19" y="7"/>
                  </a:cubicBezTo>
                  <a:cubicBezTo>
                    <a:pt x="24" y="11"/>
                    <a:pt x="50" y="32"/>
                    <a:pt x="52" y="32"/>
                  </a:cubicBezTo>
                  <a:cubicBezTo>
                    <a:pt x="54" y="34"/>
                    <a:pt x="55" y="35"/>
                    <a:pt x="55" y="35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6" y="38"/>
                    <a:pt x="56" y="38"/>
                    <a:pt x="56" y="38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3" y="51"/>
                    <a:pt x="42" y="51"/>
                    <a:pt x="42" y="49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46"/>
                    <a:pt x="42" y="46"/>
                    <a:pt x="41" y="45"/>
                  </a:cubicBezTo>
                  <a:cubicBezTo>
                    <a:pt x="35" y="37"/>
                    <a:pt x="30" y="40"/>
                    <a:pt x="30" y="49"/>
                  </a:cubicBezTo>
                  <a:cubicBezTo>
                    <a:pt x="30" y="55"/>
                    <a:pt x="30" y="149"/>
                    <a:pt x="30" y="149"/>
                  </a:cubicBezTo>
                  <a:cubicBezTo>
                    <a:pt x="30" y="152"/>
                    <a:pt x="33" y="150"/>
                    <a:pt x="35" y="149"/>
                  </a:cubicBezTo>
                  <a:cubicBezTo>
                    <a:pt x="38" y="148"/>
                    <a:pt x="37" y="151"/>
                    <a:pt x="36" y="152"/>
                  </a:cubicBezTo>
                  <a:cubicBezTo>
                    <a:pt x="34" y="154"/>
                    <a:pt x="31" y="156"/>
                    <a:pt x="28" y="158"/>
                  </a:cubicBezTo>
                  <a:cubicBezTo>
                    <a:pt x="23" y="161"/>
                    <a:pt x="17" y="165"/>
                    <a:pt x="16" y="165"/>
                  </a:cubicBezTo>
                  <a:cubicBezTo>
                    <a:pt x="15" y="166"/>
                    <a:pt x="13" y="166"/>
                    <a:pt x="14" y="164"/>
                  </a:cubicBezTo>
                  <a:cubicBezTo>
                    <a:pt x="14" y="160"/>
                    <a:pt x="15" y="158"/>
                    <a:pt x="15" y="154"/>
                  </a:cubicBezTo>
                  <a:cubicBezTo>
                    <a:pt x="15" y="151"/>
                    <a:pt x="15" y="68"/>
                    <a:pt x="15" y="63"/>
                  </a:cubicBezTo>
                  <a:cubicBezTo>
                    <a:pt x="15" y="59"/>
                    <a:pt x="17" y="52"/>
                    <a:pt x="19" y="47"/>
                  </a:cubicBezTo>
                  <a:cubicBezTo>
                    <a:pt x="21" y="43"/>
                    <a:pt x="27" y="38"/>
                    <a:pt x="29" y="34"/>
                  </a:cubicBezTo>
                </a:path>
              </a:pathLst>
            </a:custGeom>
            <a:grpFill/>
            <a:ln w="2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Bangla MN"/>
                <a:cs typeface="Bangla MN"/>
              </a:endParaRPr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5641927" y="1558907"/>
              <a:ext cx="533400" cy="546100"/>
            </a:xfrm>
            <a:custGeom>
              <a:avLst/>
              <a:gdLst/>
              <a:ahLst/>
              <a:cxnLst>
                <a:cxn ang="0">
                  <a:pos x="13" y="106"/>
                </a:cxn>
                <a:cxn ang="0">
                  <a:pos x="1" y="111"/>
                </a:cxn>
                <a:cxn ang="0">
                  <a:pos x="35" y="59"/>
                </a:cxn>
                <a:cxn ang="0">
                  <a:pos x="37" y="36"/>
                </a:cxn>
                <a:cxn ang="0">
                  <a:pos x="29" y="26"/>
                </a:cxn>
                <a:cxn ang="0">
                  <a:pos x="18" y="27"/>
                </a:cxn>
                <a:cxn ang="0">
                  <a:pos x="16" y="24"/>
                </a:cxn>
                <a:cxn ang="0">
                  <a:pos x="28" y="14"/>
                </a:cxn>
                <a:cxn ang="0">
                  <a:pos x="41" y="2"/>
                </a:cxn>
                <a:cxn ang="0">
                  <a:pos x="44" y="3"/>
                </a:cxn>
                <a:cxn ang="0">
                  <a:pos x="43" y="4"/>
                </a:cxn>
                <a:cxn ang="0">
                  <a:pos x="41" y="15"/>
                </a:cxn>
                <a:cxn ang="0">
                  <a:pos x="53" y="32"/>
                </a:cxn>
                <a:cxn ang="0">
                  <a:pos x="62" y="33"/>
                </a:cxn>
                <a:cxn ang="0">
                  <a:pos x="69" y="28"/>
                </a:cxn>
                <a:cxn ang="0">
                  <a:pos x="84" y="20"/>
                </a:cxn>
                <a:cxn ang="0">
                  <a:pos x="130" y="17"/>
                </a:cxn>
                <a:cxn ang="0">
                  <a:pos x="139" y="25"/>
                </a:cxn>
                <a:cxn ang="0">
                  <a:pos x="139" y="112"/>
                </a:cxn>
                <a:cxn ang="0">
                  <a:pos x="140" y="113"/>
                </a:cxn>
                <a:cxn ang="0">
                  <a:pos x="141" y="117"/>
                </a:cxn>
                <a:cxn ang="0">
                  <a:pos x="140" y="117"/>
                </a:cxn>
                <a:cxn ang="0">
                  <a:pos x="139" y="119"/>
                </a:cxn>
                <a:cxn ang="0">
                  <a:pos x="129" y="130"/>
                </a:cxn>
                <a:cxn ang="0">
                  <a:pos x="127" y="132"/>
                </a:cxn>
                <a:cxn ang="0">
                  <a:pos x="126" y="133"/>
                </a:cxn>
                <a:cxn ang="0">
                  <a:pos x="125" y="133"/>
                </a:cxn>
                <a:cxn ang="0">
                  <a:pos x="121" y="134"/>
                </a:cxn>
                <a:cxn ang="0">
                  <a:pos x="107" y="135"/>
                </a:cxn>
                <a:cxn ang="0">
                  <a:pos x="65" y="139"/>
                </a:cxn>
                <a:cxn ang="0">
                  <a:pos x="0" y="145"/>
                </a:cxn>
                <a:cxn ang="0">
                  <a:pos x="22" y="121"/>
                </a:cxn>
                <a:cxn ang="0">
                  <a:pos x="25" y="123"/>
                </a:cxn>
                <a:cxn ang="0">
                  <a:pos x="24" y="123"/>
                </a:cxn>
                <a:cxn ang="0">
                  <a:pos x="26" y="127"/>
                </a:cxn>
                <a:cxn ang="0">
                  <a:pos x="115" y="118"/>
                </a:cxn>
                <a:cxn ang="0">
                  <a:pos x="117" y="118"/>
                </a:cxn>
                <a:cxn ang="0">
                  <a:pos x="124" y="110"/>
                </a:cxn>
                <a:cxn ang="0">
                  <a:pos x="124" y="37"/>
                </a:cxn>
                <a:cxn ang="0">
                  <a:pos x="122" y="32"/>
                </a:cxn>
                <a:cxn ang="0">
                  <a:pos x="82" y="34"/>
                </a:cxn>
                <a:cxn ang="0">
                  <a:pos x="75" y="36"/>
                </a:cxn>
                <a:cxn ang="0">
                  <a:pos x="64" y="41"/>
                </a:cxn>
                <a:cxn ang="0">
                  <a:pos x="32" y="82"/>
                </a:cxn>
                <a:cxn ang="0">
                  <a:pos x="26" y="94"/>
                </a:cxn>
                <a:cxn ang="0">
                  <a:pos x="13" y="106"/>
                </a:cxn>
              </a:cxnLst>
              <a:rect l="0" t="0" r="r" b="b"/>
              <a:pathLst>
                <a:path w="142" h="145">
                  <a:moveTo>
                    <a:pt x="13" y="106"/>
                  </a:moveTo>
                  <a:cubicBezTo>
                    <a:pt x="9" y="107"/>
                    <a:pt x="1" y="111"/>
                    <a:pt x="1" y="111"/>
                  </a:cubicBezTo>
                  <a:cubicBezTo>
                    <a:pt x="1" y="111"/>
                    <a:pt x="33" y="62"/>
                    <a:pt x="35" y="59"/>
                  </a:cubicBezTo>
                  <a:cubicBezTo>
                    <a:pt x="41" y="50"/>
                    <a:pt x="43" y="48"/>
                    <a:pt x="37" y="36"/>
                  </a:cubicBezTo>
                  <a:cubicBezTo>
                    <a:pt x="34" y="31"/>
                    <a:pt x="30" y="26"/>
                    <a:pt x="29" y="26"/>
                  </a:cubicBezTo>
                  <a:cubicBezTo>
                    <a:pt x="28" y="23"/>
                    <a:pt x="20" y="26"/>
                    <a:pt x="18" y="27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22" y="19"/>
                    <a:pt x="28" y="14"/>
                  </a:cubicBezTo>
                  <a:cubicBezTo>
                    <a:pt x="35" y="8"/>
                    <a:pt x="41" y="3"/>
                    <a:pt x="41" y="2"/>
                  </a:cubicBezTo>
                  <a:cubicBezTo>
                    <a:pt x="43" y="0"/>
                    <a:pt x="45" y="0"/>
                    <a:pt x="44" y="3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2" y="7"/>
                    <a:pt x="40" y="12"/>
                    <a:pt x="41" y="15"/>
                  </a:cubicBezTo>
                  <a:cubicBezTo>
                    <a:pt x="44" y="21"/>
                    <a:pt x="49" y="26"/>
                    <a:pt x="53" y="32"/>
                  </a:cubicBezTo>
                  <a:cubicBezTo>
                    <a:pt x="55" y="37"/>
                    <a:pt x="59" y="34"/>
                    <a:pt x="62" y="33"/>
                  </a:cubicBezTo>
                  <a:cubicBezTo>
                    <a:pt x="65" y="31"/>
                    <a:pt x="67" y="29"/>
                    <a:pt x="69" y="28"/>
                  </a:cubicBezTo>
                  <a:cubicBezTo>
                    <a:pt x="73" y="25"/>
                    <a:pt x="78" y="22"/>
                    <a:pt x="84" y="20"/>
                  </a:cubicBezTo>
                  <a:cubicBezTo>
                    <a:pt x="93" y="19"/>
                    <a:pt x="122" y="17"/>
                    <a:pt x="130" y="17"/>
                  </a:cubicBezTo>
                  <a:cubicBezTo>
                    <a:pt x="134" y="17"/>
                    <a:pt x="138" y="20"/>
                    <a:pt x="139" y="25"/>
                  </a:cubicBezTo>
                  <a:cubicBezTo>
                    <a:pt x="139" y="112"/>
                    <a:pt x="139" y="112"/>
                    <a:pt x="139" y="112"/>
                  </a:cubicBezTo>
                  <a:cubicBezTo>
                    <a:pt x="140" y="113"/>
                    <a:pt x="140" y="113"/>
                    <a:pt x="140" y="113"/>
                  </a:cubicBezTo>
                  <a:cubicBezTo>
                    <a:pt x="141" y="114"/>
                    <a:pt x="142" y="115"/>
                    <a:pt x="141" y="117"/>
                  </a:cubicBezTo>
                  <a:cubicBezTo>
                    <a:pt x="140" y="117"/>
                    <a:pt x="140" y="117"/>
                    <a:pt x="140" y="117"/>
                  </a:cubicBezTo>
                  <a:cubicBezTo>
                    <a:pt x="139" y="119"/>
                    <a:pt x="139" y="119"/>
                    <a:pt x="139" y="119"/>
                  </a:cubicBezTo>
                  <a:cubicBezTo>
                    <a:pt x="135" y="123"/>
                    <a:pt x="132" y="127"/>
                    <a:pt x="129" y="130"/>
                  </a:cubicBezTo>
                  <a:cubicBezTo>
                    <a:pt x="127" y="132"/>
                    <a:pt x="127" y="132"/>
                    <a:pt x="127" y="132"/>
                  </a:cubicBezTo>
                  <a:cubicBezTo>
                    <a:pt x="127" y="132"/>
                    <a:pt x="127" y="133"/>
                    <a:pt x="126" y="133"/>
                  </a:cubicBezTo>
                  <a:cubicBezTo>
                    <a:pt x="125" y="133"/>
                    <a:pt x="125" y="133"/>
                    <a:pt x="125" y="133"/>
                  </a:cubicBezTo>
                  <a:cubicBezTo>
                    <a:pt x="121" y="134"/>
                    <a:pt x="121" y="134"/>
                    <a:pt x="121" y="134"/>
                  </a:cubicBezTo>
                  <a:cubicBezTo>
                    <a:pt x="107" y="135"/>
                    <a:pt x="107" y="135"/>
                    <a:pt x="107" y="135"/>
                  </a:cubicBezTo>
                  <a:cubicBezTo>
                    <a:pt x="65" y="139"/>
                    <a:pt x="65" y="139"/>
                    <a:pt x="65" y="139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22" y="121"/>
                    <a:pt x="22" y="121"/>
                    <a:pt x="22" y="121"/>
                  </a:cubicBezTo>
                  <a:cubicBezTo>
                    <a:pt x="25" y="123"/>
                    <a:pt x="25" y="123"/>
                    <a:pt x="25" y="123"/>
                  </a:cubicBezTo>
                  <a:cubicBezTo>
                    <a:pt x="24" y="123"/>
                    <a:pt x="24" y="123"/>
                    <a:pt x="24" y="123"/>
                  </a:cubicBezTo>
                  <a:cubicBezTo>
                    <a:pt x="24" y="125"/>
                    <a:pt x="24" y="126"/>
                    <a:pt x="26" y="127"/>
                  </a:cubicBezTo>
                  <a:cubicBezTo>
                    <a:pt x="115" y="118"/>
                    <a:pt x="115" y="118"/>
                    <a:pt x="115" y="118"/>
                  </a:cubicBezTo>
                  <a:cubicBezTo>
                    <a:pt x="115" y="118"/>
                    <a:pt x="116" y="118"/>
                    <a:pt x="117" y="118"/>
                  </a:cubicBezTo>
                  <a:cubicBezTo>
                    <a:pt x="120" y="117"/>
                    <a:pt x="124" y="115"/>
                    <a:pt x="124" y="110"/>
                  </a:cubicBezTo>
                  <a:cubicBezTo>
                    <a:pt x="124" y="110"/>
                    <a:pt x="125" y="42"/>
                    <a:pt x="124" y="37"/>
                  </a:cubicBezTo>
                  <a:cubicBezTo>
                    <a:pt x="124" y="35"/>
                    <a:pt x="124" y="33"/>
                    <a:pt x="122" y="32"/>
                  </a:cubicBezTo>
                  <a:cubicBezTo>
                    <a:pt x="118" y="31"/>
                    <a:pt x="85" y="33"/>
                    <a:pt x="82" y="34"/>
                  </a:cubicBezTo>
                  <a:cubicBezTo>
                    <a:pt x="82" y="34"/>
                    <a:pt x="79" y="34"/>
                    <a:pt x="75" y="36"/>
                  </a:cubicBezTo>
                  <a:cubicBezTo>
                    <a:pt x="71" y="37"/>
                    <a:pt x="66" y="38"/>
                    <a:pt x="64" y="41"/>
                  </a:cubicBezTo>
                  <a:cubicBezTo>
                    <a:pt x="47" y="54"/>
                    <a:pt x="42" y="63"/>
                    <a:pt x="32" y="82"/>
                  </a:cubicBezTo>
                  <a:cubicBezTo>
                    <a:pt x="26" y="94"/>
                    <a:pt x="26" y="94"/>
                    <a:pt x="26" y="94"/>
                  </a:cubicBezTo>
                  <a:cubicBezTo>
                    <a:pt x="21" y="102"/>
                    <a:pt x="21" y="102"/>
                    <a:pt x="13" y="106"/>
                  </a:cubicBezTo>
                </a:path>
              </a:pathLst>
            </a:custGeom>
            <a:grpFill/>
            <a:ln w="2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Bangla MN"/>
                <a:cs typeface="Bangla MN"/>
              </a:endParaRPr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5641927" y="1558907"/>
              <a:ext cx="533400" cy="546100"/>
            </a:xfrm>
            <a:custGeom>
              <a:avLst/>
              <a:gdLst/>
              <a:ahLst/>
              <a:cxnLst>
                <a:cxn ang="0">
                  <a:pos x="13" y="106"/>
                </a:cxn>
                <a:cxn ang="0">
                  <a:pos x="1" y="111"/>
                </a:cxn>
                <a:cxn ang="0">
                  <a:pos x="35" y="59"/>
                </a:cxn>
                <a:cxn ang="0">
                  <a:pos x="37" y="36"/>
                </a:cxn>
                <a:cxn ang="0">
                  <a:pos x="29" y="26"/>
                </a:cxn>
                <a:cxn ang="0">
                  <a:pos x="18" y="27"/>
                </a:cxn>
                <a:cxn ang="0">
                  <a:pos x="16" y="24"/>
                </a:cxn>
                <a:cxn ang="0">
                  <a:pos x="28" y="14"/>
                </a:cxn>
                <a:cxn ang="0">
                  <a:pos x="41" y="2"/>
                </a:cxn>
                <a:cxn ang="0">
                  <a:pos x="44" y="3"/>
                </a:cxn>
                <a:cxn ang="0">
                  <a:pos x="43" y="4"/>
                </a:cxn>
                <a:cxn ang="0">
                  <a:pos x="41" y="15"/>
                </a:cxn>
                <a:cxn ang="0">
                  <a:pos x="53" y="32"/>
                </a:cxn>
                <a:cxn ang="0">
                  <a:pos x="62" y="33"/>
                </a:cxn>
                <a:cxn ang="0">
                  <a:pos x="69" y="28"/>
                </a:cxn>
                <a:cxn ang="0">
                  <a:pos x="84" y="20"/>
                </a:cxn>
                <a:cxn ang="0">
                  <a:pos x="130" y="17"/>
                </a:cxn>
                <a:cxn ang="0">
                  <a:pos x="139" y="25"/>
                </a:cxn>
                <a:cxn ang="0">
                  <a:pos x="139" y="112"/>
                </a:cxn>
                <a:cxn ang="0">
                  <a:pos x="140" y="113"/>
                </a:cxn>
                <a:cxn ang="0">
                  <a:pos x="141" y="117"/>
                </a:cxn>
                <a:cxn ang="0">
                  <a:pos x="140" y="117"/>
                </a:cxn>
                <a:cxn ang="0">
                  <a:pos x="139" y="119"/>
                </a:cxn>
                <a:cxn ang="0">
                  <a:pos x="129" y="130"/>
                </a:cxn>
                <a:cxn ang="0">
                  <a:pos x="127" y="132"/>
                </a:cxn>
                <a:cxn ang="0">
                  <a:pos x="126" y="133"/>
                </a:cxn>
                <a:cxn ang="0">
                  <a:pos x="125" y="133"/>
                </a:cxn>
                <a:cxn ang="0">
                  <a:pos x="121" y="134"/>
                </a:cxn>
                <a:cxn ang="0">
                  <a:pos x="107" y="135"/>
                </a:cxn>
                <a:cxn ang="0">
                  <a:pos x="65" y="139"/>
                </a:cxn>
                <a:cxn ang="0">
                  <a:pos x="0" y="145"/>
                </a:cxn>
                <a:cxn ang="0">
                  <a:pos x="22" y="121"/>
                </a:cxn>
                <a:cxn ang="0">
                  <a:pos x="25" y="123"/>
                </a:cxn>
                <a:cxn ang="0">
                  <a:pos x="24" y="123"/>
                </a:cxn>
                <a:cxn ang="0">
                  <a:pos x="26" y="127"/>
                </a:cxn>
                <a:cxn ang="0">
                  <a:pos x="115" y="118"/>
                </a:cxn>
                <a:cxn ang="0">
                  <a:pos x="117" y="118"/>
                </a:cxn>
                <a:cxn ang="0">
                  <a:pos x="124" y="110"/>
                </a:cxn>
                <a:cxn ang="0">
                  <a:pos x="124" y="37"/>
                </a:cxn>
                <a:cxn ang="0">
                  <a:pos x="122" y="32"/>
                </a:cxn>
                <a:cxn ang="0">
                  <a:pos x="82" y="34"/>
                </a:cxn>
                <a:cxn ang="0">
                  <a:pos x="75" y="36"/>
                </a:cxn>
                <a:cxn ang="0">
                  <a:pos x="64" y="41"/>
                </a:cxn>
                <a:cxn ang="0">
                  <a:pos x="32" y="82"/>
                </a:cxn>
                <a:cxn ang="0">
                  <a:pos x="26" y="94"/>
                </a:cxn>
                <a:cxn ang="0">
                  <a:pos x="13" y="106"/>
                </a:cxn>
              </a:cxnLst>
              <a:rect l="0" t="0" r="r" b="b"/>
              <a:pathLst>
                <a:path w="142" h="145">
                  <a:moveTo>
                    <a:pt x="13" y="106"/>
                  </a:moveTo>
                  <a:cubicBezTo>
                    <a:pt x="9" y="107"/>
                    <a:pt x="1" y="111"/>
                    <a:pt x="1" y="111"/>
                  </a:cubicBezTo>
                  <a:cubicBezTo>
                    <a:pt x="1" y="111"/>
                    <a:pt x="33" y="62"/>
                    <a:pt x="35" y="59"/>
                  </a:cubicBezTo>
                  <a:cubicBezTo>
                    <a:pt x="41" y="50"/>
                    <a:pt x="43" y="48"/>
                    <a:pt x="37" y="36"/>
                  </a:cubicBezTo>
                  <a:cubicBezTo>
                    <a:pt x="34" y="31"/>
                    <a:pt x="30" y="26"/>
                    <a:pt x="29" y="26"/>
                  </a:cubicBezTo>
                  <a:cubicBezTo>
                    <a:pt x="28" y="23"/>
                    <a:pt x="20" y="26"/>
                    <a:pt x="18" y="27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22" y="19"/>
                    <a:pt x="28" y="14"/>
                  </a:cubicBezTo>
                  <a:cubicBezTo>
                    <a:pt x="35" y="8"/>
                    <a:pt x="41" y="3"/>
                    <a:pt x="41" y="2"/>
                  </a:cubicBezTo>
                  <a:cubicBezTo>
                    <a:pt x="43" y="0"/>
                    <a:pt x="45" y="0"/>
                    <a:pt x="44" y="3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2" y="7"/>
                    <a:pt x="40" y="12"/>
                    <a:pt x="41" y="15"/>
                  </a:cubicBezTo>
                  <a:cubicBezTo>
                    <a:pt x="44" y="21"/>
                    <a:pt x="49" y="26"/>
                    <a:pt x="53" y="32"/>
                  </a:cubicBezTo>
                  <a:cubicBezTo>
                    <a:pt x="55" y="37"/>
                    <a:pt x="59" y="34"/>
                    <a:pt x="62" y="33"/>
                  </a:cubicBezTo>
                  <a:cubicBezTo>
                    <a:pt x="65" y="31"/>
                    <a:pt x="67" y="29"/>
                    <a:pt x="69" y="28"/>
                  </a:cubicBezTo>
                  <a:cubicBezTo>
                    <a:pt x="73" y="25"/>
                    <a:pt x="78" y="22"/>
                    <a:pt x="84" y="20"/>
                  </a:cubicBezTo>
                  <a:cubicBezTo>
                    <a:pt x="93" y="19"/>
                    <a:pt x="122" y="17"/>
                    <a:pt x="130" y="17"/>
                  </a:cubicBezTo>
                  <a:cubicBezTo>
                    <a:pt x="134" y="17"/>
                    <a:pt x="138" y="20"/>
                    <a:pt x="139" y="25"/>
                  </a:cubicBezTo>
                  <a:cubicBezTo>
                    <a:pt x="139" y="112"/>
                    <a:pt x="139" y="112"/>
                    <a:pt x="139" y="112"/>
                  </a:cubicBezTo>
                  <a:cubicBezTo>
                    <a:pt x="140" y="113"/>
                    <a:pt x="140" y="113"/>
                    <a:pt x="140" y="113"/>
                  </a:cubicBezTo>
                  <a:cubicBezTo>
                    <a:pt x="141" y="114"/>
                    <a:pt x="142" y="115"/>
                    <a:pt x="141" y="117"/>
                  </a:cubicBezTo>
                  <a:cubicBezTo>
                    <a:pt x="140" y="117"/>
                    <a:pt x="140" y="117"/>
                    <a:pt x="140" y="117"/>
                  </a:cubicBezTo>
                  <a:cubicBezTo>
                    <a:pt x="139" y="119"/>
                    <a:pt x="139" y="119"/>
                    <a:pt x="139" y="119"/>
                  </a:cubicBezTo>
                  <a:cubicBezTo>
                    <a:pt x="135" y="123"/>
                    <a:pt x="132" y="127"/>
                    <a:pt x="129" y="130"/>
                  </a:cubicBezTo>
                  <a:cubicBezTo>
                    <a:pt x="127" y="132"/>
                    <a:pt x="127" y="132"/>
                    <a:pt x="127" y="132"/>
                  </a:cubicBezTo>
                  <a:cubicBezTo>
                    <a:pt x="127" y="132"/>
                    <a:pt x="127" y="133"/>
                    <a:pt x="126" y="133"/>
                  </a:cubicBezTo>
                  <a:cubicBezTo>
                    <a:pt x="125" y="133"/>
                    <a:pt x="125" y="133"/>
                    <a:pt x="125" y="133"/>
                  </a:cubicBezTo>
                  <a:cubicBezTo>
                    <a:pt x="121" y="134"/>
                    <a:pt x="121" y="134"/>
                    <a:pt x="121" y="134"/>
                  </a:cubicBezTo>
                  <a:cubicBezTo>
                    <a:pt x="107" y="135"/>
                    <a:pt x="107" y="135"/>
                    <a:pt x="107" y="135"/>
                  </a:cubicBezTo>
                  <a:cubicBezTo>
                    <a:pt x="65" y="139"/>
                    <a:pt x="65" y="139"/>
                    <a:pt x="65" y="139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22" y="121"/>
                    <a:pt x="22" y="121"/>
                    <a:pt x="22" y="121"/>
                  </a:cubicBezTo>
                  <a:cubicBezTo>
                    <a:pt x="25" y="123"/>
                    <a:pt x="25" y="123"/>
                    <a:pt x="25" y="123"/>
                  </a:cubicBezTo>
                  <a:cubicBezTo>
                    <a:pt x="24" y="123"/>
                    <a:pt x="24" y="123"/>
                    <a:pt x="24" y="123"/>
                  </a:cubicBezTo>
                  <a:cubicBezTo>
                    <a:pt x="24" y="125"/>
                    <a:pt x="24" y="126"/>
                    <a:pt x="26" y="127"/>
                  </a:cubicBezTo>
                  <a:cubicBezTo>
                    <a:pt x="115" y="118"/>
                    <a:pt x="115" y="118"/>
                    <a:pt x="115" y="118"/>
                  </a:cubicBezTo>
                  <a:cubicBezTo>
                    <a:pt x="115" y="118"/>
                    <a:pt x="116" y="118"/>
                    <a:pt x="117" y="118"/>
                  </a:cubicBezTo>
                  <a:cubicBezTo>
                    <a:pt x="120" y="117"/>
                    <a:pt x="124" y="115"/>
                    <a:pt x="124" y="110"/>
                  </a:cubicBezTo>
                  <a:cubicBezTo>
                    <a:pt x="124" y="110"/>
                    <a:pt x="125" y="42"/>
                    <a:pt x="124" y="37"/>
                  </a:cubicBezTo>
                  <a:cubicBezTo>
                    <a:pt x="124" y="35"/>
                    <a:pt x="124" y="33"/>
                    <a:pt x="122" y="32"/>
                  </a:cubicBezTo>
                  <a:cubicBezTo>
                    <a:pt x="118" y="31"/>
                    <a:pt x="85" y="33"/>
                    <a:pt x="82" y="34"/>
                  </a:cubicBezTo>
                  <a:cubicBezTo>
                    <a:pt x="82" y="34"/>
                    <a:pt x="79" y="34"/>
                    <a:pt x="75" y="36"/>
                  </a:cubicBezTo>
                  <a:cubicBezTo>
                    <a:pt x="71" y="37"/>
                    <a:pt x="66" y="38"/>
                    <a:pt x="64" y="41"/>
                  </a:cubicBezTo>
                  <a:cubicBezTo>
                    <a:pt x="47" y="54"/>
                    <a:pt x="42" y="63"/>
                    <a:pt x="32" y="82"/>
                  </a:cubicBezTo>
                  <a:cubicBezTo>
                    <a:pt x="26" y="94"/>
                    <a:pt x="26" y="94"/>
                    <a:pt x="26" y="94"/>
                  </a:cubicBezTo>
                  <a:cubicBezTo>
                    <a:pt x="21" y="102"/>
                    <a:pt x="21" y="102"/>
                    <a:pt x="13" y="106"/>
                  </a:cubicBezTo>
                </a:path>
              </a:pathLst>
            </a:custGeom>
            <a:grpFill/>
            <a:ln w="2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Bangla MN"/>
                <a:cs typeface="Bangla MN"/>
              </a:endParaRPr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6840489" y="1558907"/>
              <a:ext cx="214313" cy="557213"/>
            </a:xfrm>
            <a:custGeom>
              <a:avLst/>
              <a:gdLst/>
              <a:ahLst/>
              <a:cxnLst>
                <a:cxn ang="0">
                  <a:pos x="50" y="123"/>
                </a:cxn>
                <a:cxn ang="0">
                  <a:pos x="57" y="120"/>
                </a:cxn>
                <a:cxn ang="0">
                  <a:pos x="54" y="124"/>
                </a:cxn>
                <a:cxn ang="0">
                  <a:pos x="35" y="145"/>
                </a:cxn>
                <a:cxn ang="0">
                  <a:pos x="33" y="136"/>
                </a:cxn>
                <a:cxn ang="0">
                  <a:pos x="35" y="123"/>
                </a:cxn>
                <a:cxn ang="0">
                  <a:pos x="35" y="45"/>
                </a:cxn>
                <a:cxn ang="0">
                  <a:pos x="31" y="36"/>
                </a:cxn>
                <a:cxn ang="0">
                  <a:pos x="9" y="19"/>
                </a:cxn>
                <a:cxn ang="0">
                  <a:pos x="0" y="20"/>
                </a:cxn>
                <a:cxn ang="0">
                  <a:pos x="14" y="0"/>
                </a:cxn>
                <a:cxn ang="0">
                  <a:pos x="17" y="1"/>
                </a:cxn>
                <a:cxn ang="0">
                  <a:pos x="18" y="5"/>
                </a:cxn>
                <a:cxn ang="0">
                  <a:pos x="46" y="28"/>
                </a:cxn>
                <a:cxn ang="0">
                  <a:pos x="47" y="30"/>
                </a:cxn>
                <a:cxn ang="0">
                  <a:pos x="50" y="40"/>
                </a:cxn>
                <a:cxn ang="0">
                  <a:pos x="50" y="122"/>
                </a:cxn>
                <a:cxn ang="0">
                  <a:pos x="50" y="123"/>
                </a:cxn>
              </a:cxnLst>
              <a:rect l="0" t="0" r="r" b="b"/>
              <a:pathLst>
                <a:path w="57" h="148">
                  <a:moveTo>
                    <a:pt x="50" y="123"/>
                  </a:moveTo>
                  <a:cubicBezTo>
                    <a:pt x="51" y="122"/>
                    <a:pt x="57" y="120"/>
                    <a:pt x="57" y="120"/>
                  </a:cubicBezTo>
                  <a:cubicBezTo>
                    <a:pt x="54" y="124"/>
                    <a:pt x="54" y="124"/>
                    <a:pt x="54" y="124"/>
                  </a:cubicBezTo>
                  <a:cubicBezTo>
                    <a:pt x="51" y="128"/>
                    <a:pt x="37" y="143"/>
                    <a:pt x="35" y="145"/>
                  </a:cubicBezTo>
                  <a:cubicBezTo>
                    <a:pt x="31" y="148"/>
                    <a:pt x="33" y="137"/>
                    <a:pt x="33" y="136"/>
                  </a:cubicBezTo>
                  <a:cubicBezTo>
                    <a:pt x="34" y="132"/>
                    <a:pt x="35" y="127"/>
                    <a:pt x="35" y="123"/>
                  </a:cubicBezTo>
                  <a:cubicBezTo>
                    <a:pt x="35" y="120"/>
                    <a:pt x="35" y="50"/>
                    <a:pt x="35" y="45"/>
                  </a:cubicBezTo>
                  <a:cubicBezTo>
                    <a:pt x="35" y="41"/>
                    <a:pt x="32" y="37"/>
                    <a:pt x="31" y="36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5" y="18"/>
                    <a:pt x="3" y="19"/>
                    <a:pt x="0" y="2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7" y="1"/>
                    <a:pt x="17" y="1"/>
                  </a:cubicBezTo>
                  <a:cubicBezTo>
                    <a:pt x="17" y="3"/>
                    <a:pt x="17" y="4"/>
                    <a:pt x="18" y="5"/>
                  </a:cubicBezTo>
                  <a:cubicBezTo>
                    <a:pt x="22" y="9"/>
                    <a:pt x="44" y="26"/>
                    <a:pt x="46" y="28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9" y="33"/>
                    <a:pt x="50" y="36"/>
                    <a:pt x="50" y="40"/>
                  </a:cubicBezTo>
                  <a:cubicBezTo>
                    <a:pt x="50" y="45"/>
                    <a:pt x="50" y="122"/>
                    <a:pt x="50" y="122"/>
                  </a:cubicBezTo>
                  <a:cubicBezTo>
                    <a:pt x="50" y="123"/>
                    <a:pt x="50" y="123"/>
                    <a:pt x="50" y="123"/>
                  </a:cubicBezTo>
                </a:path>
              </a:pathLst>
            </a:custGeom>
            <a:grpFill/>
            <a:ln w="2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Bangla MN"/>
                <a:cs typeface="Bangla MN"/>
              </a:endParaRPr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6840489" y="1558907"/>
              <a:ext cx="214313" cy="557213"/>
            </a:xfrm>
            <a:custGeom>
              <a:avLst/>
              <a:gdLst/>
              <a:ahLst/>
              <a:cxnLst>
                <a:cxn ang="0">
                  <a:pos x="50" y="123"/>
                </a:cxn>
                <a:cxn ang="0">
                  <a:pos x="57" y="120"/>
                </a:cxn>
                <a:cxn ang="0">
                  <a:pos x="54" y="124"/>
                </a:cxn>
                <a:cxn ang="0">
                  <a:pos x="35" y="145"/>
                </a:cxn>
                <a:cxn ang="0">
                  <a:pos x="33" y="136"/>
                </a:cxn>
                <a:cxn ang="0">
                  <a:pos x="35" y="123"/>
                </a:cxn>
                <a:cxn ang="0">
                  <a:pos x="35" y="45"/>
                </a:cxn>
                <a:cxn ang="0">
                  <a:pos x="31" y="36"/>
                </a:cxn>
                <a:cxn ang="0">
                  <a:pos x="9" y="19"/>
                </a:cxn>
                <a:cxn ang="0">
                  <a:pos x="0" y="20"/>
                </a:cxn>
                <a:cxn ang="0">
                  <a:pos x="14" y="0"/>
                </a:cxn>
                <a:cxn ang="0">
                  <a:pos x="17" y="1"/>
                </a:cxn>
                <a:cxn ang="0">
                  <a:pos x="18" y="5"/>
                </a:cxn>
                <a:cxn ang="0">
                  <a:pos x="46" y="28"/>
                </a:cxn>
                <a:cxn ang="0">
                  <a:pos x="47" y="30"/>
                </a:cxn>
                <a:cxn ang="0">
                  <a:pos x="50" y="40"/>
                </a:cxn>
                <a:cxn ang="0">
                  <a:pos x="50" y="122"/>
                </a:cxn>
                <a:cxn ang="0">
                  <a:pos x="50" y="123"/>
                </a:cxn>
              </a:cxnLst>
              <a:rect l="0" t="0" r="r" b="b"/>
              <a:pathLst>
                <a:path w="57" h="148">
                  <a:moveTo>
                    <a:pt x="50" y="123"/>
                  </a:moveTo>
                  <a:cubicBezTo>
                    <a:pt x="51" y="122"/>
                    <a:pt x="57" y="120"/>
                    <a:pt x="57" y="120"/>
                  </a:cubicBezTo>
                  <a:cubicBezTo>
                    <a:pt x="54" y="124"/>
                    <a:pt x="54" y="124"/>
                    <a:pt x="54" y="124"/>
                  </a:cubicBezTo>
                  <a:cubicBezTo>
                    <a:pt x="51" y="128"/>
                    <a:pt x="37" y="143"/>
                    <a:pt x="35" y="145"/>
                  </a:cubicBezTo>
                  <a:cubicBezTo>
                    <a:pt x="31" y="148"/>
                    <a:pt x="33" y="137"/>
                    <a:pt x="33" y="136"/>
                  </a:cubicBezTo>
                  <a:cubicBezTo>
                    <a:pt x="34" y="132"/>
                    <a:pt x="35" y="127"/>
                    <a:pt x="35" y="123"/>
                  </a:cubicBezTo>
                  <a:cubicBezTo>
                    <a:pt x="35" y="120"/>
                    <a:pt x="35" y="50"/>
                    <a:pt x="35" y="45"/>
                  </a:cubicBezTo>
                  <a:cubicBezTo>
                    <a:pt x="35" y="41"/>
                    <a:pt x="32" y="37"/>
                    <a:pt x="31" y="36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5" y="18"/>
                    <a:pt x="3" y="19"/>
                    <a:pt x="0" y="2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7" y="1"/>
                    <a:pt x="17" y="1"/>
                  </a:cubicBezTo>
                  <a:cubicBezTo>
                    <a:pt x="17" y="3"/>
                    <a:pt x="17" y="4"/>
                    <a:pt x="18" y="5"/>
                  </a:cubicBezTo>
                  <a:cubicBezTo>
                    <a:pt x="22" y="9"/>
                    <a:pt x="44" y="26"/>
                    <a:pt x="46" y="28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9" y="33"/>
                    <a:pt x="50" y="36"/>
                    <a:pt x="50" y="40"/>
                  </a:cubicBezTo>
                  <a:cubicBezTo>
                    <a:pt x="50" y="45"/>
                    <a:pt x="50" y="122"/>
                    <a:pt x="50" y="122"/>
                  </a:cubicBezTo>
                  <a:cubicBezTo>
                    <a:pt x="50" y="123"/>
                    <a:pt x="50" y="123"/>
                    <a:pt x="50" y="123"/>
                  </a:cubicBezTo>
                </a:path>
              </a:pathLst>
            </a:custGeom>
            <a:grpFill/>
            <a:ln w="2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Bangla MN"/>
                <a:cs typeface="Bangla MN"/>
              </a:endParaRPr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6640464" y="1554144"/>
              <a:ext cx="200025" cy="290513"/>
            </a:xfrm>
            <a:custGeom>
              <a:avLst/>
              <a:gdLst/>
              <a:ahLst/>
              <a:cxnLst>
                <a:cxn ang="0">
                  <a:pos x="26" y="70"/>
                </a:cxn>
                <a:cxn ang="0">
                  <a:pos x="27" y="70"/>
                </a:cxn>
                <a:cxn ang="0">
                  <a:pos x="36" y="74"/>
                </a:cxn>
                <a:cxn ang="0">
                  <a:pos x="21" y="75"/>
                </a:cxn>
                <a:cxn ang="0">
                  <a:pos x="8" y="77"/>
                </a:cxn>
                <a:cxn ang="0">
                  <a:pos x="7" y="74"/>
                </a:cxn>
                <a:cxn ang="0">
                  <a:pos x="7" y="74"/>
                </a:cxn>
                <a:cxn ang="0">
                  <a:pos x="18" y="61"/>
                </a:cxn>
                <a:cxn ang="0">
                  <a:pos x="32" y="44"/>
                </a:cxn>
                <a:cxn ang="0">
                  <a:pos x="32" y="36"/>
                </a:cxn>
                <a:cxn ang="0">
                  <a:pos x="9" y="19"/>
                </a:cxn>
                <a:cxn ang="0">
                  <a:pos x="0" y="20"/>
                </a:cxn>
                <a:cxn ang="0">
                  <a:pos x="14" y="0"/>
                </a:cxn>
                <a:cxn ang="0">
                  <a:pos x="17" y="1"/>
                </a:cxn>
                <a:cxn ang="0">
                  <a:pos x="18" y="5"/>
                </a:cxn>
                <a:cxn ang="0">
                  <a:pos x="32" y="17"/>
                </a:cxn>
                <a:cxn ang="0">
                  <a:pos x="46" y="28"/>
                </a:cxn>
                <a:cxn ang="0">
                  <a:pos x="45" y="49"/>
                </a:cxn>
                <a:cxn ang="0">
                  <a:pos x="27" y="68"/>
                </a:cxn>
                <a:cxn ang="0">
                  <a:pos x="26" y="70"/>
                </a:cxn>
                <a:cxn ang="0">
                  <a:pos x="26" y="70"/>
                </a:cxn>
              </a:cxnLst>
              <a:rect l="0" t="0" r="r" b="b"/>
              <a:pathLst>
                <a:path w="53" h="77">
                  <a:moveTo>
                    <a:pt x="26" y="70"/>
                  </a:moveTo>
                  <a:cubicBezTo>
                    <a:pt x="27" y="70"/>
                    <a:pt x="27" y="70"/>
                    <a:pt x="27" y="70"/>
                  </a:cubicBezTo>
                  <a:cubicBezTo>
                    <a:pt x="30" y="71"/>
                    <a:pt x="33" y="72"/>
                    <a:pt x="36" y="74"/>
                  </a:cubicBezTo>
                  <a:cubicBezTo>
                    <a:pt x="30" y="75"/>
                    <a:pt x="27" y="75"/>
                    <a:pt x="21" y="75"/>
                  </a:cubicBezTo>
                  <a:cubicBezTo>
                    <a:pt x="18" y="75"/>
                    <a:pt x="14" y="75"/>
                    <a:pt x="8" y="77"/>
                  </a:cubicBezTo>
                  <a:cubicBezTo>
                    <a:pt x="6" y="77"/>
                    <a:pt x="6" y="75"/>
                    <a:pt x="7" y="74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10" y="69"/>
                    <a:pt x="14" y="65"/>
                    <a:pt x="18" y="61"/>
                  </a:cubicBezTo>
                  <a:cubicBezTo>
                    <a:pt x="19" y="61"/>
                    <a:pt x="31" y="47"/>
                    <a:pt x="32" y="44"/>
                  </a:cubicBezTo>
                  <a:cubicBezTo>
                    <a:pt x="34" y="41"/>
                    <a:pt x="34" y="38"/>
                    <a:pt x="32" y="36"/>
                  </a:cubicBezTo>
                  <a:cubicBezTo>
                    <a:pt x="31" y="36"/>
                    <a:pt x="9" y="19"/>
                    <a:pt x="9" y="19"/>
                  </a:cubicBezTo>
                  <a:cubicBezTo>
                    <a:pt x="6" y="18"/>
                    <a:pt x="3" y="19"/>
                    <a:pt x="0" y="2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7" y="0"/>
                    <a:pt x="17" y="1"/>
                  </a:cubicBezTo>
                  <a:cubicBezTo>
                    <a:pt x="17" y="3"/>
                    <a:pt x="17" y="4"/>
                    <a:pt x="18" y="5"/>
                  </a:cubicBezTo>
                  <a:cubicBezTo>
                    <a:pt x="20" y="7"/>
                    <a:pt x="32" y="16"/>
                    <a:pt x="32" y="17"/>
                  </a:cubicBezTo>
                  <a:cubicBezTo>
                    <a:pt x="39" y="22"/>
                    <a:pt x="45" y="27"/>
                    <a:pt x="46" y="28"/>
                  </a:cubicBezTo>
                  <a:cubicBezTo>
                    <a:pt x="48" y="30"/>
                    <a:pt x="53" y="39"/>
                    <a:pt x="45" y="49"/>
                  </a:cubicBezTo>
                  <a:cubicBezTo>
                    <a:pt x="40" y="56"/>
                    <a:pt x="33" y="62"/>
                    <a:pt x="27" y="68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26" y="70"/>
                    <a:pt x="26" y="70"/>
                  </a:cubicBezTo>
                </a:path>
              </a:pathLst>
            </a:custGeom>
            <a:grpFill/>
            <a:ln w="2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Bangla MN"/>
                <a:cs typeface="Bangla MN"/>
              </a:endParaRPr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6640464" y="1554144"/>
              <a:ext cx="200025" cy="290513"/>
            </a:xfrm>
            <a:custGeom>
              <a:avLst/>
              <a:gdLst/>
              <a:ahLst/>
              <a:cxnLst>
                <a:cxn ang="0">
                  <a:pos x="26" y="70"/>
                </a:cxn>
                <a:cxn ang="0">
                  <a:pos x="27" y="70"/>
                </a:cxn>
                <a:cxn ang="0">
                  <a:pos x="36" y="74"/>
                </a:cxn>
                <a:cxn ang="0">
                  <a:pos x="21" y="75"/>
                </a:cxn>
                <a:cxn ang="0">
                  <a:pos x="8" y="77"/>
                </a:cxn>
                <a:cxn ang="0">
                  <a:pos x="7" y="74"/>
                </a:cxn>
                <a:cxn ang="0">
                  <a:pos x="7" y="74"/>
                </a:cxn>
                <a:cxn ang="0">
                  <a:pos x="18" y="61"/>
                </a:cxn>
                <a:cxn ang="0">
                  <a:pos x="32" y="44"/>
                </a:cxn>
                <a:cxn ang="0">
                  <a:pos x="32" y="36"/>
                </a:cxn>
                <a:cxn ang="0">
                  <a:pos x="9" y="19"/>
                </a:cxn>
                <a:cxn ang="0">
                  <a:pos x="0" y="20"/>
                </a:cxn>
                <a:cxn ang="0">
                  <a:pos x="14" y="0"/>
                </a:cxn>
                <a:cxn ang="0">
                  <a:pos x="17" y="1"/>
                </a:cxn>
                <a:cxn ang="0">
                  <a:pos x="18" y="5"/>
                </a:cxn>
                <a:cxn ang="0">
                  <a:pos x="32" y="17"/>
                </a:cxn>
                <a:cxn ang="0">
                  <a:pos x="46" y="28"/>
                </a:cxn>
                <a:cxn ang="0">
                  <a:pos x="45" y="49"/>
                </a:cxn>
                <a:cxn ang="0">
                  <a:pos x="27" y="68"/>
                </a:cxn>
                <a:cxn ang="0">
                  <a:pos x="26" y="70"/>
                </a:cxn>
                <a:cxn ang="0">
                  <a:pos x="26" y="70"/>
                </a:cxn>
              </a:cxnLst>
              <a:rect l="0" t="0" r="r" b="b"/>
              <a:pathLst>
                <a:path w="53" h="77">
                  <a:moveTo>
                    <a:pt x="26" y="70"/>
                  </a:moveTo>
                  <a:cubicBezTo>
                    <a:pt x="27" y="70"/>
                    <a:pt x="27" y="70"/>
                    <a:pt x="27" y="70"/>
                  </a:cubicBezTo>
                  <a:cubicBezTo>
                    <a:pt x="30" y="71"/>
                    <a:pt x="33" y="72"/>
                    <a:pt x="36" y="74"/>
                  </a:cubicBezTo>
                  <a:cubicBezTo>
                    <a:pt x="30" y="75"/>
                    <a:pt x="27" y="75"/>
                    <a:pt x="21" y="75"/>
                  </a:cubicBezTo>
                  <a:cubicBezTo>
                    <a:pt x="18" y="75"/>
                    <a:pt x="14" y="75"/>
                    <a:pt x="8" y="77"/>
                  </a:cubicBezTo>
                  <a:cubicBezTo>
                    <a:pt x="6" y="77"/>
                    <a:pt x="6" y="75"/>
                    <a:pt x="7" y="74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10" y="69"/>
                    <a:pt x="14" y="65"/>
                    <a:pt x="18" y="61"/>
                  </a:cubicBezTo>
                  <a:cubicBezTo>
                    <a:pt x="19" y="61"/>
                    <a:pt x="31" y="47"/>
                    <a:pt x="32" y="44"/>
                  </a:cubicBezTo>
                  <a:cubicBezTo>
                    <a:pt x="34" y="41"/>
                    <a:pt x="34" y="38"/>
                    <a:pt x="32" y="36"/>
                  </a:cubicBezTo>
                  <a:cubicBezTo>
                    <a:pt x="31" y="36"/>
                    <a:pt x="9" y="19"/>
                    <a:pt x="9" y="19"/>
                  </a:cubicBezTo>
                  <a:cubicBezTo>
                    <a:pt x="6" y="18"/>
                    <a:pt x="3" y="19"/>
                    <a:pt x="0" y="2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7" y="0"/>
                    <a:pt x="17" y="1"/>
                  </a:cubicBezTo>
                  <a:cubicBezTo>
                    <a:pt x="17" y="3"/>
                    <a:pt x="17" y="4"/>
                    <a:pt x="18" y="5"/>
                  </a:cubicBezTo>
                  <a:cubicBezTo>
                    <a:pt x="20" y="7"/>
                    <a:pt x="32" y="16"/>
                    <a:pt x="32" y="17"/>
                  </a:cubicBezTo>
                  <a:cubicBezTo>
                    <a:pt x="39" y="22"/>
                    <a:pt x="45" y="27"/>
                    <a:pt x="46" y="28"/>
                  </a:cubicBezTo>
                  <a:cubicBezTo>
                    <a:pt x="48" y="30"/>
                    <a:pt x="53" y="39"/>
                    <a:pt x="45" y="49"/>
                  </a:cubicBezTo>
                  <a:cubicBezTo>
                    <a:pt x="40" y="56"/>
                    <a:pt x="33" y="62"/>
                    <a:pt x="27" y="68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26" y="70"/>
                    <a:pt x="26" y="70"/>
                  </a:cubicBezTo>
                </a:path>
              </a:pathLst>
            </a:custGeom>
            <a:grpFill/>
            <a:ln w="2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Bangla MN"/>
                <a:cs typeface="Bangla MN"/>
              </a:endParaRPr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auto">
            <a:xfrm>
              <a:off x="5453014" y="854057"/>
              <a:ext cx="263525" cy="639763"/>
            </a:xfrm>
            <a:custGeom>
              <a:avLst/>
              <a:gdLst/>
              <a:ahLst/>
              <a:cxnLst>
                <a:cxn ang="0">
                  <a:pos x="34" y="34"/>
                </a:cxn>
                <a:cxn ang="0">
                  <a:pos x="11" y="19"/>
                </a:cxn>
                <a:cxn ang="0">
                  <a:pos x="0" y="18"/>
                </a:cxn>
                <a:cxn ang="0">
                  <a:pos x="18" y="0"/>
                </a:cxn>
                <a:cxn ang="0">
                  <a:pos x="20" y="2"/>
                </a:cxn>
                <a:cxn ang="0">
                  <a:pos x="21" y="3"/>
                </a:cxn>
                <a:cxn ang="0">
                  <a:pos x="23" y="7"/>
                </a:cxn>
                <a:cxn ang="0">
                  <a:pos x="62" y="32"/>
                </a:cxn>
                <a:cxn ang="0">
                  <a:pos x="70" y="36"/>
                </a:cxn>
                <a:cxn ang="0">
                  <a:pos x="67" y="38"/>
                </a:cxn>
                <a:cxn ang="0">
                  <a:pos x="61" y="43"/>
                </a:cxn>
                <a:cxn ang="0">
                  <a:pos x="53" y="50"/>
                </a:cxn>
                <a:cxn ang="0">
                  <a:pos x="50" y="49"/>
                </a:cxn>
                <a:cxn ang="0">
                  <a:pos x="50" y="47"/>
                </a:cxn>
                <a:cxn ang="0">
                  <a:pos x="49" y="45"/>
                </a:cxn>
                <a:cxn ang="0">
                  <a:pos x="35" y="49"/>
                </a:cxn>
                <a:cxn ang="0">
                  <a:pos x="35" y="147"/>
                </a:cxn>
                <a:cxn ang="0">
                  <a:pos x="41" y="148"/>
                </a:cxn>
                <a:cxn ang="0">
                  <a:pos x="40" y="152"/>
                </a:cxn>
                <a:cxn ang="0">
                  <a:pos x="17" y="167"/>
                </a:cxn>
                <a:cxn ang="0">
                  <a:pos x="16" y="162"/>
                </a:cxn>
                <a:cxn ang="0">
                  <a:pos x="18" y="153"/>
                </a:cxn>
                <a:cxn ang="0">
                  <a:pos x="18" y="63"/>
                </a:cxn>
                <a:cxn ang="0">
                  <a:pos x="23" y="47"/>
                </a:cxn>
                <a:cxn ang="0">
                  <a:pos x="34" y="34"/>
                </a:cxn>
              </a:cxnLst>
              <a:rect l="0" t="0" r="r" b="b"/>
              <a:pathLst>
                <a:path w="70" h="170">
                  <a:moveTo>
                    <a:pt x="34" y="34"/>
                  </a:moveTo>
                  <a:cubicBezTo>
                    <a:pt x="29" y="31"/>
                    <a:pt x="13" y="20"/>
                    <a:pt x="11" y="19"/>
                  </a:cubicBezTo>
                  <a:cubicBezTo>
                    <a:pt x="8" y="17"/>
                    <a:pt x="3" y="18"/>
                    <a:pt x="0" y="18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1"/>
                    <a:pt x="20" y="1"/>
                    <a:pt x="20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4"/>
                    <a:pt x="21" y="6"/>
                    <a:pt x="23" y="7"/>
                  </a:cubicBezTo>
                  <a:cubicBezTo>
                    <a:pt x="28" y="11"/>
                    <a:pt x="59" y="31"/>
                    <a:pt x="62" y="32"/>
                  </a:cubicBezTo>
                  <a:cubicBezTo>
                    <a:pt x="66" y="36"/>
                    <a:pt x="70" y="34"/>
                    <a:pt x="70" y="36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1" y="51"/>
                    <a:pt x="50" y="51"/>
                    <a:pt x="50" y="49"/>
                  </a:cubicBezTo>
                  <a:cubicBezTo>
                    <a:pt x="50" y="47"/>
                    <a:pt x="50" y="47"/>
                    <a:pt x="50" y="47"/>
                  </a:cubicBezTo>
                  <a:cubicBezTo>
                    <a:pt x="50" y="46"/>
                    <a:pt x="49" y="46"/>
                    <a:pt x="49" y="45"/>
                  </a:cubicBezTo>
                  <a:cubicBezTo>
                    <a:pt x="41" y="37"/>
                    <a:pt x="35" y="40"/>
                    <a:pt x="35" y="49"/>
                  </a:cubicBezTo>
                  <a:cubicBezTo>
                    <a:pt x="35" y="55"/>
                    <a:pt x="35" y="147"/>
                    <a:pt x="35" y="147"/>
                  </a:cubicBezTo>
                  <a:cubicBezTo>
                    <a:pt x="35" y="151"/>
                    <a:pt x="39" y="149"/>
                    <a:pt x="41" y="148"/>
                  </a:cubicBezTo>
                  <a:cubicBezTo>
                    <a:pt x="50" y="145"/>
                    <a:pt x="43" y="151"/>
                    <a:pt x="40" y="152"/>
                  </a:cubicBezTo>
                  <a:cubicBezTo>
                    <a:pt x="33" y="157"/>
                    <a:pt x="25" y="162"/>
                    <a:pt x="17" y="167"/>
                  </a:cubicBezTo>
                  <a:cubicBezTo>
                    <a:pt x="11" y="170"/>
                    <a:pt x="15" y="163"/>
                    <a:pt x="16" y="162"/>
                  </a:cubicBezTo>
                  <a:cubicBezTo>
                    <a:pt x="17" y="159"/>
                    <a:pt x="18" y="156"/>
                    <a:pt x="18" y="153"/>
                  </a:cubicBezTo>
                  <a:cubicBezTo>
                    <a:pt x="18" y="150"/>
                    <a:pt x="18" y="68"/>
                    <a:pt x="18" y="63"/>
                  </a:cubicBezTo>
                  <a:cubicBezTo>
                    <a:pt x="18" y="59"/>
                    <a:pt x="21" y="52"/>
                    <a:pt x="23" y="47"/>
                  </a:cubicBezTo>
                  <a:cubicBezTo>
                    <a:pt x="25" y="43"/>
                    <a:pt x="33" y="38"/>
                    <a:pt x="34" y="34"/>
                  </a:cubicBezTo>
                </a:path>
              </a:pathLst>
            </a:custGeom>
            <a:grpFill/>
            <a:ln w="2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Bangla MN"/>
                <a:cs typeface="Bangla MN"/>
              </a:endParaRPr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5453014" y="854057"/>
              <a:ext cx="263525" cy="639763"/>
            </a:xfrm>
            <a:custGeom>
              <a:avLst/>
              <a:gdLst/>
              <a:ahLst/>
              <a:cxnLst>
                <a:cxn ang="0">
                  <a:pos x="34" y="34"/>
                </a:cxn>
                <a:cxn ang="0">
                  <a:pos x="11" y="19"/>
                </a:cxn>
                <a:cxn ang="0">
                  <a:pos x="0" y="18"/>
                </a:cxn>
                <a:cxn ang="0">
                  <a:pos x="18" y="0"/>
                </a:cxn>
                <a:cxn ang="0">
                  <a:pos x="20" y="2"/>
                </a:cxn>
                <a:cxn ang="0">
                  <a:pos x="21" y="3"/>
                </a:cxn>
                <a:cxn ang="0">
                  <a:pos x="23" y="7"/>
                </a:cxn>
                <a:cxn ang="0">
                  <a:pos x="62" y="32"/>
                </a:cxn>
                <a:cxn ang="0">
                  <a:pos x="70" y="36"/>
                </a:cxn>
                <a:cxn ang="0">
                  <a:pos x="67" y="38"/>
                </a:cxn>
                <a:cxn ang="0">
                  <a:pos x="61" y="43"/>
                </a:cxn>
                <a:cxn ang="0">
                  <a:pos x="53" y="50"/>
                </a:cxn>
                <a:cxn ang="0">
                  <a:pos x="50" y="49"/>
                </a:cxn>
                <a:cxn ang="0">
                  <a:pos x="50" y="47"/>
                </a:cxn>
                <a:cxn ang="0">
                  <a:pos x="49" y="45"/>
                </a:cxn>
                <a:cxn ang="0">
                  <a:pos x="35" y="49"/>
                </a:cxn>
                <a:cxn ang="0">
                  <a:pos x="35" y="147"/>
                </a:cxn>
                <a:cxn ang="0">
                  <a:pos x="41" y="148"/>
                </a:cxn>
                <a:cxn ang="0">
                  <a:pos x="40" y="152"/>
                </a:cxn>
                <a:cxn ang="0">
                  <a:pos x="17" y="167"/>
                </a:cxn>
                <a:cxn ang="0">
                  <a:pos x="16" y="162"/>
                </a:cxn>
                <a:cxn ang="0">
                  <a:pos x="18" y="153"/>
                </a:cxn>
                <a:cxn ang="0">
                  <a:pos x="18" y="63"/>
                </a:cxn>
                <a:cxn ang="0">
                  <a:pos x="23" y="47"/>
                </a:cxn>
                <a:cxn ang="0">
                  <a:pos x="34" y="34"/>
                </a:cxn>
              </a:cxnLst>
              <a:rect l="0" t="0" r="r" b="b"/>
              <a:pathLst>
                <a:path w="70" h="170">
                  <a:moveTo>
                    <a:pt x="34" y="34"/>
                  </a:moveTo>
                  <a:cubicBezTo>
                    <a:pt x="29" y="31"/>
                    <a:pt x="13" y="20"/>
                    <a:pt x="11" y="19"/>
                  </a:cubicBezTo>
                  <a:cubicBezTo>
                    <a:pt x="8" y="17"/>
                    <a:pt x="3" y="18"/>
                    <a:pt x="0" y="18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1"/>
                    <a:pt x="20" y="1"/>
                    <a:pt x="20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4"/>
                    <a:pt x="21" y="6"/>
                    <a:pt x="23" y="7"/>
                  </a:cubicBezTo>
                  <a:cubicBezTo>
                    <a:pt x="28" y="11"/>
                    <a:pt x="59" y="31"/>
                    <a:pt x="62" y="32"/>
                  </a:cubicBezTo>
                  <a:cubicBezTo>
                    <a:pt x="66" y="36"/>
                    <a:pt x="70" y="34"/>
                    <a:pt x="70" y="36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1" y="51"/>
                    <a:pt x="50" y="51"/>
                    <a:pt x="50" y="49"/>
                  </a:cubicBezTo>
                  <a:cubicBezTo>
                    <a:pt x="50" y="47"/>
                    <a:pt x="50" y="47"/>
                    <a:pt x="50" y="47"/>
                  </a:cubicBezTo>
                  <a:cubicBezTo>
                    <a:pt x="50" y="46"/>
                    <a:pt x="49" y="46"/>
                    <a:pt x="49" y="45"/>
                  </a:cubicBezTo>
                  <a:cubicBezTo>
                    <a:pt x="41" y="37"/>
                    <a:pt x="35" y="40"/>
                    <a:pt x="35" y="49"/>
                  </a:cubicBezTo>
                  <a:cubicBezTo>
                    <a:pt x="35" y="55"/>
                    <a:pt x="35" y="147"/>
                    <a:pt x="35" y="147"/>
                  </a:cubicBezTo>
                  <a:cubicBezTo>
                    <a:pt x="35" y="151"/>
                    <a:pt x="39" y="149"/>
                    <a:pt x="41" y="148"/>
                  </a:cubicBezTo>
                  <a:cubicBezTo>
                    <a:pt x="50" y="145"/>
                    <a:pt x="43" y="151"/>
                    <a:pt x="40" y="152"/>
                  </a:cubicBezTo>
                  <a:cubicBezTo>
                    <a:pt x="33" y="157"/>
                    <a:pt x="25" y="162"/>
                    <a:pt x="17" y="167"/>
                  </a:cubicBezTo>
                  <a:cubicBezTo>
                    <a:pt x="11" y="170"/>
                    <a:pt x="15" y="163"/>
                    <a:pt x="16" y="162"/>
                  </a:cubicBezTo>
                  <a:cubicBezTo>
                    <a:pt x="17" y="159"/>
                    <a:pt x="18" y="156"/>
                    <a:pt x="18" y="153"/>
                  </a:cubicBezTo>
                  <a:cubicBezTo>
                    <a:pt x="18" y="150"/>
                    <a:pt x="18" y="68"/>
                    <a:pt x="18" y="63"/>
                  </a:cubicBezTo>
                  <a:cubicBezTo>
                    <a:pt x="18" y="59"/>
                    <a:pt x="21" y="52"/>
                    <a:pt x="23" y="47"/>
                  </a:cubicBezTo>
                  <a:cubicBezTo>
                    <a:pt x="25" y="43"/>
                    <a:pt x="33" y="38"/>
                    <a:pt x="34" y="34"/>
                  </a:cubicBezTo>
                </a:path>
              </a:pathLst>
            </a:custGeom>
            <a:grpFill/>
            <a:ln w="2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Bangla MN"/>
                <a:cs typeface="Bangla MN"/>
              </a:endParaRPr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5881639" y="865169"/>
              <a:ext cx="544513" cy="561975"/>
            </a:xfrm>
            <a:custGeom>
              <a:avLst/>
              <a:gdLst/>
              <a:ahLst/>
              <a:cxnLst>
                <a:cxn ang="0">
                  <a:pos x="145" y="100"/>
                </a:cxn>
                <a:cxn ang="0">
                  <a:pos x="97" y="139"/>
                </a:cxn>
                <a:cxn ang="0">
                  <a:pos x="3" y="149"/>
                </a:cxn>
                <a:cxn ang="0">
                  <a:pos x="2" y="146"/>
                </a:cxn>
                <a:cxn ang="0">
                  <a:pos x="2" y="145"/>
                </a:cxn>
                <a:cxn ang="0">
                  <a:pos x="5" y="143"/>
                </a:cxn>
                <a:cxn ang="0">
                  <a:pos x="15" y="137"/>
                </a:cxn>
                <a:cxn ang="0">
                  <a:pos x="30" y="126"/>
                </a:cxn>
                <a:cxn ang="0">
                  <a:pos x="33" y="130"/>
                </a:cxn>
                <a:cxn ang="0">
                  <a:pos x="37" y="132"/>
                </a:cxn>
                <a:cxn ang="0">
                  <a:pos x="113" y="122"/>
                </a:cxn>
                <a:cxn ang="0">
                  <a:pos x="128" y="102"/>
                </a:cxn>
                <a:cxn ang="0">
                  <a:pos x="128" y="33"/>
                </a:cxn>
                <a:cxn ang="0">
                  <a:pos x="114" y="25"/>
                </a:cxn>
                <a:cxn ang="0">
                  <a:pos x="28" y="25"/>
                </a:cxn>
                <a:cxn ang="0">
                  <a:pos x="20" y="19"/>
                </a:cxn>
                <a:cxn ang="0">
                  <a:pos x="43" y="5"/>
                </a:cxn>
                <a:cxn ang="0">
                  <a:pos x="46" y="3"/>
                </a:cxn>
                <a:cxn ang="0">
                  <a:pos x="46" y="3"/>
                </a:cxn>
                <a:cxn ang="0">
                  <a:pos x="50" y="4"/>
                </a:cxn>
                <a:cxn ang="0">
                  <a:pos x="50" y="5"/>
                </a:cxn>
                <a:cxn ang="0">
                  <a:pos x="59" y="11"/>
                </a:cxn>
                <a:cxn ang="0">
                  <a:pos x="116" y="11"/>
                </a:cxn>
                <a:cxn ang="0">
                  <a:pos x="132" y="13"/>
                </a:cxn>
                <a:cxn ang="0">
                  <a:pos x="145" y="32"/>
                </a:cxn>
                <a:cxn ang="0">
                  <a:pos x="145" y="74"/>
                </a:cxn>
                <a:cxn ang="0">
                  <a:pos x="145" y="100"/>
                </a:cxn>
                <a:cxn ang="0">
                  <a:pos x="145" y="100"/>
                </a:cxn>
              </a:cxnLst>
              <a:rect l="0" t="0" r="r" b="b"/>
              <a:pathLst>
                <a:path w="145" h="149">
                  <a:moveTo>
                    <a:pt x="145" y="100"/>
                  </a:moveTo>
                  <a:cubicBezTo>
                    <a:pt x="143" y="116"/>
                    <a:pt x="114" y="139"/>
                    <a:pt x="97" y="139"/>
                  </a:cubicBezTo>
                  <a:cubicBezTo>
                    <a:pt x="88" y="140"/>
                    <a:pt x="15" y="148"/>
                    <a:pt x="3" y="149"/>
                  </a:cubicBezTo>
                  <a:cubicBezTo>
                    <a:pt x="2" y="149"/>
                    <a:pt x="0" y="147"/>
                    <a:pt x="2" y="146"/>
                  </a:cubicBezTo>
                  <a:cubicBezTo>
                    <a:pt x="2" y="145"/>
                    <a:pt x="2" y="145"/>
                    <a:pt x="2" y="145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8" y="141"/>
                    <a:pt x="11" y="139"/>
                    <a:pt x="15" y="137"/>
                  </a:cubicBezTo>
                  <a:cubicBezTo>
                    <a:pt x="21" y="132"/>
                    <a:pt x="29" y="127"/>
                    <a:pt x="30" y="126"/>
                  </a:cubicBezTo>
                  <a:cubicBezTo>
                    <a:pt x="33" y="124"/>
                    <a:pt x="32" y="129"/>
                    <a:pt x="33" y="130"/>
                  </a:cubicBezTo>
                  <a:cubicBezTo>
                    <a:pt x="33" y="131"/>
                    <a:pt x="33" y="132"/>
                    <a:pt x="37" y="132"/>
                  </a:cubicBezTo>
                  <a:cubicBezTo>
                    <a:pt x="41" y="132"/>
                    <a:pt x="104" y="124"/>
                    <a:pt x="113" y="122"/>
                  </a:cubicBezTo>
                  <a:cubicBezTo>
                    <a:pt x="119" y="119"/>
                    <a:pt x="128" y="111"/>
                    <a:pt x="128" y="102"/>
                  </a:cubicBezTo>
                  <a:cubicBezTo>
                    <a:pt x="128" y="97"/>
                    <a:pt x="128" y="33"/>
                    <a:pt x="128" y="33"/>
                  </a:cubicBezTo>
                  <a:cubicBezTo>
                    <a:pt x="127" y="27"/>
                    <a:pt x="120" y="25"/>
                    <a:pt x="114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4" y="26"/>
                    <a:pt x="17" y="24"/>
                    <a:pt x="20" y="19"/>
                  </a:cubicBezTo>
                  <a:cubicBezTo>
                    <a:pt x="22" y="16"/>
                    <a:pt x="38" y="8"/>
                    <a:pt x="43" y="5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9" y="1"/>
                    <a:pt x="50" y="0"/>
                    <a:pt x="50" y="4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0" y="9"/>
                    <a:pt x="53" y="11"/>
                    <a:pt x="59" y="11"/>
                  </a:cubicBezTo>
                  <a:cubicBezTo>
                    <a:pt x="63" y="11"/>
                    <a:pt x="111" y="11"/>
                    <a:pt x="116" y="11"/>
                  </a:cubicBezTo>
                  <a:cubicBezTo>
                    <a:pt x="122" y="11"/>
                    <a:pt x="127" y="11"/>
                    <a:pt x="132" y="13"/>
                  </a:cubicBezTo>
                  <a:cubicBezTo>
                    <a:pt x="139" y="16"/>
                    <a:pt x="145" y="21"/>
                    <a:pt x="145" y="32"/>
                  </a:cubicBezTo>
                  <a:cubicBezTo>
                    <a:pt x="145" y="74"/>
                    <a:pt x="145" y="74"/>
                    <a:pt x="145" y="74"/>
                  </a:cubicBezTo>
                  <a:cubicBezTo>
                    <a:pt x="145" y="100"/>
                    <a:pt x="145" y="100"/>
                    <a:pt x="145" y="100"/>
                  </a:cubicBezTo>
                  <a:cubicBezTo>
                    <a:pt x="145" y="100"/>
                    <a:pt x="145" y="100"/>
                    <a:pt x="145" y="100"/>
                  </a:cubicBezTo>
                </a:path>
              </a:pathLst>
            </a:custGeom>
            <a:grpFill/>
            <a:ln w="2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Bangla MN"/>
                <a:cs typeface="Bangla MN"/>
              </a:endParaRPr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5881639" y="865169"/>
              <a:ext cx="544513" cy="561975"/>
            </a:xfrm>
            <a:custGeom>
              <a:avLst/>
              <a:gdLst/>
              <a:ahLst/>
              <a:cxnLst>
                <a:cxn ang="0">
                  <a:pos x="145" y="100"/>
                </a:cxn>
                <a:cxn ang="0">
                  <a:pos x="97" y="139"/>
                </a:cxn>
                <a:cxn ang="0">
                  <a:pos x="3" y="149"/>
                </a:cxn>
                <a:cxn ang="0">
                  <a:pos x="2" y="146"/>
                </a:cxn>
                <a:cxn ang="0">
                  <a:pos x="2" y="145"/>
                </a:cxn>
                <a:cxn ang="0">
                  <a:pos x="5" y="143"/>
                </a:cxn>
                <a:cxn ang="0">
                  <a:pos x="15" y="137"/>
                </a:cxn>
                <a:cxn ang="0">
                  <a:pos x="30" y="126"/>
                </a:cxn>
                <a:cxn ang="0">
                  <a:pos x="33" y="130"/>
                </a:cxn>
                <a:cxn ang="0">
                  <a:pos x="37" y="132"/>
                </a:cxn>
                <a:cxn ang="0">
                  <a:pos x="113" y="122"/>
                </a:cxn>
                <a:cxn ang="0">
                  <a:pos x="128" y="102"/>
                </a:cxn>
                <a:cxn ang="0">
                  <a:pos x="128" y="33"/>
                </a:cxn>
                <a:cxn ang="0">
                  <a:pos x="114" y="25"/>
                </a:cxn>
                <a:cxn ang="0">
                  <a:pos x="28" y="25"/>
                </a:cxn>
                <a:cxn ang="0">
                  <a:pos x="20" y="19"/>
                </a:cxn>
                <a:cxn ang="0">
                  <a:pos x="43" y="5"/>
                </a:cxn>
                <a:cxn ang="0">
                  <a:pos x="46" y="3"/>
                </a:cxn>
                <a:cxn ang="0">
                  <a:pos x="46" y="3"/>
                </a:cxn>
                <a:cxn ang="0">
                  <a:pos x="50" y="4"/>
                </a:cxn>
                <a:cxn ang="0">
                  <a:pos x="50" y="5"/>
                </a:cxn>
                <a:cxn ang="0">
                  <a:pos x="59" y="11"/>
                </a:cxn>
                <a:cxn ang="0">
                  <a:pos x="116" y="11"/>
                </a:cxn>
                <a:cxn ang="0">
                  <a:pos x="132" y="13"/>
                </a:cxn>
                <a:cxn ang="0">
                  <a:pos x="145" y="32"/>
                </a:cxn>
                <a:cxn ang="0">
                  <a:pos x="145" y="74"/>
                </a:cxn>
                <a:cxn ang="0">
                  <a:pos x="145" y="100"/>
                </a:cxn>
                <a:cxn ang="0">
                  <a:pos x="145" y="100"/>
                </a:cxn>
              </a:cxnLst>
              <a:rect l="0" t="0" r="r" b="b"/>
              <a:pathLst>
                <a:path w="145" h="149">
                  <a:moveTo>
                    <a:pt x="145" y="100"/>
                  </a:moveTo>
                  <a:cubicBezTo>
                    <a:pt x="143" y="116"/>
                    <a:pt x="114" y="139"/>
                    <a:pt x="97" y="139"/>
                  </a:cubicBezTo>
                  <a:cubicBezTo>
                    <a:pt x="88" y="140"/>
                    <a:pt x="15" y="148"/>
                    <a:pt x="3" y="149"/>
                  </a:cubicBezTo>
                  <a:cubicBezTo>
                    <a:pt x="2" y="149"/>
                    <a:pt x="0" y="147"/>
                    <a:pt x="2" y="146"/>
                  </a:cubicBezTo>
                  <a:cubicBezTo>
                    <a:pt x="2" y="145"/>
                    <a:pt x="2" y="145"/>
                    <a:pt x="2" y="145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8" y="141"/>
                    <a:pt x="11" y="139"/>
                    <a:pt x="15" y="137"/>
                  </a:cubicBezTo>
                  <a:cubicBezTo>
                    <a:pt x="21" y="132"/>
                    <a:pt x="29" y="127"/>
                    <a:pt x="30" y="126"/>
                  </a:cubicBezTo>
                  <a:cubicBezTo>
                    <a:pt x="33" y="124"/>
                    <a:pt x="32" y="129"/>
                    <a:pt x="33" y="130"/>
                  </a:cubicBezTo>
                  <a:cubicBezTo>
                    <a:pt x="33" y="131"/>
                    <a:pt x="33" y="132"/>
                    <a:pt x="37" y="132"/>
                  </a:cubicBezTo>
                  <a:cubicBezTo>
                    <a:pt x="41" y="132"/>
                    <a:pt x="104" y="124"/>
                    <a:pt x="113" y="122"/>
                  </a:cubicBezTo>
                  <a:cubicBezTo>
                    <a:pt x="119" y="119"/>
                    <a:pt x="128" y="111"/>
                    <a:pt x="128" y="102"/>
                  </a:cubicBezTo>
                  <a:cubicBezTo>
                    <a:pt x="128" y="97"/>
                    <a:pt x="128" y="33"/>
                    <a:pt x="128" y="33"/>
                  </a:cubicBezTo>
                  <a:cubicBezTo>
                    <a:pt x="127" y="27"/>
                    <a:pt x="120" y="25"/>
                    <a:pt x="114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4" y="26"/>
                    <a:pt x="17" y="24"/>
                    <a:pt x="20" y="19"/>
                  </a:cubicBezTo>
                  <a:cubicBezTo>
                    <a:pt x="22" y="16"/>
                    <a:pt x="38" y="8"/>
                    <a:pt x="43" y="5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9" y="1"/>
                    <a:pt x="50" y="0"/>
                    <a:pt x="50" y="4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0" y="9"/>
                    <a:pt x="53" y="11"/>
                    <a:pt x="59" y="11"/>
                  </a:cubicBezTo>
                  <a:cubicBezTo>
                    <a:pt x="63" y="11"/>
                    <a:pt x="111" y="11"/>
                    <a:pt x="116" y="11"/>
                  </a:cubicBezTo>
                  <a:cubicBezTo>
                    <a:pt x="122" y="11"/>
                    <a:pt x="127" y="11"/>
                    <a:pt x="132" y="13"/>
                  </a:cubicBezTo>
                  <a:cubicBezTo>
                    <a:pt x="139" y="16"/>
                    <a:pt x="145" y="21"/>
                    <a:pt x="145" y="32"/>
                  </a:cubicBezTo>
                  <a:cubicBezTo>
                    <a:pt x="145" y="74"/>
                    <a:pt x="145" y="74"/>
                    <a:pt x="145" y="74"/>
                  </a:cubicBezTo>
                  <a:cubicBezTo>
                    <a:pt x="145" y="100"/>
                    <a:pt x="145" y="100"/>
                    <a:pt x="145" y="100"/>
                  </a:cubicBezTo>
                  <a:cubicBezTo>
                    <a:pt x="145" y="100"/>
                    <a:pt x="145" y="100"/>
                    <a:pt x="145" y="100"/>
                  </a:cubicBezTo>
                </a:path>
              </a:pathLst>
            </a:custGeom>
            <a:grpFill/>
            <a:ln w="2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Bangla MN"/>
                <a:cs typeface="Bangla MN"/>
              </a:endParaRPr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5689552" y="868344"/>
              <a:ext cx="249238" cy="558800"/>
            </a:xfrm>
            <a:custGeom>
              <a:avLst/>
              <a:gdLst/>
              <a:ahLst/>
              <a:cxnLst>
                <a:cxn ang="0">
                  <a:pos x="58" y="123"/>
                </a:cxn>
                <a:cxn ang="0">
                  <a:pos x="66" y="120"/>
                </a:cxn>
                <a:cxn ang="0">
                  <a:pos x="63" y="124"/>
                </a:cxn>
                <a:cxn ang="0">
                  <a:pos x="41" y="145"/>
                </a:cxn>
                <a:cxn ang="0">
                  <a:pos x="39" y="136"/>
                </a:cxn>
                <a:cxn ang="0">
                  <a:pos x="40" y="123"/>
                </a:cxn>
                <a:cxn ang="0">
                  <a:pos x="40" y="45"/>
                </a:cxn>
                <a:cxn ang="0">
                  <a:pos x="36" y="36"/>
                </a:cxn>
                <a:cxn ang="0">
                  <a:pos x="9" y="19"/>
                </a:cxn>
                <a:cxn ang="0">
                  <a:pos x="0" y="20"/>
                </a:cxn>
                <a:cxn ang="0">
                  <a:pos x="16" y="0"/>
                </a:cxn>
                <a:cxn ang="0">
                  <a:pos x="19" y="1"/>
                </a:cxn>
                <a:cxn ang="0">
                  <a:pos x="20" y="5"/>
                </a:cxn>
                <a:cxn ang="0">
                  <a:pos x="54" y="28"/>
                </a:cxn>
                <a:cxn ang="0">
                  <a:pos x="55" y="30"/>
                </a:cxn>
                <a:cxn ang="0">
                  <a:pos x="58" y="39"/>
                </a:cxn>
                <a:cxn ang="0">
                  <a:pos x="58" y="122"/>
                </a:cxn>
                <a:cxn ang="0">
                  <a:pos x="58" y="123"/>
                </a:cxn>
              </a:cxnLst>
              <a:rect l="0" t="0" r="r" b="b"/>
              <a:pathLst>
                <a:path w="66" h="148">
                  <a:moveTo>
                    <a:pt x="58" y="123"/>
                  </a:moveTo>
                  <a:cubicBezTo>
                    <a:pt x="60" y="122"/>
                    <a:pt x="66" y="120"/>
                    <a:pt x="66" y="120"/>
                  </a:cubicBezTo>
                  <a:cubicBezTo>
                    <a:pt x="63" y="124"/>
                    <a:pt x="63" y="124"/>
                    <a:pt x="63" y="124"/>
                  </a:cubicBezTo>
                  <a:cubicBezTo>
                    <a:pt x="60" y="128"/>
                    <a:pt x="43" y="143"/>
                    <a:pt x="41" y="145"/>
                  </a:cubicBezTo>
                  <a:cubicBezTo>
                    <a:pt x="35" y="148"/>
                    <a:pt x="39" y="137"/>
                    <a:pt x="39" y="136"/>
                  </a:cubicBezTo>
                  <a:cubicBezTo>
                    <a:pt x="40" y="132"/>
                    <a:pt x="41" y="127"/>
                    <a:pt x="40" y="123"/>
                  </a:cubicBezTo>
                  <a:cubicBezTo>
                    <a:pt x="40" y="120"/>
                    <a:pt x="40" y="50"/>
                    <a:pt x="40" y="45"/>
                  </a:cubicBezTo>
                  <a:cubicBezTo>
                    <a:pt x="40" y="41"/>
                    <a:pt x="36" y="36"/>
                    <a:pt x="36" y="36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6" y="18"/>
                    <a:pt x="3" y="19"/>
                    <a:pt x="0" y="2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9" y="1"/>
                    <a:pt x="19" y="1"/>
                  </a:cubicBezTo>
                  <a:cubicBezTo>
                    <a:pt x="19" y="3"/>
                    <a:pt x="19" y="4"/>
                    <a:pt x="20" y="5"/>
                  </a:cubicBezTo>
                  <a:cubicBezTo>
                    <a:pt x="26" y="9"/>
                    <a:pt x="52" y="26"/>
                    <a:pt x="54" y="28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7" y="33"/>
                    <a:pt x="58" y="36"/>
                    <a:pt x="58" y="39"/>
                  </a:cubicBezTo>
                  <a:cubicBezTo>
                    <a:pt x="58" y="45"/>
                    <a:pt x="58" y="122"/>
                    <a:pt x="58" y="122"/>
                  </a:cubicBezTo>
                  <a:cubicBezTo>
                    <a:pt x="58" y="123"/>
                    <a:pt x="58" y="123"/>
                    <a:pt x="58" y="123"/>
                  </a:cubicBezTo>
                </a:path>
              </a:pathLst>
            </a:custGeom>
            <a:grpFill/>
            <a:ln w="2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Bangla MN"/>
                <a:cs typeface="Bangla MN"/>
              </a:endParaRPr>
            </a:p>
          </p:txBody>
        </p:sp>
        <p:sp>
          <p:nvSpPr>
            <p:cNvPr id="31" name="Freeform 32"/>
            <p:cNvSpPr>
              <a:spLocks/>
            </p:cNvSpPr>
            <p:nvPr/>
          </p:nvSpPr>
          <p:spPr bwMode="auto">
            <a:xfrm>
              <a:off x="5689552" y="868344"/>
              <a:ext cx="249238" cy="558800"/>
            </a:xfrm>
            <a:custGeom>
              <a:avLst/>
              <a:gdLst/>
              <a:ahLst/>
              <a:cxnLst>
                <a:cxn ang="0">
                  <a:pos x="58" y="123"/>
                </a:cxn>
                <a:cxn ang="0">
                  <a:pos x="66" y="120"/>
                </a:cxn>
                <a:cxn ang="0">
                  <a:pos x="63" y="124"/>
                </a:cxn>
                <a:cxn ang="0">
                  <a:pos x="41" y="145"/>
                </a:cxn>
                <a:cxn ang="0">
                  <a:pos x="39" y="136"/>
                </a:cxn>
                <a:cxn ang="0">
                  <a:pos x="40" y="123"/>
                </a:cxn>
                <a:cxn ang="0">
                  <a:pos x="40" y="45"/>
                </a:cxn>
                <a:cxn ang="0">
                  <a:pos x="36" y="36"/>
                </a:cxn>
                <a:cxn ang="0">
                  <a:pos x="9" y="19"/>
                </a:cxn>
                <a:cxn ang="0">
                  <a:pos x="0" y="20"/>
                </a:cxn>
                <a:cxn ang="0">
                  <a:pos x="16" y="0"/>
                </a:cxn>
                <a:cxn ang="0">
                  <a:pos x="19" y="1"/>
                </a:cxn>
                <a:cxn ang="0">
                  <a:pos x="20" y="5"/>
                </a:cxn>
                <a:cxn ang="0">
                  <a:pos x="54" y="28"/>
                </a:cxn>
                <a:cxn ang="0">
                  <a:pos x="55" y="30"/>
                </a:cxn>
                <a:cxn ang="0">
                  <a:pos x="58" y="39"/>
                </a:cxn>
                <a:cxn ang="0">
                  <a:pos x="58" y="122"/>
                </a:cxn>
                <a:cxn ang="0">
                  <a:pos x="58" y="123"/>
                </a:cxn>
              </a:cxnLst>
              <a:rect l="0" t="0" r="r" b="b"/>
              <a:pathLst>
                <a:path w="66" h="148">
                  <a:moveTo>
                    <a:pt x="58" y="123"/>
                  </a:moveTo>
                  <a:cubicBezTo>
                    <a:pt x="60" y="122"/>
                    <a:pt x="66" y="120"/>
                    <a:pt x="66" y="120"/>
                  </a:cubicBezTo>
                  <a:cubicBezTo>
                    <a:pt x="63" y="124"/>
                    <a:pt x="63" y="124"/>
                    <a:pt x="63" y="124"/>
                  </a:cubicBezTo>
                  <a:cubicBezTo>
                    <a:pt x="60" y="128"/>
                    <a:pt x="43" y="143"/>
                    <a:pt x="41" y="145"/>
                  </a:cubicBezTo>
                  <a:cubicBezTo>
                    <a:pt x="35" y="148"/>
                    <a:pt x="39" y="137"/>
                    <a:pt x="39" y="136"/>
                  </a:cubicBezTo>
                  <a:cubicBezTo>
                    <a:pt x="40" y="132"/>
                    <a:pt x="41" y="127"/>
                    <a:pt x="40" y="123"/>
                  </a:cubicBezTo>
                  <a:cubicBezTo>
                    <a:pt x="40" y="120"/>
                    <a:pt x="40" y="50"/>
                    <a:pt x="40" y="45"/>
                  </a:cubicBezTo>
                  <a:cubicBezTo>
                    <a:pt x="40" y="41"/>
                    <a:pt x="36" y="36"/>
                    <a:pt x="36" y="36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6" y="18"/>
                    <a:pt x="3" y="19"/>
                    <a:pt x="0" y="2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9" y="1"/>
                    <a:pt x="19" y="1"/>
                  </a:cubicBezTo>
                  <a:cubicBezTo>
                    <a:pt x="19" y="3"/>
                    <a:pt x="19" y="4"/>
                    <a:pt x="20" y="5"/>
                  </a:cubicBezTo>
                  <a:cubicBezTo>
                    <a:pt x="26" y="9"/>
                    <a:pt x="52" y="26"/>
                    <a:pt x="54" y="28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7" y="33"/>
                    <a:pt x="58" y="36"/>
                    <a:pt x="58" y="39"/>
                  </a:cubicBezTo>
                  <a:cubicBezTo>
                    <a:pt x="58" y="45"/>
                    <a:pt x="58" y="122"/>
                    <a:pt x="58" y="122"/>
                  </a:cubicBezTo>
                  <a:cubicBezTo>
                    <a:pt x="58" y="123"/>
                    <a:pt x="58" y="123"/>
                    <a:pt x="58" y="123"/>
                  </a:cubicBezTo>
                </a:path>
              </a:pathLst>
            </a:custGeom>
            <a:grpFill/>
            <a:ln w="2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Bangla MN"/>
                <a:cs typeface="Bangla MN"/>
              </a:endParaRPr>
            </a:p>
          </p:txBody>
        </p:sp>
        <p:sp>
          <p:nvSpPr>
            <p:cNvPr id="32" name="Freeform 33"/>
            <p:cNvSpPr>
              <a:spLocks/>
            </p:cNvSpPr>
            <p:nvPr/>
          </p:nvSpPr>
          <p:spPr bwMode="auto">
            <a:xfrm>
              <a:off x="6426152" y="868344"/>
              <a:ext cx="628650" cy="546100"/>
            </a:xfrm>
            <a:custGeom>
              <a:avLst/>
              <a:gdLst/>
              <a:ahLst/>
              <a:cxnLst>
                <a:cxn ang="0">
                  <a:pos x="15" y="106"/>
                </a:cxn>
                <a:cxn ang="0">
                  <a:pos x="1" y="111"/>
                </a:cxn>
                <a:cxn ang="0">
                  <a:pos x="41" y="60"/>
                </a:cxn>
                <a:cxn ang="0">
                  <a:pos x="44" y="37"/>
                </a:cxn>
                <a:cxn ang="0">
                  <a:pos x="35" y="26"/>
                </a:cxn>
                <a:cxn ang="0">
                  <a:pos x="21" y="27"/>
                </a:cxn>
                <a:cxn ang="0">
                  <a:pos x="19" y="25"/>
                </a:cxn>
                <a:cxn ang="0">
                  <a:pos x="34" y="15"/>
                </a:cxn>
                <a:cxn ang="0">
                  <a:pos x="49" y="2"/>
                </a:cxn>
                <a:cxn ang="0">
                  <a:pos x="52" y="4"/>
                </a:cxn>
                <a:cxn ang="0">
                  <a:pos x="52" y="5"/>
                </a:cxn>
                <a:cxn ang="0">
                  <a:pos x="49" y="16"/>
                </a:cxn>
                <a:cxn ang="0">
                  <a:pos x="63" y="33"/>
                </a:cxn>
                <a:cxn ang="0">
                  <a:pos x="74" y="33"/>
                </a:cxn>
                <a:cxn ang="0">
                  <a:pos x="82" y="28"/>
                </a:cxn>
                <a:cxn ang="0">
                  <a:pos x="99" y="21"/>
                </a:cxn>
                <a:cxn ang="0">
                  <a:pos x="153" y="18"/>
                </a:cxn>
                <a:cxn ang="0">
                  <a:pos x="164" y="26"/>
                </a:cxn>
                <a:cxn ang="0">
                  <a:pos x="164" y="112"/>
                </a:cxn>
                <a:cxn ang="0">
                  <a:pos x="165" y="113"/>
                </a:cxn>
                <a:cxn ang="0">
                  <a:pos x="166" y="115"/>
                </a:cxn>
                <a:cxn ang="0">
                  <a:pos x="166" y="115"/>
                </a:cxn>
                <a:cxn ang="0">
                  <a:pos x="166" y="117"/>
                </a:cxn>
                <a:cxn ang="0">
                  <a:pos x="166" y="118"/>
                </a:cxn>
                <a:cxn ang="0">
                  <a:pos x="152" y="131"/>
                </a:cxn>
                <a:cxn ang="0">
                  <a:pos x="150" y="132"/>
                </a:cxn>
                <a:cxn ang="0">
                  <a:pos x="148" y="134"/>
                </a:cxn>
                <a:cxn ang="0">
                  <a:pos x="147" y="134"/>
                </a:cxn>
                <a:cxn ang="0">
                  <a:pos x="143" y="134"/>
                </a:cxn>
                <a:cxn ang="0">
                  <a:pos x="126" y="135"/>
                </a:cxn>
                <a:cxn ang="0">
                  <a:pos x="77" y="139"/>
                </a:cxn>
                <a:cxn ang="0">
                  <a:pos x="0" y="145"/>
                </a:cxn>
                <a:cxn ang="0">
                  <a:pos x="27" y="122"/>
                </a:cxn>
                <a:cxn ang="0">
                  <a:pos x="29" y="123"/>
                </a:cxn>
                <a:cxn ang="0">
                  <a:pos x="29" y="124"/>
                </a:cxn>
                <a:cxn ang="0">
                  <a:pos x="30" y="130"/>
                </a:cxn>
                <a:cxn ang="0">
                  <a:pos x="134" y="121"/>
                </a:cxn>
                <a:cxn ang="0">
                  <a:pos x="147" y="111"/>
                </a:cxn>
                <a:cxn ang="0">
                  <a:pos x="147" y="38"/>
                </a:cxn>
                <a:cxn ang="0">
                  <a:pos x="144" y="33"/>
                </a:cxn>
                <a:cxn ang="0">
                  <a:pos x="97" y="34"/>
                </a:cxn>
                <a:cxn ang="0">
                  <a:pos x="89" y="36"/>
                </a:cxn>
                <a:cxn ang="0">
                  <a:pos x="75" y="41"/>
                </a:cxn>
                <a:cxn ang="0">
                  <a:pos x="38" y="82"/>
                </a:cxn>
                <a:cxn ang="0">
                  <a:pos x="31" y="94"/>
                </a:cxn>
                <a:cxn ang="0">
                  <a:pos x="15" y="106"/>
                </a:cxn>
              </a:cxnLst>
              <a:rect l="0" t="0" r="r" b="b"/>
              <a:pathLst>
                <a:path w="167" h="145">
                  <a:moveTo>
                    <a:pt x="15" y="106"/>
                  </a:moveTo>
                  <a:cubicBezTo>
                    <a:pt x="11" y="108"/>
                    <a:pt x="1" y="111"/>
                    <a:pt x="1" y="111"/>
                  </a:cubicBezTo>
                  <a:cubicBezTo>
                    <a:pt x="1" y="111"/>
                    <a:pt x="39" y="62"/>
                    <a:pt x="41" y="60"/>
                  </a:cubicBezTo>
                  <a:cubicBezTo>
                    <a:pt x="48" y="51"/>
                    <a:pt x="51" y="49"/>
                    <a:pt x="44" y="37"/>
                  </a:cubicBezTo>
                  <a:cubicBezTo>
                    <a:pt x="40" y="32"/>
                    <a:pt x="36" y="27"/>
                    <a:pt x="35" y="26"/>
                  </a:cubicBezTo>
                  <a:cubicBezTo>
                    <a:pt x="33" y="24"/>
                    <a:pt x="23" y="26"/>
                    <a:pt x="21" y="27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26" y="20"/>
                    <a:pt x="34" y="15"/>
                  </a:cubicBezTo>
                  <a:cubicBezTo>
                    <a:pt x="41" y="9"/>
                    <a:pt x="48" y="4"/>
                    <a:pt x="49" y="2"/>
                  </a:cubicBezTo>
                  <a:cubicBezTo>
                    <a:pt x="51" y="0"/>
                    <a:pt x="54" y="1"/>
                    <a:pt x="52" y="4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0" y="7"/>
                    <a:pt x="48" y="13"/>
                    <a:pt x="49" y="16"/>
                  </a:cubicBezTo>
                  <a:cubicBezTo>
                    <a:pt x="52" y="22"/>
                    <a:pt x="58" y="27"/>
                    <a:pt x="63" y="33"/>
                  </a:cubicBezTo>
                  <a:cubicBezTo>
                    <a:pt x="66" y="37"/>
                    <a:pt x="69" y="34"/>
                    <a:pt x="74" y="33"/>
                  </a:cubicBezTo>
                  <a:cubicBezTo>
                    <a:pt x="77" y="32"/>
                    <a:pt x="79" y="30"/>
                    <a:pt x="82" y="28"/>
                  </a:cubicBezTo>
                  <a:cubicBezTo>
                    <a:pt x="86" y="25"/>
                    <a:pt x="92" y="22"/>
                    <a:pt x="99" y="21"/>
                  </a:cubicBezTo>
                  <a:cubicBezTo>
                    <a:pt x="110" y="19"/>
                    <a:pt x="144" y="18"/>
                    <a:pt x="153" y="18"/>
                  </a:cubicBezTo>
                  <a:cubicBezTo>
                    <a:pt x="159" y="18"/>
                    <a:pt x="163" y="21"/>
                    <a:pt x="164" y="26"/>
                  </a:cubicBezTo>
                  <a:cubicBezTo>
                    <a:pt x="164" y="112"/>
                    <a:pt x="164" y="112"/>
                    <a:pt x="164" y="112"/>
                  </a:cubicBezTo>
                  <a:cubicBezTo>
                    <a:pt x="165" y="113"/>
                    <a:pt x="165" y="113"/>
                    <a:pt x="165" y="113"/>
                  </a:cubicBezTo>
                  <a:cubicBezTo>
                    <a:pt x="166" y="115"/>
                    <a:pt x="166" y="115"/>
                    <a:pt x="166" y="115"/>
                  </a:cubicBezTo>
                  <a:cubicBezTo>
                    <a:pt x="166" y="115"/>
                    <a:pt x="166" y="115"/>
                    <a:pt x="166" y="115"/>
                  </a:cubicBezTo>
                  <a:cubicBezTo>
                    <a:pt x="167" y="116"/>
                    <a:pt x="167" y="117"/>
                    <a:pt x="166" y="117"/>
                  </a:cubicBezTo>
                  <a:cubicBezTo>
                    <a:pt x="166" y="118"/>
                    <a:pt x="166" y="118"/>
                    <a:pt x="166" y="118"/>
                  </a:cubicBezTo>
                  <a:cubicBezTo>
                    <a:pt x="161" y="122"/>
                    <a:pt x="157" y="127"/>
                    <a:pt x="152" y="131"/>
                  </a:cubicBezTo>
                  <a:cubicBezTo>
                    <a:pt x="150" y="132"/>
                    <a:pt x="150" y="132"/>
                    <a:pt x="150" y="132"/>
                  </a:cubicBezTo>
                  <a:cubicBezTo>
                    <a:pt x="150" y="133"/>
                    <a:pt x="150" y="134"/>
                    <a:pt x="148" y="134"/>
                  </a:cubicBezTo>
                  <a:cubicBezTo>
                    <a:pt x="147" y="134"/>
                    <a:pt x="147" y="134"/>
                    <a:pt x="147" y="134"/>
                  </a:cubicBezTo>
                  <a:cubicBezTo>
                    <a:pt x="143" y="134"/>
                    <a:pt x="143" y="134"/>
                    <a:pt x="143" y="134"/>
                  </a:cubicBezTo>
                  <a:cubicBezTo>
                    <a:pt x="126" y="135"/>
                    <a:pt x="126" y="135"/>
                    <a:pt x="126" y="135"/>
                  </a:cubicBezTo>
                  <a:cubicBezTo>
                    <a:pt x="77" y="139"/>
                    <a:pt x="77" y="139"/>
                    <a:pt x="77" y="139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27" y="122"/>
                    <a:pt x="27" y="122"/>
                    <a:pt x="27" y="122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29" y="123"/>
                    <a:pt x="29" y="124"/>
                    <a:pt x="29" y="124"/>
                  </a:cubicBezTo>
                  <a:cubicBezTo>
                    <a:pt x="28" y="126"/>
                    <a:pt x="27" y="129"/>
                    <a:pt x="30" y="130"/>
                  </a:cubicBezTo>
                  <a:cubicBezTo>
                    <a:pt x="134" y="121"/>
                    <a:pt x="134" y="121"/>
                    <a:pt x="134" y="121"/>
                  </a:cubicBezTo>
                  <a:cubicBezTo>
                    <a:pt x="140" y="120"/>
                    <a:pt x="147" y="116"/>
                    <a:pt x="147" y="111"/>
                  </a:cubicBezTo>
                  <a:cubicBezTo>
                    <a:pt x="147" y="111"/>
                    <a:pt x="147" y="43"/>
                    <a:pt x="147" y="38"/>
                  </a:cubicBezTo>
                  <a:cubicBezTo>
                    <a:pt x="147" y="35"/>
                    <a:pt x="146" y="34"/>
                    <a:pt x="144" y="33"/>
                  </a:cubicBezTo>
                  <a:cubicBezTo>
                    <a:pt x="139" y="32"/>
                    <a:pt x="100" y="33"/>
                    <a:pt x="97" y="34"/>
                  </a:cubicBezTo>
                  <a:cubicBezTo>
                    <a:pt x="97" y="34"/>
                    <a:pt x="93" y="35"/>
                    <a:pt x="89" y="36"/>
                  </a:cubicBezTo>
                  <a:cubicBezTo>
                    <a:pt x="84" y="37"/>
                    <a:pt x="79" y="39"/>
                    <a:pt x="75" y="41"/>
                  </a:cubicBezTo>
                  <a:cubicBezTo>
                    <a:pt x="55" y="55"/>
                    <a:pt x="50" y="64"/>
                    <a:pt x="38" y="82"/>
                  </a:cubicBezTo>
                  <a:cubicBezTo>
                    <a:pt x="31" y="94"/>
                    <a:pt x="31" y="94"/>
                    <a:pt x="31" y="94"/>
                  </a:cubicBezTo>
                  <a:cubicBezTo>
                    <a:pt x="25" y="103"/>
                    <a:pt x="26" y="102"/>
                    <a:pt x="15" y="106"/>
                  </a:cubicBezTo>
                </a:path>
              </a:pathLst>
            </a:custGeom>
            <a:grpFill/>
            <a:ln w="2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Bangla MN"/>
                <a:cs typeface="Bangla MN"/>
              </a:endParaRPr>
            </a:p>
          </p:txBody>
        </p:sp>
        <p:sp>
          <p:nvSpPr>
            <p:cNvPr id="33" name="Freeform 34"/>
            <p:cNvSpPr>
              <a:spLocks/>
            </p:cNvSpPr>
            <p:nvPr/>
          </p:nvSpPr>
          <p:spPr bwMode="auto">
            <a:xfrm>
              <a:off x="6426152" y="868344"/>
              <a:ext cx="628650" cy="546100"/>
            </a:xfrm>
            <a:custGeom>
              <a:avLst/>
              <a:gdLst/>
              <a:ahLst/>
              <a:cxnLst>
                <a:cxn ang="0">
                  <a:pos x="15" y="106"/>
                </a:cxn>
                <a:cxn ang="0">
                  <a:pos x="1" y="111"/>
                </a:cxn>
                <a:cxn ang="0">
                  <a:pos x="41" y="60"/>
                </a:cxn>
                <a:cxn ang="0">
                  <a:pos x="44" y="37"/>
                </a:cxn>
                <a:cxn ang="0">
                  <a:pos x="35" y="26"/>
                </a:cxn>
                <a:cxn ang="0">
                  <a:pos x="21" y="27"/>
                </a:cxn>
                <a:cxn ang="0">
                  <a:pos x="19" y="25"/>
                </a:cxn>
                <a:cxn ang="0">
                  <a:pos x="34" y="15"/>
                </a:cxn>
                <a:cxn ang="0">
                  <a:pos x="49" y="2"/>
                </a:cxn>
                <a:cxn ang="0">
                  <a:pos x="52" y="4"/>
                </a:cxn>
                <a:cxn ang="0">
                  <a:pos x="52" y="5"/>
                </a:cxn>
                <a:cxn ang="0">
                  <a:pos x="49" y="16"/>
                </a:cxn>
                <a:cxn ang="0">
                  <a:pos x="63" y="33"/>
                </a:cxn>
                <a:cxn ang="0">
                  <a:pos x="74" y="33"/>
                </a:cxn>
                <a:cxn ang="0">
                  <a:pos x="82" y="28"/>
                </a:cxn>
                <a:cxn ang="0">
                  <a:pos x="99" y="21"/>
                </a:cxn>
                <a:cxn ang="0">
                  <a:pos x="153" y="18"/>
                </a:cxn>
                <a:cxn ang="0">
                  <a:pos x="164" y="26"/>
                </a:cxn>
                <a:cxn ang="0">
                  <a:pos x="164" y="112"/>
                </a:cxn>
                <a:cxn ang="0">
                  <a:pos x="165" y="113"/>
                </a:cxn>
                <a:cxn ang="0">
                  <a:pos x="166" y="115"/>
                </a:cxn>
                <a:cxn ang="0">
                  <a:pos x="166" y="115"/>
                </a:cxn>
                <a:cxn ang="0">
                  <a:pos x="166" y="117"/>
                </a:cxn>
                <a:cxn ang="0">
                  <a:pos x="166" y="118"/>
                </a:cxn>
                <a:cxn ang="0">
                  <a:pos x="152" y="131"/>
                </a:cxn>
                <a:cxn ang="0">
                  <a:pos x="150" y="132"/>
                </a:cxn>
                <a:cxn ang="0">
                  <a:pos x="148" y="134"/>
                </a:cxn>
                <a:cxn ang="0">
                  <a:pos x="147" y="134"/>
                </a:cxn>
                <a:cxn ang="0">
                  <a:pos x="143" y="134"/>
                </a:cxn>
                <a:cxn ang="0">
                  <a:pos x="126" y="135"/>
                </a:cxn>
                <a:cxn ang="0">
                  <a:pos x="77" y="139"/>
                </a:cxn>
                <a:cxn ang="0">
                  <a:pos x="0" y="145"/>
                </a:cxn>
                <a:cxn ang="0">
                  <a:pos x="27" y="122"/>
                </a:cxn>
                <a:cxn ang="0">
                  <a:pos x="29" y="123"/>
                </a:cxn>
                <a:cxn ang="0">
                  <a:pos x="29" y="124"/>
                </a:cxn>
                <a:cxn ang="0">
                  <a:pos x="30" y="130"/>
                </a:cxn>
                <a:cxn ang="0">
                  <a:pos x="134" y="121"/>
                </a:cxn>
                <a:cxn ang="0">
                  <a:pos x="147" y="111"/>
                </a:cxn>
                <a:cxn ang="0">
                  <a:pos x="147" y="38"/>
                </a:cxn>
                <a:cxn ang="0">
                  <a:pos x="144" y="33"/>
                </a:cxn>
                <a:cxn ang="0">
                  <a:pos x="97" y="34"/>
                </a:cxn>
                <a:cxn ang="0">
                  <a:pos x="89" y="36"/>
                </a:cxn>
                <a:cxn ang="0">
                  <a:pos x="75" y="41"/>
                </a:cxn>
                <a:cxn ang="0">
                  <a:pos x="38" y="82"/>
                </a:cxn>
                <a:cxn ang="0">
                  <a:pos x="31" y="94"/>
                </a:cxn>
                <a:cxn ang="0">
                  <a:pos x="15" y="106"/>
                </a:cxn>
              </a:cxnLst>
              <a:rect l="0" t="0" r="r" b="b"/>
              <a:pathLst>
                <a:path w="167" h="145">
                  <a:moveTo>
                    <a:pt x="15" y="106"/>
                  </a:moveTo>
                  <a:cubicBezTo>
                    <a:pt x="11" y="108"/>
                    <a:pt x="1" y="111"/>
                    <a:pt x="1" y="111"/>
                  </a:cubicBezTo>
                  <a:cubicBezTo>
                    <a:pt x="1" y="111"/>
                    <a:pt x="39" y="62"/>
                    <a:pt x="41" y="60"/>
                  </a:cubicBezTo>
                  <a:cubicBezTo>
                    <a:pt x="48" y="51"/>
                    <a:pt x="51" y="49"/>
                    <a:pt x="44" y="37"/>
                  </a:cubicBezTo>
                  <a:cubicBezTo>
                    <a:pt x="40" y="32"/>
                    <a:pt x="36" y="27"/>
                    <a:pt x="35" y="26"/>
                  </a:cubicBezTo>
                  <a:cubicBezTo>
                    <a:pt x="33" y="24"/>
                    <a:pt x="23" y="26"/>
                    <a:pt x="21" y="27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26" y="20"/>
                    <a:pt x="34" y="15"/>
                  </a:cubicBezTo>
                  <a:cubicBezTo>
                    <a:pt x="41" y="9"/>
                    <a:pt x="48" y="4"/>
                    <a:pt x="49" y="2"/>
                  </a:cubicBezTo>
                  <a:cubicBezTo>
                    <a:pt x="51" y="0"/>
                    <a:pt x="54" y="1"/>
                    <a:pt x="52" y="4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0" y="7"/>
                    <a:pt x="48" y="13"/>
                    <a:pt x="49" y="16"/>
                  </a:cubicBezTo>
                  <a:cubicBezTo>
                    <a:pt x="52" y="22"/>
                    <a:pt x="58" y="27"/>
                    <a:pt x="63" y="33"/>
                  </a:cubicBezTo>
                  <a:cubicBezTo>
                    <a:pt x="66" y="37"/>
                    <a:pt x="69" y="34"/>
                    <a:pt x="74" y="33"/>
                  </a:cubicBezTo>
                  <a:cubicBezTo>
                    <a:pt x="77" y="32"/>
                    <a:pt x="79" y="30"/>
                    <a:pt x="82" y="28"/>
                  </a:cubicBezTo>
                  <a:cubicBezTo>
                    <a:pt x="86" y="25"/>
                    <a:pt x="92" y="22"/>
                    <a:pt x="99" y="21"/>
                  </a:cubicBezTo>
                  <a:cubicBezTo>
                    <a:pt x="110" y="19"/>
                    <a:pt x="144" y="18"/>
                    <a:pt x="153" y="18"/>
                  </a:cubicBezTo>
                  <a:cubicBezTo>
                    <a:pt x="159" y="18"/>
                    <a:pt x="163" y="21"/>
                    <a:pt x="164" y="26"/>
                  </a:cubicBezTo>
                  <a:cubicBezTo>
                    <a:pt x="164" y="112"/>
                    <a:pt x="164" y="112"/>
                    <a:pt x="164" y="112"/>
                  </a:cubicBezTo>
                  <a:cubicBezTo>
                    <a:pt x="165" y="113"/>
                    <a:pt x="165" y="113"/>
                    <a:pt x="165" y="113"/>
                  </a:cubicBezTo>
                  <a:cubicBezTo>
                    <a:pt x="166" y="115"/>
                    <a:pt x="166" y="115"/>
                    <a:pt x="166" y="115"/>
                  </a:cubicBezTo>
                  <a:cubicBezTo>
                    <a:pt x="166" y="115"/>
                    <a:pt x="166" y="115"/>
                    <a:pt x="166" y="115"/>
                  </a:cubicBezTo>
                  <a:cubicBezTo>
                    <a:pt x="167" y="116"/>
                    <a:pt x="167" y="117"/>
                    <a:pt x="166" y="117"/>
                  </a:cubicBezTo>
                  <a:cubicBezTo>
                    <a:pt x="166" y="118"/>
                    <a:pt x="166" y="118"/>
                    <a:pt x="166" y="118"/>
                  </a:cubicBezTo>
                  <a:cubicBezTo>
                    <a:pt x="161" y="122"/>
                    <a:pt x="157" y="127"/>
                    <a:pt x="152" y="131"/>
                  </a:cubicBezTo>
                  <a:cubicBezTo>
                    <a:pt x="150" y="132"/>
                    <a:pt x="150" y="132"/>
                    <a:pt x="150" y="132"/>
                  </a:cubicBezTo>
                  <a:cubicBezTo>
                    <a:pt x="150" y="133"/>
                    <a:pt x="150" y="134"/>
                    <a:pt x="148" y="134"/>
                  </a:cubicBezTo>
                  <a:cubicBezTo>
                    <a:pt x="147" y="134"/>
                    <a:pt x="147" y="134"/>
                    <a:pt x="147" y="134"/>
                  </a:cubicBezTo>
                  <a:cubicBezTo>
                    <a:pt x="143" y="134"/>
                    <a:pt x="143" y="134"/>
                    <a:pt x="143" y="134"/>
                  </a:cubicBezTo>
                  <a:cubicBezTo>
                    <a:pt x="126" y="135"/>
                    <a:pt x="126" y="135"/>
                    <a:pt x="126" y="135"/>
                  </a:cubicBezTo>
                  <a:cubicBezTo>
                    <a:pt x="77" y="139"/>
                    <a:pt x="77" y="139"/>
                    <a:pt x="77" y="139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27" y="122"/>
                    <a:pt x="27" y="122"/>
                    <a:pt x="27" y="122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29" y="123"/>
                    <a:pt x="29" y="124"/>
                    <a:pt x="29" y="124"/>
                  </a:cubicBezTo>
                  <a:cubicBezTo>
                    <a:pt x="28" y="126"/>
                    <a:pt x="27" y="129"/>
                    <a:pt x="30" y="130"/>
                  </a:cubicBezTo>
                  <a:cubicBezTo>
                    <a:pt x="134" y="121"/>
                    <a:pt x="134" y="121"/>
                    <a:pt x="134" y="121"/>
                  </a:cubicBezTo>
                  <a:cubicBezTo>
                    <a:pt x="140" y="120"/>
                    <a:pt x="147" y="116"/>
                    <a:pt x="147" y="111"/>
                  </a:cubicBezTo>
                  <a:cubicBezTo>
                    <a:pt x="147" y="111"/>
                    <a:pt x="147" y="43"/>
                    <a:pt x="147" y="38"/>
                  </a:cubicBezTo>
                  <a:cubicBezTo>
                    <a:pt x="147" y="35"/>
                    <a:pt x="146" y="34"/>
                    <a:pt x="144" y="33"/>
                  </a:cubicBezTo>
                  <a:cubicBezTo>
                    <a:pt x="139" y="32"/>
                    <a:pt x="100" y="33"/>
                    <a:pt x="97" y="34"/>
                  </a:cubicBezTo>
                  <a:cubicBezTo>
                    <a:pt x="97" y="34"/>
                    <a:pt x="93" y="35"/>
                    <a:pt x="89" y="36"/>
                  </a:cubicBezTo>
                  <a:cubicBezTo>
                    <a:pt x="84" y="37"/>
                    <a:pt x="79" y="39"/>
                    <a:pt x="75" y="41"/>
                  </a:cubicBezTo>
                  <a:cubicBezTo>
                    <a:pt x="55" y="55"/>
                    <a:pt x="50" y="64"/>
                    <a:pt x="38" y="82"/>
                  </a:cubicBezTo>
                  <a:cubicBezTo>
                    <a:pt x="31" y="94"/>
                    <a:pt x="31" y="94"/>
                    <a:pt x="31" y="94"/>
                  </a:cubicBezTo>
                  <a:cubicBezTo>
                    <a:pt x="25" y="103"/>
                    <a:pt x="26" y="102"/>
                    <a:pt x="15" y="106"/>
                  </a:cubicBezTo>
                </a:path>
              </a:pathLst>
            </a:custGeom>
            <a:grpFill/>
            <a:ln w="2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Bangla MN"/>
                <a:cs typeface="Bangla MN"/>
              </a:endParaRPr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5433964" y="2998769"/>
              <a:ext cx="112713" cy="198438"/>
            </a:xfrm>
            <a:custGeom>
              <a:avLst/>
              <a:gdLst/>
              <a:ahLst/>
              <a:cxnLst>
                <a:cxn ang="0">
                  <a:pos x="24" y="29"/>
                </a:cxn>
                <a:cxn ang="0">
                  <a:pos x="23" y="29"/>
                </a:cxn>
                <a:cxn ang="0">
                  <a:pos x="23" y="22"/>
                </a:cxn>
                <a:cxn ang="0">
                  <a:pos x="21" y="24"/>
                </a:cxn>
                <a:cxn ang="0">
                  <a:pos x="8" y="25"/>
                </a:cxn>
                <a:cxn ang="0">
                  <a:pos x="7" y="24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8" y="2"/>
                </a:cxn>
                <a:cxn ang="0">
                  <a:pos x="18" y="2"/>
                </a:cxn>
                <a:cxn ang="0">
                  <a:pos x="22" y="3"/>
                </a:cxn>
                <a:cxn ang="0">
                  <a:pos x="22" y="1"/>
                </a:cxn>
                <a:cxn ang="0">
                  <a:pos x="21" y="0"/>
                </a:cxn>
                <a:cxn ang="0">
                  <a:pos x="20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3" y="7"/>
                </a:cxn>
                <a:cxn ang="0">
                  <a:pos x="3" y="34"/>
                </a:cxn>
                <a:cxn ang="0">
                  <a:pos x="3" y="48"/>
                </a:cxn>
                <a:cxn ang="0">
                  <a:pos x="3" y="50"/>
                </a:cxn>
                <a:cxn ang="0">
                  <a:pos x="0" y="53"/>
                </a:cxn>
                <a:cxn ang="0">
                  <a:pos x="26" y="53"/>
                </a:cxn>
                <a:cxn ang="0">
                  <a:pos x="28" y="52"/>
                </a:cxn>
                <a:cxn ang="0">
                  <a:pos x="29" y="47"/>
                </a:cxn>
                <a:cxn ang="0">
                  <a:pos x="30" y="47"/>
                </a:cxn>
                <a:cxn ang="0">
                  <a:pos x="26" y="51"/>
                </a:cxn>
                <a:cxn ang="0">
                  <a:pos x="8" y="51"/>
                </a:cxn>
                <a:cxn ang="0">
                  <a:pos x="7" y="51"/>
                </a:cxn>
                <a:cxn ang="0">
                  <a:pos x="7" y="27"/>
                </a:cxn>
                <a:cxn ang="0">
                  <a:pos x="7" y="26"/>
                </a:cxn>
                <a:cxn ang="0">
                  <a:pos x="19" y="26"/>
                </a:cxn>
                <a:cxn ang="0">
                  <a:pos x="24" y="29"/>
                </a:cxn>
              </a:cxnLst>
              <a:rect l="0" t="0" r="r" b="b"/>
              <a:pathLst>
                <a:path w="30" h="53">
                  <a:moveTo>
                    <a:pt x="24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23" y="27"/>
                    <a:pt x="23" y="24"/>
                    <a:pt x="23" y="22"/>
                  </a:cubicBezTo>
                  <a:cubicBezTo>
                    <a:pt x="23" y="23"/>
                    <a:pt x="22" y="24"/>
                    <a:pt x="21" y="24"/>
                  </a:cubicBezTo>
                  <a:cubicBezTo>
                    <a:pt x="16" y="25"/>
                    <a:pt x="12" y="24"/>
                    <a:pt x="8" y="25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17"/>
                    <a:pt x="7" y="10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"/>
                    <a:pt x="21" y="2"/>
                    <a:pt x="22" y="3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4" y="0"/>
                    <a:pt x="8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3" y="2"/>
                    <a:pt x="3" y="5"/>
                    <a:pt x="3" y="7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3" y="51"/>
                    <a:pt x="2" y="52"/>
                    <a:pt x="0" y="53"/>
                  </a:cubicBezTo>
                  <a:cubicBezTo>
                    <a:pt x="9" y="52"/>
                    <a:pt x="17" y="53"/>
                    <a:pt x="26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9" y="50"/>
                    <a:pt x="29" y="49"/>
                    <a:pt x="29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50"/>
                    <a:pt x="26" y="51"/>
                  </a:cubicBezTo>
                  <a:cubicBezTo>
                    <a:pt x="20" y="52"/>
                    <a:pt x="14" y="51"/>
                    <a:pt x="8" y="5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7" y="43"/>
                    <a:pt x="7" y="35"/>
                    <a:pt x="7" y="27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11" y="26"/>
                    <a:pt x="15" y="26"/>
                    <a:pt x="19" y="26"/>
                  </a:cubicBezTo>
                  <a:cubicBezTo>
                    <a:pt x="23" y="26"/>
                    <a:pt x="24" y="28"/>
                    <a:pt x="24" y="29"/>
                  </a:cubicBezTo>
                </a:path>
              </a:pathLst>
            </a:custGeom>
            <a:grpFill/>
            <a:ln w="2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Bangla MN"/>
                <a:cs typeface="Bangla MN"/>
              </a:endParaRPr>
            </a:p>
          </p:txBody>
        </p:sp>
        <p:sp>
          <p:nvSpPr>
            <p:cNvPr id="35" name="Freeform 36"/>
            <p:cNvSpPr>
              <a:spLocks/>
            </p:cNvSpPr>
            <p:nvPr/>
          </p:nvSpPr>
          <p:spPr bwMode="auto">
            <a:xfrm>
              <a:off x="5433964" y="2998769"/>
              <a:ext cx="112713" cy="198438"/>
            </a:xfrm>
            <a:custGeom>
              <a:avLst/>
              <a:gdLst/>
              <a:ahLst/>
              <a:cxnLst>
                <a:cxn ang="0">
                  <a:pos x="24" y="29"/>
                </a:cxn>
                <a:cxn ang="0">
                  <a:pos x="23" y="29"/>
                </a:cxn>
                <a:cxn ang="0">
                  <a:pos x="23" y="22"/>
                </a:cxn>
                <a:cxn ang="0">
                  <a:pos x="21" y="24"/>
                </a:cxn>
                <a:cxn ang="0">
                  <a:pos x="8" y="25"/>
                </a:cxn>
                <a:cxn ang="0">
                  <a:pos x="7" y="24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8" y="2"/>
                </a:cxn>
                <a:cxn ang="0">
                  <a:pos x="18" y="2"/>
                </a:cxn>
                <a:cxn ang="0">
                  <a:pos x="22" y="3"/>
                </a:cxn>
                <a:cxn ang="0">
                  <a:pos x="22" y="1"/>
                </a:cxn>
                <a:cxn ang="0">
                  <a:pos x="21" y="0"/>
                </a:cxn>
                <a:cxn ang="0">
                  <a:pos x="20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3" y="7"/>
                </a:cxn>
                <a:cxn ang="0">
                  <a:pos x="3" y="34"/>
                </a:cxn>
                <a:cxn ang="0">
                  <a:pos x="3" y="48"/>
                </a:cxn>
                <a:cxn ang="0">
                  <a:pos x="3" y="50"/>
                </a:cxn>
                <a:cxn ang="0">
                  <a:pos x="0" y="53"/>
                </a:cxn>
                <a:cxn ang="0">
                  <a:pos x="26" y="53"/>
                </a:cxn>
                <a:cxn ang="0">
                  <a:pos x="28" y="52"/>
                </a:cxn>
                <a:cxn ang="0">
                  <a:pos x="29" y="47"/>
                </a:cxn>
                <a:cxn ang="0">
                  <a:pos x="30" y="47"/>
                </a:cxn>
                <a:cxn ang="0">
                  <a:pos x="26" y="51"/>
                </a:cxn>
                <a:cxn ang="0">
                  <a:pos x="8" y="51"/>
                </a:cxn>
                <a:cxn ang="0">
                  <a:pos x="7" y="51"/>
                </a:cxn>
                <a:cxn ang="0">
                  <a:pos x="7" y="27"/>
                </a:cxn>
                <a:cxn ang="0">
                  <a:pos x="7" y="26"/>
                </a:cxn>
                <a:cxn ang="0">
                  <a:pos x="19" y="26"/>
                </a:cxn>
                <a:cxn ang="0">
                  <a:pos x="24" y="29"/>
                </a:cxn>
              </a:cxnLst>
              <a:rect l="0" t="0" r="r" b="b"/>
              <a:pathLst>
                <a:path w="30" h="53">
                  <a:moveTo>
                    <a:pt x="24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23" y="27"/>
                    <a:pt x="23" y="24"/>
                    <a:pt x="23" y="22"/>
                  </a:cubicBezTo>
                  <a:cubicBezTo>
                    <a:pt x="23" y="23"/>
                    <a:pt x="22" y="24"/>
                    <a:pt x="21" y="24"/>
                  </a:cubicBezTo>
                  <a:cubicBezTo>
                    <a:pt x="16" y="25"/>
                    <a:pt x="12" y="24"/>
                    <a:pt x="8" y="25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17"/>
                    <a:pt x="7" y="10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"/>
                    <a:pt x="21" y="2"/>
                    <a:pt x="22" y="3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4" y="0"/>
                    <a:pt x="8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3" y="2"/>
                    <a:pt x="3" y="5"/>
                    <a:pt x="3" y="7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3" y="51"/>
                    <a:pt x="2" y="52"/>
                    <a:pt x="0" y="53"/>
                  </a:cubicBezTo>
                  <a:cubicBezTo>
                    <a:pt x="9" y="52"/>
                    <a:pt x="17" y="53"/>
                    <a:pt x="26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9" y="50"/>
                    <a:pt x="29" y="49"/>
                    <a:pt x="29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50"/>
                    <a:pt x="26" y="51"/>
                  </a:cubicBezTo>
                  <a:cubicBezTo>
                    <a:pt x="20" y="52"/>
                    <a:pt x="14" y="51"/>
                    <a:pt x="8" y="5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7" y="43"/>
                    <a:pt x="7" y="35"/>
                    <a:pt x="7" y="27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11" y="26"/>
                    <a:pt x="15" y="26"/>
                    <a:pt x="19" y="26"/>
                  </a:cubicBezTo>
                  <a:cubicBezTo>
                    <a:pt x="23" y="26"/>
                    <a:pt x="24" y="28"/>
                    <a:pt x="24" y="29"/>
                  </a:cubicBezTo>
                </a:path>
              </a:pathLst>
            </a:custGeom>
            <a:grpFill/>
            <a:ln w="2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Bangla MN"/>
                <a:cs typeface="Bangla MN"/>
              </a:endParaRPr>
            </a:p>
          </p:txBody>
        </p:sp>
        <p:sp>
          <p:nvSpPr>
            <p:cNvPr id="36" name="Freeform 37"/>
            <p:cNvSpPr>
              <a:spLocks/>
            </p:cNvSpPr>
            <p:nvPr/>
          </p:nvSpPr>
          <p:spPr bwMode="auto">
            <a:xfrm>
              <a:off x="2514552" y="2994007"/>
              <a:ext cx="319088" cy="207963"/>
            </a:xfrm>
            <a:custGeom>
              <a:avLst/>
              <a:gdLst/>
              <a:ahLst/>
              <a:cxnLst>
                <a:cxn ang="0">
                  <a:pos x="52" y="46"/>
                </a:cxn>
                <a:cxn ang="0">
                  <a:pos x="71" y="10"/>
                </a:cxn>
                <a:cxn ang="0">
                  <a:pos x="74" y="3"/>
                </a:cxn>
                <a:cxn ang="0">
                  <a:pos x="72" y="1"/>
                </a:cxn>
                <a:cxn ang="0">
                  <a:pos x="72" y="1"/>
                </a:cxn>
                <a:cxn ang="0">
                  <a:pos x="84" y="0"/>
                </a:cxn>
                <a:cxn ang="0">
                  <a:pos x="85" y="1"/>
                </a:cxn>
                <a:cxn ang="0">
                  <a:pos x="85" y="1"/>
                </a:cxn>
                <a:cxn ang="0">
                  <a:pos x="83" y="2"/>
                </a:cxn>
                <a:cxn ang="0">
                  <a:pos x="83" y="2"/>
                </a:cxn>
                <a:cxn ang="0">
                  <a:pos x="75" y="12"/>
                </a:cxn>
                <a:cxn ang="0">
                  <a:pos x="52" y="54"/>
                </a:cxn>
                <a:cxn ang="0">
                  <a:pos x="50" y="55"/>
                </a:cxn>
                <a:cxn ang="0">
                  <a:pos x="41" y="37"/>
                </a:cxn>
                <a:cxn ang="0">
                  <a:pos x="31" y="55"/>
                </a:cxn>
                <a:cxn ang="0">
                  <a:pos x="30" y="55"/>
                </a:cxn>
                <a:cxn ang="0">
                  <a:pos x="29" y="52"/>
                </a:cxn>
                <a:cxn ang="0">
                  <a:pos x="15" y="23"/>
                </a:cxn>
                <a:cxn ang="0">
                  <a:pos x="8" y="8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14" y="1"/>
                </a:cxn>
                <a:cxn ang="0">
                  <a:pos x="14" y="2"/>
                </a:cxn>
                <a:cxn ang="0">
                  <a:pos x="13" y="4"/>
                </a:cxn>
                <a:cxn ang="0">
                  <a:pos x="13" y="5"/>
                </a:cxn>
                <a:cxn ang="0">
                  <a:pos x="32" y="45"/>
                </a:cxn>
                <a:cxn ang="0">
                  <a:pos x="34" y="40"/>
                </a:cxn>
                <a:cxn ang="0">
                  <a:pos x="39" y="32"/>
                </a:cxn>
                <a:cxn ang="0">
                  <a:pos x="28" y="7"/>
                </a:cxn>
                <a:cxn ang="0">
                  <a:pos x="22" y="2"/>
                </a:cxn>
                <a:cxn ang="0">
                  <a:pos x="22" y="1"/>
                </a:cxn>
                <a:cxn ang="0">
                  <a:pos x="22" y="1"/>
                </a:cxn>
                <a:cxn ang="0">
                  <a:pos x="34" y="0"/>
                </a:cxn>
                <a:cxn ang="0">
                  <a:pos x="35" y="2"/>
                </a:cxn>
                <a:cxn ang="0">
                  <a:pos x="34" y="2"/>
                </a:cxn>
                <a:cxn ang="0">
                  <a:pos x="34" y="8"/>
                </a:cxn>
                <a:cxn ang="0">
                  <a:pos x="35" y="9"/>
                </a:cxn>
                <a:cxn ang="0">
                  <a:pos x="43" y="26"/>
                </a:cxn>
                <a:cxn ang="0">
                  <a:pos x="53" y="6"/>
                </a:cxn>
                <a:cxn ang="0">
                  <a:pos x="53" y="2"/>
                </a:cxn>
                <a:cxn ang="0">
                  <a:pos x="52" y="2"/>
                </a:cxn>
                <a:cxn ang="0">
                  <a:pos x="52" y="1"/>
                </a:cxn>
                <a:cxn ang="0">
                  <a:pos x="52" y="1"/>
                </a:cxn>
                <a:cxn ang="0">
                  <a:pos x="64" y="0"/>
                </a:cxn>
                <a:cxn ang="0">
                  <a:pos x="65" y="1"/>
                </a:cxn>
                <a:cxn ang="0">
                  <a:pos x="64" y="2"/>
                </a:cxn>
                <a:cxn ang="0">
                  <a:pos x="57" y="7"/>
                </a:cxn>
                <a:cxn ang="0">
                  <a:pos x="45" y="30"/>
                </a:cxn>
                <a:cxn ang="0">
                  <a:pos x="52" y="46"/>
                </a:cxn>
              </a:cxnLst>
              <a:rect l="0" t="0" r="r" b="b"/>
              <a:pathLst>
                <a:path w="85" h="55">
                  <a:moveTo>
                    <a:pt x="52" y="46"/>
                  </a:moveTo>
                  <a:cubicBezTo>
                    <a:pt x="71" y="10"/>
                    <a:pt x="71" y="10"/>
                    <a:pt x="71" y="10"/>
                  </a:cubicBezTo>
                  <a:cubicBezTo>
                    <a:pt x="72" y="8"/>
                    <a:pt x="74" y="6"/>
                    <a:pt x="74" y="3"/>
                  </a:cubicBezTo>
                  <a:cubicBezTo>
                    <a:pt x="73" y="2"/>
                    <a:pt x="72" y="2"/>
                    <a:pt x="72" y="1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76" y="1"/>
                    <a:pt x="80" y="1"/>
                    <a:pt x="84" y="0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5" y="2"/>
                    <a:pt x="84" y="2"/>
                    <a:pt x="83" y="2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79" y="4"/>
                    <a:pt x="77" y="8"/>
                    <a:pt x="75" y="12"/>
                  </a:cubicBezTo>
                  <a:cubicBezTo>
                    <a:pt x="67" y="26"/>
                    <a:pt x="60" y="40"/>
                    <a:pt x="52" y="54"/>
                  </a:cubicBezTo>
                  <a:cubicBezTo>
                    <a:pt x="50" y="55"/>
                    <a:pt x="50" y="55"/>
                    <a:pt x="50" y="55"/>
                  </a:cubicBezTo>
                  <a:cubicBezTo>
                    <a:pt x="47" y="48"/>
                    <a:pt x="44" y="43"/>
                    <a:pt x="41" y="37"/>
                  </a:cubicBezTo>
                  <a:cubicBezTo>
                    <a:pt x="38" y="43"/>
                    <a:pt x="34" y="49"/>
                    <a:pt x="31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7" y="5"/>
                    <a:pt x="4" y="3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5" y="1"/>
                    <a:pt x="10" y="1"/>
                    <a:pt x="14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3"/>
                    <a:pt x="13" y="3"/>
                    <a:pt x="13" y="4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6" y="38"/>
                    <a:pt x="38" y="35"/>
                    <a:pt x="39" y="32"/>
                  </a:cubicBezTo>
                  <a:cubicBezTo>
                    <a:pt x="35" y="24"/>
                    <a:pt x="32" y="16"/>
                    <a:pt x="28" y="7"/>
                  </a:cubicBezTo>
                  <a:cubicBezTo>
                    <a:pt x="27" y="5"/>
                    <a:pt x="25" y="2"/>
                    <a:pt x="22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6" y="1"/>
                    <a:pt x="30" y="1"/>
                    <a:pt x="34" y="0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3" y="4"/>
                    <a:pt x="34" y="6"/>
                    <a:pt x="34" y="8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7" y="15"/>
                    <a:pt x="40" y="20"/>
                    <a:pt x="43" y="26"/>
                  </a:cubicBezTo>
                  <a:cubicBezTo>
                    <a:pt x="46" y="19"/>
                    <a:pt x="50" y="13"/>
                    <a:pt x="53" y="6"/>
                  </a:cubicBezTo>
                  <a:cubicBezTo>
                    <a:pt x="54" y="5"/>
                    <a:pt x="54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6" y="1"/>
                    <a:pt x="60" y="0"/>
                    <a:pt x="64" y="0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1" y="2"/>
                    <a:pt x="58" y="5"/>
                    <a:pt x="57" y="7"/>
                  </a:cubicBezTo>
                  <a:cubicBezTo>
                    <a:pt x="53" y="15"/>
                    <a:pt x="49" y="22"/>
                    <a:pt x="45" y="30"/>
                  </a:cubicBezTo>
                  <a:cubicBezTo>
                    <a:pt x="47" y="35"/>
                    <a:pt x="49" y="41"/>
                    <a:pt x="52" y="46"/>
                  </a:cubicBezTo>
                </a:path>
              </a:pathLst>
            </a:custGeom>
            <a:grpFill/>
            <a:ln w="2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Bangla MN"/>
                <a:cs typeface="Bangla MN"/>
              </a:endParaRPr>
            </a:p>
          </p:txBody>
        </p:sp>
        <p:sp>
          <p:nvSpPr>
            <p:cNvPr id="37" name="Freeform 38"/>
            <p:cNvSpPr>
              <a:spLocks/>
            </p:cNvSpPr>
            <p:nvPr/>
          </p:nvSpPr>
          <p:spPr bwMode="auto">
            <a:xfrm>
              <a:off x="2514552" y="2994007"/>
              <a:ext cx="319088" cy="207963"/>
            </a:xfrm>
            <a:custGeom>
              <a:avLst/>
              <a:gdLst/>
              <a:ahLst/>
              <a:cxnLst>
                <a:cxn ang="0">
                  <a:pos x="52" y="46"/>
                </a:cxn>
                <a:cxn ang="0">
                  <a:pos x="71" y="10"/>
                </a:cxn>
                <a:cxn ang="0">
                  <a:pos x="74" y="3"/>
                </a:cxn>
                <a:cxn ang="0">
                  <a:pos x="72" y="1"/>
                </a:cxn>
                <a:cxn ang="0">
                  <a:pos x="72" y="1"/>
                </a:cxn>
                <a:cxn ang="0">
                  <a:pos x="84" y="0"/>
                </a:cxn>
                <a:cxn ang="0">
                  <a:pos x="85" y="1"/>
                </a:cxn>
                <a:cxn ang="0">
                  <a:pos x="85" y="1"/>
                </a:cxn>
                <a:cxn ang="0">
                  <a:pos x="83" y="2"/>
                </a:cxn>
                <a:cxn ang="0">
                  <a:pos x="83" y="2"/>
                </a:cxn>
                <a:cxn ang="0">
                  <a:pos x="75" y="12"/>
                </a:cxn>
                <a:cxn ang="0">
                  <a:pos x="52" y="54"/>
                </a:cxn>
                <a:cxn ang="0">
                  <a:pos x="50" y="55"/>
                </a:cxn>
                <a:cxn ang="0">
                  <a:pos x="41" y="37"/>
                </a:cxn>
                <a:cxn ang="0">
                  <a:pos x="31" y="55"/>
                </a:cxn>
                <a:cxn ang="0">
                  <a:pos x="30" y="55"/>
                </a:cxn>
                <a:cxn ang="0">
                  <a:pos x="29" y="52"/>
                </a:cxn>
                <a:cxn ang="0">
                  <a:pos x="15" y="23"/>
                </a:cxn>
                <a:cxn ang="0">
                  <a:pos x="8" y="8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14" y="1"/>
                </a:cxn>
                <a:cxn ang="0">
                  <a:pos x="14" y="2"/>
                </a:cxn>
                <a:cxn ang="0">
                  <a:pos x="13" y="4"/>
                </a:cxn>
                <a:cxn ang="0">
                  <a:pos x="13" y="5"/>
                </a:cxn>
                <a:cxn ang="0">
                  <a:pos x="32" y="45"/>
                </a:cxn>
                <a:cxn ang="0">
                  <a:pos x="34" y="40"/>
                </a:cxn>
                <a:cxn ang="0">
                  <a:pos x="39" y="32"/>
                </a:cxn>
                <a:cxn ang="0">
                  <a:pos x="28" y="7"/>
                </a:cxn>
                <a:cxn ang="0">
                  <a:pos x="22" y="2"/>
                </a:cxn>
                <a:cxn ang="0">
                  <a:pos x="22" y="1"/>
                </a:cxn>
                <a:cxn ang="0">
                  <a:pos x="22" y="1"/>
                </a:cxn>
                <a:cxn ang="0">
                  <a:pos x="34" y="0"/>
                </a:cxn>
                <a:cxn ang="0">
                  <a:pos x="35" y="2"/>
                </a:cxn>
                <a:cxn ang="0">
                  <a:pos x="34" y="2"/>
                </a:cxn>
                <a:cxn ang="0">
                  <a:pos x="34" y="8"/>
                </a:cxn>
                <a:cxn ang="0">
                  <a:pos x="35" y="9"/>
                </a:cxn>
                <a:cxn ang="0">
                  <a:pos x="43" y="26"/>
                </a:cxn>
                <a:cxn ang="0">
                  <a:pos x="53" y="6"/>
                </a:cxn>
                <a:cxn ang="0">
                  <a:pos x="53" y="2"/>
                </a:cxn>
                <a:cxn ang="0">
                  <a:pos x="52" y="2"/>
                </a:cxn>
                <a:cxn ang="0">
                  <a:pos x="52" y="1"/>
                </a:cxn>
                <a:cxn ang="0">
                  <a:pos x="52" y="1"/>
                </a:cxn>
                <a:cxn ang="0">
                  <a:pos x="64" y="0"/>
                </a:cxn>
                <a:cxn ang="0">
                  <a:pos x="65" y="1"/>
                </a:cxn>
                <a:cxn ang="0">
                  <a:pos x="64" y="2"/>
                </a:cxn>
                <a:cxn ang="0">
                  <a:pos x="57" y="7"/>
                </a:cxn>
                <a:cxn ang="0">
                  <a:pos x="45" y="30"/>
                </a:cxn>
                <a:cxn ang="0">
                  <a:pos x="52" y="46"/>
                </a:cxn>
              </a:cxnLst>
              <a:rect l="0" t="0" r="r" b="b"/>
              <a:pathLst>
                <a:path w="85" h="55">
                  <a:moveTo>
                    <a:pt x="52" y="46"/>
                  </a:moveTo>
                  <a:cubicBezTo>
                    <a:pt x="71" y="10"/>
                    <a:pt x="71" y="10"/>
                    <a:pt x="71" y="10"/>
                  </a:cubicBezTo>
                  <a:cubicBezTo>
                    <a:pt x="72" y="8"/>
                    <a:pt x="74" y="6"/>
                    <a:pt x="74" y="3"/>
                  </a:cubicBezTo>
                  <a:cubicBezTo>
                    <a:pt x="73" y="2"/>
                    <a:pt x="72" y="2"/>
                    <a:pt x="72" y="1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76" y="1"/>
                    <a:pt x="80" y="1"/>
                    <a:pt x="84" y="0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5" y="2"/>
                    <a:pt x="84" y="2"/>
                    <a:pt x="83" y="2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79" y="4"/>
                    <a:pt x="77" y="8"/>
                    <a:pt x="75" y="12"/>
                  </a:cubicBezTo>
                  <a:cubicBezTo>
                    <a:pt x="67" y="26"/>
                    <a:pt x="60" y="40"/>
                    <a:pt x="52" y="54"/>
                  </a:cubicBezTo>
                  <a:cubicBezTo>
                    <a:pt x="50" y="55"/>
                    <a:pt x="50" y="55"/>
                    <a:pt x="50" y="55"/>
                  </a:cubicBezTo>
                  <a:cubicBezTo>
                    <a:pt x="47" y="48"/>
                    <a:pt x="44" y="43"/>
                    <a:pt x="41" y="37"/>
                  </a:cubicBezTo>
                  <a:cubicBezTo>
                    <a:pt x="38" y="43"/>
                    <a:pt x="34" y="49"/>
                    <a:pt x="31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7" y="5"/>
                    <a:pt x="4" y="3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5" y="1"/>
                    <a:pt x="10" y="1"/>
                    <a:pt x="14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3"/>
                    <a:pt x="13" y="3"/>
                    <a:pt x="13" y="4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6" y="38"/>
                    <a:pt x="38" y="35"/>
                    <a:pt x="39" y="32"/>
                  </a:cubicBezTo>
                  <a:cubicBezTo>
                    <a:pt x="35" y="24"/>
                    <a:pt x="32" y="16"/>
                    <a:pt x="28" y="7"/>
                  </a:cubicBezTo>
                  <a:cubicBezTo>
                    <a:pt x="27" y="5"/>
                    <a:pt x="25" y="2"/>
                    <a:pt x="22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6" y="1"/>
                    <a:pt x="30" y="1"/>
                    <a:pt x="34" y="0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3" y="4"/>
                    <a:pt x="34" y="6"/>
                    <a:pt x="34" y="8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7" y="15"/>
                    <a:pt x="40" y="20"/>
                    <a:pt x="43" y="26"/>
                  </a:cubicBezTo>
                  <a:cubicBezTo>
                    <a:pt x="46" y="19"/>
                    <a:pt x="50" y="13"/>
                    <a:pt x="53" y="6"/>
                  </a:cubicBezTo>
                  <a:cubicBezTo>
                    <a:pt x="54" y="5"/>
                    <a:pt x="54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6" y="1"/>
                    <a:pt x="60" y="0"/>
                    <a:pt x="64" y="0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1" y="2"/>
                    <a:pt x="58" y="5"/>
                    <a:pt x="57" y="7"/>
                  </a:cubicBezTo>
                  <a:cubicBezTo>
                    <a:pt x="53" y="15"/>
                    <a:pt x="49" y="22"/>
                    <a:pt x="45" y="30"/>
                  </a:cubicBezTo>
                  <a:cubicBezTo>
                    <a:pt x="47" y="35"/>
                    <a:pt x="49" y="41"/>
                    <a:pt x="52" y="46"/>
                  </a:cubicBezTo>
                </a:path>
              </a:pathLst>
            </a:custGeom>
            <a:grpFill/>
            <a:ln w="2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Bangla MN"/>
                <a:cs typeface="Bangla MN"/>
              </a:endParaRPr>
            </a:p>
          </p:txBody>
        </p:sp>
        <p:sp>
          <p:nvSpPr>
            <p:cNvPr id="38" name="Freeform 39"/>
            <p:cNvSpPr>
              <a:spLocks/>
            </p:cNvSpPr>
            <p:nvPr/>
          </p:nvSpPr>
          <p:spPr bwMode="auto">
            <a:xfrm>
              <a:off x="2836814" y="2994007"/>
              <a:ext cx="117475" cy="207963"/>
            </a:xfrm>
            <a:custGeom>
              <a:avLst/>
              <a:gdLst/>
              <a:ahLst/>
              <a:cxnLst>
                <a:cxn ang="0">
                  <a:pos x="9" y="28"/>
                </a:cxn>
                <a:cxn ang="0">
                  <a:pos x="9" y="51"/>
                </a:cxn>
                <a:cxn ang="0">
                  <a:pos x="27" y="51"/>
                </a:cxn>
                <a:cxn ang="0">
                  <a:pos x="30" y="47"/>
                </a:cxn>
                <a:cxn ang="0">
                  <a:pos x="31" y="47"/>
                </a:cxn>
                <a:cxn ang="0">
                  <a:pos x="31" y="47"/>
                </a:cxn>
                <a:cxn ang="0">
                  <a:pos x="30" y="53"/>
                </a:cxn>
                <a:cxn ang="0">
                  <a:pos x="27" y="55"/>
                </a:cxn>
                <a:cxn ang="0">
                  <a:pos x="0" y="55"/>
                </a:cxn>
                <a:cxn ang="0">
                  <a:pos x="0" y="54"/>
                </a:cxn>
                <a:cxn ang="0">
                  <a:pos x="3" y="51"/>
                </a:cxn>
                <a:cxn ang="0">
                  <a:pos x="3" y="49"/>
                </a:cxn>
                <a:cxn ang="0">
                  <a:pos x="3" y="35"/>
                </a:cxn>
                <a:cxn ang="0">
                  <a:pos x="3" y="8"/>
                </a:cxn>
                <a:cxn ang="0">
                  <a:pos x="2" y="3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23" y="1"/>
                </a:cxn>
                <a:cxn ang="0">
                  <a:pos x="25" y="6"/>
                </a:cxn>
                <a:cxn ang="0">
                  <a:pos x="23" y="6"/>
                </a:cxn>
                <a:cxn ang="0">
                  <a:pos x="23" y="5"/>
                </a:cxn>
                <a:cxn ang="0">
                  <a:pos x="19" y="4"/>
                </a:cxn>
                <a:cxn ang="0">
                  <a:pos x="9" y="4"/>
                </a:cxn>
                <a:cxn ang="0">
                  <a:pos x="9" y="25"/>
                </a:cxn>
                <a:cxn ang="0">
                  <a:pos x="22" y="24"/>
                </a:cxn>
                <a:cxn ang="0">
                  <a:pos x="24" y="22"/>
                </a:cxn>
                <a:cxn ang="0">
                  <a:pos x="25" y="21"/>
                </a:cxn>
                <a:cxn ang="0">
                  <a:pos x="25" y="22"/>
                </a:cxn>
                <a:cxn ang="0">
                  <a:pos x="25" y="30"/>
                </a:cxn>
                <a:cxn ang="0">
                  <a:pos x="24" y="31"/>
                </a:cxn>
                <a:cxn ang="0">
                  <a:pos x="24" y="30"/>
                </a:cxn>
                <a:cxn ang="0">
                  <a:pos x="20" y="28"/>
                </a:cxn>
                <a:cxn ang="0">
                  <a:pos x="9" y="28"/>
                </a:cxn>
              </a:cxnLst>
              <a:rect l="0" t="0" r="r" b="b"/>
              <a:pathLst>
                <a:path w="31" h="55">
                  <a:moveTo>
                    <a:pt x="9" y="28"/>
                  </a:moveTo>
                  <a:cubicBezTo>
                    <a:pt x="9" y="36"/>
                    <a:pt x="9" y="44"/>
                    <a:pt x="9" y="51"/>
                  </a:cubicBezTo>
                  <a:cubicBezTo>
                    <a:pt x="15" y="51"/>
                    <a:pt x="21" y="52"/>
                    <a:pt x="27" y="51"/>
                  </a:cubicBezTo>
                  <a:cubicBezTo>
                    <a:pt x="28" y="50"/>
                    <a:pt x="29" y="49"/>
                    <a:pt x="30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50"/>
                    <a:pt x="31" y="51"/>
                    <a:pt x="30" y="53"/>
                  </a:cubicBezTo>
                  <a:cubicBezTo>
                    <a:pt x="29" y="54"/>
                    <a:pt x="28" y="55"/>
                    <a:pt x="27" y="55"/>
                  </a:cubicBezTo>
                  <a:cubicBezTo>
                    <a:pt x="17" y="55"/>
                    <a:pt x="10" y="54"/>
                    <a:pt x="0" y="55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" y="53"/>
                    <a:pt x="3" y="52"/>
                    <a:pt x="3" y="51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6"/>
                    <a:pt x="3" y="4"/>
                    <a:pt x="2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8" y="1"/>
                    <a:pt x="15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4" y="2"/>
                    <a:pt x="24" y="4"/>
                    <a:pt x="25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4"/>
                    <a:pt x="20" y="4"/>
                    <a:pt x="1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11"/>
                    <a:pt x="9" y="18"/>
                    <a:pt x="9" y="25"/>
                  </a:cubicBezTo>
                  <a:cubicBezTo>
                    <a:pt x="13" y="24"/>
                    <a:pt x="17" y="25"/>
                    <a:pt x="22" y="24"/>
                  </a:cubicBezTo>
                  <a:cubicBezTo>
                    <a:pt x="22" y="24"/>
                    <a:pt x="23" y="23"/>
                    <a:pt x="24" y="22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5"/>
                    <a:pt x="25" y="27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0"/>
                    <a:pt x="24" y="30"/>
                  </a:cubicBezTo>
                  <a:cubicBezTo>
                    <a:pt x="24" y="28"/>
                    <a:pt x="20" y="28"/>
                    <a:pt x="20" y="28"/>
                  </a:cubicBezTo>
                  <a:cubicBezTo>
                    <a:pt x="16" y="28"/>
                    <a:pt x="13" y="28"/>
                    <a:pt x="9" y="28"/>
                  </a:cubicBezTo>
                </a:path>
              </a:pathLst>
            </a:custGeom>
            <a:grpFill/>
            <a:ln w="2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Bangla MN"/>
                <a:cs typeface="Bangla MN"/>
              </a:endParaRPr>
            </a:p>
          </p:txBody>
        </p:sp>
        <p:sp>
          <p:nvSpPr>
            <p:cNvPr id="39" name="Freeform 40"/>
            <p:cNvSpPr>
              <a:spLocks/>
            </p:cNvSpPr>
            <p:nvPr/>
          </p:nvSpPr>
          <p:spPr bwMode="auto">
            <a:xfrm>
              <a:off x="2836814" y="2994007"/>
              <a:ext cx="117475" cy="207963"/>
            </a:xfrm>
            <a:custGeom>
              <a:avLst/>
              <a:gdLst/>
              <a:ahLst/>
              <a:cxnLst>
                <a:cxn ang="0">
                  <a:pos x="9" y="28"/>
                </a:cxn>
                <a:cxn ang="0">
                  <a:pos x="9" y="51"/>
                </a:cxn>
                <a:cxn ang="0">
                  <a:pos x="27" y="51"/>
                </a:cxn>
                <a:cxn ang="0">
                  <a:pos x="30" y="47"/>
                </a:cxn>
                <a:cxn ang="0">
                  <a:pos x="31" y="47"/>
                </a:cxn>
                <a:cxn ang="0">
                  <a:pos x="31" y="47"/>
                </a:cxn>
                <a:cxn ang="0">
                  <a:pos x="30" y="53"/>
                </a:cxn>
                <a:cxn ang="0">
                  <a:pos x="27" y="55"/>
                </a:cxn>
                <a:cxn ang="0">
                  <a:pos x="0" y="55"/>
                </a:cxn>
                <a:cxn ang="0">
                  <a:pos x="0" y="54"/>
                </a:cxn>
                <a:cxn ang="0">
                  <a:pos x="3" y="51"/>
                </a:cxn>
                <a:cxn ang="0">
                  <a:pos x="3" y="49"/>
                </a:cxn>
                <a:cxn ang="0">
                  <a:pos x="3" y="35"/>
                </a:cxn>
                <a:cxn ang="0">
                  <a:pos x="3" y="8"/>
                </a:cxn>
                <a:cxn ang="0">
                  <a:pos x="2" y="3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23" y="1"/>
                </a:cxn>
                <a:cxn ang="0">
                  <a:pos x="25" y="6"/>
                </a:cxn>
                <a:cxn ang="0">
                  <a:pos x="23" y="6"/>
                </a:cxn>
                <a:cxn ang="0">
                  <a:pos x="23" y="5"/>
                </a:cxn>
                <a:cxn ang="0">
                  <a:pos x="19" y="4"/>
                </a:cxn>
                <a:cxn ang="0">
                  <a:pos x="9" y="4"/>
                </a:cxn>
                <a:cxn ang="0">
                  <a:pos x="9" y="25"/>
                </a:cxn>
                <a:cxn ang="0">
                  <a:pos x="22" y="24"/>
                </a:cxn>
                <a:cxn ang="0">
                  <a:pos x="24" y="22"/>
                </a:cxn>
                <a:cxn ang="0">
                  <a:pos x="25" y="21"/>
                </a:cxn>
                <a:cxn ang="0">
                  <a:pos x="25" y="22"/>
                </a:cxn>
                <a:cxn ang="0">
                  <a:pos x="25" y="30"/>
                </a:cxn>
                <a:cxn ang="0">
                  <a:pos x="24" y="31"/>
                </a:cxn>
                <a:cxn ang="0">
                  <a:pos x="24" y="30"/>
                </a:cxn>
                <a:cxn ang="0">
                  <a:pos x="20" y="28"/>
                </a:cxn>
                <a:cxn ang="0">
                  <a:pos x="9" y="28"/>
                </a:cxn>
              </a:cxnLst>
              <a:rect l="0" t="0" r="r" b="b"/>
              <a:pathLst>
                <a:path w="31" h="55">
                  <a:moveTo>
                    <a:pt x="9" y="28"/>
                  </a:moveTo>
                  <a:cubicBezTo>
                    <a:pt x="9" y="36"/>
                    <a:pt x="9" y="44"/>
                    <a:pt x="9" y="51"/>
                  </a:cubicBezTo>
                  <a:cubicBezTo>
                    <a:pt x="15" y="51"/>
                    <a:pt x="21" y="52"/>
                    <a:pt x="27" y="51"/>
                  </a:cubicBezTo>
                  <a:cubicBezTo>
                    <a:pt x="28" y="50"/>
                    <a:pt x="29" y="49"/>
                    <a:pt x="30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50"/>
                    <a:pt x="31" y="51"/>
                    <a:pt x="30" y="53"/>
                  </a:cubicBezTo>
                  <a:cubicBezTo>
                    <a:pt x="29" y="54"/>
                    <a:pt x="28" y="55"/>
                    <a:pt x="27" y="55"/>
                  </a:cubicBezTo>
                  <a:cubicBezTo>
                    <a:pt x="17" y="55"/>
                    <a:pt x="10" y="54"/>
                    <a:pt x="0" y="55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" y="53"/>
                    <a:pt x="3" y="52"/>
                    <a:pt x="3" y="51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6"/>
                    <a:pt x="3" y="4"/>
                    <a:pt x="2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8" y="1"/>
                    <a:pt x="15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4" y="2"/>
                    <a:pt x="24" y="4"/>
                    <a:pt x="25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4"/>
                    <a:pt x="20" y="4"/>
                    <a:pt x="1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11"/>
                    <a:pt x="9" y="18"/>
                    <a:pt x="9" y="25"/>
                  </a:cubicBezTo>
                  <a:cubicBezTo>
                    <a:pt x="13" y="24"/>
                    <a:pt x="17" y="25"/>
                    <a:pt x="22" y="24"/>
                  </a:cubicBezTo>
                  <a:cubicBezTo>
                    <a:pt x="22" y="24"/>
                    <a:pt x="23" y="23"/>
                    <a:pt x="24" y="22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5"/>
                    <a:pt x="25" y="27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0"/>
                    <a:pt x="24" y="30"/>
                  </a:cubicBezTo>
                  <a:cubicBezTo>
                    <a:pt x="24" y="28"/>
                    <a:pt x="20" y="28"/>
                    <a:pt x="20" y="28"/>
                  </a:cubicBezTo>
                  <a:cubicBezTo>
                    <a:pt x="16" y="28"/>
                    <a:pt x="13" y="28"/>
                    <a:pt x="9" y="28"/>
                  </a:cubicBezTo>
                </a:path>
              </a:pathLst>
            </a:custGeom>
            <a:grpFill/>
            <a:ln w="2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Bangla MN"/>
                <a:cs typeface="Bangla MN"/>
              </a:endParaRPr>
            </a:p>
          </p:txBody>
        </p:sp>
        <p:sp>
          <p:nvSpPr>
            <p:cNvPr id="40" name="Freeform 41"/>
            <p:cNvSpPr>
              <a:spLocks/>
            </p:cNvSpPr>
            <p:nvPr/>
          </p:nvSpPr>
          <p:spPr bwMode="auto">
            <a:xfrm>
              <a:off x="2957464" y="2998769"/>
              <a:ext cx="52388" cy="203200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4" y="0"/>
                </a:cxn>
                <a:cxn ang="0">
                  <a:pos x="13" y="1"/>
                </a:cxn>
                <a:cxn ang="0">
                  <a:pos x="12" y="2"/>
                </a:cxn>
                <a:cxn ang="0">
                  <a:pos x="11" y="2"/>
                </a:cxn>
                <a:cxn ang="0">
                  <a:pos x="10" y="6"/>
                </a:cxn>
                <a:cxn ang="0">
                  <a:pos x="10" y="40"/>
                </a:cxn>
                <a:cxn ang="0">
                  <a:pos x="10" y="51"/>
                </a:cxn>
                <a:cxn ang="0">
                  <a:pos x="12" y="52"/>
                </a:cxn>
                <a:cxn ang="0">
                  <a:pos x="13" y="53"/>
                </a:cxn>
                <a:cxn ang="0">
                  <a:pos x="13" y="53"/>
                </a:cxn>
                <a:cxn ang="0">
                  <a:pos x="12" y="54"/>
                </a:cxn>
                <a:cxn ang="0">
                  <a:pos x="1" y="54"/>
                </a:cxn>
                <a:cxn ang="0">
                  <a:pos x="1" y="53"/>
                </a:cxn>
                <a:cxn ang="0">
                  <a:pos x="1" y="52"/>
                </a:cxn>
                <a:cxn ang="0">
                  <a:pos x="2" y="52"/>
                </a:cxn>
                <a:cxn ang="0">
                  <a:pos x="2" y="52"/>
                </a:cxn>
                <a:cxn ang="0">
                  <a:pos x="4" y="51"/>
                </a:cxn>
                <a:cxn ang="0">
                  <a:pos x="4" y="49"/>
                </a:cxn>
                <a:cxn ang="0">
                  <a:pos x="4" y="6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14" h="54">
                  <a:moveTo>
                    <a:pt x="13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1"/>
                    <a:pt x="13" y="1"/>
                    <a:pt x="13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9" y="3"/>
                    <a:pt x="10" y="4"/>
                    <a:pt x="10" y="6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4"/>
                    <a:pt x="10" y="47"/>
                    <a:pt x="10" y="51"/>
                  </a:cubicBezTo>
                  <a:cubicBezTo>
                    <a:pt x="10" y="51"/>
                    <a:pt x="11" y="52"/>
                    <a:pt x="12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9" y="53"/>
                    <a:pt x="5" y="54"/>
                    <a:pt x="1" y="54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3" y="52"/>
                    <a:pt x="3" y="51"/>
                    <a:pt x="4" y="51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3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0"/>
                    <a:pt x="9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grpFill/>
            <a:ln w="2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Bangla MN"/>
                <a:cs typeface="Bangla MN"/>
              </a:endParaRPr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2957464" y="2998769"/>
              <a:ext cx="52388" cy="203200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4" y="0"/>
                </a:cxn>
                <a:cxn ang="0">
                  <a:pos x="13" y="1"/>
                </a:cxn>
                <a:cxn ang="0">
                  <a:pos x="12" y="2"/>
                </a:cxn>
                <a:cxn ang="0">
                  <a:pos x="11" y="2"/>
                </a:cxn>
                <a:cxn ang="0">
                  <a:pos x="10" y="6"/>
                </a:cxn>
                <a:cxn ang="0">
                  <a:pos x="10" y="40"/>
                </a:cxn>
                <a:cxn ang="0">
                  <a:pos x="10" y="51"/>
                </a:cxn>
                <a:cxn ang="0">
                  <a:pos x="12" y="52"/>
                </a:cxn>
                <a:cxn ang="0">
                  <a:pos x="13" y="53"/>
                </a:cxn>
                <a:cxn ang="0">
                  <a:pos x="13" y="53"/>
                </a:cxn>
                <a:cxn ang="0">
                  <a:pos x="12" y="54"/>
                </a:cxn>
                <a:cxn ang="0">
                  <a:pos x="1" y="54"/>
                </a:cxn>
                <a:cxn ang="0">
                  <a:pos x="1" y="53"/>
                </a:cxn>
                <a:cxn ang="0">
                  <a:pos x="1" y="52"/>
                </a:cxn>
                <a:cxn ang="0">
                  <a:pos x="2" y="52"/>
                </a:cxn>
                <a:cxn ang="0">
                  <a:pos x="2" y="52"/>
                </a:cxn>
                <a:cxn ang="0">
                  <a:pos x="4" y="51"/>
                </a:cxn>
                <a:cxn ang="0">
                  <a:pos x="4" y="49"/>
                </a:cxn>
                <a:cxn ang="0">
                  <a:pos x="4" y="6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14" h="54">
                  <a:moveTo>
                    <a:pt x="13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1"/>
                    <a:pt x="13" y="1"/>
                    <a:pt x="13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9" y="3"/>
                    <a:pt x="10" y="4"/>
                    <a:pt x="10" y="6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4"/>
                    <a:pt x="10" y="47"/>
                    <a:pt x="10" y="51"/>
                  </a:cubicBezTo>
                  <a:cubicBezTo>
                    <a:pt x="10" y="51"/>
                    <a:pt x="11" y="52"/>
                    <a:pt x="12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9" y="53"/>
                    <a:pt x="5" y="54"/>
                    <a:pt x="1" y="54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3" y="52"/>
                    <a:pt x="3" y="51"/>
                    <a:pt x="4" y="51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3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0"/>
                    <a:pt x="9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grpFill/>
            <a:ln w="2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Bangla MN"/>
                <a:cs typeface="Bangla MN"/>
              </a:endParaRPr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3017789" y="2998769"/>
              <a:ext cx="195263" cy="203200"/>
            </a:xfrm>
            <a:custGeom>
              <a:avLst/>
              <a:gdLst/>
              <a:ahLst/>
              <a:cxnLst>
                <a:cxn ang="0">
                  <a:pos x="10" y="50"/>
                </a:cxn>
                <a:cxn ang="0">
                  <a:pos x="39" y="50"/>
                </a:cxn>
                <a:cxn ang="0">
                  <a:pos x="49" y="47"/>
                </a:cxn>
                <a:cxn ang="0">
                  <a:pos x="49" y="45"/>
                </a:cxn>
                <a:cxn ang="0">
                  <a:pos x="51" y="45"/>
                </a:cxn>
                <a:cxn ang="0">
                  <a:pos x="51" y="47"/>
                </a:cxn>
                <a:cxn ang="0">
                  <a:pos x="47" y="54"/>
                </a:cxn>
                <a:cxn ang="0">
                  <a:pos x="45" y="54"/>
                </a:cxn>
                <a:cxn ang="0">
                  <a:pos x="1" y="54"/>
                </a:cxn>
                <a:cxn ang="0">
                  <a:pos x="0" y="54"/>
                </a:cxn>
                <a:cxn ang="0">
                  <a:pos x="13" y="37"/>
                </a:cxn>
                <a:cxn ang="0">
                  <a:pos x="39" y="4"/>
                </a:cxn>
                <a:cxn ang="0">
                  <a:pos x="12" y="4"/>
                </a:cxn>
                <a:cxn ang="0">
                  <a:pos x="7" y="6"/>
                </a:cxn>
                <a:cxn ang="0">
                  <a:pos x="6" y="7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9" y="0"/>
                </a:cxn>
                <a:cxn ang="0">
                  <a:pos x="35" y="0"/>
                </a:cxn>
                <a:cxn ang="0">
                  <a:pos x="48" y="0"/>
                </a:cxn>
                <a:cxn ang="0">
                  <a:pos x="49" y="1"/>
                </a:cxn>
                <a:cxn ang="0">
                  <a:pos x="33" y="22"/>
                </a:cxn>
                <a:cxn ang="0">
                  <a:pos x="17" y="42"/>
                </a:cxn>
                <a:cxn ang="0">
                  <a:pos x="10" y="50"/>
                </a:cxn>
              </a:cxnLst>
              <a:rect l="0" t="0" r="r" b="b"/>
              <a:pathLst>
                <a:path w="52" h="54">
                  <a:moveTo>
                    <a:pt x="10" y="50"/>
                  </a:moveTo>
                  <a:cubicBezTo>
                    <a:pt x="39" y="50"/>
                    <a:pt x="39" y="50"/>
                    <a:pt x="39" y="50"/>
                  </a:cubicBezTo>
                  <a:cubicBezTo>
                    <a:pt x="42" y="50"/>
                    <a:pt x="47" y="50"/>
                    <a:pt x="49" y="47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50" y="45"/>
                    <a:pt x="50" y="44"/>
                    <a:pt x="51" y="45"/>
                  </a:cubicBezTo>
                  <a:cubicBezTo>
                    <a:pt x="52" y="45"/>
                    <a:pt x="51" y="46"/>
                    <a:pt x="51" y="47"/>
                  </a:cubicBezTo>
                  <a:cubicBezTo>
                    <a:pt x="50" y="49"/>
                    <a:pt x="49" y="52"/>
                    <a:pt x="47" y="54"/>
                  </a:cubicBezTo>
                  <a:cubicBezTo>
                    <a:pt x="47" y="54"/>
                    <a:pt x="46" y="54"/>
                    <a:pt x="45" y="54"/>
                  </a:cubicBezTo>
                  <a:cubicBezTo>
                    <a:pt x="35" y="53"/>
                    <a:pt x="1" y="54"/>
                    <a:pt x="1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0" y="3"/>
                    <a:pt x="21" y="3"/>
                    <a:pt x="12" y="4"/>
                  </a:cubicBezTo>
                  <a:cubicBezTo>
                    <a:pt x="10" y="4"/>
                    <a:pt x="8" y="4"/>
                    <a:pt x="7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5"/>
                    <a:pt x="6" y="4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8" y="0"/>
                    <a:pt x="9" y="0"/>
                  </a:cubicBezTo>
                  <a:cubicBezTo>
                    <a:pt x="17" y="0"/>
                    <a:pt x="26" y="0"/>
                    <a:pt x="35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4" y="8"/>
                    <a:pt x="38" y="15"/>
                    <a:pt x="33" y="2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4" y="44"/>
                    <a:pt x="12" y="47"/>
                    <a:pt x="10" y="50"/>
                  </a:cubicBezTo>
                </a:path>
              </a:pathLst>
            </a:custGeom>
            <a:grpFill/>
            <a:ln w="2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Bangla MN"/>
                <a:cs typeface="Bangla MN"/>
              </a:endParaRPr>
            </a:p>
          </p:txBody>
        </p:sp>
        <p:sp>
          <p:nvSpPr>
            <p:cNvPr id="43" name="Freeform 45"/>
            <p:cNvSpPr>
              <a:spLocks/>
            </p:cNvSpPr>
            <p:nvPr/>
          </p:nvSpPr>
          <p:spPr bwMode="auto">
            <a:xfrm>
              <a:off x="3213052" y="2994007"/>
              <a:ext cx="274638" cy="207963"/>
            </a:xfrm>
            <a:custGeom>
              <a:avLst/>
              <a:gdLst/>
              <a:ahLst/>
              <a:cxnLst>
                <a:cxn ang="0">
                  <a:pos x="16" y="13"/>
                </a:cxn>
                <a:cxn ang="0">
                  <a:pos x="10" y="46"/>
                </a:cxn>
                <a:cxn ang="0">
                  <a:pos x="10" y="51"/>
                </a:cxn>
                <a:cxn ang="0">
                  <a:pos x="12" y="53"/>
                </a:cxn>
                <a:cxn ang="0">
                  <a:pos x="13" y="54"/>
                </a:cxn>
                <a:cxn ang="0">
                  <a:pos x="15" y="55"/>
                </a:cxn>
                <a:cxn ang="0">
                  <a:pos x="0" y="55"/>
                </a:cxn>
                <a:cxn ang="0">
                  <a:pos x="1" y="53"/>
                </a:cxn>
                <a:cxn ang="0">
                  <a:pos x="2" y="53"/>
                </a:cxn>
                <a:cxn ang="0">
                  <a:pos x="5" y="50"/>
                </a:cxn>
                <a:cxn ang="0">
                  <a:pos x="13" y="9"/>
                </a:cxn>
                <a:cxn ang="0">
                  <a:pos x="13" y="7"/>
                </a:cxn>
                <a:cxn ang="0">
                  <a:pos x="8" y="2"/>
                </a:cxn>
                <a:cxn ang="0">
                  <a:pos x="7" y="2"/>
                </a:cxn>
                <a:cxn ang="0">
                  <a:pos x="6" y="2"/>
                </a:cxn>
                <a:cxn ang="0">
                  <a:pos x="6" y="1"/>
                </a:cxn>
                <a:cxn ang="0">
                  <a:pos x="7" y="1"/>
                </a:cxn>
                <a:cxn ang="0">
                  <a:pos x="12" y="1"/>
                </a:cxn>
                <a:cxn ang="0">
                  <a:pos x="19" y="0"/>
                </a:cxn>
                <a:cxn ang="0">
                  <a:pos x="19" y="7"/>
                </a:cxn>
                <a:cxn ang="0">
                  <a:pos x="29" y="27"/>
                </a:cxn>
                <a:cxn ang="0">
                  <a:pos x="37" y="44"/>
                </a:cxn>
                <a:cxn ang="0">
                  <a:pos x="53" y="10"/>
                </a:cxn>
                <a:cxn ang="0">
                  <a:pos x="54" y="1"/>
                </a:cxn>
                <a:cxn ang="0">
                  <a:pos x="55" y="1"/>
                </a:cxn>
                <a:cxn ang="0">
                  <a:pos x="65" y="1"/>
                </a:cxn>
                <a:cxn ang="0">
                  <a:pos x="66" y="1"/>
                </a:cxn>
                <a:cxn ang="0">
                  <a:pos x="66" y="1"/>
                </a:cxn>
                <a:cxn ang="0">
                  <a:pos x="64" y="3"/>
                </a:cxn>
                <a:cxn ang="0">
                  <a:pos x="63" y="3"/>
                </a:cxn>
                <a:cxn ang="0">
                  <a:pos x="61" y="4"/>
                </a:cxn>
                <a:cxn ang="0">
                  <a:pos x="61" y="6"/>
                </a:cxn>
                <a:cxn ang="0">
                  <a:pos x="64" y="23"/>
                </a:cxn>
                <a:cxn ang="0">
                  <a:pos x="68" y="48"/>
                </a:cxn>
                <a:cxn ang="0">
                  <a:pos x="68" y="49"/>
                </a:cxn>
                <a:cxn ang="0">
                  <a:pos x="70" y="53"/>
                </a:cxn>
                <a:cxn ang="0">
                  <a:pos x="71" y="54"/>
                </a:cxn>
                <a:cxn ang="0">
                  <a:pos x="73" y="55"/>
                </a:cxn>
                <a:cxn ang="0">
                  <a:pos x="58" y="55"/>
                </a:cxn>
                <a:cxn ang="0">
                  <a:pos x="60" y="53"/>
                </a:cxn>
                <a:cxn ang="0">
                  <a:pos x="61" y="53"/>
                </a:cxn>
                <a:cxn ang="0">
                  <a:pos x="62" y="52"/>
                </a:cxn>
                <a:cxn ang="0">
                  <a:pos x="61" y="46"/>
                </a:cxn>
                <a:cxn ang="0">
                  <a:pos x="57" y="21"/>
                </a:cxn>
                <a:cxn ang="0">
                  <a:pos x="56" y="13"/>
                </a:cxn>
                <a:cxn ang="0">
                  <a:pos x="56" y="13"/>
                </a:cxn>
                <a:cxn ang="0">
                  <a:pos x="45" y="37"/>
                </a:cxn>
                <a:cxn ang="0">
                  <a:pos x="37" y="55"/>
                </a:cxn>
                <a:cxn ang="0">
                  <a:pos x="36" y="55"/>
                </a:cxn>
                <a:cxn ang="0">
                  <a:pos x="27" y="37"/>
                </a:cxn>
                <a:cxn ang="0">
                  <a:pos x="16" y="13"/>
                </a:cxn>
              </a:cxnLst>
              <a:rect l="0" t="0" r="r" b="b"/>
              <a:pathLst>
                <a:path w="73" h="55">
                  <a:moveTo>
                    <a:pt x="16" y="13"/>
                  </a:moveTo>
                  <a:cubicBezTo>
                    <a:pt x="14" y="24"/>
                    <a:pt x="12" y="35"/>
                    <a:pt x="10" y="46"/>
                  </a:cubicBezTo>
                  <a:cubicBezTo>
                    <a:pt x="10" y="48"/>
                    <a:pt x="9" y="50"/>
                    <a:pt x="10" y="51"/>
                  </a:cubicBezTo>
                  <a:cubicBezTo>
                    <a:pt x="10" y="52"/>
                    <a:pt x="11" y="53"/>
                    <a:pt x="12" y="53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4"/>
                    <a:pt x="0" y="54"/>
                    <a:pt x="1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4" y="53"/>
                    <a:pt x="5" y="51"/>
                    <a:pt x="5" y="5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5"/>
                    <a:pt x="10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7" y="1"/>
                    <a:pt x="19" y="0"/>
                  </a:cubicBezTo>
                  <a:cubicBezTo>
                    <a:pt x="18" y="3"/>
                    <a:pt x="18" y="5"/>
                    <a:pt x="19" y="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32" y="32"/>
                    <a:pt x="34" y="38"/>
                    <a:pt x="37" y="44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54" y="6"/>
                    <a:pt x="56" y="5"/>
                    <a:pt x="54" y="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8" y="1"/>
                    <a:pt x="61" y="1"/>
                    <a:pt x="65" y="1"/>
                  </a:cubicBezTo>
                  <a:cubicBezTo>
                    <a:pt x="65" y="1"/>
                    <a:pt x="65" y="1"/>
                    <a:pt x="66" y="1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5" y="2"/>
                    <a:pt x="64" y="2"/>
                    <a:pt x="64" y="3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2" y="3"/>
                    <a:pt x="61" y="4"/>
                    <a:pt x="61" y="4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68" y="51"/>
                    <a:pt x="69" y="52"/>
                    <a:pt x="70" y="53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2" y="54"/>
                    <a:pt x="73" y="54"/>
                    <a:pt x="73" y="55"/>
                  </a:cubicBezTo>
                  <a:cubicBezTo>
                    <a:pt x="58" y="55"/>
                    <a:pt x="58" y="55"/>
                    <a:pt x="58" y="55"/>
                  </a:cubicBezTo>
                  <a:cubicBezTo>
                    <a:pt x="59" y="54"/>
                    <a:pt x="60" y="54"/>
                    <a:pt x="60" y="53"/>
                  </a:cubicBezTo>
                  <a:cubicBezTo>
                    <a:pt x="61" y="53"/>
                    <a:pt x="61" y="53"/>
                    <a:pt x="61" y="53"/>
                  </a:cubicBezTo>
                  <a:cubicBezTo>
                    <a:pt x="62" y="52"/>
                    <a:pt x="62" y="52"/>
                    <a:pt x="62" y="52"/>
                  </a:cubicBezTo>
                  <a:cubicBezTo>
                    <a:pt x="62" y="50"/>
                    <a:pt x="62" y="48"/>
                    <a:pt x="61" y="46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7" y="18"/>
                    <a:pt x="57" y="15"/>
                    <a:pt x="56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16" y="13"/>
                    <a:pt x="16" y="13"/>
                    <a:pt x="16" y="13"/>
                  </a:cubicBezTo>
                </a:path>
              </a:pathLst>
            </a:custGeom>
            <a:grpFill/>
            <a:ln w="2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Bangla MN"/>
                <a:cs typeface="Bangla MN"/>
              </a:endParaRPr>
            </a:p>
          </p:txBody>
        </p:sp>
        <p:sp>
          <p:nvSpPr>
            <p:cNvPr id="44" name="Freeform 46"/>
            <p:cNvSpPr>
              <a:spLocks/>
            </p:cNvSpPr>
            <p:nvPr/>
          </p:nvSpPr>
          <p:spPr bwMode="auto">
            <a:xfrm>
              <a:off x="3213052" y="2994007"/>
              <a:ext cx="274638" cy="207963"/>
            </a:xfrm>
            <a:custGeom>
              <a:avLst/>
              <a:gdLst/>
              <a:ahLst/>
              <a:cxnLst>
                <a:cxn ang="0">
                  <a:pos x="16" y="13"/>
                </a:cxn>
                <a:cxn ang="0">
                  <a:pos x="10" y="46"/>
                </a:cxn>
                <a:cxn ang="0">
                  <a:pos x="10" y="51"/>
                </a:cxn>
                <a:cxn ang="0">
                  <a:pos x="12" y="53"/>
                </a:cxn>
                <a:cxn ang="0">
                  <a:pos x="13" y="54"/>
                </a:cxn>
                <a:cxn ang="0">
                  <a:pos x="15" y="55"/>
                </a:cxn>
                <a:cxn ang="0">
                  <a:pos x="0" y="55"/>
                </a:cxn>
                <a:cxn ang="0">
                  <a:pos x="1" y="53"/>
                </a:cxn>
                <a:cxn ang="0">
                  <a:pos x="2" y="53"/>
                </a:cxn>
                <a:cxn ang="0">
                  <a:pos x="5" y="50"/>
                </a:cxn>
                <a:cxn ang="0">
                  <a:pos x="13" y="9"/>
                </a:cxn>
                <a:cxn ang="0">
                  <a:pos x="13" y="7"/>
                </a:cxn>
                <a:cxn ang="0">
                  <a:pos x="8" y="2"/>
                </a:cxn>
                <a:cxn ang="0">
                  <a:pos x="7" y="2"/>
                </a:cxn>
                <a:cxn ang="0">
                  <a:pos x="6" y="2"/>
                </a:cxn>
                <a:cxn ang="0">
                  <a:pos x="6" y="1"/>
                </a:cxn>
                <a:cxn ang="0">
                  <a:pos x="7" y="1"/>
                </a:cxn>
                <a:cxn ang="0">
                  <a:pos x="12" y="1"/>
                </a:cxn>
                <a:cxn ang="0">
                  <a:pos x="19" y="0"/>
                </a:cxn>
                <a:cxn ang="0">
                  <a:pos x="19" y="7"/>
                </a:cxn>
                <a:cxn ang="0">
                  <a:pos x="29" y="27"/>
                </a:cxn>
                <a:cxn ang="0">
                  <a:pos x="37" y="44"/>
                </a:cxn>
                <a:cxn ang="0">
                  <a:pos x="53" y="10"/>
                </a:cxn>
                <a:cxn ang="0">
                  <a:pos x="54" y="1"/>
                </a:cxn>
                <a:cxn ang="0">
                  <a:pos x="55" y="1"/>
                </a:cxn>
                <a:cxn ang="0">
                  <a:pos x="65" y="1"/>
                </a:cxn>
                <a:cxn ang="0">
                  <a:pos x="66" y="1"/>
                </a:cxn>
                <a:cxn ang="0">
                  <a:pos x="66" y="1"/>
                </a:cxn>
                <a:cxn ang="0">
                  <a:pos x="64" y="3"/>
                </a:cxn>
                <a:cxn ang="0">
                  <a:pos x="63" y="3"/>
                </a:cxn>
                <a:cxn ang="0">
                  <a:pos x="61" y="4"/>
                </a:cxn>
                <a:cxn ang="0">
                  <a:pos x="61" y="6"/>
                </a:cxn>
                <a:cxn ang="0">
                  <a:pos x="64" y="23"/>
                </a:cxn>
                <a:cxn ang="0">
                  <a:pos x="68" y="48"/>
                </a:cxn>
                <a:cxn ang="0">
                  <a:pos x="68" y="49"/>
                </a:cxn>
                <a:cxn ang="0">
                  <a:pos x="70" y="53"/>
                </a:cxn>
                <a:cxn ang="0">
                  <a:pos x="71" y="54"/>
                </a:cxn>
                <a:cxn ang="0">
                  <a:pos x="73" y="55"/>
                </a:cxn>
                <a:cxn ang="0">
                  <a:pos x="58" y="55"/>
                </a:cxn>
                <a:cxn ang="0">
                  <a:pos x="60" y="53"/>
                </a:cxn>
                <a:cxn ang="0">
                  <a:pos x="61" y="53"/>
                </a:cxn>
                <a:cxn ang="0">
                  <a:pos x="62" y="52"/>
                </a:cxn>
                <a:cxn ang="0">
                  <a:pos x="61" y="46"/>
                </a:cxn>
                <a:cxn ang="0">
                  <a:pos x="57" y="21"/>
                </a:cxn>
                <a:cxn ang="0">
                  <a:pos x="56" y="13"/>
                </a:cxn>
                <a:cxn ang="0">
                  <a:pos x="56" y="13"/>
                </a:cxn>
                <a:cxn ang="0">
                  <a:pos x="45" y="37"/>
                </a:cxn>
                <a:cxn ang="0">
                  <a:pos x="37" y="55"/>
                </a:cxn>
                <a:cxn ang="0">
                  <a:pos x="36" y="55"/>
                </a:cxn>
                <a:cxn ang="0">
                  <a:pos x="27" y="37"/>
                </a:cxn>
                <a:cxn ang="0">
                  <a:pos x="16" y="13"/>
                </a:cxn>
              </a:cxnLst>
              <a:rect l="0" t="0" r="r" b="b"/>
              <a:pathLst>
                <a:path w="73" h="55">
                  <a:moveTo>
                    <a:pt x="16" y="13"/>
                  </a:moveTo>
                  <a:cubicBezTo>
                    <a:pt x="14" y="24"/>
                    <a:pt x="12" y="35"/>
                    <a:pt x="10" y="46"/>
                  </a:cubicBezTo>
                  <a:cubicBezTo>
                    <a:pt x="10" y="48"/>
                    <a:pt x="9" y="50"/>
                    <a:pt x="10" y="51"/>
                  </a:cubicBezTo>
                  <a:cubicBezTo>
                    <a:pt x="10" y="52"/>
                    <a:pt x="11" y="53"/>
                    <a:pt x="12" y="53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4"/>
                    <a:pt x="0" y="54"/>
                    <a:pt x="1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4" y="53"/>
                    <a:pt x="5" y="51"/>
                    <a:pt x="5" y="5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5"/>
                    <a:pt x="10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7" y="1"/>
                    <a:pt x="19" y="0"/>
                  </a:cubicBezTo>
                  <a:cubicBezTo>
                    <a:pt x="18" y="3"/>
                    <a:pt x="18" y="5"/>
                    <a:pt x="19" y="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32" y="32"/>
                    <a:pt x="34" y="38"/>
                    <a:pt x="37" y="44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54" y="6"/>
                    <a:pt x="56" y="5"/>
                    <a:pt x="54" y="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8" y="1"/>
                    <a:pt x="61" y="1"/>
                    <a:pt x="65" y="1"/>
                  </a:cubicBezTo>
                  <a:cubicBezTo>
                    <a:pt x="65" y="1"/>
                    <a:pt x="65" y="1"/>
                    <a:pt x="66" y="1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5" y="2"/>
                    <a:pt x="64" y="2"/>
                    <a:pt x="64" y="3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2" y="3"/>
                    <a:pt x="61" y="4"/>
                    <a:pt x="61" y="4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68" y="51"/>
                    <a:pt x="69" y="52"/>
                    <a:pt x="70" y="53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2" y="54"/>
                    <a:pt x="73" y="54"/>
                    <a:pt x="73" y="55"/>
                  </a:cubicBezTo>
                  <a:cubicBezTo>
                    <a:pt x="58" y="55"/>
                    <a:pt x="58" y="55"/>
                    <a:pt x="58" y="55"/>
                  </a:cubicBezTo>
                  <a:cubicBezTo>
                    <a:pt x="59" y="54"/>
                    <a:pt x="60" y="54"/>
                    <a:pt x="60" y="53"/>
                  </a:cubicBezTo>
                  <a:cubicBezTo>
                    <a:pt x="61" y="53"/>
                    <a:pt x="61" y="53"/>
                    <a:pt x="61" y="53"/>
                  </a:cubicBezTo>
                  <a:cubicBezTo>
                    <a:pt x="62" y="52"/>
                    <a:pt x="62" y="52"/>
                    <a:pt x="62" y="52"/>
                  </a:cubicBezTo>
                  <a:cubicBezTo>
                    <a:pt x="62" y="50"/>
                    <a:pt x="62" y="48"/>
                    <a:pt x="61" y="46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7" y="18"/>
                    <a:pt x="57" y="15"/>
                    <a:pt x="56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16" y="13"/>
                    <a:pt x="16" y="13"/>
                    <a:pt x="16" y="13"/>
                  </a:cubicBezTo>
                </a:path>
              </a:pathLst>
            </a:custGeom>
            <a:grpFill/>
            <a:ln w="2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Bangla MN"/>
                <a:cs typeface="Bangla MN"/>
              </a:endParaRPr>
            </a:p>
          </p:txBody>
        </p:sp>
        <p:sp>
          <p:nvSpPr>
            <p:cNvPr id="45" name="Freeform 47"/>
            <p:cNvSpPr>
              <a:spLocks/>
            </p:cNvSpPr>
            <p:nvPr/>
          </p:nvSpPr>
          <p:spPr bwMode="auto">
            <a:xfrm>
              <a:off x="3702002" y="2994007"/>
              <a:ext cx="198438" cy="207963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12" y="0"/>
                </a:cxn>
                <a:cxn ang="0">
                  <a:pos x="12" y="2"/>
                </a:cxn>
                <a:cxn ang="0">
                  <a:pos x="12" y="5"/>
                </a:cxn>
                <a:cxn ang="0">
                  <a:pos x="45" y="43"/>
                </a:cxn>
                <a:cxn ang="0">
                  <a:pos x="45" y="8"/>
                </a:cxn>
                <a:cxn ang="0">
                  <a:pos x="45" y="6"/>
                </a:cxn>
                <a:cxn ang="0">
                  <a:pos x="43" y="3"/>
                </a:cxn>
                <a:cxn ang="0">
                  <a:pos x="42" y="2"/>
                </a:cxn>
                <a:cxn ang="0">
                  <a:pos x="40" y="1"/>
                </a:cxn>
                <a:cxn ang="0">
                  <a:pos x="42" y="1"/>
                </a:cxn>
                <a:cxn ang="0">
                  <a:pos x="53" y="0"/>
                </a:cxn>
                <a:cxn ang="0">
                  <a:pos x="53" y="2"/>
                </a:cxn>
                <a:cxn ang="0">
                  <a:pos x="52" y="2"/>
                </a:cxn>
                <a:cxn ang="0">
                  <a:pos x="50" y="4"/>
                </a:cxn>
                <a:cxn ang="0">
                  <a:pos x="49" y="14"/>
                </a:cxn>
                <a:cxn ang="0">
                  <a:pos x="49" y="15"/>
                </a:cxn>
                <a:cxn ang="0">
                  <a:pos x="49" y="16"/>
                </a:cxn>
                <a:cxn ang="0">
                  <a:pos x="49" y="54"/>
                </a:cxn>
                <a:cxn ang="0">
                  <a:pos x="49" y="54"/>
                </a:cxn>
                <a:cxn ang="0">
                  <a:pos x="48" y="55"/>
                </a:cxn>
                <a:cxn ang="0">
                  <a:pos x="30" y="34"/>
                </a:cxn>
                <a:cxn ang="0">
                  <a:pos x="9" y="10"/>
                </a:cxn>
                <a:cxn ang="0">
                  <a:pos x="9" y="30"/>
                </a:cxn>
                <a:cxn ang="0">
                  <a:pos x="9" y="51"/>
                </a:cxn>
                <a:cxn ang="0">
                  <a:pos x="11" y="53"/>
                </a:cxn>
                <a:cxn ang="0">
                  <a:pos x="12" y="53"/>
                </a:cxn>
                <a:cxn ang="0">
                  <a:pos x="13" y="54"/>
                </a:cxn>
                <a:cxn ang="0">
                  <a:pos x="12" y="55"/>
                </a:cxn>
                <a:cxn ang="0">
                  <a:pos x="1" y="55"/>
                </a:cxn>
                <a:cxn ang="0">
                  <a:pos x="2" y="53"/>
                </a:cxn>
                <a:cxn ang="0">
                  <a:pos x="2" y="53"/>
                </a:cxn>
                <a:cxn ang="0">
                  <a:pos x="5" y="49"/>
                </a:cxn>
                <a:cxn ang="0">
                  <a:pos x="5" y="5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53" h="55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9" y="1"/>
                    <a:pt x="12" y="0"/>
                  </a:cubicBezTo>
                  <a:cubicBezTo>
                    <a:pt x="12" y="1"/>
                    <a:pt x="12" y="1"/>
                    <a:pt x="12" y="2"/>
                  </a:cubicBezTo>
                  <a:cubicBezTo>
                    <a:pt x="12" y="3"/>
                    <a:pt x="12" y="4"/>
                    <a:pt x="12" y="5"/>
                  </a:cubicBezTo>
                  <a:cubicBezTo>
                    <a:pt x="12" y="5"/>
                    <a:pt x="45" y="43"/>
                    <a:pt x="45" y="43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5" y="5"/>
                    <a:pt x="44" y="4"/>
                    <a:pt x="43" y="3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1" y="2"/>
                    <a:pt x="41" y="2"/>
                    <a:pt x="40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5" y="1"/>
                    <a:pt x="49" y="1"/>
                    <a:pt x="53" y="0"/>
                  </a:cubicBezTo>
                  <a:cubicBezTo>
                    <a:pt x="53" y="1"/>
                    <a:pt x="53" y="1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1" y="2"/>
                    <a:pt x="50" y="3"/>
                    <a:pt x="50" y="4"/>
                  </a:cubicBezTo>
                  <a:cubicBezTo>
                    <a:pt x="49" y="7"/>
                    <a:pt x="49" y="11"/>
                    <a:pt x="49" y="14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23" y="26"/>
                    <a:pt x="16" y="18"/>
                    <a:pt x="9" y="10"/>
                  </a:cubicBezTo>
                  <a:cubicBezTo>
                    <a:pt x="9" y="14"/>
                    <a:pt x="9" y="22"/>
                    <a:pt x="9" y="30"/>
                  </a:cubicBezTo>
                  <a:cubicBezTo>
                    <a:pt x="9" y="38"/>
                    <a:pt x="9" y="47"/>
                    <a:pt x="9" y="51"/>
                  </a:cubicBezTo>
                  <a:cubicBezTo>
                    <a:pt x="9" y="51"/>
                    <a:pt x="10" y="52"/>
                    <a:pt x="11" y="53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3" y="53"/>
                    <a:pt x="13" y="53"/>
                    <a:pt x="13" y="54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9" y="54"/>
                    <a:pt x="4" y="55"/>
                    <a:pt x="1" y="55"/>
                  </a:cubicBezTo>
                  <a:cubicBezTo>
                    <a:pt x="0" y="54"/>
                    <a:pt x="1" y="53"/>
                    <a:pt x="2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4" y="52"/>
                    <a:pt x="5" y="51"/>
                    <a:pt x="5" y="49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3"/>
                    <a:pt x="3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</a:path>
              </a:pathLst>
            </a:custGeom>
            <a:grpFill/>
            <a:ln w="2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Bangla MN"/>
                <a:cs typeface="Bangla MN"/>
              </a:endParaRPr>
            </a:p>
          </p:txBody>
        </p:sp>
        <p:sp>
          <p:nvSpPr>
            <p:cNvPr id="46" name="Freeform 48"/>
            <p:cNvSpPr>
              <a:spLocks/>
            </p:cNvSpPr>
            <p:nvPr/>
          </p:nvSpPr>
          <p:spPr bwMode="auto">
            <a:xfrm>
              <a:off x="3702002" y="2994007"/>
              <a:ext cx="198438" cy="207963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12" y="0"/>
                </a:cxn>
                <a:cxn ang="0">
                  <a:pos x="12" y="2"/>
                </a:cxn>
                <a:cxn ang="0">
                  <a:pos x="12" y="5"/>
                </a:cxn>
                <a:cxn ang="0">
                  <a:pos x="45" y="43"/>
                </a:cxn>
                <a:cxn ang="0">
                  <a:pos x="45" y="8"/>
                </a:cxn>
                <a:cxn ang="0">
                  <a:pos x="45" y="6"/>
                </a:cxn>
                <a:cxn ang="0">
                  <a:pos x="43" y="3"/>
                </a:cxn>
                <a:cxn ang="0">
                  <a:pos x="42" y="2"/>
                </a:cxn>
                <a:cxn ang="0">
                  <a:pos x="40" y="1"/>
                </a:cxn>
                <a:cxn ang="0">
                  <a:pos x="42" y="1"/>
                </a:cxn>
                <a:cxn ang="0">
                  <a:pos x="53" y="0"/>
                </a:cxn>
                <a:cxn ang="0">
                  <a:pos x="53" y="2"/>
                </a:cxn>
                <a:cxn ang="0">
                  <a:pos x="52" y="2"/>
                </a:cxn>
                <a:cxn ang="0">
                  <a:pos x="50" y="4"/>
                </a:cxn>
                <a:cxn ang="0">
                  <a:pos x="49" y="14"/>
                </a:cxn>
                <a:cxn ang="0">
                  <a:pos x="49" y="15"/>
                </a:cxn>
                <a:cxn ang="0">
                  <a:pos x="49" y="16"/>
                </a:cxn>
                <a:cxn ang="0">
                  <a:pos x="49" y="54"/>
                </a:cxn>
                <a:cxn ang="0">
                  <a:pos x="49" y="54"/>
                </a:cxn>
                <a:cxn ang="0">
                  <a:pos x="48" y="55"/>
                </a:cxn>
                <a:cxn ang="0">
                  <a:pos x="30" y="34"/>
                </a:cxn>
                <a:cxn ang="0">
                  <a:pos x="9" y="10"/>
                </a:cxn>
                <a:cxn ang="0">
                  <a:pos x="9" y="30"/>
                </a:cxn>
                <a:cxn ang="0">
                  <a:pos x="9" y="51"/>
                </a:cxn>
                <a:cxn ang="0">
                  <a:pos x="11" y="53"/>
                </a:cxn>
                <a:cxn ang="0">
                  <a:pos x="12" y="53"/>
                </a:cxn>
                <a:cxn ang="0">
                  <a:pos x="13" y="54"/>
                </a:cxn>
                <a:cxn ang="0">
                  <a:pos x="12" y="55"/>
                </a:cxn>
                <a:cxn ang="0">
                  <a:pos x="1" y="55"/>
                </a:cxn>
                <a:cxn ang="0">
                  <a:pos x="2" y="53"/>
                </a:cxn>
                <a:cxn ang="0">
                  <a:pos x="2" y="53"/>
                </a:cxn>
                <a:cxn ang="0">
                  <a:pos x="5" y="49"/>
                </a:cxn>
                <a:cxn ang="0">
                  <a:pos x="5" y="5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53" h="55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9" y="1"/>
                    <a:pt x="12" y="0"/>
                  </a:cubicBezTo>
                  <a:cubicBezTo>
                    <a:pt x="12" y="1"/>
                    <a:pt x="12" y="1"/>
                    <a:pt x="12" y="2"/>
                  </a:cubicBezTo>
                  <a:cubicBezTo>
                    <a:pt x="12" y="3"/>
                    <a:pt x="12" y="4"/>
                    <a:pt x="12" y="5"/>
                  </a:cubicBezTo>
                  <a:cubicBezTo>
                    <a:pt x="12" y="5"/>
                    <a:pt x="45" y="43"/>
                    <a:pt x="45" y="43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5" y="5"/>
                    <a:pt x="44" y="4"/>
                    <a:pt x="43" y="3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1" y="2"/>
                    <a:pt x="41" y="2"/>
                    <a:pt x="40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5" y="1"/>
                    <a:pt x="49" y="1"/>
                    <a:pt x="53" y="0"/>
                  </a:cubicBezTo>
                  <a:cubicBezTo>
                    <a:pt x="53" y="1"/>
                    <a:pt x="53" y="1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1" y="2"/>
                    <a:pt x="50" y="3"/>
                    <a:pt x="50" y="4"/>
                  </a:cubicBezTo>
                  <a:cubicBezTo>
                    <a:pt x="49" y="7"/>
                    <a:pt x="49" y="11"/>
                    <a:pt x="49" y="14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23" y="26"/>
                    <a:pt x="16" y="18"/>
                    <a:pt x="9" y="10"/>
                  </a:cubicBezTo>
                  <a:cubicBezTo>
                    <a:pt x="9" y="14"/>
                    <a:pt x="9" y="22"/>
                    <a:pt x="9" y="30"/>
                  </a:cubicBezTo>
                  <a:cubicBezTo>
                    <a:pt x="9" y="38"/>
                    <a:pt x="9" y="47"/>
                    <a:pt x="9" y="51"/>
                  </a:cubicBezTo>
                  <a:cubicBezTo>
                    <a:pt x="9" y="51"/>
                    <a:pt x="10" y="52"/>
                    <a:pt x="11" y="53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3" y="53"/>
                    <a:pt x="13" y="53"/>
                    <a:pt x="13" y="54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9" y="54"/>
                    <a:pt x="4" y="55"/>
                    <a:pt x="1" y="55"/>
                  </a:cubicBezTo>
                  <a:cubicBezTo>
                    <a:pt x="0" y="54"/>
                    <a:pt x="1" y="53"/>
                    <a:pt x="2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4" y="52"/>
                    <a:pt x="5" y="51"/>
                    <a:pt x="5" y="49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3"/>
                    <a:pt x="3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</a:path>
              </a:pathLst>
            </a:custGeom>
            <a:grpFill/>
            <a:ln w="2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Bangla MN"/>
                <a:cs typeface="Bangla MN"/>
              </a:endParaRPr>
            </a:p>
          </p:txBody>
        </p:sp>
        <p:sp>
          <p:nvSpPr>
            <p:cNvPr id="47" name="Freeform 49"/>
            <p:cNvSpPr>
              <a:spLocks/>
            </p:cNvSpPr>
            <p:nvPr/>
          </p:nvSpPr>
          <p:spPr bwMode="auto">
            <a:xfrm>
              <a:off x="3905202" y="2994007"/>
              <a:ext cx="198438" cy="207963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1" y="0"/>
                </a:cxn>
                <a:cxn ang="0">
                  <a:pos x="11" y="2"/>
                </a:cxn>
                <a:cxn ang="0">
                  <a:pos x="12" y="5"/>
                </a:cxn>
                <a:cxn ang="0">
                  <a:pos x="44" y="43"/>
                </a:cxn>
                <a:cxn ang="0">
                  <a:pos x="44" y="8"/>
                </a:cxn>
                <a:cxn ang="0">
                  <a:pos x="44" y="6"/>
                </a:cxn>
                <a:cxn ang="0">
                  <a:pos x="42" y="3"/>
                </a:cxn>
                <a:cxn ang="0">
                  <a:pos x="42" y="2"/>
                </a:cxn>
                <a:cxn ang="0">
                  <a:pos x="40" y="1"/>
                </a:cxn>
                <a:cxn ang="0">
                  <a:pos x="41" y="1"/>
                </a:cxn>
                <a:cxn ang="0">
                  <a:pos x="52" y="0"/>
                </a:cxn>
                <a:cxn ang="0">
                  <a:pos x="52" y="2"/>
                </a:cxn>
                <a:cxn ang="0">
                  <a:pos x="52" y="2"/>
                </a:cxn>
                <a:cxn ang="0">
                  <a:pos x="49" y="4"/>
                </a:cxn>
                <a:cxn ang="0">
                  <a:pos x="48" y="14"/>
                </a:cxn>
                <a:cxn ang="0">
                  <a:pos x="48" y="15"/>
                </a:cxn>
                <a:cxn ang="0">
                  <a:pos x="48" y="16"/>
                </a:cxn>
                <a:cxn ang="0">
                  <a:pos x="48" y="54"/>
                </a:cxn>
                <a:cxn ang="0">
                  <a:pos x="48" y="54"/>
                </a:cxn>
                <a:cxn ang="0">
                  <a:pos x="47" y="55"/>
                </a:cxn>
                <a:cxn ang="0">
                  <a:pos x="29" y="34"/>
                </a:cxn>
                <a:cxn ang="0">
                  <a:pos x="8" y="10"/>
                </a:cxn>
                <a:cxn ang="0">
                  <a:pos x="8" y="30"/>
                </a:cxn>
                <a:cxn ang="0">
                  <a:pos x="9" y="51"/>
                </a:cxn>
                <a:cxn ang="0">
                  <a:pos x="10" y="53"/>
                </a:cxn>
                <a:cxn ang="0">
                  <a:pos x="11" y="53"/>
                </a:cxn>
                <a:cxn ang="0">
                  <a:pos x="13" y="54"/>
                </a:cxn>
                <a:cxn ang="0">
                  <a:pos x="12" y="55"/>
                </a:cxn>
                <a:cxn ang="0">
                  <a:pos x="0" y="55"/>
                </a:cxn>
                <a:cxn ang="0">
                  <a:pos x="1" y="53"/>
                </a:cxn>
                <a:cxn ang="0">
                  <a:pos x="2" y="53"/>
                </a:cxn>
                <a:cxn ang="0">
                  <a:pos x="4" y="49"/>
                </a:cxn>
                <a:cxn ang="0">
                  <a:pos x="5" y="5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53" h="55">
                  <a:moveTo>
                    <a:pt x="1" y="2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1"/>
                    <a:pt x="8" y="1"/>
                    <a:pt x="11" y="0"/>
                  </a:cubicBezTo>
                  <a:cubicBezTo>
                    <a:pt x="12" y="1"/>
                    <a:pt x="12" y="1"/>
                    <a:pt x="11" y="2"/>
                  </a:cubicBezTo>
                  <a:cubicBezTo>
                    <a:pt x="11" y="3"/>
                    <a:pt x="11" y="4"/>
                    <a:pt x="12" y="5"/>
                  </a:cubicBezTo>
                  <a:cubicBezTo>
                    <a:pt x="12" y="5"/>
                    <a:pt x="45" y="43"/>
                    <a:pt x="44" y="43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4" y="5"/>
                    <a:pt x="44" y="4"/>
                    <a:pt x="42" y="3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1" y="2"/>
                    <a:pt x="40" y="2"/>
                    <a:pt x="40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5" y="1"/>
                    <a:pt x="48" y="1"/>
                    <a:pt x="52" y="0"/>
                  </a:cubicBezTo>
                  <a:cubicBezTo>
                    <a:pt x="53" y="1"/>
                    <a:pt x="53" y="1"/>
                    <a:pt x="52" y="2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0" y="2"/>
                    <a:pt x="50" y="3"/>
                    <a:pt x="49" y="4"/>
                  </a:cubicBezTo>
                  <a:cubicBezTo>
                    <a:pt x="48" y="7"/>
                    <a:pt x="49" y="11"/>
                    <a:pt x="48" y="14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55"/>
                    <a:pt x="47" y="55"/>
                    <a:pt x="47" y="55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2" y="26"/>
                    <a:pt x="15" y="18"/>
                    <a:pt x="8" y="10"/>
                  </a:cubicBezTo>
                  <a:cubicBezTo>
                    <a:pt x="8" y="14"/>
                    <a:pt x="8" y="22"/>
                    <a:pt x="8" y="30"/>
                  </a:cubicBezTo>
                  <a:cubicBezTo>
                    <a:pt x="8" y="38"/>
                    <a:pt x="8" y="47"/>
                    <a:pt x="9" y="51"/>
                  </a:cubicBezTo>
                  <a:cubicBezTo>
                    <a:pt x="9" y="51"/>
                    <a:pt x="10" y="52"/>
                    <a:pt x="10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2" y="53"/>
                    <a:pt x="12" y="53"/>
                    <a:pt x="13" y="54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9" y="54"/>
                    <a:pt x="3" y="55"/>
                    <a:pt x="0" y="55"/>
                  </a:cubicBezTo>
                  <a:cubicBezTo>
                    <a:pt x="0" y="54"/>
                    <a:pt x="0" y="53"/>
                    <a:pt x="1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3" y="52"/>
                    <a:pt x="4" y="51"/>
                    <a:pt x="4" y="49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3"/>
                    <a:pt x="2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</a:path>
              </a:pathLst>
            </a:custGeom>
            <a:grpFill/>
            <a:ln w="2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Bangla MN"/>
                <a:cs typeface="Bangla MN"/>
              </a:endParaRPr>
            </a:p>
          </p:txBody>
        </p:sp>
        <p:sp>
          <p:nvSpPr>
            <p:cNvPr id="48" name="Freeform 50"/>
            <p:cNvSpPr>
              <a:spLocks/>
            </p:cNvSpPr>
            <p:nvPr/>
          </p:nvSpPr>
          <p:spPr bwMode="auto">
            <a:xfrm>
              <a:off x="3905202" y="2994007"/>
              <a:ext cx="198438" cy="207963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1" y="0"/>
                </a:cxn>
                <a:cxn ang="0">
                  <a:pos x="11" y="2"/>
                </a:cxn>
                <a:cxn ang="0">
                  <a:pos x="12" y="5"/>
                </a:cxn>
                <a:cxn ang="0">
                  <a:pos x="44" y="43"/>
                </a:cxn>
                <a:cxn ang="0">
                  <a:pos x="44" y="8"/>
                </a:cxn>
                <a:cxn ang="0">
                  <a:pos x="44" y="6"/>
                </a:cxn>
                <a:cxn ang="0">
                  <a:pos x="42" y="3"/>
                </a:cxn>
                <a:cxn ang="0">
                  <a:pos x="42" y="2"/>
                </a:cxn>
                <a:cxn ang="0">
                  <a:pos x="40" y="1"/>
                </a:cxn>
                <a:cxn ang="0">
                  <a:pos x="41" y="1"/>
                </a:cxn>
                <a:cxn ang="0">
                  <a:pos x="52" y="0"/>
                </a:cxn>
                <a:cxn ang="0">
                  <a:pos x="52" y="2"/>
                </a:cxn>
                <a:cxn ang="0">
                  <a:pos x="52" y="2"/>
                </a:cxn>
                <a:cxn ang="0">
                  <a:pos x="49" y="4"/>
                </a:cxn>
                <a:cxn ang="0">
                  <a:pos x="48" y="14"/>
                </a:cxn>
                <a:cxn ang="0">
                  <a:pos x="48" y="15"/>
                </a:cxn>
                <a:cxn ang="0">
                  <a:pos x="48" y="16"/>
                </a:cxn>
                <a:cxn ang="0">
                  <a:pos x="48" y="54"/>
                </a:cxn>
                <a:cxn ang="0">
                  <a:pos x="48" y="54"/>
                </a:cxn>
                <a:cxn ang="0">
                  <a:pos x="47" y="55"/>
                </a:cxn>
                <a:cxn ang="0">
                  <a:pos x="29" y="34"/>
                </a:cxn>
                <a:cxn ang="0">
                  <a:pos x="8" y="10"/>
                </a:cxn>
                <a:cxn ang="0">
                  <a:pos x="8" y="30"/>
                </a:cxn>
                <a:cxn ang="0">
                  <a:pos x="9" y="51"/>
                </a:cxn>
                <a:cxn ang="0">
                  <a:pos x="10" y="53"/>
                </a:cxn>
                <a:cxn ang="0">
                  <a:pos x="11" y="53"/>
                </a:cxn>
                <a:cxn ang="0">
                  <a:pos x="13" y="54"/>
                </a:cxn>
                <a:cxn ang="0">
                  <a:pos x="12" y="55"/>
                </a:cxn>
                <a:cxn ang="0">
                  <a:pos x="0" y="55"/>
                </a:cxn>
                <a:cxn ang="0">
                  <a:pos x="1" y="53"/>
                </a:cxn>
                <a:cxn ang="0">
                  <a:pos x="2" y="53"/>
                </a:cxn>
                <a:cxn ang="0">
                  <a:pos x="4" y="49"/>
                </a:cxn>
                <a:cxn ang="0">
                  <a:pos x="5" y="5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53" h="55">
                  <a:moveTo>
                    <a:pt x="1" y="2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1"/>
                    <a:pt x="8" y="1"/>
                    <a:pt x="11" y="0"/>
                  </a:cubicBezTo>
                  <a:cubicBezTo>
                    <a:pt x="12" y="1"/>
                    <a:pt x="12" y="1"/>
                    <a:pt x="11" y="2"/>
                  </a:cubicBezTo>
                  <a:cubicBezTo>
                    <a:pt x="11" y="3"/>
                    <a:pt x="11" y="4"/>
                    <a:pt x="12" y="5"/>
                  </a:cubicBezTo>
                  <a:cubicBezTo>
                    <a:pt x="12" y="5"/>
                    <a:pt x="45" y="43"/>
                    <a:pt x="44" y="43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4" y="5"/>
                    <a:pt x="44" y="4"/>
                    <a:pt x="42" y="3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1" y="2"/>
                    <a:pt x="40" y="2"/>
                    <a:pt x="40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5" y="1"/>
                    <a:pt x="48" y="1"/>
                    <a:pt x="52" y="0"/>
                  </a:cubicBezTo>
                  <a:cubicBezTo>
                    <a:pt x="53" y="1"/>
                    <a:pt x="53" y="1"/>
                    <a:pt x="52" y="2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0" y="2"/>
                    <a:pt x="50" y="3"/>
                    <a:pt x="49" y="4"/>
                  </a:cubicBezTo>
                  <a:cubicBezTo>
                    <a:pt x="48" y="7"/>
                    <a:pt x="49" y="11"/>
                    <a:pt x="48" y="14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55"/>
                    <a:pt x="47" y="55"/>
                    <a:pt x="47" y="55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2" y="26"/>
                    <a:pt x="15" y="18"/>
                    <a:pt x="8" y="10"/>
                  </a:cubicBezTo>
                  <a:cubicBezTo>
                    <a:pt x="8" y="14"/>
                    <a:pt x="8" y="22"/>
                    <a:pt x="8" y="30"/>
                  </a:cubicBezTo>
                  <a:cubicBezTo>
                    <a:pt x="8" y="38"/>
                    <a:pt x="8" y="47"/>
                    <a:pt x="9" y="51"/>
                  </a:cubicBezTo>
                  <a:cubicBezTo>
                    <a:pt x="9" y="51"/>
                    <a:pt x="10" y="52"/>
                    <a:pt x="10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2" y="53"/>
                    <a:pt x="12" y="53"/>
                    <a:pt x="13" y="54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9" y="54"/>
                    <a:pt x="3" y="55"/>
                    <a:pt x="0" y="55"/>
                  </a:cubicBezTo>
                  <a:cubicBezTo>
                    <a:pt x="0" y="54"/>
                    <a:pt x="0" y="53"/>
                    <a:pt x="1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3" y="52"/>
                    <a:pt x="4" y="51"/>
                    <a:pt x="4" y="49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3"/>
                    <a:pt x="2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</a:path>
              </a:pathLst>
            </a:custGeom>
            <a:grpFill/>
            <a:ln w="2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Bangla MN"/>
                <a:cs typeface="Bangla MN"/>
              </a:endParaRPr>
            </a:p>
          </p:txBody>
        </p:sp>
        <p:sp>
          <p:nvSpPr>
            <p:cNvPr id="49" name="Freeform 51"/>
            <p:cNvSpPr>
              <a:spLocks/>
            </p:cNvSpPr>
            <p:nvPr/>
          </p:nvSpPr>
          <p:spPr bwMode="auto">
            <a:xfrm>
              <a:off x="4235402" y="2998769"/>
              <a:ext cx="52388" cy="203200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4" y="0"/>
                </a:cxn>
                <a:cxn ang="0">
                  <a:pos x="12" y="1"/>
                </a:cxn>
                <a:cxn ang="0">
                  <a:pos x="12" y="2"/>
                </a:cxn>
                <a:cxn ang="0">
                  <a:pos x="11" y="2"/>
                </a:cxn>
                <a:cxn ang="0">
                  <a:pos x="10" y="6"/>
                </a:cxn>
                <a:cxn ang="0">
                  <a:pos x="10" y="40"/>
                </a:cxn>
                <a:cxn ang="0">
                  <a:pos x="10" y="51"/>
                </a:cxn>
                <a:cxn ang="0">
                  <a:pos x="12" y="52"/>
                </a:cxn>
                <a:cxn ang="0">
                  <a:pos x="13" y="53"/>
                </a:cxn>
                <a:cxn ang="0">
                  <a:pos x="13" y="53"/>
                </a:cxn>
                <a:cxn ang="0">
                  <a:pos x="12" y="54"/>
                </a:cxn>
                <a:cxn ang="0">
                  <a:pos x="1" y="54"/>
                </a:cxn>
                <a:cxn ang="0">
                  <a:pos x="1" y="53"/>
                </a:cxn>
                <a:cxn ang="0">
                  <a:pos x="1" y="52"/>
                </a:cxn>
                <a:cxn ang="0">
                  <a:pos x="2" y="52"/>
                </a:cxn>
                <a:cxn ang="0">
                  <a:pos x="2" y="52"/>
                </a:cxn>
                <a:cxn ang="0">
                  <a:pos x="3" y="51"/>
                </a:cxn>
                <a:cxn ang="0">
                  <a:pos x="4" y="49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14" h="54">
                  <a:moveTo>
                    <a:pt x="13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9" y="3"/>
                    <a:pt x="10" y="4"/>
                    <a:pt x="10" y="6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4"/>
                    <a:pt x="9" y="47"/>
                    <a:pt x="10" y="51"/>
                  </a:cubicBezTo>
                  <a:cubicBezTo>
                    <a:pt x="10" y="51"/>
                    <a:pt x="11" y="52"/>
                    <a:pt x="12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8" y="53"/>
                    <a:pt x="5" y="54"/>
                    <a:pt x="1" y="54"/>
                  </a:cubicBezTo>
                  <a:cubicBezTo>
                    <a:pt x="1" y="53"/>
                    <a:pt x="0" y="53"/>
                    <a:pt x="1" y="53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3" y="52"/>
                    <a:pt x="3" y="51"/>
                    <a:pt x="3" y="51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4" y="0"/>
                    <a:pt x="9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grpFill/>
            <a:ln w="2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Bangla MN"/>
                <a:cs typeface="Bangla MN"/>
              </a:endParaRPr>
            </a:p>
          </p:txBody>
        </p:sp>
        <p:sp>
          <p:nvSpPr>
            <p:cNvPr id="50" name="Freeform 52"/>
            <p:cNvSpPr>
              <a:spLocks/>
            </p:cNvSpPr>
            <p:nvPr/>
          </p:nvSpPr>
          <p:spPr bwMode="auto">
            <a:xfrm>
              <a:off x="4235402" y="2998769"/>
              <a:ext cx="52388" cy="203200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4" y="0"/>
                </a:cxn>
                <a:cxn ang="0">
                  <a:pos x="12" y="1"/>
                </a:cxn>
                <a:cxn ang="0">
                  <a:pos x="12" y="2"/>
                </a:cxn>
                <a:cxn ang="0">
                  <a:pos x="11" y="2"/>
                </a:cxn>
                <a:cxn ang="0">
                  <a:pos x="10" y="6"/>
                </a:cxn>
                <a:cxn ang="0">
                  <a:pos x="10" y="40"/>
                </a:cxn>
                <a:cxn ang="0">
                  <a:pos x="10" y="51"/>
                </a:cxn>
                <a:cxn ang="0">
                  <a:pos x="12" y="52"/>
                </a:cxn>
                <a:cxn ang="0">
                  <a:pos x="13" y="53"/>
                </a:cxn>
                <a:cxn ang="0">
                  <a:pos x="13" y="53"/>
                </a:cxn>
                <a:cxn ang="0">
                  <a:pos x="12" y="54"/>
                </a:cxn>
                <a:cxn ang="0">
                  <a:pos x="1" y="54"/>
                </a:cxn>
                <a:cxn ang="0">
                  <a:pos x="1" y="53"/>
                </a:cxn>
                <a:cxn ang="0">
                  <a:pos x="1" y="52"/>
                </a:cxn>
                <a:cxn ang="0">
                  <a:pos x="2" y="52"/>
                </a:cxn>
                <a:cxn ang="0">
                  <a:pos x="2" y="52"/>
                </a:cxn>
                <a:cxn ang="0">
                  <a:pos x="3" y="51"/>
                </a:cxn>
                <a:cxn ang="0">
                  <a:pos x="4" y="49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14" h="54">
                  <a:moveTo>
                    <a:pt x="13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9" y="3"/>
                    <a:pt x="10" y="4"/>
                    <a:pt x="10" y="6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4"/>
                    <a:pt x="9" y="47"/>
                    <a:pt x="10" y="51"/>
                  </a:cubicBezTo>
                  <a:cubicBezTo>
                    <a:pt x="10" y="51"/>
                    <a:pt x="11" y="52"/>
                    <a:pt x="12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8" y="53"/>
                    <a:pt x="5" y="54"/>
                    <a:pt x="1" y="54"/>
                  </a:cubicBezTo>
                  <a:cubicBezTo>
                    <a:pt x="1" y="53"/>
                    <a:pt x="0" y="53"/>
                    <a:pt x="1" y="53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3" y="52"/>
                    <a:pt x="3" y="51"/>
                    <a:pt x="3" y="51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4" y="0"/>
                    <a:pt x="9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grpFill/>
            <a:ln w="2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Bangla MN"/>
                <a:cs typeface="Bangla MN"/>
              </a:endParaRPr>
            </a:p>
          </p:txBody>
        </p:sp>
        <p:sp>
          <p:nvSpPr>
            <p:cNvPr id="51" name="Freeform 53"/>
            <p:cNvSpPr>
              <a:spLocks/>
            </p:cNvSpPr>
            <p:nvPr/>
          </p:nvSpPr>
          <p:spPr bwMode="auto">
            <a:xfrm>
              <a:off x="4295727" y="2994007"/>
              <a:ext cx="200025" cy="207963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1" y="0"/>
                </a:cxn>
                <a:cxn ang="0">
                  <a:pos x="11" y="2"/>
                </a:cxn>
                <a:cxn ang="0">
                  <a:pos x="12" y="5"/>
                </a:cxn>
                <a:cxn ang="0">
                  <a:pos x="44" y="43"/>
                </a:cxn>
                <a:cxn ang="0">
                  <a:pos x="44" y="8"/>
                </a:cxn>
                <a:cxn ang="0">
                  <a:pos x="44" y="6"/>
                </a:cxn>
                <a:cxn ang="0">
                  <a:pos x="42" y="3"/>
                </a:cxn>
                <a:cxn ang="0">
                  <a:pos x="42" y="2"/>
                </a:cxn>
                <a:cxn ang="0">
                  <a:pos x="40" y="1"/>
                </a:cxn>
                <a:cxn ang="0">
                  <a:pos x="41" y="1"/>
                </a:cxn>
                <a:cxn ang="0">
                  <a:pos x="52" y="0"/>
                </a:cxn>
                <a:cxn ang="0">
                  <a:pos x="52" y="2"/>
                </a:cxn>
                <a:cxn ang="0">
                  <a:pos x="52" y="2"/>
                </a:cxn>
                <a:cxn ang="0">
                  <a:pos x="49" y="4"/>
                </a:cxn>
                <a:cxn ang="0">
                  <a:pos x="48" y="14"/>
                </a:cxn>
                <a:cxn ang="0">
                  <a:pos x="48" y="15"/>
                </a:cxn>
                <a:cxn ang="0">
                  <a:pos x="48" y="16"/>
                </a:cxn>
                <a:cxn ang="0">
                  <a:pos x="48" y="54"/>
                </a:cxn>
                <a:cxn ang="0">
                  <a:pos x="48" y="54"/>
                </a:cxn>
                <a:cxn ang="0">
                  <a:pos x="47" y="55"/>
                </a:cxn>
                <a:cxn ang="0">
                  <a:pos x="29" y="34"/>
                </a:cxn>
                <a:cxn ang="0">
                  <a:pos x="8" y="10"/>
                </a:cxn>
                <a:cxn ang="0">
                  <a:pos x="8" y="30"/>
                </a:cxn>
                <a:cxn ang="0">
                  <a:pos x="9" y="51"/>
                </a:cxn>
                <a:cxn ang="0">
                  <a:pos x="10" y="53"/>
                </a:cxn>
                <a:cxn ang="0">
                  <a:pos x="11" y="53"/>
                </a:cxn>
                <a:cxn ang="0">
                  <a:pos x="13" y="54"/>
                </a:cxn>
                <a:cxn ang="0">
                  <a:pos x="12" y="55"/>
                </a:cxn>
                <a:cxn ang="0">
                  <a:pos x="0" y="55"/>
                </a:cxn>
                <a:cxn ang="0">
                  <a:pos x="1" y="53"/>
                </a:cxn>
                <a:cxn ang="0">
                  <a:pos x="2" y="53"/>
                </a:cxn>
                <a:cxn ang="0">
                  <a:pos x="4" y="49"/>
                </a:cxn>
                <a:cxn ang="0">
                  <a:pos x="5" y="5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53" h="55">
                  <a:moveTo>
                    <a:pt x="1" y="2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1"/>
                    <a:pt x="8" y="1"/>
                    <a:pt x="11" y="0"/>
                  </a:cubicBezTo>
                  <a:cubicBezTo>
                    <a:pt x="12" y="1"/>
                    <a:pt x="12" y="1"/>
                    <a:pt x="11" y="2"/>
                  </a:cubicBezTo>
                  <a:cubicBezTo>
                    <a:pt x="11" y="3"/>
                    <a:pt x="11" y="4"/>
                    <a:pt x="12" y="5"/>
                  </a:cubicBezTo>
                  <a:cubicBezTo>
                    <a:pt x="12" y="5"/>
                    <a:pt x="45" y="43"/>
                    <a:pt x="44" y="43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4" y="5"/>
                    <a:pt x="44" y="4"/>
                    <a:pt x="42" y="3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1" y="2"/>
                    <a:pt x="41" y="2"/>
                    <a:pt x="40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5" y="1"/>
                    <a:pt x="48" y="1"/>
                    <a:pt x="52" y="0"/>
                  </a:cubicBezTo>
                  <a:cubicBezTo>
                    <a:pt x="53" y="1"/>
                    <a:pt x="53" y="1"/>
                    <a:pt x="52" y="2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0" y="2"/>
                    <a:pt x="50" y="3"/>
                    <a:pt x="49" y="4"/>
                  </a:cubicBezTo>
                  <a:cubicBezTo>
                    <a:pt x="48" y="7"/>
                    <a:pt x="49" y="11"/>
                    <a:pt x="48" y="14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55"/>
                    <a:pt x="47" y="55"/>
                    <a:pt x="47" y="55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2" y="26"/>
                    <a:pt x="15" y="18"/>
                    <a:pt x="8" y="10"/>
                  </a:cubicBezTo>
                  <a:cubicBezTo>
                    <a:pt x="8" y="14"/>
                    <a:pt x="8" y="22"/>
                    <a:pt x="8" y="30"/>
                  </a:cubicBezTo>
                  <a:cubicBezTo>
                    <a:pt x="8" y="38"/>
                    <a:pt x="8" y="47"/>
                    <a:pt x="9" y="51"/>
                  </a:cubicBezTo>
                  <a:cubicBezTo>
                    <a:pt x="9" y="51"/>
                    <a:pt x="10" y="52"/>
                    <a:pt x="10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2" y="53"/>
                    <a:pt x="12" y="53"/>
                    <a:pt x="13" y="54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9" y="54"/>
                    <a:pt x="3" y="55"/>
                    <a:pt x="0" y="55"/>
                  </a:cubicBezTo>
                  <a:cubicBezTo>
                    <a:pt x="0" y="54"/>
                    <a:pt x="0" y="53"/>
                    <a:pt x="1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3" y="52"/>
                    <a:pt x="4" y="51"/>
                    <a:pt x="4" y="49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3"/>
                    <a:pt x="2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</a:path>
              </a:pathLst>
            </a:custGeom>
            <a:grpFill/>
            <a:ln w="2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Bangla MN"/>
                <a:cs typeface="Bangla MN"/>
              </a:endParaRPr>
            </a:p>
          </p:txBody>
        </p:sp>
        <p:sp>
          <p:nvSpPr>
            <p:cNvPr id="52" name="Freeform 54"/>
            <p:cNvSpPr>
              <a:spLocks/>
            </p:cNvSpPr>
            <p:nvPr/>
          </p:nvSpPr>
          <p:spPr bwMode="auto">
            <a:xfrm>
              <a:off x="4295727" y="2994007"/>
              <a:ext cx="200025" cy="207963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1" y="0"/>
                </a:cxn>
                <a:cxn ang="0">
                  <a:pos x="11" y="2"/>
                </a:cxn>
                <a:cxn ang="0">
                  <a:pos x="12" y="5"/>
                </a:cxn>
                <a:cxn ang="0">
                  <a:pos x="44" y="43"/>
                </a:cxn>
                <a:cxn ang="0">
                  <a:pos x="44" y="8"/>
                </a:cxn>
                <a:cxn ang="0">
                  <a:pos x="44" y="6"/>
                </a:cxn>
                <a:cxn ang="0">
                  <a:pos x="42" y="3"/>
                </a:cxn>
                <a:cxn ang="0">
                  <a:pos x="42" y="2"/>
                </a:cxn>
                <a:cxn ang="0">
                  <a:pos x="40" y="1"/>
                </a:cxn>
                <a:cxn ang="0">
                  <a:pos x="41" y="1"/>
                </a:cxn>
                <a:cxn ang="0">
                  <a:pos x="52" y="0"/>
                </a:cxn>
                <a:cxn ang="0">
                  <a:pos x="52" y="2"/>
                </a:cxn>
                <a:cxn ang="0">
                  <a:pos x="52" y="2"/>
                </a:cxn>
                <a:cxn ang="0">
                  <a:pos x="49" y="4"/>
                </a:cxn>
                <a:cxn ang="0">
                  <a:pos x="48" y="14"/>
                </a:cxn>
                <a:cxn ang="0">
                  <a:pos x="48" y="15"/>
                </a:cxn>
                <a:cxn ang="0">
                  <a:pos x="48" y="16"/>
                </a:cxn>
                <a:cxn ang="0">
                  <a:pos x="48" y="54"/>
                </a:cxn>
                <a:cxn ang="0">
                  <a:pos x="48" y="54"/>
                </a:cxn>
                <a:cxn ang="0">
                  <a:pos x="47" y="55"/>
                </a:cxn>
                <a:cxn ang="0">
                  <a:pos x="29" y="34"/>
                </a:cxn>
                <a:cxn ang="0">
                  <a:pos x="8" y="10"/>
                </a:cxn>
                <a:cxn ang="0">
                  <a:pos x="8" y="30"/>
                </a:cxn>
                <a:cxn ang="0">
                  <a:pos x="9" y="51"/>
                </a:cxn>
                <a:cxn ang="0">
                  <a:pos x="10" y="53"/>
                </a:cxn>
                <a:cxn ang="0">
                  <a:pos x="11" y="53"/>
                </a:cxn>
                <a:cxn ang="0">
                  <a:pos x="13" y="54"/>
                </a:cxn>
                <a:cxn ang="0">
                  <a:pos x="12" y="55"/>
                </a:cxn>
                <a:cxn ang="0">
                  <a:pos x="0" y="55"/>
                </a:cxn>
                <a:cxn ang="0">
                  <a:pos x="1" y="53"/>
                </a:cxn>
                <a:cxn ang="0">
                  <a:pos x="2" y="53"/>
                </a:cxn>
                <a:cxn ang="0">
                  <a:pos x="4" y="49"/>
                </a:cxn>
                <a:cxn ang="0">
                  <a:pos x="5" y="5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53" h="55">
                  <a:moveTo>
                    <a:pt x="1" y="2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1"/>
                    <a:pt x="8" y="1"/>
                    <a:pt x="11" y="0"/>
                  </a:cubicBezTo>
                  <a:cubicBezTo>
                    <a:pt x="12" y="1"/>
                    <a:pt x="12" y="1"/>
                    <a:pt x="11" y="2"/>
                  </a:cubicBezTo>
                  <a:cubicBezTo>
                    <a:pt x="11" y="3"/>
                    <a:pt x="11" y="4"/>
                    <a:pt x="12" y="5"/>
                  </a:cubicBezTo>
                  <a:cubicBezTo>
                    <a:pt x="12" y="5"/>
                    <a:pt x="45" y="43"/>
                    <a:pt x="44" y="43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4" y="5"/>
                    <a:pt x="44" y="4"/>
                    <a:pt x="42" y="3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1" y="2"/>
                    <a:pt x="41" y="2"/>
                    <a:pt x="40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5" y="1"/>
                    <a:pt x="48" y="1"/>
                    <a:pt x="52" y="0"/>
                  </a:cubicBezTo>
                  <a:cubicBezTo>
                    <a:pt x="53" y="1"/>
                    <a:pt x="53" y="1"/>
                    <a:pt x="52" y="2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0" y="2"/>
                    <a:pt x="50" y="3"/>
                    <a:pt x="49" y="4"/>
                  </a:cubicBezTo>
                  <a:cubicBezTo>
                    <a:pt x="48" y="7"/>
                    <a:pt x="49" y="11"/>
                    <a:pt x="48" y="14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55"/>
                    <a:pt x="47" y="55"/>
                    <a:pt x="47" y="55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2" y="26"/>
                    <a:pt x="15" y="18"/>
                    <a:pt x="8" y="10"/>
                  </a:cubicBezTo>
                  <a:cubicBezTo>
                    <a:pt x="8" y="14"/>
                    <a:pt x="8" y="22"/>
                    <a:pt x="8" y="30"/>
                  </a:cubicBezTo>
                  <a:cubicBezTo>
                    <a:pt x="8" y="38"/>
                    <a:pt x="8" y="47"/>
                    <a:pt x="9" y="51"/>
                  </a:cubicBezTo>
                  <a:cubicBezTo>
                    <a:pt x="9" y="51"/>
                    <a:pt x="10" y="52"/>
                    <a:pt x="10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2" y="53"/>
                    <a:pt x="12" y="53"/>
                    <a:pt x="13" y="54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9" y="54"/>
                    <a:pt x="3" y="55"/>
                    <a:pt x="0" y="55"/>
                  </a:cubicBezTo>
                  <a:cubicBezTo>
                    <a:pt x="0" y="54"/>
                    <a:pt x="0" y="53"/>
                    <a:pt x="1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3" y="52"/>
                    <a:pt x="4" y="51"/>
                    <a:pt x="4" y="49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3"/>
                    <a:pt x="2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</a:path>
              </a:pathLst>
            </a:custGeom>
            <a:grpFill/>
            <a:ln w="2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Bangla MN"/>
                <a:cs typeface="Bangla MN"/>
              </a:endParaRPr>
            </a:p>
          </p:txBody>
        </p:sp>
        <p:sp>
          <p:nvSpPr>
            <p:cNvPr id="53" name="Freeform 55"/>
            <p:cNvSpPr>
              <a:spLocks/>
            </p:cNvSpPr>
            <p:nvPr/>
          </p:nvSpPr>
          <p:spPr bwMode="auto">
            <a:xfrm>
              <a:off x="5048202" y="2994007"/>
              <a:ext cx="187325" cy="219075"/>
            </a:xfrm>
            <a:custGeom>
              <a:avLst/>
              <a:gdLst/>
              <a:ahLst/>
              <a:cxnLst>
                <a:cxn ang="0">
                  <a:pos x="41" y="49"/>
                </a:cxn>
                <a:cxn ang="0">
                  <a:pos x="16" y="54"/>
                </a:cxn>
                <a:cxn ang="0">
                  <a:pos x="5" y="40"/>
                </a:cxn>
                <a:cxn ang="0">
                  <a:pos x="4" y="22"/>
                </a:cxn>
                <a:cxn ang="0">
                  <a:pos x="4" y="5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11" y="0"/>
                </a:cxn>
                <a:cxn ang="0">
                  <a:pos x="12" y="0"/>
                </a:cxn>
                <a:cxn ang="0">
                  <a:pos x="12" y="2"/>
                </a:cxn>
                <a:cxn ang="0">
                  <a:pos x="10" y="6"/>
                </a:cxn>
                <a:cxn ang="0">
                  <a:pos x="10" y="34"/>
                </a:cxn>
                <a:cxn ang="0">
                  <a:pos x="19" y="51"/>
                </a:cxn>
                <a:cxn ang="0">
                  <a:pos x="41" y="46"/>
                </a:cxn>
                <a:cxn ang="0">
                  <a:pos x="41" y="6"/>
                </a:cxn>
                <a:cxn ang="0">
                  <a:pos x="39" y="2"/>
                </a:cxn>
                <a:cxn ang="0">
                  <a:pos x="39" y="2"/>
                </a:cxn>
                <a:cxn ang="0">
                  <a:pos x="38" y="1"/>
                </a:cxn>
                <a:cxn ang="0">
                  <a:pos x="38" y="0"/>
                </a:cxn>
                <a:cxn ang="0">
                  <a:pos x="50" y="1"/>
                </a:cxn>
                <a:cxn ang="0">
                  <a:pos x="50" y="1"/>
                </a:cxn>
                <a:cxn ang="0">
                  <a:pos x="49" y="2"/>
                </a:cxn>
                <a:cxn ang="0">
                  <a:pos x="49" y="3"/>
                </a:cxn>
                <a:cxn ang="0">
                  <a:pos x="47" y="9"/>
                </a:cxn>
                <a:cxn ang="0">
                  <a:pos x="47" y="47"/>
                </a:cxn>
                <a:cxn ang="0">
                  <a:pos x="48" y="53"/>
                </a:cxn>
                <a:cxn ang="0">
                  <a:pos x="49" y="53"/>
                </a:cxn>
                <a:cxn ang="0">
                  <a:pos x="50" y="54"/>
                </a:cxn>
                <a:cxn ang="0">
                  <a:pos x="49" y="55"/>
                </a:cxn>
                <a:cxn ang="0">
                  <a:pos x="39" y="55"/>
                </a:cxn>
                <a:cxn ang="0">
                  <a:pos x="38" y="54"/>
                </a:cxn>
                <a:cxn ang="0">
                  <a:pos x="41" y="49"/>
                </a:cxn>
              </a:cxnLst>
              <a:rect l="0" t="0" r="r" b="b"/>
              <a:pathLst>
                <a:path w="50" h="58">
                  <a:moveTo>
                    <a:pt x="41" y="49"/>
                  </a:moveTo>
                  <a:cubicBezTo>
                    <a:pt x="34" y="54"/>
                    <a:pt x="24" y="58"/>
                    <a:pt x="16" y="54"/>
                  </a:cubicBezTo>
                  <a:cubicBezTo>
                    <a:pt x="10" y="52"/>
                    <a:pt x="5" y="46"/>
                    <a:pt x="5" y="40"/>
                  </a:cubicBezTo>
                  <a:cubicBezTo>
                    <a:pt x="4" y="34"/>
                    <a:pt x="4" y="28"/>
                    <a:pt x="4" y="22"/>
                  </a:cubicBezTo>
                  <a:cubicBezTo>
                    <a:pt x="5" y="16"/>
                    <a:pt x="5" y="11"/>
                    <a:pt x="4" y="5"/>
                  </a:cubicBezTo>
                  <a:cubicBezTo>
                    <a:pt x="4" y="3"/>
                    <a:pt x="2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4" y="1"/>
                    <a:pt x="8" y="1"/>
                    <a:pt x="1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3"/>
                    <a:pt x="10" y="4"/>
                    <a:pt x="10" y="6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9" y="41"/>
                    <a:pt x="12" y="48"/>
                    <a:pt x="19" y="51"/>
                  </a:cubicBezTo>
                  <a:cubicBezTo>
                    <a:pt x="27" y="55"/>
                    <a:pt x="35" y="51"/>
                    <a:pt x="41" y="4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1" y="5"/>
                    <a:pt x="41" y="3"/>
                    <a:pt x="39" y="2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42" y="1"/>
                    <a:pt x="46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50" y="2"/>
                    <a:pt x="50" y="2"/>
                    <a:pt x="49" y="2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7" y="4"/>
                    <a:pt x="47" y="6"/>
                    <a:pt x="47" y="9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7" y="49"/>
                    <a:pt x="46" y="52"/>
                    <a:pt x="48" y="53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50" y="54"/>
                    <a:pt x="50" y="54"/>
                    <a:pt x="50" y="54"/>
                  </a:cubicBezTo>
                  <a:cubicBezTo>
                    <a:pt x="50" y="55"/>
                    <a:pt x="50" y="55"/>
                    <a:pt x="49" y="55"/>
                  </a:cubicBezTo>
                  <a:cubicBezTo>
                    <a:pt x="46" y="55"/>
                    <a:pt x="42" y="54"/>
                    <a:pt x="39" y="55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40" y="53"/>
                    <a:pt x="41" y="51"/>
                    <a:pt x="41" y="49"/>
                  </a:cubicBezTo>
                </a:path>
              </a:pathLst>
            </a:custGeom>
            <a:grpFill/>
            <a:ln w="2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Bangla MN"/>
                <a:cs typeface="Bangla MN"/>
              </a:endParaRPr>
            </a:p>
          </p:txBody>
        </p:sp>
        <p:sp>
          <p:nvSpPr>
            <p:cNvPr id="54" name="Freeform 56"/>
            <p:cNvSpPr>
              <a:spLocks/>
            </p:cNvSpPr>
            <p:nvPr/>
          </p:nvSpPr>
          <p:spPr bwMode="auto">
            <a:xfrm>
              <a:off x="5048202" y="2994007"/>
              <a:ext cx="187325" cy="219075"/>
            </a:xfrm>
            <a:custGeom>
              <a:avLst/>
              <a:gdLst/>
              <a:ahLst/>
              <a:cxnLst>
                <a:cxn ang="0">
                  <a:pos x="41" y="49"/>
                </a:cxn>
                <a:cxn ang="0">
                  <a:pos x="16" y="54"/>
                </a:cxn>
                <a:cxn ang="0">
                  <a:pos x="5" y="40"/>
                </a:cxn>
                <a:cxn ang="0">
                  <a:pos x="4" y="22"/>
                </a:cxn>
                <a:cxn ang="0">
                  <a:pos x="4" y="5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11" y="0"/>
                </a:cxn>
                <a:cxn ang="0">
                  <a:pos x="12" y="0"/>
                </a:cxn>
                <a:cxn ang="0">
                  <a:pos x="12" y="2"/>
                </a:cxn>
                <a:cxn ang="0">
                  <a:pos x="10" y="6"/>
                </a:cxn>
                <a:cxn ang="0">
                  <a:pos x="10" y="34"/>
                </a:cxn>
                <a:cxn ang="0">
                  <a:pos x="19" y="51"/>
                </a:cxn>
                <a:cxn ang="0">
                  <a:pos x="41" y="46"/>
                </a:cxn>
                <a:cxn ang="0">
                  <a:pos x="41" y="6"/>
                </a:cxn>
                <a:cxn ang="0">
                  <a:pos x="39" y="2"/>
                </a:cxn>
                <a:cxn ang="0">
                  <a:pos x="39" y="2"/>
                </a:cxn>
                <a:cxn ang="0">
                  <a:pos x="38" y="1"/>
                </a:cxn>
                <a:cxn ang="0">
                  <a:pos x="38" y="0"/>
                </a:cxn>
                <a:cxn ang="0">
                  <a:pos x="50" y="1"/>
                </a:cxn>
                <a:cxn ang="0">
                  <a:pos x="50" y="1"/>
                </a:cxn>
                <a:cxn ang="0">
                  <a:pos x="49" y="2"/>
                </a:cxn>
                <a:cxn ang="0">
                  <a:pos x="49" y="3"/>
                </a:cxn>
                <a:cxn ang="0">
                  <a:pos x="47" y="9"/>
                </a:cxn>
                <a:cxn ang="0">
                  <a:pos x="47" y="47"/>
                </a:cxn>
                <a:cxn ang="0">
                  <a:pos x="48" y="53"/>
                </a:cxn>
                <a:cxn ang="0">
                  <a:pos x="49" y="53"/>
                </a:cxn>
                <a:cxn ang="0">
                  <a:pos x="50" y="54"/>
                </a:cxn>
                <a:cxn ang="0">
                  <a:pos x="49" y="55"/>
                </a:cxn>
                <a:cxn ang="0">
                  <a:pos x="39" y="55"/>
                </a:cxn>
                <a:cxn ang="0">
                  <a:pos x="38" y="54"/>
                </a:cxn>
                <a:cxn ang="0">
                  <a:pos x="41" y="49"/>
                </a:cxn>
              </a:cxnLst>
              <a:rect l="0" t="0" r="r" b="b"/>
              <a:pathLst>
                <a:path w="50" h="58">
                  <a:moveTo>
                    <a:pt x="41" y="49"/>
                  </a:moveTo>
                  <a:cubicBezTo>
                    <a:pt x="34" y="54"/>
                    <a:pt x="24" y="58"/>
                    <a:pt x="16" y="54"/>
                  </a:cubicBezTo>
                  <a:cubicBezTo>
                    <a:pt x="10" y="52"/>
                    <a:pt x="5" y="46"/>
                    <a:pt x="5" y="40"/>
                  </a:cubicBezTo>
                  <a:cubicBezTo>
                    <a:pt x="4" y="34"/>
                    <a:pt x="4" y="28"/>
                    <a:pt x="4" y="22"/>
                  </a:cubicBezTo>
                  <a:cubicBezTo>
                    <a:pt x="5" y="16"/>
                    <a:pt x="5" y="11"/>
                    <a:pt x="4" y="5"/>
                  </a:cubicBezTo>
                  <a:cubicBezTo>
                    <a:pt x="4" y="3"/>
                    <a:pt x="2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4" y="1"/>
                    <a:pt x="8" y="1"/>
                    <a:pt x="1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3"/>
                    <a:pt x="10" y="4"/>
                    <a:pt x="10" y="6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9" y="41"/>
                    <a:pt x="12" y="48"/>
                    <a:pt x="19" y="51"/>
                  </a:cubicBezTo>
                  <a:cubicBezTo>
                    <a:pt x="27" y="55"/>
                    <a:pt x="35" y="51"/>
                    <a:pt x="41" y="4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1" y="5"/>
                    <a:pt x="41" y="3"/>
                    <a:pt x="39" y="2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42" y="1"/>
                    <a:pt x="46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50" y="2"/>
                    <a:pt x="50" y="2"/>
                    <a:pt x="49" y="2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7" y="4"/>
                    <a:pt x="47" y="6"/>
                    <a:pt x="47" y="9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7" y="49"/>
                    <a:pt x="46" y="52"/>
                    <a:pt x="48" y="53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50" y="54"/>
                    <a:pt x="50" y="54"/>
                    <a:pt x="50" y="54"/>
                  </a:cubicBezTo>
                  <a:cubicBezTo>
                    <a:pt x="50" y="55"/>
                    <a:pt x="50" y="55"/>
                    <a:pt x="49" y="55"/>
                  </a:cubicBezTo>
                  <a:cubicBezTo>
                    <a:pt x="46" y="55"/>
                    <a:pt x="42" y="54"/>
                    <a:pt x="39" y="55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40" y="53"/>
                    <a:pt x="41" y="51"/>
                    <a:pt x="41" y="49"/>
                  </a:cubicBezTo>
                </a:path>
              </a:pathLst>
            </a:custGeom>
            <a:grpFill/>
            <a:ln w="2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Bangla MN"/>
                <a:cs typeface="Bangla MN"/>
              </a:endParaRPr>
            </a:p>
          </p:txBody>
        </p:sp>
        <p:sp>
          <p:nvSpPr>
            <p:cNvPr id="55" name="Freeform 57"/>
            <p:cNvSpPr>
              <a:spLocks/>
            </p:cNvSpPr>
            <p:nvPr/>
          </p:nvSpPr>
          <p:spPr bwMode="auto">
            <a:xfrm>
              <a:off x="4867227" y="2998769"/>
              <a:ext cx="168275" cy="203200"/>
            </a:xfrm>
            <a:custGeom>
              <a:avLst/>
              <a:gdLst/>
              <a:ahLst/>
              <a:cxnLst>
                <a:cxn ang="0">
                  <a:pos x="45" y="1"/>
                </a:cxn>
                <a:cxn ang="0">
                  <a:pos x="45" y="6"/>
                </a:cxn>
                <a:cxn ang="0">
                  <a:pos x="45" y="6"/>
                </a:cxn>
                <a:cxn ang="0">
                  <a:pos x="44" y="6"/>
                </a:cxn>
                <a:cxn ang="0">
                  <a:pos x="44" y="5"/>
                </a:cxn>
                <a:cxn ang="0">
                  <a:pos x="41" y="3"/>
                </a:cxn>
                <a:cxn ang="0">
                  <a:pos x="26" y="3"/>
                </a:cxn>
                <a:cxn ang="0">
                  <a:pos x="25" y="39"/>
                </a:cxn>
                <a:cxn ang="0">
                  <a:pos x="26" y="49"/>
                </a:cxn>
                <a:cxn ang="0">
                  <a:pos x="27" y="52"/>
                </a:cxn>
                <a:cxn ang="0">
                  <a:pos x="28" y="52"/>
                </a:cxn>
                <a:cxn ang="0">
                  <a:pos x="29" y="53"/>
                </a:cxn>
                <a:cxn ang="0">
                  <a:pos x="28" y="54"/>
                </a:cxn>
                <a:cxn ang="0">
                  <a:pos x="16" y="54"/>
                </a:cxn>
                <a:cxn ang="0">
                  <a:pos x="16" y="52"/>
                </a:cxn>
                <a:cxn ang="0">
                  <a:pos x="17" y="52"/>
                </a:cxn>
                <a:cxn ang="0">
                  <a:pos x="19" y="51"/>
                </a:cxn>
                <a:cxn ang="0">
                  <a:pos x="19" y="46"/>
                </a:cxn>
                <a:cxn ang="0">
                  <a:pos x="20" y="18"/>
                </a:cxn>
                <a:cxn ang="0">
                  <a:pos x="20" y="3"/>
                </a:cxn>
                <a:cxn ang="0">
                  <a:pos x="7" y="3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3" y="0"/>
                </a:cxn>
                <a:cxn ang="0">
                  <a:pos x="42" y="0"/>
                </a:cxn>
                <a:cxn ang="0">
                  <a:pos x="45" y="1"/>
                </a:cxn>
                <a:cxn ang="0">
                  <a:pos x="45" y="1"/>
                </a:cxn>
              </a:cxnLst>
              <a:rect l="0" t="0" r="r" b="b"/>
              <a:pathLst>
                <a:path w="45" h="54">
                  <a:moveTo>
                    <a:pt x="45" y="1"/>
                  </a:moveTo>
                  <a:cubicBezTo>
                    <a:pt x="45" y="3"/>
                    <a:pt x="45" y="4"/>
                    <a:pt x="4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3" y="4"/>
                    <a:pt x="42" y="3"/>
                    <a:pt x="41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50"/>
                    <a:pt x="26" y="52"/>
                    <a:pt x="27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9" y="53"/>
                    <a:pt x="28" y="54"/>
                    <a:pt x="28" y="54"/>
                  </a:cubicBezTo>
                  <a:cubicBezTo>
                    <a:pt x="24" y="53"/>
                    <a:pt x="20" y="53"/>
                    <a:pt x="16" y="54"/>
                  </a:cubicBezTo>
                  <a:cubicBezTo>
                    <a:pt x="15" y="53"/>
                    <a:pt x="15" y="53"/>
                    <a:pt x="16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8" y="52"/>
                    <a:pt x="18" y="51"/>
                    <a:pt x="19" y="51"/>
                  </a:cubicBezTo>
                  <a:cubicBezTo>
                    <a:pt x="20" y="49"/>
                    <a:pt x="19" y="47"/>
                    <a:pt x="19" y="46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5" y="3"/>
                    <a:pt x="11" y="3"/>
                    <a:pt x="7" y="3"/>
                  </a:cubicBezTo>
                  <a:cubicBezTo>
                    <a:pt x="5" y="3"/>
                    <a:pt x="2" y="3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3" y="0"/>
                  </a:cubicBezTo>
                  <a:cubicBezTo>
                    <a:pt x="3" y="0"/>
                    <a:pt x="38" y="0"/>
                    <a:pt x="42" y="0"/>
                  </a:cubicBezTo>
                  <a:cubicBezTo>
                    <a:pt x="44" y="0"/>
                    <a:pt x="44" y="0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</a:path>
              </a:pathLst>
            </a:custGeom>
            <a:grpFill/>
            <a:ln w="2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Bangla MN"/>
                <a:cs typeface="Bangla MN"/>
              </a:endParaRPr>
            </a:p>
          </p:txBody>
        </p:sp>
        <p:sp>
          <p:nvSpPr>
            <p:cNvPr id="56" name="Freeform 58"/>
            <p:cNvSpPr>
              <a:spLocks/>
            </p:cNvSpPr>
            <p:nvPr/>
          </p:nvSpPr>
          <p:spPr bwMode="auto">
            <a:xfrm>
              <a:off x="4867227" y="2998769"/>
              <a:ext cx="168275" cy="203200"/>
            </a:xfrm>
            <a:custGeom>
              <a:avLst/>
              <a:gdLst/>
              <a:ahLst/>
              <a:cxnLst>
                <a:cxn ang="0">
                  <a:pos x="45" y="1"/>
                </a:cxn>
                <a:cxn ang="0">
                  <a:pos x="45" y="6"/>
                </a:cxn>
                <a:cxn ang="0">
                  <a:pos x="45" y="6"/>
                </a:cxn>
                <a:cxn ang="0">
                  <a:pos x="44" y="6"/>
                </a:cxn>
                <a:cxn ang="0">
                  <a:pos x="44" y="5"/>
                </a:cxn>
                <a:cxn ang="0">
                  <a:pos x="41" y="3"/>
                </a:cxn>
                <a:cxn ang="0">
                  <a:pos x="26" y="3"/>
                </a:cxn>
                <a:cxn ang="0">
                  <a:pos x="25" y="39"/>
                </a:cxn>
                <a:cxn ang="0">
                  <a:pos x="26" y="49"/>
                </a:cxn>
                <a:cxn ang="0">
                  <a:pos x="27" y="52"/>
                </a:cxn>
                <a:cxn ang="0">
                  <a:pos x="28" y="52"/>
                </a:cxn>
                <a:cxn ang="0">
                  <a:pos x="29" y="53"/>
                </a:cxn>
                <a:cxn ang="0">
                  <a:pos x="28" y="54"/>
                </a:cxn>
                <a:cxn ang="0">
                  <a:pos x="16" y="54"/>
                </a:cxn>
                <a:cxn ang="0">
                  <a:pos x="16" y="52"/>
                </a:cxn>
                <a:cxn ang="0">
                  <a:pos x="17" y="52"/>
                </a:cxn>
                <a:cxn ang="0">
                  <a:pos x="19" y="51"/>
                </a:cxn>
                <a:cxn ang="0">
                  <a:pos x="19" y="46"/>
                </a:cxn>
                <a:cxn ang="0">
                  <a:pos x="20" y="18"/>
                </a:cxn>
                <a:cxn ang="0">
                  <a:pos x="20" y="3"/>
                </a:cxn>
                <a:cxn ang="0">
                  <a:pos x="7" y="3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3" y="0"/>
                </a:cxn>
                <a:cxn ang="0">
                  <a:pos x="42" y="0"/>
                </a:cxn>
                <a:cxn ang="0">
                  <a:pos x="45" y="1"/>
                </a:cxn>
                <a:cxn ang="0">
                  <a:pos x="45" y="1"/>
                </a:cxn>
              </a:cxnLst>
              <a:rect l="0" t="0" r="r" b="b"/>
              <a:pathLst>
                <a:path w="45" h="54">
                  <a:moveTo>
                    <a:pt x="45" y="1"/>
                  </a:moveTo>
                  <a:cubicBezTo>
                    <a:pt x="45" y="3"/>
                    <a:pt x="45" y="4"/>
                    <a:pt x="4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3" y="4"/>
                    <a:pt x="42" y="3"/>
                    <a:pt x="41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50"/>
                    <a:pt x="26" y="52"/>
                    <a:pt x="27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9" y="53"/>
                    <a:pt x="28" y="54"/>
                    <a:pt x="28" y="54"/>
                  </a:cubicBezTo>
                  <a:cubicBezTo>
                    <a:pt x="24" y="53"/>
                    <a:pt x="20" y="53"/>
                    <a:pt x="16" y="54"/>
                  </a:cubicBezTo>
                  <a:cubicBezTo>
                    <a:pt x="15" y="53"/>
                    <a:pt x="15" y="53"/>
                    <a:pt x="16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8" y="52"/>
                    <a:pt x="18" y="51"/>
                    <a:pt x="19" y="51"/>
                  </a:cubicBezTo>
                  <a:cubicBezTo>
                    <a:pt x="20" y="49"/>
                    <a:pt x="19" y="47"/>
                    <a:pt x="19" y="46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5" y="3"/>
                    <a:pt x="11" y="3"/>
                    <a:pt x="7" y="3"/>
                  </a:cubicBezTo>
                  <a:cubicBezTo>
                    <a:pt x="5" y="3"/>
                    <a:pt x="2" y="3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3" y="0"/>
                  </a:cubicBezTo>
                  <a:cubicBezTo>
                    <a:pt x="3" y="0"/>
                    <a:pt x="38" y="0"/>
                    <a:pt x="42" y="0"/>
                  </a:cubicBezTo>
                  <a:cubicBezTo>
                    <a:pt x="44" y="0"/>
                    <a:pt x="44" y="0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</a:path>
              </a:pathLst>
            </a:custGeom>
            <a:grpFill/>
            <a:ln w="2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Bangla MN"/>
                <a:cs typeface="Bangla MN"/>
              </a:endParaRPr>
            </a:p>
          </p:txBody>
        </p:sp>
        <p:sp>
          <p:nvSpPr>
            <p:cNvPr id="57" name="Freeform 59"/>
            <p:cNvSpPr>
              <a:spLocks/>
            </p:cNvSpPr>
            <p:nvPr/>
          </p:nvSpPr>
          <p:spPr bwMode="auto">
            <a:xfrm>
              <a:off x="4798964" y="2998769"/>
              <a:ext cx="52388" cy="20320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4" y="0"/>
                </a:cxn>
                <a:cxn ang="0">
                  <a:pos x="13" y="1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10" y="6"/>
                </a:cxn>
                <a:cxn ang="0">
                  <a:pos x="10" y="40"/>
                </a:cxn>
                <a:cxn ang="0">
                  <a:pos x="11" y="51"/>
                </a:cxn>
                <a:cxn ang="0">
                  <a:pos x="12" y="52"/>
                </a:cxn>
                <a:cxn ang="0">
                  <a:pos x="13" y="53"/>
                </a:cxn>
                <a:cxn ang="0">
                  <a:pos x="14" y="53"/>
                </a:cxn>
                <a:cxn ang="0">
                  <a:pos x="13" y="54"/>
                </a:cxn>
                <a:cxn ang="0">
                  <a:pos x="1" y="54"/>
                </a:cxn>
                <a:cxn ang="0">
                  <a:pos x="2" y="53"/>
                </a:cxn>
                <a:cxn ang="0">
                  <a:pos x="2" y="52"/>
                </a:cxn>
                <a:cxn ang="0">
                  <a:pos x="2" y="52"/>
                </a:cxn>
                <a:cxn ang="0">
                  <a:pos x="2" y="52"/>
                </a:cxn>
                <a:cxn ang="0">
                  <a:pos x="4" y="51"/>
                </a:cxn>
                <a:cxn ang="0">
                  <a:pos x="4" y="49"/>
                </a:cxn>
                <a:cxn ang="0">
                  <a:pos x="4" y="6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14" y="0"/>
                </a:cxn>
              </a:cxnLst>
              <a:rect l="0" t="0" r="r" b="b"/>
              <a:pathLst>
                <a:path w="14" h="54"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1"/>
                    <a:pt x="14" y="1"/>
                    <a:pt x="13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3"/>
                    <a:pt x="10" y="4"/>
                    <a:pt x="10" y="6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4"/>
                    <a:pt x="10" y="47"/>
                    <a:pt x="11" y="51"/>
                  </a:cubicBezTo>
                  <a:cubicBezTo>
                    <a:pt x="11" y="51"/>
                    <a:pt x="12" y="52"/>
                    <a:pt x="12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9" y="53"/>
                    <a:pt x="5" y="54"/>
                    <a:pt x="1" y="54"/>
                  </a:cubicBezTo>
                  <a:cubicBezTo>
                    <a:pt x="1" y="53"/>
                    <a:pt x="1" y="53"/>
                    <a:pt x="2" y="53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3" y="52"/>
                    <a:pt x="4" y="51"/>
                    <a:pt x="4" y="51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3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0"/>
                    <a:pt x="9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grpFill/>
            <a:ln w="2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Bangla MN"/>
                <a:cs typeface="Bangla MN"/>
              </a:endParaRPr>
            </a:p>
          </p:txBody>
        </p:sp>
        <p:sp>
          <p:nvSpPr>
            <p:cNvPr id="58" name="Freeform 60"/>
            <p:cNvSpPr>
              <a:spLocks/>
            </p:cNvSpPr>
            <p:nvPr/>
          </p:nvSpPr>
          <p:spPr bwMode="auto">
            <a:xfrm>
              <a:off x="4798964" y="2998769"/>
              <a:ext cx="52388" cy="20320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4" y="0"/>
                </a:cxn>
                <a:cxn ang="0">
                  <a:pos x="13" y="1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10" y="6"/>
                </a:cxn>
                <a:cxn ang="0">
                  <a:pos x="10" y="40"/>
                </a:cxn>
                <a:cxn ang="0">
                  <a:pos x="11" y="51"/>
                </a:cxn>
                <a:cxn ang="0">
                  <a:pos x="12" y="52"/>
                </a:cxn>
                <a:cxn ang="0">
                  <a:pos x="13" y="53"/>
                </a:cxn>
                <a:cxn ang="0">
                  <a:pos x="14" y="53"/>
                </a:cxn>
                <a:cxn ang="0">
                  <a:pos x="13" y="54"/>
                </a:cxn>
                <a:cxn ang="0">
                  <a:pos x="1" y="54"/>
                </a:cxn>
                <a:cxn ang="0">
                  <a:pos x="2" y="53"/>
                </a:cxn>
                <a:cxn ang="0">
                  <a:pos x="2" y="52"/>
                </a:cxn>
                <a:cxn ang="0">
                  <a:pos x="2" y="52"/>
                </a:cxn>
                <a:cxn ang="0">
                  <a:pos x="2" y="52"/>
                </a:cxn>
                <a:cxn ang="0">
                  <a:pos x="4" y="51"/>
                </a:cxn>
                <a:cxn ang="0">
                  <a:pos x="4" y="49"/>
                </a:cxn>
                <a:cxn ang="0">
                  <a:pos x="4" y="6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14" y="0"/>
                </a:cxn>
              </a:cxnLst>
              <a:rect l="0" t="0" r="r" b="b"/>
              <a:pathLst>
                <a:path w="14" h="54"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1"/>
                    <a:pt x="14" y="1"/>
                    <a:pt x="13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3"/>
                    <a:pt x="10" y="4"/>
                    <a:pt x="10" y="6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4"/>
                    <a:pt x="10" y="47"/>
                    <a:pt x="11" y="51"/>
                  </a:cubicBezTo>
                  <a:cubicBezTo>
                    <a:pt x="11" y="51"/>
                    <a:pt x="12" y="52"/>
                    <a:pt x="12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9" y="53"/>
                    <a:pt x="5" y="54"/>
                    <a:pt x="1" y="54"/>
                  </a:cubicBezTo>
                  <a:cubicBezTo>
                    <a:pt x="1" y="53"/>
                    <a:pt x="1" y="53"/>
                    <a:pt x="2" y="53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3" y="52"/>
                    <a:pt x="4" y="51"/>
                    <a:pt x="4" y="51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3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0"/>
                    <a:pt x="9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grpFill/>
            <a:ln w="2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Bangla MN"/>
                <a:cs typeface="Bangla MN"/>
              </a:endParaRPr>
            </a:p>
          </p:txBody>
        </p:sp>
        <p:sp>
          <p:nvSpPr>
            <p:cNvPr id="59" name="Freeform 61"/>
            <p:cNvSpPr>
              <a:spLocks/>
            </p:cNvSpPr>
            <p:nvPr/>
          </p:nvSpPr>
          <p:spPr bwMode="auto">
            <a:xfrm>
              <a:off x="5848302" y="2994007"/>
              <a:ext cx="96838" cy="207963"/>
            </a:xfrm>
            <a:custGeom>
              <a:avLst/>
              <a:gdLst/>
              <a:ahLst/>
              <a:cxnLst>
                <a:cxn ang="0">
                  <a:pos x="9" y="4"/>
                </a:cxn>
                <a:cxn ang="0">
                  <a:pos x="9" y="24"/>
                </a:cxn>
                <a:cxn ang="0">
                  <a:pos x="20" y="23"/>
                </a:cxn>
                <a:cxn ang="0">
                  <a:pos x="23" y="22"/>
                </a:cxn>
                <a:cxn ang="0">
                  <a:pos x="23" y="21"/>
                </a:cxn>
                <a:cxn ang="0">
                  <a:pos x="23" y="21"/>
                </a:cxn>
                <a:cxn ang="0">
                  <a:pos x="24" y="20"/>
                </a:cxn>
                <a:cxn ang="0">
                  <a:pos x="24" y="21"/>
                </a:cxn>
                <a:cxn ang="0">
                  <a:pos x="24" y="25"/>
                </a:cxn>
                <a:cxn ang="0">
                  <a:pos x="24" y="29"/>
                </a:cxn>
                <a:cxn ang="0">
                  <a:pos x="24" y="29"/>
                </a:cxn>
                <a:cxn ang="0">
                  <a:pos x="24" y="30"/>
                </a:cxn>
                <a:cxn ang="0">
                  <a:pos x="24" y="30"/>
                </a:cxn>
                <a:cxn ang="0">
                  <a:pos x="23" y="29"/>
                </a:cxn>
                <a:cxn ang="0">
                  <a:pos x="23" y="28"/>
                </a:cxn>
                <a:cxn ang="0">
                  <a:pos x="20" y="27"/>
                </a:cxn>
                <a:cxn ang="0">
                  <a:pos x="9" y="27"/>
                </a:cxn>
                <a:cxn ang="0">
                  <a:pos x="9" y="49"/>
                </a:cxn>
                <a:cxn ang="0">
                  <a:pos x="12" y="53"/>
                </a:cxn>
                <a:cxn ang="0">
                  <a:pos x="11" y="55"/>
                </a:cxn>
                <a:cxn ang="0">
                  <a:pos x="0" y="55"/>
                </a:cxn>
                <a:cxn ang="0">
                  <a:pos x="0" y="54"/>
                </a:cxn>
                <a:cxn ang="0">
                  <a:pos x="0" y="54"/>
                </a:cxn>
                <a:cxn ang="0">
                  <a:pos x="0" y="53"/>
                </a:cxn>
                <a:cxn ang="0">
                  <a:pos x="1" y="53"/>
                </a:cxn>
                <a:cxn ang="0">
                  <a:pos x="1" y="53"/>
                </a:cxn>
                <a:cxn ang="0">
                  <a:pos x="2" y="53"/>
                </a:cxn>
                <a:cxn ang="0">
                  <a:pos x="3" y="46"/>
                </a:cxn>
                <a:cxn ang="0">
                  <a:pos x="3" y="7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25" y="2"/>
                </a:cxn>
                <a:cxn ang="0">
                  <a:pos x="26" y="6"/>
                </a:cxn>
                <a:cxn ang="0">
                  <a:pos x="24" y="6"/>
                </a:cxn>
                <a:cxn ang="0">
                  <a:pos x="24" y="5"/>
                </a:cxn>
                <a:cxn ang="0">
                  <a:pos x="24" y="5"/>
                </a:cxn>
                <a:cxn ang="0">
                  <a:pos x="17" y="4"/>
                </a:cxn>
                <a:cxn ang="0">
                  <a:pos x="9" y="4"/>
                </a:cxn>
              </a:cxnLst>
              <a:rect l="0" t="0" r="r" b="b"/>
              <a:pathLst>
                <a:path w="26" h="55">
                  <a:moveTo>
                    <a:pt x="9" y="4"/>
                  </a:moveTo>
                  <a:cubicBezTo>
                    <a:pt x="8" y="10"/>
                    <a:pt x="8" y="17"/>
                    <a:pt x="9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1" y="23"/>
                    <a:pt x="22" y="23"/>
                    <a:pt x="23" y="22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0"/>
                    <a:pt x="24" y="20"/>
                    <a:pt x="24" y="2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6"/>
                    <a:pt x="24" y="28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3" y="30"/>
                    <a:pt x="23" y="30"/>
                    <a:pt x="23" y="29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2" y="27"/>
                    <a:pt x="21" y="27"/>
                    <a:pt x="20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51"/>
                    <a:pt x="10" y="53"/>
                    <a:pt x="12" y="53"/>
                  </a:cubicBezTo>
                  <a:cubicBezTo>
                    <a:pt x="12" y="54"/>
                    <a:pt x="12" y="55"/>
                    <a:pt x="11" y="55"/>
                  </a:cubicBezTo>
                  <a:cubicBezTo>
                    <a:pt x="7" y="55"/>
                    <a:pt x="4" y="55"/>
                    <a:pt x="0" y="55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3" y="51"/>
                    <a:pt x="3" y="48"/>
                    <a:pt x="3" y="4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3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4" y="1"/>
                    <a:pt x="25" y="1"/>
                    <a:pt x="25" y="2"/>
                  </a:cubicBezTo>
                  <a:cubicBezTo>
                    <a:pt x="26" y="3"/>
                    <a:pt x="26" y="4"/>
                    <a:pt x="26" y="6"/>
                  </a:cubicBezTo>
                  <a:cubicBezTo>
                    <a:pt x="25" y="6"/>
                    <a:pt x="25" y="6"/>
                    <a:pt x="24" y="6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2" y="3"/>
                    <a:pt x="19" y="4"/>
                    <a:pt x="17" y="4"/>
                  </a:cubicBezTo>
                  <a:cubicBezTo>
                    <a:pt x="9" y="4"/>
                    <a:pt x="9" y="4"/>
                    <a:pt x="9" y="4"/>
                  </a:cubicBezTo>
                </a:path>
              </a:pathLst>
            </a:custGeom>
            <a:grpFill/>
            <a:ln w="2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Bangla MN"/>
                <a:cs typeface="Bangla MN"/>
              </a:endParaRPr>
            </a:p>
          </p:txBody>
        </p:sp>
        <p:sp>
          <p:nvSpPr>
            <p:cNvPr id="60" name="Freeform 62"/>
            <p:cNvSpPr>
              <a:spLocks/>
            </p:cNvSpPr>
            <p:nvPr/>
          </p:nvSpPr>
          <p:spPr bwMode="auto">
            <a:xfrm>
              <a:off x="5848302" y="2994007"/>
              <a:ext cx="96838" cy="207963"/>
            </a:xfrm>
            <a:custGeom>
              <a:avLst/>
              <a:gdLst/>
              <a:ahLst/>
              <a:cxnLst>
                <a:cxn ang="0">
                  <a:pos x="9" y="4"/>
                </a:cxn>
                <a:cxn ang="0">
                  <a:pos x="9" y="24"/>
                </a:cxn>
                <a:cxn ang="0">
                  <a:pos x="20" y="23"/>
                </a:cxn>
                <a:cxn ang="0">
                  <a:pos x="23" y="22"/>
                </a:cxn>
                <a:cxn ang="0">
                  <a:pos x="23" y="21"/>
                </a:cxn>
                <a:cxn ang="0">
                  <a:pos x="23" y="21"/>
                </a:cxn>
                <a:cxn ang="0">
                  <a:pos x="24" y="20"/>
                </a:cxn>
                <a:cxn ang="0">
                  <a:pos x="24" y="21"/>
                </a:cxn>
                <a:cxn ang="0">
                  <a:pos x="24" y="25"/>
                </a:cxn>
                <a:cxn ang="0">
                  <a:pos x="24" y="29"/>
                </a:cxn>
                <a:cxn ang="0">
                  <a:pos x="24" y="29"/>
                </a:cxn>
                <a:cxn ang="0">
                  <a:pos x="24" y="30"/>
                </a:cxn>
                <a:cxn ang="0">
                  <a:pos x="24" y="30"/>
                </a:cxn>
                <a:cxn ang="0">
                  <a:pos x="23" y="29"/>
                </a:cxn>
                <a:cxn ang="0">
                  <a:pos x="23" y="28"/>
                </a:cxn>
                <a:cxn ang="0">
                  <a:pos x="20" y="27"/>
                </a:cxn>
                <a:cxn ang="0">
                  <a:pos x="9" y="27"/>
                </a:cxn>
                <a:cxn ang="0">
                  <a:pos x="9" y="49"/>
                </a:cxn>
                <a:cxn ang="0">
                  <a:pos x="12" y="53"/>
                </a:cxn>
                <a:cxn ang="0">
                  <a:pos x="11" y="55"/>
                </a:cxn>
                <a:cxn ang="0">
                  <a:pos x="0" y="55"/>
                </a:cxn>
                <a:cxn ang="0">
                  <a:pos x="0" y="54"/>
                </a:cxn>
                <a:cxn ang="0">
                  <a:pos x="0" y="54"/>
                </a:cxn>
                <a:cxn ang="0">
                  <a:pos x="0" y="53"/>
                </a:cxn>
                <a:cxn ang="0">
                  <a:pos x="1" y="53"/>
                </a:cxn>
                <a:cxn ang="0">
                  <a:pos x="1" y="53"/>
                </a:cxn>
                <a:cxn ang="0">
                  <a:pos x="2" y="53"/>
                </a:cxn>
                <a:cxn ang="0">
                  <a:pos x="3" y="46"/>
                </a:cxn>
                <a:cxn ang="0">
                  <a:pos x="3" y="7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25" y="2"/>
                </a:cxn>
                <a:cxn ang="0">
                  <a:pos x="26" y="6"/>
                </a:cxn>
                <a:cxn ang="0">
                  <a:pos x="24" y="6"/>
                </a:cxn>
                <a:cxn ang="0">
                  <a:pos x="24" y="5"/>
                </a:cxn>
                <a:cxn ang="0">
                  <a:pos x="24" y="5"/>
                </a:cxn>
                <a:cxn ang="0">
                  <a:pos x="17" y="4"/>
                </a:cxn>
                <a:cxn ang="0">
                  <a:pos x="9" y="4"/>
                </a:cxn>
              </a:cxnLst>
              <a:rect l="0" t="0" r="r" b="b"/>
              <a:pathLst>
                <a:path w="26" h="55">
                  <a:moveTo>
                    <a:pt x="9" y="4"/>
                  </a:moveTo>
                  <a:cubicBezTo>
                    <a:pt x="8" y="10"/>
                    <a:pt x="8" y="17"/>
                    <a:pt x="9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1" y="23"/>
                    <a:pt x="22" y="23"/>
                    <a:pt x="23" y="22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0"/>
                    <a:pt x="24" y="20"/>
                    <a:pt x="24" y="2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6"/>
                    <a:pt x="24" y="28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3" y="30"/>
                    <a:pt x="23" y="30"/>
                    <a:pt x="23" y="29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2" y="27"/>
                    <a:pt x="21" y="27"/>
                    <a:pt x="20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51"/>
                    <a:pt x="10" y="53"/>
                    <a:pt x="12" y="53"/>
                  </a:cubicBezTo>
                  <a:cubicBezTo>
                    <a:pt x="12" y="54"/>
                    <a:pt x="12" y="55"/>
                    <a:pt x="11" y="55"/>
                  </a:cubicBezTo>
                  <a:cubicBezTo>
                    <a:pt x="7" y="55"/>
                    <a:pt x="4" y="55"/>
                    <a:pt x="0" y="55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3" y="51"/>
                    <a:pt x="3" y="48"/>
                    <a:pt x="3" y="4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3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4" y="1"/>
                    <a:pt x="25" y="1"/>
                    <a:pt x="25" y="2"/>
                  </a:cubicBezTo>
                  <a:cubicBezTo>
                    <a:pt x="26" y="3"/>
                    <a:pt x="26" y="4"/>
                    <a:pt x="26" y="6"/>
                  </a:cubicBezTo>
                  <a:cubicBezTo>
                    <a:pt x="25" y="6"/>
                    <a:pt x="25" y="6"/>
                    <a:pt x="24" y="6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2" y="3"/>
                    <a:pt x="19" y="4"/>
                    <a:pt x="17" y="4"/>
                  </a:cubicBezTo>
                  <a:cubicBezTo>
                    <a:pt x="9" y="4"/>
                    <a:pt x="9" y="4"/>
                    <a:pt x="9" y="4"/>
                  </a:cubicBezTo>
                </a:path>
              </a:pathLst>
            </a:custGeom>
            <a:grpFill/>
            <a:ln w="2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Bangla MN"/>
                <a:cs typeface="Bangla MN"/>
              </a:endParaRPr>
            </a:p>
          </p:txBody>
        </p:sp>
        <p:sp>
          <p:nvSpPr>
            <p:cNvPr id="61" name="Freeform 63"/>
            <p:cNvSpPr>
              <a:spLocks/>
            </p:cNvSpPr>
            <p:nvPr/>
          </p:nvSpPr>
          <p:spPr bwMode="auto">
            <a:xfrm>
              <a:off x="6024514" y="2990832"/>
              <a:ext cx="104775" cy="214313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6" y="4"/>
                </a:cxn>
                <a:cxn ang="0">
                  <a:pos x="24" y="4"/>
                </a:cxn>
                <a:cxn ang="0">
                  <a:pos x="25" y="4"/>
                </a:cxn>
                <a:cxn ang="0">
                  <a:pos x="24" y="10"/>
                </a:cxn>
                <a:cxn ang="0">
                  <a:pos x="24" y="11"/>
                </a:cxn>
                <a:cxn ang="0">
                  <a:pos x="23" y="11"/>
                </a:cxn>
                <a:cxn ang="0">
                  <a:pos x="16" y="4"/>
                </a:cxn>
                <a:cxn ang="0">
                  <a:pos x="5" y="8"/>
                </a:cxn>
                <a:cxn ang="0">
                  <a:pos x="5" y="17"/>
                </a:cxn>
                <a:cxn ang="0">
                  <a:pos x="10" y="22"/>
                </a:cxn>
                <a:cxn ang="0">
                  <a:pos x="24" y="33"/>
                </a:cxn>
                <a:cxn ang="0">
                  <a:pos x="27" y="46"/>
                </a:cxn>
                <a:cxn ang="0">
                  <a:pos x="17" y="56"/>
                </a:cxn>
                <a:cxn ang="0">
                  <a:pos x="0" y="55"/>
                </a:cxn>
                <a:cxn ang="0">
                  <a:pos x="0" y="46"/>
                </a:cxn>
                <a:cxn ang="0">
                  <a:pos x="0" y="46"/>
                </a:cxn>
                <a:cxn ang="0">
                  <a:pos x="1" y="46"/>
                </a:cxn>
                <a:cxn ang="0">
                  <a:pos x="2" y="48"/>
                </a:cxn>
                <a:cxn ang="0">
                  <a:pos x="14" y="54"/>
                </a:cxn>
                <a:cxn ang="0">
                  <a:pos x="22" y="48"/>
                </a:cxn>
                <a:cxn ang="0">
                  <a:pos x="21" y="38"/>
                </a:cxn>
                <a:cxn ang="0">
                  <a:pos x="14" y="33"/>
                </a:cxn>
                <a:cxn ang="0">
                  <a:pos x="0" y="15"/>
                </a:cxn>
              </a:cxnLst>
              <a:rect l="0" t="0" r="r" b="b"/>
              <a:pathLst>
                <a:path w="28" h="57">
                  <a:moveTo>
                    <a:pt x="0" y="15"/>
                  </a:moveTo>
                  <a:cubicBezTo>
                    <a:pt x="0" y="11"/>
                    <a:pt x="2" y="6"/>
                    <a:pt x="6" y="4"/>
                  </a:cubicBezTo>
                  <a:cubicBezTo>
                    <a:pt x="12" y="0"/>
                    <a:pt x="19" y="2"/>
                    <a:pt x="24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6"/>
                    <a:pt x="25" y="8"/>
                    <a:pt x="24" y="10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2" y="8"/>
                    <a:pt x="19" y="5"/>
                    <a:pt x="16" y="4"/>
                  </a:cubicBezTo>
                  <a:cubicBezTo>
                    <a:pt x="12" y="3"/>
                    <a:pt x="8" y="5"/>
                    <a:pt x="5" y="8"/>
                  </a:cubicBezTo>
                  <a:cubicBezTo>
                    <a:pt x="4" y="11"/>
                    <a:pt x="4" y="14"/>
                    <a:pt x="5" y="17"/>
                  </a:cubicBezTo>
                  <a:cubicBezTo>
                    <a:pt x="6" y="19"/>
                    <a:pt x="9" y="21"/>
                    <a:pt x="10" y="22"/>
                  </a:cubicBezTo>
                  <a:cubicBezTo>
                    <a:pt x="15" y="26"/>
                    <a:pt x="20" y="29"/>
                    <a:pt x="24" y="33"/>
                  </a:cubicBezTo>
                  <a:cubicBezTo>
                    <a:pt x="28" y="37"/>
                    <a:pt x="28" y="42"/>
                    <a:pt x="27" y="46"/>
                  </a:cubicBezTo>
                  <a:cubicBezTo>
                    <a:pt x="25" y="51"/>
                    <a:pt x="21" y="55"/>
                    <a:pt x="17" y="56"/>
                  </a:cubicBezTo>
                  <a:cubicBezTo>
                    <a:pt x="12" y="57"/>
                    <a:pt x="6" y="55"/>
                    <a:pt x="0" y="55"/>
                  </a:cubicBezTo>
                  <a:cubicBezTo>
                    <a:pt x="0" y="52"/>
                    <a:pt x="0" y="49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1" y="47"/>
                    <a:pt x="2" y="48"/>
                    <a:pt x="2" y="48"/>
                  </a:cubicBezTo>
                  <a:cubicBezTo>
                    <a:pt x="4" y="53"/>
                    <a:pt x="9" y="54"/>
                    <a:pt x="14" y="54"/>
                  </a:cubicBezTo>
                  <a:cubicBezTo>
                    <a:pt x="17" y="53"/>
                    <a:pt x="21" y="51"/>
                    <a:pt x="22" y="48"/>
                  </a:cubicBezTo>
                  <a:cubicBezTo>
                    <a:pt x="24" y="44"/>
                    <a:pt x="23" y="41"/>
                    <a:pt x="21" y="38"/>
                  </a:cubicBezTo>
                  <a:cubicBezTo>
                    <a:pt x="19" y="36"/>
                    <a:pt x="17" y="34"/>
                    <a:pt x="14" y="33"/>
                  </a:cubicBezTo>
                  <a:cubicBezTo>
                    <a:pt x="9" y="28"/>
                    <a:pt x="0" y="24"/>
                    <a:pt x="0" y="15"/>
                  </a:cubicBezTo>
                </a:path>
              </a:pathLst>
            </a:custGeom>
            <a:grpFill/>
            <a:ln w="2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Bangla MN"/>
                <a:cs typeface="Bangla MN"/>
              </a:endParaRPr>
            </a:p>
          </p:txBody>
        </p:sp>
        <p:sp>
          <p:nvSpPr>
            <p:cNvPr id="62" name="Freeform 64"/>
            <p:cNvSpPr>
              <a:spLocks/>
            </p:cNvSpPr>
            <p:nvPr/>
          </p:nvSpPr>
          <p:spPr bwMode="auto">
            <a:xfrm>
              <a:off x="6024514" y="2990832"/>
              <a:ext cx="104775" cy="214313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6" y="4"/>
                </a:cxn>
                <a:cxn ang="0">
                  <a:pos x="24" y="4"/>
                </a:cxn>
                <a:cxn ang="0">
                  <a:pos x="25" y="4"/>
                </a:cxn>
                <a:cxn ang="0">
                  <a:pos x="24" y="10"/>
                </a:cxn>
                <a:cxn ang="0">
                  <a:pos x="24" y="11"/>
                </a:cxn>
                <a:cxn ang="0">
                  <a:pos x="23" y="11"/>
                </a:cxn>
                <a:cxn ang="0">
                  <a:pos x="16" y="4"/>
                </a:cxn>
                <a:cxn ang="0">
                  <a:pos x="5" y="8"/>
                </a:cxn>
                <a:cxn ang="0">
                  <a:pos x="5" y="17"/>
                </a:cxn>
                <a:cxn ang="0">
                  <a:pos x="10" y="22"/>
                </a:cxn>
                <a:cxn ang="0">
                  <a:pos x="24" y="33"/>
                </a:cxn>
                <a:cxn ang="0">
                  <a:pos x="27" y="46"/>
                </a:cxn>
                <a:cxn ang="0">
                  <a:pos x="17" y="56"/>
                </a:cxn>
                <a:cxn ang="0">
                  <a:pos x="0" y="55"/>
                </a:cxn>
                <a:cxn ang="0">
                  <a:pos x="0" y="46"/>
                </a:cxn>
                <a:cxn ang="0">
                  <a:pos x="0" y="46"/>
                </a:cxn>
                <a:cxn ang="0">
                  <a:pos x="1" y="46"/>
                </a:cxn>
                <a:cxn ang="0">
                  <a:pos x="2" y="48"/>
                </a:cxn>
                <a:cxn ang="0">
                  <a:pos x="14" y="54"/>
                </a:cxn>
                <a:cxn ang="0">
                  <a:pos x="22" y="48"/>
                </a:cxn>
                <a:cxn ang="0">
                  <a:pos x="21" y="38"/>
                </a:cxn>
                <a:cxn ang="0">
                  <a:pos x="14" y="33"/>
                </a:cxn>
                <a:cxn ang="0">
                  <a:pos x="0" y="15"/>
                </a:cxn>
              </a:cxnLst>
              <a:rect l="0" t="0" r="r" b="b"/>
              <a:pathLst>
                <a:path w="28" h="57">
                  <a:moveTo>
                    <a:pt x="0" y="15"/>
                  </a:moveTo>
                  <a:cubicBezTo>
                    <a:pt x="0" y="11"/>
                    <a:pt x="2" y="6"/>
                    <a:pt x="6" y="4"/>
                  </a:cubicBezTo>
                  <a:cubicBezTo>
                    <a:pt x="12" y="0"/>
                    <a:pt x="19" y="2"/>
                    <a:pt x="24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6"/>
                    <a:pt x="25" y="8"/>
                    <a:pt x="24" y="10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2" y="8"/>
                    <a:pt x="19" y="5"/>
                    <a:pt x="16" y="4"/>
                  </a:cubicBezTo>
                  <a:cubicBezTo>
                    <a:pt x="12" y="3"/>
                    <a:pt x="8" y="5"/>
                    <a:pt x="5" y="8"/>
                  </a:cubicBezTo>
                  <a:cubicBezTo>
                    <a:pt x="4" y="11"/>
                    <a:pt x="4" y="14"/>
                    <a:pt x="5" y="17"/>
                  </a:cubicBezTo>
                  <a:cubicBezTo>
                    <a:pt x="6" y="19"/>
                    <a:pt x="9" y="21"/>
                    <a:pt x="10" y="22"/>
                  </a:cubicBezTo>
                  <a:cubicBezTo>
                    <a:pt x="15" y="26"/>
                    <a:pt x="20" y="29"/>
                    <a:pt x="24" y="33"/>
                  </a:cubicBezTo>
                  <a:cubicBezTo>
                    <a:pt x="28" y="37"/>
                    <a:pt x="28" y="42"/>
                    <a:pt x="27" y="46"/>
                  </a:cubicBezTo>
                  <a:cubicBezTo>
                    <a:pt x="25" y="51"/>
                    <a:pt x="21" y="55"/>
                    <a:pt x="17" y="56"/>
                  </a:cubicBezTo>
                  <a:cubicBezTo>
                    <a:pt x="12" y="57"/>
                    <a:pt x="6" y="55"/>
                    <a:pt x="0" y="55"/>
                  </a:cubicBezTo>
                  <a:cubicBezTo>
                    <a:pt x="0" y="52"/>
                    <a:pt x="0" y="49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1" y="47"/>
                    <a:pt x="2" y="48"/>
                    <a:pt x="2" y="48"/>
                  </a:cubicBezTo>
                  <a:cubicBezTo>
                    <a:pt x="4" y="53"/>
                    <a:pt x="9" y="54"/>
                    <a:pt x="14" y="54"/>
                  </a:cubicBezTo>
                  <a:cubicBezTo>
                    <a:pt x="17" y="53"/>
                    <a:pt x="21" y="51"/>
                    <a:pt x="22" y="48"/>
                  </a:cubicBezTo>
                  <a:cubicBezTo>
                    <a:pt x="24" y="44"/>
                    <a:pt x="23" y="41"/>
                    <a:pt x="21" y="38"/>
                  </a:cubicBezTo>
                  <a:cubicBezTo>
                    <a:pt x="19" y="36"/>
                    <a:pt x="17" y="34"/>
                    <a:pt x="14" y="33"/>
                  </a:cubicBezTo>
                  <a:cubicBezTo>
                    <a:pt x="9" y="28"/>
                    <a:pt x="0" y="24"/>
                    <a:pt x="0" y="15"/>
                  </a:cubicBezTo>
                </a:path>
              </a:pathLst>
            </a:custGeom>
            <a:grpFill/>
            <a:ln w="2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Bangla MN"/>
                <a:cs typeface="Bangla MN"/>
              </a:endParaRPr>
            </a:p>
          </p:txBody>
        </p:sp>
        <p:sp>
          <p:nvSpPr>
            <p:cNvPr id="63" name="Freeform 65"/>
            <p:cNvSpPr>
              <a:spLocks/>
            </p:cNvSpPr>
            <p:nvPr/>
          </p:nvSpPr>
          <p:spPr bwMode="auto">
            <a:xfrm>
              <a:off x="6134052" y="2986069"/>
              <a:ext cx="187325" cy="222250"/>
            </a:xfrm>
            <a:custGeom>
              <a:avLst/>
              <a:gdLst/>
              <a:ahLst/>
              <a:cxnLst>
                <a:cxn ang="0">
                  <a:pos x="7" y="46"/>
                </a:cxn>
                <a:cxn ang="0">
                  <a:pos x="5" y="16"/>
                </a:cxn>
                <a:cxn ang="0">
                  <a:pos x="33" y="1"/>
                </a:cxn>
                <a:cxn ang="0">
                  <a:pos x="49" y="5"/>
                </a:cxn>
                <a:cxn ang="0">
                  <a:pos x="48" y="10"/>
                </a:cxn>
                <a:cxn ang="0">
                  <a:pos x="48" y="11"/>
                </a:cxn>
                <a:cxn ang="0">
                  <a:pos x="48" y="12"/>
                </a:cxn>
                <a:cxn ang="0">
                  <a:pos x="47" y="13"/>
                </a:cxn>
                <a:cxn ang="0">
                  <a:pos x="46" y="13"/>
                </a:cxn>
                <a:cxn ang="0">
                  <a:pos x="43" y="7"/>
                </a:cxn>
                <a:cxn ang="0">
                  <a:pos x="20" y="6"/>
                </a:cxn>
                <a:cxn ang="0">
                  <a:pos x="8" y="23"/>
                </a:cxn>
                <a:cxn ang="0">
                  <a:pos x="17" y="49"/>
                </a:cxn>
                <a:cxn ang="0">
                  <a:pos x="40" y="53"/>
                </a:cxn>
                <a:cxn ang="0">
                  <a:pos x="48" y="45"/>
                </a:cxn>
                <a:cxn ang="0">
                  <a:pos x="50" y="45"/>
                </a:cxn>
                <a:cxn ang="0">
                  <a:pos x="50" y="46"/>
                </a:cxn>
                <a:cxn ang="0">
                  <a:pos x="50" y="47"/>
                </a:cxn>
                <a:cxn ang="0">
                  <a:pos x="50" y="48"/>
                </a:cxn>
                <a:cxn ang="0">
                  <a:pos x="48" y="54"/>
                </a:cxn>
                <a:cxn ang="0">
                  <a:pos x="9" y="48"/>
                </a:cxn>
                <a:cxn ang="0">
                  <a:pos x="7" y="46"/>
                </a:cxn>
                <a:cxn ang="0">
                  <a:pos x="7" y="46"/>
                </a:cxn>
              </a:cxnLst>
              <a:rect l="0" t="0" r="r" b="b"/>
              <a:pathLst>
                <a:path w="50" h="59">
                  <a:moveTo>
                    <a:pt x="7" y="46"/>
                  </a:moveTo>
                  <a:cubicBezTo>
                    <a:pt x="1" y="38"/>
                    <a:pt x="0" y="25"/>
                    <a:pt x="5" y="16"/>
                  </a:cubicBezTo>
                  <a:cubicBezTo>
                    <a:pt x="10" y="5"/>
                    <a:pt x="21" y="0"/>
                    <a:pt x="33" y="1"/>
                  </a:cubicBezTo>
                  <a:cubicBezTo>
                    <a:pt x="38" y="2"/>
                    <a:pt x="43" y="3"/>
                    <a:pt x="49" y="5"/>
                  </a:cubicBezTo>
                  <a:cubicBezTo>
                    <a:pt x="49" y="7"/>
                    <a:pt x="48" y="9"/>
                    <a:pt x="48" y="10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48" y="13"/>
                    <a:pt x="47" y="13"/>
                  </a:cubicBezTo>
                  <a:cubicBezTo>
                    <a:pt x="47" y="13"/>
                    <a:pt x="46" y="13"/>
                    <a:pt x="46" y="13"/>
                  </a:cubicBezTo>
                  <a:cubicBezTo>
                    <a:pt x="46" y="10"/>
                    <a:pt x="45" y="8"/>
                    <a:pt x="43" y="7"/>
                  </a:cubicBezTo>
                  <a:cubicBezTo>
                    <a:pt x="36" y="3"/>
                    <a:pt x="27" y="3"/>
                    <a:pt x="20" y="6"/>
                  </a:cubicBezTo>
                  <a:cubicBezTo>
                    <a:pt x="13" y="8"/>
                    <a:pt x="9" y="16"/>
                    <a:pt x="8" y="23"/>
                  </a:cubicBezTo>
                  <a:cubicBezTo>
                    <a:pt x="7" y="33"/>
                    <a:pt x="9" y="42"/>
                    <a:pt x="17" y="49"/>
                  </a:cubicBezTo>
                  <a:cubicBezTo>
                    <a:pt x="23" y="54"/>
                    <a:pt x="32" y="55"/>
                    <a:pt x="40" y="53"/>
                  </a:cubicBezTo>
                  <a:cubicBezTo>
                    <a:pt x="44" y="52"/>
                    <a:pt x="47" y="49"/>
                    <a:pt x="48" y="45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50" y="47"/>
                    <a:pt x="50" y="47"/>
                    <a:pt x="50" y="47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49" y="50"/>
                    <a:pt x="48" y="52"/>
                    <a:pt x="48" y="54"/>
                  </a:cubicBezTo>
                  <a:cubicBezTo>
                    <a:pt x="36" y="59"/>
                    <a:pt x="19" y="59"/>
                    <a:pt x="9" y="48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</a:path>
              </a:pathLst>
            </a:custGeom>
            <a:grpFill/>
            <a:ln w="2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Bangla MN"/>
                <a:cs typeface="Bangla MN"/>
              </a:endParaRPr>
            </a:p>
          </p:txBody>
        </p:sp>
        <p:sp>
          <p:nvSpPr>
            <p:cNvPr id="64" name="Freeform 66"/>
            <p:cNvSpPr>
              <a:spLocks/>
            </p:cNvSpPr>
            <p:nvPr/>
          </p:nvSpPr>
          <p:spPr bwMode="auto">
            <a:xfrm>
              <a:off x="6134052" y="2986069"/>
              <a:ext cx="187325" cy="222250"/>
            </a:xfrm>
            <a:custGeom>
              <a:avLst/>
              <a:gdLst/>
              <a:ahLst/>
              <a:cxnLst>
                <a:cxn ang="0">
                  <a:pos x="7" y="46"/>
                </a:cxn>
                <a:cxn ang="0">
                  <a:pos x="5" y="16"/>
                </a:cxn>
                <a:cxn ang="0">
                  <a:pos x="33" y="1"/>
                </a:cxn>
                <a:cxn ang="0">
                  <a:pos x="49" y="5"/>
                </a:cxn>
                <a:cxn ang="0">
                  <a:pos x="48" y="10"/>
                </a:cxn>
                <a:cxn ang="0">
                  <a:pos x="48" y="11"/>
                </a:cxn>
                <a:cxn ang="0">
                  <a:pos x="48" y="12"/>
                </a:cxn>
                <a:cxn ang="0">
                  <a:pos x="47" y="13"/>
                </a:cxn>
                <a:cxn ang="0">
                  <a:pos x="46" y="13"/>
                </a:cxn>
                <a:cxn ang="0">
                  <a:pos x="43" y="7"/>
                </a:cxn>
                <a:cxn ang="0">
                  <a:pos x="20" y="6"/>
                </a:cxn>
                <a:cxn ang="0">
                  <a:pos x="8" y="23"/>
                </a:cxn>
                <a:cxn ang="0">
                  <a:pos x="17" y="49"/>
                </a:cxn>
                <a:cxn ang="0">
                  <a:pos x="40" y="53"/>
                </a:cxn>
                <a:cxn ang="0">
                  <a:pos x="48" y="45"/>
                </a:cxn>
                <a:cxn ang="0">
                  <a:pos x="50" y="45"/>
                </a:cxn>
                <a:cxn ang="0">
                  <a:pos x="50" y="46"/>
                </a:cxn>
                <a:cxn ang="0">
                  <a:pos x="50" y="47"/>
                </a:cxn>
                <a:cxn ang="0">
                  <a:pos x="50" y="48"/>
                </a:cxn>
                <a:cxn ang="0">
                  <a:pos x="48" y="54"/>
                </a:cxn>
                <a:cxn ang="0">
                  <a:pos x="9" y="48"/>
                </a:cxn>
                <a:cxn ang="0">
                  <a:pos x="7" y="46"/>
                </a:cxn>
                <a:cxn ang="0">
                  <a:pos x="7" y="46"/>
                </a:cxn>
              </a:cxnLst>
              <a:rect l="0" t="0" r="r" b="b"/>
              <a:pathLst>
                <a:path w="50" h="59">
                  <a:moveTo>
                    <a:pt x="7" y="46"/>
                  </a:moveTo>
                  <a:cubicBezTo>
                    <a:pt x="1" y="38"/>
                    <a:pt x="0" y="25"/>
                    <a:pt x="5" y="16"/>
                  </a:cubicBezTo>
                  <a:cubicBezTo>
                    <a:pt x="10" y="5"/>
                    <a:pt x="21" y="0"/>
                    <a:pt x="33" y="1"/>
                  </a:cubicBezTo>
                  <a:cubicBezTo>
                    <a:pt x="38" y="2"/>
                    <a:pt x="43" y="3"/>
                    <a:pt x="49" y="5"/>
                  </a:cubicBezTo>
                  <a:cubicBezTo>
                    <a:pt x="49" y="7"/>
                    <a:pt x="48" y="9"/>
                    <a:pt x="48" y="10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48" y="13"/>
                    <a:pt x="47" y="13"/>
                  </a:cubicBezTo>
                  <a:cubicBezTo>
                    <a:pt x="47" y="13"/>
                    <a:pt x="46" y="13"/>
                    <a:pt x="46" y="13"/>
                  </a:cubicBezTo>
                  <a:cubicBezTo>
                    <a:pt x="46" y="10"/>
                    <a:pt x="45" y="8"/>
                    <a:pt x="43" y="7"/>
                  </a:cubicBezTo>
                  <a:cubicBezTo>
                    <a:pt x="36" y="3"/>
                    <a:pt x="27" y="3"/>
                    <a:pt x="20" y="6"/>
                  </a:cubicBezTo>
                  <a:cubicBezTo>
                    <a:pt x="13" y="8"/>
                    <a:pt x="9" y="16"/>
                    <a:pt x="8" y="23"/>
                  </a:cubicBezTo>
                  <a:cubicBezTo>
                    <a:pt x="7" y="33"/>
                    <a:pt x="9" y="42"/>
                    <a:pt x="17" y="49"/>
                  </a:cubicBezTo>
                  <a:cubicBezTo>
                    <a:pt x="23" y="54"/>
                    <a:pt x="32" y="55"/>
                    <a:pt x="40" y="53"/>
                  </a:cubicBezTo>
                  <a:cubicBezTo>
                    <a:pt x="44" y="52"/>
                    <a:pt x="47" y="49"/>
                    <a:pt x="48" y="45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50" y="47"/>
                    <a:pt x="50" y="47"/>
                    <a:pt x="50" y="47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49" y="50"/>
                    <a:pt x="48" y="52"/>
                    <a:pt x="48" y="54"/>
                  </a:cubicBezTo>
                  <a:cubicBezTo>
                    <a:pt x="36" y="59"/>
                    <a:pt x="19" y="59"/>
                    <a:pt x="9" y="48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</a:path>
              </a:pathLst>
            </a:custGeom>
            <a:grpFill/>
            <a:ln w="2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Bangla MN"/>
                <a:cs typeface="Bangla MN"/>
              </a:endParaRPr>
            </a:p>
          </p:txBody>
        </p:sp>
        <p:sp>
          <p:nvSpPr>
            <p:cNvPr id="65" name="Freeform 67"/>
            <p:cNvSpPr>
              <a:spLocks/>
            </p:cNvSpPr>
            <p:nvPr/>
          </p:nvSpPr>
          <p:spPr bwMode="auto">
            <a:xfrm>
              <a:off x="6337252" y="2998769"/>
              <a:ext cx="52388" cy="203200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4" y="0"/>
                </a:cxn>
                <a:cxn ang="0">
                  <a:pos x="12" y="1"/>
                </a:cxn>
                <a:cxn ang="0">
                  <a:pos x="12" y="2"/>
                </a:cxn>
                <a:cxn ang="0">
                  <a:pos x="11" y="2"/>
                </a:cxn>
                <a:cxn ang="0">
                  <a:pos x="10" y="6"/>
                </a:cxn>
                <a:cxn ang="0">
                  <a:pos x="10" y="40"/>
                </a:cxn>
                <a:cxn ang="0">
                  <a:pos x="10" y="51"/>
                </a:cxn>
                <a:cxn ang="0">
                  <a:pos x="12" y="52"/>
                </a:cxn>
                <a:cxn ang="0">
                  <a:pos x="13" y="53"/>
                </a:cxn>
                <a:cxn ang="0">
                  <a:pos x="13" y="53"/>
                </a:cxn>
                <a:cxn ang="0">
                  <a:pos x="12" y="54"/>
                </a:cxn>
                <a:cxn ang="0">
                  <a:pos x="1" y="54"/>
                </a:cxn>
                <a:cxn ang="0">
                  <a:pos x="1" y="53"/>
                </a:cxn>
                <a:cxn ang="0">
                  <a:pos x="1" y="52"/>
                </a:cxn>
                <a:cxn ang="0">
                  <a:pos x="2" y="52"/>
                </a:cxn>
                <a:cxn ang="0">
                  <a:pos x="2" y="52"/>
                </a:cxn>
                <a:cxn ang="0">
                  <a:pos x="3" y="51"/>
                </a:cxn>
                <a:cxn ang="0">
                  <a:pos x="4" y="49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14" h="54">
                  <a:moveTo>
                    <a:pt x="13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9" y="3"/>
                    <a:pt x="10" y="4"/>
                    <a:pt x="10" y="6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4"/>
                    <a:pt x="9" y="47"/>
                    <a:pt x="10" y="51"/>
                  </a:cubicBezTo>
                  <a:cubicBezTo>
                    <a:pt x="10" y="51"/>
                    <a:pt x="11" y="52"/>
                    <a:pt x="12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8" y="53"/>
                    <a:pt x="5" y="54"/>
                    <a:pt x="1" y="54"/>
                  </a:cubicBezTo>
                  <a:cubicBezTo>
                    <a:pt x="1" y="53"/>
                    <a:pt x="0" y="53"/>
                    <a:pt x="1" y="53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3" y="52"/>
                    <a:pt x="3" y="51"/>
                    <a:pt x="3" y="51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4" y="0"/>
                    <a:pt x="9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grpFill/>
            <a:ln w="2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Bangla MN"/>
                <a:cs typeface="Bangla MN"/>
              </a:endParaRPr>
            </a:p>
          </p:txBody>
        </p:sp>
        <p:sp>
          <p:nvSpPr>
            <p:cNvPr id="66" name="Freeform 68"/>
            <p:cNvSpPr>
              <a:spLocks/>
            </p:cNvSpPr>
            <p:nvPr/>
          </p:nvSpPr>
          <p:spPr bwMode="auto">
            <a:xfrm>
              <a:off x="6337252" y="2998769"/>
              <a:ext cx="52388" cy="203200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4" y="0"/>
                </a:cxn>
                <a:cxn ang="0">
                  <a:pos x="12" y="1"/>
                </a:cxn>
                <a:cxn ang="0">
                  <a:pos x="12" y="2"/>
                </a:cxn>
                <a:cxn ang="0">
                  <a:pos x="11" y="2"/>
                </a:cxn>
                <a:cxn ang="0">
                  <a:pos x="10" y="6"/>
                </a:cxn>
                <a:cxn ang="0">
                  <a:pos x="10" y="40"/>
                </a:cxn>
                <a:cxn ang="0">
                  <a:pos x="10" y="51"/>
                </a:cxn>
                <a:cxn ang="0">
                  <a:pos x="12" y="52"/>
                </a:cxn>
                <a:cxn ang="0">
                  <a:pos x="13" y="53"/>
                </a:cxn>
                <a:cxn ang="0">
                  <a:pos x="13" y="53"/>
                </a:cxn>
                <a:cxn ang="0">
                  <a:pos x="12" y="54"/>
                </a:cxn>
                <a:cxn ang="0">
                  <a:pos x="1" y="54"/>
                </a:cxn>
                <a:cxn ang="0">
                  <a:pos x="1" y="53"/>
                </a:cxn>
                <a:cxn ang="0">
                  <a:pos x="1" y="52"/>
                </a:cxn>
                <a:cxn ang="0">
                  <a:pos x="2" y="52"/>
                </a:cxn>
                <a:cxn ang="0">
                  <a:pos x="2" y="52"/>
                </a:cxn>
                <a:cxn ang="0">
                  <a:pos x="3" y="51"/>
                </a:cxn>
                <a:cxn ang="0">
                  <a:pos x="4" y="49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14" h="54">
                  <a:moveTo>
                    <a:pt x="13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9" y="3"/>
                    <a:pt x="10" y="4"/>
                    <a:pt x="10" y="6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4"/>
                    <a:pt x="9" y="47"/>
                    <a:pt x="10" y="51"/>
                  </a:cubicBezTo>
                  <a:cubicBezTo>
                    <a:pt x="10" y="51"/>
                    <a:pt x="11" y="52"/>
                    <a:pt x="12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8" y="53"/>
                    <a:pt x="5" y="54"/>
                    <a:pt x="1" y="54"/>
                  </a:cubicBezTo>
                  <a:cubicBezTo>
                    <a:pt x="1" y="53"/>
                    <a:pt x="0" y="53"/>
                    <a:pt x="1" y="53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3" y="52"/>
                    <a:pt x="3" y="51"/>
                    <a:pt x="3" y="51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4" y="0"/>
                    <a:pt x="9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grpFill/>
            <a:ln w="2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Bangla MN"/>
                <a:cs typeface="Bangla MN"/>
              </a:endParaRPr>
            </a:p>
          </p:txBody>
        </p:sp>
        <p:sp>
          <p:nvSpPr>
            <p:cNvPr id="67" name="Freeform 69"/>
            <p:cNvSpPr>
              <a:spLocks/>
            </p:cNvSpPr>
            <p:nvPr/>
          </p:nvSpPr>
          <p:spPr bwMode="auto">
            <a:xfrm>
              <a:off x="6723014" y="2986069"/>
              <a:ext cx="188913" cy="222250"/>
            </a:xfrm>
            <a:custGeom>
              <a:avLst/>
              <a:gdLst/>
              <a:ahLst/>
              <a:cxnLst>
                <a:cxn ang="0">
                  <a:pos x="7" y="46"/>
                </a:cxn>
                <a:cxn ang="0">
                  <a:pos x="5" y="16"/>
                </a:cxn>
                <a:cxn ang="0">
                  <a:pos x="33" y="1"/>
                </a:cxn>
                <a:cxn ang="0">
                  <a:pos x="49" y="5"/>
                </a:cxn>
                <a:cxn ang="0">
                  <a:pos x="49" y="10"/>
                </a:cxn>
                <a:cxn ang="0">
                  <a:pos x="48" y="11"/>
                </a:cxn>
                <a:cxn ang="0">
                  <a:pos x="48" y="12"/>
                </a:cxn>
                <a:cxn ang="0">
                  <a:pos x="48" y="13"/>
                </a:cxn>
                <a:cxn ang="0">
                  <a:pos x="46" y="13"/>
                </a:cxn>
                <a:cxn ang="0">
                  <a:pos x="43" y="7"/>
                </a:cxn>
                <a:cxn ang="0">
                  <a:pos x="21" y="6"/>
                </a:cxn>
                <a:cxn ang="0">
                  <a:pos x="8" y="23"/>
                </a:cxn>
                <a:cxn ang="0">
                  <a:pos x="17" y="49"/>
                </a:cxn>
                <a:cxn ang="0">
                  <a:pos x="41" y="53"/>
                </a:cxn>
                <a:cxn ang="0">
                  <a:pos x="49" y="45"/>
                </a:cxn>
                <a:cxn ang="0">
                  <a:pos x="50" y="45"/>
                </a:cxn>
                <a:cxn ang="0">
                  <a:pos x="50" y="46"/>
                </a:cxn>
                <a:cxn ang="0">
                  <a:pos x="50" y="47"/>
                </a:cxn>
                <a:cxn ang="0">
                  <a:pos x="50" y="48"/>
                </a:cxn>
                <a:cxn ang="0">
                  <a:pos x="48" y="54"/>
                </a:cxn>
                <a:cxn ang="0">
                  <a:pos x="9" y="48"/>
                </a:cxn>
                <a:cxn ang="0">
                  <a:pos x="7" y="46"/>
                </a:cxn>
                <a:cxn ang="0">
                  <a:pos x="7" y="46"/>
                </a:cxn>
              </a:cxnLst>
              <a:rect l="0" t="0" r="r" b="b"/>
              <a:pathLst>
                <a:path w="50" h="59">
                  <a:moveTo>
                    <a:pt x="7" y="46"/>
                  </a:moveTo>
                  <a:cubicBezTo>
                    <a:pt x="1" y="38"/>
                    <a:pt x="0" y="25"/>
                    <a:pt x="5" y="16"/>
                  </a:cubicBezTo>
                  <a:cubicBezTo>
                    <a:pt x="11" y="5"/>
                    <a:pt x="22" y="0"/>
                    <a:pt x="33" y="1"/>
                  </a:cubicBezTo>
                  <a:cubicBezTo>
                    <a:pt x="39" y="2"/>
                    <a:pt x="44" y="3"/>
                    <a:pt x="49" y="5"/>
                  </a:cubicBezTo>
                  <a:cubicBezTo>
                    <a:pt x="49" y="7"/>
                    <a:pt x="49" y="9"/>
                    <a:pt x="49" y="10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48" y="13"/>
                    <a:pt x="48" y="13"/>
                  </a:cubicBezTo>
                  <a:cubicBezTo>
                    <a:pt x="47" y="13"/>
                    <a:pt x="47" y="13"/>
                    <a:pt x="46" y="13"/>
                  </a:cubicBezTo>
                  <a:cubicBezTo>
                    <a:pt x="47" y="10"/>
                    <a:pt x="45" y="8"/>
                    <a:pt x="43" y="7"/>
                  </a:cubicBezTo>
                  <a:cubicBezTo>
                    <a:pt x="37" y="3"/>
                    <a:pt x="27" y="3"/>
                    <a:pt x="21" y="6"/>
                  </a:cubicBezTo>
                  <a:cubicBezTo>
                    <a:pt x="14" y="8"/>
                    <a:pt x="9" y="16"/>
                    <a:pt x="8" y="23"/>
                  </a:cubicBezTo>
                  <a:cubicBezTo>
                    <a:pt x="8" y="33"/>
                    <a:pt x="10" y="42"/>
                    <a:pt x="17" y="49"/>
                  </a:cubicBezTo>
                  <a:cubicBezTo>
                    <a:pt x="23" y="54"/>
                    <a:pt x="33" y="55"/>
                    <a:pt x="41" y="53"/>
                  </a:cubicBezTo>
                  <a:cubicBezTo>
                    <a:pt x="44" y="52"/>
                    <a:pt x="48" y="49"/>
                    <a:pt x="49" y="45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50" y="47"/>
                    <a:pt x="50" y="47"/>
                    <a:pt x="50" y="47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49" y="50"/>
                    <a:pt x="49" y="52"/>
                    <a:pt x="48" y="54"/>
                  </a:cubicBezTo>
                  <a:cubicBezTo>
                    <a:pt x="36" y="59"/>
                    <a:pt x="19" y="59"/>
                    <a:pt x="9" y="48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</a:path>
              </a:pathLst>
            </a:custGeom>
            <a:grpFill/>
            <a:ln w="2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Bangla MN"/>
                <a:cs typeface="Bangla MN"/>
              </a:endParaRPr>
            </a:p>
          </p:txBody>
        </p:sp>
        <p:sp>
          <p:nvSpPr>
            <p:cNvPr id="68" name="Freeform 70"/>
            <p:cNvSpPr>
              <a:spLocks/>
            </p:cNvSpPr>
            <p:nvPr/>
          </p:nvSpPr>
          <p:spPr bwMode="auto">
            <a:xfrm>
              <a:off x="6723014" y="2986069"/>
              <a:ext cx="188913" cy="222250"/>
            </a:xfrm>
            <a:custGeom>
              <a:avLst/>
              <a:gdLst/>
              <a:ahLst/>
              <a:cxnLst>
                <a:cxn ang="0">
                  <a:pos x="7" y="46"/>
                </a:cxn>
                <a:cxn ang="0">
                  <a:pos x="5" y="16"/>
                </a:cxn>
                <a:cxn ang="0">
                  <a:pos x="33" y="1"/>
                </a:cxn>
                <a:cxn ang="0">
                  <a:pos x="49" y="5"/>
                </a:cxn>
                <a:cxn ang="0">
                  <a:pos x="49" y="10"/>
                </a:cxn>
                <a:cxn ang="0">
                  <a:pos x="48" y="11"/>
                </a:cxn>
                <a:cxn ang="0">
                  <a:pos x="48" y="12"/>
                </a:cxn>
                <a:cxn ang="0">
                  <a:pos x="48" y="13"/>
                </a:cxn>
                <a:cxn ang="0">
                  <a:pos x="46" y="13"/>
                </a:cxn>
                <a:cxn ang="0">
                  <a:pos x="43" y="7"/>
                </a:cxn>
                <a:cxn ang="0">
                  <a:pos x="21" y="6"/>
                </a:cxn>
                <a:cxn ang="0">
                  <a:pos x="8" y="23"/>
                </a:cxn>
                <a:cxn ang="0">
                  <a:pos x="17" y="49"/>
                </a:cxn>
                <a:cxn ang="0">
                  <a:pos x="41" y="53"/>
                </a:cxn>
                <a:cxn ang="0">
                  <a:pos x="49" y="45"/>
                </a:cxn>
                <a:cxn ang="0">
                  <a:pos x="50" y="45"/>
                </a:cxn>
                <a:cxn ang="0">
                  <a:pos x="50" y="46"/>
                </a:cxn>
                <a:cxn ang="0">
                  <a:pos x="50" y="47"/>
                </a:cxn>
                <a:cxn ang="0">
                  <a:pos x="50" y="48"/>
                </a:cxn>
                <a:cxn ang="0">
                  <a:pos x="48" y="54"/>
                </a:cxn>
                <a:cxn ang="0">
                  <a:pos x="9" y="48"/>
                </a:cxn>
                <a:cxn ang="0">
                  <a:pos x="7" y="46"/>
                </a:cxn>
                <a:cxn ang="0">
                  <a:pos x="7" y="46"/>
                </a:cxn>
              </a:cxnLst>
              <a:rect l="0" t="0" r="r" b="b"/>
              <a:pathLst>
                <a:path w="50" h="59">
                  <a:moveTo>
                    <a:pt x="7" y="46"/>
                  </a:moveTo>
                  <a:cubicBezTo>
                    <a:pt x="1" y="38"/>
                    <a:pt x="0" y="25"/>
                    <a:pt x="5" y="16"/>
                  </a:cubicBezTo>
                  <a:cubicBezTo>
                    <a:pt x="11" y="5"/>
                    <a:pt x="22" y="0"/>
                    <a:pt x="33" y="1"/>
                  </a:cubicBezTo>
                  <a:cubicBezTo>
                    <a:pt x="39" y="2"/>
                    <a:pt x="44" y="3"/>
                    <a:pt x="49" y="5"/>
                  </a:cubicBezTo>
                  <a:cubicBezTo>
                    <a:pt x="49" y="7"/>
                    <a:pt x="49" y="9"/>
                    <a:pt x="49" y="10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48" y="13"/>
                    <a:pt x="48" y="13"/>
                  </a:cubicBezTo>
                  <a:cubicBezTo>
                    <a:pt x="47" y="13"/>
                    <a:pt x="47" y="13"/>
                    <a:pt x="46" y="13"/>
                  </a:cubicBezTo>
                  <a:cubicBezTo>
                    <a:pt x="47" y="10"/>
                    <a:pt x="45" y="8"/>
                    <a:pt x="43" y="7"/>
                  </a:cubicBezTo>
                  <a:cubicBezTo>
                    <a:pt x="37" y="3"/>
                    <a:pt x="27" y="3"/>
                    <a:pt x="21" y="6"/>
                  </a:cubicBezTo>
                  <a:cubicBezTo>
                    <a:pt x="14" y="8"/>
                    <a:pt x="9" y="16"/>
                    <a:pt x="8" y="23"/>
                  </a:cubicBezTo>
                  <a:cubicBezTo>
                    <a:pt x="8" y="33"/>
                    <a:pt x="10" y="42"/>
                    <a:pt x="17" y="49"/>
                  </a:cubicBezTo>
                  <a:cubicBezTo>
                    <a:pt x="23" y="54"/>
                    <a:pt x="33" y="55"/>
                    <a:pt x="41" y="53"/>
                  </a:cubicBezTo>
                  <a:cubicBezTo>
                    <a:pt x="44" y="52"/>
                    <a:pt x="48" y="49"/>
                    <a:pt x="49" y="45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50" y="47"/>
                    <a:pt x="50" y="47"/>
                    <a:pt x="50" y="47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49" y="50"/>
                    <a:pt x="49" y="52"/>
                    <a:pt x="48" y="54"/>
                  </a:cubicBezTo>
                  <a:cubicBezTo>
                    <a:pt x="36" y="59"/>
                    <a:pt x="19" y="59"/>
                    <a:pt x="9" y="48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</a:path>
              </a:pathLst>
            </a:custGeom>
            <a:grpFill/>
            <a:ln w="2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Bangla MN"/>
                <a:cs typeface="Bangla MN"/>
              </a:endParaRPr>
            </a:p>
          </p:txBody>
        </p:sp>
        <p:sp>
          <p:nvSpPr>
            <p:cNvPr id="69" name="Freeform 71"/>
            <p:cNvSpPr>
              <a:spLocks/>
            </p:cNvSpPr>
            <p:nvPr/>
          </p:nvSpPr>
          <p:spPr bwMode="auto">
            <a:xfrm>
              <a:off x="6926214" y="2994007"/>
              <a:ext cx="117475" cy="207963"/>
            </a:xfrm>
            <a:custGeom>
              <a:avLst/>
              <a:gdLst/>
              <a:ahLst/>
              <a:cxnLst>
                <a:cxn ang="0">
                  <a:pos x="9" y="28"/>
                </a:cxn>
                <a:cxn ang="0">
                  <a:pos x="9" y="51"/>
                </a:cxn>
                <a:cxn ang="0">
                  <a:pos x="27" y="51"/>
                </a:cxn>
                <a:cxn ang="0">
                  <a:pos x="30" y="47"/>
                </a:cxn>
                <a:cxn ang="0">
                  <a:pos x="31" y="47"/>
                </a:cxn>
                <a:cxn ang="0">
                  <a:pos x="31" y="47"/>
                </a:cxn>
                <a:cxn ang="0">
                  <a:pos x="30" y="53"/>
                </a:cxn>
                <a:cxn ang="0">
                  <a:pos x="27" y="55"/>
                </a:cxn>
                <a:cxn ang="0">
                  <a:pos x="0" y="55"/>
                </a:cxn>
                <a:cxn ang="0">
                  <a:pos x="0" y="54"/>
                </a:cxn>
                <a:cxn ang="0">
                  <a:pos x="3" y="51"/>
                </a:cxn>
                <a:cxn ang="0">
                  <a:pos x="3" y="49"/>
                </a:cxn>
                <a:cxn ang="0">
                  <a:pos x="3" y="35"/>
                </a:cxn>
                <a:cxn ang="0">
                  <a:pos x="3" y="8"/>
                </a:cxn>
                <a:cxn ang="0">
                  <a:pos x="2" y="3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23" y="1"/>
                </a:cxn>
                <a:cxn ang="0">
                  <a:pos x="25" y="6"/>
                </a:cxn>
                <a:cxn ang="0">
                  <a:pos x="23" y="6"/>
                </a:cxn>
                <a:cxn ang="0">
                  <a:pos x="23" y="5"/>
                </a:cxn>
                <a:cxn ang="0">
                  <a:pos x="19" y="4"/>
                </a:cxn>
                <a:cxn ang="0">
                  <a:pos x="9" y="4"/>
                </a:cxn>
                <a:cxn ang="0">
                  <a:pos x="9" y="25"/>
                </a:cxn>
                <a:cxn ang="0">
                  <a:pos x="22" y="24"/>
                </a:cxn>
                <a:cxn ang="0">
                  <a:pos x="24" y="22"/>
                </a:cxn>
                <a:cxn ang="0">
                  <a:pos x="25" y="21"/>
                </a:cxn>
                <a:cxn ang="0">
                  <a:pos x="25" y="22"/>
                </a:cxn>
                <a:cxn ang="0">
                  <a:pos x="25" y="30"/>
                </a:cxn>
                <a:cxn ang="0">
                  <a:pos x="24" y="31"/>
                </a:cxn>
                <a:cxn ang="0">
                  <a:pos x="24" y="30"/>
                </a:cxn>
                <a:cxn ang="0">
                  <a:pos x="20" y="28"/>
                </a:cxn>
                <a:cxn ang="0">
                  <a:pos x="9" y="28"/>
                </a:cxn>
              </a:cxnLst>
              <a:rect l="0" t="0" r="r" b="b"/>
              <a:pathLst>
                <a:path w="31" h="55">
                  <a:moveTo>
                    <a:pt x="9" y="28"/>
                  </a:moveTo>
                  <a:cubicBezTo>
                    <a:pt x="9" y="36"/>
                    <a:pt x="9" y="44"/>
                    <a:pt x="9" y="51"/>
                  </a:cubicBezTo>
                  <a:cubicBezTo>
                    <a:pt x="15" y="51"/>
                    <a:pt x="21" y="52"/>
                    <a:pt x="27" y="51"/>
                  </a:cubicBezTo>
                  <a:cubicBezTo>
                    <a:pt x="28" y="50"/>
                    <a:pt x="30" y="49"/>
                    <a:pt x="30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50"/>
                    <a:pt x="31" y="51"/>
                    <a:pt x="30" y="53"/>
                  </a:cubicBezTo>
                  <a:cubicBezTo>
                    <a:pt x="29" y="54"/>
                    <a:pt x="28" y="55"/>
                    <a:pt x="27" y="55"/>
                  </a:cubicBezTo>
                  <a:cubicBezTo>
                    <a:pt x="17" y="55"/>
                    <a:pt x="10" y="54"/>
                    <a:pt x="0" y="55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" y="53"/>
                    <a:pt x="3" y="52"/>
                    <a:pt x="3" y="51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6"/>
                    <a:pt x="3" y="4"/>
                    <a:pt x="2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8" y="1"/>
                    <a:pt x="15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4" y="2"/>
                    <a:pt x="25" y="4"/>
                    <a:pt x="25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4"/>
                    <a:pt x="20" y="4"/>
                    <a:pt x="1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11"/>
                    <a:pt x="9" y="18"/>
                    <a:pt x="9" y="25"/>
                  </a:cubicBezTo>
                  <a:cubicBezTo>
                    <a:pt x="13" y="24"/>
                    <a:pt x="17" y="25"/>
                    <a:pt x="22" y="24"/>
                  </a:cubicBezTo>
                  <a:cubicBezTo>
                    <a:pt x="23" y="24"/>
                    <a:pt x="23" y="23"/>
                    <a:pt x="24" y="22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5"/>
                    <a:pt x="25" y="27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0"/>
                    <a:pt x="24" y="30"/>
                  </a:cubicBezTo>
                  <a:cubicBezTo>
                    <a:pt x="24" y="28"/>
                    <a:pt x="20" y="28"/>
                    <a:pt x="20" y="28"/>
                  </a:cubicBezTo>
                  <a:cubicBezTo>
                    <a:pt x="16" y="28"/>
                    <a:pt x="13" y="28"/>
                    <a:pt x="9" y="28"/>
                  </a:cubicBezTo>
                </a:path>
              </a:pathLst>
            </a:custGeom>
            <a:grpFill/>
            <a:ln w="2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Bangla MN"/>
                <a:cs typeface="Bangla MN"/>
              </a:endParaRPr>
            </a:p>
          </p:txBody>
        </p:sp>
        <p:sp>
          <p:nvSpPr>
            <p:cNvPr id="70" name="Freeform 72"/>
            <p:cNvSpPr>
              <a:spLocks/>
            </p:cNvSpPr>
            <p:nvPr/>
          </p:nvSpPr>
          <p:spPr bwMode="auto">
            <a:xfrm>
              <a:off x="6926214" y="2994007"/>
              <a:ext cx="117475" cy="207963"/>
            </a:xfrm>
            <a:custGeom>
              <a:avLst/>
              <a:gdLst/>
              <a:ahLst/>
              <a:cxnLst>
                <a:cxn ang="0">
                  <a:pos x="9" y="28"/>
                </a:cxn>
                <a:cxn ang="0">
                  <a:pos x="9" y="51"/>
                </a:cxn>
                <a:cxn ang="0">
                  <a:pos x="27" y="51"/>
                </a:cxn>
                <a:cxn ang="0">
                  <a:pos x="30" y="47"/>
                </a:cxn>
                <a:cxn ang="0">
                  <a:pos x="31" y="47"/>
                </a:cxn>
                <a:cxn ang="0">
                  <a:pos x="31" y="47"/>
                </a:cxn>
                <a:cxn ang="0">
                  <a:pos x="30" y="53"/>
                </a:cxn>
                <a:cxn ang="0">
                  <a:pos x="27" y="55"/>
                </a:cxn>
                <a:cxn ang="0">
                  <a:pos x="0" y="55"/>
                </a:cxn>
                <a:cxn ang="0">
                  <a:pos x="0" y="54"/>
                </a:cxn>
                <a:cxn ang="0">
                  <a:pos x="3" y="51"/>
                </a:cxn>
                <a:cxn ang="0">
                  <a:pos x="3" y="49"/>
                </a:cxn>
                <a:cxn ang="0">
                  <a:pos x="3" y="35"/>
                </a:cxn>
                <a:cxn ang="0">
                  <a:pos x="3" y="8"/>
                </a:cxn>
                <a:cxn ang="0">
                  <a:pos x="2" y="3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23" y="1"/>
                </a:cxn>
                <a:cxn ang="0">
                  <a:pos x="25" y="6"/>
                </a:cxn>
                <a:cxn ang="0">
                  <a:pos x="23" y="6"/>
                </a:cxn>
                <a:cxn ang="0">
                  <a:pos x="23" y="5"/>
                </a:cxn>
                <a:cxn ang="0">
                  <a:pos x="19" y="4"/>
                </a:cxn>
                <a:cxn ang="0">
                  <a:pos x="9" y="4"/>
                </a:cxn>
                <a:cxn ang="0">
                  <a:pos x="9" y="25"/>
                </a:cxn>
                <a:cxn ang="0">
                  <a:pos x="22" y="24"/>
                </a:cxn>
                <a:cxn ang="0">
                  <a:pos x="24" y="22"/>
                </a:cxn>
                <a:cxn ang="0">
                  <a:pos x="25" y="21"/>
                </a:cxn>
                <a:cxn ang="0">
                  <a:pos x="25" y="22"/>
                </a:cxn>
                <a:cxn ang="0">
                  <a:pos x="25" y="30"/>
                </a:cxn>
                <a:cxn ang="0">
                  <a:pos x="24" y="31"/>
                </a:cxn>
                <a:cxn ang="0">
                  <a:pos x="24" y="30"/>
                </a:cxn>
                <a:cxn ang="0">
                  <a:pos x="20" y="28"/>
                </a:cxn>
                <a:cxn ang="0">
                  <a:pos x="9" y="28"/>
                </a:cxn>
              </a:cxnLst>
              <a:rect l="0" t="0" r="r" b="b"/>
              <a:pathLst>
                <a:path w="31" h="55">
                  <a:moveTo>
                    <a:pt x="9" y="28"/>
                  </a:moveTo>
                  <a:cubicBezTo>
                    <a:pt x="9" y="36"/>
                    <a:pt x="9" y="44"/>
                    <a:pt x="9" y="51"/>
                  </a:cubicBezTo>
                  <a:cubicBezTo>
                    <a:pt x="15" y="51"/>
                    <a:pt x="21" y="52"/>
                    <a:pt x="27" y="51"/>
                  </a:cubicBezTo>
                  <a:cubicBezTo>
                    <a:pt x="28" y="50"/>
                    <a:pt x="30" y="49"/>
                    <a:pt x="30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50"/>
                    <a:pt x="31" y="51"/>
                    <a:pt x="30" y="53"/>
                  </a:cubicBezTo>
                  <a:cubicBezTo>
                    <a:pt x="29" y="54"/>
                    <a:pt x="28" y="55"/>
                    <a:pt x="27" y="55"/>
                  </a:cubicBezTo>
                  <a:cubicBezTo>
                    <a:pt x="17" y="55"/>
                    <a:pt x="10" y="54"/>
                    <a:pt x="0" y="55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" y="53"/>
                    <a:pt x="3" y="52"/>
                    <a:pt x="3" y="51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6"/>
                    <a:pt x="3" y="4"/>
                    <a:pt x="2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8" y="1"/>
                    <a:pt x="15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4" y="2"/>
                    <a:pt x="25" y="4"/>
                    <a:pt x="25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4"/>
                    <a:pt x="20" y="4"/>
                    <a:pt x="1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11"/>
                    <a:pt x="9" y="18"/>
                    <a:pt x="9" y="25"/>
                  </a:cubicBezTo>
                  <a:cubicBezTo>
                    <a:pt x="13" y="24"/>
                    <a:pt x="17" y="25"/>
                    <a:pt x="22" y="24"/>
                  </a:cubicBezTo>
                  <a:cubicBezTo>
                    <a:pt x="23" y="24"/>
                    <a:pt x="23" y="23"/>
                    <a:pt x="24" y="22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5"/>
                    <a:pt x="25" y="27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0"/>
                    <a:pt x="24" y="30"/>
                  </a:cubicBezTo>
                  <a:cubicBezTo>
                    <a:pt x="24" y="28"/>
                    <a:pt x="20" y="28"/>
                    <a:pt x="20" y="28"/>
                  </a:cubicBezTo>
                  <a:cubicBezTo>
                    <a:pt x="16" y="28"/>
                    <a:pt x="13" y="28"/>
                    <a:pt x="9" y="28"/>
                  </a:cubicBezTo>
                </a:path>
              </a:pathLst>
            </a:custGeom>
            <a:grpFill/>
            <a:ln w="2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Bangla MN"/>
                <a:cs typeface="Bangla MN"/>
              </a:endParaRPr>
            </a:p>
          </p:txBody>
        </p:sp>
        <p:sp>
          <p:nvSpPr>
            <p:cNvPr id="71" name="Freeform 73"/>
            <p:cNvSpPr>
              <a:spLocks/>
            </p:cNvSpPr>
            <p:nvPr/>
          </p:nvSpPr>
          <p:spPr bwMode="auto">
            <a:xfrm>
              <a:off x="4622752" y="2998769"/>
              <a:ext cx="169863" cy="203200"/>
            </a:xfrm>
            <a:custGeom>
              <a:avLst/>
              <a:gdLst/>
              <a:ahLst/>
              <a:cxnLst>
                <a:cxn ang="0">
                  <a:pos x="45" y="1"/>
                </a:cxn>
                <a:cxn ang="0">
                  <a:pos x="45" y="6"/>
                </a:cxn>
                <a:cxn ang="0">
                  <a:pos x="44" y="6"/>
                </a:cxn>
                <a:cxn ang="0">
                  <a:pos x="44" y="5"/>
                </a:cxn>
                <a:cxn ang="0">
                  <a:pos x="41" y="3"/>
                </a:cxn>
                <a:cxn ang="0">
                  <a:pos x="26" y="3"/>
                </a:cxn>
                <a:cxn ang="0">
                  <a:pos x="25" y="39"/>
                </a:cxn>
                <a:cxn ang="0">
                  <a:pos x="25" y="49"/>
                </a:cxn>
                <a:cxn ang="0">
                  <a:pos x="27" y="52"/>
                </a:cxn>
                <a:cxn ang="0">
                  <a:pos x="28" y="52"/>
                </a:cxn>
                <a:cxn ang="0">
                  <a:pos x="29" y="53"/>
                </a:cxn>
                <a:cxn ang="0">
                  <a:pos x="28" y="54"/>
                </a:cxn>
                <a:cxn ang="0">
                  <a:pos x="16" y="54"/>
                </a:cxn>
                <a:cxn ang="0">
                  <a:pos x="16" y="52"/>
                </a:cxn>
                <a:cxn ang="0">
                  <a:pos x="17" y="52"/>
                </a:cxn>
                <a:cxn ang="0">
                  <a:pos x="19" y="51"/>
                </a:cxn>
                <a:cxn ang="0">
                  <a:pos x="19" y="46"/>
                </a:cxn>
                <a:cxn ang="0">
                  <a:pos x="20" y="18"/>
                </a:cxn>
                <a:cxn ang="0">
                  <a:pos x="20" y="3"/>
                </a:cxn>
                <a:cxn ang="0">
                  <a:pos x="7" y="3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3" y="0"/>
                </a:cxn>
                <a:cxn ang="0">
                  <a:pos x="42" y="0"/>
                </a:cxn>
                <a:cxn ang="0">
                  <a:pos x="45" y="1"/>
                </a:cxn>
                <a:cxn ang="0">
                  <a:pos x="45" y="1"/>
                </a:cxn>
              </a:cxnLst>
              <a:rect l="0" t="0" r="r" b="b"/>
              <a:pathLst>
                <a:path w="45" h="54">
                  <a:moveTo>
                    <a:pt x="45" y="1"/>
                  </a:moveTo>
                  <a:cubicBezTo>
                    <a:pt x="45" y="3"/>
                    <a:pt x="45" y="4"/>
                    <a:pt x="45" y="6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3" y="4"/>
                    <a:pt x="42" y="3"/>
                    <a:pt x="41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6" y="50"/>
                    <a:pt x="26" y="52"/>
                    <a:pt x="27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9" y="53"/>
                    <a:pt x="28" y="54"/>
                    <a:pt x="28" y="54"/>
                  </a:cubicBezTo>
                  <a:cubicBezTo>
                    <a:pt x="24" y="53"/>
                    <a:pt x="20" y="53"/>
                    <a:pt x="16" y="54"/>
                  </a:cubicBezTo>
                  <a:cubicBezTo>
                    <a:pt x="15" y="53"/>
                    <a:pt x="15" y="53"/>
                    <a:pt x="16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8" y="52"/>
                    <a:pt x="18" y="51"/>
                    <a:pt x="19" y="51"/>
                  </a:cubicBezTo>
                  <a:cubicBezTo>
                    <a:pt x="20" y="49"/>
                    <a:pt x="19" y="47"/>
                    <a:pt x="19" y="46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5" y="3"/>
                    <a:pt x="11" y="3"/>
                    <a:pt x="7" y="3"/>
                  </a:cubicBezTo>
                  <a:cubicBezTo>
                    <a:pt x="4" y="3"/>
                    <a:pt x="2" y="3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3" y="0"/>
                  </a:cubicBezTo>
                  <a:cubicBezTo>
                    <a:pt x="3" y="0"/>
                    <a:pt x="38" y="0"/>
                    <a:pt x="42" y="0"/>
                  </a:cubicBezTo>
                  <a:cubicBezTo>
                    <a:pt x="44" y="0"/>
                    <a:pt x="44" y="0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</a:path>
              </a:pathLst>
            </a:custGeom>
            <a:grpFill/>
            <a:ln w="2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Bangla MN"/>
                <a:cs typeface="Bangla MN"/>
              </a:endParaRPr>
            </a:p>
          </p:txBody>
        </p:sp>
        <p:sp>
          <p:nvSpPr>
            <p:cNvPr id="72" name="Freeform 74"/>
            <p:cNvSpPr>
              <a:spLocks/>
            </p:cNvSpPr>
            <p:nvPr/>
          </p:nvSpPr>
          <p:spPr bwMode="auto">
            <a:xfrm>
              <a:off x="4622752" y="2998769"/>
              <a:ext cx="169863" cy="203200"/>
            </a:xfrm>
            <a:custGeom>
              <a:avLst/>
              <a:gdLst/>
              <a:ahLst/>
              <a:cxnLst>
                <a:cxn ang="0">
                  <a:pos x="45" y="1"/>
                </a:cxn>
                <a:cxn ang="0">
                  <a:pos x="45" y="6"/>
                </a:cxn>
                <a:cxn ang="0">
                  <a:pos x="44" y="6"/>
                </a:cxn>
                <a:cxn ang="0">
                  <a:pos x="44" y="5"/>
                </a:cxn>
                <a:cxn ang="0">
                  <a:pos x="41" y="3"/>
                </a:cxn>
                <a:cxn ang="0">
                  <a:pos x="26" y="3"/>
                </a:cxn>
                <a:cxn ang="0">
                  <a:pos x="25" y="39"/>
                </a:cxn>
                <a:cxn ang="0">
                  <a:pos x="25" y="49"/>
                </a:cxn>
                <a:cxn ang="0">
                  <a:pos x="27" y="52"/>
                </a:cxn>
                <a:cxn ang="0">
                  <a:pos x="28" y="52"/>
                </a:cxn>
                <a:cxn ang="0">
                  <a:pos x="29" y="53"/>
                </a:cxn>
                <a:cxn ang="0">
                  <a:pos x="28" y="54"/>
                </a:cxn>
                <a:cxn ang="0">
                  <a:pos x="16" y="54"/>
                </a:cxn>
                <a:cxn ang="0">
                  <a:pos x="16" y="52"/>
                </a:cxn>
                <a:cxn ang="0">
                  <a:pos x="17" y="52"/>
                </a:cxn>
                <a:cxn ang="0">
                  <a:pos x="19" y="51"/>
                </a:cxn>
                <a:cxn ang="0">
                  <a:pos x="19" y="46"/>
                </a:cxn>
                <a:cxn ang="0">
                  <a:pos x="20" y="18"/>
                </a:cxn>
                <a:cxn ang="0">
                  <a:pos x="20" y="3"/>
                </a:cxn>
                <a:cxn ang="0">
                  <a:pos x="7" y="3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3" y="0"/>
                </a:cxn>
                <a:cxn ang="0">
                  <a:pos x="42" y="0"/>
                </a:cxn>
                <a:cxn ang="0">
                  <a:pos x="45" y="1"/>
                </a:cxn>
                <a:cxn ang="0">
                  <a:pos x="45" y="1"/>
                </a:cxn>
              </a:cxnLst>
              <a:rect l="0" t="0" r="r" b="b"/>
              <a:pathLst>
                <a:path w="45" h="54">
                  <a:moveTo>
                    <a:pt x="45" y="1"/>
                  </a:moveTo>
                  <a:cubicBezTo>
                    <a:pt x="45" y="3"/>
                    <a:pt x="45" y="4"/>
                    <a:pt x="45" y="6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3" y="4"/>
                    <a:pt x="42" y="3"/>
                    <a:pt x="41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6" y="50"/>
                    <a:pt x="26" y="52"/>
                    <a:pt x="27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9" y="53"/>
                    <a:pt x="28" y="54"/>
                    <a:pt x="28" y="54"/>
                  </a:cubicBezTo>
                  <a:cubicBezTo>
                    <a:pt x="24" y="53"/>
                    <a:pt x="20" y="53"/>
                    <a:pt x="16" y="54"/>
                  </a:cubicBezTo>
                  <a:cubicBezTo>
                    <a:pt x="15" y="53"/>
                    <a:pt x="15" y="53"/>
                    <a:pt x="16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8" y="52"/>
                    <a:pt x="18" y="51"/>
                    <a:pt x="19" y="51"/>
                  </a:cubicBezTo>
                  <a:cubicBezTo>
                    <a:pt x="20" y="49"/>
                    <a:pt x="19" y="47"/>
                    <a:pt x="19" y="46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5" y="3"/>
                    <a:pt x="11" y="3"/>
                    <a:pt x="7" y="3"/>
                  </a:cubicBezTo>
                  <a:cubicBezTo>
                    <a:pt x="4" y="3"/>
                    <a:pt x="2" y="3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3" y="0"/>
                  </a:cubicBezTo>
                  <a:cubicBezTo>
                    <a:pt x="3" y="0"/>
                    <a:pt x="38" y="0"/>
                    <a:pt x="42" y="0"/>
                  </a:cubicBezTo>
                  <a:cubicBezTo>
                    <a:pt x="44" y="0"/>
                    <a:pt x="44" y="0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</a:path>
              </a:pathLst>
            </a:custGeom>
            <a:grpFill/>
            <a:ln w="2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Bangla MN"/>
                <a:cs typeface="Bangla MN"/>
              </a:endParaRPr>
            </a:p>
          </p:txBody>
        </p:sp>
        <p:sp>
          <p:nvSpPr>
            <p:cNvPr id="73" name="Freeform 75"/>
            <p:cNvSpPr>
              <a:spLocks/>
            </p:cNvSpPr>
            <p:nvPr/>
          </p:nvSpPr>
          <p:spPr bwMode="auto">
            <a:xfrm>
              <a:off x="4498927" y="2990832"/>
              <a:ext cx="109538" cy="214313"/>
            </a:xfrm>
            <a:custGeom>
              <a:avLst/>
              <a:gdLst/>
              <a:ahLst/>
              <a:cxnLst>
                <a:cxn ang="0">
                  <a:pos x="1" y="15"/>
                </a:cxn>
                <a:cxn ang="0">
                  <a:pos x="7" y="4"/>
                </a:cxn>
                <a:cxn ang="0">
                  <a:pos x="25" y="4"/>
                </a:cxn>
                <a:cxn ang="0">
                  <a:pos x="25" y="4"/>
                </a:cxn>
                <a:cxn ang="0">
                  <a:pos x="25" y="10"/>
                </a:cxn>
                <a:cxn ang="0">
                  <a:pos x="24" y="11"/>
                </a:cxn>
                <a:cxn ang="0">
                  <a:pos x="17" y="4"/>
                </a:cxn>
                <a:cxn ang="0">
                  <a:pos x="6" y="8"/>
                </a:cxn>
                <a:cxn ang="0">
                  <a:pos x="6" y="17"/>
                </a:cxn>
                <a:cxn ang="0">
                  <a:pos x="11" y="22"/>
                </a:cxn>
                <a:cxn ang="0">
                  <a:pos x="25" y="33"/>
                </a:cxn>
                <a:cxn ang="0">
                  <a:pos x="27" y="46"/>
                </a:cxn>
                <a:cxn ang="0">
                  <a:pos x="18" y="56"/>
                </a:cxn>
                <a:cxn ang="0">
                  <a:pos x="1" y="55"/>
                </a:cxn>
                <a:cxn ang="0">
                  <a:pos x="0" y="46"/>
                </a:cxn>
                <a:cxn ang="0">
                  <a:pos x="1" y="46"/>
                </a:cxn>
                <a:cxn ang="0">
                  <a:pos x="2" y="48"/>
                </a:cxn>
                <a:cxn ang="0">
                  <a:pos x="14" y="54"/>
                </a:cxn>
                <a:cxn ang="0">
                  <a:pos x="23" y="48"/>
                </a:cxn>
                <a:cxn ang="0">
                  <a:pos x="21" y="38"/>
                </a:cxn>
                <a:cxn ang="0">
                  <a:pos x="15" y="33"/>
                </a:cxn>
                <a:cxn ang="0">
                  <a:pos x="1" y="15"/>
                </a:cxn>
              </a:cxnLst>
              <a:rect l="0" t="0" r="r" b="b"/>
              <a:pathLst>
                <a:path w="29" h="57">
                  <a:moveTo>
                    <a:pt x="1" y="15"/>
                  </a:moveTo>
                  <a:cubicBezTo>
                    <a:pt x="1" y="11"/>
                    <a:pt x="2" y="6"/>
                    <a:pt x="7" y="4"/>
                  </a:cubicBezTo>
                  <a:cubicBezTo>
                    <a:pt x="12" y="0"/>
                    <a:pt x="20" y="2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6"/>
                    <a:pt x="25" y="8"/>
                    <a:pt x="25" y="10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3" y="8"/>
                    <a:pt x="20" y="5"/>
                    <a:pt x="17" y="4"/>
                  </a:cubicBezTo>
                  <a:cubicBezTo>
                    <a:pt x="13" y="3"/>
                    <a:pt x="8" y="5"/>
                    <a:pt x="6" y="8"/>
                  </a:cubicBezTo>
                  <a:cubicBezTo>
                    <a:pt x="4" y="11"/>
                    <a:pt x="5" y="14"/>
                    <a:pt x="6" y="17"/>
                  </a:cubicBezTo>
                  <a:cubicBezTo>
                    <a:pt x="7" y="19"/>
                    <a:pt x="9" y="21"/>
                    <a:pt x="11" y="22"/>
                  </a:cubicBezTo>
                  <a:cubicBezTo>
                    <a:pt x="16" y="26"/>
                    <a:pt x="21" y="29"/>
                    <a:pt x="25" y="33"/>
                  </a:cubicBezTo>
                  <a:cubicBezTo>
                    <a:pt x="28" y="37"/>
                    <a:pt x="29" y="42"/>
                    <a:pt x="27" y="46"/>
                  </a:cubicBezTo>
                  <a:cubicBezTo>
                    <a:pt x="26" y="51"/>
                    <a:pt x="22" y="55"/>
                    <a:pt x="18" y="56"/>
                  </a:cubicBezTo>
                  <a:cubicBezTo>
                    <a:pt x="12" y="57"/>
                    <a:pt x="6" y="55"/>
                    <a:pt x="1" y="55"/>
                  </a:cubicBezTo>
                  <a:cubicBezTo>
                    <a:pt x="1" y="52"/>
                    <a:pt x="0" y="49"/>
                    <a:pt x="0" y="46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2" y="47"/>
                    <a:pt x="2" y="48"/>
                    <a:pt x="2" y="48"/>
                  </a:cubicBezTo>
                  <a:cubicBezTo>
                    <a:pt x="5" y="53"/>
                    <a:pt x="10" y="54"/>
                    <a:pt x="14" y="54"/>
                  </a:cubicBezTo>
                  <a:cubicBezTo>
                    <a:pt x="18" y="53"/>
                    <a:pt x="22" y="51"/>
                    <a:pt x="23" y="48"/>
                  </a:cubicBezTo>
                  <a:cubicBezTo>
                    <a:pt x="24" y="44"/>
                    <a:pt x="23" y="41"/>
                    <a:pt x="21" y="38"/>
                  </a:cubicBezTo>
                  <a:cubicBezTo>
                    <a:pt x="19" y="36"/>
                    <a:pt x="17" y="34"/>
                    <a:pt x="15" y="33"/>
                  </a:cubicBezTo>
                  <a:cubicBezTo>
                    <a:pt x="9" y="28"/>
                    <a:pt x="1" y="24"/>
                    <a:pt x="1" y="15"/>
                  </a:cubicBezTo>
                </a:path>
              </a:pathLst>
            </a:custGeom>
            <a:grpFill/>
            <a:ln w="2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Bangla MN"/>
                <a:cs typeface="Bangla MN"/>
              </a:endParaRPr>
            </a:p>
          </p:txBody>
        </p:sp>
        <p:sp>
          <p:nvSpPr>
            <p:cNvPr id="74" name="Freeform 76"/>
            <p:cNvSpPr>
              <a:spLocks/>
            </p:cNvSpPr>
            <p:nvPr/>
          </p:nvSpPr>
          <p:spPr bwMode="auto">
            <a:xfrm>
              <a:off x="4498927" y="2990832"/>
              <a:ext cx="109538" cy="214313"/>
            </a:xfrm>
            <a:custGeom>
              <a:avLst/>
              <a:gdLst/>
              <a:ahLst/>
              <a:cxnLst>
                <a:cxn ang="0">
                  <a:pos x="1" y="15"/>
                </a:cxn>
                <a:cxn ang="0">
                  <a:pos x="7" y="4"/>
                </a:cxn>
                <a:cxn ang="0">
                  <a:pos x="25" y="4"/>
                </a:cxn>
                <a:cxn ang="0">
                  <a:pos x="25" y="4"/>
                </a:cxn>
                <a:cxn ang="0">
                  <a:pos x="25" y="10"/>
                </a:cxn>
                <a:cxn ang="0">
                  <a:pos x="24" y="11"/>
                </a:cxn>
                <a:cxn ang="0">
                  <a:pos x="17" y="4"/>
                </a:cxn>
                <a:cxn ang="0">
                  <a:pos x="6" y="8"/>
                </a:cxn>
                <a:cxn ang="0">
                  <a:pos x="6" y="17"/>
                </a:cxn>
                <a:cxn ang="0">
                  <a:pos x="11" y="22"/>
                </a:cxn>
                <a:cxn ang="0">
                  <a:pos x="25" y="33"/>
                </a:cxn>
                <a:cxn ang="0">
                  <a:pos x="27" y="46"/>
                </a:cxn>
                <a:cxn ang="0">
                  <a:pos x="18" y="56"/>
                </a:cxn>
                <a:cxn ang="0">
                  <a:pos x="1" y="55"/>
                </a:cxn>
                <a:cxn ang="0">
                  <a:pos x="0" y="46"/>
                </a:cxn>
                <a:cxn ang="0">
                  <a:pos x="1" y="46"/>
                </a:cxn>
                <a:cxn ang="0">
                  <a:pos x="2" y="48"/>
                </a:cxn>
                <a:cxn ang="0">
                  <a:pos x="14" y="54"/>
                </a:cxn>
                <a:cxn ang="0">
                  <a:pos x="23" y="48"/>
                </a:cxn>
                <a:cxn ang="0">
                  <a:pos x="21" y="38"/>
                </a:cxn>
                <a:cxn ang="0">
                  <a:pos x="15" y="33"/>
                </a:cxn>
                <a:cxn ang="0">
                  <a:pos x="1" y="15"/>
                </a:cxn>
              </a:cxnLst>
              <a:rect l="0" t="0" r="r" b="b"/>
              <a:pathLst>
                <a:path w="29" h="57">
                  <a:moveTo>
                    <a:pt x="1" y="15"/>
                  </a:moveTo>
                  <a:cubicBezTo>
                    <a:pt x="1" y="11"/>
                    <a:pt x="2" y="6"/>
                    <a:pt x="7" y="4"/>
                  </a:cubicBezTo>
                  <a:cubicBezTo>
                    <a:pt x="12" y="0"/>
                    <a:pt x="20" y="2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6"/>
                    <a:pt x="25" y="8"/>
                    <a:pt x="25" y="10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3" y="8"/>
                    <a:pt x="20" y="5"/>
                    <a:pt x="17" y="4"/>
                  </a:cubicBezTo>
                  <a:cubicBezTo>
                    <a:pt x="13" y="3"/>
                    <a:pt x="8" y="5"/>
                    <a:pt x="6" y="8"/>
                  </a:cubicBezTo>
                  <a:cubicBezTo>
                    <a:pt x="4" y="11"/>
                    <a:pt x="5" y="14"/>
                    <a:pt x="6" y="17"/>
                  </a:cubicBezTo>
                  <a:cubicBezTo>
                    <a:pt x="7" y="19"/>
                    <a:pt x="9" y="21"/>
                    <a:pt x="11" y="22"/>
                  </a:cubicBezTo>
                  <a:cubicBezTo>
                    <a:pt x="16" y="26"/>
                    <a:pt x="21" y="29"/>
                    <a:pt x="25" y="33"/>
                  </a:cubicBezTo>
                  <a:cubicBezTo>
                    <a:pt x="28" y="37"/>
                    <a:pt x="29" y="42"/>
                    <a:pt x="27" y="46"/>
                  </a:cubicBezTo>
                  <a:cubicBezTo>
                    <a:pt x="26" y="51"/>
                    <a:pt x="22" y="55"/>
                    <a:pt x="18" y="56"/>
                  </a:cubicBezTo>
                  <a:cubicBezTo>
                    <a:pt x="12" y="57"/>
                    <a:pt x="6" y="55"/>
                    <a:pt x="1" y="55"/>
                  </a:cubicBezTo>
                  <a:cubicBezTo>
                    <a:pt x="1" y="52"/>
                    <a:pt x="0" y="49"/>
                    <a:pt x="0" y="46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2" y="47"/>
                    <a:pt x="2" y="48"/>
                    <a:pt x="2" y="48"/>
                  </a:cubicBezTo>
                  <a:cubicBezTo>
                    <a:pt x="5" y="53"/>
                    <a:pt x="10" y="54"/>
                    <a:pt x="14" y="54"/>
                  </a:cubicBezTo>
                  <a:cubicBezTo>
                    <a:pt x="18" y="53"/>
                    <a:pt x="22" y="51"/>
                    <a:pt x="23" y="48"/>
                  </a:cubicBezTo>
                  <a:cubicBezTo>
                    <a:pt x="24" y="44"/>
                    <a:pt x="23" y="41"/>
                    <a:pt x="21" y="38"/>
                  </a:cubicBezTo>
                  <a:cubicBezTo>
                    <a:pt x="19" y="36"/>
                    <a:pt x="17" y="34"/>
                    <a:pt x="15" y="33"/>
                  </a:cubicBezTo>
                  <a:cubicBezTo>
                    <a:pt x="9" y="28"/>
                    <a:pt x="1" y="24"/>
                    <a:pt x="1" y="15"/>
                  </a:cubicBezTo>
                </a:path>
              </a:pathLst>
            </a:custGeom>
            <a:grpFill/>
            <a:ln w="2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Bangla MN"/>
                <a:cs typeface="Bangla MN"/>
              </a:endParaRPr>
            </a:p>
          </p:txBody>
        </p:sp>
        <p:sp>
          <p:nvSpPr>
            <p:cNvPr id="75" name="Freeform 77"/>
            <p:cNvSpPr>
              <a:spLocks/>
            </p:cNvSpPr>
            <p:nvPr/>
          </p:nvSpPr>
          <p:spPr bwMode="auto">
            <a:xfrm>
              <a:off x="5430789" y="2994007"/>
              <a:ext cx="115888" cy="207963"/>
            </a:xfrm>
            <a:custGeom>
              <a:avLst/>
              <a:gdLst/>
              <a:ahLst/>
              <a:cxnLst>
                <a:cxn ang="0">
                  <a:pos x="9" y="28"/>
                </a:cxn>
                <a:cxn ang="0">
                  <a:pos x="9" y="51"/>
                </a:cxn>
                <a:cxn ang="0">
                  <a:pos x="27" y="51"/>
                </a:cxn>
                <a:cxn ang="0">
                  <a:pos x="30" y="47"/>
                </a:cxn>
                <a:cxn ang="0">
                  <a:pos x="31" y="47"/>
                </a:cxn>
                <a:cxn ang="0">
                  <a:pos x="31" y="47"/>
                </a:cxn>
                <a:cxn ang="0">
                  <a:pos x="30" y="53"/>
                </a:cxn>
                <a:cxn ang="0">
                  <a:pos x="27" y="55"/>
                </a:cxn>
                <a:cxn ang="0">
                  <a:pos x="0" y="55"/>
                </a:cxn>
                <a:cxn ang="0">
                  <a:pos x="0" y="54"/>
                </a:cxn>
                <a:cxn ang="0">
                  <a:pos x="3" y="51"/>
                </a:cxn>
                <a:cxn ang="0">
                  <a:pos x="3" y="49"/>
                </a:cxn>
                <a:cxn ang="0">
                  <a:pos x="3" y="35"/>
                </a:cxn>
                <a:cxn ang="0">
                  <a:pos x="3" y="8"/>
                </a:cxn>
                <a:cxn ang="0">
                  <a:pos x="2" y="3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23" y="1"/>
                </a:cxn>
                <a:cxn ang="0">
                  <a:pos x="25" y="6"/>
                </a:cxn>
                <a:cxn ang="0">
                  <a:pos x="23" y="6"/>
                </a:cxn>
                <a:cxn ang="0">
                  <a:pos x="19" y="4"/>
                </a:cxn>
                <a:cxn ang="0">
                  <a:pos x="9" y="4"/>
                </a:cxn>
                <a:cxn ang="0">
                  <a:pos x="9" y="25"/>
                </a:cxn>
                <a:cxn ang="0">
                  <a:pos x="21" y="24"/>
                </a:cxn>
                <a:cxn ang="0">
                  <a:pos x="24" y="22"/>
                </a:cxn>
                <a:cxn ang="0">
                  <a:pos x="25" y="21"/>
                </a:cxn>
                <a:cxn ang="0">
                  <a:pos x="25" y="30"/>
                </a:cxn>
                <a:cxn ang="0">
                  <a:pos x="24" y="31"/>
                </a:cxn>
                <a:cxn ang="0">
                  <a:pos x="24" y="30"/>
                </a:cxn>
                <a:cxn ang="0">
                  <a:pos x="20" y="28"/>
                </a:cxn>
                <a:cxn ang="0">
                  <a:pos x="9" y="28"/>
                </a:cxn>
              </a:cxnLst>
              <a:rect l="0" t="0" r="r" b="b"/>
              <a:pathLst>
                <a:path w="31" h="55">
                  <a:moveTo>
                    <a:pt x="9" y="28"/>
                  </a:moveTo>
                  <a:cubicBezTo>
                    <a:pt x="9" y="36"/>
                    <a:pt x="9" y="44"/>
                    <a:pt x="9" y="51"/>
                  </a:cubicBezTo>
                  <a:cubicBezTo>
                    <a:pt x="15" y="51"/>
                    <a:pt x="21" y="52"/>
                    <a:pt x="27" y="51"/>
                  </a:cubicBezTo>
                  <a:cubicBezTo>
                    <a:pt x="28" y="50"/>
                    <a:pt x="29" y="49"/>
                    <a:pt x="30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50"/>
                    <a:pt x="31" y="51"/>
                    <a:pt x="30" y="53"/>
                  </a:cubicBezTo>
                  <a:cubicBezTo>
                    <a:pt x="29" y="54"/>
                    <a:pt x="28" y="55"/>
                    <a:pt x="27" y="55"/>
                  </a:cubicBezTo>
                  <a:cubicBezTo>
                    <a:pt x="17" y="55"/>
                    <a:pt x="10" y="54"/>
                    <a:pt x="0" y="55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" y="53"/>
                    <a:pt x="3" y="52"/>
                    <a:pt x="3" y="51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6"/>
                    <a:pt x="3" y="4"/>
                    <a:pt x="2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8" y="1"/>
                    <a:pt x="15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4" y="2"/>
                    <a:pt x="24" y="4"/>
                    <a:pt x="25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4"/>
                    <a:pt x="20" y="4"/>
                    <a:pt x="1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11"/>
                    <a:pt x="9" y="18"/>
                    <a:pt x="9" y="25"/>
                  </a:cubicBezTo>
                  <a:cubicBezTo>
                    <a:pt x="13" y="24"/>
                    <a:pt x="17" y="25"/>
                    <a:pt x="21" y="24"/>
                  </a:cubicBezTo>
                  <a:cubicBezTo>
                    <a:pt x="22" y="24"/>
                    <a:pt x="23" y="23"/>
                    <a:pt x="24" y="22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5"/>
                    <a:pt x="25" y="27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0"/>
                    <a:pt x="24" y="30"/>
                  </a:cubicBezTo>
                  <a:cubicBezTo>
                    <a:pt x="24" y="28"/>
                    <a:pt x="20" y="28"/>
                    <a:pt x="20" y="28"/>
                  </a:cubicBezTo>
                  <a:cubicBezTo>
                    <a:pt x="16" y="28"/>
                    <a:pt x="13" y="28"/>
                    <a:pt x="9" y="28"/>
                  </a:cubicBezTo>
                </a:path>
              </a:pathLst>
            </a:custGeom>
            <a:grpFill/>
            <a:ln w="2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Bangla MN"/>
                <a:cs typeface="Bangla MN"/>
              </a:endParaRPr>
            </a:p>
          </p:txBody>
        </p:sp>
        <p:sp>
          <p:nvSpPr>
            <p:cNvPr id="76" name="Freeform 78"/>
            <p:cNvSpPr>
              <a:spLocks/>
            </p:cNvSpPr>
            <p:nvPr/>
          </p:nvSpPr>
          <p:spPr bwMode="auto">
            <a:xfrm>
              <a:off x="5430789" y="2994007"/>
              <a:ext cx="115888" cy="207963"/>
            </a:xfrm>
            <a:custGeom>
              <a:avLst/>
              <a:gdLst/>
              <a:ahLst/>
              <a:cxnLst>
                <a:cxn ang="0">
                  <a:pos x="9" y="28"/>
                </a:cxn>
                <a:cxn ang="0">
                  <a:pos x="9" y="51"/>
                </a:cxn>
                <a:cxn ang="0">
                  <a:pos x="27" y="51"/>
                </a:cxn>
                <a:cxn ang="0">
                  <a:pos x="30" y="47"/>
                </a:cxn>
                <a:cxn ang="0">
                  <a:pos x="31" y="47"/>
                </a:cxn>
                <a:cxn ang="0">
                  <a:pos x="31" y="47"/>
                </a:cxn>
                <a:cxn ang="0">
                  <a:pos x="30" y="53"/>
                </a:cxn>
                <a:cxn ang="0">
                  <a:pos x="27" y="55"/>
                </a:cxn>
                <a:cxn ang="0">
                  <a:pos x="0" y="55"/>
                </a:cxn>
                <a:cxn ang="0">
                  <a:pos x="0" y="54"/>
                </a:cxn>
                <a:cxn ang="0">
                  <a:pos x="3" y="51"/>
                </a:cxn>
                <a:cxn ang="0">
                  <a:pos x="3" y="49"/>
                </a:cxn>
                <a:cxn ang="0">
                  <a:pos x="3" y="35"/>
                </a:cxn>
                <a:cxn ang="0">
                  <a:pos x="3" y="8"/>
                </a:cxn>
                <a:cxn ang="0">
                  <a:pos x="2" y="3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23" y="1"/>
                </a:cxn>
                <a:cxn ang="0">
                  <a:pos x="25" y="6"/>
                </a:cxn>
                <a:cxn ang="0">
                  <a:pos x="23" y="6"/>
                </a:cxn>
                <a:cxn ang="0">
                  <a:pos x="19" y="4"/>
                </a:cxn>
                <a:cxn ang="0">
                  <a:pos x="9" y="4"/>
                </a:cxn>
                <a:cxn ang="0">
                  <a:pos x="9" y="25"/>
                </a:cxn>
                <a:cxn ang="0">
                  <a:pos x="21" y="24"/>
                </a:cxn>
                <a:cxn ang="0">
                  <a:pos x="24" y="22"/>
                </a:cxn>
                <a:cxn ang="0">
                  <a:pos x="25" y="21"/>
                </a:cxn>
                <a:cxn ang="0">
                  <a:pos x="25" y="30"/>
                </a:cxn>
                <a:cxn ang="0">
                  <a:pos x="24" y="31"/>
                </a:cxn>
                <a:cxn ang="0">
                  <a:pos x="24" y="30"/>
                </a:cxn>
                <a:cxn ang="0">
                  <a:pos x="20" y="28"/>
                </a:cxn>
                <a:cxn ang="0">
                  <a:pos x="9" y="28"/>
                </a:cxn>
              </a:cxnLst>
              <a:rect l="0" t="0" r="r" b="b"/>
              <a:pathLst>
                <a:path w="31" h="55">
                  <a:moveTo>
                    <a:pt x="9" y="28"/>
                  </a:moveTo>
                  <a:cubicBezTo>
                    <a:pt x="9" y="36"/>
                    <a:pt x="9" y="44"/>
                    <a:pt x="9" y="51"/>
                  </a:cubicBezTo>
                  <a:cubicBezTo>
                    <a:pt x="15" y="51"/>
                    <a:pt x="21" y="52"/>
                    <a:pt x="27" y="51"/>
                  </a:cubicBezTo>
                  <a:cubicBezTo>
                    <a:pt x="28" y="50"/>
                    <a:pt x="29" y="49"/>
                    <a:pt x="30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50"/>
                    <a:pt x="31" y="51"/>
                    <a:pt x="30" y="53"/>
                  </a:cubicBezTo>
                  <a:cubicBezTo>
                    <a:pt x="29" y="54"/>
                    <a:pt x="28" y="55"/>
                    <a:pt x="27" y="55"/>
                  </a:cubicBezTo>
                  <a:cubicBezTo>
                    <a:pt x="17" y="55"/>
                    <a:pt x="10" y="54"/>
                    <a:pt x="0" y="55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" y="53"/>
                    <a:pt x="3" y="52"/>
                    <a:pt x="3" y="51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6"/>
                    <a:pt x="3" y="4"/>
                    <a:pt x="2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8" y="1"/>
                    <a:pt x="15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4" y="2"/>
                    <a:pt x="24" y="4"/>
                    <a:pt x="25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4"/>
                    <a:pt x="20" y="4"/>
                    <a:pt x="1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11"/>
                    <a:pt x="9" y="18"/>
                    <a:pt x="9" y="25"/>
                  </a:cubicBezTo>
                  <a:cubicBezTo>
                    <a:pt x="13" y="24"/>
                    <a:pt x="17" y="25"/>
                    <a:pt x="21" y="24"/>
                  </a:cubicBezTo>
                  <a:cubicBezTo>
                    <a:pt x="22" y="24"/>
                    <a:pt x="23" y="23"/>
                    <a:pt x="24" y="22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5"/>
                    <a:pt x="25" y="27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0"/>
                    <a:pt x="24" y="30"/>
                  </a:cubicBezTo>
                  <a:cubicBezTo>
                    <a:pt x="24" y="28"/>
                    <a:pt x="20" y="28"/>
                    <a:pt x="20" y="28"/>
                  </a:cubicBezTo>
                  <a:cubicBezTo>
                    <a:pt x="16" y="28"/>
                    <a:pt x="13" y="28"/>
                    <a:pt x="9" y="28"/>
                  </a:cubicBezTo>
                </a:path>
              </a:pathLst>
            </a:custGeom>
            <a:grpFill/>
            <a:ln w="2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Bangla MN"/>
                <a:cs typeface="Bangla MN"/>
              </a:endParaRPr>
            </a:p>
          </p:txBody>
        </p:sp>
        <p:sp>
          <p:nvSpPr>
            <p:cNvPr id="77" name="Freeform 79"/>
            <p:cNvSpPr>
              <a:spLocks/>
            </p:cNvSpPr>
            <p:nvPr/>
          </p:nvSpPr>
          <p:spPr bwMode="auto">
            <a:xfrm>
              <a:off x="5249814" y="2998769"/>
              <a:ext cx="173038" cy="203200"/>
            </a:xfrm>
            <a:custGeom>
              <a:avLst/>
              <a:gdLst/>
              <a:ahLst/>
              <a:cxnLst>
                <a:cxn ang="0">
                  <a:pos x="45" y="1"/>
                </a:cxn>
                <a:cxn ang="0">
                  <a:pos x="46" y="6"/>
                </a:cxn>
                <a:cxn ang="0">
                  <a:pos x="45" y="6"/>
                </a:cxn>
                <a:cxn ang="0">
                  <a:pos x="44" y="5"/>
                </a:cxn>
                <a:cxn ang="0">
                  <a:pos x="42" y="3"/>
                </a:cxn>
                <a:cxn ang="0">
                  <a:pos x="26" y="3"/>
                </a:cxn>
                <a:cxn ang="0">
                  <a:pos x="26" y="39"/>
                </a:cxn>
                <a:cxn ang="0">
                  <a:pos x="26" y="49"/>
                </a:cxn>
                <a:cxn ang="0">
                  <a:pos x="28" y="52"/>
                </a:cxn>
                <a:cxn ang="0">
                  <a:pos x="28" y="52"/>
                </a:cxn>
                <a:cxn ang="0">
                  <a:pos x="29" y="53"/>
                </a:cxn>
                <a:cxn ang="0">
                  <a:pos x="28" y="54"/>
                </a:cxn>
                <a:cxn ang="0">
                  <a:pos x="17" y="54"/>
                </a:cxn>
                <a:cxn ang="0">
                  <a:pos x="16" y="52"/>
                </a:cxn>
                <a:cxn ang="0">
                  <a:pos x="17" y="52"/>
                </a:cxn>
                <a:cxn ang="0">
                  <a:pos x="20" y="51"/>
                </a:cxn>
                <a:cxn ang="0">
                  <a:pos x="20" y="46"/>
                </a:cxn>
                <a:cxn ang="0">
                  <a:pos x="20" y="18"/>
                </a:cxn>
                <a:cxn ang="0">
                  <a:pos x="21" y="3"/>
                </a:cxn>
                <a:cxn ang="0">
                  <a:pos x="7" y="3"/>
                </a:cxn>
                <a:cxn ang="0">
                  <a:pos x="2" y="6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4" y="0"/>
                </a:cxn>
                <a:cxn ang="0">
                  <a:pos x="42" y="0"/>
                </a:cxn>
                <a:cxn ang="0">
                  <a:pos x="45" y="1"/>
                </a:cxn>
                <a:cxn ang="0">
                  <a:pos x="45" y="1"/>
                </a:cxn>
              </a:cxnLst>
              <a:rect l="0" t="0" r="r" b="b"/>
              <a:pathLst>
                <a:path w="46" h="54">
                  <a:moveTo>
                    <a:pt x="45" y="1"/>
                  </a:moveTo>
                  <a:cubicBezTo>
                    <a:pt x="46" y="3"/>
                    <a:pt x="46" y="4"/>
                    <a:pt x="46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4"/>
                    <a:pt x="43" y="3"/>
                    <a:pt x="42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50"/>
                    <a:pt x="27" y="52"/>
                    <a:pt x="28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9" y="53"/>
                    <a:pt x="29" y="54"/>
                    <a:pt x="28" y="54"/>
                  </a:cubicBezTo>
                  <a:cubicBezTo>
                    <a:pt x="25" y="53"/>
                    <a:pt x="21" y="53"/>
                    <a:pt x="17" y="54"/>
                  </a:cubicBezTo>
                  <a:cubicBezTo>
                    <a:pt x="16" y="53"/>
                    <a:pt x="16" y="53"/>
                    <a:pt x="16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8" y="52"/>
                    <a:pt x="19" y="51"/>
                    <a:pt x="20" y="51"/>
                  </a:cubicBezTo>
                  <a:cubicBezTo>
                    <a:pt x="20" y="49"/>
                    <a:pt x="20" y="47"/>
                    <a:pt x="20" y="46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6" y="3"/>
                    <a:pt x="12" y="3"/>
                    <a:pt x="7" y="3"/>
                  </a:cubicBezTo>
                  <a:cubicBezTo>
                    <a:pt x="5" y="3"/>
                    <a:pt x="3" y="3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4" y="0"/>
                    <a:pt x="38" y="0"/>
                    <a:pt x="42" y="0"/>
                  </a:cubicBezTo>
                  <a:cubicBezTo>
                    <a:pt x="44" y="0"/>
                    <a:pt x="45" y="0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</a:path>
              </a:pathLst>
            </a:custGeom>
            <a:grpFill/>
            <a:ln w="2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Bangla MN"/>
                <a:cs typeface="Bangla MN"/>
              </a:endParaRPr>
            </a:p>
          </p:txBody>
        </p:sp>
        <p:sp>
          <p:nvSpPr>
            <p:cNvPr id="78" name="Freeform 80"/>
            <p:cNvSpPr>
              <a:spLocks/>
            </p:cNvSpPr>
            <p:nvPr/>
          </p:nvSpPr>
          <p:spPr bwMode="auto">
            <a:xfrm>
              <a:off x="5249814" y="2998769"/>
              <a:ext cx="173038" cy="203200"/>
            </a:xfrm>
            <a:custGeom>
              <a:avLst/>
              <a:gdLst/>
              <a:ahLst/>
              <a:cxnLst>
                <a:cxn ang="0">
                  <a:pos x="45" y="1"/>
                </a:cxn>
                <a:cxn ang="0">
                  <a:pos x="46" y="6"/>
                </a:cxn>
                <a:cxn ang="0">
                  <a:pos x="45" y="6"/>
                </a:cxn>
                <a:cxn ang="0">
                  <a:pos x="44" y="5"/>
                </a:cxn>
                <a:cxn ang="0">
                  <a:pos x="42" y="3"/>
                </a:cxn>
                <a:cxn ang="0">
                  <a:pos x="26" y="3"/>
                </a:cxn>
                <a:cxn ang="0">
                  <a:pos x="26" y="39"/>
                </a:cxn>
                <a:cxn ang="0">
                  <a:pos x="26" y="49"/>
                </a:cxn>
                <a:cxn ang="0">
                  <a:pos x="28" y="52"/>
                </a:cxn>
                <a:cxn ang="0">
                  <a:pos x="28" y="52"/>
                </a:cxn>
                <a:cxn ang="0">
                  <a:pos x="29" y="53"/>
                </a:cxn>
                <a:cxn ang="0">
                  <a:pos x="28" y="54"/>
                </a:cxn>
                <a:cxn ang="0">
                  <a:pos x="17" y="54"/>
                </a:cxn>
                <a:cxn ang="0">
                  <a:pos x="16" y="52"/>
                </a:cxn>
                <a:cxn ang="0">
                  <a:pos x="17" y="52"/>
                </a:cxn>
                <a:cxn ang="0">
                  <a:pos x="20" y="51"/>
                </a:cxn>
                <a:cxn ang="0">
                  <a:pos x="20" y="46"/>
                </a:cxn>
                <a:cxn ang="0">
                  <a:pos x="20" y="18"/>
                </a:cxn>
                <a:cxn ang="0">
                  <a:pos x="21" y="3"/>
                </a:cxn>
                <a:cxn ang="0">
                  <a:pos x="7" y="3"/>
                </a:cxn>
                <a:cxn ang="0">
                  <a:pos x="2" y="6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4" y="0"/>
                </a:cxn>
                <a:cxn ang="0">
                  <a:pos x="42" y="0"/>
                </a:cxn>
                <a:cxn ang="0">
                  <a:pos x="45" y="1"/>
                </a:cxn>
                <a:cxn ang="0">
                  <a:pos x="45" y="1"/>
                </a:cxn>
              </a:cxnLst>
              <a:rect l="0" t="0" r="r" b="b"/>
              <a:pathLst>
                <a:path w="46" h="54">
                  <a:moveTo>
                    <a:pt x="45" y="1"/>
                  </a:moveTo>
                  <a:cubicBezTo>
                    <a:pt x="46" y="3"/>
                    <a:pt x="46" y="4"/>
                    <a:pt x="46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4"/>
                    <a:pt x="43" y="3"/>
                    <a:pt x="42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50"/>
                    <a:pt x="27" y="52"/>
                    <a:pt x="28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9" y="53"/>
                    <a:pt x="29" y="54"/>
                    <a:pt x="28" y="54"/>
                  </a:cubicBezTo>
                  <a:cubicBezTo>
                    <a:pt x="25" y="53"/>
                    <a:pt x="21" y="53"/>
                    <a:pt x="17" y="54"/>
                  </a:cubicBezTo>
                  <a:cubicBezTo>
                    <a:pt x="16" y="53"/>
                    <a:pt x="16" y="53"/>
                    <a:pt x="16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8" y="52"/>
                    <a:pt x="19" y="51"/>
                    <a:pt x="20" y="51"/>
                  </a:cubicBezTo>
                  <a:cubicBezTo>
                    <a:pt x="20" y="49"/>
                    <a:pt x="20" y="47"/>
                    <a:pt x="20" y="46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6" y="3"/>
                    <a:pt x="12" y="3"/>
                    <a:pt x="7" y="3"/>
                  </a:cubicBezTo>
                  <a:cubicBezTo>
                    <a:pt x="5" y="3"/>
                    <a:pt x="3" y="3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4" y="0"/>
                    <a:pt x="38" y="0"/>
                    <a:pt x="42" y="0"/>
                  </a:cubicBezTo>
                  <a:cubicBezTo>
                    <a:pt x="44" y="0"/>
                    <a:pt x="45" y="0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</a:path>
              </a:pathLst>
            </a:custGeom>
            <a:grpFill/>
            <a:ln w="2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Bangla MN"/>
                <a:cs typeface="Bangla MN"/>
              </a:endParaRPr>
            </a:p>
          </p:txBody>
        </p:sp>
        <p:sp>
          <p:nvSpPr>
            <p:cNvPr id="79" name="Freeform 81"/>
            <p:cNvSpPr>
              <a:spLocks/>
            </p:cNvSpPr>
            <p:nvPr/>
          </p:nvSpPr>
          <p:spPr bwMode="auto">
            <a:xfrm>
              <a:off x="6532514" y="2994007"/>
              <a:ext cx="195263" cy="20796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1" y="0"/>
                </a:cxn>
                <a:cxn ang="0">
                  <a:pos x="11" y="2"/>
                </a:cxn>
                <a:cxn ang="0">
                  <a:pos x="11" y="5"/>
                </a:cxn>
                <a:cxn ang="0">
                  <a:pos x="44" y="43"/>
                </a:cxn>
                <a:cxn ang="0">
                  <a:pos x="44" y="8"/>
                </a:cxn>
                <a:cxn ang="0">
                  <a:pos x="44" y="6"/>
                </a:cxn>
                <a:cxn ang="0">
                  <a:pos x="42" y="3"/>
                </a:cxn>
                <a:cxn ang="0">
                  <a:pos x="41" y="2"/>
                </a:cxn>
                <a:cxn ang="0">
                  <a:pos x="40" y="1"/>
                </a:cxn>
                <a:cxn ang="0">
                  <a:pos x="41" y="1"/>
                </a:cxn>
                <a:cxn ang="0">
                  <a:pos x="52" y="0"/>
                </a:cxn>
                <a:cxn ang="0">
                  <a:pos x="52" y="2"/>
                </a:cxn>
                <a:cxn ang="0">
                  <a:pos x="51" y="2"/>
                </a:cxn>
                <a:cxn ang="0">
                  <a:pos x="49" y="4"/>
                </a:cxn>
                <a:cxn ang="0">
                  <a:pos x="48" y="14"/>
                </a:cxn>
                <a:cxn ang="0">
                  <a:pos x="48" y="15"/>
                </a:cxn>
                <a:cxn ang="0">
                  <a:pos x="48" y="16"/>
                </a:cxn>
                <a:cxn ang="0">
                  <a:pos x="48" y="54"/>
                </a:cxn>
                <a:cxn ang="0">
                  <a:pos x="47" y="55"/>
                </a:cxn>
                <a:cxn ang="0">
                  <a:pos x="29" y="34"/>
                </a:cxn>
                <a:cxn ang="0">
                  <a:pos x="8" y="10"/>
                </a:cxn>
                <a:cxn ang="0">
                  <a:pos x="8" y="30"/>
                </a:cxn>
                <a:cxn ang="0">
                  <a:pos x="9" y="51"/>
                </a:cxn>
                <a:cxn ang="0">
                  <a:pos x="10" y="53"/>
                </a:cxn>
                <a:cxn ang="0">
                  <a:pos x="11" y="53"/>
                </a:cxn>
                <a:cxn ang="0">
                  <a:pos x="13" y="54"/>
                </a:cxn>
                <a:cxn ang="0">
                  <a:pos x="12" y="55"/>
                </a:cxn>
                <a:cxn ang="0">
                  <a:pos x="0" y="55"/>
                </a:cxn>
                <a:cxn ang="0">
                  <a:pos x="1" y="53"/>
                </a:cxn>
                <a:cxn ang="0">
                  <a:pos x="1" y="53"/>
                </a:cxn>
                <a:cxn ang="0">
                  <a:pos x="4" y="49"/>
                </a:cxn>
                <a:cxn ang="0">
                  <a:pos x="4" y="5"/>
                </a:cxn>
                <a:cxn ang="0">
                  <a:pos x="1" y="2"/>
                </a:cxn>
                <a:cxn ang="0">
                  <a:pos x="0" y="2"/>
                </a:cxn>
              </a:cxnLst>
              <a:rect l="0" t="0" r="r" b="b"/>
              <a:pathLst>
                <a:path w="52" h="55">
                  <a:moveTo>
                    <a:pt x="0" y="2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4" y="1"/>
                    <a:pt x="8" y="1"/>
                    <a:pt x="11" y="0"/>
                  </a:cubicBezTo>
                  <a:cubicBezTo>
                    <a:pt x="11" y="1"/>
                    <a:pt x="12" y="1"/>
                    <a:pt x="11" y="2"/>
                  </a:cubicBezTo>
                  <a:cubicBezTo>
                    <a:pt x="11" y="3"/>
                    <a:pt x="11" y="4"/>
                    <a:pt x="11" y="5"/>
                  </a:cubicBezTo>
                  <a:cubicBezTo>
                    <a:pt x="11" y="5"/>
                    <a:pt x="45" y="43"/>
                    <a:pt x="44" y="43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4" y="5"/>
                    <a:pt x="44" y="4"/>
                    <a:pt x="42" y="3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0" y="2"/>
                    <a:pt x="40" y="2"/>
                    <a:pt x="40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5" y="1"/>
                    <a:pt x="48" y="1"/>
                    <a:pt x="52" y="0"/>
                  </a:cubicBezTo>
                  <a:cubicBezTo>
                    <a:pt x="52" y="1"/>
                    <a:pt x="52" y="1"/>
                    <a:pt x="52" y="2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0" y="2"/>
                    <a:pt x="49" y="3"/>
                    <a:pt x="49" y="4"/>
                  </a:cubicBezTo>
                  <a:cubicBezTo>
                    <a:pt x="48" y="7"/>
                    <a:pt x="48" y="11"/>
                    <a:pt x="48" y="14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2" y="26"/>
                    <a:pt x="15" y="18"/>
                    <a:pt x="8" y="10"/>
                  </a:cubicBezTo>
                  <a:cubicBezTo>
                    <a:pt x="8" y="14"/>
                    <a:pt x="8" y="22"/>
                    <a:pt x="8" y="30"/>
                  </a:cubicBezTo>
                  <a:cubicBezTo>
                    <a:pt x="8" y="38"/>
                    <a:pt x="8" y="47"/>
                    <a:pt x="9" y="51"/>
                  </a:cubicBezTo>
                  <a:cubicBezTo>
                    <a:pt x="9" y="51"/>
                    <a:pt x="9" y="52"/>
                    <a:pt x="10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2" y="53"/>
                    <a:pt x="12" y="53"/>
                    <a:pt x="13" y="54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4"/>
                    <a:pt x="3" y="55"/>
                    <a:pt x="0" y="55"/>
                  </a:cubicBezTo>
                  <a:cubicBezTo>
                    <a:pt x="0" y="54"/>
                    <a:pt x="0" y="53"/>
                    <a:pt x="1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3" y="52"/>
                    <a:pt x="4" y="51"/>
                    <a:pt x="4" y="49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3"/>
                    <a:pt x="2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grpFill/>
            <a:ln w="2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Bangla MN"/>
                <a:cs typeface="Bangla MN"/>
              </a:endParaRPr>
            </a:p>
          </p:txBody>
        </p:sp>
        <p:sp>
          <p:nvSpPr>
            <p:cNvPr id="80" name="Freeform 82"/>
            <p:cNvSpPr>
              <a:spLocks/>
            </p:cNvSpPr>
            <p:nvPr/>
          </p:nvSpPr>
          <p:spPr bwMode="auto">
            <a:xfrm>
              <a:off x="6532514" y="2994007"/>
              <a:ext cx="195263" cy="20796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1" y="0"/>
                </a:cxn>
                <a:cxn ang="0">
                  <a:pos x="11" y="2"/>
                </a:cxn>
                <a:cxn ang="0">
                  <a:pos x="11" y="5"/>
                </a:cxn>
                <a:cxn ang="0">
                  <a:pos x="44" y="43"/>
                </a:cxn>
                <a:cxn ang="0">
                  <a:pos x="44" y="8"/>
                </a:cxn>
                <a:cxn ang="0">
                  <a:pos x="44" y="6"/>
                </a:cxn>
                <a:cxn ang="0">
                  <a:pos x="42" y="3"/>
                </a:cxn>
                <a:cxn ang="0">
                  <a:pos x="41" y="2"/>
                </a:cxn>
                <a:cxn ang="0">
                  <a:pos x="40" y="1"/>
                </a:cxn>
                <a:cxn ang="0">
                  <a:pos x="41" y="1"/>
                </a:cxn>
                <a:cxn ang="0">
                  <a:pos x="52" y="0"/>
                </a:cxn>
                <a:cxn ang="0">
                  <a:pos x="52" y="2"/>
                </a:cxn>
                <a:cxn ang="0">
                  <a:pos x="51" y="2"/>
                </a:cxn>
                <a:cxn ang="0">
                  <a:pos x="49" y="4"/>
                </a:cxn>
                <a:cxn ang="0">
                  <a:pos x="48" y="14"/>
                </a:cxn>
                <a:cxn ang="0">
                  <a:pos x="48" y="15"/>
                </a:cxn>
                <a:cxn ang="0">
                  <a:pos x="48" y="16"/>
                </a:cxn>
                <a:cxn ang="0">
                  <a:pos x="48" y="54"/>
                </a:cxn>
                <a:cxn ang="0">
                  <a:pos x="47" y="55"/>
                </a:cxn>
                <a:cxn ang="0">
                  <a:pos x="29" y="34"/>
                </a:cxn>
                <a:cxn ang="0">
                  <a:pos x="8" y="10"/>
                </a:cxn>
                <a:cxn ang="0">
                  <a:pos x="8" y="30"/>
                </a:cxn>
                <a:cxn ang="0">
                  <a:pos x="9" y="51"/>
                </a:cxn>
                <a:cxn ang="0">
                  <a:pos x="10" y="53"/>
                </a:cxn>
                <a:cxn ang="0">
                  <a:pos x="11" y="53"/>
                </a:cxn>
                <a:cxn ang="0">
                  <a:pos x="13" y="54"/>
                </a:cxn>
                <a:cxn ang="0">
                  <a:pos x="12" y="55"/>
                </a:cxn>
                <a:cxn ang="0">
                  <a:pos x="0" y="55"/>
                </a:cxn>
                <a:cxn ang="0">
                  <a:pos x="1" y="53"/>
                </a:cxn>
                <a:cxn ang="0">
                  <a:pos x="1" y="53"/>
                </a:cxn>
                <a:cxn ang="0">
                  <a:pos x="4" y="49"/>
                </a:cxn>
                <a:cxn ang="0">
                  <a:pos x="4" y="5"/>
                </a:cxn>
                <a:cxn ang="0">
                  <a:pos x="1" y="2"/>
                </a:cxn>
                <a:cxn ang="0">
                  <a:pos x="0" y="2"/>
                </a:cxn>
              </a:cxnLst>
              <a:rect l="0" t="0" r="r" b="b"/>
              <a:pathLst>
                <a:path w="52" h="55">
                  <a:moveTo>
                    <a:pt x="0" y="2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4" y="1"/>
                    <a:pt x="8" y="1"/>
                    <a:pt x="11" y="0"/>
                  </a:cubicBezTo>
                  <a:cubicBezTo>
                    <a:pt x="11" y="1"/>
                    <a:pt x="12" y="1"/>
                    <a:pt x="11" y="2"/>
                  </a:cubicBezTo>
                  <a:cubicBezTo>
                    <a:pt x="11" y="3"/>
                    <a:pt x="11" y="4"/>
                    <a:pt x="11" y="5"/>
                  </a:cubicBezTo>
                  <a:cubicBezTo>
                    <a:pt x="11" y="5"/>
                    <a:pt x="45" y="43"/>
                    <a:pt x="44" y="43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4" y="5"/>
                    <a:pt x="44" y="4"/>
                    <a:pt x="42" y="3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0" y="2"/>
                    <a:pt x="40" y="2"/>
                    <a:pt x="40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5" y="1"/>
                    <a:pt x="48" y="1"/>
                    <a:pt x="52" y="0"/>
                  </a:cubicBezTo>
                  <a:cubicBezTo>
                    <a:pt x="52" y="1"/>
                    <a:pt x="52" y="1"/>
                    <a:pt x="52" y="2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0" y="2"/>
                    <a:pt x="49" y="3"/>
                    <a:pt x="49" y="4"/>
                  </a:cubicBezTo>
                  <a:cubicBezTo>
                    <a:pt x="48" y="7"/>
                    <a:pt x="48" y="11"/>
                    <a:pt x="48" y="14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2" y="26"/>
                    <a:pt x="15" y="18"/>
                    <a:pt x="8" y="10"/>
                  </a:cubicBezTo>
                  <a:cubicBezTo>
                    <a:pt x="8" y="14"/>
                    <a:pt x="8" y="22"/>
                    <a:pt x="8" y="30"/>
                  </a:cubicBezTo>
                  <a:cubicBezTo>
                    <a:pt x="8" y="38"/>
                    <a:pt x="8" y="47"/>
                    <a:pt x="9" y="51"/>
                  </a:cubicBezTo>
                  <a:cubicBezTo>
                    <a:pt x="9" y="51"/>
                    <a:pt x="9" y="52"/>
                    <a:pt x="10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2" y="53"/>
                    <a:pt x="12" y="53"/>
                    <a:pt x="13" y="54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4"/>
                    <a:pt x="3" y="55"/>
                    <a:pt x="0" y="55"/>
                  </a:cubicBezTo>
                  <a:cubicBezTo>
                    <a:pt x="0" y="54"/>
                    <a:pt x="0" y="53"/>
                    <a:pt x="1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3" y="52"/>
                    <a:pt x="4" y="51"/>
                    <a:pt x="4" y="49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3"/>
                    <a:pt x="2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grpFill/>
            <a:ln w="2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Bangla MN"/>
                <a:cs typeface="Bangla MN"/>
              </a:endParaRPr>
            </a:p>
          </p:txBody>
        </p:sp>
        <p:sp>
          <p:nvSpPr>
            <p:cNvPr id="81" name="Freeform 83"/>
            <p:cNvSpPr>
              <a:spLocks/>
            </p:cNvSpPr>
            <p:nvPr/>
          </p:nvSpPr>
          <p:spPr bwMode="auto">
            <a:xfrm>
              <a:off x="6400752" y="2994007"/>
              <a:ext cx="115888" cy="207963"/>
            </a:xfrm>
            <a:custGeom>
              <a:avLst/>
              <a:gdLst/>
              <a:ahLst/>
              <a:cxnLst>
                <a:cxn ang="0">
                  <a:pos x="9" y="28"/>
                </a:cxn>
                <a:cxn ang="0">
                  <a:pos x="9" y="51"/>
                </a:cxn>
                <a:cxn ang="0">
                  <a:pos x="27" y="51"/>
                </a:cxn>
                <a:cxn ang="0">
                  <a:pos x="30" y="47"/>
                </a:cxn>
                <a:cxn ang="0">
                  <a:pos x="31" y="47"/>
                </a:cxn>
                <a:cxn ang="0">
                  <a:pos x="31" y="47"/>
                </a:cxn>
                <a:cxn ang="0">
                  <a:pos x="30" y="53"/>
                </a:cxn>
                <a:cxn ang="0">
                  <a:pos x="27" y="55"/>
                </a:cxn>
                <a:cxn ang="0">
                  <a:pos x="0" y="55"/>
                </a:cxn>
                <a:cxn ang="0">
                  <a:pos x="0" y="54"/>
                </a:cxn>
                <a:cxn ang="0">
                  <a:pos x="3" y="51"/>
                </a:cxn>
                <a:cxn ang="0">
                  <a:pos x="3" y="49"/>
                </a:cxn>
                <a:cxn ang="0">
                  <a:pos x="3" y="35"/>
                </a:cxn>
                <a:cxn ang="0">
                  <a:pos x="3" y="8"/>
                </a:cxn>
                <a:cxn ang="0">
                  <a:pos x="2" y="3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23" y="1"/>
                </a:cxn>
                <a:cxn ang="0">
                  <a:pos x="25" y="6"/>
                </a:cxn>
                <a:cxn ang="0">
                  <a:pos x="23" y="6"/>
                </a:cxn>
                <a:cxn ang="0">
                  <a:pos x="19" y="4"/>
                </a:cxn>
                <a:cxn ang="0">
                  <a:pos x="9" y="4"/>
                </a:cxn>
                <a:cxn ang="0">
                  <a:pos x="9" y="25"/>
                </a:cxn>
                <a:cxn ang="0">
                  <a:pos x="22" y="24"/>
                </a:cxn>
                <a:cxn ang="0">
                  <a:pos x="24" y="22"/>
                </a:cxn>
                <a:cxn ang="0">
                  <a:pos x="25" y="21"/>
                </a:cxn>
                <a:cxn ang="0">
                  <a:pos x="25" y="30"/>
                </a:cxn>
                <a:cxn ang="0">
                  <a:pos x="24" y="31"/>
                </a:cxn>
                <a:cxn ang="0">
                  <a:pos x="24" y="30"/>
                </a:cxn>
                <a:cxn ang="0">
                  <a:pos x="20" y="28"/>
                </a:cxn>
                <a:cxn ang="0">
                  <a:pos x="9" y="28"/>
                </a:cxn>
              </a:cxnLst>
              <a:rect l="0" t="0" r="r" b="b"/>
              <a:pathLst>
                <a:path w="31" h="55">
                  <a:moveTo>
                    <a:pt x="9" y="28"/>
                  </a:moveTo>
                  <a:cubicBezTo>
                    <a:pt x="9" y="36"/>
                    <a:pt x="9" y="44"/>
                    <a:pt x="9" y="51"/>
                  </a:cubicBezTo>
                  <a:cubicBezTo>
                    <a:pt x="15" y="51"/>
                    <a:pt x="21" y="52"/>
                    <a:pt x="27" y="51"/>
                  </a:cubicBezTo>
                  <a:cubicBezTo>
                    <a:pt x="28" y="50"/>
                    <a:pt x="29" y="49"/>
                    <a:pt x="30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50"/>
                    <a:pt x="31" y="51"/>
                    <a:pt x="30" y="53"/>
                  </a:cubicBezTo>
                  <a:cubicBezTo>
                    <a:pt x="29" y="54"/>
                    <a:pt x="28" y="55"/>
                    <a:pt x="27" y="55"/>
                  </a:cubicBezTo>
                  <a:cubicBezTo>
                    <a:pt x="17" y="55"/>
                    <a:pt x="10" y="54"/>
                    <a:pt x="0" y="55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" y="53"/>
                    <a:pt x="3" y="52"/>
                    <a:pt x="3" y="51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6"/>
                    <a:pt x="3" y="4"/>
                    <a:pt x="2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8" y="1"/>
                    <a:pt x="15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4" y="2"/>
                    <a:pt x="24" y="4"/>
                    <a:pt x="25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4"/>
                    <a:pt x="20" y="4"/>
                    <a:pt x="1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11"/>
                    <a:pt x="9" y="18"/>
                    <a:pt x="9" y="25"/>
                  </a:cubicBezTo>
                  <a:cubicBezTo>
                    <a:pt x="13" y="24"/>
                    <a:pt x="17" y="25"/>
                    <a:pt x="22" y="24"/>
                  </a:cubicBezTo>
                  <a:cubicBezTo>
                    <a:pt x="22" y="24"/>
                    <a:pt x="23" y="23"/>
                    <a:pt x="24" y="22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5"/>
                    <a:pt x="25" y="27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0"/>
                    <a:pt x="24" y="30"/>
                  </a:cubicBezTo>
                  <a:cubicBezTo>
                    <a:pt x="24" y="28"/>
                    <a:pt x="20" y="28"/>
                    <a:pt x="20" y="28"/>
                  </a:cubicBezTo>
                  <a:cubicBezTo>
                    <a:pt x="16" y="28"/>
                    <a:pt x="13" y="28"/>
                    <a:pt x="9" y="28"/>
                  </a:cubicBezTo>
                </a:path>
              </a:pathLst>
            </a:custGeom>
            <a:grpFill/>
            <a:ln w="2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Bangla MN"/>
                <a:cs typeface="Bangla MN"/>
              </a:endParaRPr>
            </a:p>
          </p:txBody>
        </p:sp>
        <p:sp>
          <p:nvSpPr>
            <p:cNvPr id="82" name="Freeform 84"/>
            <p:cNvSpPr>
              <a:spLocks/>
            </p:cNvSpPr>
            <p:nvPr/>
          </p:nvSpPr>
          <p:spPr bwMode="auto">
            <a:xfrm>
              <a:off x="6400752" y="2994007"/>
              <a:ext cx="115888" cy="207963"/>
            </a:xfrm>
            <a:custGeom>
              <a:avLst/>
              <a:gdLst/>
              <a:ahLst/>
              <a:cxnLst>
                <a:cxn ang="0">
                  <a:pos x="9" y="28"/>
                </a:cxn>
                <a:cxn ang="0">
                  <a:pos x="9" y="51"/>
                </a:cxn>
                <a:cxn ang="0">
                  <a:pos x="27" y="51"/>
                </a:cxn>
                <a:cxn ang="0">
                  <a:pos x="30" y="47"/>
                </a:cxn>
                <a:cxn ang="0">
                  <a:pos x="31" y="47"/>
                </a:cxn>
                <a:cxn ang="0">
                  <a:pos x="31" y="47"/>
                </a:cxn>
                <a:cxn ang="0">
                  <a:pos x="30" y="53"/>
                </a:cxn>
                <a:cxn ang="0">
                  <a:pos x="27" y="55"/>
                </a:cxn>
                <a:cxn ang="0">
                  <a:pos x="0" y="55"/>
                </a:cxn>
                <a:cxn ang="0">
                  <a:pos x="0" y="54"/>
                </a:cxn>
                <a:cxn ang="0">
                  <a:pos x="3" y="51"/>
                </a:cxn>
                <a:cxn ang="0">
                  <a:pos x="3" y="49"/>
                </a:cxn>
                <a:cxn ang="0">
                  <a:pos x="3" y="35"/>
                </a:cxn>
                <a:cxn ang="0">
                  <a:pos x="3" y="8"/>
                </a:cxn>
                <a:cxn ang="0">
                  <a:pos x="2" y="3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23" y="1"/>
                </a:cxn>
                <a:cxn ang="0">
                  <a:pos x="25" y="6"/>
                </a:cxn>
                <a:cxn ang="0">
                  <a:pos x="23" y="6"/>
                </a:cxn>
                <a:cxn ang="0">
                  <a:pos x="19" y="4"/>
                </a:cxn>
                <a:cxn ang="0">
                  <a:pos x="9" y="4"/>
                </a:cxn>
                <a:cxn ang="0">
                  <a:pos x="9" y="25"/>
                </a:cxn>
                <a:cxn ang="0">
                  <a:pos x="22" y="24"/>
                </a:cxn>
                <a:cxn ang="0">
                  <a:pos x="24" y="22"/>
                </a:cxn>
                <a:cxn ang="0">
                  <a:pos x="25" y="21"/>
                </a:cxn>
                <a:cxn ang="0">
                  <a:pos x="25" y="30"/>
                </a:cxn>
                <a:cxn ang="0">
                  <a:pos x="24" y="31"/>
                </a:cxn>
                <a:cxn ang="0">
                  <a:pos x="24" y="30"/>
                </a:cxn>
                <a:cxn ang="0">
                  <a:pos x="20" y="28"/>
                </a:cxn>
                <a:cxn ang="0">
                  <a:pos x="9" y="28"/>
                </a:cxn>
              </a:cxnLst>
              <a:rect l="0" t="0" r="r" b="b"/>
              <a:pathLst>
                <a:path w="31" h="55">
                  <a:moveTo>
                    <a:pt x="9" y="28"/>
                  </a:moveTo>
                  <a:cubicBezTo>
                    <a:pt x="9" y="36"/>
                    <a:pt x="9" y="44"/>
                    <a:pt x="9" y="51"/>
                  </a:cubicBezTo>
                  <a:cubicBezTo>
                    <a:pt x="15" y="51"/>
                    <a:pt x="21" y="52"/>
                    <a:pt x="27" y="51"/>
                  </a:cubicBezTo>
                  <a:cubicBezTo>
                    <a:pt x="28" y="50"/>
                    <a:pt x="29" y="49"/>
                    <a:pt x="30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50"/>
                    <a:pt x="31" y="51"/>
                    <a:pt x="30" y="53"/>
                  </a:cubicBezTo>
                  <a:cubicBezTo>
                    <a:pt x="29" y="54"/>
                    <a:pt x="28" y="55"/>
                    <a:pt x="27" y="55"/>
                  </a:cubicBezTo>
                  <a:cubicBezTo>
                    <a:pt x="17" y="55"/>
                    <a:pt x="10" y="54"/>
                    <a:pt x="0" y="55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" y="53"/>
                    <a:pt x="3" y="52"/>
                    <a:pt x="3" y="51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6"/>
                    <a:pt x="3" y="4"/>
                    <a:pt x="2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8" y="1"/>
                    <a:pt x="15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4" y="2"/>
                    <a:pt x="24" y="4"/>
                    <a:pt x="25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4"/>
                    <a:pt x="20" y="4"/>
                    <a:pt x="1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11"/>
                    <a:pt x="9" y="18"/>
                    <a:pt x="9" y="25"/>
                  </a:cubicBezTo>
                  <a:cubicBezTo>
                    <a:pt x="13" y="24"/>
                    <a:pt x="17" y="25"/>
                    <a:pt x="22" y="24"/>
                  </a:cubicBezTo>
                  <a:cubicBezTo>
                    <a:pt x="22" y="24"/>
                    <a:pt x="23" y="23"/>
                    <a:pt x="24" y="22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5"/>
                    <a:pt x="25" y="27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0"/>
                    <a:pt x="24" y="30"/>
                  </a:cubicBezTo>
                  <a:cubicBezTo>
                    <a:pt x="24" y="28"/>
                    <a:pt x="20" y="28"/>
                    <a:pt x="20" y="28"/>
                  </a:cubicBezTo>
                  <a:cubicBezTo>
                    <a:pt x="16" y="28"/>
                    <a:pt x="13" y="28"/>
                    <a:pt x="9" y="28"/>
                  </a:cubicBezTo>
                </a:path>
              </a:pathLst>
            </a:custGeom>
            <a:grpFill/>
            <a:ln w="2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Bangla MN"/>
                <a:cs typeface="Bangla MN"/>
              </a:endParaRPr>
            </a:p>
          </p:txBody>
        </p:sp>
        <p:sp>
          <p:nvSpPr>
            <p:cNvPr id="83" name="Freeform 85"/>
            <p:cNvSpPr>
              <a:spLocks noEditPoints="1"/>
            </p:cNvSpPr>
            <p:nvPr/>
          </p:nvSpPr>
          <p:spPr bwMode="auto">
            <a:xfrm>
              <a:off x="3490864" y="2994007"/>
              <a:ext cx="207963" cy="207963"/>
            </a:xfrm>
            <a:custGeom>
              <a:avLst/>
              <a:gdLst/>
              <a:ahLst/>
              <a:cxnLst>
                <a:cxn ang="0">
                  <a:pos x="27" y="11"/>
                </a:cxn>
                <a:cxn ang="0">
                  <a:pos x="17" y="34"/>
                </a:cxn>
                <a:cxn ang="0">
                  <a:pos x="16" y="37"/>
                </a:cxn>
                <a:cxn ang="0">
                  <a:pos x="38" y="37"/>
                </a:cxn>
                <a:cxn ang="0">
                  <a:pos x="28" y="11"/>
                </a:cxn>
                <a:cxn ang="0">
                  <a:pos x="27" y="11"/>
                </a:cxn>
                <a:cxn ang="0">
                  <a:pos x="27" y="1"/>
                </a:cxn>
                <a:cxn ang="0">
                  <a:pos x="28" y="0"/>
                </a:cxn>
                <a:cxn ang="0">
                  <a:pos x="29" y="1"/>
                </a:cxn>
                <a:cxn ang="0">
                  <a:pos x="50" y="50"/>
                </a:cxn>
                <a:cxn ang="0">
                  <a:pos x="55" y="53"/>
                </a:cxn>
                <a:cxn ang="0">
                  <a:pos x="55" y="55"/>
                </a:cxn>
                <a:cxn ang="0">
                  <a:pos x="46" y="55"/>
                </a:cxn>
                <a:cxn ang="0">
                  <a:pos x="42" y="55"/>
                </a:cxn>
                <a:cxn ang="0">
                  <a:pos x="41" y="54"/>
                </a:cxn>
                <a:cxn ang="0">
                  <a:pos x="43" y="51"/>
                </a:cxn>
                <a:cxn ang="0">
                  <a:pos x="39" y="41"/>
                </a:cxn>
                <a:cxn ang="0">
                  <a:pos x="14" y="41"/>
                </a:cxn>
                <a:cxn ang="0">
                  <a:pos x="10" y="51"/>
                </a:cxn>
                <a:cxn ang="0">
                  <a:pos x="12" y="54"/>
                </a:cxn>
                <a:cxn ang="0">
                  <a:pos x="12" y="55"/>
                </a:cxn>
                <a:cxn ang="0">
                  <a:pos x="3" y="55"/>
                </a:cxn>
                <a:cxn ang="0">
                  <a:pos x="2" y="55"/>
                </a:cxn>
                <a:cxn ang="0">
                  <a:pos x="0" y="54"/>
                </a:cxn>
                <a:cxn ang="0">
                  <a:pos x="5" y="51"/>
                </a:cxn>
                <a:cxn ang="0">
                  <a:pos x="7" y="48"/>
                </a:cxn>
                <a:cxn ang="0">
                  <a:pos x="12" y="36"/>
                </a:cxn>
                <a:cxn ang="0">
                  <a:pos x="27" y="1"/>
                </a:cxn>
              </a:cxnLst>
              <a:rect l="0" t="0" r="r" b="b"/>
              <a:pathLst>
                <a:path w="55" h="55">
                  <a:moveTo>
                    <a:pt x="27" y="11"/>
                  </a:moveTo>
                  <a:cubicBezTo>
                    <a:pt x="17" y="34"/>
                    <a:pt x="17" y="34"/>
                    <a:pt x="17" y="34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7" y="11"/>
                    <a:pt x="27" y="11"/>
                    <a:pt x="27" y="11"/>
                  </a:cubicBezTo>
                  <a:close/>
                  <a:moveTo>
                    <a:pt x="27" y="1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6" y="17"/>
                    <a:pt x="43" y="33"/>
                    <a:pt x="50" y="50"/>
                  </a:cubicBezTo>
                  <a:cubicBezTo>
                    <a:pt x="51" y="52"/>
                    <a:pt x="53" y="53"/>
                    <a:pt x="55" y="53"/>
                  </a:cubicBezTo>
                  <a:cubicBezTo>
                    <a:pt x="55" y="54"/>
                    <a:pt x="55" y="54"/>
                    <a:pt x="55" y="55"/>
                  </a:cubicBezTo>
                  <a:cubicBezTo>
                    <a:pt x="52" y="55"/>
                    <a:pt x="49" y="55"/>
                    <a:pt x="46" y="5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42" y="53"/>
                    <a:pt x="43" y="52"/>
                    <a:pt x="43" y="51"/>
                  </a:cubicBezTo>
                  <a:cubicBezTo>
                    <a:pt x="42" y="47"/>
                    <a:pt x="41" y="44"/>
                    <a:pt x="39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3" y="44"/>
                    <a:pt x="11" y="47"/>
                    <a:pt x="10" y="51"/>
                  </a:cubicBezTo>
                  <a:cubicBezTo>
                    <a:pt x="10" y="52"/>
                    <a:pt x="11" y="53"/>
                    <a:pt x="12" y="54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9" y="55"/>
                    <a:pt x="5" y="54"/>
                    <a:pt x="3" y="55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1" y="55"/>
                    <a:pt x="0" y="55"/>
                    <a:pt x="0" y="54"/>
                  </a:cubicBezTo>
                  <a:cubicBezTo>
                    <a:pt x="2" y="53"/>
                    <a:pt x="4" y="52"/>
                    <a:pt x="5" y="51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27" y="1"/>
                    <a:pt x="27" y="1"/>
                    <a:pt x="27" y="1"/>
                  </a:cubicBezTo>
                </a:path>
              </a:pathLst>
            </a:custGeom>
            <a:grpFill/>
            <a:ln w="2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Bangla MN"/>
                <a:cs typeface="Bangla MN"/>
              </a:endParaRPr>
            </a:p>
          </p:txBody>
        </p:sp>
        <p:sp>
          <p:nvSpPr>
            <p:cNvPr id="84" name="Freeform 86"/>
            <p:cNvSpPr>
              <a:spLocks noEditPoints="1"/>
            </p:cNvSpPr>
            <p:nvPr/>
          </p:nvSpPr>
          <p:spPr bwMode="auto">
            <a:xfrm>
              <a:off x="3490864" y="2994007"/>
              <a:ext cx="207963" cy="207963"/>
            </a:xfrm>
            <a:custGeom>
              <a:avLst/>
              <a:gdLst/>
              <a:ahLst/>
              <a:cxnLst>
                <a:cxn ang="0">
                  <a:pos x="27" y="11"/>
                </a:cxn>
                <a:cxn ang="0">
                  <a:pos x="17" y="34"/>
                </a:cxn>
                <a:cxn ang="0">
                  <a:pos x="16" y="37"/>
                </a:cxn>
                <a:cxn ang="0">
                  <a:pos x="38" y="37"/>
                </a:cxn>
                <a:cxn ang="0">
                  <a:pos x="28" y="11"/>
                </a:cxn>
                <a:cxn ang="0">
                  <a:pos x="27" y="11"/>
                </a:cxn>
                <a:cxn ang="0">
                  <a:pos x="27" y="1"/>
                </a:cxn>
                <a:cxn ang="0">
                  <a:pos x="28" y="0"/>
                </a:cxn>
                <a:cxn ang="0">
                  <a:pos x="29" y="1"/>
                </a:cxn>
                <a:cxn ang="0">
                  <a:pos x="50" y="50"/>
                </a:cxn>
                <a:cxn ang="0">
                  <a:pos x="55" y="53"/>
                </a:cxn>
                <a:cxn ang="0">
                  <a:pos x="55" y="55"/>
                </a:cxn>
                <a:cxn ang="0">
                  <a:pos x="46" y="55"/>
                </a:cxn>
                <a:cxn ang="0">
                  <a:pos x="42" y="55"/>
                </a:cxn>
                <a:cxn ang="0">
                  <a:pos x="41" y="54"/>
                </a:cxn>
                <a:cxn ang="0">
                  <a:pos x="43" y="51"/>
                </a:cxn>
                <a:cxn ang="0">
                  <a:pos x="39" y="41"/>
                </a:cxn>
                <a:cxn ang="0">
                  <a:pos x="14" y="41"/>
                </a:cxn>
                <a:cxn ang="0">
                  <a:pos x="10" y="51"/>
                </a:cxn>
                <a:cxn ang="0">
                  <a:pos x="12" y="54"/>
                </a:cxn>
                <a:cxn ang="0">
                  <a:pos x="12" y="55"/>
                </a:cxn>
                <a:cxn ang="0">
                  <a:pos x="3" y="55"/>
                </a:cxn>
                <a:cxn ang="0">
                  <a:pos x="2" y="55"/>
                </a:cxn>
                <a:cxn ang="0">
                  <a:pos x="0" y="54"/>
                </a:cxn>
                <a:cxn ang="0">
                  <a:pos x="5" y="51"/>
                </a:cxn>
                <a:cxn ang="0">
                  <a:pos x="7" y="48"/>
                </a:cxn>
                <a:cxn ang="0">
                  <a:pos x="12" y="36"/>
                </a:cxn>
                <a:cxn ang="0">
                  <a:pos x="27" y="1"/>
                </a:cxn>
              </a:cxnLst>
              <a:rect l="0" t="0" r="r" b="b"/>
              <a:pathLst>
                <a:path w="55" h="55">
                  <a:moveTo>
                    <a:pt x="27" y="11"/>
                  </a:moveTo>
                  <a:cubicBezTo>
                    <a:pt x="17" y="34"/>
                    <a:pt x="17" y="34"/>
                    <a:pt x="17" y="34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7" y="11"/>
                    <a:pt x="27" y="11"/>
                    <a:pt x="27" y="11"/>
                  </a:cubicBezTo>
                  <a:close/>
                  <a:moveTo>
                    <a:pt x="27" y="1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6" y="17"/>
                    <a:pt x="43" y="33"/>
                    <a:pt x="50" y="50"/>
                  </a:cubicBezTo>
                  <a:cubicBezTo>
                    <a:pt x="51" y="52"/>
                    <a:pt x="53" y="53"/>
                    <a:pt x="55" y="53"/>
                  </a:cubicBezTo>
                  <a:cubicBezTo>
                    <a:pt x="55" y="54"/>
                    <a:pt x="55" y="54"/>
                    <a:pt x="55" y="55"/>
                  </a:cubicBezTo>
                  <a:cubicBezTo>
                    <a:pt x="52" y="55"/>
                    <a:pt x="49" y="55"/>
                    <a:pt x="46" y="5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42" y="53"/>
                    <a:pt x="43" y="52"/>
                    <a:pt x="43" y="51"/>
                  </a:cubicBezTo>
                  <a:cubicBezTo>
                    <a:pt x="42" y="47"/>
                    <a:pt x="41" y="44"/>
                    <a:pt x="39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3" y="44"/>
                    <a:pt x="11" y="47"/>
                    <a:pt x="10" y="51"/>
                  </a:cubicBezTo>
                  <a:cubicBezTo>
                    <a:pt x="10" y="52"/>
                    <a:pt x="11" y="53"/>
                    <a:pt x="12" y="54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9" y="55"/>
                    <a:pt x="5" y="54"/>
                    <a:pt x="3" y="55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1" y="55"/>
                    <a:pt x="0" y="55"/>
                    <a:pt x="0" y="54"/>
                  </a:cubicBezTo>
                  <a:cubicBezTo>
                    <a:pt x="2" y="53"/>
                    <a:pt x="4" y="52"/>
                    <a:pt x="5" y="51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27" y="1"/>
                    <a:pt x="27" y="1"/>
                    <a:pt x="27" y="1"/>
                  </a:cubicBezTo>
                </a:path>
              </a:pathLst>
            </a:custGeom>
            <a:grpFill/>
            <a:ln w="2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Bangla MN"/>
                <a:cs typeface="Bangla MN"/>
              </a:endParaRPr>
            </a:p>
          </p:txBody>
        </p:sp>
        <p:sp>
          <p:nvSpPr>
            <p:cNvPr id="85" name="Freeform 87"/>
            <p:cNvSpPr>
              <a:spLocks noEditPoints="1"/>
            </p:cNvSpPr>
            <p:nvPr/>
          </p:nvSpPr>
          <p:spPr bwMode="auto">
            <a:xfrm>
              <a:off x="5622877" y="2986069"/>
              <a:ext cx="220663" cy="222250"/>
            </a:xfrm>
            <a:custGeom>
              <a:avLst/>
              <a:gdLst/>
              <a:ahLst/>
              <a:cxnLst>
                <a:cxn ang="0">
                  <a:pos x="10" y="9"/>
                </a:cxn>
                <a:cxn ang="0">
                  <a:pos x="41" y="4"/>
                </a:cxn>
                <a:cxn ang="0">
                  <a:pos x="53" y="15"/>
                </a:cxn>
                <a:cxn ang="0">
                  <a:pos x="53" y="45"/>
                </a:cxn>
                <a:cxn ang="0">
                  <a:pos x="24" y="57"/>
                </a:cxn>
                <a:cxn ang="0">
                  <a:pos x="3" y="40"/>
                </a:cxn>
                <a:cxn ang="0">
                  <a:pos x="10" y="9"/>
                </a:cxn>
                <a:cxn ang="0">
                  <a:pos x="50" y="37"/>
                </a:cxn>
                <a:cxn ang="0">
                  <a:pos x="48" y="18"/>
                </a:cxn>
                <a:cxn ang="0">
                  <a:pos x="38" y="7"/>
                </a:cxn>
                <a:cxn ang="0">
                  <a:pos x="20" y="7"/>
                </a:cxn>
                <a:cxn ang="0">
                  <a:pos x="8" y="24"/>
                </a:cxn>
                <a:cxn ang="0">
                  <a:pos x="16" y="49"/>
                </a:cxn>
                <a:cxn ang="0">
                  <a:pos x="37" y="54"/>
                </a:cxn>
                <a:cxn ang="0">
                  <a:pos x="50" y="37"/>
                </a:cxn>
              </a:cxnLst>
              <a:rect l="0" t="0" r="r" b="b"/>
              <a:pathLst>
                <a:path w="59" h="59">
                  <a:moveTo>
                    <a:pt x="10" y="9"/>
                  </a:moveTo>
                  <a:cubicBezTo>
                    <a:pt x="18" y="2"/>
                    <a:pt x="31" y="0"/>
                    <a:pt x="41" y="4"/>
                  </a:cubicBezTo>
                  <a:cubicBezTo>
                    <a:pt x="46" y="6"/>
                    <a:pt x="50" y="10"/>
                    <a:pt x="53" y="15"/>
                  </a:cubicBezTo>
                  <a:cubicBezTo>
                    <a:pt x="58" y="23"/>
                    <a:pt x="59" y="36"/>
                    <a:pt x="53" y="45"/>
                  </a:cubicBezTo>
                  <a:cubicBezTo>
                    <a:pt x="46" y="55"/>
                    <a:pt x="36" y="59"/>
                    <a:pt x="24" y="57"/>
                  </a:cubicBezTo>
                  <a:cubicBezTo>
                    <a:pt x="15" y="56"/>
                    <a:pt x="6" y="48"/>
                    <a:pt x="3" y="40"/>
                  </a:cubicBezTo>
                  <a:cubicBezTo>
                    <a:pt x="0" y="29"/>
                    <a:pt x="2" y="17"/>
                    <a:pt x="10" y="9"/>
                  </a:cubicBezTo>
                  <a:close/>
                  <a:moveTo>
                    <a:pt x="50" y="37"/>
                  </a:moveTo>
                  <a:cubicBezTo>
                    <a:pt x="51" y="31"/>
                    <a:pt x="51" y="23"/>
                    <a:pt x="48" y="18"/>
                  </a:cubicBezTo>
                  <a:cubicBezTo>
                    <a:pt x="46" y="13"/>
                    <a:pt x="42" y="9"/>
                    <a:pt x="38" y="7"/>
                  </a:cubicBezTo>
                  <a:cubicBezTo>
                    <a:pt x="33" y="4"/>
                    <a:pt x="25" y="4"/>
                    <a:pt x="20" y="7"/>
                  </a:cubicBezTo>
                  <a:cubicBezTo>
                    <a:pt x="13" y="10"/>
                    <a:pt x="9" y="17"/>
                    <a:pt x="8" y="24"/>
                  </a:cubicBezTo>
                  <a:cubicBezTo>
                    <a:pt x="7" y="34"/>
                    <a:pt x="10" y="42"/>
                    <a:pt x="16" y="49"/>
                  </a:cubicBezTo>
                  <a:cubicBezTo>
                    <a:pt x="21" y="54"/>
                    <a:pt x="29" y="56"/>
                    <a:pt x="37" y="54"/>
                  </a:cubicBezTo>
                  <a:cubicBezTo>
                    <a:pt x="44" y="51"/>
                    <a:pt x="49" y="44"/>
                    <a:pt x="50" y="37"/>
                  </a:cubicBezTo>
                </a:path>
              </a:pathLst>
            </a:custGeom>
            <a:grpFill/>
            <a:ln w="2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Bangla MN"/>
                <a:cs typeface="Bangla MN"/>
              </a:endParaRPr>
            </a:p>
          </p:txBody>
        </p:sp>
        <p:sp>
          <p:nvSpPr>
            <p:cNvPr id="86" name="Freeform 88"/>
            <p:cNvSpPr>
              <a:spLocks noEditPoints="1"/>
            </p:cNvSpPr>
            <p:nvPr/>
          </p:nvSpPr>
          <p:spPr bwMode="auto">
            <a:xfrm>
              <a:off x="5622877" y="2986069"/>
              <a:ext cx="220663" cy="222250"/>
            </a:xfrm>
            <a:custGeom>
              <a:avLst/>
              <a:gdLst/>
              <a:ahLst/>
              <a:cxnLst>
                <a:cxn ang="0">
                  <a:pos x="10" y="9"/>
                </a:cxn>
                <a:cxn ang="0">
                  <a:pos x="41" y="4"/>
                </a:cxn>
                <a:cxn ang="0">
                  <a:pos x="53" y="15"/>
                </a:cxn>
                <a:cxn ang="0">
                  <a:pos x="53" y="45"/>
                </a:cxn>
                <a:cxn ang="0">
                  <a:pos x="24" y="57"/>
                </a:cxn>
                <a:cxn ang="0">
                  <a:pos x="3" y="40"/>
                </a:cxn>
                <a:cxn ang="0">
                  <a:pos x="10" y="9"/>
                </a:cxn>
                <a:cxn ang="0">
                  <a:pos x="50" y="37"/>
                </a:cxn>
                <a:cxn ang="0">
                  <a:pos x="48" y="18"/>
                </a:cxn>
                <a:cxn ang="0">
                  <a:pos x="38" y="7"/>
                </a:cxn>
                <a:cxn ang="0">
                  <a:pos x="20" y="7"/>
                </a:cxn>
                <a:cxn ang="0">
                  <a:pos x="8" y="24"/>
                </a:cxn>
                <a:cxn ang="0">
                  <a:pos x="16" y="49"/>
                </a:cxn>
                <a:cxn ang="0">
                  <a:pos x="37" y="54"/>
                </a:cxn>
                <a:cxn ang="0">
                  <a:pos x="50" y="37"/>
                </a:cxn>
              </a:cxnLst>
              <a:rect l="0" t="0" r="r" b="b"/>
              <a:pathLst>
                <a:path w="59" h="59">
                  <a:moveTo>
                    <a:pt x="10" y="9"/>
                  </a:moveTo>
                  <a:cubicBezTo>
                    <a:pt x="18" y="2"/>
                    <a:pt x="31" y="0"/>
                    <a:pt x="41" y="4"/>
                  </a:cubicBezTo>
                  <a:cubicBezTo>
                    <a:pt x="46" y="6"/>
                    <a:pt x="50" y="10"/>
                    <a:pt x="53" y="15"/>
                  </a:cubicBezTo>
                  <a:cubicBezTo>
                    <a:pt x="58" y="23"/>
                    <a:pt x="59" y="36"/>
                    <a:pt x="53" y="45"/>
                  </a:cubicBezTo>
                  <a:cubicBezTo>
                    <a:pt x="46" y="55"/>
                    <a:pt x="36" y="59"/>
                    <a:pt x="24" y="57"/>
                  </a:cubicBezTo>
                  <a:cubicBezTo>
                    <a:pt x="15" y="56"/>
                    <a:pt x="6" y="48"/>
                    <a:pt x="3" y="40"/>
                  </a:cubicBezTo>
                  <a:cubicBezTo>
                    <a:pt x="0" y="29"/>
                    <a:pt x="2" y="17"/>
                    <a:pt x="10" y="9"/>
                  </a:cubicBezTo>
                  <a:close/>
                  <a:moveTo>
                    <a:pt x="50" y="37"/>
                  </a:moveTo>
                  <a:cubicBezTo>
                    <a:pt x="51" y="31"/>
                    <a:pt x="51" y="23"/>
                    <a:pt x="48" y="18"/>
                  </a:cubicBezTo>
                  <a:cubicBezTo>
                    <a:pt x="46" y="13"/>
                    <a:pt x="42" y="9"/>
                    <a:pt x="38" y="7"/>
                  </a:cubicBezTo>
                  <a:cubicBezTo>
                    <a:pt x="33" y="4"/>
                    <a:pt x="25" y="4"/>
                    <a:pt x="20" y="7"/>
                  </a:cubicBezTo>
                  <a:cubicBezTo>
                    <a:pt x="13" y="10"/>
                    <a:pt x="9" y="17"/>
                    <a:pt x="8" y="24"/>
                  </a:cubicBezTo>
                  <a:cubicBezTo>
                    <a:pt x="7" y="34"/>
                    <a:pt x="10" y="42"/>
                    <a:pt x="16" y="49"/>
                  </a:cubicBezTo>
                  <a:cubicBezTo>
                    <a:pt x="21" y="54"/>
                    <a:pt x="29" y="56"/>
                    <a:pt x="37" y="54"/>
                  </a:cubicBezTo>
                  <a:cubicBezTo>
                    <a:pt x="44" y="51"/>
                    <a:pt x="49" y="44"/>
                    <a:pt x="50" y="37"/>
                  </a:cubicBezTo>
                </a:path>
              </a:pathLst>
            </a:custGeom>
            <a:grpFill/>
            <a:ln w="2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Bangla MN"/>
                <a:cs typeface="Bangla MN"/>
              </a:endParaRPr>
            </a:p>
          </p:txBody>
        </p:sp>
      </p:grp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2362200" y="5029200"/>
            <a:ext cx="37528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Bangla MN"/>
                <a:cs typeface="Bangla MN"/>
              </a:rPr>
              <a:t>Department </a:t>
            </a:r>
            <a:br>
              <a:rPr lang="en-US" altLang="en-US" sz="2800" dirty="0">
                <a:latin typeface="Bangla MN"/>
                <a:cs typeface="Bangla MN"/>
              </a:rPr>
            </a:br>
            <a:r>
              <a:rPr lang="en-US" altLang="en-US" sz="2800" dirty="0">
                <a:latin typeface="Bangla MN"/>
                <a:cs typeface="Bangla MN"/>
              </a:rPr>
              <a:t>of Immunology</a:t>
            </a:r>
          </a:p>
        </p:txBody>
      </p:sp>
      <p:sp>
        <p:nvSpPr>
          <p:cNvPr id="88" name="Rectangle 85"/>
          <p:cNvSpPr>
            <a:spLocks noChangeArrowheads="1"/>
          </p:cNvSpPr>
          <p:nvPr/>
        </p:nvSpPr>
        <p:spPr bwMode="auto">
          <a:xfrm>
            <a:off x="2286000" y="3044825"/>
            <a:ext cx="457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Bangla MN"/>
                <a:cs typeface="Bangla MN"/>
              </a:rPr>
              <a:t> </a:t>
            </a:r>
            <a:endParaRPr lang="en-US" altLang="en-US" sz="2400">
              <a:latin typeface="Bangla MN"/>
              <a:cs typeface="Bangla MN"/>
            </a:endParaRPr>
          </a:p>
        </p:txBody>
      </p:sp>
    </p:spTree>
    <p:extLst>
      <p:ext uri="{BB962C8B-B14F-4D97-AF65-F5344CB8AC3E}">
        <p14:creationId xmlns:p14="http://schemas.microsoft.com/office/powerpoint/2010/main" val="206059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51000" y="2464832"/>
            <a:ext cx="3352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Bangla MN"/>
                <a:cs typeface="Bangla MN"/>
              </a:rPr>
              <a:t>pathophysiology</a:t>
            </a:r>
            <a:endParaRPr lang="en-US" sz="2800" dirty="0">
              <a:solidFill>
                <a:schemeClr val="bg1"/>
              </a:solidFill>
              <a:latin typeface="Bangla MN"/>
              <a:cs typeface="Bangla M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14300" y="3878918"/>
            <a:ext cx="2274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Bangla MN"/>
                <a:cs typeface="Bangla MN"/>
              </a:rPr>
              <a:t>physiology</a:t>
            </a:r>
            <a:endParaRPr lang="en-US" sz="2800" dirty="0">
              <a:latin typeface="Bangla MN"/>
              <a:cs typeface="Bangla MN"/>
            </a:endParaRPr>
          </a:p>
        </p:txBody>
      </p:sp>
    </p:spTree>
    <p:extLst>
      <p:ext uri="{BB962C8B-B14F-4D97-AF65-F5344CB8AC3E}">
        <p14:creationId xmlns:p14="http://schemas.microsoft.com/office/powerpoint/2010/main" val="400070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>
                <a:latin typeface="Bangla MN"/>
                <a:cs typeface="Bangla MN"/>
              </a:rPr>
              <a:t>Acute Myeloid Leukemia death rate last 40 years</a:t>
            </a:r>
          </a:p>
        </p:txBody>
      </p:sp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2894013" y="6203950"/>
            <a:ext cx="37377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Bangla MN"/>
                <a:cs typeface="Bangla MN"/>
              </a:rPr>
              <a:t>NIH National </a:t>
            </a:r>
            <a:r>
              <a:rPr lang="en-US" altLang="en-US" dirty="0" smtClean="0">
                <a:latin typeface="Bangla MN"/>
                <a:cs typeface="Bangla MN"/>
              </a:rPr>
              <a:t>Cancer </a:t>
            </a:r>
            <a:r>
              <a:rPr lang="en-US" altLang="en-US" dirty="0">
                <a:latin typeface="Bangla MN"/>
                <a:cs typeface="Bangla MN"/>
              </a:rPr>
              <a:t>I</a:t>
            </a:r>
            <a:r>
              <a:rPr lang="en-US" altLang="en-US" dirty="0" smtClean="0">
                <a:latin typeface="Bangla MN"/>
                <a:cs typeface="Bangla MN"/>
              </a:rPr>
              <a:t>nstitute</a:t>
            </a:r>
            <a:endParaRPr lang="en-US" altLang="en-US" dirty="0">
              <a:latin typeface="Bangla MN"/>
              <a:cs typeface="Bangla MN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528763"/>
            <a:ext cx="8283575" cy="418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576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458200" cy="11731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>
                <a:latin typeface="Bangla MN"/>
                <a:cs typeface="Bangla MN"/>
              </a:rPr>
              <a:t>Cell phones per 100 people in and </a:t>
            </a:r>
            <a:r>
              <a:rPr lang="en-US" altLang="en-US" dirty="0" err="1" smtClean="0">
                <a:latin typeface="Bangla MN"/>
                <a:cs typeface="Bangla MN"/>
              </a:rPr>
              <a:t>Afganistan</a:t>
            </a:r>
            <a:r>
              <a:rPr lang="en-US" altLang="en-US" dirty="0" smtClean="0">
                <a:latin typeface="Bangla MN"/>
                <a:cs typeface="Bangla MN"/>
              </a:rPr>
              <a:t> and Albania </a:t>
            </a:r>
            <a:r>
              <a:rPr lang="en-US" altLang="en-US" sz="3100" dirty="0" smtClean="0">
                <a:latin typeface="Bangla MN"/>
                <a:cs typeface="Bangla MN"/>
              </a:rPr>
              <a:t>(GAP-Minder data)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28600" y="6324600"/>
            <a:ext cx="746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Bangla MN"/>
                <a:cs typeface="Bangla MN"/>
              </a:rPr>
              <a:t>http://</a:t>
            </a:r>
            <a:r>
              <a:rPr lang="en-US" altLang="en-US" dirty="0" err="1">
                <a:latin typeface="Bangla MN"/>
                <a:cs typeface="Bangla MN"/>
              </a:rPr>
              <a:t>data.worldbank.org</a:t>
            </a:r>
            <a:r>
              <a:rPr lang="en-US" altLang="en-US" dirty="0">
                <a:latin typeface="Bangla MN"/>
                <a:cs typeface="Bangla MN"/>
              </a:rPr>
              <a:t>/indicator/IT.CEL.SETS.P2</a:t>
            </a: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84450"/>
            <a:ext cx="7680325" cy="351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294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angla MN"/>
                <a:cs typeface="Bangla MN"/>
              </a:rPr>
              <a:t>AML kills you fast</a:t>
            </a:r>
            <a:endParaRPr lang="en-US" dirty="0">
              <a:latin typeface="Bangla MN"/>
              <a:cs typeface="Bangla M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Bangla MN"/>
              <a:cs typeface="Bangla M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046720" cy="554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691" y="1752600"/>
            <a:ext cx="386861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8200" y="1447800"/>
            <a:ext cx="5334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angla MN"/>
              <a:cs typeface="Bangla MN"/>
            </a:endParaRPr>
          </a:p>
        </p:txBody>
      </p:sp>
    </p:spTree>
    <p:extLst>
      <p:ext uri="{BB962C8B-B14F-4D97-AF65-F5344CB8AC3E}">
        <p14:creationId xmlns:p14="http://schemas.microsoft.com/office/powerpoint/2010/main" val="41829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80136"/>
            <a:ext cx="3924816" cy="5012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1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Bangla MN"/>
                <a:cs typeface="Bangla MN"/>
              </a:rPr>
              <a:t>AML is Not acute</a:t>
            </a:r>
            <a:endParaRPr lang="en-US" sz="4000" dirty="0">
              <a:latin typeface="Bangla MN"/>
              <a:cs typeface="Bangla MN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583211" y="2705731"/>
            <a:ext cx="2041204" cy="1254333"/>
            <a:chOff x="609600" y="2482334"/>
            <a:chExt cx="1307297" cy="926269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609600" y="2667000"/>
              <a:ext cx="60960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09600" y="2971800"/>
              <a:ext cx="60960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09600" y="3276600"/>
              <a:ext cx="609600" cy="0"/>
            </a:xfrm>
            <a:prstGeom prst="line">
              <a:avLst/>
            </a:prstGeom>
            <a:ln w="31750">
              <a:solidFill>
                <a:srgbClr val="FF000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415485" y="2482334"/>
              <a:ext cx="501412" cy="2727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Bangla MN"/>
                  <a:cs typeface="Bangla MN"/>
                </a:rPr>
                <a:t>CML</a:t>
              </a:r>
              <a:endParaRPr lang="en-US" dirty="0">
                <a:latin typeface="Bangla MN"/>
                <a:cs typeface="Bangla MN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391718" y="2831068"/>
              <a:ext cx="418461" cy="2727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Bangla MN"/>
                  <a:cs typeface="Bangla MN"/>
                </a:rPr>
                <a:t>ALL</a:t>
              </a:r>
              <a:endParaRPr lang="en-US" dirty="0">
                <a:latin typeface="Bangla MN"/>
                <a:cs typeface="Bangla MN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374119" y="3135868"/>
              <a:ext cx="482441" cy="2727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Bangla MN"/>
                  <a:cs typeface="Bangla MN"/>
                </a:rPr>
                <a:t>AML</a:t>
              </a:r>
              <a:endParaRPr lang="en-US" dirty="0">
                <a:latin typeface="Bangla MN"/>
                <a:cs typeface="Bangla MN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/>
          <a:srcRect l="107" t="1808" r="60408" b="4175"/>
          <a:stretch/>
        </p:blipFill>
        <p:spPr>
          <a:xfrm>
            <a:off x="45023" y="1615832"/>
            <a:ext cx="4606959" cy="516596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1" y="800917"/>
            <a:ext cx="8458200" cy="8733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41104" y="6248400"/>
            <a:ext cx="4202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angla MN"/>
                <a:cs typeface="Bangla MN"/>
              </a:rPr>
              <a:t>Annals of Internal </a:t>
            </a:r>
            <a:r>
              <a:rPr lang="en-US" dirty="0">
                <a:latin typeface="Bangla MN"/>
                <a:cs typeface="Bangla MN"/>
              </a:rPr>
              <a:t>M</a:t>
            </a:r>
            <a:r>
              <a:rPr lang="en-US" dirty="0" smtClean="0">
                <a:latin typeface="Bangla MN"/>
                <a:cs typeface="Bangla MN"/>
              </a:rPr>
              <a:t>edicine 1967</a:t>
            </a:r>
            <a:endParaRPr lang="en-US" dirty="0">
              <a:latin typeface="Bangla MN"/>
              <a:cs typeface="Bangla MN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1981200" y="5061466"/>
            <a:ext cx="1143000" cy="272534"/>
          </a:xfrm>
          <a:prstGeom prst="line">
            <a:avLst/>
          </a:prstGeom>
          <a:ln w="444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3124200" y="5029200"/>
            <a:ext cx="1066800" cy="1143000"/>
          </a:xfrm>
          <a:prstGeom prst="line">
            <a:avLst/>
          </a:prstGeom>
          <a:ln w="444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519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ngla MN"/>
                <a:cs typeface="Bangla MN"/>
              </a:rPr>
              <a:t>AML incidence increases with age</a:t>
            </a:r>
            <a:endParaRPr lang="en-US" dirty="0">
              <a:latin typeface="Bangla MN"/>
              <a:cs typeface="Bangla MN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95" y="1606286"/>
            <a:ext cx="8313805" cy="4870714"/>
          </a:xfrm>
        </p:spPr>
      </p:pic>
    </p:spTree>
    <p:extLst>
      <p:ext uri="{BB962C8B-B14F-4D97-AF65-F5344CB8AC3E}">
        <p14:creationId xmlns:p14="http://schemas.microsoft.com/office/powerpoint/2010/main" val="177936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Rectangle 387"/>
          <p:cNvSpPr/>
          <p:nvPr/>
        </p:nvSpPr>
        <p:spPr>
          <a:xfrm>
            <a:off x="4292606" y="1230868"/>
            <a:ext cx="2421351" cy="457326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Bangla MN"/>
              <a:cs typeface="Bangla MN"/>
            </a:endParaRPr>
          </a:p>
        </p:txBody>
      </p:sp>
      <p:pic>
        <p:nvPicPr>
          <p:cNvPr id="349" name="Picture 3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136" y="4896398"/>
            <a:ext cx="255131" cy="2427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b="0" dirty="0" smtClean="0">
                <a:latin typeface="Bangla MN"/>
                <a:cs typeface="Bangla MN"/>
              </a:rPr>
              <a:t>Clonal Hematopoiesis of Indeterminate </a:t>
            </a:r>
            <a:r>
              <a:rPr lang="en-US" b="0" dirty="0">
                <a:latin typeface="Bangla MN"/>
                <a:cs typeface="Bangla MN"/>
              </a:rPr>
              <a:t>P</a:t>
            </a:r>
            <a:r>
              <a:rPr lang="en-US" b="0" dirty="0" smtClean="0">
                <a:latin typeface="Bangla MN"/>
                <a:cs typeface="Bangla MN"/>
              </a:rPr>
              <a:t>otential (CHIP)</a:t>
            </a:r>
            <a:endParaRPr lang="en-US" sz="3600" dirty="0">
              <a:latin typeface="Bangla MN"/>
              <a:cs typeface="Bangla MN"/>
            </a:endParaRPr>
          </a:p>
        </p:txBody>
      </p:sp>
      <p:pic>
        <p:nvPicPr>
          <p:cNvPr id="273" name="Picture 272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826" y="2483337"/>
            <a:ext cx="247421" cy="247421"/>
          </a:xfrm>
          <a:prstGeom prst="rect">
            <a:avLst/>
          </a:prstGeom>
        </p:spPr>
      </p:pic>
      <p:pic>
        <p:nvPicPr>
          <p:cNvPr id="287" name="Picture 286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759" y="2167872"/>
            <a:ext cx="234704" cy="234704"/>
          </a:xfrm>
          <a:prstGeom prst="rect">
            <a:avLst/>
          </a:prstGeom>
        </p:spPr>
      </p:pic>
      <p:pic>
        <p:nvPicPr>
          <p:cNvPr id="293" name="Picture 292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407" y="1864276"/>
            <a:ext cx="224979" cy="223819"/>
          </a:xfrm>
          <a:prstGeom prst="rect">
            <a:avLst/>
          </a:prstGeom>
        </p:spPr>
      </p:pic>
      <p:pic>
        <p:nvPicPr>
          <p:cNvPr id="295" name="Picture 294"/>
          <p:cNvPicPr>
            <a:picLocks noChangeAspect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996" y="1853413"/>
            <a:ext cx="234257" cy="234257"/>
          </a:xfrm>
          <a:prstGeom prst="rect">
            <a:avLst/>
          </a:prstGeom>
        </p:spPr>
      </p:pic>
      <p:pic>
        <p:nvPicPr>
          <p:cNvPr id="296" name="Picture 295"/>
          <p:cNvPicPr>
            <a:picLocks noChangeAspect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750" y="1844350"/>
            <a:ext cx="244694" cy="240055"/>
          </a:xfrm>
          <a:prstGeom prst="rect">
            <a:avLst/>
          </a:prstGeom>
        </p:spPr>
      </p:pic>
      <p:pic>
        <p:nvPicPr>
          <p:cNvPr id="297" name="Picture 296"/>
          <p:cNvPicPr>
            <a:picLocks noChangeAspect="1"/>
          </p:cNvPicPr>
          <p:nvPr/>
        </p:nvPicPr>
        <p:blipFill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279" y="1867294"/>
            <a:ext cx="221830" cy="211062"/>
          </a:xfrm>
          <a:prstGeom prst="rect">
            <a:avLst/>
          </a:prstGeom>
        </p:spPr>
      </p:pic>
      <p:pic>
        <p:nvPicPr>
          <p:cNvPr id="299" name="Picture 298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658" y="1864276"/>
            <a:ext cx="224979" cy="223819"/>
          </a:xfrm>
          <a:prstGeom prst="rect">
            <a:avLst/>
          </a:prstGeom>
        </p:spPr>
      </p:pic>
      <p:pic>
        <p:nvPicPr>
          <p:cNvPr id="300" name="Picture 299"/>
          <p:cNvPicPr>
            <a:picLocks noChangeAspect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876" y="1853413"/>
            <a:ext cx="234257" cy="234257"/>
          </a:xfrm>
          <a:prstGeom prst="rect">
            <a:avLst/>
          </a:prstGeom>
        </p:spPr>
      </p:pic>
      <p:pic>
        <p:nvPicPr>
          <p:cNvPr id="301" name="Picture 300"/>
          <p:cNvPicPr>
            <a:picLocks noChangeAspect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630" y="1844350"/>
            <a:ext cx="244694" cy="240055"/>
          </a:xfrm>
          <a:prstGeom prst="rect">
            <a:avLst/>
          </a:prstGeom>
        </p:spPr>
      </p:pic>
      <p:pic>
        <p:nvPicPr>
          <p:cNvPr id="302" name="Picture 301"/>
          <p:cNvPicPr>
            <a:picLocks noChangeAspect="1"/>
          </p:cNvPicPr>
          <p:nvPr/>
        </p:nvPicPr>
        <p:blipFill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159" y="1867294"/>
            <a:ext cx="221830" cy="211062"/>
          </a:xfrm>
          <a:prstGeom prst="rect">
            <a:avLst/>
          </a:prstGeom>
        </p:spPr>
      </p:pic>
      <p:pic>
        <p:nvPicPr>
          <p:cNvPr id="305" name="Picture 304"/>
          <p:cNvPicPr>
            <a:picLocks noChangeAspect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104" y="2165197"/>
            <a:ext cx="244694" cy="240055"/>
          </a:xfrm>
          <a:prstGeom prst="rect">
            <a:avLst/>
          </a:prstGeom>
        </p:spPr>
      </p:pic>
      <p:pic>
        <p:nvPicPr>
          <p:cNvPr id="306" name="Picture 305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433" y="2474697"/>
            <a:ext cx="247421" cy="247421"/>
          </a:xfrm>
          <a:prstGeom prst="rect">
            <a:avLst/>
          </a:prstGeom>
        </p:spPr>
      </p:pic>
      <p:pic>
        <p:nvPicPr>
          <p:cNvPr id="311" name="Picture 310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844" y="2789202"/>
            <a:ext cx="234704" cy="234704"/>
          </a:xfrm>
          <a:prstGeom prst="rect">
            <a:avLst/>
          </a:prstGeom>
        </p:spPr>
      </p:pic>
      <p:pic>
        <p:nvPicPr>
          <p:cNvPr id="312" name="Picture 311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22" y="3087900"/>
            <a:ext cx="234704" cy="234704"/>
          </a:xfrm>
          <a:prstGeom prst="rect">
            <a:avLst/>
          </a:prstGeom>
        </p:spPr>
      </p:pic>
      <p:pic>
        <p:nvPicPr>
          <p:cNvPr id="550" name="Picture 549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545" y="2797437"/>
            <a:ext cx="234704" cy="234704"/>
          </a:xfrm>
          <a:prstGeom prst="rect">
            <a:avLst/>
          </a:prstGeom>
        </p:spPr>
      </p:pic>
      <p:pic>
        <p:nvPicPr>
          <p:cNvPr id="551" name="Picture 550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121" y="2797204"/>
            <a:ext cx="234704" cy="234704"/>
          </a:xfrm>
          <a:prstGeom prst="rect">
            <a:avLst/>
          </a:prstGeom>
        </p:spPr>
      </p:pic>
      <p:pic>
        <p:nvPicPr>
          <p:cNvPr id="552" name="Picture 551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656" y="2793002"/>
            <a:ext cx="234704" cy="234704"/>
          </a:xfrm>
          <a:prstGeom prst="rect">
            <a:avLst/>
          </a:prstGeom>
        </p:spPr>
      </p:pic>
      <p:pic>
        <p:nvPicPr>
          <p:cNvPr id="553" name="Picture 552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207" y="3087900"/>
            <a:ext cx="234704" cy="234704"/>
          </a:xfrm>
          <a:prstGeom prst="rect">
            <a:avLst/>
          </a:prstGeom>
        </p:spPr>
      </p:pic>
      <p:pic>
        <p:nvPicPr>
          <p:cNvPr id="554" name="Picture 553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005" y="3102694"/>
            <a:ext cx="234704" cy="234704"/>
          </a:xfrm>
          <a:prstGeom prst="rect">
            <a:avLst/>
          </a:prstGeom>
        </p:spPr>
      </p:pic>
      <p:pic>
        <p:nvPicPr>
          <p:cNvPr id="555" name="Picture 554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930" y="3105940"/>
            <a:ext cx="234704" cy="234704"/>
          </a:xfrm>
          <a:prstGeom prst="rect">
            <a:avLst/>
          </a:prstGeom>
        </p:spPr>
      </p:pic>
      <p:pic>
        <p:nvPicPr>
          <p:cNvPr id="556" name="Picture 555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261" y="3106219"/>
            <a:ext cx="234704" cy="234704"/>
          </a:xfrm>
          <a:prstGeom prst="rect">
            <a:avLst/>
          </a:prstGeom>
        </p:spPr>
      </p:pic>
      <p:pic>
        <p:nvPicPr>
          <p:cNvPr id="557" name="Picture 556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727" y="3095728"/>
            <a:ext cx="234704" cy="234704"/>
          </a:xfrm>
          <a:prstGeom prst="rect">
            <a:avLst/>
          </a:prstGeom>
        </p:spPr>
      </p:pic>
      <p:cxnSp>
        <p:nvCxnSpPr>
          <p:cNvPr id="75" name="Straight Connector 74"/>
          <p:cNvCxnSpPr/>
          <p:nvPr/>
        </p:nvCxnSpPr>
        <p:spPr>
          <a:xfrm>
            <a:off x="6152947" y="2031904"/>
            <a:ext cx="30655" cy="28593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48" idx="2"/>
            <a:endCxn id="254" idx="0"/>
          </p:cNvCxnSpPr>
          <p:nvPr/>
        </p:nvCxnSpPr>
        <p:spPr>
          <a:xfrm flipH="1">
            <a:off x="7689733" y="2402576"/>
            <a:ext cx="136607" cy="6975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554" idx="2"/>
            <a:endCxn id="308" idx="0"/>
          </p:cNvCxnSpPr>
          <p:nvPr/>
        </p:nvCxnSpPr>
        <p:spPr>
          <a:xfrm flipH="1">
            <a:off x="5080489" y="3337398"/>
            <a:ext cx="269868" cy="122558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554" idx="2"/>
            <a:endCxn id="309" idx="0"/>
          </p:cNvCxnSpPr>
          <p:nvPr/>
        </p:nvCxnSpPr>
        <p:spPr>
          <a:xfrm>
            <a:off x="5350357" y="3337398"/>
            <a:ext cx="404051" cy="121869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7523014" y="3278889"/>
            <a:ext cx="109617" cy="11416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7729952" y="3278889"/>
            <a:ext cx="137143" cy="13408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>
            <a:off x="8661219" y="2031904"/>
            <a:ext cx="28084" cy="287928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0" y="3939285"/>
            <a:ext cx="9235265" cy="10919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76200" y="5337334"/>
            <a:ext cx="9159065" cy="21851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232737" y="5315448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Bangla MN"/>
                <a:cs typeface="Bangla MN"/>
              </a:rPr>
              <a:t>Recurrent </a:t>
            </a:r>
          </a:p>
          <a:p>
            <a:r>
              <a:rPr lang="en-US" dirty="0" smtClean="0">
                <a:solidFill>
                  <a:srgbClr val="FF0000"/>
                </a:solidFill>
                <a:latin typeface="Bangla MN"/>
                <a:cs typeface="Bangla MN"/>
              </a:rPr>
              <a:t>Mutations </a:t>
            </a:r>
            <a:r>
              <a:rPr lang="en-US" dirty="0">
                <a:solidFill>
                  <a:srgbClr val="FF0000"/>
                </a:solidFill>
                <a:latin typeface="Bangla MN"/>
                <a:cs typeface="Bangla MN"/>
              </a:rPr>
              <a:t>VAF%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5221171" y="5410200"/>
            <a:ext cx="1027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Bangla MN"/>
                <a:cs typeface="Bangla MN"/>
              </a:rPr>
              <a:t>2%</a:t>
            </a:r>
            <a:endParaRPr lang="en-US" sz="2400" dirty="0">
              <a:solidFill>
                <a:srgbClr val="FF0000"/>
              </a:solidFill>
              <a:latin typeface="Bangla MN"/>
              <a:cs typeface="Bangla MN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7725095" y="5270736"/>
            <a:ext cx="568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Bangla MN"/>
                <a:cs typeface="Bangla MN"/>
              </a:rPr>
              <a:t>4%</a:t>
            </a:r>
            <a:endParaRPr lang="en-US" sz="2400" dirty="0">
              <a:solidFill>
                <a:srgbClr val="FF0000"/>
              </a:solidFill>
              <a:latin typeface="Bangla MN"/>
              <a:cs typeface="Bangla MN"/>
            </a:endParaRPr>
          </a:p>
        </p:txBody>
      </p:sp>
      <p:cxnSp>
        <p:nvCxnSpPr>
          <p:cNvPr id="117" name="Straight Connector 116"/>
          <p:cNvCxnSpPr>
            <a:stCxn id="295" idx="2"/>
            <a:endCxn id="305" idx="0"/>
          </p:cNvCxnSpPr>
          <p:nvPr/>
        </p:nvCxnSpPr>
        <p:spPr>
          <a:xfrm flipH="1">
            <a:off x="4882451" y="2087670"/>
            <a:ext cx="133674" cy="7752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>
            <a:stCxn id="295" idx="2"/>
            <a:endCxn id="287" idx="0"/>
          </p:cNvCxnSpPr>
          <p:nvPr/>
        </p:nvCxnSpPr>
        <p:spPr>
          <a:xfrm>
            <a:off x="5016125" y="2087670"/>
            <a:ext cx="150986" cy="8020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0" name="Straight Connector 559"/>
          <p:cNvCxnSpPr/>
          <p:nvPr/>
        </p:nvCxnSpPr>
        <p:spPr>
          <a:xfrm flipH="1">
            <a:off x="5047153" y="2403743"/>
            <a:ext cx="133674" cy="7752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1" name="Straight Connector 560"/>
          <p:cNvCxnSpPr/>
          <p:nvPr/>
        </p:nvCxnSpPr>
        <p:spPr>
          <a:xfrm>
            <a:off x="5180827" y="2403743"/>
            <a:ext cx="150986" cy="8020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2" name="Straight Connector 561"/>
          <p:cNvCxnSpPr>
            <a:endCxn id="552" idx="0"/>
          </p:cNvCxnSpPr>
          <p:nvPr/>
        </p:nvCxnSpPr>
        <p:spPr>
          <a:xfrm flipH="1">
            <a:off x="4788008" y="2718081"/>
            <a:ext cx="234356" cy="7492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3" name="Straight Connector 562"/>
          <p:cNvCxnSpPr>
            <a:endCxn id="551" idx="0"/>
          </p:cNvCxnSpPr>
          <p:nvPr/>
        </p:nvCxnSpPr>
        <p:spPr>
          <a:xfrm>
            <a:off x="5022364" y="2718081"/>
            <a:ext cx="34109" cy="7912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4" name="Straight Connector 563"/>
          <p:cNvCxnSpPr>
            <a:stCxn id="273" idx="2"/>
            <a:endCxn id="550" idx="0"/>
          </p:cNvCxnSpPr>
          <p:nvPr/>
        </p:nvCxnSpPr>
        <p:spPr>
          <a:xfrm flipH="1">
            <a:off x="5317897" y="2730758"/>
            <a:ext cx="28640" cy="6667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5" name="Straight Connector 564"/>
          <p:cNvCxnSpPr>
            <a:stCxn id="273" idx="2"/>
            <a:endCxn id="311" idx="0"/>
          </p:cNvCxnSpPr>
          <p:nvPr/>
        </p:nvCxnSpPr>
        <p:spPr>
          <a:xfrm>
            <a:off x="5346537" y="2730758"/>
            <a:ext cx="245659" cy="5844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6" name="Straight Connector 575"/>
          <p:cNvCxnSpPr/>
          <p:nvPr/>
        </p:nvCxnSpPr>
        <p:spPr>
          <a:xfrm flipH="1">
            <a:off x="4556569" y="3026708"/>
            <a:ext cx="234356" cy="7492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7" name="Straight Connector 576"/>
          <p:cNvCxnSpPr/>
          <p:nvPr/>
        </p:nvCxnSpPr>
        <p:spPr>
          <a:xfrm>
            <a:off x="4790925" y="3026708"/>
            <a:ext cx="34109" cy="7912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8" name="Straight Connector 577"/>
          <p:cNvCxnSpPr>
            <a:stCxn id="551" idx="2"/>
            <a:endCxn id="555" idx="0"/>
          </p:cNvCxnSpPr>
          <p:nvPr/>
        </p:nvCxnSpPr>
        <p:spPr>
          <a:xfrm>
            <a:off x="5056473" y="3031908"/>
            <a:ext cx="46809" cy="7403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1" name="Straight Connector 580"/>
          <p:cNvCxnSpPr>
            <a:stCxn id="550" idx="2"/>
            <a:endCxn id="554" idx="0"/>
          </p:cNvCxnSpPr>
          <p:nvPr/>
        </p:nvCxnSpPr>
        <p:spPr>
          <a:xfrm>
            <a:off x="5317897" y="3032141"/>
            <a:ext cx="32460" cy="7055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4" name="Straight Connector 583"/>
          <p:cNvCxnSpPr>
            <a:stCxn id="311" idx="2"/>
            <a:endCxn id="553" idx="0"/>
          </p:cNvCxnSpPr>
          <p:nvPr/>
        </p:nvCxnSpPr>
        <p:spPr>
          <a:xfrm>
            <a:off x="5592196" y="3023906"/>
            <a:ext cx="38363" cy="6399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5" name="Straight Connector 584"/>
          <p:cNvCxnSpPr>
            <a:stCxn id="311" idx="2"/>
          </p:cNvCxnSpPr>
          <p:nvPr/>
        </p:nvCxnSpPr>
        <p:spPr>
          <a:xfrm>
            <a:off x="5592196" y="3023906"/>
            <a:ext cx="291168" cy="8192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2" name="Picture 291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713" y="1864276"/>
            <a:ext cx="224979" cy="223819"/>
          </a:xfrm>
          <a:prstGeom prst="rect">
            <a:avLst/>
          </a:prstGeom>
        </p:spPr>
      </p:pic>
      <p:pic>
        <p:nvPicPr>
          <p:cNvPr id="244" name="Picture 243"/>
          <p:cNvPicPr>
            <a:picLocks noChangeAspect="1"/>
          </p:cNvPicPr>
          <p:nvPr/>
        </p:nvPicPr>
        <p:blipFill>
          <a:blip r:embed="rId1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367" y="3470839"/>
            <a:ext cx="226659" cy="230731"/>
          </a:xfrm>
          <a:prstGeom prst="rect">
            <a:avLst/>
          </a:prstGeom>
        </p:spPr>
      </p:pic>
      <p:pic>
        <p:nvPicPr>
          <p:cNvPr id="245" name="Picture 244"/>
          <p:cNvPicPr>
            <a:picLocks noChangeAspect="1"/>
          </p:cNvPicPr>
          <p:nvPr/>
        </p:nvPicPr>
        <p:blipFill>
          <a:blip r:embed="rId1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404" y="3472012"/>
            <a:ext cx="234803" cy="236160"/>
          </a:xfrm>
          <a:prstGeom prst="rect">
            <a:avLst/>
          </a:prstGeom>
        </p:spPr>
      </p:pic>
      <p:pic>
        <p:nvPicPr>
          <p:cNvPr id="298" name="Picture 297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593" y="1864276"/>
            <a:ext cx="224979" cy="223819"/>
          </a:xfrm>
          <a:prstGeom prst="rect">
            <a:avLst/>
          </a:prstGeom>
        </p:spPr>
      </p:pic>
      <p:pic>
        <p:nvPicPr>
          <p:cNvPr id="248" name="Picture 247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988" y="2167872"/>
            <a:ext cx="234704" cy="234704"/>
          </a:xfrm>
          <a:prstGeom prst="rect">
            <a:avLst/>
          </a:prstGeom>
        </p:spPr>
      </p:pic>
      <p:cxnSp>
        <p:nvCxnSpPr>
          <p:cNvPr id="249" name="Straight Connector 248"/>
          <p:cNvCxnSpPr>
            <a:stCxn id="301" idx="2"/>
            <a:endCxn id="248" idx="0"/>
          </p:cNvCxnSpPr>
          <p:nvPr/>
        </p:nvCxnSpPr>
        <p:spPr>
          <a:xfrm flipH="1">
            <a:off x="7826340" y="2084405"/>
            <a:ext cx="4637" cy="8346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4" name="Picture 253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81" y="3100092"/>
            <a:ext cx="234704" cy="234704"/>
          </a:xfrm>
          <a:prstGeom prst="rect">
            <a:avLst/>
          </a:prstGeom>
        </p:spPr>
      </p:pic>
      <p:pic>
        <p:nvPicPr>
          <p:cNvPr id="257" name="Picture 256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782" y="3094676"/>
            <a:ext cx="234704" cy="234704"/>
          </a:xfrm>
          <a:prstGeom prst="rect">
            <a:avLst/>
          </a:prstGeom>
        </p:spPr>
      </p:pic>
      <p:pic>
        <p:nvPicPr>
          <p:cNvPr id="258" name="Picture 257"/>
          <p:cNvPicPr>
            <a:picLocks noChangeAspect="1"/>
          </p:cNvPicPr>
          <p:nvPr/>
        </p:nvPicPr>
        <p:blipFill>
          <a:blip r:embed="rId1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222" y="3398066"/>
            <a:ext cx="243054" cy="247421"/>
          </a:xfrm>
          <a:prstGeom prst="rect">
            <a:avLst/>
          </a:prstGeom>
        </p:spPr>
      </p:pic>
      <p:pic>
        <p:nvPicPr>
          <p:cNvPr id="259" name="Picture 258"/>
          <p:cNvPicPr>
            <a:picLocks noChangeAspect="1"/>
          </p:cNvPicPr>
          <p:nvPr/>
        </p:nvPicPr>
        <p:blipFill>
          <a:blip r:embed="rId1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357" y="3389426"/>
            <a:ext cx="245999" cy="247421"/>
          </a:xfrm>
          <a:prstGeom prst="rect">
            <a:avLst/>
          </a:prstGeom>
        </p:spPr>
      </p:pic>
      <p:pic>
        <p:nvPicPr>
          <p:cNvPr id="260" name="Picture 259"/>
          <p:cNvPicPr>
            <a:picLocks noChangeAspect="1"/>
          </p:cNvPicPr>
          <p:nvPr/>
        </p:nvPicPr>
        <p:blipFill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128" y="3703931"/>
            <a:ext cx="230562" cy="234704"/>
          </a:xfrm>
          <a:prstGeom prst="rect">
            <a:avLst/>
          </a:prstGeom>
        </p:spPr>
      </p:pic>
      <p:pic>
        <p:nvPicPr>
          <p:cNvPr id="261" name="Picture 260"/>
          <p:cNvPicPr>
            <a:picLocks noChangeAspect="1"/>
          </p:cNvPicPr>
          <p:nvPr/>
        </p:nvPicPr>
        <p:blipFill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406" y="4002629"/>
            <a:ext cx="230562" cy="234704"/>
          </a:xfrm>
          <a:prstGeom prst="rect">
            <a:avLst/>
          </a:prstGeom>
        </p:spPr>
      </p:pic>
      <p:pic>
        <p:nvPicPr>
          <p:cNvPr id="262" name="Picture 261"/>
          <p:cNvPicPr>
            <a:picLocks noChangeAspect="1"/>
          </p:cNvPicPr>
          <p:nvPr/>
        </p:nvPicPr>
        <p:blipFill>
          <a:blip r:embed="rId1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432" y="3712166"/>
            <a:ext cx="233355" cy="234704"/>
          </a:xfrm>
          <a:prstGeom prst="rect">
            <a:avLst/>
          </a:prstGeom>
        </p:spPr>
      </p:pic>
      <p:pic>
        <p:nvPicPr>
          <p:cNvPr id="263" name="Picture 262"/>
          <p:cNvPicPr>
            <a:picLocks noChangeAspect="1"/>
          </p:cNvPicPr>
          <p:nvPr/>
        </p:nvPicPr>
        <p:blipFill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405" y="3711933"/>
            <a:ext cx="230562" cy="234704"/>
          </a:xfrm>
          <a:prstGeom prst="rect">
            <a:avLst/>
          </a:prstGeom>
        </p:spPr>
      </p:pic>
      <p:pic>
        <p:nvPicPr>
          <p:cNvPr id="268" name="Picture 267"/>
          <p:cNvPicPr>
            <a:picLocks noChangeAspect="1"/>
          </p:cNvPicPr>
          <p:nvPr/>
        </p:nvPicPr>
        <p:blipFill>
          <a:blip r:embed="rId1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543" y="3707731"/>
            <a:ext cx="233355" cy="234704"/>
          </a:xfrm>
          <a:prstGeom prst="rect">
            <a:avLst/>
          </a:prstGeom>
        </p:spPr>
      </p:pic>
      <p:cxnSp>
        <p:nvCxnSpPr>
          <p:cNvPr id="269" name="Straight Connector 268"/>
          <p:cNvCxnSpPr>
            <a:endCxn id="268" idx="0"/>
          </p:cNvCxnSpPr>
          <p:nvPr/>
        </p:nvCxnSpPr>
        <p:spPr>
          <a:xfrm flipH="1">
            <a:off x="7280221" y="3632810"/>
            <a:ext cx="234356" cy="7492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/>
          <p:cNvCxnSpPr>
            <a:endCxn id="263" idx="0"/>
          </p:cNvCxnSpPr>
          <p:nvPr/>
        </p:nvCxnSpPr>
        <p:spPr>
          <a:xfrm>
            <a:off x="7514577" y="3632810"/>
            <a:ext cx="34109" cy="7912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>
            <a:stCxn id="258" idx="2"/>
            <a:endCxn id="262" idx="0"/>
          </p:cNvCxnSpPr>
          <p:nvPr/>
        </p:nvCxnSpPr>
        <p:spPr>
          <a:xfrm flipH="1">
            <a:off x="7810110" y="3645487"/>
            <a:ext cx="28640" cy="6667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>
            <a:stCxn id="258" idx="2"/>
            <a:endCxn id="260" idx="0"/>
          </p:cNvCxnSpPr>
          <p:nvPr/>
        </p:nvCxnSpPr>
        <p:spPr>
          <a:xfrm>
            <a:off x="7838750" y="3645487"/>
            <a:ext cx="245659" cy="5844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/>
          <p:cNvCxnSpPr/>
          <p:nvPr/>
        </p:nvCxnSpPr>
        <p:spPr>
          <a:xfrm flipH="1">
            <a:off x="7048782" y="3941437"/>
            <a:ext cx="234356" cy="7492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/>
          <p:nvPr/>
        </p:nvCxnSpPr>
        <p:spPr>
          <a:xfrm>
            <a:off x="7283138" y="3941437"/>
            <a:ext cx="34109" cy="7912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/>
          <p:cNvCxnSpPr>
            <a:stCxn id="263" idx="2"/>
          </p:cNvCxnSpPr>
          <p:nvPr/>
        </p:nvCxnSpPr>
        <p:spPr>
          <a:xfrm>
            <a:off x="7548686" y="3946637"/>
            <a:ext cx="46809" cy="7403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/>
          <p:cNvCxnSpPr>
            <a:stCxn id="262" idx="2"/>
          </p:cNvCxnSpPr>
          <p:nvPr/>
        </p:nvCxnSpPr>
        <p:spPr>
          <a:xfrm>
            <a:off x="7810110" y="3946870"/>
            <a:ext cx="32460" cy="7055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/>
          <p:cNvCxnSpPr>
            <a:stCxn id="260" idx="2"/>
          </p:cNvCxnSpPr>
          <p:nvPr/>
        </p:nvCxnSpPr>
        <p:spPr>
          <a:xfrm>
            <a:off x="8084409" y="3938635"/>
            <a:ext cx="38363" cy="6399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Connector 287"/>
          <p:cNvCxnSpPr>
            <a:stCxn id="260" idx="2"/>
          </p:cNvCxnSpPr>
          <p:nvPr/>
        </p:nvCxnSpPr>
        <p:spPr>
          <a:xfrm>
            <a:off x="8084409" y="3938635"/>
            <a:ext cx="291168" cy="8192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/>
          <p:nvPr/>
        </p:nvCxnSpPr>
        <p:spPr>
          <a:xfrm>
            <a:off x="7833968" y="2402576"/>
            <a:ext cx="136607" cy="6975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0" name="Picture 289"/>
          <p:cNvPicPr>
            <a:picLocks noChangeAspect="1"/>
          </p:cNvPicPr>
          <p:nvPr/>
        </p:nvPicPr>
        <p:blipFill>
          <a:blip r:embed="rId1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522" y="4002187"/>
            <a:ext cx="233355" cy="234704"/>
          </a:xfrm>
          <a:prstGeom prst="rect">
            <a:avLst/>
          </a:prstGeom>
        </p:spPr>
      </p:pic>
      <p:pic>
        <p:nvPicPr>
          <p:cNvPr id="294" name="Picture 293"/>
          <p:cNvPicPr>
            <a:picLocks noChangeAspect="1"/>
          </p:cNvPicPr>
          <p:nvPr/>
        </p:nvPicPr>
        <p:blipFill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717" y="4016981"/>
            <a:ext cx="230562" cy="234704"/>
          </a:xfrm>
          <a:prstGeom prst="rect">
            <a:avLst/>
          </a:prstGeom>
        </p:spPr>
      </p:pic>
      <p:pic>
        <p:nvPicPr>
          <p:cNvPr id="303" name="Picture 302"/>
          <p:cNvPicPr>
            <a:picLocks noChangeAspect="1"/>
          </p:cNvPicPr>
          <p:nvPr/>
        </p:nvPicPr>
        <p:blipFill>
          <a:blip r:embed="rId1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245" y="4020227"/>
            <a:ext cx="233355" cy="234704"/>
          </a:xfrm>
          <a:prstGeom prst="rect">
            <a:avLst/>
          </a:prstGeom>
        </p:spPr>
      </p:pic>
      <p:pic>
        <p:nvPicPr>
          <p:cNvPr id="304" name="Picture 303"/>
          <p:cNvPicPr>
            <a:picLocks noChangeAspect="1"/>
          </p:cNvPicPr>
          <p:nvPr/>
        </p:nvPicPr>
        <p:blipFill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973" y="4020506"/>
            <a:ext cx="230562" cy="234704"/>
          </a:xfrm>
          <a:prstGeom prst="rect">
            <a:avLst/>
          </a:prstGeom>
        </p:spPr>
      </p:pic>
      <p:pic>
        <p:nvPicPr>
          <p:cNvPr id="307" name="Picture 306"/>
          <p:cNvPicPr>
            <a:picLocks noChangeAspect="1"/>
          </p:cNvPicPr>
          <p:nvPr/>
        </p:nvPicPr>
        <p:blipFill>
          <a:blip r:embed="rId1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042" y="4010015"/>
            <a:ext cx="233355" cy="234704"/>
          </a:xfrm>
          <a:prstGeom prst="rect">
            <a:avLst/>
          </a:prstGeom>
        </p:spPr>
      </p:pic>
      <p:pic>
        <p:nvPicPr>
          <p:cNvPr id="308" name="Picture 307"/>
          <p:cNvPicPr>
            <a:picLocks noChangeAspect="1"/>
          </p:cNvPicPr>
          <p:nvPr/>
        </p:nvPicPr>
        <p:blipFill>
          <a:blip r:embed="rId1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811" y="4562984"/>
            <a:ext cx="233355" cy="234704"/>
          </a:xfrm>
          <a:prstGeom prst="rect">
            <a:avLst/>
          </a:prstGeom>
        </p:spPr>
      </p:pic>
      <p:pic>
        <p:nvPicPr>
          <p:cNvPr id="309" name="Picture 308"/>
          <p:cNvPicPr>
            <a:picLocks noChangeAspect="1"/>
          </p:cNvPicPr>
          <p:nvPr/>
        </p:nvPicPr>
        <p:blipFill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127" y="4556097"/>
            <a:ext cx="230562" cy="234704"/>
          </a:xfrm>
          <a:prstGeom prst="rect">
            <a:avLst/>
          </a:prstGeom>
        </p:spPr>
      </p:pic>
      <p:pic>
        <p:nvPicPr>
          <p:cNvPr id="320" name="Picture 319"/>
          <p:cNvPicPr>
            <a:picLocks noChangeAspect="1"/>
          </p:cNvPicPr>
          <p:nvPr/>
        </p:nvPicPr>
        <p:blipFill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941" y="4294112"/>
            <a:ext cx="230562" cy="234704"/>
          </a:xfrm>
          <a:prstGeom prst="rect">
            <a:avLst/>
          </a:prstGeom>
        </p:spPr>
      </p:pic>
      <p:cxnSp>
        <p:nvCxnSpPr>
          <p:cNvPr id="321" name="Straight Connector 320"/>
          <p:cNvCxnSpPr>
            <a:stCxn id="261" idx="2"/>
          </p:cNvCxnSpPr>
          <p:nvPr/>
        </p:nvCxnSpPr>
        <p:spPr>
          <a:xfrm>
            <a:off x="8400687" y="4237333"/>
            <a:ext cx="97425" cy="7471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2" name="Picture 321"/>
          <p:cNvPicPr>
            <a:picLocks noChangeAspect="1"/>
          </p:cNvPicPr>
          <p:nvPr/>
        </p:nvPicPr>
        <p:blipFill>
          <a:blip r:embed="rId1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033" y="4293670"/>
            <a:ext cx="233355" cy="234704"/>
          </a:xfrm>
          <a:prstGeom prst="rect">
            <a:avLst/>
          </a:prstGeom>
        </p:spPr>
      </p:pic>
      <p:cxnSp>
        <p:nvCxnSpPr>
          <p:cNvPr id="323" name="Straight Connector 322"/>
          <p:cNvCxnSpPr>
            <a:stCxn id="261" idx="2"/>
            <a:endCxn id="322" idx="0"/>
          </p:cNvCxnSpPr>
          <p:nvPr/>
        </p:nvCxnSpPr>
        <p:spPr>
          <a:xfrm flipH="1">
            <a:off x="8293711" y="4237333"/>
            <a:ext cx="106976" cy="5633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4" name="Picture 323"/>
          <p:cNvPicPr>
            <a:picLocks noChangeAspect="1"/>
          </p:cNvPicPr>
          <p:nvPr/>
        </p:nvPicPr>
        <p:blipFill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689" y="4294112"/>
            <a:ext cx="230562" cy="234704"/>
          </a:xfrm>
          <a:prstGeom prst="rect">
            <a:avLst/>
          </a:prstGeom>
        </p:spPr>
      </p:pic>
      <p:cxnSp>
        <p:nvCxnSpPr>
          <p:cNvPr id="325" name="Straight Connector 324"/>
          <p:cNvCxnSpPr/>
          <p:nvPr/>
        </p:nvCxnSpPr>
        <p:spPr>
          <a:xfrm>
            <a:off x="7860435" y="4237333"/>
            <a:ext cx="97425" cy="7471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6" name="Picture 325"/>
          <p:cNvPicPr>
            <a:picLocks noChangeAspect="1"/>
          </p:cNvPicPr>
          <p:nvPr/>
        </p:nvPicPr>
        <p:blipFill>
          <a:blip r:embed="rId1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781" y="4293670"/>
            <a:ext cx="233355" cy="234704"/>
          </a:xfrm>
          <a:prstGeom prst="rect">
            <a:avLst/>
          </a:prstGeom>
        </p:spPr>
      </p:pic>
      <p:cxnSp>
        <p:nvCxnSpPr>
          <p:cNvPr id="327" name="Straight Connector 326"/>
          <p:cNvCxnSpPr>
            <a:endCxn id="326" idx="0"/>
          </p:cNvCxnSpPr>
          <p:nvPr/>
        </p:nvCxnSpPr>
        <p:spPr>
          <a:xfrm flipH="1">
            <a:off x="7753459" y="4237333"/>
            <a:ext cx="106976" cy="5633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8" name="Picture 327"/>
          <p:cNvPicPr>
            <a:picLocks noChangeAspect="1"/>
          </p:cNvPicPr>
          <p:nvPr/>
        </p:nvPicPr>
        <p:blipFill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561" y="4294112"/>
            <a:ext cx="230562" cy="234704"/>
          </a:xfrm>
          <a:prstGeom prst="rect">
            <a:avLst/>
          </a:prstGeom>
        </p:spPr>
      </p:pic>
      <p:cxnSp>
        <p:nvCxnSpPr>
          <p:cNvPr id="329" name="Straight Connector 328"/>
          <p:cNvCxnSpPr/>
          <p:nvPr/>
        </p:nvCxnSpPr>
        <p:spPr>
          <a:xfrm>
            <a:off x="7327307" y="4237333"/>
            <a:ext cx="97425" cy="7471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0" name="Picture 329"/>
          <p:cNvPicPr>
            <a:picLocks noChangeAspect="1"/>
          </p:cNvPicPr>
          <p:nvPr/>
        </p:nvPicPr>
        <p:blipFill>
          <a:blip r:embed="rId1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653" y="4293670"/>
            <a:ext cx="233355" cy="234704"/>
          </a:xfrm>
          <a:prstGeom prst="rect">
            <a:avLst/>
          </a:prstGeom>
        </p:spPr>
      </p:pic>
      <p:cxnSp>
        <p:nvCxnSpPr>
          <p:cNvPr id="331" name="Straight Connector 330"/>
          <p:cNvCxnSpPr>
            <a:endCxn id="330" idx="0"/>
          </p:cNvCxnSpPr>
          <p:nvPr/>
        </p:nvCxnSpPr>
        <p:spPr>
          <a:xfrm flipH="1">
            <a:off x="7220331" y="4237333"/>
            <a:ext cx="106976" cy="5633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2" name="Picture 331"/>
          <p:cNvPicPr>
            <a:picLocks noChangeAspect="1"/>
          </p:cNvPicPr>
          <p:nvPr/>
        </p:nvPicPr>
        <p:blipFill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402" y="4593194"/>
            <a:ext cx="230562" cy="234704"/>
          </a:xfrm>
          <a:prstGeom prst="rect">
            <a:avLst/>
          </a:prstGeom>
        </p:spPr>
      </p:pic>
      <p:cxnSp>
        <p:nvCxnSpPr>
          <p:cNvPr id="333" name="Straight Connector 332"/>
          <p:cNvCxnSpPr/>
          <p:nvPr/>
        </p:nvCxnSpPr>
        <p:spPr>
          <a:xfrm>
            <a:off x="7214148" y="4536415"/>
            <a:ext cx="97425" cy="7471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4" name="Picture 333"/>
          <p:cNvPicPr>
            <a:picLocks noChangeAspect="1"/>
          </p:cNvPicPr>
          <p:nvPr/>
        </p:nvPicPr>
        <p:blipFill>
          <a:blip r:embed="rId1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494" y="4592752"/>
            <a:ext cx="233355" cy="234704"/>
          </a:xfrm>
          <a:prstGeom prst="rect">
            <a:avLst/>
          </a:prstGeom>
        </p:spPr>
      </p:pic>
      <p:cxnSp>
        <p:nvCxnSpPr>
          <p:cNvPr id="335" name="Straight Connector 334"/>
          <p:cNvCxnSpPr>
            <a:endCxn id="334" idx="0"/>
          </p:cNvCxnSpPr>
          <p:nvPr/>
        </p:nvCxnSpPr>
        <p:spPr>
          <a:xfrm flipH="1">
            <a:off x="7107172" y="4536415"/>
            <a:ext cx="106976" cy="5633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6" name="Picture 335"/>
          <p:cNvPicPr>
            <a:picLocks noChangeAspect="1"/>
          </p:cNvPicPr>
          <p:nvPr/>
        </p:nvPicPr>
        <p:blipFill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878" y="4878273"/>
            <a:ext cx="230562" cy="234704"/>
          </a:xfrm>
          <a:prstGeom prst="rect">
            <a:avLst/>
          </a:prstGeom>
        </p:spPr>
      </p:pic>
      <p:cxnSp>
        <p:nvCxnSpPr>
          <p:cNvPr id="337" name="Straight Connector 336"/>
          <p:cNvCxnSpPr/>
          <p:nvPr/>
        </p:nvCxnSpPr>
        <p:spPr>
          <a:xfrm>
            <a:off x="7099624" y="4821494"/>
            <a:ext cx="97425" cy="7471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8" name="Picture 337"/>
          <p:cNvPicPr>
            <a:picLocks noChangeAspect="1"/>
          </p:cNvPicPr>
          <p:nvPr/>
        </p:nvPicPr>
        <p:blipFill>
          <a:blip r:embed="rId1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970" y="4877831"/>
            <a:ext cx="233355" cy="234704"/>
          </a:xfrm>
          <a:prstGeom prst="rect">
            <a:avLst/>
          </a:prstGeom>
        </p:spPr>
      </p:pic>
      <p:cxnSp>
        <p:nvCxnSpPr>
          <p:cNvPr id="339" name="Straight Connector 338"/>
          <p:cNvCxnSpPr>
            <a:endCxn id="338" idx="0"/>
          </p:cNvCxnSpPr>
          <p:nvPr/>
        </p:nvCxnSpPr>
        <p:spPr>
          <a:xfrm flipH="1">
            <a:off x="6992648" y="4821494"/>
            <a:ext cx="106976" cy="5633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0" name="Picture 339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509" y="4910787"/>
            <a:ext cx="255131" cy="242746"/>
          </a:xfrm>
          <a:prstGeom prst="rect">
            <a:avLst/>
          </a:prstGeom>
        </p:spPr>
      </p:pic>
      <p:pic>
        <p:nvPicPr>
          <p:cNvPr id="341" name="Picture 340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487" y="5066222"/>
            <a:ext cx="255131" cy="242746"/>
          </a:xfrm>
          <a:prstGeom prst="rect">
            <a:avLst/>
          </a:prstGeom>
        </p:spPr>
      </p:pic>
      <p:pic>
        <p:nvPicPr>
          <p:cNvPr id="342" name="Picture 341"/>
          <p:cNvPicPr>
            <a:picLocks noChangeAspect="1"/>
          </p:cNvPicPr>
          <p:nvPr/>
        </p:nvPicPr>
        <p:blipFill>
          <a:blip r:embed="rId1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390" y="4942508"/>
            <a:ext cx="234257" cy="231062"/>
          </a:xfrm>
          <a:prstGeom prst="rect">
            <a:avLst/>
          </a:prstGeom>
        </p:spPr>
      </p:pic>
      <p:pic>
        <p:nvPicPr>
          <p:cNvPr id="348" name="Picture 347"/>
          <p:cNvPicPr>
            <a:picLocks noChangeAspect="1"/>
          </p:cNvPicPr>
          <p:nvPr/>
        </p:nvPicPr>
        <p:blipFill>
          <a:blip r:embed="rId1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728" y="5063085"/>
            <a:ext cx="234257" cy="231062"/>
          </a:xfrm>
          <a:prstGeom prst="rect">
            <a:avLst/>
          </a:prstGeom>
        </p:spPr>
      </p:pic>
      <p:pic>
        <p:nvPicPr>
          <p:cNvPr id="350" name="Picture 349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397" y="4896398"/>
            <a:ext cx="255131" cy="242746"/>
          </a:xfrm>
          <a:prstGeom prst="rect">
            <a:avLst/>
          </a:prstGeom>
        </p:spPr>
      </p:pic>
      <p:pic>
        <p:nvPicPr>
          <p:cNvPr id="351" name="Picture 350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664" y="4949880"/>
            <a:ext cx="255131" cy="242746"/>
          </a:xfrm>
          <a:prstGeom prst="rect">
            <a:avLst/>
          </a:prstGeom>
        </p:spPr>
      </p:pic>
      <p:pic>
        <p:nvPicPr>
          <p:cNvPr id="352" name="Picture 351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207" y="4956706"/>
            <a:ext cx="255131" cy="242746"/>
          </a:xfrm>
          <a:prstGeom prst="rect">
            <a:avLst/>
          </a:prstGeom>
        </p:spPr>
      </p:pic>
      <p:pic>
        <p:nvPicPr>
          <p:cNvPr id="353" name="Picture 352"/>
          <p:cNvPicPr>
            <a:picLocks noChangeAspect="1"/>
          </p:cNvPicPr>
          <p:nvPr/>
        </p:nvPicPr>
        <p:blipFill>
          <a:blip r:embed="rId1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104" y="5075784"/>
            <a:ext cx="234257" cy="231062"/>
          </a:xfrm>
          <a:prstGeom prst="rect">
            <a:avLst/>
          </a:prstGeom>
        </p:spPr>
      </p:pic>
      <p:pic>
        <p:nvPicPr>
          <p:cNvPr id="354" name="Picture 353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261" y="5063255"/>
            <a:ext cx="255131" cy="242746"/>
          </a:xfrm>
          <a:prstGeom prst="rect">
            <a:avLst/>
          </a:prstGeom>
        </p:spPr>
      </p:pic>
      <p:pic>
        <p:nvPicPr>
          <p:cNvPr id="355" name="Picture 354"/>
          <p:cNvPicPr>
            <a:picLocks noChangeAspect="1"/>
          </p:cNvPicPr>
          <p:nvPr/>
        </p:nvPicPr>
        <p:blipFill>
          <a:blip r:embed="rId1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312" y="4878273"/>
            <a:ext cx="234704" cy="234704"/>
          </a:xfrm>
          <a:prstGeom prst="rect">
            <a:avLst/>
          </a:prstGeom>
        </p:spPr>
      </p:pic>
      <p:cxnSp>
        <p:nvCxnSpPr>
          <p:cNvPr id="356" name="Straight Connector 355"/>
          <p:cNvCxnSpPr/>
          <p:nvPr/>
        </p:nvCxnSpPr>
        <p:spPr>
          <a:xfrm>
            <a:off x="5076129" y="4821494"/>
            <a:ext cx="97425" cy="7471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7" name="Picture 356"/>
          <p:cNvPicPr>
            <a:picLocks noChangeAspect="1"/>
          </p:cNvPicPr>
          <p:nvPr/>
        </p:nvPicPr>
        <p:blipFill>
          <a:blip r:embed="rId1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442" y="4877831"/>
            <a:ext cx="233421" cy="234704"/>
          </a:xfrm>
          <a:prstGeom prst="rect">
            <a:avLst/>
          </a:prstGeom>
        </p:spPr>
      </p:pic>
      <p:cxnSp>
        <p:nvCxnSpPr>
          <p:cNvPr id="358" name="Straight Connector 357"/>
          <p:cNvCxnSpPr>
            <a:endCxn id="357" idx="0"/>
          </p:cNvCxnSpPr>
          <p:nvPr/>
        </p:nvCxnSpPr>
        <p:spPr>
          <a:xfrm flipH="1">
            <a:off x="4969153" y="4821494"/>
            <a:ext cx="106976" cy="5633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9" name="Picture 358"/>
          <p:cNvPicPr>
            <a:picLocks noChangeAspect="1"/>
          </p:cNvPicPr>
          <p:nvPr/>
        </p:nvPicPr>
        <p:blipFill>
          <a:blip r:embed="rId1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930" y="5168872"/>
            <a:ext cx="234704" cy="234704"/>
          </a:xfrm>
          <a:prstGeom prst="rect">
            <a:avLst/>
          </a:prstGeom>
        </p:spPr>
      </p:pic>
      <p:cxnSp>
        <p:nvCxnSpPr>
          <p:cNvPr id="360" name="Straight Connector 359"/>
          <p:cNvCxnSpPr/>
          <p:nvPr/>
        </p:nvCxnSpPr>
        <p:spPr>
          <a:xfrm>
            <a:off x="4980747" y="5112093"/>
            <a:ext cx="97425" cy="7471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1" name="Picture 360"/>
          <p:cNvPicPr>
            <a:picLocks noChangeAspect="1"/>
          </p:cNvPicPr>
          <p:nvPr/>
        </p:nvPicPr>
        <p:blipFill>
          <a:blip r:embed="rId1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419" y="5168430"/>
            <a:ext cx="234704" cy="234704"/>
          </a:xfrm>
          <a:prstGeom prst="rect">
            <a:avLst/>
          </a:prstGeom>
        </p:spPr>
      </p:pic>
      <p:cxnSp>
        <p:nvCxnSpPr>
          <p:cNvPr id="362" name="Straight Connector 361"/>
          <p:cNvCxnSpPr>
            <a:endCxn id="361" idx="0"/>
          </p:cNvCxnSpPr>
          <p:nvPr/>
        </p:nvCxnSpPr>
        <p:spPr>
          <a:xfrm flipH="1">
            <a:off x="4873771" y="5112093"/>
            <a:ext cx="106976" cy="5633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7" name="TextBox 366"/>
          <p:cNvSpPr txBox="1"/>
          <p:nvPr/>
        </p:nvSpPr>
        <p:spPr>
          <a:xfrm>
            <a:off x="4337147" y="1289490"/>
            <a:ext cx="2376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ngla MN"/>
                <a:cs typeface="Bangla MN"/>
              </a:rPr>
              <a:t>Clonal Hematopoiesis 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Bangla MN"/>
              <a:cs typeface="Bangla MN"/>
            </a:endParaRPr>
          </a:p>
        </p:txBody>
      </p:sp>
      <p:sp>
        <p:nvSpPr>
          <p:cNvPr id="369" name="TextBox 368"/>
          <p:cNvSpPr txBox="1"/>
          <p:nvPr/>
        </p:nvSpPr>
        <p:spPr>
          <a:xfrm>
            <a:off x="6721451" y="1289490"/>
            <a:ext cx="2521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ngla MN"/>
                <a:cs typeface="Bangla MN"/>
              </a:rPr>
              <a:t>Progenitor- Preleukemia </a:t>
            </a:r>
          </a:p>
        </p:txBody>
      </p:sp>
      <p:cxnSp>
        <p:nvCxnSpPr>
          <p:cNvPr id="381" name="Straight Connector 380"/>
          <p:cNvCxnSpPr/>
          <p:nvPr/>
        </p:nvCxnSpPr>
        <p:spPr>
          <a:xfrm>
            <a:off x="232571" y="1230868"/>
            <a:ext cx="8838795" cy="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1635463" y="1790656"/>
            <a:ext cx="1984995" cy="3052563"/>
            <a:chOff x="232737" y="1778815"/>
            <a:chExt cx="1984995" cy="3052563"/>
          </a:xfrm>
        </p:grpSpPr>
        <p:sp>
          <p:nvSpPr>
            <p:cNvPr id="11" name="TextBox 10"/>
            <p:cNvSpPr txBox="1"/>
            <p:nvPr/>
          </p:nvSpPr>
          <p:spPr>
            <a:xfrm>
              <a:off x="232737" y="1778815"/>
              <a:ext cx="16921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ngla MN"/>
                  <a:cs typeface="Bangla MN"/>
                </a:rPr>
                <a:t>Stem cells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2737" y="3455055"/>
              <a:ext cx="19309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20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en-US" b="1" dirty="0">
                  <a:latin typeface="Bangla MN"/>
                  <a:cs typeface="Bangla MN"/>
                </a:rPr>
                <a:t>Progenitors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2737" y="4431268"/>
              <a:ext cx="19849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20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en-US" b="1" dirty="0">
                  <a:latin typeface="Bangla MN"/>
                  <a:cs typeface="Bangla MN"/>
                </a:rPr>
                <a:t>Mature cells</a:t>
              </a:r>
            </a:p>
          </p:txBody>
        </p:sp>
        <p:sp>
          <p:nvSpPr>
            <p:cNvPr id="270" name="TextBox 269"/>
            <p:cNvSpPr txBox="1"/>
            <p:nvPr/>
          </p:nvSpPr>
          <p:spPr>
            <a:xfrm>
              <a:off x="479445" y="2613903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ngla MN"/>
                  <a:cs typeface="Bangla MN"/>
                </a:rPr>
                <a:t>Wild type</a:t>
              </a:r>
            </a:p>
          </p:txBody>
        </p:sp>
        <p:sp>
          <p:nvSpPr>
            <p:cNvPr id="271" name="TextBox 270"/>
            <p:cNvSpPr txBox="1"/>
            <p:nvPr/>
          </p:nvSpPr>
          <p:spPr>
            <a:xfrm>
              <a:off x="479445" y="2967689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ngla MN"/>
                  <a:cs typeface="Bangla MN"/>
                </a:rPr>
                <a:t>Mutant</a:t>
              </a:r>
            </a:p>
          </p:txBody>
        </p:sp>
        <p:sp>
          <p:nvSpPr>
            <p:cNvPr id="217" name="Oval 216"/>
            <p:cNvSpPr/>
            <p:nvPr/>
          </p:nvSpPr>
          <p:spPr>
            <a:xfrm>
              <a:off x="311473" y="2717588"/>
              <a:ext cx="180000" cy="180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latin typeface="Bangla MN"/>
                <a:cs typeface="Bangla MN"/>
              </a:endParaRPr>
            </a:p>
          </p:txBody>
        </p:sp>
        <p:sp>
          <p:nvSpPr>
            <p:cNvPr id="394" name="Oval 393"/>
            <p:cNvSpPr/>
            <p:nvPr/>
          </p:nvSpPr>
          <p:spPr>
            <a:xfrm>
              <a:off x="297302" y="3070975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latin typeface="Bangla MN"/>
                <a:cs typeface="Bangla MN"/>
              </a:endParaRPr>
            </a:p>
          </p:txBody>
        </p:sp>
      </p:grpSp>
      <p:cxnSp>
        <p:nvCxnSpPr>
          <p:cNvPr id="166" name="Straight Connector 165"/>
          <p:cNvCxnSpPr/>
          <p:nvPr/>
        </p:nvCxnSpPr>
        <p:spPr>
          <a:xfrm flipV="1">
            <a:off x="65365" y="5879068"/>
            <a:ext cx="9235265" cy="10919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96490" y="62600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Bangla MN"/>
              <a:cs typeface="Bangla MN"/>
            </a:endParaRPr>
          </a:p>
        </p:txBody>
      </p:sp>
      <p:sp>
        <p:nvSpPr>
          <p:cNvPr id="389" name="Rectangle 388"/>
          <p:cNvSpPr/>
          <p:nvPr/>
        </p:nvSpPr>
        <p:spPr>
          <a:xfrm>
            <a:off x="6650015" y="1230868"/>
            <a:ext cx="2585250" cy="5726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Bangla MN"/>
              <a:cs typeface="Bangla M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33005" y="305966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angla MN"/>
                <a:cs typeface="Bangla MN"/>
              </a:rPr>
              <a:t>×</a:t>
            </a:r>
          </a:p>
        </p:txBody>
      </p:sp>
      <p:sp>
        <p:nvSpPr>
          <p:cNvPr id="8" name="Rectangle 7"/>
          <p:cNvSpPr/>
          <p:nvPr/>
        </p:nvSpPr>
        <p:spPr>
          <a:xfrm>
            <a:off x="5181008" y="274320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angla MN"/>
                <a:cs typeface="Bangla MN"/>
              </a:rPr>
              <a:t>×</a:t>
            </a:r>
            <a:endParaRPr lang="en-US" b="1" dirty="0">
              <a:solidFill>
                <a:schemeClr val="bg1"/>
              </a:solidFill>
              <a:latin typeface="Bangla MN"/>
              <a:cs typeface="Bangla MN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5185830" y="243840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angla MN"/>
                <a:cs typeface="Bangla MN"/>
              </a:rPr>
              <a:t>×</a:t>
            </a:r>
          </a:p>
        </p:txBody>
      </p:sp>
      <p:sp>
        <p:nvSpPr>
          <p:cNvPr id="167" name="Rectangle 166"/>
          <p:cNvSpPr/>
          <p:nvPr/>
        </p:nvSpPr>
        <p:spPr>
          <a:xfrm>
            <a:off x="5038148" y="205740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angla MN"/>
                <a:cs typeface="Bangla MN"/>
              </a:rPr>
              <a:t>×</a:t>
            </a:r>
          </a:p>
        </p:txBody>
      </p:sp>
      <p:sp>
        <p:nvSpPr>
          <p:cNvPr id="168" name="Rectangle 167"/>
          <p:cNvSpPr/>
          <p:nvPr/>
        </p:nvSpPr>
        <p:spPr>
          <a:xfrm>
            <a:off x="4961948" y="450746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angla MN"/>
                <a:cs typeface="Bangla MN"/>
              </a:rPr>
              <a:t>×</a:t>
            </a:r>
          </a:p>
        </p:txBody>
      </p:sp>
      <p:sp>
        <p:nvSpPr>
          <p:cNvPr id="169" name="Rectangle 168"/>
          <p:cNvSpPr/>
          <p:nvPr/>
        </p:nvSpPr>
        <p:spPr>
          <a:xfrm>
            <a:off x="5566830" y="449580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angla MN"/>
                <a:cs typeface="Bangla MN"/>
              </a:rPr>
              <a:t>×</a:t>
            </a:r>
          </a:p>
        </p:txBody>
      </p:sp>
      <p:sp>
        <p:nvSpPr>
          <p:cNvPr id="170" name="Rectangle 169"/>
          <p:cNvSpPr/>
          <p:nvPr/>
        </p:nvSpPr>
        <p:spPr>
          <a:xfrm>
            <a:off x="4881030" y="481226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angla MN"/>
                <a:cs typeface="Bangla MN"/>
              </a:rPr>
              <a:t>×</a:t>
            </a:r>
          </a:p>
        </p:txBody>
      </p:sp>
      <p:sp>
        <p:nvSpPr>
          <p:cNvPr id="171" name="Rectangle 170"/>
          <p:cNvSpPr/>
          <p:nvPr/>
        </p:nvSpPr>
        <p:spPr>
          <a:xfrm>
            <a:off x="5033430" y="481226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angla MN"/>
                <a:cs typeface="Bangla MN"/>
              </a:rPr>
              <a:t>×</a:t>
            </a:r>
          </a:p>
        </p:txBody>
      </p:sp>
      <p:sp>
        <p:nvSpPr>
          <p:cNvPr id="172" name="Rectangle 171"/>
          <p:cNvSpPr/>
          <p:nvPr/>
        </p:nvSpPr>
        <p:spPr>
          <a:xfrm>
            <a:off x="4728630" y="510540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angla MN"/>
                <a:cs typeface="Bangla MN"/>
              </a:rPr>
              <a:t>×</a:t>
            </a:r>
          </a:p>
        </p:txBody>
      </p:sp>
      <p:sp>
        <p:nvSpPr>
          <p:cNvPr id="173" name="Rectangle 172"/>
          <p:cNvSpPr/>
          <p:nvPr/>
        </p:nvSpPr>
        <p:spPr>
          <a:xfrm>
            <a:off x="4957230" y="504086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angla MN"/>
                <a:cs typeface="Bangla MN"/>
              </a:rPr>
              <a:t>×</a:t>
            </a:r>
          </a:p>
        </p:txBody>
      </p:sp>
      <p:sp>
        <p:nvSpPr>
          <p:cNvPr id="174" name="Rectangle 173"/>
          <p:cNvSpPr/>
          <p:nvPr/>
        </p:nvSpPr>
        <p:spPr>
          <a:xfrm>
            <a:off x="4881518" y="237386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angla MN"/>
                <a:cs typeface="Bangla MN"/>
              </a:rPr>
              <a:t>×</a:t>
            </a:r>
          </a:p>
        </p:txBody>
      </p:sp>
      <p:sp>
        <p:nvSpPr>
          <p:cNvPr id="175" name="Rectangle 174"/>
          <p:cNvSpPr/>
          <p:nvPr/>
        </p:nvSpPr>
        <p:spPr>
          <a:xfrm>
            <a:off x="5454653" y="2695536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angla MN"/>
                <a:cs typeface="Bangla MN"/>
              </a:rPr>
              <a:t>×</a:t>
            </a:r>
          </a:p>
        </p:txBody>
      </p:sp>
      <p:sp>
        <p:nvSpPr>
          <p:cNvPr id="176" name="Rectangle 175"/>
          <p:cNvSpPr/>
          <p:nvPr/>
        </p:nvSpPr>
        <p:spPr>
          <a:xfrm>
            <a:off x="4876800" y="274320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angla MN"/>
                <a:cs typeface="Bangla MN"/>
              </a:rPr>
              <a:t>×</a:t>
            </a:r>
          </a:p>
        </p:txBody>
      </p:sp>
      <p:sp>
        <p:nvSpPr>
          <p:cNvPr id="177" name="Rectangle 176"/>
          <p:cNvSpPr/>
          <p:nvPr/>
        </p:nvSpPr>
        <p:spPr>
          <a:xfrm>
            <a:off x="4652918" y="274320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angla MN"/>
                <a:cs typeface="Bangla MN"/>
              </a:rPr>
              <a:t>×</a:t>
            </a:r>
          </a:p>
        </p:txBody>
      </p:sp>
      <p:sp>
        <p:nvSpPr>
          <p:cNvPr id="178" name="Rectangle 177"/>
          <p:cNvSpPr/>
          <p:nvPr/>
        </p:nvSpPr>
        <p:spPr>
          <a:xfrm>
            <a:off x="5491118" y="304800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angla MN"/>
                <a:cs typeface="Bangla MN"/>
              </a:rPr>
              <a:t>×</a:t>
            </a:r>
          </a:p>
        </p:txBody>
      </p:sp>
      <p:sp>
        <p:nvSpPr>
          <p:cNvPr id="179" name="Rectangle 178"/>
          <p:cNvSpPr/>
          <p:nvPr/>
        </p:nvSpPr>
        <p:spPr>
          <a:xfrm>
            <a:off x="5795918" y="304800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angla MN"/>
                <a:cs typeface="Bangla MN"/>
              </a:rPr>
              <a:t>×</a:t>
            </a:r>
          </a:p>
        </p:txBody>
      </p:sp>
      <p:sp>
        <p:nvSpPr>
          <p:cNvPr id="180" name="Rectangle 179"/>
          <p:cNvSpPr/>
          <p:nvPr/>
        </p:nvSpPr>
        <p:spPr>
          <a:xfrm>
            <a:off x="4953000" y="304800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angla MN"/>
                <a:cs typeface="Bangla MN"/>
              </a:rPr>
              <a:t>×</a:t>
            </a:r>
          </a:p>
        </p:txBody>
      </p:sp>
      <p:sp>
        <p:nvSpPr>
          <p:cNvPr id="181" name="Rectangle 180"/>
          <p:cNvSpPr/>
          <p:nvPr/>
        </p:nvSpPr>
        <p:spPr>
          <a:xfrm>
            <a:off x="4424318" y="305966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angla MN"/>
                <a:cs typeface="Bangla MN"/>
              </a:rPr>
              <a:t>×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9200" y="6444734"/>
            <a:ext cx="4703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angla MN"/>
                <a:cs typeface="Bangla MN"/>
              </a:rPr>
              <a:t>Adapted from </a:t>
            </a:r>
            <a:r>
              <a:rPr lang="en-US" dirty="0" err="1" smtClean="0">
                <a:latin typeface="Bangla MN"/>
                <a:cs typeface="Bangla MN"/>
              </a:rPr>
              <a:t>Steensma</a:t>
            </a:r>
            <a:r>
              <a:rPr lang="en-US" dirty="0" smtClean="0">
                <a:latin typeface="Bangla MN"/>
                <a:cs typeface="Bangla MN"/>
              </a:rPr>
              <a:t> Blood 2015.</a:t>
            </a:r>
            <a:endParaRPr lang="en-US" dirty="0">
              <a:latin typeface="Bangla MN"/>
              <a:cs typeface="Bangla M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81130" y="6019167"/>
            <a:ext cx="3282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angla MN"/>
                <a:cs typeface="Bangla MN"/>
              </a:rPr>
              <a:t>Healthy and Normal CBC</a:t>
            </a:r>
            <a:endParaRPr lang="en-US" dirty="0">
              <a:latin typeface="Bangla MN"/>
              <a:cs typeface="Bangla MN"/>
            </a:endParaRPr>
          </a:p>
        </p:txBody>
      </p:sp>
    </p:spTree>
    <p:extLst>
      <p:ext uri="{BB962C8B-B14F-4D97-AF65-F5344CB8AC3E}">
        <p14:creationId xmlns:p14="http://schemas.microsoft.com/office/powerpoint/2010/main" val="341215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0" dirty="0">
                <a:latin typeface="Bangla MN"/>
                <a:cs typeface="Bangla MN"/>
              </a:rPr>
              <a:t>Preleukemic mutations and aging</a:t>
            </a:r>
            <a:endParaRPr lang="en-US" b="0" dirty="0">
              <a:latin typeface="Bangla MN"/>
              <a:cs typeface="Bangla MN"/>
            </a:endParaRPr>
          </a:p>
        </p:txBody>
      </p:sp>
      <p:pic>
        <p:nvPicPr>
          <p:cNvPr id="3" name="Picture 1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2"/>
          <a:stretch/>
        </p:blipFill>
        <p:spPr bwMode="auto">
          <a:xfrm>
            <a:off x="1143000" y="990599"/>
            <a:ext cx="6686968" cy="5450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6304002"/>
            <a:ext cx="3779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angla MN"/>
                <a:cs typeface="Bangla MN"/>
              </a:rPr>
              <a:t>Genovese G et.al NEJM 2014</a:t>
            </a:r>
            <a:endParaRPr lang="en-US" dirty="0">
              <a:latin typeface="Bangla MN"/>
              <a:cs typeface="Bangla MN"/>
            </a:endParaRPr>
          </a:p>
        </p:txBody>
      </p:sp>
    </p:spTree>
    <p:extLst>
      <p:ext uri="{BB962C8B-B14F-4D97-AF65-F5344CB8AC3E}">
        <p14:creationId xmlns:p14="http://schemas.microsoft.com/office/powerpoint/2010/main" val="70337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15290"/>
          </a:xfrm>
        </p:spPr>
        <p:txBody>
          <a:bodyPr>
            <a:noAutofit/>
          </a:bodyPr>
          <a:lstStyle/>
          <a:p>
            <a:r>
              <a:rPr lang="en-US" sz="2400" b="0" dirty="0" smtClean="0">
                <a:latin typeface="Bangla MN"/>
                <a:cs typeface="Bangla MN"/>
              </a:rPr>
              <a:t>Recurrent </a:t>
            </a:r>
            <a:r>
              <a:rPr lang="en-US" sz="2400" b="0" dirty="0">
                <a:latin typeface="Bangla MN"/>
                <a:cs typeface="Bangla MN"/>
              </a:rPr>
              <a:t>somatic DNA Methyltransferase 3a (DNMT3a) mutations in T cells from AML patients  	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5019" y="1555952"/>
            <a:ext cx="6117181" cy="5302048"/>
            <a:chOff x="2523211" y="1517904"/>
            <a:chExt cx="6117574" cy="5302302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79078" y="1517904"/>
              <a:ext cx="6061707" cy="5102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9"/>
            <p:cNvSpPr txBox="1">
              <a:spLocks noChangeArrowheads="1"/>
            </p:cNvSpPr>
            <p:nvPr/>
          </p:nvSpPr>
          <p:spPr bwMode="auto">
            <a:xfrm>
              <a:off x="2523211" y="6512429"/>
              <a:ext cx="198663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</a:rPr>
                <a:t>Mutant allele frequency: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1781175" y="4724400"/>
            <a:ext cx="520700" cy="14509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1447800" y="4968875"/>
            <a:ext cx="276225" cy="123825"/>
          </a:xfrm>
          <a:prstGeom prst="rightArrow">
            <a:avLst/>
          </a:prstGeom>
          <a:solidFill>
            <a:srgbClr val="FF000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1447800" y="5649912"/>
            <a:ext cx="276225" cy="123825"/>
          </a:xfrm>
          <a:prstGeom prst="rightArrow">
            <a:avLst/>
          </a:prstGeom>
          <a:solidFill>
            <a:srgbClr val="FF000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1447800" y="5978525"/>
            <a:ext cx="276225" cy="123825"/>
          </a:xfrm>
          <a:prstGeom prst="rightArrow">
            <a:avLst/>
          </a:prstGeom>
          <a:solidFill>
            <a:srgbClr val="FF000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95600" y="6488459"/>
            <a:ext cx="22275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chemeClr val="accent4"/>
                </a:solidFill>
              </a:rPr>
              <a:t>Shlush</a:t>
            </a:r>
            <a:r>
              <a:rPr lang="en-US" sz="1600" dirty="0">
                <a:solidFill>
                  <a:schemeClr val="accent4"/>
                </a:solidFill>
              </a:rPr>
              <a:t> et.al Nature 2014</a:t>
            </a:r>
          </a:p>
        </p:txBody>
      </p:sp>
      <p:grpSp>
        <p:nvGrpSpPr>
          <p:cNvPr id="82" name="Group 81"/>
          <p:cNvGrpSpPr/>
          <p:nvPr/>
        </p:nvGrpSpPr>
        <p:grpSpPr>
          <a:xfrm>
            <a:off x="6416234" y="1544502"/>
            <a:ext cx="2556671" cy="5027790"/>
            <a:chOff x="6416234" y="1544502"/>
            <a:chExt cx="2556671" cy="5027790"/>
          </a:xfrm>
        </p:grpSpPr>
        <p:sp>
          <p:nvSpPr>
            <p:cNvPr id="15" name="Rectangle 40"/>
            <p:cNvSpPr>
              <a:spLocks noChangeArrowheads="1"/>
            </p:cNvSpPr>
            <p:nvPr/>
          </p:nvSpPr>
          <p:spPr bwMode="auto">
            <a:xfrm>
              <a:off x="7150814" y="1544502"/>
              <a:ext cx="965211" cy="234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rgbClr val="FF0000"/>
                  </a:solidFill>
                  <a:latin typeface="Calibri" pitchFamily="34" charset="0"/>
                </a:rPr>
                <a:t>DNMT3a</a:t>
              </a:r>
              <a:r>
                <a:rPr lang="en-US" sz="2000" i="1" baseline="30000" dirty="0">
                  <a:solidFill>
                    <a:srgbClr val="FF0000"/>
                  </a:solidFill>
                  <a:latin typeface="Calibri" pitchFamily="34" charset="0"/>
                </a:rPr>
                <a:t>mut</a:t>
              </a:r>
            </a:p>
          </p:txBody>
        </p:sp>
        <p:sp>
          <p:nvSpPr>
            <p:cNvPr id="14" name="Text Box 44"/>
            <p:cNvSpPr txBox="1">
              <a:spLocks noChangeArrowheads="1"/>
            </p:cNvSpPr>
            <p:nvPr/>
          </p:nvSpPr>
          <p:spPr bwMode="auto">
            <a:xfrm>
              <a:off x="6416234" y="6202960"/>
              <a:ext cx="1659044" cy="36933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ea typeface="ＭＳ Ｐゴシック"/>
                  <a:cs typeface="ＭＳ Ｐゴシック"/>
                </a:rPr>
                <a:t>Leukemic blasts</a:t>
              </a:r>
            </a:p>
          </p:txBody>
        </p:sp>
        <p:sp>
          <p:nvSpPr>
            <p:cNvPr id="16" name="Text Box 44"/>
            <p:cNvSpPr txBox="1">
              <a:spLocks noChangeArrowheads="1"/>
            </p:cNvSpPr>
            <p:nvPr/>
          </p:nvSpPr>
          <p:spPr bwMode="auto">
            <a:xfrm>
              <a:off x="7904015" y="4873958"/>
              <a:ext cx="910172" cy="40011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ea typeface="ＭＳ Ｐゴシック"/>
                  <a:cs typeface="ＭＳ Ｐゴシック"/>
                </a:rPr>
                <a:t>T cells</a:t>
              </a:r>
            </a:p>
          </p:txBody>
        </p:sp>
        <p:sp>
          <p:nvSpPr>
            <p:cNvPr id="17" name="Text Box 44"/>
            <p:cNvSpPr txBox="1">
              <a:spLocks noChangeArrowheads="1"/>
            </p:cNvSpPr>
            <p:nvPr/>
          </p:nvSpPr>
          <p:spPr bwMode="auto">
            <a:xfrm>
              <a:off x="7108994" y="2700268"/>
              <a:ext cx="1237994" cy="40011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2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ea typeface="ＭＳ Ｐゴシック"/>
                  <a:cs typeface="ＭＳ Ｐゴシック"/>
                </a:rPr>
                <a:t>PreL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ea typeface="ＭＳ Ｐゴシック"/>
                  <a:cs typeface="ＭＳ Ｐゴシック"/>
                </a:rPr>
                <a:t>-HSC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5787" y="1953269"/>
              <a:ext cx="710008" cy="713909"/>
            </a:xfrm>
            <a:prstGeom prst="rect">
              <a:avLst/>
            </a:prstGeom>
            <a:effectLst>
              <a:glow rad="76200">
                <a:schemeClr val="accent2">
                  <a:satMod val="175000"/>
                  <a:alpha val="25000"/>
                </a:schemeClr>
              </a:glow>
              <a:outerShdw blurRad="152400" dist="190500" dir="5400000" sx="90000" sy="-19000" rotWithShape="0">
                <a:prstClr val="black">
                  <a:alpha val="7000"/>
                </a:prstClr>
              </a:outerShdw>
            </a:effectLst>
          </p:spPr>
        </p:pic>
        <p:sp>
          <p:nvSpPr>
            <p:cNvPr id="54" name="TextBox 53"/>
            <p:cNvSpPr txBox="1"/>
            <p:nvPr/>
          </p:nvSpPr>
          <p:spPr>
            <a:xfrm rot="10800000">
              <a:off x="7553989" y="2172502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X</a:t>
              </a:r>
            </a:p>
          </p:txBody>
        </p:sp>
        <p:grpSp>
          <p:nvGrpSpPr>
            <p:cNvPr id="63" name="Group 62"/>
            <p:cNvGrpSpPr/>
            <p:nvPr/>
          </p:nvGrpSpPr>
          <p:grpSpPr>
            <a:xfrm rot="10800000">
              <a:off x="7885369" y="3864978"/>
              <a:ext cx="1087536" cy="1034823"/>
              <a:chOff x="1772981" y="1515511"/>
              <a:chExt cx="1087536" cy="1034823"/>
            </a:xfrm>
            <a:effectLst/>
          </p:grpSpPr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2981" y="1515511"/>
                <a:ext cx="1087536" cy="1034823"/>
              </a:xfrm>
              <a:prstGeom prst="rect">
                <a:avLst/>
              </a:prstGeom>
              <a:effectLst>
                <a:outerShdw blurRad="152400" dist="190500" dir="5400000" sx="90000" sy="-19000" rotWithShape="0">
                  <a:prstClr val="black">
                    <a:alpha val="7000"/>
                  </a:prstClr>
                </a:outerShdw>
              </a:effectLst>
            </p:spPr>
          </p:pic>
          <p:sp>
            <p:nvSpPr>
              <p:cNvPr id="66" name="TextBox 65"/>
              <p:cNvSpPr txBox="1"/>
              <p:nvPr/>
            </p:nvSpPr>
            <p:spPr>
              <a:xfrm>
                <a:off x="2418354" y="2079640"/>
                <a:ext cx="3048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X</a:t>
                </a: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2234339" y="1579385"/>
                <a:ext cx="3048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X</a:t>
                </a:r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6437548" y="5251524"/>
              <a:ext cx="1652852" cy="951790"/>
              <a:chOff x="6437548" y="5452585"/>
              <a:chExt cx="1652852" cy="951790"/>
            </a:xfrm>
          </p:grpSpPr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37548" y="5452585"/>
                <a:ext cx="1652852" cy="951790"/>
              </a:xfrm>
              <a:prstGeom prst="rect">
                <a:avLst/>
              </a:prstGeom>
              <a:effectLst>
                <a:outerShdw blurRad="152400" dist="190500" dir="5400000" sx="90000" sy="-19000" rotWithShape="0">
                  <a:prstClr val="black">
                    <a:alpha val="7000"/>
                  </a:prstClr>
                </a:outerShdw>
              </a:effectLst>
            </p:spPr>
          </p:pic>
          <p:sp>
            <p:nvSpPr>
              <p:cNvPr id="70" name="TextBox 69"/>
              <p:cNvSpPr txBox="1"/>
              <p:nvPr/>
            </p:nvSpPr>
            <p:spPr>
              <a:xfrm rot="10800000">
                <a:off x="6830514" y="5501535"/>
                <a:ext cx="3048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X</a:t>
                </a: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6452956" y="5830772"/>
                <a:ext cx="4171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XY</a:t>
                </a: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 rot="10800000">
                <a:off x="7038054" y="5952778"/>
                <a:ext cx="3048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X</a:t>
                </a: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 rot="10800000">
                <a:off x="7391308" y="5628088"/>
                <a:ext cx="3048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X</a:t>
                </a: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 rot="10800000">
                <a:off x="7688362" y="5890725"/>
                <a:ext cx="3048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X</a:t>
                </a:r>
              </a:p>
            </p:txBody>
          </p:sp>
        </p:grpSp>
        <p:sp>
          <p:nvSpPr>
            <p:cNvPr id="80" name="Down Arrow 79"/>
            <p:cNvSpPr/>
            <p:nvPr/>
          </p:nvSpPr>
          <p:spPr>
            <a:xfrm rot="541407">
              <a:off x="7217292" y="3074088"/>
              <a:ext cx="275675" cy="2122636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1" name="Down Arrow 80"/>
            <p:cNvSpPr/>
            <p:nvPr/>
          </p:nvSpPr>
          <p:spPr>
            <a:xfrm rot="20742011">
              <a:off x="7978188" y="3078830"/>
              <a:ext cx="275675" cy="699108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31" name="Rectangle 30"/>
          <p:cNvSpPr/>
          <p:nvPr/>
        </p:nvSpPr>
        <p:spPr>
          <a:xfrm>
            <a:off x="3187896" y="4724400"/>
            <a:ext cx="520700" cy="14509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5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Bangla MN"/>
                <a:cs typeface="Bangla MN"/>
              </a:rPr>
              <a:t>Human marrow as we Age</a:t>
            </a:r>
            <a:br>
              <a:rPr lang="en-US" dirty="0" smtClean="0">
                <a:latin typeface="Bangla MN"/>
                <a:cs typeface="Bangla MN"/>
              </a:rPr>
            </a:br>
            <a:r>
              <a:rPr lang="en-US" dirty="0" smtClean="0">
                <a:latin typeface="Bangla MN"/>
                <a:cs typeface="Bangla MN"/>
              </a:rPr>
              <a:t>MRI studies</a:t>
            </a:r>
            <a:endParaRPr lang="en-US" dirty="0">
              <a:latin typeface="Bangla MN"/>
              <a:cs typeface="Bangla MN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67543"/>
            <a:ext cx="5943600" cy="4286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2496837" cy="5402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24200" y="6324600"/>
            <a:ext cx="5186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Bangla MN"/>
                <a:cs typeface="Bangla MN"/>
              </a:rPr>
              <a:t>Volger</a:t>
            </a:r>
            <a:r>
              <a:rPr lang="en-US" dirty="0" smtClean="0">
                <a:latin typeface="Bangla MN"/>
                <a:cs typeface="Bangla MN"/>
              </a:rPr>
              <a:t>, JB. Murphy, WA.  1988 Radiology</a:t>
            </a:r>
            <a:endParaRPr lang="en-US" dirty="0">
              <a:latin typeface="Bangla MN"/>
              <a:cs typeface="Bangla MN"/>
            </a:endParaRPr>
          </a:p>
        </p:txBody>
      </p:sp>
    </p:spTree>
    <p:extLst>
      <p:ext uri="{BB962C8B-B14F-4D97-AF65-F5344CB8AC3E}">
        <p14:creationId xmlns:p14="http://schemas.microsoft.com/office/powerpoint/2010/main" val="51809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-381000" y="0"/>
            <a:ext cx="9982200" cy="147002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Bangla MN"/>
                <a:ea typeface="ＭＳ Ｐゴシック" pitchFamily="34" charset="-128"/>
                <a:cs typeface="Bangla MN"/>
              </a:rPr>
              <a:t>Objectives of the seminar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609600" y="1676400"/>
            <a:ext cx="10275794" cy="37338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spcBef>
                <a:spcPts val="1920"/>
              </a:spcBef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rgbClr val="898989"/>
                </a:solidFill>
                <a:latin typeface="Bangla MN"/>
                <a:ea typeface="ＭＳ Ｐゴシック" pitchFamily="34" charset="-128"/>
                <a:cs typeface="Bangla MN"/>
              </a:rPr>
              <a:t>  Learn about the newest research the  </a:t>
            </a:r>
          </a:p>
          <a:p>
            <a:pPr algn="l" eaLnBrk="1" hangingPunct="1">
              <a:lnSpc>
                <a:spcPct val="80000"/>
              </a:lnSpc>
              <a:spcBef>
                <a:spcPts val="1920"/>
              </a:spcBef>
            </a:pPr>
            <a:r>
              <a:rPr lang="en-US" altLang="en-US" sz="2800" dirty="0">
                <a:solidFill>
                  <a:srgbClr val="898989"/>
                </a:solidFill>
                <a:latin typeface="Bangla MN"/>
                <a:ea typeface="ＭＳ Ｐゴシック" pitchFamily="34" charset="-128"/>
                <a:cs typeface="Bangla MN"/>
              </a:rPr>
              <a:t> </a:t>
            </a:r>
            <a:r>
              <a:rPr lang="en-US" altLang="en-US" sz="2800" dirty="0" smtClean="0">
                <a:solidFill>
                  <a:srgbClr val="898989"/>
                </a:solidFill>
                <a:latin typeface="Bangla MN"/>
                <a:ea typeface="ＭＳ Ｐゴシック" pitchFamily="34" charset="-128"/>
                <a:cs typeface="Bangla MN"/>
              </a:rPr>
              <a:t>  </a:t>
            </a:r>
            <a:r>
              <a:rPr lang="en-US" altLang="en-US" sz="2800" dirty="0" err="1" smtClean="0">
                <a:solidFill>
                  <a:srgbClr val="898989"/>
                </a:solidFill>
                <a:latin typeface="Bangla MN"/>
                <a:ea typeface="ＭＳ Ｐゴシック" pitchFamily="34" charset="-128"/>
                <a:cs typeface="Bangla MN"/>
              </a:rPr>
              <a:t>hematopoetic</a:t>
            </a:r>
            <a:r>
              <a:rPr lang="en-US" altLang="en-US" sz="2800" dirty="0" smtClean="0">
                <a:solidFill>
                  <a:srgbClr val="898989"/>
                </a:solidFill>
                <a:latin typeface="Bangla MN"/>
                <a:ea typeface="ＭＳ Ｐゴシック" pitchFamily="34" charset="-128"/>
                <a:cs typeface="Bangla MN"/>
              </a:rPr>
              <a:t> system and leukemia</a:t>
            </a:r>
          </a:p>
          <a:p>
            <a:pPr algn="l" eaLnBrk="1" hangingPunct="1">
              <a:lnSpc>
                <a:spcPct val="80000"/>
              </a:lnSpc>
              <a:spcBef>
                <a:spcPts val="1920"/>
              </a:spcBef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rgbClr val="898989"/>
                </a:solidFill>
                <a:latin typeface="Bangla MN"/>
                <a:ea typeface="ＭＳ Ｐゴシック" pitchFamily="34" charset="-128"/>
                <a:cs typeface="Bangla MN"/>
              </a:rPr>
              <a:t>  Identify emerging topics and techniques</a:t>
            </a:r>
          </a:p>
          <a:p>
            <a:pPr algn="l" eaLnBrk="1" hangingPunct="1">
              <a:lnSpc>
                <a:spcPct val="80000"/>
              </a:lnSpc>
              <a:spcBef>
                <a:spcPts val="1920"/>
              </a:spcBef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rgbClr val="898989"/>
                </a:solidFill>
                <a:latin typeface="Bangla MN"/>
                <a:ea typeface="ＭＳ Ｐゴシック" pitchFamily="34" charset="-128"/>
                <a:cs typeface="Bangla MN"/>
              </a:rPr>
              <a:t>  Learn to use literature-research tools </a:t>
            </a:r>
          </a:p>
          <a:p>
            <a:pPr algn="l" eaLnBrk="1" hangingPunct="1">
              <a:lnSpc>
                <a:spcPct val="80000"/>
              </a:lnSpc>
              <a:spcBef>
                <a:spcPts val="1920"/>
              </a:spcBef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rgbClr val="898989"/>
                </a:solidFill>
                <a:latin typeface="Bangla MN"/>
                <a:ea typeface="ＭＳ Ｐゴシック" pitchFamily="34" charset="-128"/>
                <a:cs typeface="Bangla MN"/>
              </a:rPr>
              <a:t>  Learn to read papers critically</a:t>
            </a:r>
          </a:p>
          <a:p>
            <a:pPr algn="l" eaLnBrk="1" hangingPunct="1">
              <a:lnSpc>
                <a:spcPct val="80000"/>
              </a:lnSpc>
              <a:spcBef>
                <a:spcPts val="1920"/>
              </a:spcBef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rgbClr val="898989"/>
                </a:solidFill>
                <a:latin typeface="Bangla MN"/>
                <a:ea typeface="ＭＳ Ｐゴシック" pitchFamily="34" charset="-128"/>
                <a:cs typeface="Bangla MN"/>
              </a:rPr>
              <a:t>  Identify gaps in the literature</a:t>
            </a:r>
          </a:p>
          <a:p>
            <a:pPr algn="l" eaLnBrk="1" hangingPunct="1">
              <a:lnSpc>
                <a:spcPct val="80000"/>
              </a:lnSpc>
              <a:spcBef>
                <a:spcPts val="1920"/>
              </a:spcBef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rgbClr val="898989"/>
                </a:solidFill>
                <a:latin typeface="Bangla MN"/>
                <a:ea typeface="ＭＳ Ｐゴシック" pitchFamily="34" charset="-128"/>
                <a:cs typeface="Bangla MN"/>
              </a:rPr>
              <a:t>  Improve presentation skills in English</a:t>
            </a:r>
          </a:p>
          <a:p>
            <a:pPr algn="l" eaLnBrk="1" hangingPunct="1">
              <a:lnSpc>
                <a:spcPct val="80000"/>
              </a:lnSpc>
              <a:spcBef>
                <a:spcPts val="1920"/>
              </a:spcBef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rgbClr val="898989"/>
                </a:solidFill>
                <a:latin typeface="Bangla MN"/>
                <a:ea typeface="ＭＳ Ｐゴシック" pitchFamily="34" charset="-128"/>
                <a:cs typeface="Bangla MN"/>
              </a:rPr>
              <a:t>  Have intellectually stimulating fun</a:t>
            </a:r>
          </a:p>
          <a:p>
            <a:pPr algn="l" eaLnBrk="1" hangingPunct="1">
              <a:lnSpc>
                <a:spcPct val="80000"/>
              </a:lnSpc>
              <a:spcBef>
                <a:spcPts val="1920"/>
              </a:spcBef>
              <a:buFont typeface="Arial" panose="020B0604020202020204" pitchFamily="34" charset="0"/>
              <a:buChar char="•"/>
            </a:pPr>
            <a:endParaRPr lang="en-US" altLang="en-US" sz="2800" dirty="0" smtClean="0">
              <a:solidFill>
                <a:srgbClr val="898989"/>
              </a:solidFill>
              <a:latin typeface="Bangla MN"/>
              <a:ea typeface="ＭＳ Ｐゴシック" pitchFamily="34" charset="-128"/>
              <a:cs typeface="Bangla M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05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0" dirty="0">
                <a:latin typeface="Bangla MN"/>
                <a:cs typeface="Bangla MN"/>
              </a:rPr>
              <a:t>Preleukemia is common in other </a:t>
            </a:r>
            <a:br>
              <a:rPr lang="en-US" b="0" dirty="0">
                <a:latin typeface="Bangla MN"/>
                <a:cs typeface="Bangla MN"/>
              </a:rPr>
            </a:br>
            <a:r>
              <a:rPr lang="en-US" b="0" dirty="0">
                <a:latin typeface="Bangla MN"/>
                <a:cs typeface="Bangla MN"/>
              </a:rPr>
              <a:t>hematological malignancies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26783" y="6404112"/>
            <a:ext cx="3690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accent4"/>
                </a:solidFill>
              </a:rPr>
              <a:t>Shlush</a:t>
            </a:r>
            <a:r>
              <a:rPr lang="en-US" dirty="0">
                <a:solidFill>
                  <a:schemeClr val="accent4"/>
                </a:solidFill>
              </a:rPr>
              <a:t> &amp; Minden Cur </a:t>
            </a:r>
            <a:r>
              <a:rPr lang="en-US" dirty="0" err="1">
                <a:solidFill>
                  <a:schemeClr val="accent4"/>
                </a:solidFill>
              </a:rPr>
              <a:t>Opin</a:t>
            </a:r>
            <a:r>
              <a:rPr lang="en-US" dirty="0">
                <a:solidFill>
                  <a:schemeClr val="accent4"/>
                </a:solidFill>
              </a:rPr>
              <a:t> Hem 2015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735938" y="1507460"/>
            <a:ext cx="1799928" cy="1562276"/>
            <a:chOff x="2735938" y="1507460"/>
            <a:chExt cx="1799928" cy="156227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1082" y="1511012"/>
              <a:ext cx="476003" cy="45705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5129" y="1507460"/>
              <a:ext cx="447585" cy="46416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0758" y="1516933"/>
              <a:ext cx="442849" cy="44521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6308" y="2054889"/>
              <a:ext cx="465550" cy="4680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4873" y="2054889"/>
              <a:ext cx="465550" cy="4680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4473" y="2054889"/>
              <a:ext cx="465550" cy="4680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6308" y="2601736"/>
              <a:ext cx="465550" cy="4680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4873" y="2601736"/>
              <a:ext cx="465550" cy="4680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4473" y="2601736"/>
              <a:ext cx="465550" cy="4680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785631" y="2104223"/>
              <a:ext cx="465192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dirty="0"/>
                <a:t>X:L</a:t>
              </a:r>
              <a:endParaRPr lang="he-IL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735938" y="2651070"/>
              <a:ext cx="564578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/>
              <a:r>
                <a:rPr lang="en-US" dirty="0"/>
                <a:t>X:M</a:t>
              </a:r>
              <a:endParaRPr lang="he-IL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408119" y="2104223"/>
              <a:ext cx="465192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dirty="0"/>
                <a:t>X:L</a:t>
              </a:r>
              <a:endParaRPr lang="he-IL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58426" y="2651070"/>
              <a:ext cx="564578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/>
              <a:r>
                <a:rPr lang="en-US" dirty="0"/>
                <a:t>X:M</a:t>
              </a:r>
              <a:endParaRPr lang="he-IL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020981" y="2104223"/>
              <a:ext cx="465192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dirty="0"/>
                <a:t>X:L</a:t>
              </a:r>
              <a:endParaRPr lang="he-IL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971288" y="2651070"/>
              <a:ext cx="564578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/>
              <a:r>
                <a:rPr lang="en-US" dirty="0"/>
                <a:t>X:M</a:t>
              </a:r>
              <a:endParaRPr lang="he-IL" dirty="0"/>
            </a:p>
          </p:txBody>
        </p:sp>
      </p:grpSp>
      <p:grpSp>
        <p:nvGrpSpPr>
          <p:cNvPr id="9218" name="Group 9217"/>
          <p:cNvGrpSpPr/>
          <p:nvPr/>
        </p:nvGrpSpPr>
        <p:grpSpPr>
          <a:xfrm>
            <a:off x="1834773" y="3111825"/>
            <a:ext cx="564578" cy="468000"/>
            <a:chOff x="1827121" y="2604618"/>
            <a:chExt cx="564578" cy="468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7491" y="2604618"/>
              <a:ext cx="465550" cy="46800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1827121" y="2653952"/>
              <a:ext cx="564578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/>
              <a:r>
                <a:rPr lang="en-US" dirty="0"/>
                <a:t>X:M</a:t>
              </a:r>
              <a:endParaRPr lang="he-IL" dirty="0"/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593" y="4440675"/>
            <a:ext cx="617614" cy="60247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64" name="Group 63"/>
          <p:cNvGrpSpPr/>
          <p:nvPr/>
        </p:nvGrpSpPr>
        <p:grpSpPr>
          <a:xfrm>
            <a:off x="2837217" y="3516253"/>
            <a:ext cx="564578" cy="468000"/>
            <a:chOff x="1827121" y="2604618"/>
            <a:chExt cx="564578" cy="468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7491" y="2604618"/>
              <a:ext cx="465550" cy="468000"/>
            </a:xfrm>
            <a:prstGeom prst="rect">
              <a:avLst/>
            </a:prstGeom>
          </p:spPr>
        </p:pic>
        <p:sp>
          <p:nvSpPr>
            <p:cNvPr id="66" name="TextBox 65"/>
            <p:cNvSpPr txBox="1"/>
            <p:nvPr/>
          </p:nvSpPr>
          <p:spPr>
            <a:xfrm>
              <a:off x="1827121" y="2653952"/>
              <a:ext cx="564578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/>
              <a:r>
                <a:rPr lang="en-US" dirty="0"/>
                <a:t>X:M</a:t>
              </a:r>
              <a:endParaRPr lang="he-IL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3914756" y="3469316"/>
            <a:ext cx="564578" cy="468000"/>
            <a:chOff x="1827121" y="2604618"/>
            <a:chExt cx="564578" cy="468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7491" y="2604618"/>
              <a:ext cx="465550" cy="468000"/>
            </a:xfrm>
            <a:prstGeom prst="rect">
              <a:avLst/>
            </a:prstGeom>
          </p:spPr>
        </p:pic>
        <p:sp>
          <p:nvSpPr>
            <p:cNvPr id="69" name="TextBox 68"/>
            <p:cNvSpPr txBox="1"/>
            <p:nvPr/>
          </p:nvSpPr>
          <p:spPr>
            <a:xfrm>
              <a:off x="1827121" y="2653952"/>
              <a:ext cx="564578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/>
              <a:r>
                <a:rPr lang="en-US" dirty="0"/>
                <a:t>X:M</a:t>
              </a:r>
              <a:endParaRPr lang="he-IL" dirty="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860297" y="3165695"/>
            <a:ext cx="564578" cy="468000"/>
            <a:chOff x="1827121" y="2604618"/>
            <a:chExt cx="564578" cy="468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7491" y="2604618"/>
              <a:ext cx="465550" cy="468000"/>
            </a:xfrm>
            <a:prstGeom prst="rect">
              <a:avLst/>
            </a:prstGeom>
          </p:spPr>
        </p:pic>
        <p:sp>
          <p:nvSpPr>
            <p:cNvPr id="72" name="TextBox 71"/>
            <p:cNvSpPr txBox="1"/>
            <p:nvPr/>
          </p:nvSpPr>
          <p:spPr>
            <a:xfrm>
              <a:off x="1827121" y="2653952"/>
              <a:ext cx="564578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/>
              <a:r>
                <a:rPr lang="en-US" dirty="0"/>
                <a:t>X:M</a:t>
              </a:r>
              <a:endParaRPr lang="he-IL" dirty="0"/>
            </a:p>
          </p:txBody>
        </p:sp>
      </p:grpSp>
      <p:sp>
        <p:nvSpPr>
          <p:cNvPr id="73" name="Down Arrow 72"/>
          <p:cNvSpPr/>
          <p:nvPr/>
        </p:nvSpPr>
        <p:spPr>
          <a:xfrm rot="3427864">
            <a:off x="2383326" y="2954383"/>
            <a:ext cx="275675" cy="334994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4" name="Down Arrow 73"/>
          <p:cNvSpPr/>
          <p:nvPr/>
        </p:nvSpPr>
        <p:spPr>
          <a:xfrm rot="191612">
            <a:off x="3023475" y="3146389"/>
            <a:ext cx="275675" cy="334994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9223" name="Group 9222"/>
          <p:cNvGrpSpPr/>
          <p:nvPr/>
        </p:nvGrpSpPr>
        <p:grpSpPr>
          <a:xfrm>
            <a:off x="1965978" y="4746684"/>
            <a:ext cx="1840232" cy="1326315"/>
            <a:chOff x="1886594" y="3964892"/>
            <a:chExt cx="1840232" cy="132631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9216" name="Picture 92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4272" y="3964892"/>
              <a:ext cx="555131" cy="573739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0295" y="4063502"/>
              <a:ext cx="555131" cy="573739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5691" y="4338780"/>
              <a:ext cx="555131" cy="573739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3850" y="4546129"/>
              <a:ext cx="555131" cy="573739"/>
            </a:xfrm>
            <a:prstGeom prst="rect">
              <a:avLst/>
            </a:prstGeom>
          </p:spPr>
        </p:pic>
        <p:grpSp>
          <p:nvGrpSpPr>
            <p:cNvPr id="9220" name="Group 9219"/>
            <p:cNvGrpSpPr/>
            <p:nvPr/>
          </p:nvGrpSpPr>
          <p:grpSpPr>
            <a:xfrm>
              <a:off x="1886594" y="4823207"/>
              <a:ext cx="564578" cy="468000"/>
              <a:chOff x="1886594" y="4823207"/>
              <a:chExt cx="564578" cy="468000"/>
            </a:xfrm>
          </p:grpSpPr>
          <p:pic>
            <p:nvPicPr>
              <p:cNvPr id="79" name="Picture 7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26964" y="4823207"/>
                <a:ext cx="465550" cy="468000"/>
              </a:xfrm>
              <a:prstGeom prst="rect">
                <a:avLst/>
              </a:prstGeom>
            </p:spPr>
          </p:pic>
          <p:sp>
            <p:nvSpPr>
              <p:cNvPr id="80" name="TextBox 79"/>
              <p:cNvSpPr txBox="1"/>
              <p:nvPr/>
            </p:nvSpPr>
            <p:spPr>
              <a:xfrm>
                <a:off x="1886594" y="4872541"/>
                <a:ext cx="564578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ctr"/>
                <a:r>
                  <a:rPr lang="en-US" dirty="0"/>
                  <a:t>X:M</a:t>
                </a:r>
                <a:endParaRPr lang="he-IL" dirty="0"/>
              </a:p>
            </p:txBody>
          </p:sp>
        </p:grpSp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0823" y="4579527"/>
              <a:ext cx="476003" cy="457058"/>
            </a:xfrm>
            <a:prstGeom prst="rect">
              <a:avLst/>
            </a:prstGeom>
          </p:spPr>
        </p:pic>
      </p:grpSp>
      <p:grpSp>
        <p:nvGrpSpPr>
          <p:cNvPr id="9225" name="Group 9224"/>
          <p:cNvGrpSpPr/>
          <p:nvPr/>
        </p:nvGrpSpPr>
        <p:grpSpPr>
          <a:xfrm>
            <a:off x="3939979" y="4333384"/>
            <a:ext cx="1537403" cy="1675039"/>
            <a:chOff x="4413745" y="4130955"/>
            <a:chExt cx="1537403" cy="167503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3745" y="4251792"/>
              <a:ext cx="612473" cy="599511"/>
            </a:xfrm>
            <a:prstGeom prst="rect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5740" y="4544357"/>
              <a:ext cx="612473" cy="599511"/>
            </a:xfrm>
            <a:prstGeom prst="rect">
              <a:avLst/>
            </a:prstGeom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8675" y="4423520"/>
              <a:ext cx="612473" cy="599511"/>
            </a:xfrm>
            <a:prstGeom prst="rect">
              <a:avLst/>
            </a:prstGeom>
          </p:spPr>
        </p:pic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8446" y="4851303"/>
              <a:ext cx="465550" cy="468000"/>
            </a:xfrm>
            <a:prstGeom prst="rect">
              <a:avLst/>
            </a:prstGeom>
          </p:spPr>
        </p:pic>
        <p:sp>
          <p:nvSpPr>
            <p:cNvPr id="105" name="TextBox 104"/>
            <p:cNvSpPr txBox="1"/>
            <p:nvPr/>
          </p:nvSpPr>
          <p:spPr>
            <a:xfrm>
              <a:off x="4418076" y="4900637"/>
              <a:ext cx="564578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/>
              <a:r>
                <a:rPr lang="en-US" dirty="0"/>
                <a:t>X:M</a:t>
              </a:r>
              <a:endParaRPr lang="he-IL" dirty="0"/>
            </a:p>
          </p:txBody>
        </p:sp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4764" y="4130955"/>
              <a:ext cx="612473" cy="599511"/>
            </a:xfrm>
            <a:prstGeom prst="rect">
              <a:avLst/>
            </a:prstGeom>
          </p:spPr>
        </p:pic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4757" y="5022658"/>
              <a:ext cx="476003" cy="457058"/>
            </a:xfrm>
            <a:prstGeom prst="rect">
              <a:avLst/>
            </a:prstGeom>
          </p:spPr>
        </p:pic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3858" y="5348936"/>
              <a:ext cx="476003" cy="457058"/>
            </a:xfrm>
            <a:prstGeom prst="rect">
              <a:avLst/>
            </a:prstGeom>
          </p:spPr>
        </p:pic>
        <p:grpSp>
          <p:nvGrpSpPr>
            <p:cNvPr id="114" name="Group 113"/>
            <p:cNvGrpSpPr/>
            <p:nvPr/>
          </p:nvGrpSpPr>
          <p:grpSpPr>
            <a:xfrm>
              <a:off x="5180034" y="4921908"/>
              <a:ext cx="564578" cy="468000"/>
              <a:chOff x="1316581" y="5557117"/>
              <a:chExt cx="564578" cy="468000"/>
            </a:xfrm>
          </p:grpSpPr>
          <p:pic>
            <p:nvPicPr>
              <p:cNvPr id="115" name="Picture 11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56951" y="5557117"/>
                <a:ext cx="465550" cy="468000"/>
              </a:xfrm>
              <a:prstGeom prst="rect">
                <a:avLst/>
              </a:prstGeom>
            </p:spPr>
          </p:pic>
          <p:sp>
            <p:nvSpPr>
              <p:cNvPr id="116" name="TextBox 115"/>
              <p:cNvSpPr txBox="1"/>
              <p:nvPr/>
            </p:nvSpPr>
            <p:spPr>
              <a:xfrm>
                <a:off x="1316581" y="5606451"/>
                <a:ext cx="564578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ctr"/>
                <a:r>
                  <a:rPr lang="en-US" dirty="0"/>
                  <a:t>X:M</a:t>
                </a:r>
                <a:endParaRPr lang="he-IL" dirty="0"/>
              </a:p>
            </p:txBody>
          </p:sp>
        </p:grpSp>
      </p:grpSp>
      <p:sp>
        <p:nvSpPr>
          <p:cNvPr id="117" name="Down Arrow 116"/>
          <p:cNvSpPr/>
          <p:nvPr/>
        </p:nvSpPr>
        <p:spPr>
          <a:xfrm rot="20309246">
            <a:off x="3883142" y="3124907"/>
            <a:ext cx="275675" cy="334994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9" name="Down Arrow 128"/>
          <p:cNvSpPr/>
          <p:nvPr/>
        </p:nvSpPr>
        <p:spPr>
          <a:xfrm rot="191612">
            <a:off x="2945806" y="4073960"/>
            <a:ext cx="275675" cy="334994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0" name="TextBox 129"/>
          <p:cNvSpPr txBox="1"/>
          <p:nvPr/>
        </p:nvSpPr>
        <p:spPr>
          <a:xfrm>
            <a:off x="2539525" y="4405906"/>
            <a:ext cx="1090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/>
            <a:r>
              <a:rPr lang="en-US" sz="2000" dirty="0"/>
              <a:t>MDS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2130758" y="3883841"/>
            <a:ext cx="10903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/>
            <a:r>
              <a:rPr lang="en-US" dirty="0"/>
              <a:t>Del5q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1061627" y="3068203"/>
            <a:ext cx="10903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/>
            <a:r>
              <a:rPr lang="en-US" dirty="0"/>
              <a:t>T(9;22)</a:t>
            </a:r>
          </a:p>
        </p:txBody>
      </p:sp>
      <p:sp>
        <p:nvSpPr>
          <p:cNvPr id="134" name="Down Arrow 133"/>
          <p:cNvSpPr/>
          <p:nvPr/>
        </p:nvSpPr>
        <p:spPr>
          <a:xfrm rot="3427864">
            <a:off x="1536129" y="3427067"/>
            <a:ext cx="275675" cy="334994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9224" name="Group 9223"/>
          <p:cNvGrpSpPr/>
          <p:nvPr/>
        </p:nvGrpSpPr>
        <p:grpSpPr>
          <a:xfrm>
            <a:off x="234599" y="3654657"/>
            <a:ext cx="1537403" cy="1665077"/>
            <a:chOff x="410655" y="3458351"/>
            <a:chExt cx="1537403" cy="166507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9217" name="Picture 921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55" y="3711128"/>
              <a:ext cx="612473" cy="599511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650" y="3934919"/>
              <a:ext cx="612473" cy="599511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5585" y="3837632"/>
              <a:ext cx="612473" cy="599511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356" y="4287089"/>
              <a:ext cx="465550" cy="468000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414986" y="4336423"/>
              <a:ext cx="564578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/>
              <a:r>
                <a:rPr lang="en-US" dirty="0"/>
                <a:t>X:M</a:t>
              </a:r>
              <a:endParaRPr lang="he-IL" dirty="0"/>
            </a:p>
          </p:txBody>
        </p:sp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441" y="3458351"/>
              <a:ext cx="612473" cy="599511"/>
            </a:xfrm>
            <a:prstGeom prst="rect">
              <a:avLst/>
            </a:prstGeom>
          </p:spPr>
        </p:pic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674" y="4658071"/>
              <a:ext cx="476003" cy="457058"/>
            </a:xfrm>
            <a:prstGeom prst="rect">
              <a:avLst/>
            </a:prstGeom>
          </p:spPr>
        </p:pic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8886" y="4666370"/>
              <a:ext cx="476003" cy="457058"/>
            </a:xfrm>
            <a:prstGeom prst="rect">
              <a:avLst/>
            </a:prstGeom>
          </p:spPr>
        </p:pic>
      </p:grpSp>
      <p:sp>
        <p:nvSpPr>
          <p:cNvPr id="137" name="Down Arrow 136"/>
          <p:cNvSpPr/>
          <p:nvPr/>
        </p:nvSpPr>
        <p:spPr>
          <a:xfrm rot="18730221">
            <a:off x="4579396" y="2971473"/>
            <a:ext cx="275675" cy="334994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8" name="Down Arrow 137"/>
          <p:cNvSpPr/>
          <p:nvPr/>
        </p:nvSpPr>
        <p:spPr>
          <a:xfrm rot="20309246">
            <a:off x="4251568" y="4008028"/>
            <a:ext cx="275675" cy="334994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0" name="Down Arrow 139"/>
          <p:cNvSpPr/>
          <p:nvPr/>
        </p:nvSpPr>
        <p:spPr>
          <a:xfrm rot="16200000">
            <a:off x="5659568" y="4507098"/>
            <a:ext cx="275675" cy="334994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1" name="Down Arrow 140"/>
          <p:cNvSpPr/>
          <p:nvPr/>
        </p:nvSpPr>
        <p:spPr>
          <a:xfrm rot="16200000">
            <a:off x="5659569" y="4811202"/>
            <a:ext cx="275675" cy="334994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42" name="Picture 1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405" y="4540756"/>
            <a:ext cx="617614" cy="60247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3" name="Picture 1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242" y="4079617"/>
            <a:ext cx="617614" cy="60247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4" name="Picture 1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677" y="4770169"/>
            <a:ext cx="617614" cy="60247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5" name="Picture 1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372" y="5247000"/>
            <a:ext cx="465550" cy="468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016" y="4928971"/>
            <a:ext cx="476003" cy="45705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47" name="TextBox 146"/>
          <p:cNvSpPr txBox="1"/>
          <p:nvPr/>
        </p:nvSpPr>
        <p:spPr>
          <a:xfrm>
            <a:off x="6233603" y="5297597"/>
            <a:ext cx="56457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en-US" dirty="0"/>
              <a:t>X:M</a:t>
            </a:r>
            <a:endParaRPr lang="he-IL" dirty="0"/>
          </a:p>
        </p:txBody>
      </p:sp>
      <p:sp>
        <p:nvSpPr>
          <p:cNvPr id="148" name="Down Arrow 147"/>
          <p:cNvSpPr/>
          <p:nvPr/>
        </p:nvSpPr>
        <p:spPr>
          <a:xfrm rot="18352155">
            <a:off x="5539413" y="3591813"/>
            <a:ext cx="275675" cy="334994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9" name="TextBox 148"/>
          <p:cNvSpPr txBox="1"/>
          <p:nvPr/>
        </p:nvSpPr>
        <p:spPr>
          <a:xfrm>
            <a:off x="4438253" y="4054984"/>
            <a:ext cx="8666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/>
            <a:r>
              <a:rPr lang="en-US" sz="2000" dirty="0"/>
              <a:t>MPN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5565066" y="4001178"/>
            <a:ext cx="1090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/>
            <a:r>
              <a:rPr lang="en-US" sz="2000" dirty="0"/>
              <a:t>AML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3498312" y="3814736"/>
            <a:ext cx="7785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/>
            <a:r>
              <a:rPr lang="en-US" dirty="0"/>
              <a:t>JAK2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4776518" y="3580238"/>
            <a:ext cx="7078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/>
            <a:r>
              <a:rPr lang="en-US" dirty="0"/>
              <a:t>NPM1</a:t>
            </a:r>
          </a:p>
        </p:txBody>
      </p:sp>
      <p:sp>
        <p:nvSpPr>
          <p:cNvPr id="153" name="Oval 152"/>
          <p:cNvSpPr/>
          <p:nvPr/>
        </p:nvSpPr>
        <p:spPr>
          <a:xfrm>
            <a:off x="3691139" y="4213708"/>
            <a:ext cx="2034642" cy="1919925"/>
          </a:xfrm>
          <a:prstGeom prst="ellipse">
            <a:avLst/>
          </a:prstGeom>
          <a:gradFill flip="none" rotWithShape="1">
            <a:gsLst>
              <a:gs pos="63000">
                <a:schemeClr val="accent1">
                  <a:tint val="66000"/>
                  <a:satMod val="160000"/>
                  <a:alpha val="0"/>
                </a:schemeClr>
              </a:gs>
              <a:gs pos="0">
                <a:schemeClr val="accent1">
                  <a:tint val="660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154" name="Picture 15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756" y="4634669"/>
            <a:ext cx="1737771" cy="140226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55" name="TextBox 154"/>
          <p:cNvSpPr txBox="1"/>
          <p:nvPr/>
        </p:nvSpPr>
        <p:spPr>
          <a:xfrm>
            <a:off x="1172923" y="3657898"/>
            <a:ext cx="1090354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/>
            <a:r>
              <a:rPr lang="en-US" sz="2000" dirty="0"/>
              <a:t>CML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4605880" y="1952538"/>
            <a:ext cx="2148758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z="2000" dirty="0"/>
              <a:t>Preleukemia Mutations x:n\x:m</a:t>
            </a:r>
          </a:p>
        </p:txBody>
      </p:sp>
      <p:sp>
        <p:nvSpPr>
          <p:cNvPr id="157" name="Down Arrow 156"/>
          <p:cNvSpPr/>
          <p:nvPr/>
        </p:nvSpPr>
        <p:spPr>
          <a:xfrm rot="16200000">
            <a:off x="6797947" y="1925525"/>
            <a:ext cx="275675" cy="560725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8" name="Down Arrow 157"/>
          <p:cNvSpPr/>
          <p:nvPr/>
        </p:nvSpPr>
        <p:spPr>
          <a:xfrm rot="17691259">
            <a:off x="6557807" y="2568452"/>
            <a:ext cx="275675" cy="594372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9" name="TextBox 158"/>
          <p:cNvSpPr txBox="1"/>
          <p:nvPr/>
        </p:nvSpPr>
        <p:spPr>
          <a:xfrm>
            <a:off x="6432674" y="3145770"/>
            <a:ext cx="700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/>
            <a:r>
              <a:rPr lang="en-US" sz="2000" dirty="0"/>
              <a:t>CLL</a:t>
            </a:r>
          </a:p>
        </p:txBody>
      </p:sp>
      <p:pic>
        <p:nvPicPr>
          <p:cNvPr id="9227" name="Picture 92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041" y="3672179"/>
            <a:ext cx="591193" cy="59119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2" name="Picture 16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682" y="3279600"/>
            <a:ext cx="591193" cy="59119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3" name="Picture 16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402" y="3327471"/>
            <a:ext cx="591193" cy="59119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4" name="Picture 16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593" y="3808689"/>
            <a:ext cx="591193" cy="59119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7" name="Picture 16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682" y="4223930"/>
            <a:ext cx="465550" cy="468000"/>
          </a:xfrm>
          <a:prstGeom prst="rect">
            <a:avLst/>
          </a:prstGeom>
        </p:spPr>
      </p:pic>
      <p:sp>
        <p:nvSpPr>
          <p:cNvPr id="168" name="TextBox 167"/>
          <p:cNvSpPr txBox="1"/>
          <p:nvPr/>
        </p:nvSpPr>
        <p:spPr>
          <a:xfrm>
            <a:off x="7641190" y="4273264"/>
            <a:ext cx="46519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X:L</a:t>
            </a:r>
            <a:endParaRPr lang="he-IL" dirty="0"/>
          </a:p>
        </p:txBody>
      </p:sp>
      <p:pic>
        <p:nvPicPr>
          <p:cNvPr id="169" name="Picture 16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956" y="4212916"/>
            <a:ext cx="476003" cy="45705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70" name="TextBox 169"/>
          <p:cNvSpPr txBox="1"/>
          <p:nvPr/>
        </p:nvSpPr>
        <p:spPr>
          <a:xfrm>
            <a:off x="7144011" y="1322394"/>
            <a:ext cx="13036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/>
            <a:r>
              <a:rPr lang="en-US" sz="2000" dirty="0"/>
              <a:t>Hairy Cell Leukemia</a:t>
            </a:r>
          </a:p>
        </p:txBody>
      </p:sp>
      <p:pic>
        <p:nvPicPr>
          <p:cNvPr id="9228" name="Picture 92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300" y="2084207"/>
            <a:ext cx="661039" cy="66103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74" name="Picture 17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596" y="1988930"/>
            <a:ext cx="661039" cy="66103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75" name="Picture 17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774" y="2374355"/>
            <a:ext cx="661039" cy="66103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76" name="Picture 17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200" y="2591973"/>
            <a:ext cx="476003" cy="45705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77" name="Picture 17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130" y="2728757"/>
            <a:ext cx="465550" cy="468000"/>
          </a:xfrm>
          <a:prstGeom prst="rect">
            <a:avLst/>
          </a:prstGeom>
        </p:spPr>
      </p:pic>
      <p:sp>
        <p:nvSpPr>
          <p:cNvPr id="178" name="TextBox 177"/>
          <p:cNvSpPr txBox="1"/>
          <p:nvPr/>
        </p:nvSpPr>
        <p:spPr>
          <a:xfrm>
            <a:off x="8363638" y="2778091"/>
            <a:ext cx="46519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X:L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3617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  <p:bldP spid="131" grpId="0"/>
      <p:bldP spid="132" grpId="0"/>
      <p:bldP spid="149" grpId="0"/>
      <p:bldP spid="150" grpId="0"/>
      <p:bldP spid="151" grpId="0"/>
      <p:bldP spid="152" grpId="0"/>
      <p:bldP spid="159" grpId="0"/>
      <p:bldP spid="17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0" dirty="0" smtClean="0">
                <a:latin typeface="Bangla MN"/>
                <a:cs typeface="Bangla MN"/>
              </a:rPr>
              <a:t>Leukemia evolution</a:t>
            </a:r>
            <a:endParaRPr lang="en-US" sz="4000" b="0" dirty="0">
              <a:latin typeface="Bangla MN"/>
              <a:cs typeface="Bangla M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055" y="1888547"/>
            <a:ext cx="405378" cy="40537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" y="2933601"/>
            <a:ext cx="9144000" cy="1152000"/>
            <a:chOff x="-178373" y="1631481"/>
            <a:chExt cx="7254424" cy="1152000"/>
          </a:xfrm>
        </p:grpSpPr>
        <p:sp>
          <p:nvSpPr>
            <p:cNvPr id="6" name="Chevron 5"/>
            <p:cNvSpPr/>
            <p:nvPr/>
          </p:nvSpPr>
          <p:spPr>
            <a:xfrm>
              <a:off x="1524256" y="1631481"/>
              <a:ext cx="2146536" cy="1152000"/>
            </a:xfrm>
            <a:prstGeom prst="chevron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lin ang="0" scaled="1"/>
              <a:tileRect/>
            </a:gradFill>
            <a:ln>
              <a:solidFill>
                <a:schemeClr val="bg1"/>
              </a:solidFill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000" dirty="0">
                  <a:solidFill>
                    <a:schemeClr val="accent4">
                      <a:lumMod val="50000"/>
                    </a:schemeClr>
                  </a:solidFill>
                </a:rPr>
                <a:t>Leukemia Diagnosis</a:t>
              </a:r>
              <a:endParaRPr lang="he-IL" sz="20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" name="Chevron 6"/>
            <p:cNvSpPr/>
            <p:nvPr/>
          </p:nvSpPr>
          <p:spPr>
            <a:xfrm>
              <a:off x="3226885" y="1631481"/>
              <a:ext cx="2146536" cy="1152000"/>
            </a:xfrm>
            <a:prstGeom prst="chevron">
              <a:avLst/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0" scaled="1"/>
            </a:gradFill>
            <a:ln>
              <a:solidFill>
                <a:schemeClr val="bg1"/>
              </a:solidFill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000" dirty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Remission</a:t>
              </a:r>
              <a:endParaRPr lang="he-IL" sz="2000" dirty="0"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8" name="Chevron 7"/>
            <p:cNvSpPr/>
            <p:nvPr/>
          </p:nvSpPr>
          <p:spPr>
            <a:xfrm>
              <a:off x="4929515" y="1631481"/>
              <a:ext cx="2146536" cy="1152000"/>
            </a:xfrm>
            <a:prstGeom prst="chevron">
              <a:avLst/>
            </a:prstGeom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solidFill>
                <a:schemeClr val="bg1"/>
              </a:solidFill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0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Relapse</a:t>
              </a:r>
              <a:endParaRPr lang="he-IL" sz="2000" dirty="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9" name="Chevron 8"/>
            <p:cNvSpPr/>
            <p:nvPr/>
          </p:nvSpPr>
          <p:spPr>
            <a:xfrm>
              <a:off x="-178373" y="1631481"/>
              <a:ext cx="2146536" cy="1152000"/>
            </a:xfrm>
            <a:prstGeom prst="chevron">
              <a:avLst/>
            </a:prstGeom>
            <a:gradFill flip="none" rotWithShape="1">
              <a:gsLst>
                <a:gs pos="0">
                  <a:schemeClr val="accent4">
                    <a:lumMod val="20000"/>
                    <a:lumOff val="8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0" scaled="1"/>
              <a:tileRect/>
            </a:gradFill>
            <a:ln>
              <a:solidFill>
                <a:schemeClr val="bg1"/>
              </a:solidFill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000" dirty="0">
                  <a:solidFill>
                    <a:schemeClr val="accent4"/>
                  </a:solidFill>
                </a:rPr>
                <a:t>Preleukemia</a:t>
              </a:r>
              <a:endParaRPr lang="he-IL" sz="2000" dirty="0">
                <a:solidFill>
                  <a:schemeClr val="accent4"/>
                </a:solidFill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439" y="2257607"/>
            <a:ext cx="359098" cy="3610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689" y="2131956"/>
            <a:ext cx="368963" cy="3689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469" y="2435274"/>
            <a:ext cx="368963" cy="3689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95" y="2258341"/>
            <a:ext cx="405378" cy="4053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65" y="2069538"/>
            <a:ext cx="387732" cy="3877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484" y="1937816"/>
            <a:ext cx="630986" cy="6309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34" y="2438143"/>
            <a:ext cx="359098" cy="36107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742" y="2114082"/>
            <a:ext cx="361676" cy="36167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319" y="2497398"/>
            <a:ext cx="399920" cy="40223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890" y="2383427"/>
            <a:ext cx="392793" cy="39279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60" y="1901874"/>
            <a:ext cx="377114" cy="38388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173191" y="2006805"/>
            <a:ext cx="5982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YX</a:t>
            </a:r>
          </a:p>
        </p:txBody>
      </p:sp>
      <p:sp>
        <p:nvSpPr>
          <p:cNvPr id="25" name="TextBox 24"/>
          <p:cNvSpPr txBox="1"/>
          <p:nvPr/>
        </p:nvSpPr>
        <p:spPr>
          <a:xfrm rot="10800000">
            <a:off x="1059938" y="2281945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6" name="TextBox 25"/>
          <p:cNvSpPr txBox="1"/>
          <p:nvPr/>
        </p:nvSpPr>
        <p:spPr>
          <a:xfrm rot="10800000">
            <a:off x="369692" y="2443576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242931" y="2155497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XY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772125" y="2298365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XY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743" y="2460127"/>
            <a:ext cx="368963" cy="36896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172" y="2354239"/>
            <a:ext cx="438818" cy="438818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252" y="2177306"/>
            <a:ext cx="405378" cy="405378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043" y="1916693"/>
            <a:ext cx="487255" cy="487255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085" y="2316437"/>
            <a:ext cx="457916" cy="460432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4" name="TextBox 33"/>
          <p:cNvSpPr txBox="1"/>
          <p:nvPr/>
        </p:nvSpPr>
        <p:spPr>
          <a:xfrm>
            <a:off x="6805605" y="1988637"/>
            <a:ext cx="523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XYZ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111" y="1828800"/>
            <a:ext cx="447568" cy="447568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6" name="TextBox 35"/>
          <p:cNvSpPr txBox="1"/>
          <p:nvPr/>
        </p:nvSpPr>
        <p:spPr>
          <a:xfrm>
            <a:off x="6639009" y="2393112"/>
            <a:ext cx="523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XYZ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275323" y="2210718"/>
            <a:ext cx="523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XYZ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726657" y="2415658"/>
            <a:ext cx="523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XYZ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820542" y="1889222"/>
            <a:ext cx="523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XYZ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1798" y="4267200"/>
            <a:ext cx="2401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Normal/preleukemic </a:t>
            </a:r>
          </a:p>
          <a:p>
            <a:pPr algn="ctr"/>
            <a:r>
              <a:rPr lang="en-US" sz="2000" dirty="0" smtClean="0"/>
              <a:t>HSPC</a:t>
            </a:r>
            <a:endParaRPr lang="en-US" sz="2000" dirty="0"/>
          </a:p>
        </p:txBody>
      </p:sp>
      <p:grpSp>
        <p:nvGrpSpPr>
          <p:cNvPr id="60" name="Group 59"/>
          <p:cNvGrpSpPr/>
          <p:nvPr/>
        </p:nvGrpSpPr>
        <p:grpSpPr>
          <a:xfrm>
            <a:off x="2298357" y="4267200"/>
            <a:ext cx="2401170" cy="1754832"/>
            <a:chOff x="2298357" y="4267200"/>
            <a:chExt cx="2401170" cy="1754832"/>
          </a:xfrm>
        </p:grpSpPr>
        <p:sp>
          <p:nvSpPr>
            <p:cNvPr id="42" name="TextBox 41"/>
            <p:cNvSpPr txBox="1"/>
            <p:nvPr/>
          </p:nvSpPr>
          <p:spPr>
            <a:xfrm>
              <a:off x="2360945" y="5061407"/>
              <a:ext cx="21520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Leukemic stem cell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112008" y="5560367"/>
              <a:ext cx="7887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F0"/>
                  </a:solidFill>
                </a:rPr>
                <a:t>Blast</a:t>
              </a:r>
              <a:endParaRPr lang="en-US" sz="2400" dirty="0">
                <a:solidFill>
                  <a:srgbClr val="00B0F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298357" y="4267200"/>
              <a:ext cx="240117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Normal/preleukemic </a:t>
              </a:r>
            </a:p>
            <a:p>
              <a:pPr algn="ctr"/>
              <a:r>
                <a:rPr lang="en-US" sz="2000" dirty="0" smtClean="0"/>
                <a:t>HSPC</a:t>
              </a:r>
              <a:endParaRPr lang="en-US" sz="2000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4540305" y="4274046"/>
            <a:ext cx="2401170" cy="1155264"/>
            <a:chOff x="4540305" y="4274046"/>
            <a:chExt cx="2401170" cy="1155264"/>
          </a:xfrm>
        </p:grpSpPr>
        <p:sp>
          <p:nvSpPr>
            <p:cNvPr id="44" name="TextBox 43"/>
            <p:cNvSpPr txBox="1"/>
            <p:nvPr/>
          </p:nvSpPr>
          <p:spPr>
            <a:xfrm>
              <a:off x="4540305" y="4274046"/>
              <a:ext cx="240117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Normal/preleukemic </a:t>
              </a:r>
            </a:p>
            <a:p>
              <a:pPr algn="ctr"/>
              <a:r>
                <a:rPr lang="en-US" sz="2000" dirty="0" smtClean="0"/>
                <a:t>HSPC</a:t>
              </a:r>
              <a:endParaRPr lang="en-US" sz="20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724400" y="5029200"/>
              <a:ext cx="21520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Leukemic stem cell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741615" y="4267200"/>
            <a:ext cx="2401170" cy="1754832"/>
            <a:chOff x="2286000" y="4274046"/>
            <a:chExt cx="2401170" cy="1754832"/>
          </a:xfrm>
        </p:grpSpPr>
        <p:sp>
          <p:nvSpPr>
            <p:cNvPr id="57" name="TextBox 56"/>
            <p:cNvSpPr txBox="1"/>
            <p:nvPr/>
          </p:nvSpPr>
          <p:spPr>
            <a:xfrm>
              <a:off x="2348588" y="5068253"/>
              <a:ext cx="21520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Leukemic stem cell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099651" y="5567213"/>
              <a:ext cx="7887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F0"/>
                  </a:solidFill>
                </a:rPr>
                <a:t>Blast</a:t>
              </a:r>
              <a:endParaRPr lang="en-US" sz="2400" dirty="0">
                <a:solidFill>
                  <a:srgbClr val="00B0F0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286000" y="4274046"/>
              <a:ext cx="240117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Normal/preleukemic </a:t>
              </a:r>
            </a:p>
            <a:p>
              <a:pPr algn="ctr"/>
              <a:r>
                <a:rPr lang="en-US" sz="2000" dirty="0" smtClean="0"/>
                <a:t>HSPC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5362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0" dirty="0" smtClean="0">
                <a:latin typeface="Bangla MN"/>
                <a:cs typeface="Bangla MN"/>
              </a:rPr>
              <a:t>Can leukemia be diagnosed earlier?</a:t>
            </a:r>
            <a:endParaRPr lang="en-US" b="0" dirty="0">
              <a:latin typeface="Bangla MN"/>
              <a:cs typeface="Bangla MN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221978311"/>
              </p:ext>
            </p:extLst>
          </p:nvPr>
        </p:nvGraphicFramePr>
        <p:xfrm>
          <a:off x="152400" y="1498600"/>
          <a:ext cx="8991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673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372600" cy="1143000"/>
          </a:xfrm>
        </p:spPr>
        <p:txBody>
          <a:bodyPr>
            <a:normAutofit fontScale="90000"/>
          </a:bodyPr>
          <a:lstStyle/>
          <a:p>
            <a:r>
              <a:rPr lang="en-US" b="0" dirty="0">
                <a:latin typeface="Bangla MN"/>
                <a:cs typeface="Bangla MN"/>
              </a:rPr>
              <a:t>Preleukemia versus CHIP </a:t>
            </a:r>
            <a:r>
              <a:rPr lang="en-US" b="0" dirty="0" smtClean="0">
                <a:latin typeface="Bangla MN"/>
                <a:cs typeface="Bangla MN"/>
              </a:rPr>
              <a:t/>
            </a:r>
            <a:br>
              <a:rPr lang="en-US" b="0" dirty="0" smtClean="0">
                <a:latin typeface="Bangla MN"/>
                <a:cs typeface="Bangla MN"/>
              </a:rPr>
            </a:br>
            <a:r>
              <a:rPr lang="en-US" b="0" dirty="0" smtClean="0">
                <a:latin typeface="Bangla MN"/>
                <a:cs typeface="Bangla MN"/>
              </a:rPr>
              <a:t>using </a:t>
            </a:r>
            <a:r>
              <a:rPr lang="en-US" b="0" dirty="0">
                <a:latin typeface="Bangla MN"/>
                <a:cs typeface="Bangla MN"/>
              </a:rPr>
              <a:t>EPIC data</a:t>
            </a:r>
            <a:r>
              <a:rPr lang="en-US" b="0" dirty="0">
                <a:ln w="0"/>
                <a:latin typeface="Bangla MN"/>
                <a:cs typeface="Bangla MN"/>
              </a:rPr>
              <a:t/>
            </a:r>
            <a:br>
              <a:rPr lang="en-US" b="0" dirty="0">
                <a:ln w="0"/>
                <a:latin typeface="Bangla MN"/>
                <a:cs typeface="Bangla MN"/>
              </a:rPr>
            </a:br>
            <a:endParaRPr lang="en-US" b="0" dirty="0">
              <a:latin typeface="Bangla MN"/>
              <a:cs typeface="Bangla MN"/>
            </a:endParaRPr>
          </a:p>
        </p:txBody>
      </p:sp>
      <p:sp>
        <p:nvSpPr>
          <p:cNvPr id="3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DE87DF8-C8F6-441C-B606-A81D17730CD6}" type="slidenum">
              <a:rPr lang="fr-CA" smtClean="0"/>
              <a:t>23</a:t>
            </a:fld>
            <a:endParaRPr lang="fr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236" y="2318283"/>
            <a:ext cx="5708292" cy="3723605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888" y="2932094"/>
            <a:ext cx="2471408" cy="2743200"/>
          </a:xfrm>
          <a:prstGeom prst="trapezoid">
            <a:avLst>
              <a:gd name="adj" fmla="val 14163"/>
            </a:avLst>
          </a:prstGeom>
        </p:spPr>
      </p:pic>
      <p:sp>
        <p:nvSpPr>
          <p:cNvPr id="7" name="Rectangle 6"/>
          <p:cNvSpPr/>
          <p:nvPr/>
        </p:nvSpPr>
        <p:spPr>
          <a:xfrm>
            <a:off x="233200" y="1914462"/>
            <a:ext cx="30861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"/>
              </a:spcBef>
            </a:pPr>
            <a:r>
              <a:rPr lang="en-US" sz="2000" dirty="0">
                <a:solidFill>
                  <a:srgbClr val="000000"/>
                </a:solidFill>
                <a:latin typeface="+mj-lt"/>
              </a:rPr>
              <a:t>European Prospective Investigation into Cancer and Nutrition (EPIC)</a:t>
            </a:r>
            <a:endParaRPr lang="en-US" sz="2000" i="0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5580223"/>
            <a:ext cx="21870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520,000 People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57800" y="1954027"/>
            <a:ext cx="2242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Samples in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Shlush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Lab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57800" y="4752486"/>
            <a:ext cx="34290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Targeted </a:t>
            </a:r>
            <a:r>
              <a:rPr lang="en-US" dirty="0" smtClean="0"/>
              <a:t>barcoded </a:t>
            </a:r>
            <a:r>
              <a:rPr lang="en-US" dirty="0" err="1" smtClean="0"/>
              <a:t>Seq</a:t>
            </a:r>
            <a:r>
              <a:rPr lang="en-US" dirty="0" smtClean="0"/>
              <a:t> </a:t>
            </a:r>
            <a:r>
              <a:rPr lang="en-US" dirty="0"/>
              <a:t>of AML related genes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802704" y="2551093"/>
            <a:ext cx="0" cy="2201393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947806" y="2551093"/>
            <a:ext cx="0" cy="2201393"/>
          </a:xfrm>
          <a:prstGeom prst="straightConnector1">
            <a:avLst/>
          </a:prstGeom>
          <a:ln w="3175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592016" y="5955626"/>
            <a:ext cx="34271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100 AML Cases</a:t>
            </a:r>
          </a:p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400 Matched Controls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53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221284"/>
            <a:ext cx="6324600" cy="35605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2500"/>
          <a:stretch/>
        </p:blipFill>
        <p:spPr>
          <a:xfrm>
            <a:off x="1676400" y="618351"/>
            <a:ext cx="6324600" cy="3115449"/>
          </a:xfrm>
          <a:prstGeom prst="rect">
            <a:avLst/>
          </a:prstGeom>
        </p:spPr>
      </p:pic>
      <p:cxnSp>
        <p:nvCxnSpPr>
          <p:cNvPr id="11" name="Curved Connector 10"/>
          <p:cNvCxnSpPr/>
          <p:nvPr/>
        </p:nvCxnSpPr>
        <p:spPr>
          <a:xfrm rot="5400000">
            <a:off x="1134257" y="3350408"/>
            <a:ext cx="4729184" cy="127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62000" y="5327231"/>
            <a:ext cx="16235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Pre-AML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4607" y="2438400"/>
            <a:ext cx="1418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Control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0761" y="228600"/>
            <a:ext cx="8443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Bangla MN"/>
                <a:cs typeface="Bangla MN"/>
              </a:rPr>
              <a:t>Increased number of mutations with VAF 10-20% in Pre-AML</a:t>
            </a:r>
            <a:endParaRPr lang="en-US" sz="2000" dirty="0">
              <a:latin typeface="Bangla MN"/>
              <a:cs typeface="Bangla MN"/>
            </a:endParaRPr>
          </a:p>
        </p:txBody>
      </p:sp>
    </p:spTree>
    <p:extLst>
      <p:ext uri="{BB962C8B-B14F-4D97-AF65-F5344CB8AC3E}">
        <p14:creationId xmlns:p14="http://schemas.microsoft.com/office/powerpoint/2010/main" val="107461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44" y="-44027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Bangla MN"/>
                <a:cs typeface="Bangla MN"/>
              </a:rPr>
              <a:t>Different mutation spectrum between Pre-AML and Controls</a:t>
            </a:r>
            <a:endParaRPr lang="en-US" sz="3200" dirty="0">
              <a:latin typeface="Bangla MN"/>
              <a:cs typeface="Bangla MN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493944"/>
            <a:ext cx="400528" cy="365125"/>
          </a:xfrm>
        </p:spPr>
        <p:txBody>
          <a:bodyPr/>
          <a:lstStyle/>
          <a:p>
            <a:fld id="{D741BC1E-F90E-FE46-928E-B570626A65DB}" type="slidenum">
              <a:rPr lang="en-US" smtClean="0"/>
              <a:t>25</a:t>
            </a:fld>
            <a:endParaRPr lang="en-US" dirty="0"/>
          </a:p>
        </p:txBody>
      </p:sp>
      <p:pic>
        <p:nvPicPr>
          <p:cNvPr id="6" name="Picture 5" descr="NucType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3"/>
          <a:stretch/>
        </p:blipFill>
        <p:spPr>
          <a:xfrm>
            <a:off x="2047926" y="1992775"/>
            <a:ext cx="5148741" cy="4814445"/>
          </a:xfrm>
          <a:prstGeom prst="rect">
            <a:avLst/>
          </a:prstGeom>
          <a:ln w="0">
            <a:noFill/>
          </a:ln>
        </p:spPr>
      </p:pic>
      <p:sp>
        <p:nvSpPr>
          <p:cNvPr id="7" name="Down Arrow 6"/>
          <p:cNvSpPr/>
          <p:nvPr/>
        </p:nvSpPr>
        <p:spPr>
          <a:xfrm>
            <a:off x="2831617" y="1388533"/>
            <a:ext cx="285171" cy="604242"/>
          </a:xfrm>
          <a:prstGeom prst="downArrow">
            <a:avLst/>
          </a:prstGeom>
          <a:solidFill>
            <a:srgbClr val="FF0000">
              <a:alpha val="52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3277652" y="1388533"/>
            <a:ext cx="285171" cy="604242"/>
          </a:xfrm>
          <a:prstGeom prst="downArrow">
            <a:avLst/>
          </a:prstGeom>
          <a:solidFill>
            <a:srgbClr val="0000FF">
              <a:alpha val="52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>
            <a:off x="3744674" y="1388533"/>
            <a:ext cx="285171" cy="604242"/>
          </a:xfrm>
          <a:prstGeom prst="downArrow">
            <a:avLst/>
          </a:prstGeom>
          <a:solidFill>
            <a:srgbClr val="FF0000">
              <a:alpha val="52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4185273" y="1388533"/>
            <a:ext cx="285171" cy="604242"/>
          </a:xfrm>
          <a:prstGeom prst="downArrow">
            <a:avLst/>
          </a:prstGeom>
          <a:solidFill>
            <a:srgbClr val="0000FF">
              <a:alpha val="52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>
            <a:off x="4658393" y="1388533"/>
            <a:ext cx="285171" cy="604242"/>
          </a:xfrm>
          <a:prstGeom prst="downArrow">
            <a:avLst/>
          </a:prstGeom>
          <a:solidFill>
            <a:srgbClr val="FF0000">
              <a:alpha val="52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>
            <a:off x="5104428" y="1388533"/>
            <a:ext cx="285171" cy="604242"/>
          </a:xfrm>
          <a:prstGeom prst="downArrow">
            <a:avLst/>
          </a:prstGeom>
          <a:solidFill>
            <a:srgbClr val="0000FF">
              <a:alpha val="52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Down Arrow 12"/>
          <p:cNvSpPr/>
          <p:nvPr/>
        </p:nvSpPr>
        <p:spPr>
          <a:xfrm>
            <a:off x="6048774" y="1388533"/>
            <a:ext cx="285171" cy="604242"/>
          </a:xfrm>
          <a:prstGeom prst="downArrow">
            <a:avLst/>
          </a:prstGeom>
          <a:solidFill>
            <a:srgbClr val="262626">
              <a:alpha val="41000"/>
            </a:srgbClr>
          </a:solidFill>
          <a:ln>
            <a:solidFill>
              <a:srgbClr val="26262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612231" y="863535"/>
            <a:ext cx="15090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/>
              <a:t>Germline</a:t>
            </a:r>
            <a:endParaRPr lang="en-US" sz="2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083736" y="863535"/>
            <a:ext cx="15090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Somatic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43828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4" grpId="1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66975" y="355683"/>
            <a:ext cx="8229600" cy="93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7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11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smtClean="0"/>
              <a:t>The number of somatic mutations increases linearly in the Pre-AML group 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493944"/>
            <a:ext cx="400528" cy="365125"/>
          </a:xfrm>
        </p:spPr>
        <p:txBody>
          <a:bodyPr/>
          <a:lstStyle/>
          <a:p>
            <a:fld id="{D741BC1E-F90E-FE46-928E-B570626A65DB}" type="slidenum">
              <a:rPr lang="en-US" smtClean="0"/>
              <a:t>26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14038"/>
          <a:stretch/>
        </p:blipFill>
        <p:spPr>
          <a:xfrm>
            <a:off x="235451" y="1549401"/>
            <a:ext cx="4287600" cy="4287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11193"/>
          <a:stretch/>
        </p:blipFill>
        <p:spPr>
          <a:xfrm>
            <a:off x="4579787" y="1511301"/>
            <a:ext cx="4311843" cy="4287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66975" y="5932935"/>
            <a:ext cx="340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Adjusted R-squared:  0.6286 </a:t>
            </a:r>
          </a:p>
          <a:p>
            <a:r>
              <a:rPr lang="en-US" dirty="0" smtClean="0"/>
              <a:t>p</a:t>
            </a:r>
            <a:r>
              <a:rPr lang="en-US" dirty="0"/>
              <a:t>-value: &lt; 2.2e-16</a:t>
            </a:r>
          </a:p>
        </p:txBody>
      </p:sp>
      <p:sp>
        <p:nvSpPr>
          <p:cNvPr id="9" name="Rectangle 8"/>
          <p:cNvSpPr/>
          <p:nvPr/>
        </p:nvSpPr>
        <p:spPr>
          <a:xfrm>
            <a:off x="4937375" y="5932935"/>
            <a:ext cx="340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Adjusted R-squared:  0.1149 </a:t>
            </a:r>
            <a:endParaRPr lang="en-US" dirty="0" smtClean="0"/>
          </a:p>
          <a:p>
            <a:r>
              <a:rPr lang="en-US" dirty="0" smtClean="0"/>
              <a:t>p</a:t>
            </a:r>
            <a:r>
              <a:rPr lang="en-US" dirty="0"/>
              <a:t>-value: &lt; 5.66e-13</a:t>
            </a:r>
          </a:p>
        </p:txBody>
      </p:sp>
    </p:spTree>
    <p:extLst>
      <p:ext uri="{BB962C8B-B14F-4D97-AF65-F5344CB8AC3E}">
        <p14:creationId xmlns:p14="http://schemas.microsoft.com/office/powerpoint/2010/main" val="38076791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0340424"/>
              </p:ext>
            </p:extLst>
          </p:nvPr>
        </p:nvGraphicFramePr>
        <p:xfrm>
          <a:off x="304800" y="838200"/>
          <a:ext cx="86106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2209800" y="6217563"/>
            <a:ext cx="43958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http://cancer.sanger.ac.uk/cosmic</a:t>
            </a:r>
          </a:p>
        </p:txBody>
      </p:sp>
    </p:spTree>
    <p:extLst>
      <p:ext uri="{BB962C8B-B14F-4D97-AF65-F5344CB8AC3E}">
        <p14:creationId xmlns:p14="http://schemas.microsoft.com/office/powerpoint/2010/main" val="254277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8470" y="3622039"/>
            <a:ext cx="2405530" cy="24055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50143"/>
            <a:ext cx="2405529" cy="24055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5560" y="1828800"/>
            <a:ext cx="4183529" cy="4183529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3660589" y="3621739"/>
            <a:ext cx="149412" cy="16435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Curved Connector 15"/>
          <p:cNvCxnSpPr>
            <a:stCxn id="14" idx="4"/>
            <a:endCxn id="12" idx="3"/>
          </p:cNvCxnSpPr>
          <p:nvPr/>
        </p:nvCxnSpPr>
        <p:spPr>
          <a:xfrm rot="5400000">
            <a:off x="2537004" y="3654617"/>
            <a:ext cx="1066816" cy="1329766"/>
          </a:xfrm>
          <a:prstGeom prst="curved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6263342" y="1944592"/>
            <a:ext cx="149412" cy="16435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Curved Connector 27"/>
          <p:cNvCxnSpPr>
            <a:stCxn id="27" idx="5"/>
            <a:endCxn id="11" idx="0"/>
          </p:cNvCxnSpPr>
          <p:nvPr/>
        </p:nvCxnSpPr>
        <p:spPr>
          <a:xfrm rot="16200000" flipH="1">
            <a:off x="6397473" y="2078276"/>
            <a:ext cx="1537163" cy="155036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019175" y="2351739"/>
            <a:ext cx="1509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Pre-AML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030030" y="4615043"/>
            <a:ext cx="1509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Controls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atin typeface="Bangla MN"/>
                <a:cs typeface="Bangla MN"/>
              </a:rPr>
              <a:t>Recurrent leukemic mutations are more prevalent and at higher VAF in pre-AMLs</a:t>
            </a:r>
            <a:endParaRPr lang="en-US" sz="2800" dirty="0">
              <a:latin typeface="Bangla MN"/>
              <a:cs typeface="Bangla MN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52400" y="4615043"/>
            <a:ext cx="2253129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890871" y="4755581"/>
            <a:ext cx="2253129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29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493944"/>
            <a:ext cx="400528" cy="365125"/>
          </a:xfrm>
        </p:spPr>
        <p:txBody>
          <a:bodyPr/>
          <a:lstStyle/>
          <a:p>
            <a:fld id="{D741BC1E-F90E-FE46-928E-B570626A65DB}" type="slidenum">
              <a:rPr lang="en-US" smtClean="0"/>
              <a:t>29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8786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rgbClr val="0094F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Prevalence of Discriminative Mutations According to Age </a:t>
            </a:r>
          </a:p>
        </p:txBody>
      </p:sp>
      <p:pic>
        <p:nvPicPr>
          <p:cNvPr id="6" name="Picture 5" descr="PrevalenceofThe18preAM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02" y="2042116"/>
            <a:ext cx="4286728" cy="4286728"/>
          </a:xfrm>
          <a:prstGeom prst="rect">
            <a:avLst/>
          </a:prstGeom>
        </p:spPr>
      </p:pic>
      <p:pic>
        <p:nvPicPr>
          <p:cNvPr id="7" name="Picture 6" descr="PrevalenceofThe18control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2029416"/>
            <a:ext cx="4286728" cy="4286728"/>
          </a:xfrm>
          <a:prstGeom prst="rect">
            <a:avLst/>
          </a:prstGeom>
        </p:spPr>
      </p:pic>
      <p:pic>
        <p:nvPicPr>
          <p:cNvPr id="8" name="Picture 7" descr="PrevalenceofThe18preAML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41" t="10725" r="10567" b="54513"/>
          <a:stretch/>
        </p:blipFill>
        <p:spPr>
          <a:xfrm>
            <a:off x="2319866" y="2590797"/>
            <a:ext cx="1727200" cy="1490133"/>
          </a:xfrm>
          <a:prstGeom prst="rect">
            <a:avLst/>
          </a:prstGeom>
        </p:spPr>
      </p:pic>
      <p:pic>
        <p:nvPicPr>
          <p:cNvPr id="9" name="Picture 8" descr="PrevalenceofThe18preAML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6" t="50227" r="57771" b="29232"/>
          <a:stretch/>
        </p:blipFill>
        <p:spPr>
          <a:xfrm>
            <a:off x="948266" y="4195232"/>
            <a:ext cx="1109134" cy="880535"/>
          </a:xfrm>
          <a:prstGeom prst="rect">
            <a:avLst/>
          </a:prstGeom>
        </p:spPr>
      </p:pic>
      <p:pic>
        <p:nvPicPr>
          <p:cNvPr id="10" name="Picture 9" descr="PrevalenceofThe18controls.pdf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80" t="51017" r="6974" b="31800"/>
          <a:stretch/>
        </p:blipFill>
        <p:spPr>
          <a:xfrm>
            <a:off x="6464300" y="4195232"/>
            <a:ext cx="2222500" cy="736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43468" y="5265331"/>
            <a:ext cx="3862096" cy="139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163373" y="4330696"/>
            <a:ext cx="3862096" cy="139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096946" y="5369047"/>
            <a:ext cx="3862096" cy="139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43468" y="3538132"/>
            <a:ext cx="3862096" cy="139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76679" y="2657594"/>
            <a:ext cx="3862096" cy="139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43468" y="4351866"/>
            <a:ext cx="3862096" cy="139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3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373063"/>
          <a:ext cx="8229600" cy="568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Chart" r:id="rId4" imgW="8219975" imgH="5676900" progId="Excel.Chart.8">
                  <p:embed/>
                </p:oleObj>
              </mc:Choice>
              <mc:Fallback>
                <p:oleObj name="Chart" r:id="rId4" imgW="8219975" imgH="5676900" progId="Excel.Char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73063"/>
                        <a:ext cx="8229600" cy="568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6975" y="508083"/>
            <a:ext cx="8229600" cy="93394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Patient_0397 - 9.7 Years </a:t>
            </a:r>
            <a:r>
              <a:rPr lang="en-US" dirty="0"/>
              <a:t>B</a:t>
            </a:r>
            <a:r>
              <a:rPr lang="en-US" dirty="0" smtClean="0"/>
              <a:t>efore AML Diagnosis 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493944"/>
            <a:ext cx="400528" cy="365125"/>
          </a:xfrm>
        </p:spPr>
        <p:txBody>
          <a:bodyPr/>
          <a:lstStyle/>
          <a:p>
            <a:fld id="{D741BC1E-F90E-FE46-928E-B570626A65DB}" type="slidenum">
              <a:rPr lang="en-US" smtClean="0"/>
              <a:t>30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51075" y="2303606"/>
            <a:ext cx="8836253" cy="3385993"/>
            <a:chOff x="251074" y="2303606"/>
            <a:chExt cx="8836247" cy="338599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t="11337" r="17361" b="14812"/>
            <a:stretch/>
          </p:blipFill>
          <p:spPr>
            <a:xfrm>
              <a:off x="251074" y="2303606"/>
              <a:ext cx="8836247" cy="338599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579972" y="2813869"/>
              <a:ext cx="10349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u="sng" dirty="0"/>
                <a:t>SRSF2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40459" y="3598228"/>
              <a:ext cx="10349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u="sng" dirty="0" smtClean="0"/>
                <a:t>CBL</a:t>
              </a:r>
              <a:endParaRPr lang="en-US" b="1" u="sng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75957" y="3200134"/>
              <a:ext cx="10349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u="sng" dirty="0" smtClean="0"/>
                <a:t>JAK2</a:t>
              </a:r>
              <a:endParaRPr lang="en-US" b="1" u="sng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300716" y="5128805"/>
              <a:ext cx="108462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err="1"/>
                <a:t>Pkinase_Tyr</a:t>
              </a:r>
              <a:endParaRPr lang="en-US" sz="1400" b="1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434875" y="5144957"/>
              <a:ext cx="108462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err="1"/>
                <a:t>Pkinase_Tyr</a:t>
              </a:r>
              <a:endParaRPr lang="en-US" sz="1400" b="1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47044" y="5132846"/>
              <a:ext cx="47378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smtClean="0"/>
                <a:t>SH2</a:t>
              </a:r>
              <a:endParaRPr lang="en-US" sz="1400" b="1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771292" y="4888049"/>
              <a:ext cx="62780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err="1"/>
                <a:t>Cbl_N</a:t>
              </a:r>
              <a:endParaRPr lang="en-US" sz="1400" b="1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493781" y="4886506"/>
              <a:ext cx="62780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err="1"/>
                <a:t>Cbl_N</a:t>
              </a:r>
              <a:endParaRPr lang="en-US" sz="1400" b="1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077163" y="4865719"/>
              <a:ext cx="62780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err="1">
                  <a:solidFill>
                    <a:schemeClr val="bg1"/>
                  </a:solidFill>
                </a:rPr>
                <a:t>Cbl_N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955708" y="4888049"/>
              <a:ext cx="42144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err="1" smtClean="0">
                  <a:solidFill>
                    <a:schemeClr val="bg1"/>
                  </a:solidFill>
                </a:rPr>
                <a:t>ubl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787999" y="4865726"/>
              <a:ext cx="51809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smtClean="0"/>
                <a:t>Ring</a:t>
              </a:r>
              <a:endParaRPr lang="en-US" sz="1400" b="1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381475" y="4627959"/>
              <a:ext cx="54373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RRM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710122" y="3105683"/>
            <a:ext cx="103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30%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529568" y="3850626"/>
            <a:ext cx="103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3%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262240" y="3489644"/>
            <a:ext cx="103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13%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409357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healthy individuals doomed to develop AML but also other malignancies</a:t>
            </a:r>
          </a:p>
          <a:p>
            <a:r>
              <a:rPr lang="en-US" dirty="0" smtClean="0"/>
              <a:t>Treat earlier based on better understanding the mechanisms of pre-L-HSPCs clonal advantage, and their vulnerabilities.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9557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" y="228600"/>
            <a:ext cx="89249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8" y="1905000"/>
            <a:ext cx="7948162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375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 smtClean="0">
                <a:latin typeface="Bangla MN"/>
                <a:cs typeface="Bangla MN"/>
              </a:rPr>
              <a:t>Advances in science and hematology</a:t>
            </a:r>
            <a:endParaRPr lang="en-US" b="0" dirty="0">
              <a:latin typeface="Bangla MN"/>
              <a:cs typeface="Bangla MN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31813724"/>
              </p:ext>
            </p:extLst>
          </p:nvPr>
        </p:nvGraphicFramePr>
        <p:xfrm>
          <a:off x="1219200" y="1295400"/>
          <a:ext cx="70104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138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47800" y="0"/>
            <a:ext cx="9875520" cy="1143000"/>
          </a:xfrm>
        </p:spPr>
        <p:txBody>
          <a:bodyPr/>
          <a:lstStyle/>
          <a:p>
            <a:r>
              <a:rPr lang="en-US" dirty="0" smtClean="0">
                <a:latin typeface="Bangla MN"/>
                <a:cs typeface="Bangla MN"/>
              </a:rPr>
              <a:t>Subjects and papers</a:t>
            </a:r>
            <a:endParaRPr lang="en-US" dirty="0">
              <a:latin typeface="Bangla MN"/>
              <a:cs typeface="Bangla M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371600"/>
            <a:ext cx="8229600" cy="4980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latin typeface="Bangla MN"/>
                <a:ea typeface="Calibri"/>
                <a:cs typeface="Bangla MN"/>
              </a:rPr>
              <a:t>Stem cell Differentiation</a:t>
            </a:r>
            <a:endParaRPr lang="en-US" sz="2400" dirty="0">
              <a:latin typeface="Bangla MN"/>
              <a:ea typeface="Calibri"/>
              <a:cs typeface="Bangla M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latin typeface="Bangla MN"/>
                <a:ea typeface="Calibri"/>
                <a:cs typeface="Bangla MN"/>
              </a:rPr>
              <a:t>1) Prospective identification of hematopoietic lineage choice by deep learning.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latin typeface="Bangla MN"/>
                <a:ea typeface="Calibri"/>
                <a:cs typeface="Bangla MN"/>
              </a:rPr>
              <a:t>2) Platelet-biased stem cells reside at the apex of the </a:t>
            </a:r>
            <a:r>
              <a:rPr lang="en-US" sz="2400" dirty="0" smtClean="0">
                <a:latin typeface="Bangla MN"/>
                <a:ea typeface="Calibri"/>
                <a:cs typeface="Bangla MN"/>
              </a:rPr>
              <a:t>hematopoietic </a:t>
            </a:r>
            <a:r>
              <a:rPr lang="en-US" sz="2400" dirty="0">
                <a:latin typeface="Bangla MN"/>
                <a:ea typeface="Calibri"/>
                <a:cs typeface="Bangla MN"/>
              </a:rPr>
              <a:t>stem-cell hierarchy.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latin typeface="Bangla MN"/>
                <a:ea typeface="Calibri"/>
                <a:cs typeface="Bangla MN"/>
              </a:rPr>
              <a:t>3) The Branching Point in </a:t>
            </a:r>
            <a:r>
              <a:rPr lang="en-US" sz="2400" dirty="0" err="1">
                <a:latin typeface="Bangla MN"/>
                <a:ea typeface="Calibri"/>
                <a:cs typeface="Bangla MN"/>
              </a:rPr>
              <a:t>Erythro</a:t>
            </a:r>
            <a:r>
              <a:rPr lang="en-US" sz="2400" dirty="0">
                <a:latin typeface="Bangla MN"/>
                <a:ea typeface="Calibri"/>
                <a:cs typeface="Bangla MN"/>
              </a:rPr>
              <a:t>-Myeloid differentiation.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latin typeface="Bangla MN"/>
                <a:ea typeface="Calibri"/>
                <a:cs typeface="Bangla MN"/>
              </a:rPr>
              <a:t>4) Transcriptional Heterogeneity and Lineage Commitment in Myeloid Progenitors</a:t>
            </a:r>
            <a:r>
              <a:rPr lang="en-US" sz="2400" dirty="0" smtClean="0">
                <a:latin typeface="Bangla MN"/>
                <a:ea typeface="Calibri"/>
                <a:cs typeface="Bangla MN"/>
              </a:rPr>
              <a:t>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 smtClean="0">
                <a:latin typeface="Bangla MN"/>
                <a:ea typeface="Calibri"/>
                <a:cs typeface="Bangla MN"/>
              </a:rPr>
              <a:t>5) </a:t>
            </a:r>
            <a:r>
              <a:rPr lang="en-US" sz="2400" dirty="0"/>
              <a:t>Distinct routes of lineage development reshape the human blood hierarchy across </a:t>
            </a:r>
            <a:r>
              <a:rPr lang="en-US" sz="2400" dirty="0" smtClean="0"/>
              <a:t>ontogeny.</a:t>
            </a:r>
            <a:endParaRPr lang="en-US" sz="2400" dirty="0" smtClean="0">
              <a:latin typeface="Bangla MN"/>
              <a:ea typeface="Calibri"/>
              <a:cs typeface="Bangla MN"/>
            </a:endParaRPr>
          </a:p>
        </p:txBody>
      </p:sp>
    </p:spTree>
    <p:extLst>
      <p:ext uri="{BB962C8B-B14F-4D97-AF65-F5344CB8AC3E}">
        <p14:creationId xmlns:p14="http://schemas.microsoft.com/office/powerpoint/2010/main" val="201377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838200"/>
            <a:ext cx="77724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latin typeface="Bangla MN"/>
                <a:cs typeface="Bangla MN"/>
              </a:rPr>
              <a:t>Stem cell kinetics and </a:t>
            </a:r>
            <a:r>
              <a:rPr lang="en-US" sz="2200" b="1" dirty="0" smtClean="0">
                <a:latin typeface="Bangla MN"/>
                <a:cs typeface="Bangla MN"/>
              </a:rPr>
              <a:t>dynamics</a:t>
            </a:r>
          </a:p>
          <a:p>
            <a:endParaRPr lang="en-US" sz="2200" dirty="0">
              <a:latin typeface="Bangla MN"/>
              <a:cs typeface="Bangla MN"/>
            </a:endParaRPr>
          </a:p>
          <a:p>
            <a:pPr marL="457200" indent="-457200">
              <a:buAutoNum type="arabicParenR"/>
            </a:pPr>
            <a:r>
              <a:rPr lang="en-US" sz="2200" dirty="0" smtClean="0">
                <a:latin typeface="Bangla MN"/>
                <a:cs typeface="Bangla MN"/>
              </a:rPr>
              <a:t>Hematopoietic </a:t>
            </a:r>
            <a:r>
              <a:rPr lang="en-US" sz="2200" dirty="0">
                <a:latin typeface="Bangla MN"/>
                <a:cs typeface="Bangla MN"/>
              </a:rPr>
              <a:t>Stem Cells Count and Remember Self-Renewal Divisions</a:t>
            </a:r>
            <a:r>
              <a:rPr lang="en-US" sz="2200" dirty="0" smtClean="0">
                <a:latin typeface="Bangla MN"/>
                <a:cs typeface="Bangla MN"/>
              </a:rPr>
              <a:t>.</a:t>
            </a:r>
          </a:p>
          <a:p>
            <a:pPr marL="457200" indent="-457200">
              <a:buAutoNum type="arabicParenR"/>
            </a:pPr>
            <a:endParaRPr lang="en-US" sz="2200" dirty="0">
              <a:latin typeface="Bangla MN"/>
              <a:cs typeface="Bangla MN"/>
            </a:endParaRPr>
          </a:p>
          <a:p>
            <a:r>
              <a:rPr lang="en-US" sz="2200" dirty="0">
                <a:latin typeface="Bangla MN"/>
                <a:cs typeface="Bangla MN"/>
              </a:rPr>
              <a:t>2) </a:t>
            </a:r>
            <a:r>
              <a:rPr lang="en-US" sz="2200" dirty="0" smtClean="0">
                <a:latin typeface="Bangla MN"/>
                <a:cs typeface="Bangla MN"/>
              </a:rPr>
              <a:t> Decoupling </a:t>
            </a:r>
            <a:r>
              <a:rPr lang="en-US" sz="2200" dirty="0">
                <a:latin typeface="Bangla MN"/>
                <a:cs typeface="Bangla MN"/>
              </a:rPr>
              <a:t>the Functional Pleiotropy of Stem </a:t>
            </a:r>
            <a:r>
              <a:rPr lang="en-US" sz="2200" dirty="0" smtClean="0">
                <a:latin typeface="Bangla MN"/>
                <a:cs typeface="Bangla MN"/>
              </a:rPr>
              <a:t> </a:t>
            </a:r>
          </a:p>
          <a:p>
            <a:r>
              <a:rPr lang="en-US" sz="2200" dirty="0">
                <a:latin typeface="Bangla MN"/>
                <a:cs typeface="Bangla MN"/>
              </a:rPr>
              <a:t> </a:t>
            </a:r>
            <a:r>
              <a:rPr lang="en-US" sz="2200" dirty="0" smtClean="0">
                <a:latin typeface="Bangla MN"/>
                <a:cs typeface="Bangla MN"/>
              </a:rPr>
              <a:t>    Cell </a:t>
            </a:r>
            <a:r>
              <a:rPr lang="en-US" sz="2200" dirty="0">
                <a:latin typeface="Bangla MN"/>
                <a:cs typeface="Bangla MN"/>
              </a:rPr>
              <a:t>Factor by Tuning c-Kit Signaling</a:t>
            </a:r>
            <a:r>
              <a:rPr lang="en-US" sz="2200" dirty="0" smtClean="0">
                <a:latin typeface="Bangla MN"/>
                <a:cs typeface="Bangla MN"/>
              </a:rPr>
              <a:t>.</a:t>
            </a:r>
          </a:p>
          <a:p>
            <a:endParaRPr lang="en-US" sz="2200" dirty="0">
              <a:latin typeface="Bangla MN"/>
              <a:cs typeface="Bangla MN"/>
            </a:endParaRPr>
          </a:p>
          <a:p>
            <a:r>
              <a:rPr lang="en-US" sz="2200" dirty="0">
                <a:latin typeface="Bangla MN"/>
                <a:cs typeface="Bangla MN"/>
              </a:rPr>
              <a:t>3) Exit from dormancy provokes DNA-damage</a:t>
            </a:r>
            <a:r>
              <a:rPr lang="en-US" sz="2200" dirty="0" smtClean="0">
                <a:latin typeface="Bangla MN"/>
                <a:cs typeface="Bangla MN"/>
              </a:rPr>
              <a:t>- </a:t>
            </a:r>
          </a:p>
          <a:p>
            <a:r>
              <a:rPr lang="en-US" sz="2200" dirty="0">
                <a:latin typeface="Bangla MN"/>
                <a:cs typeface="Bangla MN"/>
              </a:rPr>
              <a:t> </a:t>
            </a:r>
            <a:r>
              <a:rPr lang="en-US" sz="2200" dirty="0" smtClean="0">
                <a:latin typeface="Bangla MN"/>
                <a:cs typeface="Bangla MN"/>
              </a:rPr>
              <a:t>   induced </a:t>
            </a:r>
            <a:r>
              <a:rPr lang="en-US" sz="2200" dirty="0">
                <a:latin typeface="Bangla MN"/>
                <a:cs typeface="Bangla MN"/>
              </a:rPr>
              <a:t>attrition in </a:t>
            </a:r>
            <a:r>
              <a:rPr lang="en-US" sz="2200" dirty="0" smtClean="0">
                <a:latin typeface="Bangla MN"/>
                <a:cs typeface="Bangla MN"/>
              </a:rPr>
              <a:t>hematopoietic </a:t>
            </a:r>
            <a:r>
              <a:rPr lang="en-US" sz="2200" dirty="0">
                <a:latin typeface="Bangla MN"/>
                <a:cs typeface="Bangla MN"/>
              </a:rPr>
              <a:t>stem cells</a:t>
            </a:r>
            <a:r>
              <a:rPr lang="en-US" sz="2200" dirty="0" smtClean="0">
                <a:latin typeface="Bangla MN"/>
                <a:cs typeface="Bangla MN"/>
              </a:rPr>
              <a:t>.</a:t>
            </a:r>
          </a:p>
          <a:p>
            <a:endParaRPr lang="en-US" sz="2200" dirty="0">
              <a:latin typeface="Bangla MN"/>
              <a:cs typeface="Bangla MN"/>
            </a:endParaRPr>
          </a:p>
          <a:p>
            <a:r>
              <a:rPr lang="en-US" sz="2200" dirty="0">
                <a:latin typeface="Bangla MN"/>
                <a:cs typeface="Bangla MN"/>
              </a:rPr>
              <a:t>4) Fundamental properties of unperturbed </a:t>
            </a:r>
            <a:endParaRPr lang="en-US" sz="2200" dirty="0" smtClean="0">
              <a:latin typeface="Bangla MN"/>
              <a:cs typeface="Bangla MN"/>
            </a:endParaRPr>
          </a:p>
          <a:p>
            <a:r>
              <a:rPr lang="en-US" sz="2200" dirty="0">
                <a:latin typeface="Bangla MN"/>
                <a:cs typeface="Bangla MN"/>
              </a:rPr>
              <a:t> </a:t>
            </a:r>
            <a:r>
              <a:rPr lang="en-US" sz="2200" dirty="0" smtClean="0">
                <a:latin typeface="Bangla MN"/>
                <a:cs typeface="Bangla MN"/>
              </a:rPr>
              <a:t>   hematopoiesis </a:t>
            </a:r>
            <a:r>
              <a:rPr lang="en-US" sz="2200" dirty="0">
                <a:latin typeface="Bangla MN"/>
                <a:cs typeface="Bangla MN"/>
              </a:rPr>
              <a:t>from stem cells in vivo</a:t>
            </a:r>
            <a:r>
              <a:rPr lang="en-US" sz="2200" dirty="0" smtClean="0">
                <a:latin typeface="Bangla MN"/>
                <a:cs typeface="Bangla MN"/>
              </a:rPr>
              <a:t>.</a:t>
            </a:r>
          </a:p>
          <a:p>
            <a:endParaRPr lang="en-US" sz="2200" dirty="0">
              <a:latin typeface="Bangla MN"/>
              <a:cs typeface="Bangla MN"/>
            </a:endParaRPr>
          </a:p>
          <a:p>
            <a:r>
              <a:rPr lang="en-US" sz="2200" dirty="0">
                <a:latin typeface="Bangla MN"/>
                <a:cs typeface="Bangla MN"/>
              </a:rPr>
              <a:t>5) Clonal dynamics of native </a:t>
            </a:r>
            <a:r>
              <a:rPr lang="en-US" sz="2200" dirty="0" smtClean="0">
                <a:latin typeface="Bangla MN"/>
                <a:cs typeface="Bangla MN"/>
              </a:rPr>
              <a:t>hematopoiesis.</a:t>
            </a:r>
          </a:p>
          <a:p>
            <a:endParaRPr lang="en-US" sz="2200" dirty="0">
              <a:latin typeface="Bangla MN"/>
              <a:cs typeface="Bangla MN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731520" y="-152400"/>
            <a:ext cx="9875520" cy="1143000"/>
          </a:xfrm>
        </p:spPr>
        <p:txBody>
          <a:bodyPr/>
          <a:lstStyle/>
          <a:p>
            <a:r>
              <a:rPr lang="en-US" dirty="0" smtClean="0">
                <a:latin typeface="Bangla MN"/>
                <a:cs typeface="Bangla MN"/>
              </a:rPr>
              <a:t>Subjects and papers</a:t>
            </a:r>
            <a:endParaRPr lang="en-US" dirty="0">
              <a:latin typeface="Bangla MN"/>
              <a:cs typeface="Bangla MN"/>
            </a:endParaRPr>
          </a:p>
        </p:txBody>
      </p:sp>
    </p:spTree>
    <p:extLst>
      <p:ext uri="{BB962C8B-B14F-4D97-AF65-F5344CB8AC3E}">
        <p14:creationId xmlns:p14="http://schemas.microsoft.com/office/powerpoint/2010/main" val="276254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1533610"/>
            <a:ext cx="7848600" cy="5604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200" b="1" dirty="0" smtClean="0">
                <a:latin typeface="Bangla MN"/>
                <a:ea typeface="Calibri"/>
                <a:cs typeface="Bangla MN"/>
              </a:rPr>
              <a:t>HSCs </a:t>
            </a:r>
            <a:r>
              <a:rPr lang="en-US" sz="2200" b="1" dirty="0">
                <a:latin typeface="Bangla MN"/>
                <a:ea typeface="Calibri"/>
                <a:cs typeface="Bangla MN"/>
              </a:rPr>
              <a:t>and Aging</a:t>
            </a:r>
            <a:endParaRPr lang="en-US" sz="2200" dirty="0">
              <a:latin typeface="Bangla MN"/>
              <a:ea typeface="Calibri"/>
              <a:cs typeface="Bangla M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200" dirty="0">
                <a:latin typeface="Bangla MN"/>
                <a:ea typeface="Calibri"/>
                <a:cs typeface="Bangla MN"/>
              </a:rPr>
              <a:t>1) Clonal reversal of ageing-associated stem cell lineage bias via a pluripotent intermediate.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200" dirty="0">
                <a:latin typeface="Bangla MN"/>
                <a:ea typeface="Calibri"/>
                <a:cs typeface="Bangla MN"/>
              </a:rPr>
              <a:t>2) Clonal hematopoiesis associated with TET2 deficiency accelerates atherosclerosis development in mice.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200" dirty="0">
                <a:latin typeface="Bangla MN"/>
                <a:ea typeface="Calibri"/>
                <a:cs typeface="Bangla MN"/>
              </a:rPr>
              <a:t>3) Detectable clonal mosaicism from birth to old age and its relationship to cancer.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200" dirty="0">
                <a:latin typeface="Bangla MN"/>
                <a:ea typeface="Calibri"/>
                <a:cs typeface="Bangla MN"/>
              </a:rPr>
              <a:t>4) Clonal hematopoiesis and blood-cancer risk inferred from blood DNA sequence</a:t>
            </a:r>
            <a:r>
              <a:rPr lang="en-US" sz="2200" dirty="0" smtClean="0">
                <a:latin typeface="Bangla MN"/>
                <a:ea typeface="Calibri"/>
                <a:cs typeface="Bangla MN"/>
              </a:rPr>
              <a:t>.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200" dirty="0" smtClean="0">
                <a:effectLst/>
                <a:latin typeface="Bangla MN"/>
                <a:ea typeface="Calibri"/>
                <a:cs typeface="Bangla MN"/>
              </a:rPr>
              <a:t>5) </a:t>
            </a:r>
            <a:r>
              <a:rPr lang="en-US" sz="2200" dirty="0">
                <a:latin typeface="Bangla MN"/>
              </a:rPr>
              <a:t>The unfolded protein response governs integrity of the </a:t>
            </a:r>
            <a:r>
              <a:rPr lang="en-US" sz="2200" dirty="0" smtClean="0">
                <a:latin typeface="Bangla MN"/>
              </a:rPr>
              <a:t>hematopoietic </a:t>
            </a:r>
            <a:r>
              <a:rPr lang="en-US" sz="2200" dirty="0">
                <a:latin typeface="Bangla MN"/>
              </a:rPr>
              <a:t>stem-cell pool during </a:t>
            </a:r>
            <a:r>
              <a:rPr lang="en-US" sz="2200" dirty="0" smtClean="0">
                <a:latin typeface="Bangla MN"/>
              </a:rPr>
              <a:t>stress.</a:t>
            </a:r>
            <a:endParaRPr lang="en-US" sz="2200" dirty="0">
              <a:latin typeface="Bangla M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2200" dirty="0">
              <a:effectLst/>
              <a:latin typeface="Bangla MN"/>
              <a:ea typeface="Calibri"/>
              <a:cs typeface="Bangla MN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447800" y="0"/>
            <a:ext cx="9875520" cy="1143000"/>
          </a:xfrm>
        </p:spPr>
        <p:txBody>
          <a:bodyPr/>
          <a:lstStyle/>
          <a:p>
            <a:r>
              <a:rPr lang="en-US" dirty="0" smtClean="0">
                <a:latin typeface="Bangla MN"/>
                <a:cs typeface="Bangla MN"/>
              </a:rPr>
              <a:t>Subjects and papers</a:t>
            </a:r>
            <a:endParaRPr lang="en-US" dirty="0">
              <a:latin typeface="Bangla MN"/>
              <a:cs typeface="Bangla MN"/>
            </a:endParaRPr>
          </a:p>
        </p:txBody>
      </p:sp>
    </p:spTree>
    <p:extLst>
      <p:ext uri="{BB962C8B-B14F-4D97-AF65-F5344CB8AC3E}">
        <p14:creationId xmlns:p14="http://schemas.microsoft.com/office/powerpoint/2010/main" val="313666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1828800"/>
            <a:ext cx="7620000" cy="302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 err="1">
                <a:latin typeface="Bangla MN"/>
                <a:ea typeface="Calibri"/>
                <a:cs typeface="Bangla MN"/>
              </a:rPr>
              <a:t>Leukomognesis</a:t>
            </a:r>
            <a:endParaRPr lang="en-US" sz="2400" dirty="0">
              <a:latin typeface="Bangla MN"/>
              <a:ea typeface="Calibri"/>
              <a:cs typeface="Bangla M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latin typeface="Bangla MN"/>
                <a:ea typeface="Calibri"/>
                <a:cs typeface="Bangla MN"/>
              </a:rPr>
              <a:t>1) </a:t>
            </a:r>
            <a:r>
              <a:rPr lang="en-US" sz="2400" dirty="0" err="1">
                <a:latin typeface="Bangla MN"/>
                <a:ea typeface="Calibri"/>
                <a:cs typeface="Bangla MN"/>
              </a:rPr>
              <a:t>CpG</a:t>
            </a:r>
            <a:r>
              <a:rPr lang="en-US" sz="2400" dirty="0">
                <a:latin typeface="Bangla MN"/>
                <a:ea typeface="Calibri"/>
                <a:cs typeface="Bangla MN"/>
              </a:rPr>
              <a:t> Island </a:t>
            </a:r>
            <a:r>
              <a:rPr lang="en-US" sz="2400" dirty="0" err="1">
                <a:latin typeface="Bangla MN"/>
                <a:ea typeface="Calibri"/>
                <a:cs typeface="Bangla MN"/>
              </a:rPr>
              <a:t>Hypermethylation</a:t>
            </a:r>
            <a:r>
              <a:rPr lang="en-US" sz="2400" dirty="0">
                <a:latin typeface="Bangla MN"/>
                <a:ea typeface="Calibri"/>
                <a:cs typeface="Bangla MN"/>
              </a:rPr>
              <a:t> </a:t>
            </a:r>
            <a:r>
              <a:rPr lang="en-US" sz="2400" dirty="0" smtClean="0">
                <a:latin typeface="Bangla MN"/>
                <a:ea typeface="Calibri"/>
                <a:cs typeface="Bangla MN"/>
              </a:rPr>
              <a:t>mediated </a:t>
            </a:r>
            <a:r>
              <a:rPr lang="en-US" sz="2400" dirty="0">
                <a:latin typeface="Bangla MN"/>
                <a:ea typeface="Calibri"/>
                <a:cs typeface="Bangla MN"/>
              </a:rPr>
              <a:t>by DNMT3A Is a Consequence of AML Progression.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latin typeface="Bangla MN"/>
                <a:ea typeface="Calibri"/>
                <a:cs typeface="Bangla MN"/>
              </a:rPr>
              <a:t>2) Genomic and </a:t>
            </a:r>
            <a:r>
              <a:rPr lang="en-US" sz="2400" dirty="0" err="1">
                <a:latin typeface="Bangla MN"/>
                <a:ea typeface="Calibri"/>
                <a:cs typeface="Bangla MN"/>
              </a:rPr>
              <a:t>Epigenomic</a:t>
            </a:r>
            <a:r>
              <a:rPr lang="en-US" sz="2400" dirty="0">
                <a:latin typeface="Bangla MN"/>
                <a:ea typeface="Calibri"/>
                <a:cs typeface="Bangla MN"/>
              </a:rPr>
              <a:t> Landscapes of Adult De Novo Acute Myeloid Leukemia</a:t>
            </a:r>
            <a:r>
              <a:rPr lang="en-US" sz="2400" dirty="0" smtClean="0">
                <a:latin typeface="Bangla MN"/>
                <a:ea typeface="Calibri"/>
                <a:cs typeface="Bangla MN"/>
              </a:rPr>
              <a:t>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2400" dirty="0">
              <a:effectLst/>
              <a:latin typeface="Bangla MN"/>
              <a:ea typeface="Calibri"/>
              <a:cs typeface="Bangla MN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447800" y="0"/>
            <a:ext cx="9875520" cy="1143000"/>
          </a:xfrm>
        </p:spPr>
        <p:txBody>
          <a:bodyPr/>
          <a:lstStyle/>
          <a:p>
            <a:r>
              <a:rPr lang="en-US" dirty="0" smtClean="0">
                <a:latin typeface="Bangla MN"/>
                <a:cs typeface="Bangla MN"/>
              </a:rPr>
              <a:t>Subjects and papers</a:t>
            </a:r>
            <a:endParaRPr lang="en-US" dirty="0">
              <a:latin typeface="Bangla MN"/>
              <a:cs typeface="Bangla MN"/>
            </a:endParaRPr>
          </a:p>
        </p:txBody>
      </p:sp>
    </p:spTree>
    <p:extLst>
      <p:ext uri="{BB962C8B-B14F-4D97-AF65-F5344CB8AC3E}">
        <p14:creationId xmlns:p14="http://schemas.microsoft.com/office/powerpoint/2010/main" val="71659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7680" y="762000"/>
            <a:ext cx="845820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latin typeface="Bangla MN"/>
                <a:cs typeface="Bangla MN"/>
              </a:rPr>
              <a:t>Stem cell and leukemia </a:t>
            </a:r>
            <a:r>
              <a:rPr lang="en-US" sz="2200" b="1" dirty="0" smtClean="0">
                <a:latin typeface="Bangla MN"/>
                <a:cs typeface="Bangla MN"/>
              </a:rPr>
              <a:t>evolution</a:t>
            </a:r>
          </a:p>
          <a:p>
            <a:endParaRPr lang="en-US" sz="2200" dirty="0">
              <a:latin typeface="Bangla MN"/>
              <a:cs typeface="Bangla MN"/>
            </a:endParaRPr>
          </a:p>
          <a:p>
            <a:r>
              <a:rPr lang="en-US" sz="2200" dirty="0" smtClean="0">
                <a:latin typeface="Bangla MN"/>
                <a:cs typeface="Bangla MN"/>
              </a:rPr>
              <a:t>1)  Hematopoietic </a:t>
            </a:r>
            <a:r>
              <a:rPr lang="en-US" sz="2200" dirty="0">
                <a:latin typeface="Bangla MN"/>
                <a:cs typeface="Bangla MN"/>
              </a:rPr>
              <a:t>differentiation is required for </a:t>
            </a:r>
            <a:r>
              <a:rPr lang="en-US" sz="2200" dirty="0" smtClean="0">
                <a:latin typeface="Bangla MN"/>
                <a:cs typeface="Bangla MN"/>
              </a:rPr>
              <a:t>Initiation </a:t>
            </a:r>
            <a:r>
              <a:rPr lang="en-US" sz="2200" dirty="0">
                <a:latin typeface="Bangla MN"/>
                <a:cs typeface="Bangla MN"/>
              </a:rPr>
              <a:t>of acute myeloid leukemia</a:t>
            </a:r>
            <a:r>
              <a:rPr lang="en-US" sz="2200" dirty="0" smtClean="0">
                <a:latin typeface="Bangla MN"/>
                <a:cs typeface="Bangla MN"/>
              </a:rPr>
              <a:t>.</a:t>
            </a:r>
          </a:p>
          <a:p>
            <a:endParaRPr lang="en-US" sz="2200" dirty="0">
              <a:latin typeface="Bangla MN"/>
              <a:cs typeface="Bangla MN"/>
            </a:endParaRPr>
          </a:p>
          <a:p>
            <a:r>
              <a:rPr lang="en-US" sz="2200" dirty="0" smtClean="0">
                <a:latin typeface="Bangla MN"/>
                <a:cs typeface="Bangla MN"/>
              </a:rPr>
              <a:t>2) </a:t>
            </a:r>
            <a:r>
              <a:rPr lang="en-US" sz="2200" dirty="0">
                <a:latin typeface="Bangla MN"/>
                <a:cs typeface="Bangla MN"/>
              </a:rPr>
              <a:t>Lineage-specific and single-cell </a:t>
            </a:r>
            <a:r>
              <a:rPr lang="en-US" sz="2200" dirty="0" smtClean="0">
                <a:latin typeface="Bangla MN"/>
                <a:cs typeface="Bangla MN"/>
              </a:rPr>
              <a:t>chromatin accessibility </a:t>
            </a:r>
            <a:r>
              <a:rPr lang="en-US" sz="2200" dirty="0">
                <a:latin typeface="Bangla MN"/>
                <a:cs typeface="Bangla MN"/>
              </a:rPr>
              <a:t>charts human hematopoiesis </a:t>
            </a:r>
            <a:r>
              <a:rPr lang="en-US" sz="2200" dirty="0" smtClean="0">
                <a:latin typeface="Bangla MN"/>
                <a:cs typeface="Bangla MN"/>
              </a:rPr>
              <a:t>and leukemia </a:t>
            </a:r>
            <a:r>
              <a:rPr lang="en-US" sz="2200" dirty="0">
                <a:latin typeface="Bangla MN"/>
                <a:cs typeface="Bangla MN"/>
              </a:rPr>
              <a:t>evolution</a:t>
            </a:r>
            <a:r>
              <a:rPr lang="en-US" sz="2200" dirty="0" smtClean="0">
                <a:latin typeface="Bangla MN"/>
                <a:cs typeface="Bangla MN"/>
              </a:rPr>
              <a:t>.</a:t>
            </a:r>
          </a:p>
          <a:p>
            <a:endParaRPr lang="en-US" sz="2200" dirty="0">
              <a:latin typeface="Bangla MN"/>
              <a:cs typeface="Bangla MN"/>
            </a:endParaRPr>
          </a:p>
          <a:p>
            <a:r>
              <a:rPr lang="en-US" sz="2200" dirty="0" smtClean="0">
                <a:latin typeface="Bangla MN"/>
                <a:cs typeface="Bangla MN"/>
              </a:rPr>
              <a:t>3) </a:t>
            </a:r>
            <a:r>
              <a:rPr lang="en-US" sz="2200" dirty="0">
                <a:latin typeface="Bangla MN"/>
                <a:cs typeface="Bangla MN"/>
              </a:rPr>
              <a:t>Identification of pre-</a:t>
            </a:r>
            <a:r>
              <a:rPr lang="en-US" sz="2200" dirty="0" err="1">
                <a:latin typeface="Bangla MN"/>
                <a:cs typeface="Bangla MN"/>
              </a:rPr>
              <a:t>leukaemic</a:t>
            </a:r>
            <a:r>
              <a:rPr lang="en-US" sz="2200" dirty="0">
                <a:latin typeface="Bangla MN"/>
                <a:cs typeface="Bangla MN"/>
              </a:rPr>
              <a:t> </a:t>
            </a:r>
            <a:r>
              <a:rPr lang="en-US" sz="2200" dirty="0" err="1">
                <a:latin typeface="Bangla MN"/>
                <a:cs typeface="Bangla MN"/>
              </a:rPr>
              <a:t>haematopoietic</a:t>
            </a:r>
            <a:r>
              <a:rPr lang="en-US" sz="2200" dirty="0">
                <a:latin typeface="Bangla MN"/>
                <a:cs typeface="Bangla MN"/>
              </a:rPr>
              <a:t> </a:t>
            </a:r>
            <a:r>
              <a:rPr lang="en-US" sz="2200" dirty="0" smtClean="0">
                <a:latin typeface="Bangla MN"/>
                <a:cs typeface="Bangla MN"/>
              </a:rPr>
              <a:t>stem cells </a:t>
            </a:r>
            <a:r>
              <a:rPr lang="en-US" sz="2200" dirty="0">
                <a:latin typeface="Bangla MN"/>
                <a:cs typeface="Bangla MN"/>
              </a:rPr>
              <a:t>in acute </a:t>
            </a:r>
            <a:r>
              <a:rPr lang="en-US" sz="2200" dirty="0" err="1">
                <a:latin typeface="Bangla MN"/>
                <a:cs typeface="Bangla MN"/>
              </a:rPr>
              <a:t>leukaemia</a:t>
            </a:r>
            <a:r>
              <a:rPr lang="en-US" sz="2200" dirty="0" smtClean="0">
                <a:latin typeface="Bangla MN"/>
                <a:cs typeface="Bangla MN"/>
              </a:rPr>
              <a:t>.</a:t>
            </a:r>
          </a:p>
          <a:p>
            <a:endParaRPr lang="en-US" sz="2200" dirty="0" smtClean="0">
              <a:latin typeface="Bangla MN"/>
              <a:cs typeface="Bangla MN"/>
            </a:endParaRPr>
          </a:p>
          <a:p>
            <a:r>
              <a:rPr lang="en-US" sz="2200" dirty="0">
                <a:latin typeface="Bangla MN"/>
                <a:cs typeface="Bangla MN"/>
              </a:rPr>
              <a:t>4) Role of TP53 mutations in the origin and evolution of therapy-related acute myeloid </a:t>
            </a:r>
            <a:r>
              <a:rPr lang="en-US" sz="2200" dirty="0" err="1" smtClean="0">
                <a:latin typeface="Bangla MN"/>
                <a:cs typeface="Bangla MN"/>
              </a:rPr>
              <a:t>leukaemia</a:t>
            </a:r>
            <a:r>
              <a:rPr lang="en-US" sz="2200" dirty="0" smtClean="0">
                <a:latin typeface="Bangla MN"/>
                <a:cs typeface="Bangla MN"/>
              </a:rPr>
              <a:t>.</a:t>
            </a:r>
          </a:p>
          <a:p>
            <a:endParaRPr lang="en-US" sz="2200" dirty="0">
              <a:latin typeface="Bangla MN"/>
              <a:cs typeface="Bangla MN"/>
            </a:endParaRPr>
          </a:p>
          <a:p>
            <a:r>
              <a:rPr lang="en-US" sz="2200" dirty="0">
                <a:latin typeface="Bangla MN"/>
                <a:cs typeface="Bangla MN"/>
              </a:rPr>
              <a:t>5) Somatic Mutations and Clonal Hematopoiesis in Aplastic </a:t>
            </a:r>
            <a:r>
              <a:rPr lang="en-US" sz="2200" dirty="0" smtClean="0">
                <a:latin typeface="Bangla MN"/>
                <a:cs typeface="Bangla MN"/>
              </a:rPr>
              <a:t>Anemia.</a:t>
            </a:r>
          </a:p>
          <a:p>
            <a:endParaRPr lang="en-US" sz="2200" dirty="0">
              <a:latin typeface="Bangla MN"/>
              <a:cs typeface="Bangla MN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-944880" y="-182880"/>
            <a:ext cx="9875520" cy="1143000"/>
          </a:xfrm>
        </p:spPr>
        <p:txBody>
          <a:bodyPr/>
          <a:lstStyle/>
          <a:p>
            <a:r>
              <a:rPr lang="en-US" dirty="0" smtClean="0">
                <a:latin typeface="Bangla MN"/>
                <a:cs typeface="Bangla MN"/>
              </a:rPr>
              <a:t>Subjects and papers</a:t>
            </a:r>
            <a:endParaRPr lang="en-US" dirty="0">
              <a:latin typeface="Bangla MN"/>
              <a:cs typeface="Bangla MN"/>
            </a:endParaRPr>
          </a:p>
        </p:txBody>
      </p:sp>
    </p:spTree>
    <p:extLst>
      <p:ext uri="{BB962C8B-B14F-4D97-AF65-F5344CB8AC3E}">
        <p14:creationId xmlns:p14="http://schemas.microsoft.com/office/powerpoint/2010/main" val="165704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600200"/>
            <a:ext cx="8610600" cy="410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200" b="1" dirty="0">
                <a:latin typeface="Bangla MN"/>
                <a:ea typeface="Calibri"/>
                <a:cs typeface="Bangla MN"/>
              </a:rPr>
              <a:t>HSCs and leukemia metabolism</a:t>
            </a:r>
            <a:endParaRPr lang="en-US" sz="2200" dirty="0">
              <a:latin typeface="Bangla MN"/>
              <a:ea typeface="Calibri"/>
              <a:cs typeface="Bangla M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200" dirty="0">
                <a:latin typeface="Bangla MN"/>
                <a:ea typeface="Calibri"/>
                <a:cs typeface="Bangla MN"/>
              </a:rPr>
              <a:t>1) Self-renewal of a purified Tie2+ hematopoietic stem cell population relies on mitochondrial clearance.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200" dirty="0">
                <a:latin typeface="Bangla MN"/>
                <a:ea typeface="Calibri"/>
                <a:cs typeface="Bangla MN"/>
              </a:rPr>
              <a:t>2) Metabolic gatekeeper function of B-lymphoid transcription factors.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200" dirty="0">
                <a:latin typeface="Bangla MN"/>
                <a:ea typeface="Calibri"/>
                <a:cs typeface="Bangla MN"/>
              </a:rPr>
              <a:t>3) </a:t>
            </a:r>
            <a:r>
              <a:rPr lang="en-US" sz="2200" dirty="0" smtClean="0">
                <a:latin typeface="Bangla MN"/>
                <a:ea typeface="Calibri"/>
                <a:cs typeface="Bangla MN"/>
              </a:rPr>
              <a:t>Hematopoietic </a:t>
            </a:r>
            <a:r>
              <a:rPr lang="en-US" sz="2200" dirty="0">
                <a:latin typeface="Bangla MN"/>
                <a:ea typeface="Calibri"/>
                <a:cs typeface="Bangla MN"/>
              </a:rPr>
              <a:t>stem cells require a highly regulated protein synthesis rate.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200" dirty="0">
                <a:latin typeface="Bangla MN"/>
                <a:ea typeface="Calibri"/>
                <a:cs typeface="Bangla MN"/>
              </a:rPr>
              <a:t>4) Fasting selectively blocks development of acute lymphoblastic leukemia via leptin-receptor upregulation</a:t>
            </a:r>
            <a:endParaRPr lang="en-US" sz="2200" dirty="0">
              <a:effectLst/>
              <a:latin typeface="Bangla MN"/>
              <a:ea typeface="Calibri"/>
              <a:cs typeface="Bangla MN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-1447800" y="0"/>
            <a:ext cx="9875520" cy="1143000"/>
          </a:xfrm>
        </p:spPr>
        <p:txBody>
          <a:bodyPr/>
          <a:lstStyle/>
          <a:p>
            <a:r>
              <a:rPr lang="en-US" dirty="0" smtClean="0">
                <a:latin typeface="Bangla MN"/>
                <a:cs typeface="Bangla MN"/>
              </a:rPr>
              <a:t>Subjects and papers</a:t>
            </a:r>
            <a:endParaRPr lang="en-US" dirty="0">
              <a:latin typeface="Bangla MN"/>
              <a:cs typeface="Bangla MN"/>
            </a:endParaRPr>
          </a:p>
        </p:txBody>
      </p:sp>
    </p:spTree>
    <p:extLst>
      <p:ext uri="{BB962C8B-B14F-4D97-AF65-F5344CB8AC3E}">
        <p14:creationId xmlns:p14="http://schemas.microsoft.com/office/powerpoint/2010/main" val="17997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ngla MN"/>
                <a:cs typeface="Bangla MN"/>
              </a:rPr>
              <a:t>Structure of the presentations</a:t>
            </a:r>
            <a:endParaRPr lang="en-US" dirty="0">
              <a:latin typeface="Bangla MN"/>
              <a:cs typeface="Bangla M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525963"/>
          </a:xfrm>
        </p:spPr>
        <p:txBody>
          <a:bodyPr/>
          <a:lstStyle/>
          <a:p>
            <a:r>
              <a:rPr lang="en-US" sz="6000" dirty="0" smtClean="0">
                <a:latin typeface="Bangla MN"/>
                <a:cs typeface="Bangla MN"/>
              </a:rPr>
              <a:t>Intro</a:t>
            </a:r>
          </a:p>
          <a:p>
            <a:r>
              <a:rPr lang="en-US" sz="6000" dirty="0" smtClean="0">
                <a:latin typeface="Bangla MN"/>
                <a:cs typeface="Bangla MN"/>
              </a:rPr>
              <a:t>Paper discussion</a:t>
            </a:r>
          </a:p>
          <a:p>
            <a:r>
              <a:rPr lang="en-US" sz="6000" dirty="0" smtClean="0">
                <a:latin typeface="Bangla MN"/>
                <a:cs typeface="Bangla MN"/>
              </a:rPr>
              <a:t>Outlook</a:t>
            </a:r>
            <a:endParaRPr lang="en-US" sz="6000" dirty="0">
              <a:latin typeface="Bangla MN"/>
              <a:cs typeface="Bangla MN"/>
            </a:endParaRPr>
          </a:p>
        </p:txBody>
      </p:sp>
    </p:spTree>
    <p:extLst>
      <p:ext uri="{BB962C8B-B14F-4D97-AF65-F5344CB8AC3E}">
        <p14:creationId xmlns:p14="http://schemas.microsoft.com/office/powerpoint/2010/main" val="201083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371600"/>
            <a:ext cx="7772400" cy="4490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200" b="1" dirty="0" err="1">
                <a:latin typeface="Bangla MN"/>
                <a:ea typeface="Calibri"/>
                <a:cs typeface="Bangla MN"/>
              </a:rPr>
              <a:t>Microenviroment</a:t>
            </a:r>
            <a:r>
              <a:rPr lang="en-US" sz="2200" b="1" dirty="0">
                <a:latin typeface="Bangla MN"/>
                <a:ea typeface="Calibri"/>
                <a:cs typeface="Bangla MN"/>
              </a:rPr>
              <a:t> stem cells and leukemia</a:t>
            </a:r>
            <a:endParaRPr lang="en-US" sz="2200" dirty="0">
              <a:latin typeface="Bangla MN"/>
              <a:ea typeface="Calibri"/>
              <a:cs typeface="Bangla M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200" dirty="0">
                <a:latin typeface="Bangla MN"/>
                <a:ea typeface="Calibri"/>
                <a:cs typeface="Bangla MN"/>
              </a:rPr>
              <a:t>1) Distinct bone marrow blood vessels differentially regulate </a:t>
            </a:r>
            <a:r>
              <a:rPr lang="en-US" sz="2200" dirty="0" err="1" smtClean="0">
                <a:latin typeface="Bangla MN"/>
                <a:ea typeface="Calibri"/>
                <a:cs typeface="Bangla MN"/>
              </a:rPr>
              <a:t>haematopoiesis</a:t>
            </a:r>
            <a:r>
              <a:rPr lang="en-US" sz="2200" dirty="0" smtClean="0">
                <a:latin typeface="Bangla MN"/>
                <a:ea typeface="Calibri"/>
                <a:cs typeface="Bangla MN"/>
              </a:rPr>
              <a:t>.</a:t>
            </a:r>
            <a:endParaRPr lang="en-US" sz="2200" dirty="0">
              <a:latin typeface="Bangla MN"/>
              <a:ea typeface="Calibri"/>
              <a:cs typeface="Bangla M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200" dirty="0">
                <a:latin typeface="Bangla MN"/>
                <a:ea typeface="Calibri"/>
                <a:cs typeface="Bangla MN"/>
              </a:rPr>
              <a:t>2) Age-dependent modulation of vascular niches for </a:t>
            </a:r>
            <a:r>
              <a:rPr lang="en-US" sz="2200" dirty="0" err="1">
                <a:latin typeface="Bangla MN"/>
                <a:ea typeface="Calibri"/>
                <a:cs typeface="Bangla MN"/>
              </a:rPr>
              <a:t>haematopoietic</a:t>
            </a:r>
            <a:r>
              <a:rPr lang="en-US" sz="2200" dirty="0">
                <a:latin typeface="Bangla MN"/>
                <a:ea typeface="Calibri"/>
                <a:cs typeface="Bangla MN"/>
              </a:rPr>
              <a:t> stem </a:t>
            </a:r>
            <a:r>
              <a:rPr lang="en-US" sz="2200" dirty="0" smtClean="0">
                <a:latin typeface="Bangla MN"/>
                <a:ea typeface="Calibri"/>
                <a:cs typeface="Bangla MN"/>
              </a:rPr>
              <a:t>cells.</a:t>
            </a:r>
            <a:endParaRPr lang="en-US" sz="2200" dirty="0">
              <a:latin typeface="Bangla MN"/>
              <a:ea typeface="Calibri"/>
              <a:cs typeface="Bangla M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200" dirty="0">
                <a:latin typeface="Bangla MN"/>
                <a:ea typeface="Calibri"/>
                <a:cs typeface="Bangla MN"/>
              </a:rPr>
              <a:t>3) Mesenchymal Inflammation Drives Genotoxic Stress in Hematopoietic Stem Cells and Predicts Disease Evolution in Human Pre-leukemia.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200" dirty="0">
                <a:latin typeface="Bangla MN"/>
                <a:ea typeface="Calibri"/>
                <a:cs typeface="Bangla MN"/>
              </a:rPr>
              <a:t>4) </a:t>
            </a:r>
            <a:r>
              <a:rPr lang="en-US" sz="2200" dirty="0" err="1">
                <a:latin typeface="Bangla MN"/>
                <a:ea typeface="Calibri"/>
                <a:cs typeface="Bangla MN"/>
              </a:rPr>
              <a:t>Leukaemogenic</a:t>
            </a:r>
            <a:r>
              <a:rPr lang="en-US" sz="2200" dirty="0">
                <a:latin typeface="Bangla MN"/>
                <a:ea typeface="Calibri"/>
                <a:cs typeface="Bangla MN"/>
              </a:rPr>
              <a:t> effects of Ptpn11 activating mutations in the stem cell microenvironment.</a:t>
            </a:r>
            <a:endParaRPr lang="en-US" sz="2200" dirty="0">
              <a:effectLst/>
              <a:latin typeface="Bangla MN"/>
              <a:ea typeface="Calibri"/>
              <a:cs typeface="Bangla MN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447800" y="0"/>
            <a:ext cx="9875520" cy="1143000"/>
          </a:xfrm>
        </p:spPr>
        <p:txBody>
          <a:bodyPr/>
          <a:lstStyle/>
          <a:p>
            <a:r>
              <a:rPr lang="en-US" dirty="0" smtClean="0">
                <a:latin typeface="Bangla MN"/>
                <a:cs typeface="Bangla MN"/>
              </a:rPr>
              <a:t>Subjects and papers</a:t>
            </a:r>
            <a:endParaRPr lang="en-US" dirty="0">
              <a:latin typeface="Bangla MN"/>
              <a:cs typeface="Bangla MN"/>
            </a:endParaRPr>
          </a:p>
        </p:txBody>
      </p:sp>
    </p:spTree>
    <p:extLst>
      <p:ext uri="{BB962C8B-B14F-4D97-AF65-F5344CB8AC3E}">
        <p14:creationId xmlns:p14="http://schemas.microsoft.com/office/powerpoint/2010/main" val="134233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7239000" cy="560150"/>
          </a:xfrm>
        </p:spPr>
        <p:txBody>
          <a:bodyPr/>
          <a:lstStyle/>
          <a:p>
            <a:pPr algn="l"/>
            <a:r>
              <a:rPr lang="en-US" altLang="en-US" sz="5400" dirty="0" smtClean="0">
                <a:latin typeface="Bangla MN"/>
                <a:ea typeface="ＭＳ Ｐゴシック" pitchFamily="34" charset="-128"/>
                <a:cs typeface="Bangla MN"/>
              </a:rPr>
              <a:t>Dates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335970"/>
              </p:ext>
            </p:extLst>
          </p:nvPr>
        </p:nvGraphicFramePr>
        <p:xfrm>
          <a:off x="2819400" y="838200"/>
          <a:ext cx="5633987" cy="572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Worksheet" r:id="rId3" imgW="2667000" imgH="4686300" progId="Excel.Sheet.12">
                  <p:embed/>
                </p:oleObj>
              </mc:Choice>
              <mc:Fallback>
                <p:oleObj name="Worksheet" r:id="rId3" imgW="2667000" imgH="46863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19400" y="838200"/>
                        <a:ext cx="5633987" cy="5722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ngla MN"/>
                <a:cs typeface="Bangla MN"/>
              </a:rPr>
              <a:t>What’s next</a:t>
            </a:r>
            <a:endParaRPr lang="en-US" dirty="0">
              <a:latin typeface="Bangla MN"/>
              <a:cs typeface="Bangla M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Bangla MN"/>
                <a:cs typeface="Bangla MN"/>
              </a:rPr>
              <a:t>Download this presentation from:</a:t>
            </a:r>
          </a:p>
          <a:p>
            <a:r>
              <a:rPr lang="en-US" sz="2800" dirty="0">
                <a:latin typeface="Bangla MN"/>
                <a:cs typeface="Bangla MN"/>
                <a:hlinkClick r:id="rId2"/>
              </a:rPr>
              <a:t>http://</a:t>
            </a:r>
            <a:r>
              <a:rPr lang="en-US" sz="2800" dirty="0" smtClean="0">
                <a:latin typeface="Bangla MN"/>
                <a:cs typeface="Bangla MN"/>
                <a:hlinkClick r:id="rId2"/>
              </a:rPr>
              <a:t>www.weizmann.ac.il/immunology/Shlush/novel-concepts-blood-development-and-leukemia</a:t>
            </a:r>
            <a:endParaRPr lang="en-US" sz="2800" dirty="0" smtClean="0">
              <a:latin typeface="Bangla MN"/>
              <a:cs typeface="Bangla MN"/>
            </a:endParaRPr>
          </a:p>
          <a:p>
            <a:r>
              <a:rPr lang="en-US" sz="2800" dirty="0" smtClean="0">
                <a:latin typeface="Bangla MN"/>
                <a:cs typeface="Bangla MN"/>
              </a:rPr>
              <a:t>Send us a list of 4 papers that are interesting to you (two from a group).</a:t>
            </a:r>
          </a:p>
          <a:p>
            <a:r>
              <a:rPr lang="en-US" sz="2800" dirty="0" smtClean="0">
                <a:latin typeface="Bangla MN"/>
                <a:cs typeface="Bangla MN"/>
              </a:rPr>
              <a:t>Links to paper PDFs can be found in the </a:t>
            </a:r>
            <a:r>
              <a:rPr lang="en-US" sz="2800" dirty="0" err="1" smtClean="0">
                <a:latin typeface="Bangla MN"/>
                <a:cs typeface="Bangla MN"/>
              </a:rPr>
              <a:t>Shlushlab</a:t>
            </a:r>
            <a:r>
              <a:rPr lang="en-US" sz="2800" dirty="0" smtClean="0">
                <a:latin typeface="Bangla MN"/>
                <a:cs typeface="Bangla MN"/>
              </a:rPr>
              <a:t> web.</a:t>
            </a:r>
          </a:p>
        </p:txBody>
      </p:sp>
    </p:spTree>
    <p:extLst>
      <p:ext uri="{BB962C8B-B14F-4D97-AF65-F5344CB8AC3E}">
        <p14:creationId xmlns:p14="http://schemas.microsoft.com/office/powerpoint/2010/main" val="405156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Bangla MN"/>
                <a:ea typeface="ＭＳ Ｐゴシック" pitchFamily="34" charset="-128"/>
                <a:cs typeface="Bangla MN"/>
              </a:rPr>
              <a:t>Questions that can be addressd in your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200" dirty="0" smtClean="0">
                <a:latin typeface="Bangla MN"/>
                <a:ea typeface="+mn-ea"/>
                <a:cs typeface="Bangla MN"/>
              </a:rPr>
              <a:t>What was </a:t>
            </a:r>
            <a:r>
              <a:rPr lang="en-US" sz="2200" b="1" dirty="0" smtClean="0">
                <a:latin typeface="Bangla MN"/>
                <a:ea typeface="+mn-ea"/>
                <a:cs typeface="Bangla MN"/>
              </a:rPr>
              <a:t>already known </a:t>
            </a:r>
            <a:r>
              <a:rPr lang="en-US" sz="2200" dirty="0" smtClean="0">
                <a:latin typeface="Bangla MN"/>
                <a:ea typeface="+mn-ea"/>
                <a:cs typeface="Bangla MN"/>
              </a:rPr>
              <a:t>in the field when the research was done?</a:t>
            </a:r>
          </a:p>
          <a:p>
            <a:pPr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200" dirty="0" smtClean="0">
                <a:latin typeface="Bangla MN"/>
                <a:ea typeface="+mn-ea"/>
                <a:cs typeface="Bangla MN"/>
              </a:rPr>
              <a:t>What was </a:t>
            </a:r>
            <a:r>
              <a:rPr lang="en-US" sz="2200" b="1" dirty="0" smtClean="0">
                <a:latin typeface="Bangla MN"/>
                <a:ea typeface="+mn-ea"/>
                <a:cs typeface="Bangla MN"/>
              </a:rPr>
              <a:t>generally</a:t>
            </a:r>
            <a:r>
              <a:rPr lang="en-US" sz="2200" dirty="0" smtClean="0">
                <a:latin typeface="Bangla MN"/>
                <a:ea typeface="+mn-ea"/>
                <a:cs typeface="Bangla MN"/>
              </a:rPr>
              <a:t> done in the research? You can show </a:t>
            </a:r>
            <a:r>
              <a:rPr lang="en-US" sz="2200" b="1" dirty="0" smtClean="0">
                <a:latin typeface="Bangla MN"/>
                <a:ea typeface="+mn-ea"/>
                <a:cs typeface="Bangla MN"/>
              </a:rPr>
              <a:t>Flowchart </a:t>
            </a:r>
            <a:r>
              <a:rPr lang="en-US" sz="2200" dirty="0" smtClean="0">
                <a:latin typeface="Bangla MN"/>
                <a:ea typeface="+mn-ea"/>
                <a:cs typeface="Bangla MN"/>
              </a:rPr>
              <a:t>of Exp. A critical Figure or two.</a:t>
            </a:r>
          </a:p>
          <a:p>
            <a:pPr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200" dirty="0" smtClean="0">
                <a:latin typeface="Bangla MN"/>
                <a:ea typeface="+mn-ea"/>
                <a:cs typeface="Bangla MN"/>
              </a:rPr>
              <a:t>How </a:t>
            </a:r>
            <a:r>
              <a:rPr lang="en-US" sz="2200" b="1" dirty="0" smtClean="0">
                <a:latin typeface="Bangla MN"/>
                <a:ea typeface="+mn-ea"/>
                <a:cs typeface="Bangla MN"/>
              </a:rPr>
              <a:t>conceptually novel </a:t>
            </a:r>
            <a:r>
              <a:rPr lang="en-US" sz="2200" dirty="0" smtClean="0">
                <a:latin typeface="Bangla MN"/>
                <a:ea typeface="+mn-ea"/>
                <a:cs typeface="Bangla MN"/>
              </a:rPr>
              <a:t>was the paper and why?</a:t>
            </a:r>
          </a:p>
          <a:p>
            <a:pPr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200" dirty="0" smtClean="0">
                <a:latin typeface="Bangla MN"/>
                <a:ea typeface="+mn-ea"/>
                <a:cs typeface="Bangla MN"/>
              </a:rPr>
              <a:t>Was the paper </a:t>
            </a:r>
            <a:r>
              <a:rPr lang="en-US" sz="2200" b="1" dirty="0" smtClean="0">
                <a:latin typeface="Bangla MN"/>
                <a:ea typeface="+mn-ea"/>
                <a:cs typeface="Bangla MN"/>
              </a:rPr>
              <a:t>technically innovative </a:t>
            </a:r>
            <a:r>
              <a:rPr lang="en-US" sz="2200" dirty="0" smtClean="0">
                <a:latin typeface="Bangla MN"/>
                <a:ea typeface="+mn-ea"/>
                <a:cs typeface="Bangla MN"/>
              </a:rPr>
              <a:t>and how?</a:t>
            </a:r>
          </a:p>
          <a:p>
            <a:pPr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200" dirty="0" smtClean="0">
                <a:latin typeface="Bangla MN"/>
                <a:ea typeface="+mn-ea"/>
                <a:cs typeface="Bangla MN"/>
              </a:rPr>
              <a:t>Was the study </a:t>
            </a:r>
            <a:r>
              <a:rPr lang="en-US" sz="2200" b="1" dirty="0" smtClean="0">
                <a:latin typeface="Bangla MN"/>
                <a:ea typeface="+mn-ea"/>
                <a:cs typeface="Bangla MN"/>
              </a:rPr>
              <a:t>controversial</a:t>
            </a:r>
            <a:r>
              <a:rPr lang="en-US" sz="2200" dirty="0" smtClean="0">
                <a:latin typeface="Bangla MN"/>
                <a:ea typeface="+mn-ea"/>
                <a:cs typeface="Bangla MN"/>
              </a:rPr>
              <a:t>?</a:t>
            </a:r>
          </a:p>
          <a:p>
            <a:pPr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200" dirty="0" smtClean="0">
                <a:latin typeface="Bangla MN"/>
                <a:ea typeface="+mn-ea"/>
                <a:cs typeface="Bangla MN"/>
              </a:rPr>
              <a:t>What questions </a:t>
            </a:r>
            <a:r>
              <a:rPr lang="en-US" sz="2200" b="1" dirty="0" smtClean="0">
                <a:latin typeface="Bangla MN"/>
                <a:ea typeface="+mn-ea"/>
                <a:cs typeface="Bangla MN"/>
              </a:rPr>
              <a:t>remained open</a:t>
            </a:r>
            <a:r>
              <a:rPr lang="en-US" sz="2200" dirty="0" smtClean="0">
                <a:latin typeface="Bangla MN"/>
                <a:ea typeface="+mn-ea"/>
                <a:cs typeface="Bangla MN"/>
              </a:rPr>
              <a:t>?</a:t>
            </a:r>
          </a:p>
          <a:p>
            <a:pPr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200" dirty="0" smtClean="0">
                <a:latin typeface="Bangla MN"/>
                <a:ea typeface="+mn-ea"/>
                <a:cs typeface="Bangla MN"/>
              </a:rPr>
              <a:t>What were the </a:t>
            </a:r>
            <a:r>
              <a:rPr lang="en-US" sz="2200" b="1" dirty="0" smtClean="0">
                <a:latin typeface="Bangla MN"/>
                <a:ea typeface="+mn-ea"/>
                <a:cs typeface="Bangla MN"/>
              </a:rPr>
              <a:t>new questions </a:t>
            </a:r>
            <a:r>
              <a:rPr lang="en-US" sz="2200" dirty="0" smtClean="0">
                <a:latin typeface="Bangla MN"/>
                <a:ea typeface="+mn-ea"/>
                <a:cs typeface="Bangla MN"/>
              </a:rPr>
              <a:t>raised?</a:t>
            </a:r>
          </a:p>
          <a:p>
            <a:pPr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200" dirty="0" smtClean="0">
                <a:latin typeface="Bangla MN"/>
                <a:ea typeface="+mn-ea"/>
                <a:cs typeface="Bangla MN"/>
              </a:rPr>
              <a:t>What is the link to your </a:t>
            </a:r>
            <a:r>
              <a:rPr lang="en-US" sz="2200" b="1" dirty="0" smtClean="0">
                <a:latin typeface="Bangla MN"/>
                <a:ea typeface="+mn-ea"/>
                <a:cs typeface="Bangla MN"/>
              </a:rPr>
              <a:t>co-presente</a:t>
            </a:r>
            <a:r>
              <a:rPr lang="en-US" sz="2200" dirty="0" smtClean="0">
                <a:latin typeface="Bangla MN"/>
                <a:ea typeface="+mn-ea"/>
                <a:cs typeface="Bangla MN"/>
              </a:rPr>
              <a:t>r? </a:t>
            </a:r>
          </a:p>
          <a:p>
            <a:pPr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200" dirty="0" smtClean="0">
                <a:latin typeface="Bangla MN"/>
                <a:ea typeface="+mn-ea"/>
                <a:cs typeface="Bangla MN"/>
              </a:rPr>
              <a:t>Why was the paper </a:t>
            </a:r>
            <a:r>
              <a:rPr lang="en-US" sz="2200" b="1" dirty="0" smtClean="0">
                <a:latin typeface="Bangla MN"/>
                <a:ea typeface="+mn-ea"/>
                <a:cs typeface="Bangla MN"/>
              </a:rPr>
              <a:t>important</a:t>
            </a:r>
            <a:r>
              <a:rPr lang="en-US" sz="2200" dirty="0" smtClean="0">
                <a:latin typeface="Bangla MN"/>
                <a:ea typeface="+mn-ea"/>
                <a:cs typeface="Bangla MN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latin typeface="Bangla MN"/>
                <a:ea typeface="ＭＳ Ｐゴシック" pitchFamily="34" charset="-128"/>
                <a:cs typeface="Bangla MN"/>
              </a:rPr>
              <a:t>How to prepare and present your papers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altLang="en-US" sz="2800" dirty="0" smtClean="0">
                <a:latin typeface="Bangla MN"/>
                <a:ea typeface="ＭＳ Ｐゴシック" pitchFamily="34" charset="-128"/>
                <a:cs typeface="Bangla MN"/>
              </a:rPr>
              <a:t>General background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altLang="en-US" sz="2800" dirty="0" smtClean="0">
                <a:latin typeface="Bangla MN"/>
                <a:ea typeface="ＭＳ Ｐゴシック" pitchFamily="34" charset="-128"/>
                <a:cs typeface="Bangla MN"/>
              </a:rPr>
              <a:t>Send the 2 papers via E-mail to everybody a week ahead of the presentation.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altLang="en-US" sz="2800" dirty="0" smtClean="0">
                <a:latin typeface="Bangla MN"/>
                <a:ea typeface="ＭＳ Ｐゴシック" pitchFamily="34" charset="-128"/>
                <a:cs typeface="Bangla MN"/>
              </a:rPr>
              <a:t>Send a reminder one day ahead of the presentation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altLang="en-US" sz="2800" dirty="0" smtClean="0">
                <a:latin typeface="Bangla MN"/>
                <a:ea typeface="ＭＳ Ｐゴシック" pitchFamily="34" charset="-128"/>
                <a:cs typeface="Bangla MN"/>
              </a:rPr>
              <a:t>Read 4-5 related papers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altLang="en-US" sz="2800" dirty="0" smtClean="0">
                <a:latin typeface="Bangla MN"/>
                <a:ea typeface="ＭＳ Ｐゴシック" pitchFamily="34" charset="-128"/>
                <a:cs typeface="Bangla MN"/>
              </a:rPr>
              <a:t>Prepare a PowerPoint presentation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altLang="en-US" sz="2800" dirty="0" smtClean="0">
                <a:latin typeface="Bangla MN"/>
                <a:ea typeface="ＭＳ Ｐゴシック" pitchFamily="34" charset="-128"/>
                <a:cs typeface="Bangla MN"/>
              </a:rPr>
              <a:t>Send the presentation to everybody </a:t>
            </a:r>
            <a:r>
              <a:rPr lang="en-US" altLang="en-US" sz="2800" b="1" dirty="0" smtClean="0">
                <a:latin typeface="Bangla MN"/>
                <a:ea typeface="ＭＳ Ｐゴシック" pitchFamily="34" charset="-128"/>
                <a:cs typeface="Bangla MN"/>
              </a:rPr>
              <a:t>after</a:t>
            </a:r>
            <a:r>
              <a:rPr lang="en-US" altLang="en-US" sz="2800" dirty="0" smtClean="0">
                <a:latin typeface="Bangla MN"/>
                <a:ea typeface="ＭＳ Ｐゴシック" pitchFamily="34" charset="-128"/>
                <a:cs typeface="Bangla MN"/>
              </a:rPr>
              <a:t> your seminar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</a:pPr>
            <a:endParaRPr lang="en-US" altLang="en-US" sz="2800" dirty="0" smtClean="0">
              <a:latin typeface="Bangla MN"/>
              <a:ea typeface="ＭＳ Ｐゴシック" pitchFamily="34" charset="-128"/>
              <a:cs typeface="Bangla MN"/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</a:pPr>
            <a:endParaRPr lang="en-US" altLang="en-US" sz="2800" dirty="0" smtClean="0">
              <a:latin typeface="Bangla MN"/>
              <a:ea typeface="ＭＳ Ｐゴシック" pitchFamily="34" charset="-128"/>
              <a:cs typeface="Bangla M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ts val="4000"/>
              </a:lnSpc>
            </a:pPr>
            <a:r>
              <a:rPr lang="en-US" altLang="en-US" smtClean="0">
                <a:latin typeface="Bangla MN"/>
                <a:ea typeface="ＭＳ Ｐゴシック" pitchFamily="34" charset="-128"/>
                <a:cs typeface="Bangla MN"/>
              </a:rPr>
              <a:t>Important research tools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ts val="4000"/>
              </a:lnSpc>
            </a:pPr>
            <a:r>
              <a:rPr lang="en-US" altLang="en-US" sz="2400" dirty="0" err="1" smtClean="0">
                <a:latin typeface="Bangla MN"/>
                <a:ea typeface="ＭＳ Ｐゴシック" pitchFamily="34" charset="-128"/>
                <a:cs typeface="Bangla MN"/>
              </a:rPr>
              <a:t>Pubmed</a:t>
            </a:r>
            <a:r>
              <a:rPr lang="en-US" altLang="en-US" sz="2400" dirty="0" smtClean="0">
                <a:latin typeface="Bangla MN"/>
                <a:ea typeface="ＭＳ Ｐゴシック" pitchFamily="34" charset="-128"/>
                <a:cs typeface="Bangla MN"/>
              </a:rPr>
              <a:t> - </a:t>
            </a:r>
            <a:r>
              <a:rPr lang="en-US" altLang="en-US" sz="2400" dirty="0" smtClean="0">
                <a:latin typeface="Bangla MN"/>
                <a:ea typeface="ＭＳ Ｐゴシック" pitchFamily="34" charset="-128"/>
                <a:cs typeface="Bangla MN"/>
                <a:hlinkClick r:id="rId3"/>
              </a:rPr>
              <a:t>http://www.ncbi.nlm.nih.gov/sites/entrez/</a:t>
            </a:r>
            <a:endParaRPr lang="en-US" altLang="en-US" sz="2400" dirty="0" smtClean="0">
              <a:latin typeface="Bangla MN"/>
              <a:ea typeface="ＭＳ Ｐゴシック" pitchFamily="34" charset="-128"/>
              <a:cs typeface="Bangla MN"/>
            </a:endParaRPr>
          </a:p>
          <a:p>
            <a:pPr eaLnBrk="1" hangingPunct="1">
              <a:lnSpc>
                <a:spcPts val="4000"/>
              </a:lnSpc>
            </a:pPr>
            <a:r>
              <a:rPr lang="en-US" altLang="en-US" sz="2400" dirty="0" smtClean="0">
                <a:latin typeface="Bangla MN"/>
                <a:ea typeface="ＭＳ Ｐゴシック" pitchFamily="34" charset="-128"/>
                <a:cs typeface="Bangla MN"/>
              </a:rPr>
              <a:t>Scholar - </a:t>
            </a:r>
            <a:r>
              <a:rPr lang="en-US" altLang="en-US" sz="2400" dirty="0" smtClean="0">
                <a:latin typeface="Bangla MN"/>
                <a:ea typeface="ＭＳ Ｐゴシック" pitchFamily="34" charset="-128"/>
                <a:cs typeface="Bangla MN"/>
                <a:hlinkClick r:id="rId4"/>
              </a:rPr>
              <a:t>http://scholar.google.com</a:t>
            </a:r>
            <a:endParaRPr lang="en-US" altLang="en-US" sz="2400" dirty="0" smtClean="0">
              <a:latin typeface="Bangla MN"/>
              <a:ea typeface="ＭＳ Ｐゴシック" pitchFamily="34" charset="-128"/>
              <a:cs typeface="Bangla MN"/>
            </a:endParaRPr>
          </a:p>
          <a:p>
            <a:pPr eaLnBrk="1" hangingPunct="1">
              <a:lnSpc>
                <a:spcPts val="4000"/>
              </a:lnSpc>
            </a:pPr>
            <a:r>
              <a:rPr lang="en-US" altLang="en-US" sz="2400" dirty="0" smtClean="0">
                <a:latin typeface="Bangla MN"/>
                <a:ea typeface="ＭＳ Ｐゴシック" pitchFamily="34" charset="-128"/>
                <a:cs typeface="Bangla MN"/>
              </a:rPr>
              <a:t>ISI - </a:t>
            </a:r>
            <a:r>
              <a:rPr lang="en-US" altLang="en-US" sz="2400" dirty="0" smtClean="0">
                <a:latin typeface="Bangla MN"/>
                <a:ea typeface="ＭＳ Ｐゴシック" pitchFamily="34" charset="-128"/>
                <a:cs typeface="Bangla MN"/>
                <a:hlinkClick r:id="rId5"/>
              </a:rPr>
              <a:t>http://apps.isiknowledge.com</a:t>
            </a:r>
            <a:endParaRPr lang="en-US" altLang="en-US" sz="2400" dirty="0" smtClean="0">
              <a:latin typeface="Bangla MN"/>
              <a:ea typeface="ＭＳ Ｐゴシック" pitchFamily="34" charset="-128"/>
              <a:cs typeface="Bangla MN"/>
            </a:endParaRPr>
          </a:p>
          <a:p>
            <a:pPr eaLnBrk="1" hangingPunct="1">
              <a:lnSpc>
                <a:spcPts val="4000"/>
              </a:lnSpc>
            </a:pPr>
            <a:r>
              <a:rPr lang="en-US" altLang="en-US" sz="2400" dirty="0" smtClean="0">
                <a:latin typeface="Bangla MN"/>
                <a:ea typeface="ＭＳ Ｐゴシック" pitchFamily="34" charset="-128"/>
                <a:cs typeface="Bangla MN"/>
              </a:rPr>
              <a:t>Faculty of 1000 - </a:t>
            </a:r>
            <a:r>
              <a:rPr lang="en-US" altLang="en-US" sz="2400" dirty="0" smtClean="0">
                <a:latin typeface="Bangla MN"/>
                <a:ea typeface="ＭＳ Ｐゴシック" pitchFamily="34" charset="-128"/>
                <a:cs typeface="Bangla MN"/>
                <a:hlinkClick r:id="rId6"/>
              </a:rPr>
              <a:t>http://www.f1000biology.com/browse/</a:t>
            </a:r>
            <a:endParaRPr lang="en-US" altLang="en-US" sz="2400" dirty="0" smtClean="0">
              <a:latin typeface="Bangla MN"/>
              <a:ea typeface="ＭＳ Ｐゴシック" pitchFamily="34" charset="-128"/>
              <a:cs typeface="Bangla MN"/>
            </a:endParaRPr>
          </a:p>
          <a:p>
            <a:pPr eaLnBrk="1" hangingPunct="1">
              <a:lnSpc>
                <a:spcPts val="4000"/>
              </a:lnSpc>
            </a:pPr>
            <a:r>
              <a:rPr lang="en-US" altLang="en-US" sz="2400" dirty="0" smtClean="0">
                <a:latin typeface="Bangla MN"/>
                <a:ea typeface="ＭＳ Ｐゴシック" pitchFamily="34" charset="-128"/>
                <a:cs typeface="Bangla MN"/>
              </a:rPr>
              <a:t>Citation maps - </a:t>
            </a:r>
            <a:r>
              <a:rPr lang="en-US" altLang="en-US" sz="2400" dirty="0" smtClean="0">
                <a:latin typeface="Bangla MN"/>
                <a:ea typeface="ＭＳ Ｐゴシック" pitchFamily="34" charset="-128"/>
                <a:cs typeface="Bangla MN"/>
                <a:hlinkClick r:id="rId7"/>
              </a:rPr>
              <a:t>http://highwire.stanford.edu/</a:t>
            </a:r>
            <a:endParaRPr lang="en-US" altLang="en-US" sz="2400" dirty="0" smtClean="0">
              <a:latin typeface="Bangla MN"/>
              <a:ea typeface="ＭＳ Ｐゴシック" pitchFamily="34" charset="-128"/>
              <a:cs typeface="Bangla MN"/>
            </a:endParaRPr>
          </a:p>
          <a:p>
            <a:pPr eaLnBrk="1" hangingPunct="1">
              <a:lnSpc>
                <a:spcPts val="4000"/>
              </a:lnSpc>
            </a:pPr>
            <a:r>
              <a:rPr lang="en-US" altLang="en-US" sz="2400" dirty="0" smtClean="0">
                <a:latin typeface="Bangla MN"/>
                <a:ea typeface="ＭＳ Ｐゴシック" pitchFamily="34" charset="-128"/>
                <a:cs typeface="Bangla MN"/>
              </a:rPr>
              <a:t>News and views. Highlights.</a:t>
            </a:r>
          </a:p>
          <a:p>
            <a:pPr marL="0" indent="0" eaLnBrk="1" hangingPunct="1">
              <a:lnSpc>
                <a:spcPts val="4000"/>
              </a:lnSpc>
              <a:buNone/>
            </a:pPr>
            <a:endParaRPr lang="en-US" altLang="en-US" sz="2400" dirty="0" smtClean="0">
              <a:latin typeface="Bangla MN"/>
              <a:ea typeface="ＭＳ Ｐゴシック" pitchFamily="34" charset="-128"/>
              <a:cs typeface="Bangla M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3934"/>
            <a:ext cx="6439739" cy="5454839"/>
          </a:xfrm>
        </p:spPr>
      </p:pic>
      <p:sp>
        <p:nvSpPr>
          <p:cNvPr id="5" name="Rectangle 4"/>
          <p:cNvSpPr/>
          <p:nvPr/>
        </p:nvSpPr>
        <p:spPr>
          <a:xfrm>
            <a:off x="2895600" y="1516758"/>
            <a:ext cx="1979629" cy="3919979"/>
          </a:xfrm>
          <a:prstGeom prst="rect">
            <a:avLst/>
          </a:prstGeom>
          <a:solidFill>
            <a:schemeClr val="bg1">
              <a:alpha val="52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Bangla MN"/>
              <a:cs typeface="Bangla M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95600" y="4256762"/>
            <a:ext cx="762000" cy="533400"/>
          </a:xfrm>
          <a:prstGeom prst="rect">
            <a:avLst/>
          </a:prstGeom>
          <a:solidFill>
            <a:schemeClr val="bg1">
              <a:alpha val="52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Bangla MN"/>
              <a:cs typeface="Bangla MN"/>
            </a:endParaRPr>
          </a:p>
        </p:txBody>
      </p:sp>
      <p:sp>
        <p:nvSpPr>
          <p:cNvPr id="8" name="Title 7"/>
          <p:cNvSpPr txBox="1">
            <a:spLocks noGrp="1"/>
          </p:cNvSpPr>
          <p:nvPr>
            <p:ph type="title"/>
          </p:nvPr>
        </p:nvSpPr>
        <p:spPr>
          <a:xfrm>
            <a:off x="152400" y="122863"/>
            <a:ext cx="8839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latin typeface="Bangla MN"/>
                <a:cs typeface="Bangla MN"/>
              </a:rPr>
              <a:t>Cancer #1 Cause of death</a:t>
            </a:r>
          </a:p>
          <a:p>
            <a:r>
              <a:rPr lang="en-CA" dirty="0" smtClean="0">
                <a:latin typeface="Bangla MN"/>
                <a:cs typeface="Bangla MN"/>
              </a:rPr>
              <a:t>Leukemia 0.5% of all death</a:t>
            </a:r>
            <a:endParaRPr lang="en-CA" dirty="0">
              <a:latin typeface="Bangla MN"/>
              <a:cs typeface="Bangla MN"/>
            </a:endParaRPr>
          </a:p>
        </p:txBody>
      </p:sp>
      <p:sp>
        <p:nvSpPr>
          <p:cNvPr id="2" name="Rectangle 1"/>
          <p:cNvSpPr/>
          <p:nvPr/>
        </p:nvSpPr>
        <p:spPr>
          <a:xfrm rot="5400000">
            <a:off x="6028460" y="3851542"/>
            <a:ext cx="47115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Bangla MN"/>
                <a:cs typeface="Bangla MN"/>
              </a:rPr>
              <a:t>http://vizhub.healthdata.org/gbd-compare/</a:t>
            </a:r>
          </a:p>
        </p:txBody>
      </p:sp>
    </p:spTree>
    <p:extLst>
      <p:ext uri="{BB962C8B-B14F-4D97-AF65-F5344CB8AC3E}">
        <p14:creationId xmlns:p14="http://schemas.microsoft.com/office/powerpoint/2010/main" val="111960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CA" dirty="0" smtClean="0">
                <a:latin typeface="Bangla MN"/>
                <a:cs typeface="Bangla MN"/>
              </a:rPr>
              <a:t>Leukemia is clinically relevant </a:t>
            </a:r>
            <a:br>
              <a:rPr lang="en-CA" dirty="0" smtClean="0">
                <a:latin typeface="Bangla MN"/>
                <a:cs typeface="Bangla MN"/>
              </a:rPr>
            </a:br>
            <a:r>
              <a:rPr lang="en-CA" dirty="0" smtClean="0">
                <a:latin typeface="Bangla MN"/>
                <a:cs typeface="Bangla MN"/>
              </a:rPr>
              <a:t>aberrant differentiation</a:t>
            </a:r>
            <a:endParaRPr lang="en-CA" dirty="0">
              <a:latin typeface="Bangla MN"/>
              <a:cs typeface="Bangla MN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76400"/>
            <a:ext cx="6755216" cy="4956873"/>
          </a:xfrm>
        </p:spPr>
      </p:pic>
    </p:spTree>
    <p:extLst>
      <p:ext uri="{BB962C8B-B14F-4D97-AF65-F5344CB8AC3E}">
        <p14:creationId xmlns:p14="http://schemas.microsoft.com/office/powerpoint/2010/main" val="394165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2737</TotalTime>
  <Words>1279</Words>
  <Application>Microsoft Office PowerPoint</Application>
  <PresentationFormat>On-screen Show (4:3)</PresentationFormat>
  <Paragraphs>309</Paragraphs>
  <Slides>42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Office Theme</vt:lpstr>
      <vt:lpstr>Chart</vt:lpstr>
      <vt:lpstr>Worksheet</vt:lpstr>
      <vt:lpstr>PowerPoint Presentation</vt:lpstr>
      <vt:lpstr>Objectives of the seminar</vt:lpstr>
      <vt:lpstr>PowerPoint Presentation</vt:lpstr>
      <vt:lpstr>Structure of the presentations</vt:lpstr>
      <vt:lpstr>Questions that can be addressd in your presentation</vt:lpstr>
      <vt:lpstr>How to prepare and present your papers</vt:lpstr>
      <vt:lpstr>Important research tools</vt:lpstr>
      <vt:lpstr>Cancer #1 Cause of death Leukemia 0.5% of all death</vt:lpstr>
      <vt:lpstr>Leukemia is clinically relevant  aberrant differentiation</vt:lpstr>
      <vt:lpstr>PowerPoint Presentation</vt:lpstr>
      <vt:lpstr>Acute Myeloid Leukemia death rate last 40 years</vt:lpstr>
      <vt:lpstr>Cell phones per 100 people in and Afganistan and Albania (GAP-Minder data)</vt:lpstr>
      <vt:lpstr>AML kills you fast</vt:lpstr>
      <vt:lpstr>AML is Not acute</vt:lpstr>
      <vt:lpstr>AML incidence increases with age</vt:lpstr>
      <vt:lpstr>Clonal Hematopoiesis of Indeterminate Potential (CHIP)</vt:lpstr>
      <vt:lpstr>Preleukemic mutations and aging</vt:lpstr>
      <vt:lpstr>Recurrent somatic DNA Methyltransferase 3a (DNMT3a) mutations in T cells from AML patients   </vt:lpstr>
      <vt:lpstr>Human marrow as we Age MRI studies</vt:lpstr>
      <vt:lpstr>Preleukemia is common in other  hematological malignancies</vt:lpstr>
      <vt:lpstr>Leukemia evolution</vt:lpstr>
      <vt:lpstr>Can leukemia be diagnosed earlier?</vt:lpstr>
      <vt:lpstr>Preleukemia versus CHIP  using EPIC data </vt:lpstr>
      <vt:lpstr>PowerPoint Presentation</vt:lpstr>
      <vt:lpstr>Different mutation spectrum between Pre-AML and Controls</vt:lpstr>
      <vt:lpstr>PowerPoint Presentation</vt:lpstr>
      <vt:lpstr>PowerPoint Presentation</vt:lpstr>
      <vt:lpstr>Recurrent leukemic mutations are more prevalent and at higher VAF in pre-AMLs</vt:lpstr>
      <vt:lpstr>PowerPoint Presentation</vt:lpstr>
      <vt:lpstr>Patient_0397 - 9.7 Years Before AML Diagnosis </vt:lpstr>
      <vt:lpstr>The future</vt:lpstr>
      <vt:lpstr>PowerPoint Presentation</vt:lpstr>
      <vt:lpstr>Advances in science and hematology</vt:lpstr>
      <vt:lpstr>Subjects and papers</vt:lpstr>
      <vt:lpstr>Subjects and papers</vt:lpstr>
      <vt:lpstr>Subjects and papers</vt:lpstr>
      <vt:lpstr>Subjects and papers</vt:lpstr>
      <vt:lpstr>Subjects and papers</vt:lpstr>
      <vt:lpstr>Subjects and papers</vt:lpstr>
      <vt:lpstr>Subjects and papers</vt:lpstr>
      <vt:lpstr>Dates</vt:lpstr>
      <vt:lpstr>What’s next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this course about?</dc:title>
  <dc:creator>Guy Shakhar</dc:creator>
  <cp:lastModifiedBy>Liran Shlush</cp:lastModifiedBy>
  <cp:revision>117</cp:revision>
  <dcterms:created xsi:type="dcterms:W3CDTF">2009-11-15T12:49:46Z</dcterms:created>
  <dcterms:modified xsi:type="dcterms:W3CDTF">2017-03-26T07:38:58Z</dcterms:modified>
</cp:coreProperties>
</file>