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Default Extension="docx" ContentType="application/vnd.openxmlformats-officedocument.wordprocessingml.document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1" r:id="rId3"/>
    <p:sldId id="321" r:id="rId4"/>
    <p:sldId id="273" r:id="rId5"/>
    <p:sldId id="277" r:id="rId6"/>
    <p:sldId id="270" r:id="rId7"/>
    <p:sldId id="262" r:id="rId8"/>
    <p:sldId id="257" r:id="rId9"/>
    <p:sldId id="258" r:id="rId10"/>
    <p:sldId id="296" r:id="rId11"/>
    <p:sldId id="278" r:id="rId12"/>
    <p:sldId id="307" r:id="rId13"/>
    <p:sldId id="285" r:id="rId14"/>
    <p:sldId id="291" r:id="rId15"/>
    <p:sldId id="312" r:id="rId16"/>
    <p:sldId id="313" r:id="rId17"/>
    <p:sldId id="279" r:id="rId18"/>
    <p:sldId id="286" r:id="rId19"/>
    <p:sldId id="282" r:id="rId20"/>
    <p:sldId id="281" r:id="rId21"/>
    <p:sldId id="293" r:id="rId22"/>
    <p:sldId id="319" r:id="rId23"/>
    <p:sldId id="283" r:id="rId24"/>
    <p:sldId id="320" r:id="rId25"/>
    <p:sldId id="315" r:id="rId26"/>
    <p:sldId id="274" r:id="rId27"/>
    <p:sldId id="316" r:id="rId28"/>
    <p:sldId id="272" r:id="rId29"/>
    <p:sldId id="310" r:id="rId30"/>
    <p:sldId id="311" r:id="rId31"/>
    <p:sldId id="318" r:id="rId32"/>
    <p:sldId id="297" r:id="rId33"/>
    <p:sldId id="300" r:id="rId34"/>
    <p:sldId id="31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2EE"/>
    <a:srgbClr val="E3EBF5"/>
    <a:srgbClr val="F8F4BA"/>
    <a:srgbClr val="EE7ADD"/>
    <a:srgbClr val="EA58D5"/>
    <a:srgbClr val="E422C8"/>
    <a:srgbClr val="FF33CC"/>
    <a:srgbClr val="996633"/>
    <a:srgbClr val="A4A24A"/>
    <a:srgbClr val="949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97859" autoAdjust="0"/>
  </p:normalViewPr>
  <p:slideViewPr>
    <p:cSldViewPr snapToGrid="0">
      <p:cViewPr>
        <p:scale>
          <a:sx n="100" d="100"/>
          <a:sy n="100" d="100"/>
        </p:scale>
        <p:origin x="-126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4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88F2-32C3-47DD-9C11-241E015F3CD1}" type="datetimeFigureOut">
              <a:rPr lang="en-US" smtClean="0"/>
              <a:t>28/1/2015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E1BDC-AC2F-44CC-9085-3C62F8AA5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1BDC-AC2F-44CC-9085-3C62F8AA58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1BDC-AC2F-44CC-9085-3C62F8AA58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1BDC-AC2F-44CC-9085-3C62F8AA58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1BDC-AC2F-44CC-9085-3C62F8AA58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1BDC-AC2F-44CC-9085-3C62F8AA58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band diagram for (a) an inversion layer formed between PEDOT:PSS and n-Si, </a:t>
            </a:r>
          </a:p>
          <a:p>
            <a:r>
              <a:rPr lang="en-US" dirty="0" smtClean="0"/>
              <a:t>and (b) the energy band alignment that results with a significant number of defects</a:t>
            </a:r>
          </a:p>
          <a:p>
            <a:r>
              <a:rPr lang="en-US" dirty="0" smtClean="0"/>
              <a:t> at the Si – contact interface.</a:t>
            </a:r>
            <a:endParaRPr lang="en-IE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1BDC-AC2F-44CC-9085-3C62F8AA5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Results of C(V) measurements for samples with different N</a:t>
            </a:r>
            <a:r>
              <a:rPr lang="en-US" baseline="-25000" dirty="0" smtClean="0"/>
              <a:t>D</a:t>
            </a:r>
            <a:r>
              <a:rPr lang="en-US" dirty="0" smtClean="0"/>
              <a:t>, shown as A</a:t>
            </a:r>
            <a:r>
              <a:rPr lang="en-US" baseline="30000" dirty="0" smtClean="0"/>
              <a:t>2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V.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inset shows data for the highest doping sample, which are displayed on a different scale.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curve represents an average of 3 devices.</a:t>
            </a:r>
            <a:r>
              <a:rPr lang="en-I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E1BDC-AC2F-44CC-9085-3C62F8AA58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0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15E6-2003-43FA-A35A-5874F40018A0}" type="datetime1">
              <a:rPr lang="en-US" smtClean="0"/>
              <a:t>28/1/2015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1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2A72-700D-4677-B5FE-3DBD91EEE35A}" type="datetime1">
              <a:rPr lang="en-US" smtClean="0"/>
              <a:t>28/1/2015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8F7F-C107-4259-9C7D-CB9C4DAA7B95}" type="datetime1">
              <a:rPr lang="en-US" smtClean="0"/>
              <a:t>28/1/2015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8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8DBE-39A0-4D29-87AE-6B3433951E4E}" type="datetime1">
              <a:rPr lang="en-US" smtClean="0"/>
              <a:t>28/1/2015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561-8B86-4FB5-85EE-F140EE0B2FE5}" type="datetime1">
              <a:rPr lang="en-US" smtClean="0"/>
              <a:t>28/1/2015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E385-C6C2-44E1-8F67-01794189EA77}" type="datetime1">
              <a:rPr lang="en-US" smtClean="0"/>
              <a:t>28/1/2015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BA8-1890-467C-A357-848C2B7823BF}" type="datetime1">
              <a:rPr lang="en-US" smtClean="0"/>
              <a:t>28/1/2015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6E66-28F6-41BC-975A-F3275B77DEC4}" type="datetime1">
              <a:rPr lang="en-US" smtClean="0"/>
              <a:t>28/1/2015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FFF8-205B-4AFF-B20E-AB84326B2F3D}" type="datetime1">
              <a:rPr lang="en-US" smtClean="0"/>
              <a:t>28/1/2015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28E5-FC37-4ED7-8339-68851629F8AD}" type="datetime1">
              <a:rPr lang="en-US" smtClean="0"/>
              <a:t>28/1/2015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7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689-E68B-45C7-946C-7EEA10EF276E}" type="datetime1">
              <a:rPr lang="en-US" smtClean="0"/>
              <a:t>28/1/2015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B359-87BC-48F7-B0E2-FBB05D849B29}" type="datetime1">
              <a:rPr lang="en-US" smtClean="0"/>
              <a:t>28/1/2015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849B-2757-47D8-818A-F770A01E3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810000" y="6644501"/>
            <a:ext cx="1275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Cahen lab 1-2015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10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5" Type="http://schemas.openxmlformats.org/officeDocument/2006/relationships/image" Target="../media/image22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4.wmf"/><Relationship Id="rId5" Type="http://schemas.openxmlformats.org/officeDocument/2006/relationships/image" Target="../media/image22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gi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3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8.wmf"/><Relationship Id="rId7" Type="http://schemas.openxmlformats.org/officeDocument/2006/relationships/image" Target="../media/image9.png"/><Relationship Id="rId8" Type="http://schemas.openxmlformats.org/officeDocument/2006/relationships/image" Target="../media/image8.png"/><Relationship Id="rId9" Type="http://schemas.openxmlformats.org/officeDocument/2006/relationships/image" Target="../media/image10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4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45.wmf"/><Relationship Id="rId5" Type="http://schemas.openxmlformats.org/officeDocument/2006/relationships/image" Target="../media/image46.jp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7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8150"/>
            <a:ext cx="7924800" cy="34480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c-Si/PEDOT:PSS Interface </a:t>
            </a:r>
            <a:r>
              <a:rPr lang="en-US" sz="4000" b="1" dirty="0" smtClean="0">
                <a:solidFill>
                  <a:srgbClr val="800000"/>
                </a:solidFill>
              </a:rPr>
              <a:t>Modification</a:t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b="1" dirty="0" smtClean="0">
                <a:solidFill>
                  <a:srgbClr val="800000"/>
                </a:solidFill>
              </a:rPr>
              <a:t/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4000" i="1" dirty="0" smtClean="0">
                <a:solidFill>
                  <a:srgbClr val="800000"/>
                </a:solidFill>
              </a:rPr>
              <a:t>a Model for </a:t>
            </a:r>
            <a:r>
              <a:rPr lang="en-US" sz="4000" i="1" dirty="0">
                <a:solidFill>
                  <a:srgbClr val="800000"/>
                </a:solidFill>
              </a:rPr>
              <a:t>Studying </a:t>
            </a:r>
            <a:r>
              <a:rPr lang="en-IE" sz="4000" i="1" dirty="0">
                <a:solidFill>
                  <a:srgbClr val="800000"/>
                </a:solidFill>
              </a:rPr>
              <a:t/>
            </a:r>
            <a:br>
              <a:rPr lang="en-IE" sz="4000" i="1" dirty="0">
                <a:solidFill>
                  <a:srgbClr val="800000"/>
                </a:solidFill>
              </a:rPr>
            </a:br>
            <a:r>
              <a:rPr lang="en-US" sz="4000" i="1" dirty="0">
                <a:solidFill>
                  <a:srgbClr val="800000"/>
                </a:solidFill>
              </a:rPr>
              <a:t>Hybrid </a:t>
            </a:r>
            <a:r>
              <a:rPr lang="en-US" sz="4000" i="1" dirty="0" smtClean="0">
                <a:solidFill>
                  <a:srgbClr val="800000"/>
                </a:solidFill>
              </a:rPr>
              <a:t>Organic-Inorganic </a:t>
            </a:r>
            <a:r>
              <a:rPr lang="en-US" sz="4000" i="1" dirty="0">
                <a:solidFill>
                  <a:srgbClr val="800000"/>
                </a:solidFill>
              </a:rPr>
              <a:t>Systems</a:t>
            </a:r>
            <a:endParaRPr lang="en-IE" sz="4000" i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>
                <a:solidFill>
                  <a:schemeClr val="tx1"/>
                </a:solidFill>
              </a:rPr>
              <a:t>Ann </a:t>
            </a:r>
            <a:r>
              <a:rPr lang="en-US" sz="3300" dirty="0" err="1" smtClean="0">
                <a:solidFill>
                  <a:schemeClr val="tx1"/>
                </a:solidFill>
              </a:rPr>
              <a:t>Ericksson</a:t>
            </a:r>
            <a:r>
              <a:rPr lang="en-US" sz="3300" dirty="0" smtClean="0">
                <a:solidFill>
                  <a:schemeClr val="tx1"/>
                </a:solidFill>
              </a:rPr>
              <a:t>, </a:t>
            </a:r>
            <a:r>
              <a:rPr lang="en-US" sz="3300" dirty="0" err="1" smtClean="0">
                <a:solidFill>
                  <a:schemeClr val="tx1"/>
                </a:solidFill>
              </a:rPr>
              <a:t>Arava</a:t>
            </a:r>
            <a:r>
              <a:rPr lang="en-US" sz="3300" dirty="0" smtClean="0">
                <a:solidFill>
                  <a:schemeClr val="tx1"/>
                </a:solidFill>
              </a:rPr>
              <a:t> Zohar, </a:t>
            </a:r>
            <a:r>
              <a:rPr lang="en-US" sz="3300" dirty="0" err="1" smtClean="0">
                <a:solidFill>
                  <a:schemeClr val="tx1"/>
                </a:solidFill>
              </a:rPr>
              <a:t>Nir</a:t>
            </a:r>
            <a:r>
              <a:rPr lang="en-US" sz="3300" dirty="0" smtClean="0">
                <a:solidFill>
                  <a:schemeClr val="tx1"/>
                </a:solidFill>
              </a:rPr>
              <a:t> </a:t>
            </a:r>
            <a:r>
              <a:rPr lang="en-US" sz="3300" dirty="0" err="1" smtClean="0">
                <a:solidFill>
                  <a:schemeClr val="tx1"/>
                </a:solidFill>
              </a:rPr>
              <a:t>Kedem</a:t>
            </a:r>
            <a:endParaRPr lang="en-US" sz="33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sz="2800" i="1" dirty="0" smtClean="0">
                <a:solidFill>
                  <a:srgbClr val="000000"/>
                </a:solidFill>
              </a:rPr>
              <a:t>Thanks also to</a:t>
            </a:r>
          </a:p>
          <a:p>
            <a:r>
              <a:rPr lang="en-US" sz="2600" dirty="0" err="1" smtClean="0">
                <a:solidFill>
                  <a:srgbClr val="000000"/>
                </a:solidFill>
              </a:rPr>
              <a:t>Ayelet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Vilan</a:t>
            </a:r>
            <a:r>
              <a:rPr lang="en-US" sz="2600" dirty="0" smtClean="0">
                <a:solidFill>
                  <a:srgbClr val="000000"/>
                </a:solidFill>
              </a:rPr>
              <a:t>; </a:t>
            </a:r>
            <a:r>
              <a:rPr lang="en-US" sz="2600" dirty="0" err="1" smtClean="0">
                <a:solidFill>
                  <a:srgbClr val="000000"/>
                </a:solidFill>
              </a:rPr>
              <a:t>Rotem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Har-Lavan</a:t>
            </a:r>
            <a:r>
              <a:rPr lang="en-US" sz="2600" dirty="0" smtClean="0">
                <a:solidFill>
                  <a:srgbClr val="000000"/>
                </a:solidFill>
              </a:rPr>
              <a:t>;  Igor </a:t>
            </a:r>
            <a:r>
              <a:rPr lang="en-US" sz="2600" dirty="0" err="1" smtClean="0">
                <a:solidFill>
                  <a:srgbClr val="000000"/>
                </a:solidFill>
              </a:rPr>
              <a:t>Lubomirsky</a:t>
            </a:r>
            <a:r>
              <a:rPr lang="en-US" sz="2600" dirty="0" smtClean="0">
                <a:solidFill>
                  <a:srgbClr val="000000"/>
                </a:solidFill>
              </a:rPr>
              <a:t> &amp; David </a:t>
            </a:r>
            <a:r>
              <a:rPr lang="en-US" sz="2600" dirty="0" err="1">
                <a:solidFill>
                  <a:srgbClr val="000000"/>
                </a:solidFill>
              </a:rPr>
              <a:t>Ehre</a:t>
            </a:r>
            <a:r>
              <a:rPr lang="en-US" sz="2600" dirty="0">
                <a:solidFill>
                  <a:srgbClr val="000000"/>
                </a:solidFill>
              </a:rPr>
              <a:t> (C-V</a:t>
            </a:r>
            <a:r>
              <a:rPr lang="en-US" sz="2600" dirty="0" smtClean="0">
                <a:solidFill>
                  <a:srgbClr val="000000"/>
                </a:solidFill>
              </a:rPr>
              <a:t>);  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Rafi </a:t>
            </a:r>
            <a:r>
              <a:rPr lang="en-US" sz="2600" dirty="0" err="1">
                <a:solidFill>
                  <a:srgbClr val="000000"/>
                </a:solidFill>
              </a:rPr>
              <a:t>Kalish</a:t>
            </a:r>
            <a:r>
              <a:rPr lang="en-US" sz="2600" dirty="0">
                <a:solidFill>
                  <a:srgbClr val="000000"/>
                </a:solidFill>
              </a:rPr>
              <a:t> - </a:t>
            </a:r>
            <a:r>
              <a:rPr lang="en-US" sz="2600" dirty="0" err="1">
                <a:solidFill>
                  <a:srgbClr val="000000"/>
                </a:solidFill>
              </a:rPr>
              <a:t>Technion</a:t>
            </a:r>
            <a:r>
              <a:rPr lang="en-US" sz="2600" dirty="0">
                <a:solidFill>
                  <a:srgbClr val="000000"/>
                </a:solidFill>
              </a:rPr>
              <a:t> (H-plasma</a:t>
            </a:r>
            <a:r>
              <a:rPr lang="en-US" sz="2600" dirty="0" smtClean="0">
                <a:solidFill>
                  <a:srgbClr val="000000"/>
                </a:solidFill>
              </a:rPr>
              <a:t>);  Lars </a:t>
            </a:r>
            <a:r>
              <a:rPr lang="en-US" sz="2600" dirty="0" err="1">
                <a:solidFill>
                  <a:srgbClr val="000000"/>
                </a:solidFill>
              </a:rPr>
              <a:t>Korte</a:t>
            </a:r>
            <a:r>
              <a:rPr lang="en-US" sz="2600" dirty="0">
                <a:solidFill>
                  <a:srgbClr val="000000"/>
                </a:solidFill>
              </a:rPr>
              <a:t> – HBZ </a:t>
            </a:r>
          </a:p>
          <a:p>
            <a:r>
              <a:rPr lang="en-US" sz="2600" b="1" dirty="0" smtClean="0">
                <a:solidFill>
                  <a:srgbClr val="0000FF"/>
                </a:solidFill>
                <a:ea typeface="Lucida Grande"/>
                <a:cs typeface="Lucida Grande"/>
              </a:rPr>
              <a:t>$ €</a:t>
            </a:r>
            <a:r>
              <a:rPr lang="en-US" sz="2600" b="1" dirty="0">
                <a:solidFill>
                  <a:srgbClr val="0000FF"/>
                </a:solidFill>
                <a:ea typeface="Lucida Grande"/>
                <a:cs typeface="Lucida Grande"/>
              </a:rPr>
              <a:t>: </a:t>
            </a:r>
            <a:r>
              <a:rPr lang="en-US" sz="2600" b="1" dirty="0" smtClean="0">
                <a:solidFill>
                  <a:srgbClr val="0000FF"/>
                </a:solidFill>
                <a:ea typeface="Lucida Grande"/>
                <a:cs typeface="Lucida Grande"/>
              </a:rPr>
              <a:t>Helmsley trust</a:t>
            </a:r>
          </a:p>
          <a:p>
            <a:r>
              <a:rPr lang="en-US" sz="2600" b="1" dirty="0" smtClean="0">
                <a:solidFill>
                  <a:srgbClr val="0000FF"/>
                </a:solidFill>
              </a:rPr>
              <a:t>Minerva </a:t>
            </a:r>
            <a:r>
              <a:rPr lang="en-US" sz="2600" b="1" dirty="0">
                <a:solidFill>
                  <a:srgbClr val="0000FF"/>
                </a:solidFill>
              </a:rPr>
              <a:t>foundation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87" y="-76200"/>
            <a:ext cx="2754113" cy="6587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1"/>
            <a:ext cx="3657600" cy="198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58129" y="4210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389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Int’l. Mini</a:t>
            </a:r>
            <a:r>
              <a:rPr lang="en-US" sz="1200" dirty="0">
                <a:solidFill>
                  <a:schemeClr val="tx2"/>
                </a:solidFill>
              </a:rPr>
              <a:t>-Symposium on  Organic Semiconductors: </a:t>
            </a:r>
            <a:endParaRPr lang="en-US" sz="1200" dirty="0" smtClean="0">
              <a:solidFill>
                <a:schemeClr val="tx2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Their</a:t>
            </a:r>
            <a:r>
              <a:rPr lang="en-US" sz="1200" dirty="0">
                <a:solidFill>
                  <a:schemeClr val="tx2"/>
                </a:solidFill>
              </a:rPr>
              <a:t> Electronic Structures and Device </a:t>
            </a:r>
            <a:r>
              <a:rPr lang="en-US" sz="1200" dirty="0" smtClean="0">
                <a:solidFill>
                  <a:schemeClr val="tx2"/>
                </a:solidFill>
              </a:rPr>
              <a:t>Physics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Chiba , Jan. 28, 2015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3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800000"/>
                </a:solidFill>
              </a:rPr>
              <a:t>Passivation: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Surface                           Interface  </a:t>
            </a:r>
            <a:endParaRPr lang="en-US" sz="44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2133600"/>
            <a:ext cx="2514600" cy="0"/>
          </a:xfrm>
          <a:prstGeom prst="straightConnector1">
            <a:avLst/>
          </a:prstGeom>
          <a:ln w="57150" cmpd="sng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8111" r="-1" b="9276"/>
          <a:stretch/>
        </p:blipFill>
        <p:spPr>
          <a:xfrm>
            <a:off x="1295400" y="2819400"/>
            <a:ext cx="149223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1" r="2517" b="21478"/>
          <a:stretch/>
        </p:blipFill>
        <p:spPr>
          <a:xfrm>
            <a:off x="6324600" y="2894790"/>
            <a:ext cx="1752600" cy="11438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10</a:t>
            </a:fld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920322" y="5358344"/>
            <a:ext cx="3764632" cy="82740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219900" y="5288379"/>
            <a:ext cx="216024" cy="2377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361898" y="5195154"/>
            <a:ext cx="216024" cy="216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4651218" y="5265668"/>
            <a:ext cx="216024" cy="238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533098" y="5314148"/>
            <a:ext cx="216024" cy="2620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867242" y="5339170"/>
            <a:ext cx="261389" cy="196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276608" y="5348502"/>
            <a:ext cx="261389" cy="216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5083266" y="5246493"/>
            <a:ext cx="216024" cy="238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5803346" y="5214329"/>
            <a:ext cx="261389" cy="196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>
            <a:off x="5553309" y="5339170"/>
            <a:ext cx="382700" cy="196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5420623" y="5246493"/>
            <a:ext cx="216024" cy="238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5947362" y="5267162"/>
            <a:ext cx="261389" cy="2620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6162583" y="5270571"/>
            <a:ext cx="316281" cy="196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43854" y="5804754"/>
            <a:ext cx="139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mc n-Si</a:t>
            </a:r>
            <a:endParaRPr lang="en-US" sz="2000" b="1" dirty="0"/>
          </a:p>
        </p:txBody>
      </p:sp>
      <p:sp>
        <p:nvSpPr>
          <p:cNvPr id="22" name="Freeform 21"/>
          <p:cNvSpPr/>
          <p:nvPr/>
        </p:nvSpPr>
        <p:spPr>
          <a:xfrm>
            <a:off x="4924126" y="5612940"/>
            <a:ext cx="142934" cy="536028"/>
          </a:xfrm>
          <a:custGeom>
            <a:avLst/>
            <a:gdLst>
              <a:gd name="connsiteX0" fmla="*/ 95637 w 142934"/>
              <a:gd name="connsiteY0" fmla="*/ 0 h 536028"/>
              <a:gd name="connsiteX1" fmla="*/ 111403 w 142934"/>
              <a:gd name="connsiteY1" fmla="*/ 331076 h 536028"/>
              <a:gd name="connsiteX2" fmla="*/ 142934 w 142934"/>
              <a:gd name="connsiteY2" fmla="*/ 425669 h 536028"/>
              <a:gd name="connsiteX3" fmla="*/ 95637 w 142934"/>
              <a:gd name="connsiteY3" fmla="*/ 457200 h 536028"/>
              <a:gd name="connsiteX4" fmla="*/ 1044 w 142934"/>
              <a:gd name="connsiteY4" fmla="*/ 520262 h 536028"/>
              <a:gd name="connsiteX5" fmla="*/ 1044 w 142934"/>
              <a:gd name="connsiteY5" fmla="*/ 536028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34" h="536028">
                <a:moveTo>
                  <a:pt x="95637" y="0"/>
                </a:moveTo>
                <a:cubicBezTo>
                  <a:pt x="100892" y="110359"/>
                  <a:pt x="99202" y="221268"/>
                  <a:pt x="111403" y="331076"/>
                </a:cubicBezTo>
                <a:cubicBezTo>
                  <a:pt x="115073" y="364109"/>
                  <a:pt x="142934" y="425669"/>
                  <a:pt x="142934" y="425669"/>
                </a:cubicBezTo>
                <a:cubicBezTo>
                  <a:pt x="127168" y="436179"/>
                  <a:pt x="113053" y="449736"/>
                  <a:pt x="95637" y="457200"/>
                </a:cubicBezTo>
                <a:cubicBezTo>
                  <a:pt x="20785" y="489280"/>
                  <a:pt x="38830" y="444690"/>
                  <a:pt x="1044" y="520262"/>
                </a:cubicBezTo>
                <a:cubicBezTo>
                  <a:pt x="-1306" y="524963"/>
                  <a:pt x="1044" y="530773"/>
                  <a:pt x="1044" y="536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Terminator 32"/>
          <p:cNvSpPr/>
          <p:nvPr/>
        </p:nvSpPr>
        <p:spPr>
          <a:xfrm>
            <a:off x="2886688" y="5171822"/>
            <a:ext cx="3891136" cy="373043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4000"/>
                </a:srgbClr>
              </a:gs>
              <a:gs pos="20000">
                <a:srgbClr val="FFFF00">
                  <a:tint val="44500"/>
                  <a:satMod val="160000"/>
                  <a:alpha val="71000"/>
                </a:srgbClr>
              </a:gs>
              <a:gs pos="92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Organic monolayer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413901" y="5597176"/>
            <a:ext cx="504504" cy="526546"/>
          </a:xfrm>
          <a:custGeom>
            <a:avLst/>
            <a:gdLst>
              <a:gd name="connsiteX0" fmla="*/ 0 w 504504"/>
              <a:gd name="connsiteY0" fmla="*/ 0 h 715789"/>
              <a:gd name="connsiteX1" fmla="*/ 141890 w 504504"/>
              <a:gd name="connsiteY1" fmla="*/ 94593 h 715789"/>
              <a:gd name="connsiteX2" fmla="*/ 189187 w 504504"/>
              <a:gd name="connsiteY2" fmla="*/ 189186 h 715789"/>
              <a:gd name="connsiteX3" fmla="*/ 204952 w 504504"/>
              <a:gd name="connsiteY3" fmla="*/ 252248 h 715789"/>
              <a:gd name="connsiteX4" fmla="*/ 409904 w 504504"/>
              <a:gd name="connsiteY4" fmla="*/ 331076 h 715789"/>
              <a:gd name="connsiteX5" fmla="*/ 441435 w 504504"/>
              <a:gd name="connsiteY5" fmla="*/ 394138 h 715789"/>
              <a:gd name="connsiteX6" fmla="*/ 472966 w 504504"/>
              <a:gd name="connsiteY6" fmla="*/ 536027 h 715789"/>
              <a:gd name="connsiteX7" fmla="*/ 488731 w 504504"/>
              <a:gd name="connsiteY7" fmla="*/ 709448 h 715789"/>
              <a:gd name="connsiteX8" fmla="*/ 504497 w 504504"/>
              <a:gd name="connsiteY8" fmla="*/ 599089 h 715789"/>
              <a:gd name="connsiteX9" fmla="*/ 488731 w 504504"/>
              <a:gd name="connsiteY9" fmla="*/ 551793 h 71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504" h="715789">
                <a:moveTo>
                  <a:pt x="0" y="0"/>
                </a:moveTo>
                <a:lnTo>
                  <a:pt x="141890" y="94593"/>
                </a:lnTo>
                <a:cubicBezTo>
                  <a:pt x="166276" y="110850"/>
                  <a:pt x="181781" y="163265"/>
                  <a:pt x="189187" y="189186"/>
                </a:cubicBezTo>
                <a:cubicBezTo>
                  <a:pt x="195140" y="210020"/>
                  <a:pt x="190684" y="235941"/>
                  <a:pt x="204952" y="252248"/>
                </a:cubicBezTo>
                <a:cubicBezTo>
                  <a:pt x="270696" y="327384"/>
                  <a:pt x="320638" y="318323"/>
                  <a:pt x="409904" y="331076"/>
                </a:cubicBezTo>
                <a:cubicBezTo>
                  <a:pt x="420414" y="352097"/>
                  <a:pt x="433183" y="372133"/>
                  <a:pt x="441435" y="394138"/>
                </a:cubicBezTo>
                <a:cubicBezTo>
                  <a:pt x="450974" y="419577"/>
                  <a:pt x="468687" y="514630"/>
                  <a:pt x="472966" y="536027"/>
                </a:cubicBezTo>
                <a:cubicBezTo>
                  <a:pt x="478221" y="593834"/>
                  <a:pt x="462772" y="657531"/>
                  <a:pt x="488731" y="709448"/>
                </a:cubicBezTo>
                <a:cubicBezTo>
                  <a:pt x="505349" y="742685"/>
                  <a:pt x="504497" y="636249"/>
                  <a:pt x="504497" y="599089"/>
                </a:cubicBezTo>
                <a:cubicBezTo>
                  <a:pt x="504497" y="582471"/>
                  <a:pt x="488731" y="551793"/>
                  <a:pt x="488731" y="5517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233708" y="5597175"/>
            <a:ext cx="205013" cy="346841"/>
          </a:xfrm>
          <a:custGeom>
            <a:avLst/>
            <a:gdLst>
              <a:gd name="connsiteX0" fmla="*/ 0 w 205013"/>
              <a:gd name="connsiteY0" fmla="*/ 0 h 346841"/>
              <a:gd name="connsiteX1" fmla="*/ 63062 w 205013"/>
              <a:gd name="connsiteY1" fmla="*/ 189186 h 346841"/>
              <a:gd name="connsiteX2" fmla="*/ 110359 w 205013"/>
              <a:gd name="connsiteY2" fmla="*/ 204951 h 346841"/>
              <a:gd name="connsiteX3" fmla="*/ 126124 w 205013"/>
              <a:gd name="connsiteY3" fmla="*/ 252248 h 346841"/>
              <a:gd name="connsiteX4" fmla="*/ 173421 w 205013"/>
              <a:gd name="connsiteY4" fmla="*/ 283779 h 346841"/>
              <a:gd name="connsiteX5" fmla="*/ 204952 w 205013"/>
              <a:gd name="connsiteY5" fmla="*/ 346841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13" h="346841">
                <a:moveTo>
                  <a:pt x="0" y="0"/>
                </a:moveTo>
                <a:cubicBezTo>
                  <a:pt x="13189" y="131888"/>
                  <a:pt x="-26577" y="144367"/>
                  <a:pt x="63062" y="189186"/>
                </a:cubicBezTo>
                <a:cubicBezTo>
                  <a:pt x="77926" y="196618"/>
                  <a:pt x="94593" y="199696"/>
                  <a:pt x="110359" y="204951"/>
                </a:cubicBezTo>
                <a:cubicBezTo>
                  <a:pt x="115614" y="220717"/>
                  <a:pt x="115743" y="239271"/>
                  <a:pt x="126124" y="252248"/>
                </a:cubicBezTo>
                <a:cubicBezTo>
                  <a:pt x="137961" y="267044"/>
                  <a:pt x="160023" y="270381"/>
                  <a:pt x="173421" y="283779"/>
                </a:cubicBezTo>
                <a:cubicBezTo>
                  <a:pt x="207867" y="318225"/>
                  <a:pt x="204952" y="316905"/>
                  <a:pt x="204952" y="3468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485956" y="5928242"/>
            <a:ext cx="204952" cy="15774"/>
          </a:xfrm>
          <a:custGeom>
            <a:avLst/>
            <a:gdLst>
              <a:gd name="connsiteX0" fmla="*/ 0 w 204952"/>
              <a:gd name="connsiteY0" fmla="*/ 15774 h 15774"/>
              <a:gd name="connsiteX1" fmla="*/ 204952 w 204952"/>
              <a:gd name="connsiteY1" fmla="*/ 9 h 1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952" h="15774">
                <a:moveTo>
                  <a:pt x="0" y="15774"/>
                </a:moveTo>
                <a:cubicBezTo>
                  <a:pt x="183888" y="-943"/>
                  <a:pt x="115376" y="9"/>
                  <a:pt x="204952" y="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4546798" y="5597175"/>
            <a:ext cx="45719" cy="551793"/>
          </a:xfrm>
          <a:custGeom>
            <a:avLst/>
            <a:gdLst>
              <a:gd name="connsiteX0" fmla="*/ 572167 w 572167"/>
              <a:gd name="connsiteY0" fmla="*/ 0 h 731575"/>
              <a:gd name="connsiteX1" fmla="*/ 477574 w 572167"/>
              <a:gd name="connsiteY1" fmla="*/ 47296 h 731575"/>
              <a:gd name="connsiteX2" fmla="*/ 414512 w 572167"/>
              <a:gd name="connsiteY2" fmla="*/ 94593 h 731575"/>
              <a:gd name="connsiteX3" fmla="*/ 351450 w 572167"/>
              <a:gd name="connsiteY3" fmla="*/ 110358 h 731575"/>
              <a:gd name="connsiteX4" fmla="*/ 256857 w 572167"/>
              <a:gd name="connsiteY4" fmla="*/ 141889 h 731575"/>
              <a:gd name="connsiteX5" fmla="*/ 162263 w 572167"/>
              <a:gd name="connsiteY5" fmla="*/ 157655 h 731575"/>
              <a:gd name="connsiteX6" fmla="*/ 114967 w 572167"/>
              <a:gd name="connsiteY6" fmla="*/ 173420 h 731575"/>
              <a:gd name="connsiteX7" fmla="*/ 36139 w 572167"/>
              <a:gd name="connsiteY7" fmla="*/ 331076 h 731575"/>
              <a:gd name="connsiteX8" fmla="*/ 20374 w 572167"/>
              <a:gd name="connsiteY8" fmla="*/ 630620 h 731575"/>
              <a:gd name="connsiteX9" fmla="*/ 4608 w 572167"/>
              <a:gd name="connsiteY9" fmla="*/ 725213 h 731575"/>
              <a:gd name="connsiteX10" fmla="*/ 4608 w 572167"/>
              <a:gd name="connsiteY10" fmla="*/ 536027 h 73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167" h="731575">
                <a:moveTo>
                  <a:pt x="572167" y="0"/>
                </a:moveTo>
                <a:cubicBezTo>
                  <a:pt x="540636" y="15765"/>
                  <a:pt x="507803" y="29159"/>
                  <a:pt x="477574" y="47296"/>
                </a:cubicBezTo>
                <a:cubicBezTo>
                  <a:pt x="455043" y="60815"/>
                  <a:pt x="438014" y="82842"/>
                  <a:pt x="414512" y="94593"/>
                </a:cubicBezTo>
                <a:cubicBezTo>
                  <a:pt x="395132" y="104283"/>
                  <a:pt x="372204" y="104132"/>
                  <a:pt x="351450" y="110358"/>
                </a:cubicBezTo>
                <a:cubicBezTo>
                  <a:pt x="319615" y="119908"/>
                  <a:pt x="288388" y="131379"/>
                  <a:pt x="256857" y="141889"/>
                </a:cubicBezTo>
                <a:cubicBezTo>
                  <a:pt x="226531" y="151998"/>
                  <a:pt x="193468" y="150721"/>
                  <a:pt x="162263" y="157655"/>
                </a:cubicBezTo>
                <a:cubicBezTo>
                  <a:pt x="146041" y="161260"/>
                  <a:pt x="130732" y="168165"/>
                  <a:pt x="114967" y="173420"/>
                </a:cubicBezTo>
                <a:cubicBezTo>
                  <a:pt x="39886" y="286042"/>
                  <a:pt x="61096" y="231249"/>
                  <a:pt x="36139" y="331076"/>
                </a:cubicBezTo>
                <a:cubicBezTo>
                  <a:pt x="30884" y="430924"/>
                  <a:pt x="28347" y="530952"/>
                  <a:pt x="20374" y="630620"/>
                </a:cubicBezTo>
                <a:cubicBezTo>
                  <a:pt x="17825" y="662484"/>
                  <a:pt x="9863" y="756744"/>
                  <a:pt x="4608" y="725213"/>
                </a:cubicBezTo>
                <a:cubicBezTo>
                  <a:pt x="-5760" y="663009"/>
                  <a:pt x="4608" y="599089"/>
                  <a:pt x="4608" y="536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09530" y="5785644"/>
            <a:ext cx="139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sc</a:t>
            </a:r>
            <a:r>
              <a:rPr lang="en-US" sz="2000" b="1" dirty="0" smtClean="0"/>
              <a:t> n-Si</a:t>
            </a:r>
            <a:endParaRPr lang="en-US" sz="20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981699" y="4858446"/>
            <a:ext cx="3764632" cy="336708"/>
            <a:chOff x="2700634" y="3768314"/>
            <a:chExt cx="3764632" cy="336708"/>
          </a:xfrm>
        </p:grpSpPr>
        <p:grpSp>
          <p:nvGrpSpPr>
            <p:cNvPr id="30" name="Group 29"/>
            <p:cNvGrpSpPr/>
            <p:nvPr/>
          </p:nvGrpSpPr>
          <p:grpSpPr>
            <a:xfrm>
              <a:off x="3048501" y="3768314"/>
              <a:ext cx="3276099" cy="236629"/>
              <a:chOff x="3048501" y="3768314"/>
              <a:chExt cx="3276099" cy="23662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962402" y="3775064"/>
                <a:ext cx="228599" cy="22987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6301" y="3768314"/>
                <a:ext cx="238208" cy="21602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5615" y="3768314"/>
                <a:ext cx="208386" cy="21602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56314" y="3768314"/>
                <a:ext cx="211087" cy="21602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37861" y="3775064"/>
                <a:ext cx="186739" cy="21602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048501" y="3775064"/>
                <a:ext cx="228100" cy="21602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505201" y="3768315"/>
                <a:ext cx="228599" cy="22987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2700634" y="3984338"/>
              <a:ext cx="3764632" cy="12068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contact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86687" y="6112616"/>
            <a:ext cx="3971313" cy="288184"/>
            <a:chOff x="2666999" y="4803662"/>
            <a:chExt cx="3971313" cy="288184"/>
          </a:xfrm>
        </p:grpSpPr>
        <p:sp>
          <p:nvSpPr>
            <p:cNvPr id="40" name="Freeform 39"/>
            <p:cNvSpPr/>
            <p:nvPr/>
          </p:nvSpPr>
          <p:spPr>
            <a:xfrm rot="10800000">
              <a:off x="2666999" y="4803662"/>
              <a:ext cx="3804221" cy="288184"/>
            </a:xfrm>
            <a:custGeom>
              <a:avLst/>
              <a:gdLst>
                <a:gd name="connsiteX0" fmla="*/ 69273 w 3006436"/>
                <a:gd name="connsiteY0" fmla="*/ 110837 h 332509"/>
                <a:gd name="connsiteX1" fmla="*/ 180109 w 3006436"/>
                <a:gd name="connsiteY1" fmla="*/ 83128 h 332509"/>
                <a:gd name="connsiteX2" fmla="*/ 235527 w 3006436"/>
                <a:gd name="connsiteY2" fmla="*/ 69273 h 332509"/>
                <a:gd name="connsiteX3" fmla="*/ 318654 w 3006436"/>
                <a:gd name="connsiteY3" fmla="*/ 41564 h 332509"/>
                <a:gd name="connsiteX4" fmla="*/ 1246909 w 3006436"/>
                <a:gd name="connsiteY4" fmla="*/ 41564 h 332509"/>
                <a:gd name="connsiteX5" fmla="*/ 1330036 w 3006436"/>
                <a:gd name="connsiteY5" fmla="*/ 13855 h 332509"/>
                <a:gd name="connsiteX6" fmla="*/ 1371600 w 3006436"/>
                <a:gd name="connsiteY6" fmla="*/ 0 h 332509"/>
                <a:gd name="connsiteX7" fmla="*/ 2244436 w 3006436"/>
                <a:gd name="connsiteY7" fmla="*/ 13855 h 332509"/>
                <a:gd name="connsiteX8" fmla="*/ 2355273 w 3006436"/>
                <a:gd name="connsiteY8" fmla="*/ 96982 h 332509"/>
                <a:gd name="connsiteX9" fmla="*/ 2438400 w 3006436"/>
                <a:gd name="connsiteY9" fmla="*/ 138546 h 332509"/>
                <a:gd name="connsiteX10" fmla="*/ 3006436 w 3006436"/>
                <a:gd name="connsiteY10" fmla="*/ 152400 h 332509"/>
                <a:gd name="connsiteX11" fmla="*/ 2992582 w 3006436"/>
                <a:gd name="connsiteY11" fmla="*/ 221673 h 332509"/>
                <a:gd name="connsiteX12" fmla="*/ 2951018 w 3006436"/>
                <a:gd name="connsiteY12" fmla="*/ 249382 h 332509"/>
                <a:gd name="connsiteX13" fmla="*/ 2854036 w 3006436"/>
                <a:gd name="connsiteY13" fmla="*/ 277091 h 332509"/>
                <a:gd name="connsiteX14" fmla="*/ 2812473 w 3006436"/>
                <a:gd name="connsiteY14" fmla="*/ 290946 h 332509"/>
                <a:gd name="connsiteX15" fmla="*/ 1967345 w 3006436"/>
                <a:gd name="connsiteY15" fmla="*/ 277091 h 332509"/>
                <a:gd name="connsiteX16" fmla="*/ 1814945 w 3006436"/>
                <a:gd name="connsiteY16" fmla="*/ 249382 h 332509"/>
                <a:gd name="connsiteX17" fmla="*/ 1731818 w 3006436"/>
                <a:gd name="connsiteY17" fmla="*/ 221673 h 332509"/>
                <a:gd name="connsiteX18" fmla="*/ 1551709 w 3006436"/>
                <a:gd name="connsiteY18" fmla="*/ 235528 h 332509"/>
                <a:gd name="connsiteX19" fmla="*/ 1468582 w 3006436"/>
                <a:gd name="connsiteY19" fmla="*/ 263237 h 332509"/>
                <a:gd name="connsiteX20" fmla="*/ 1413164 w 3006436"/>
                <a:gd name="connsiteY20" fmla="*/ 277091 h 332509"/>
                <a:gd name="connsiteX21" fmla="*/ 1288473 w 3006436"/>
                <a:gd name="connsiteY21" fmla="*/ 318655 h 332509"/>
                <a:gd name="connsiteX22" fmla="*/ 1246909 w 3006436"/>
                <a:gd name="connsiteY22" fmla="*/ 332509 h 332509"/>
                <a:gd name="connsiteX23" fmla="*/ 1011382 w 3006436"/>
                <a:gd name="connsiteY23" fmla="*/ 318655 h 332509"/>
                <a:gd name="connsiteX24" fmla="*/ 969818 w 3006436"/>
                <a:gd name="connsiteY24" fmla="*/ 290946 h 332509"/>
                <a:gd name="connsiteX25" fmla="*/ 928254 w 3006436"/>
                <a:gd name="connsiteY25" fmla="*/ 277091 h 332509"/>
                <a:gd name="connsiteX26" fmla="*/ 554182 w 3006436"/>
                <a:gd name="connsiteY26" fmla="*/ 290946 h 332509"/>
                <a:gd name="connsiteX27" fmla="*/ 471054 w 3006436"/>
                <a:gd name="connsiteY27" fmla="*/ 318655 h 332509"/>
                <a:gd name="connsiteX28" fmla="*/ 41564 w 3006436"/>
                <a:gd name="connsiteY28" fmla="*/ 304800 h 332509"/>
                <a:gd name="connsiteX29" fmla="*/ 13854 w 3006436"/>
                <a:gd name="connsiteY29" fmla="*/ 277091 h 332509"/>
                <a:gd name="connsiteX30" fmla="*/ 0 w 3006436"/>
                <a:gd name="connsiteY30" fmla="*/ 235528 h 332509"/>
                <a:gd name="connsiteX31" fmla="*/ 41564 w 3006436"/>
                <a:gd name="connsiteY31" fmla="*/ 124691 h 332509"/>
                <a:gd name="connsiteX32" fmla="*/ 69273 w 3006436"/>
                <a:gd name="connsiteY32" fmla="*/ 110837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6436" h="332509">
                  <a:moveTo>
                    <a:pt x="69273" y="110837"/>
                  </a:moveTo>
                  <a:cubicBezTo>
                    <a:pt x="92364" y="103910"/>
                    <a:pt x="80710" y="111528"/>
                    <a:pt x="180109" y="83128"/>
                  </a:cubicBezTo>
                  <a:cubicBezTo>
                    <a:pt x="198418" y="77897"/>
                    <a:pt x="217289" y="74745"/>
                    <a:pt x="235527" y="69273"/>
                  </a:cubicBezTo>
                  <a:cubicBezTo>
                    <a:pt x="263503" y="60880"/>
                    <a:pt x="318654" y="41564"/>
                    <a:pt x="318654" y="41564"/>
                  </a:cubicBezTo>
                  <a:cubicBezTo>
                    <a:pt x="707289" y="60071"/>
                    <a:pt x="763241" y="69468"/>
                    <a:pt x="1246909" y="41564"/>
                  </a:cubicBezTo>
                  <a:cubicBezTo>
                    <a:pt x="1276068" y="39882"/>
                    <a:pt x="1302327" y="23091"/>
                    <a:pt x="1330036" y="13855"/>
                  </a:cubicBezTo>
                  <a:lnTo>
                    <a:pt x="1371600" y="0"/>
                  </a:lnTo>
                  <a:lnTo>
                    <a:pt x="2244436" y="13855"/>
                  </a:lnTo>
                  <a:cubicBezTo>
                    <a:pt x="2301083" y="15572"/>
                    <a:pt x="2311219" y="67612"/>
                    <a:pt x="2355273" y="96982"/>
                  </a:cubicBezTo>
                  <a:cubicBezTo>
                    <a:pt x="2378680" y="112587"/>
                    <a:pt x="2407622" y="137147"/>
                    <a:pt x="2438400" y="138546"/>
                  </a:cubicBezTo>
                  <a:cubicBezTo>
                    <a:pt x="2627606" y="147146"/>
                    <a:pt x="2817091" y="147782"/>
                    <a:pt x="3006436" y="152400"/>
                  </a:cubicBezTo>
                  <a:cubicBezTo>
                    <a:pt x="3001818" y="175491"/>
                    <a:pt x="3004265" y="201227"/>
                    <a:pt x="2992582" y="221673"/>
                  </a:cubicBezTo>
                  <a:cubicBezTo>
                    <a:pt x="2984321" y="236130"/>
                    <a:pt x="2965911" y="241935"/>
                    <a:pt x="2951018" y="249382"/>
                  </a:cubicBezTo>
                  <a:cubicBezTo>
                    <a:pt x="2928868" y="260457"/>
                    <a:pt x="2874758" y="271170"/>
                    <a:pt x="2854036" y="277091"/>
                  </a:cubicBezTo>
                  <a:cubicBezTo>
                    <a:pt x="2839994" y="281103"/>
                    <a:pt x="2826327" y="286328"/>
                    <a:pt x="2812473" y="290946"/>
                  </a:cubicBezTo>
                  <a:lnTo>
                    <a:pt x="1967345" y="277091"/>
                  </a:lnTo>
                  <a:cubicBezTo>
                    <a:pt x="1927674" y="275924"/>
                    <a:pt x="1857635" y="262189"/>
                    <a:pt x="1814945" y="249382"/>
                  </a:cubicBezTo>
                  <a:cubicBezTo>
                    <a:pt x="1786969" y="240989"/>
                    <a:pt x="1731818" y="221673"/>
                    <a:pt x="1731818" y="221673"/>
                  </a:cubicBezTo>
                  <a:cubicBezTo>
                    <a:pt x="1671782" y="226291"/>
                    <a:pt x="1611186" y="226137"/>
                    <a:pt x="1551709" y="235528"/>
                  </a:cubicBezTo>
                  <a:cubicBezTo>
                    <a:pt x="1522859" y="240083"/>
                    <a:pt x="1496918" y="256153"/>
                    <a:pt x="1468582" y="263237"/>
                  </a:cubicBezTo>
                  <a:cubicBezTo>
                    <a:pt x="1450109" y="267855"/>
                    <a:pt x="1431402" y="271620"/>
                    <a:pt x="1413164" y="277091"/>
                  </a:cubicBezTo>
                  <a:cubicBezTo>
                    <a:pt x="1413086" y="277114"/>
                    <a:pt x="1309294" y="311715"/>
                    <a:pt x="1288473" y="318655"/>
                  </a:cubicBezTo>
                  <a:lnTo>
                    <a:pt x="1246909" y="332509"/>
                  </a:lnTo>
                  <a:cubicBezTo>
                    <a:pt x="1168400" y="327891"/>
                    <a:pt x="1089157" y="330321"/>
                    <a:pt x="1011382" y="318655"/>
                  </a:cubicBezTo>
                  <a:cubicBezTo>
                    <a:pt x="994915" y="316185"/>
                    <a:pt x="984711" y="298393"/>
                    <a:pt x="969818" y="290946"/>
                  </a:cubicBezTo>
                  <a:cubicBezTo>
                    <a:pt x="956756" y="284415"/>
                    <a:pt x="942109" y="281709"/>
                    <a:pt x="928254" y="277091"/>
                  </a:cubicBezTo>
                  <a:cubicBezTo>
                    <a:pt x="803563" y="281709"/>
                    <a:pt x="678446" y="279649"/>
                    <a:pt x="554182" y="290946"/>
                  </a:cubicBezTo>
                  <a:cubicBezTo>
                    <a:pt x="525094" y="293590"/>
                    <a:pt x="471054" y="318655"/>
                    <a:pt x="471054" y="318655"/>
                  </a:cubicBezTo>
                  <a:cubicBezTo>
                    <a:pt x="327891" y="314037"/>
                    <a:pt x="184214" y="317768"/>
                    <a:pt x="41564" y="304800"/>
                  </a:cubicBezTo>
                  <a:cubicBezTo>
                    <a:pt x="28555" y="303617"/>
                    <a:pt x="20575" y="288292"/>
                    <a:pt x="13854" y="277091"/>
                  </a:cubicBezTo>
                  <a:cubicBezTo>
                    <a:pt x="6340" y="264568"/>
                    <a:pt x="4618" y="249382"/>
                    <a:pt x="0" y="235528"/>
                  </a:cubicBezTo>
                  <a:cubicBezTo>
                    <a:pt x="3966" y="211731"/>
                    <a:pt x="-414" y="138683"/>
                    <a:pt x="41564" y="124691"/>
                  </a:cubicBezTo>
                  <a:cubicBezTo>
                    <a:pt x="59089" y="118849"/>
                    <a:pt x="46182" y="117764"/>
                    <a:pt x="69273" y="110837"/>
                  </a:cubicBez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47478" y="4812304"/>
              <a:ext cx="1390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Eutectic </a:t>
              </a:r>
              <a:r>
                <a:rPr lang="en-US" sz="1200" b="1" dirty="0" err="1" smtClean="0"/>
                <a:t>InGa</a:t>
              </a:r>
              <a:endParaRPr lang="en-US" sz="1200" b="1" dirty="0"/>
            </a:p>
          </p:txBody>
        </p:sp>
      </p:grpSp>
      <p:grpSp>
        <p:nvGrpSpPr>
          <p:cNvPr id="42" name="קבוצה 23"/>
          <p:cNvGrpSpPr/>
          <p:nvPr/>
        </p:nvGrpSpPr>
        <p:grpSpPr>
          <a:xfrm>
            <a:off x="2109047" y="4572000"/>
            <a:ext cx="314073" cy="1632865"/>
            <a:chOff x="-1752600" y="-340602"/>
            <a:chExt cx="457200" cy="1767727"/>
          </a:xfrm>
        </p:grpSpPr>
        <p:sp>
          <p:nvSpPr>
            <p:cNvPr id="43" name="מלבן 20"/>
            <p:cNvSpPr/>
            <p:nvPr/>
          </p:nvSpPr>
          <p:spPr>
            <a:xfrm>
              <a:off x="-1752600" y="-340602"/>
              <a:ext cx="457200" cy="74244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מלבן 51"/>
            <p:cNvSpPr/>
            <p:nvPr/>
          </p:nvSpPr>
          <p:spPr>
            <a:xfrm>
              <a:off x="-1752600" y="389598"/>
              <a:ext cx="457200" cy="509440"/>
            </a:xfrm>
            <a:prstGeom prst="rect">
              <a:avLst/>
            </a:prstGeom>
            <a:solidFill>
              <a:srgbClr val="F8F4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מלבן 52"/>
            <p:cNvSpPr/>
            <p:nvPr/>
          </p:nvSpPr>
          <p:spPr>
            <a:xfrm>
              <a:off x="-1752600" y="838201"/>
              <a:ext cx="457200" cy="588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191000" y="1752600"/>
            <a:ext cx="835160" cy="76944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 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1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416696"/>
              </p:ext>
            </p:extLst>
          </p:nvPr>
        </p:nvGraphicFramePr>
        <p:xfrm>
          <a:off x="228600" y="1219200"/>
          <a:ext cx="796229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Graph" r:id="rId3" imgW="4150080" imgH="2900160" progId="Origin50.Graph">
                  <p:embed/>
                </p:oleObj>
              </mc:Choice>
              <mc:Fallback>
                <p:oleObj name="Graph" r:id="rId3" imgW="4150080" imgH="29001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7962290" cy="556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Molecular effect at </a:t>
            </a:r>
            <a:r>
              <a:rPr lang="en-US" dirty="0" err="1" smtClean="0">
                <a:solidFill>
                  <a:srgbClr val="800000"/>
                </a:solidFill>
              </a:rPr>
              <a:t>sc</a:t>
            </a:r>
            <a:r>
              <a:rPr lang="en-US" dirty="0" smtClean="0">
                <a:solidFill>
                  <a:srgbClr val="800000"/>
                </a:solidFill>
              </a:rPr>
              <a:t>-Si MIS with M=Hg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1671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s</a:t>
            </a:r>
            <a:r>
              <a:rPr lang="en-US" sz="2800" i="1" dirty="0" err="1" smtClean="0"/>
              <a:t>c</a:t>
            </a:r>
            <a:r>
              <a:rPr lang="en-US" sz="2800" dirty="0" smtClean="0"/>
              <a:t>-Si / MML/ Hg   (MML= mol. monolayer)</a:t>
            </a:r>
            <a:endParaRPr lang="en-US" sz="2800" dirty="0"/>
          </a:p>
        </p:txBody>
      </p:sp>
      <p:sp>
        <p:nvSpPr>
          <p:cNvPr id="8" name="Donut 7"/>
          <p:cNvSpPr/>
          <p:nvPr/>
        </p:nvSpPr>
        <p:spPr>
          <a:xfrm>
            <a:off x="2476500" y="2209800"/>
            <a:ext cx="1143000" cy="2854201"/>
          </a:xfrm>
          <a:prstGeom prst="donut">
            <a:avLst>
              <a:gd name="adj" fmla="val 5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3048000"/>
            <a:ext cx="33660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Molecules can tune junction behavior!!! (with M=Hg)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398" y="6477000"/>
            <a:ext cx="317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A.-E. Haj-</a:t>
            </a:r>
            <a:r>
              <a:rPr lang="en-US" sz="1400" dirty="0" err="1"/>
              <a:t>Yahya</a:t>
            </a:r>
            <a:r>
              <a:rPr lang="en-IE" sz="1400" dirty="0"/>
              <a:t> </a:t>
            </a:r>
            <a:r>
              <a:rPr lang="en-IE" sz="1400" dirty="0" smtClean="0"/>
              <a:t> et al.</a:t>
            </a:r>
            <a:r>
              <a:rPr lang="en-IE" sz="1400" i="1" dirty="0" smtClean="0"/>
              <a:t>, Adv,. Mater</a:t>
            </a:r>
            <a:r>
              <a:rPr lang="en-IE" sz="1400" dirty="0" smtClean="0"/>
              <a:t>. 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772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800000"/>
                </a:solidFill>
              </a:rPr>
              <a:t>mc n-</a:t>
            </a:r>
            <a:r>
              <a:rPr lang="en-US" dirty="0" smtClean="0">
                <a:solidFill>
                  <a:srgbClr val="800000"/>
                </a:solidFill>
              </a:rPr>
              <a:t>Si passivation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8081" y="11430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  n-Si / Me-styrene/ Hg 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81575"/>
              </p:ext>
            </p:extLst>
          </p:nvPr>
        </p:nvGraphicFramePr>
        <p:xfrm>
          <a:off x="914400" y="990600"/>
          <a:ext cx="7239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Graph" r:id="rId4" imgW="4150080" imgH="2900160" progId="Origin50.Graph">
                  <p:embed/>
                </p:oleObj>
              </mc:Choice>
              <mc:Fallback>
                <p:oleObj name="Graph" r:id="rId4" imgW="4150080" imgH="2900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90600"/>
                        <a:ext cx="7239000" cy="579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473666"/>
              </p:ext>
            </p:extLst>
          </p:nvPr>
        </p:nvGraphicFramePr>
        <p:xfrm>
          <a:off x="1056321" y="1143000"/>
          <a:ext cx="6944679" cy="561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3" name="Graph" r:id="rId6" imgW="4150080" imgH="2900160" progId="Origin50.Graph">
                  <p:embed/>
                </p:oleObj>
              </mc:Choice>
              <mc:Fallback>
                <p:oleObj name="Graph" r:id="rId6" imgW="4150080" imgH="2900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321" y="1143000"/>
                        <a:ext cx="6944679" cy="5614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5000" y="3657599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Molecules can </a:t>
            </a:r>
            <a:r>
              <a:rPr lang="en-US" sz="2800" b="1" dirty="0" err="1" smtClean="0">
                <a:solidFill>
                  <a:srgbClr val="FF0000"/>
                </a:solidFill>
              </a:rPr>
              <a:t>passivate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mc</a:t>
            </a:r>
            <a:r>
              <a:rPr lang="en-US" sz="2800" b="1" dirty="0" smtClean="0">
                <a:solidFill>
                  <a:srgbClr val="FF0000"/>
                </a:solidFill>
              </a:rPr>
              <a:t>-Si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6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4" y="1795790"/>
            <a:ext cx="7493456" cy="4986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0" y="1457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mc</a:t>
            </a:r>
            <a:r>
              <a:rPr lang="en-US" sz="2800" dirty="0" smtClean="0"/>
              <a:t>-Si / MML/ Hg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Molecular effect at mc-Si MIS with M=Hg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200" y="4013200"/>
            <a:ext cx="5016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Molecules can </a:t>
            </a:r>
            <a:r>
              <a:rPr lang="en-US" sz="2400" b="1" dirty="0" err="1" smtClean="0">
                <a:solidFill>
                  <a:srgbClr val="FF0000"/>
                </a:solidFill>
              </a:rPr>
              <a:t>passivate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mc</a:t>
            </a:r>
            <a:r>
              <a:rPr lang="en-US" sz="2400" b="1" dirty="0" smtClean="0">
                <a:solidFill>
                  <a:srgbClr val="FF0000"/>
                </a:solidFill>
              </a:rPr>
              <a:t>-Si,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but …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  cannot (YET) tune the </a:t>
            </a:r>
            <a:r>
              <a:rPr lang="en-US" sz="2400" b="1" i="1" dirty="0" smtClean="0">
                <a:solidFill>
                  <a:srgbClr val="FF0000"/>
                </a:solidFill>
              </a:rPr>
              <a:t>interface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ea typeface="Calibri"/>
                <a:cs typeface="Arial"/>
              </a:rPr>
              <a:t>CONTACTING  Molecularly </a:t>
            </a:r>
            <a:r>
              <a:rPr lang="en-US" sz="3600" dirty="0" err="1" smtClean="0">
                <a:solidFill>
                  <a:srgbClr val="800000"/>
                </a:solidFill>
                <a:ea typeface="Calibri"/>
                <a:cs typeface="Arial"/>
              </a:rPr>
              <a:t>passivated</a:t>
            </a:r>
            <a:r>
              <a:rPr lang="en-US" sz="3600" dirty="0" smtClean="0">
                <a:solidFill>
                  <a:srgbClr val="800000"/>
                </a:solidFill>
                <a:ea typeface="Calibri"/>
                <a:cs typeface="Arial"/>
              </a:rPr>
              <a:t>  surface</a:t>
            </a:r>
            <a:br>
              <a:rPr lang="en-US" sz="3600" dirty="0" smtClean="0">
                <a:solidFill>
                  <a:srgbClr val="800000"/>
                </a:solidFill>
                <a:ea typeface="Calibri"/>
                <a:cs typeface="Arial"/>
              </a:rPr>
            </a:br>
            <a:r>
              <a:rPr lang="en-US" sz="3600" dirty="0" smtClean="0">
                <a:solidFill>
                  <a:srgbClr val="800000"/>
                </a:solidFill>
                <a:ea typeface="Calibri"/>
                <a:cs typeface="Arial"/>
                <a:sym typeface="Wingdings"/>
              </a:rPr>
              <a:t> soft contact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57" y="2580144"/>
            <a:ext cx="3020144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962" y="2427744"/>
            <a:ext cx="5828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Transparent </a:t>
            </a:r>
            <a:r>
              <a:rPr lang="en-US" sz="2800" dirty="0"/>
              <a:t>in the visible and IR </a:t>
            </a:r>
            <a:r>
              <a:rPr lang="en-US" sz="2800" dirty="0" smtClean="0"/>
              <a:t>range </a:t>
            </a:r>
            <a:r>
              <a:rPr lang="en-US" sz="2000" dirty="0" smtClean="0"/>
              <a:t>(T &gt; 90%)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High </a:t>
            </a:r>
            <a:r>
              <a:rPr lang="en-US" sz="2800" dirty="0"/>
              <a:t>(5 </a:t>
            </a:r>
            <a:r>
              <a:rPr lang="en-US" sz="2800" dirty="0" err="1"/>
              <a:t>eV</a:t>
            </a:r>
            <a:r>
              <a:rPr lang="en-US" sz="2800" dirty="0" smtClean="0"/>
              <a:t>) WF </a:t>
            </a:r>
            <a:r>
              <a:rPr lang="en-US" sz="2800" dirty="0" smtClean="0">
                <a:sym typeface="Wingdings"/>
              </a:rPr>
              <a:t> invert n-Si?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Highly conductive </a:t>
            </a:r>
            <a:r>
              <a:rPr lang="en-US" sz="2000" dirty="0" smtClean="0"/>
              <a:t>(300-850 S/cm)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eposit by soft methods such as </a:t>
            </a:r>
            <a:r>
              <a:rPr lang="en-US" sz="2800" dirty="0"/>
              <a:t>spin coating </a:t>
            </a:r>
            <a:r>
              <a:rPr lang="en-US" sz="2800" dirty="0" smtClean="0"/>
              <a:t>or….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18035" y="5257800"/>
            <a:ext cx="3257308" cy="1070052"/>
            <a:chOff x="2718035" y="5257800"/>
            <a:chExt cx="3257308" cy="1070052"/>
          </a:xfrm>
        </p:grpSpPr>
        <p:grpSp>
          <p:nvGrpSpPr>
            <p:cNvPr id="3" name="Group 2"/>
            <p:cNvGrpSpPr/>
            <p:nvPr/>
          </p:nvGrpSpPr>
          <p:grpSpPr>
            <a:xfrm>
              <a:off x="2743200" y="5257800"/>
              <a:ext cx="3168526" cy="1070052"/>
              <a:chOff x="4926199" y="4444782"/>
              <a:chExt cx="3836801" cy="1346418"/>
            </a:xfrm>
          </p:grpSpPr>
          <p:sp>
            <p:nvSpPr>
              <p:cNvPr id="37" name="Cube 36"/>
              <p:cNvSpPr/>
              <p:nvPr/>
            </p:nvSpPr>
            <p:spPr>
              <a:xfrm>
                <a:off x="4936991" y="4944680"/>
                <a:ext cx="3764632" cy="82740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236569" y="4874715"/>
                <a:ext cx="216024" cy="23776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8378567" y="4781490"/>
                <a:ext cx="216024" cy="21653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6667887" y="4852004"/>
                <a:ext cx="216024" cy="23818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6549767" y="4900484"/>
                <a:ext cx="216024" cy="262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883911" y="4925506"/>
                <a:ext cx="261389" cy="1968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7293277" y="4934838"/>
                <a:ext cx="261389" cy="21653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7099935" y="4832829"/>
                <a:ext cx="216024" cy="23818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820015" y="4800665"/>
                <a:ext cx="261389" cy="1968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>
                <a:off x="7569978" y="4925506"/>
                <a:ext cx="382700" cy="1968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7437292" y="4832829"/>
                <a:ext cx="216024" cy="23818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7964031" y="4853498"/>
                <a:ext cx="261389" cy="262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8179252" y="4856907"/>
                <a:ext cx="316281" cy="19684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560523" y="5391090"/>
                <a:ext cx="13908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mc n-Si</a:t>
                </a:r>
                <a:endParaRPr lang="en-US" sz="2000" b="1" dirty="0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940795" y="5199276"/>
                <a:ext cx="142934" cy="536028"/>
              </a:xfrm>
              <a:custGeom>
                <a:avLst/>
                <a:gdLst>
                  <a:gd name="connsiteX0" fmla="*/ 95637 w 142934"/>
                  <a:gd name="connsiteY0" fmla="*/ 0 h 536028"/>
                  <a:gd name="connsiteX1" fmla="*/ 111403 w 142934"/>
                  <a:gd name="connsiteY1" fmla="*/ 331076 h 536028"/>
                  <a:gd name="connsiteX2" fmla="*/ 142934 w 142934"/>
                  <a:gd name="connsiteY2" fmla="*/ 425669 h 536028"/>
                  <a:gd name="connsiteX3" fmla="*/ 95637 w 142934"/>
                  <a:gd name="connsiteY3" fmla="*/ 457200 h 536028"/>
                  <a:gd name="connsiteX4" fmla="*/ 1044 w 142934"/>
                  <a:gd name="connsiteY4" fmla="*/ 520262 h 536028"/>
                  <a:gd name="connsiteX5" fmla="*/ 1044 w 142934"/>
                  <a:gd name="connsiteY5" fmla="*/ 536028 h 536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934" h="536028">
                    <a:moveTo>
                      <a:pt x="95637" y="0"/>
                    </a:moveTo>
                    <a:cubicBezTo>
                      <a:pt x="100892" y="110359"/>
                      <a:pt x="99202" y="221268"/>
                      <a:pt x="111403" y="331076"/>
                    </a:cubicBezTo>
                    <a:cubicBezTo>
                      <a:pt x="115073" y="364109"/>
                      <a:pt x="142934" y="425669"/>
                      <a:pt x="142934" y="425669"/>
                    </a:cubicBezTo>
                    <a:cubicBezTo>
                      <a:pt x="127168" y="436179"/>
                      <a:pt x="113053" y="449736"/>
                      <a:pt x="95637" y="457200"/>
                    </a:cubicBezTo>
                    <a:cubicBezTo>
                      <a:pt x="20785" y="489280"/>
                      <a:pt x="38830" y="444690"/>
                      <a:pt x="1044" y="520262"/>
                    </a:cubicBezTo>
                    <a:cubicBezTo>
                      <a:pt x="-1306" y="524963"/>
                      <a:pt x="1044" y="530773"/>
                      <a:pt x="1044" y="536028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7430570" y="5183512"/>
                <a:ext cx="504504" cy="526546"/>
              </a:xfrm>
              <a:custGeom>
                <a:avLst/>
                <a:gdLst>
                  <a:gd name="connsiteX0" fmla="*/ 0 w 504504"/>
                  <a:gd name="connsiteY0" fmla="*/ 0 h 715789"/>
                  <a:gd name="connsiteX1" fmla="*/ 141890 w 504504"/>
                  <a:gd name="connsiteY1" fmla="*/ 94593 h 715789"/>
                  <a:gd name="connsiteX2" fmla="*/ 189187 w 504504"/>
                  <a:gd name="connsiteY2" fmla="*/ 189186 h 715789"/>
                  <a:gd name="connsiteX3" fmla="*/ 204952 w 504504"/>
                  <a:gd name="connsiteY3" fmla="*/ 252248 h 715789"/>
                  <a:gd name="connsiteX4" fmla="*/ 409904 w 504504"/>
                  <a:gd name="connsiteY4" fmla="*/ 331076 h 715789"/>
                  <a:gd name="connsiteX5" fmla="*/ 441435 w 504504"/>
                  <a:gd name="connsiteY5" fmla="*/ 394138 h 715789"/>
                  <a:gd name="connsiteX6" fmla="*/ 472966 w 504504"/>
                  <a:gd name="connsiteY6" fmla="*/ 536027 h 715789"/>
                  <a:gd name="connsiteX7" fmla="*/ 488731 w 504504"/>
                  <a:gd name="connsiteY7" fmla="*/ 709448 h 715789"/>
                  <a:gd name="connsiteX8" fmla="*/ 504497 w 504504"/>
                  <a:gd name="connsiteY8" fmla="*/ 599089 h 715789"/>
                  <a:gd name="connsiteX9" fmla="*/ 488731 w 504504"/>
                  <a:gd name="connsiteY9" fmla="*/ 551793 h 71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504" h="715789">
                    <a:moveTo>
                      <a:pt x="0" y="0"/>
                    </a:moveTo>
                    <a:lnTo>
                      <a:pt x="141890" y="94593"/>
                    </a:lnTo>
                    <a:cubicBezTo>
                      <a:pt x="166276" y="110850"/>
                      <a:pt x="181781" y="163265"/>
                      <a:pt x="189187" y="189186"/>
                    </a:cubicBezTo>
                    <a:cubicBezTo>
                      <a:pt x="195140" y="210020"/>
                      <a:pt x="190684" y="235941"/>
                      <a:pt x="204952" y="252248"/>
                    </a:cubicBezTo>
                    <a:cubicBezTo>
                      <a:pt x="270696" y="327384"/>
                      <a:pt x="320638" y="318323"/>
                      <a:pt x="409904" y="331076"/>
                    </a:cubicBezTo>
                    <a:cubicBezTo>
                      <a:pt x="420414" y="352097"/>
                      <a:pt x="433183" y="372133"/>
                      <a:pt x="441435" y="394138"/>
                    </a:cubicBezTo>
                    <a:cubicBezTo>
                      <a:pt x="450974" y="419577"/>
                      <a:pt x="468687" y="514630"/>
                      <a:pt x="472966" y="536027"/>
                    </a:cubicBezTo>
                    <a:cubicBezTo>
                      <a:pt x="478221" y="593834"/>
                      <a:pt x="462772" y="657531"/>
                      <a:pt x="488731" y="709448"/>
                    </a:cubicBezTo>
                    <a:cubicBezTo>
                      <a:pt x="505349" y="742685"/>
                      <a:pt x="504497" y="636249"/>
                      <a:pt x="504497" y="599089"/>
                    </a:cubicBezTo>
                    <a:cubicBezTo>
                      <a:pt x="504497" y="582471"/>
                      <a:pt x="488731" y="551793"/>
                      <a:pt x="488731" y="55179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250377" y="5183511"/>
                <a:ext cx="205013" cy="346841"/>
              </a:xfrm>
              <a:custGeom>
                <a:avLst/>
                <a:gdLst>
                  <a:gd name="connsiteX0" fmla="*/ 0 w 205013"/>
                  <a:gd name="connsiteY0" fmla="*/ 0 h 346841"/>
                  <a:gd name="connsiteX1" fmla="*/ 63062 w 205013"/>
                  <a:gd name="connsiteY1" fmla="*/ 189186 h 346841"/>
                  <a:gd name="connsiteX2" fmla="*/ 110359 w 205013"/>
                  <a:gd name="connsiteY2" fmla="*/ 204951 h 346841"/>
                  <a:gd name="connsiteX3" fmla="*/ 126124 w 205013"/>
                  <a:gd name="connsiteY3" fmla="*/ 252248 h 346841"/>
                  <a:gd name="connsiteX4" fmla="*/ 173421 w 205013"/>
                  <a:gd name="connsiteY4" fmla="*/ 283779 h 346841"/>
                  <a:gd name="connsiteX5" fmla="*/ 204952 w 205013"/>
                  <a:gd name="connsiteY5" fmla="*/ 346841 h 34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013" h="346841">
                    <a:moveTo>
                      <a:pt x="0" y="0"/>
                    </a:moveTo>
                    <a:cubicBezTo>
                      <a:pt x="13189" y="131888"/>
                      <a:pt x="-26577" y="144367"/>
                      <a:pt x="63062" y="189186"/>
                    </a:cubicBezTo>
                    <a:cubicBezTo>
                      <a:pt x="77926" y="196618"/>
                      <a:pt x="94593" y="199696"/>
                      <a:pt x="110359" y="204951"/>
                    </a:cubicBezTo>
                    <a:cubicBezTo>
                      <a:pt x="115614" y="220717"/>
                      <a:pt x="115743" y="239271"/>
                      <a:pt x="126124" y="252248"/>
                    </a:cubicBezTo>
                    <a:cubicBezTo>
                      <a:pt x="137961" y="267044"/>
                      <a:pt x="160023" y="270381"/>
                      <a:pt x="173421" y="283779"/>
                    </a:cubicBezTo>
                    <a:cubicBezTo>
                      <a:pt x="207867" y="318225"/>
                      <a:pt x="204952" y="316905"/>
                      <a:pt x="204952" y="34684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8502625" y="5514578"/>
                <a:ext cx="204952" cy="15774"/>
              </a:xfrm>
              <a:custGeom>
                <a:avLst/>
                <a:gdLst>
                  <a:gd name="connsiteX0" fmla="*/ 0 w 204952"/>
                  <a:gd name="connsiteY0" fmla="*/ 15774 h 15774"/>
                  <a:gd name="connsiteX1" fmla="*/ 204952 w 204952"/>
                  <a:gd name="connsiteY1" fmla="*/ 9 h 15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952" h="15774">
                    <a:moveTo>
                      <a:pt x="0" y="15774"/>
                    </a:moveTo>
                    <a:cubicBezTo>
                      <a:pt x="183888" y="-943"/>
                      <a:pt x="115376" y="9"/>
                      <a:pt x="204952" y="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>
                <a:off x="6563467" y="5183511"/>
                <a:ext cx="45719" cy="551793"/>
              </a:xfrm>
              <a:custGeom>
                <a:avLst/>
                <a:gdLst>
                  <a:gd name="connsiteX0" fmla="*/ 572167 w 572167"/>
                  <a:gd name="connsiteY0" fmla="*/ 0 h 731575"/>
                  <a:gd name="connsiteX1" fmla="*/ 477574 w 572167"/>
                  <a:gd name="connsiteY1" fmla="*/ 47296 h 731575"/>
                  <a:gd name="connsiteX2" fmla="*/ 414512 w 572167"/>
                  <a:gd name="connsiteY2" fmla="*/ 94593 h 731575"/>
                  <a:gd name="connsiteX3" fmla="*/ 351450 w 572167"/>
                  <a:gd name="connsiteY3" fmla="*/ 110358 h 731575"/>
                  <a:gd name="connsiteX4" fmla="*/ 256857 w 572167"/>
                  <a:gd name="connsiteY4" fmla="*/ 141889 h 731575"/>
                  <a:gd name="connsiteX5" fmla="*/ 162263 w 572167"/>
                  <a:gd name="connsiteY5" fmla="*/ 157655 h 731575"/>
                  <a:gd name="connsiteX6" fmla="*/ 114967 w 572167"/>
                  <a:gd name="connsiteY6" fmla="*/ 173420 h 731575"/>
                  <a:gd name="connsiteX7" fmla="*/ 36139 w 572167"/>
                  <a:gd name="connsiteY7" fmla="*/ 331076 h 731575"/>
                  <a:gd name="connsiteX8" fmla="*/ 20374 w 572167"/>
                  <a:gd name="connsiteY8" fmla="*/ 630620 h 731575"/>
                  <a:gd name="connsiteX9" fmla="*/ 4608 w 572167"/>
                  <a:gd name="connsiteY9" fmla="*/ 725213 h 731575"/>
                  <a:gd name="connsiteX10" fmla="*/ 4608 w 572167"/>
                  <a:gd name="connsiteY10" fmla="*/ 536027 h 73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2167" h="731575">
                    <a:moveTo>
                      <a:pt x="572167" y="0"/>
                    </a:moveTo>
                    <a:cubicBezTo>
                      <a:pt x="540636" y="15765"/>
                      <a:pt x="507803" y="29159"/>
                      <a:pt x="477574" y="47296"/>
                    </a:cubicBezTo>
                    <a:cubicBezTo>
                      <a:pt x="455043" y="60815"/>
                      <a:pt x="438014" y="82842"/>
                      <a:pt x="414512" y="94593"/>
                    </a:cubicBezTo>
                    <a:cubicBezTo>
                      <a:pt x="395132" y="104283"/>
                      <a:pt x="372204" y="104132"/>
                      <a:pt x="351450" y="110358"/>
                    </a:cubicBezTo>
                    <a:cubicBezTo>
                      <a:pt x="319615" y="119908"/>
                      <a:pt x="288388" y="131379"/>
                      <a:pt x="256857" y="141889"/>
                    </a:cubicBezTo>
                    <a:cubicBezTo>
                      <a:pt x="226531" y="151998"/>
                      <a:pt x="193468" y="150721"/>
                      <a:pt x="162263" y="157655"/>
                    </a:cubicBezTo>
                    <a:cubicBezTo>
                      <a:pt x="146041" y="161260"/>
                      <a:pt x="130732" y="168165"/>
                      <a:pt x="114967" y="173420"/>
                    </a:cubicBezTo>
                    <a:cubicBezTo>
                      <a:pt x="39886" y="286042"/>
                      <a:pt x="61096" y="231249"/>
                      <a:pt x="36139" y="331076"/>
                    </a:cubicBezTo>
                    <a:cubicBezTo>
                      <a:pt x="30884" y="430924"/>
                      <a:pt x="28347" y="530952"/>
                      <a:pt x="20374" y="630620"/>
                    </a:cubicBezTo>
                    <a:cubicBezTo>
                      <a:pt x="17825" y="662484"/>
                      <a:pt x="9863" y="756744"/>
                      <a:pt x="4608" y="725213"/>
                    </a:cubicBezTo>
                    <a:cubicBezTo>
                      <a:pt x="-5760" y="663009"/>
                      <a:pt x="4608" y="599089"/>
                      <a:pt x="4608" y="53602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926199" y="5371980"/>
                <a:ext cx="13908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sc</a:t>
                </a:r>
                <a:r>
                  <a:rPr lang="en-US" sz="2000" b="1" dirty="0" smtClean="0"/>
                  <a:t> n-Si</a:t>
                </a:r>
                <a:endParaRPr lang="en-US" sz="2000" b="1" dirty="0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998368" y="4444782"/>
                <a:ext cx="3764632" cy="336708"/>
                <a:chOff x="2700634" y="3768314"/>
                <a:chExt cx="3764632" cy="336708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3048501" y="3768314"/>
                  <a:ext cx="3276099" cy="236629"/>
                  <a:chOff x="3048501" y="3768314"/>
                  <a:chExt cx="3276099" cy="236629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3962402" y="3775064"/>
                    <a:ext cx="228599" cy="229879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4496301" y="3768314"/>
                    <a:ext cx="238208" cy="21602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5125615" y="3768314"/>
                    <a:ext cx="208386" cy="21602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5656314" y="3768314"/>
                    <a:ext cx="211087" cy="21602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137861" y="3775064"/>
                    <a:ext cx="186739" cy="21602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048501" y="3775064"/>
                    <a:ext cx="228100" cy="216024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3505201" y="3768315"/>
                    <a:ext cx="228599" cy="229878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Oval 58"/>
                <p:cNvSpPr/>
                <p:nvPr/>
              </p:nvSpPr>
              <p:spPr>
                <a:xfrm>
                  <a:off x="2700634" y="3984338"/>
                  <a:ext cx="3764632" cy="120684"/>
                </a:xfrm>
                <a:prstGeom prst="ellips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PEDOT:PSS</a:t>
                  </a:r>
                  <a:endParaRPr lang="en-US" dirty="0"/>
                </a:p>
              </p:txBody>
            </p:sp>
          </p:grpSp>
        </p:grpSp>
        <p:sp>
          <p:nvSpPr>
            <p:cNvPr id="100" name="Flowchart: Terminator 99"/>
            <p:cNvSpPr/>
            <p:nvPr/>
          </p:nvSpPr>
          <p:spPr>
            <a:xfrm>
              <a:off x="2718035" y="5536144"/>
              <a:ext cx="3257308" cy="202914"/>
            </a:xfrm>
            <a:prstGeom prst="flowChartTermina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  <a:alpha val="4000"/>
                  </a:srgbClr>
                </a:gs>
                <a:gs pos="20000">
                  <a:srgbClr val="FFFF00">
                    <a:tint val="44500"/>
                    <a:satMod val="160000"/>
                    <a:alpha val="71000"/>
                  </a:srgbClr>
                </a:gs>
                <a:gs pos="92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Organic monolayer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0" y="1179493"/>
            <a:ext cx="6025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ea typeface="Calibri"/>
                <a:cs typeface="Arial"/>
              </a:rPr>
              <a:t>poly(3,4-ethylenedioxythiophene) </a:t>
            </a:r>
            <a:endParaRPr lang="en-US" sz="2800" dirty="0" smtClean="0">
              <a:solidFill>
                <a:srgbClr val="0000FF"/>
              </a:solidFill>
              <a:ea typeface="Calibri"/>
              <a:cs typeface="Arial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  <a:ea typeface="Calibri"/>
                <a:cs typeface="Arial"/>
              </a:rPr>
              <a:t>and </a:t>
            </a:r>
            <a:r>
              <a:rPr lang="en-US" sz="2800" dirty="0">
                <a:solidFill>
                  <a:srgbClr val="0000FF"/>
                </a:solidFill>
                <a:ea typeface="Calibri"/>
                <a:cs typeface="Arial"/>
              </a:rPr>
              <a:t>poly(</a:t>
            </a:r>
            <a:r>
              <a:rPr lang="en-US" sz="2800" dirty="0" err="1">
                <a:solidFill>
                  <a:srgbClr val="0000FF"/>
                </a:solidFill>
                <a:ea typeface="Calibri"/>
                <a:cs typeface="Arial"/>
              </a:rPr>
              <a:t>styrenesulfonate</a:t>
            </a:r>
            <a:r>
              <a:rPr lang="en-US" sz="2800" dirty="0">
                <a:solidFill>
                  <a:srgbClr val="0000FF"/>
                </a:solidFill>
                <a:ea typeface="Calibri"/>
                <a:cs typeface="Arial"/>
              </a:rPr>
              <a:t>) (PEDOT:PSS</a:t>
            </a:r>
            <a:r>
              <a:rPr lang="en-US" sz="2800" dirty="0" smtClean="0">
                <a:solidFill>
                  <a:srgbClr val="0000FF"/>
                </a:solidFill>
                <a:ea typeface="Calibri"/>
                <a:cs typeface="Arial"/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Comic Sans MS"/>
              </a:rPr>
              <a:t>PEDOT:PSS deposition by LOFO</a:t>
            </a:r>
          </a:p>
          <a:p>
            <a:pPr lvl="1"/>
            <a:r>
              <a:rPr lang="en-US" sz="2400" dirty="0" smtClean="0">
                <a:latin typeface="+mj-lt"/>
                <a:cs typeface="Comic Sans MS"/>
              </a:rPr>
              <a:t>PEDOT:PSS layer deposited and annealed on sacrificial substrate, then floated onto device</a:t>
            </a:r>
          </a:p>
          <a:p>
            <a:pPr lvl="1"/>
            <a:r>
              <a:rPr lang="en-US" sz="2400" dirty="0" smtClean="0">
                <a:latin typeface="+mj-lt"/>
                <a:cs typeface="Comic Sans MS"/>
              </a:rPr>
              <a:t>Avoids heating of device or exposing it to acidic solution</a:t>
            </a:r>
          </a:p>
          <a:p>
            <a:endParaRPr lang="en-US" dirty="0">
              <a:latin typeface="+mj-lt"/>
              <a:cs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5321" y="3223914"/>
            <a:ext cx="4708298" cy="3252981"/>
            <a:chOff x="195321" y="3223914"/>
            <a:chExt cx="4708298" cy="3252981"/>
          </a:xfrm>
        </p:grpSpPr>
        <p:sp>
          <p:nvSpPr>
            <p:cNvPr id="47" name="Rectangle 46"/>
            <p:cNvSpPr/>
            <p:nvPr/>
          </p:nvSpPr>
          <p:spPr>
            <a:xfrm>
              <a:off x="571500" y="3337059"/>
              <a:ext cx="571500" cy="7777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cxnSp>
          <p:nvCxnSpPr>
            <p:cNvPr id="49" name="Straight Arrow Connector 48"/>
            <p:cNvCxnSpPr>
              <a:stCxn id="47" idx="3"/>
              <a:endCxn id="50" idx="1"/>
            </p:cNvCxnSpPr>
            <p:nvPr/>
          </p:nvCxnSpPr>
          <p:spPr>
            <a:xfrm>
              <a:off x="1143000" y="3725930"/>
              <a:ext cx="4469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1589995" y="3337059"/>
              <a:ext cx="571500" cy="7777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5321" y="4267199"/>
              <a:ext cx="2342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  <a:cs typeface="Comic Sans MS"/>
                </a:rPr>
                <a:t>Deposit and anneal </a:t>
              </a:r>
            </a:p>
            <a:p>
              <a:pPr algn="ctr"/>
              <a:r>
                <a:rPr lang="en-US" sz="1600" dirty="0" smtClean="0">
                  <a:latin typeface="+mj-lt"/>
                  <a:cs typeface="Comic Sans MS"/>
                </a:rPr>
                <a:t>PEDOT:PSS solution.</a:t>
              </a:r>
              <a:endParaRPr lang="en-US" sz="1600" dirty="0">
                <a:latin typeface="+mj-lt"/>
                <a:cs typeface="Comic Sans M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161495" y="3725930"/>
              <a:ext cx="5410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arallelogram 52"/>
            <p:cNvSpPr/>
            <p:nvPr/>
          </p:nvSpPr>
          <p:spPr>
            <a:xfrm>
              <a:off x="258786" y="5220688"/>
              <a:ext cx="1126708" cy="16998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55" name="Cube 54"/>
            <p:cNvSpPr/>
            <p:nvPr/>
          </p:nvSpPr>
          <p:spPr>
            <a:xfrm rot="15769975">
              <a:off x="537359" y="5587507"/>
              <a:ext cx="320106" cy="609600"/>
            </a:xfrm>
            <a:prstGeom prst="cube">
              <a:avLst>
                <a:gd name="adj" fmla="val 7436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1227006" y="5543076"/>
              <a:ext cx="0" cy="349231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ube 57"/>
            <p:cNvSpPr/>
            <p:nvPr/>
          </p:nvSpPr>
          <p:spPr>
            <a:xfrm rot="15769975">
              <a:off x="2441086" y="5123896"/>
              <a:ext cx="320106" cy="609600"/>
            </a:xfrm>
            <a:prstGeom prst="cube">
              <a:avLst>
                <a:gd name="adj" fmla="val 7436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2071294" y="5229398"/>
              <a:ext cx="1126708" cy="16998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  <a:alpha val="46000"/>
              </a:schemeClr>
            </a:solidFill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60" name="Cube 59"/>
            <p:cNvSpPr/>
            <p:nvPr/>
          </p:nvSpPr>
          <p:spPr>
            <a:xfrm rot="15769975">
              <a:off x="4062429" y="5062817"/>
              <a:ext cx="320106" cy="609600"/>
            </a:xfrm>
            <a:prstGeom prst="cube">
              <a:avLst>
                <a:gd name="adj" fmla="val 7436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61" name="Parallelogram 60"/>
            <p:cNvSpPr/>
            <p:nvPr/>
          </p:nvSpPr>
          <p:spPr>
            <a:xfrm rot="637993">
              <a:off x="4011196" y="5207032"/>
              <a:ext cx="501690" cy="154976"/>
            </a:xfrm>
            <a:prstGeom prst="parallelogram">
              <a:avLst>
                <a:gd name="adj" fmla="val 87075"/>
              </a:avLst>
            </a:prstGeom>
            <a:solidFill>
              <a:srgbClr val="DCE6F2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62" name="Parallelogram 57"/>
            <p:cNvSpPr/>
            <p:nvPr/>
          </p:nvSpPr>
          <p:spPr>
            <a:xfrm rot="4622941">
              <a:off x="4255768" y="5371183"/>
              <a:ext cx="483469" cy="251116"/>
            </a:xfrm>
            <a:custGeom>
              <a:avLst/>
              <a:gdLst>
                <a:gd name="connsiteX0" fmla="*/ 0 w 501690"/>
                <a:gd name="connsiteY0" fmla="*/ 154976 h 154976"/>
                <a:gd name="connsiteX1" fmla="*/ 134945 w 501690"/>
                <a:gd name="connsiteY1" fmla="*/ 0 h 154976"/>
                <a:gd name="connsiteX2" fmla="*/ 501690 w 501690"/>
                <a:gd name="connsiteY2" fmla="*/ 0 h 154976"/>
                <a:gd name="connsiteX3" fmla="*/ 366745 w 501690"/>
                <a:gd name="connsiteY3" fmla="*/ 154976 h 154976"/>
                <a:gd name="connsiteX4" fmla="*/ 0 w 501690"/>
                <a:gd name="connsiteY4" fmla="*/ 154976 h 154976"/>
                <a:gd name="connsiteX0" fmla="*/ 110232 w 611922"/>
                <a:gd name="connsiteY0" fmla="*/ 187301 h 187301"/>
                <a:gd name="connsiteX1" fmla="*/ 0 w 611922"/>
                <a:gd name="connsiteY1" fmla="*/ 0 h 187301"/>
                <a:gd name="connsiteX2" fmla="*/ 611922 w 611922"/>
                <a:gd name="connsiteY2" fmla="*/ 32325 h 187301"/>
                <a:gd name="connsiteX3" fmla="*/ 476977 w 611922"/>
                <a:gd name="connsiteY3" fmla="*/ 187301 h 187301"/>
                <a:gd name="connsiteX4" fmla="*/ 110232 w 611922"/>
                <a:gd name="connsiteY4" fmla="*/ 187301 h 187301"/>
                <a:gd name="connsiteX0" fmla="*/ 102349 w 611922"/>
                <a:gd name="connsiteY0" fmla="*/ 221576 h 221576"/>
                <a:gd name="connsiteX1" fmla="*/ 0 w 611922"/>
                <a:gd name="connsiteY1" fmla="*/ 0 h 221576"/>
                <a:gd name="connsiteX2" fmla="*/ 611922 w 611922"/>
                <a:gd name="connsiteY2" fmla="*/ 32325 h 221576"/>
                <a:gd name="connsiteX3" fmla="*/ 476977 w 611922"/>
                <a:gd name="connsiteY3" fmla="*/ 187301 h 221576"/>
                <a:gd name="connsiteX4" fmla="*/ 102349 w 611922"/>
                <a:gd name="connsiteY4" fmla="*/ 221576 h 22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922" h="221576">
                  <a:moveTo>
                    <a:pt x="102349" y="221576"/>
                  </a:moveTo>
                  <a:lnTo>
                    <a:pt x="0" y="0"/>
                  </a:lnTo>
                  <a:lnTo>
                    <a:pt x="611922" y="32325"/>
                  </a:lnTo>
                  <a:lnTo>
                    <a:pt x="476977" y="187301"/>
                  </a:lnTo>
                  <a:lnTo>
                    <a:pt x="102349" y="221576"/>
                  </a:lnTo>
                  <a:close/>
                </a:path>
              </a:pathLst>
            </a:custGeom>
            <a:solidFill>
              <a:srgbClr val="DCE6F2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63" name="Parallelogram 57"/>
            <p:cNvSpPr/>
            <p:nvPr/>
          </p:nvSpPr>
          <p:spPr>
            <a:xfrm rot="4622941">
              <a:off x="4005006" y="5490160"/>
              <a:ext cx="204959" cy="195830"/>
            </a:xfrm>
            <a:custGeom>
              <a:avLst/>
              <a:gdLst>
                <a:gd name="connsiteX0" fmla="*/ 0 w 501690"/>
                <a:gd name="connsiteY0" fmla="*/ 154976 h 154976"/>
                <a:gd name="connsiteX1" fmla="*/ 134945 w 501690"/>
                <a:gd name="connsiteY1" fmla="*/ 0 h 154976"/>
                <a:gd name="connsiteX2" fmla="*/ 501690 w 501690"/>
                <a:gd name="connsiteY2" fmla="*/ 0 h 154976"/>
                <a:gd name="connsiteX3" fmla="*/ 366745 w 501690"/>
                <a:gd name="connsiteY3" fmla="*/ 154976 h 154976"/>
                <a:gd name="connsiteX4" fmla="*/ 0 w 501690"/>
                <a:gd name="connsiteY4" fmla="*/ 154976 h 154976"/>
                <a:gd name="connsiteX0" fmla="*/ 110232 w 611922"/>
                <a:gd name="connsiteY0" fmla="*/ 187301 h 187301"/>
                <a:gd name="connsiteX1" fmla="*/ 0 w 611922"/>
                <a:gd name="connsiteY1" fmla="*/ 0 h 187301"/>
                <a:gd name="connsiteX2" fmla="*/ 611922 w 611922"/>
                <a:gd name="connsiteY2" fmla="*/ 32325 h 187301"/>
                <a:gd name="connsiteX3" fmla="*/ 476977 w 611922"/>
                <a:gd name="connsiteY3" fmla="*/ 187301 h 187301"/>
                <a:gd name="connsiteX4" fmla="*/ 110232 w 611922"/>
                <a:gd name="connsiteY4" fmla="*/ 187301 h 187301"/>
                <a:gd name="connsiteX0" fmla="*/ 102349 w 611922"/>
                <a:gd name="connsiteY0" fmla="*/ 221576 h 221576"/>
                <a:gd name="connsiteX1" fmla="*/ 0 w 611922"/>
                <a:gd name="connsiteY1" fmla="*/ 0 h 221576"/>
                <a:gd name="connsiteX2" fmla="*/ 611922 w 611922"/>
                <a:gd name="connsiteY2" fmla="*/ 32325 h 221576"/>
                <a:gd name="connsiteX3" fmla="*/ 476977 w 611922"/>
                <a:gd name="connsiteY3" fmla="*/ 187301 h 221576"/>
                <a:gd name="connsiteX4" fmla="*/ 102349 w 611922"/>
                <a:gd name="connsiteY4" fmla="*/ 221576 h 221576"/>
                <a:gd name="connsiteX0" fmla="*/ 102349 w 476977"/>
                <a:gd name="connsiteY0" fmla="*/ 221576 h 221576"/>
                <a:gd name="connsiteX1" fmla="*/ 0 w 476977"/>
                <a:gd name="connsiteY1" fmla="*/ 0 h 221576"/>
                <a:gd name="connsiteX2" fmla="*/ 222652 w 476977"/>
                <a:gd name="connsiteY2" fmla="*/ 12373 h 221576"/>
                <a:gd name="connsiteX3" fmla="*/ 476977 w 476977"/>
                <a:gd name="connsiteY3" fmla="*/ 187301 h 221576"/>
                <a:gd name="connsiteX4" fmla="*/ 102349 w 476977"/>
                <a:gd name="connsiteY4" fmla="*/ 221576 h 221576"/>
                <a:gd name="connsiteX0" fmla="*/ 102349 w 222652"/>
                <a:gd name="connsiteY0" fmla="*/ 221576 h 221576"/>
                <a:gd name="connsiteX1" fmla="*/ 0 w 222652"/>
                <a:gd name="connsiteY1" fmla="*/ 0 h 221576"/>
                <a:gd name="connsiteX2" fmla="*/ 222652 w 222652"/>
                <a:gd name="connsiteY2" fmla="*/ 12373 h 221576"/>
                <a:gd name="connsiteX3" fmla="*/ 134413 w 222652"/>
                <a:gd name="connsiteY3" fmla="*/ 164223 h 221576"/>
                <a:gd name="connsiteX4" fmla="*/ 102349 w 222652"/>
                <a:gd name="connsiteY4" fmla="*/ 221576 h 221576"/>
                <a:gd name="connsiteX0" fmla="*/ 0 w 259415"/>
                <a:gd name="connsiteY0" fmla="*/ 135591 h 164223"/>
                <a:gd name="connsiteX1" fmla="*/ 36763 w 259415"/>
                <a:gd name="connsiteY1" fmla="*/ 0 h 164223"/>
                <a:gd name="connsiteX2" fmla="*/ 259415 w 259415"/>
                <a:gd name="connsiteY2" fmla="*/ 12373 h 164223"/>
                <a:gd name="connsiteX3" fmla="*/ 171176 w 259415"/>
                <a:gd name="connsiteY3" fmla="*/ 164223 h 164223"/>
                <a:gd name="connsiteX4" fmla="*/ 0 w 259415"/>
                <a:gd name="connsiteY4" fmla="*/ 135591 h 164223"/>
                <a:gd name="connsiteX0" fmla="*/ 0 w 259415"/>
                <a:gd name="connsiteY0" fmla="*/ 144161 h 172793"/>
                <a:gd name="connsiteX1" fmla="*/ 115715 w 259415"/>
                <a:gd name="connsiteY1" fmla="*/ 0 h 172793"/>
                <a:gd name="connsiteX2" fmla="*/ 259415 w 259415"/>
                <a:gd name="connsiteY2" fmla="*/ 20943 h 172793"/>
                <a:gd name="connsiteX3" fmla="*/ 171176 w 259415"/>
                <a:gd name="connsiteY3" fmla="*/ 172793 h 172793"/>
                <a:gd name="connsiteX4" fmla="*/ 0 w 259415"/>
                <a:gd name="connsiteY4" fmla="*/ 144161 h 17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415" h="172793">
                  <a:moveTo>
                    <a:pt x="0" y="144161"/>
                  </a:moveTo>
                  <a:lnTo>
                    <a:pt x="115715" y="0"/>
                  </a:lnTo>
                  <a:lnTo>
                    <a:pt x="259415" y="20943"/>
                  </a:lnTo>
                  <a:lnTo>
                    <a:pt x="171176" y="172793"/>
                  </a:lnTo>
                  <a:lnTo>
                    <a:pt x="0" y="144161"/>
                  </a:lnTo>
                  <a:close/>
                </a:path>
              </a:pathLst>
            </a:custGeom>
            <a:solidFill>
              <a:srgbClr val="DCE6F2">
                <a:alpha val="7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4178986" y="5188370"/>
              <a:ext cx="343891" cy="4404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509158" y="5232411"/>
              <a:ext cx="88140" cy="70942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62" idx="2"/>
            </p:cNvCxnSpPr>
            <p:nvPr/>
          </p:nvCxnSpPr>
          <p:spPr>
            <a:xfrm>
              <a:off x="4577413" y="5291631"/>
              <a:ext cx="60928" cy="42076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2" idx="2"/>
              <a:endCxn id="62" idx="3"/>
            </p:cNvCxnSpPr>
            <p:nvPr/>
          </p:nvCxnSpPr>
          <p:spPr>
            <a:xfrm flipH="1" flipV="1">
              <a:off x="4443276" y="5647855"/>
              <a:ext cx="195065" cy="64542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2" idx="3"/>
              <a:endCxn id="62" idx="0"/>
            </p:cNvCxnSpPr>
            <p:nvPr/>
          </p:nvCxnSpPr>
          <p:spPr>
            <a:xfrm flipH="1" flipV="1">
              <a:off x="4339085" y="5368102"/>
              <a:ext cx="104191" cy="27975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0"/>
            </p:cNvCxnSpPr>
            <p:nvPr/>
          </p:nvCxnSpPr>
          <p:spPr>
            <a:xfrm flipH="1" flipV="1">
              <a:off x="4005907" y="5315804"/>
              <a:ext cx="333178" cy="5229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3" idx="2"/>
              <a:endCxn id="63" idx="3"/>
            </p:cNvCxnSpPr>
            <p:nvPr/>
          </p:nvCxnSpPr>
          <p:spPr>
            <a:xfrm flipH="1" flipV="1">
              <a:off x="4019404" y="5641950"/>
              <a:ext cx="183342" cy="2937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3" idx="1"/>
              <a:endCxn id="63" idx="2"/>
            </p:cNvCxnSpPr>
            <p:nvPr/>
          </p:nvCxnSpPr>
          <p:spPr>
            <a:xfrm>
              <a:off x="4200432" y="5555356"/>
              <a:ext cx="2314" cy="11596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3" idx="0"/>
              <a:endCxn id="63" idx="3"/>
            </p:cNvCxnSpPr>
            <p:nvPr/>
          </p:nvCxnSpPr>
          <p:spPr>
            <a:xfrm flipH="1">
              <a:off x="4019404" y="5502874"/>
              <a:ext cx="1313" cy="13907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424245" y="5590912"/>
              <a:ext cx="4469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3269587" y="5502014"/>
              <a:ext cx="4469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n 74"/>
            <p:cNvSpPr/>
            <p:nvPr/>
          </p:nvSpPr>
          <p:spPr>
            <a:xfrm>
              <a:off x="2820552" y="3223914"/>
              <a:ext cx="1229404" cy="1066800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47999" y="4336880"/>
              <a:ext cx="24556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  <a:cs typeface="Comic Sans MS"/>
                </a:rPr>
                <a:t>Partially dissolve substrate.</a:t>
              </a:r>
            </a:p>
            <a:p>
              <a:pPr algn="ctr"/>
              <a:r>
                <a:rPr lang="en-US" sz="1600" dirty="0" smtClean="0">
                  <a:latin typeface="+mj-lt"/>
                  <a:cs typeface="Comic Sans MS"/>
                </a:rPr>
                <a:t>Float PEDOT onto H</a:t>
              </a:r>
              <a:r>
                <a:rPr lang="en-US" sz="1600" baseline="-25000" dirty="0" smtClean="0">
                  <a:latin typeface="+mj-lt"/>
                  <a:cs typeface="Comic Sans MS"/>
                </a:rPr>
                <a:t>2</a:t>
              </a:r>
              <a:r>
                <a:rPr lang="en-US" sz="1600" dirty="0" smtClean="0">
                  <a:latin typeface="+mj-lt"/>
                  <a:cs typeface="Comic Sans MS"/>
                </a:rPr>
                <a:t>O.</a:t>
              </a:r>
              <a:endParaRPr lang="en-US" sz="1600" dirty="0">
                <a:latin typeface="+mj-lt"/>
                <a:cs typeface="Comic Sans MS"/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3198002" y="3467576"/>
              <a:ext cx="457200" cy="139177"/>
            </a:xfrm>
            <a:prstGeom prst="parallelogram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cs typeface="Comic Sans M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3011" y="6138341"/>
              <a:ext cx="3965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  <a:cs typeface="Comic Sans MS"/>
                </a:rPr>
                <a:t>Lift substrate onto film, pump under vacuum.</a:t>
              </a:r>
              <a:endParaRPr lang="en-US" sz="1600" dirty="0">
                <a:latin typeface="+mj-lt"/>
                <a:cs typeface="Comic Sans MS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cs typeface="Comic Sans MS"/>
              </a:rPr>
              <a:t>Lift-Off Float-On</a:t>
            </a:r>
            <a:endParaRPr lang="en-US" dirty="0">
              <a:solidFill>
                <a:srgbClr val="800000"/>
              </a:solidFill>
              <a:cs typeface="Comic Sans MS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022600"/>
            <a:ext cx="4933950" cy="34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04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6200"/>
            <a:ext cx="7912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Energy band diagrams for 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inverted (a) and defect (b) interfaces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1628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724400" y="1295400"/>
            <a:ext cx="152400" cy="449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9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Barrier Height at MIS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136958"/>
              </p:ext>
            </p:extLst>
          </p:nvPr>
        </p:nvGraphicFramePr>
        <p:xfrm>
          <a:off x="609600" y="4598416"/>
          <a:ext cx="7896764" cy="2095754"/>
        </p:xfrm>
        <a:graphic>
          <a:graphicData uri="http://schemas.openxmlformats.org/drawingml/2006/table">
            <a:tbl>
              <a:tblPr firstRow="1" firstCol="1" bandRow="1"/>
              <a:tblGrid>
                <a:gridCol w="3037588"/>
                <a:gridCol w="1193482"/>
                <a:gridCol w="2034004"/>
                <a:gridCol w="1631690"/>
              </a:tblGrid>
              <a:tr h="735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BH [±0.03V]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From J-V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SBH [±0.01V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–Si/ PEDOT:PSS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THEORETICAL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SBH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100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+ ζ 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sc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-Si &lt;111&gt; /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 styrene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sc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-Si &lt;111&gt; /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ET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sc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-Si &lt;100&gt;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800" b="1" dirty="0" err="1" smtClean="0">
                          <a:solidFill>
                            <a:srgbClr val="FF33CC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Methoxy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sc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-Si &lt;111&gt;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/H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0.84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0.88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NSLewis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" name="Right Arrow 104"/>
          <p:cNvSpPr/>
          <p:nvPr/>
        </p:nvSpPr>
        <p:spPr>
          <a:xfrm>
            <a:off x="5410200" y="2973172"/>
            <a:ext cx="791047" cy="4654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6248401" y="2971800"/>
            <a:ext cx="312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Capacitance – Voltage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4429969"/>
            <a:ext cx="1752600" cy="242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17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9891" y="986135"/>
            <a:ext cx="494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J-V data – </a:t>
            </a:r>
            <a:r>
              <a:rPr lang="en-US" sz="2400" dirty="0" smtClean="0"/>
              <a:t>Thermionic Emission</a:t>
            </a:r>
            <a:endParaRPr lang="en-US" sz="24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33400" y="838200"/>
            <a:ext cx="3200400" cy="3886200"/>
            <a:chOff x="1520990" y="134242"/>
            <a:chExt cx="3010617" cy="4513958"/>
          </a:xfrm>
        </p:grpSpPr>
        <p:grpSp>
          <p:nvGrpSpPr>
            <p:cNvPr id="33" name="Group 32"/>
            <p:cNvGrpSpPr/>
            <p:nvPr/>
          </p:nvGrpSpPr>
          <p:grpSpPr>
            <a:xfrm>
              <a:off x="1520990" y="134242"/>
              <a:ext cx="3010617" cy="4513958"/>
              <a:chOff x="4557938" y="-351766"/>
              <a:chExt cx="2123174" cy="3015447"/>
            </a:xfrm>
          </p:grpSpPr>
          <p:sp>
            <p:nvSpPr>
              <p:cNvPr id="39" name="Arc 38"/>
              <p:cNvSpPr/>
              <p:nvPr/>
            </p:nvSpPr>
            <p:spPr>
              <a:xfrm rot="10800000">
                <a:off x="4565201" y="-351766"/>
                <a:ext cx="1987169" cy="1718706"/>
              </a:xfrm>
              <a:prstGeom prst="arc">
                <a:avLst>
                  <a:gd name="adj1" fmla="val 16089069"/>
                  <a:gd name="adj2" fmla="val 64698"/>
                </a:avLst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88"/>
              <p:cNvGrpSpPr/>
              <p:nvPr/>
            </p:nvGrpSpPr>
            <p:grpSpPr>
              <a:xfrm>
                <a:off x="4557938" y="720251"/>
                <a:ext cx="2123174" cy="1943430"/>
                <a:chOff x="4557938" y="720251"/>
                <a:chExt cx="2123174" cy="194343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5573171" y="1367775"/>
                  <a:ext cx="58239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5576103" y="2438962"/>
                  <a:ext cx="546126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rc 42"/>
                <p:cNvSpPr/>
                <p:nvPr/>
              </p:nvSpPr>
              <p:spPr>
                <a:xfrm rot="10800000">
                  <a:off x="4557938" y="720251"/>
                  <a:ext cx="1987169" cy="1718706"/>
                </a:xfrm>
                <a:prstGeom prst="arc">
                  <a:avLst>
                    <a:gd name="adj1" fmla="val 16089069"/>
                    <a:gd name="adj2" fmla="val 21171486"/>
                  </a:avLst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 flipH="1" flipV="1">
                  <a:off x="4565201" y="1638189"/>
                  <a:ext cx="1753827" cy="4872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6181904" y="1100928"/>
                  <a:ext cx="440762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smtClean="0"/>
                    <a:t>E</a:t>
                  </a:r>
                  <a:r>
                    <a:rPr lang="en-US" sz="2400" baseline="-25000" dirty="0" smtClean="0"/>
                    <a:t>C</a:t>
                  </a:r>
                  <a:endParaRPr lang="en-US" sz="2400" baseline="-25000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213754" y="1430988"/>
                  <a:ext cx="388248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err="1" smtClean="0"/>
                    <a:t>E</a:t>
                  </a:r>
                  <a:r>
                    <a:rPr lang="en-US" sz="2400" baseline="-25000" dirty="0" err="1" smtClean="0"/>
                    <a:t>f</a:t>
                  </a:r>
                  <a:endParaRPr lang="en-US" sz="2400" baseline="-250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228744" y="2202016"/>
                  <a:ext cx="452368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smtClean="0"/>
                    <a:t>E</a:t>
                  </a:r>
                  <a:r>
                    <a:rPr lang="en-US" sz="2400" baseline="-25000" dirty="0" smtClean="0"/>
                    <a:t>V</a:t>
                  </a:r>
                  <a:endParaRPr lang="en-US" sz="2400" baseline="-25000" dirty="0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1676400" y="2057400"/>
              <a:ext cx="1730796" cy="2236439"/>
              <a:chOff x="1676400" y="2057400"/>
              <a:chExt cx="1730796" cy="223643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1676400" y="2057400"/>
                <a:ext cx="0" cy="1055695"/>
              </a:xfrm>
              <a:prstGeom prst="straightConnector1">
                <a:avLst/>
              </a:prstGeom>
              <a:ln w="38100">
                <a:solidFill>
                  <a:srgbClr val="FF33CC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1994848" y="2389496"/>
                <a:ext cx="0" cy="7315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245082" y="2528248"/>
                <a:ext cx="0" cy="598398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407196" y="2746439"/>
                <a:ext cx="0" cy="15474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3505200" y="3733800"/>
            <a:ext cx="113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g</a:t>
            </a:r>
            <a:r>
              <a:rPr lang="en-US" dirty="0" smtClean="0"/>
              <a:t>=1.12eV</a:t>
            </a:r>
            <a:endParaRPr lang="en-US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723676"/>
              </p:ext>
            </p:extLst>
          </p:nvPr>
        </p:nvGraphicFramePr>
        <p:xfrm>
          <a:off x="838200" y="1447800"/>
          <a:ext cx="4038600" cy="95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Equation" r:id="rId3" imgW="2247900" imgH="457200" progId="Equation.3">
                  <p:embed/>
                </p:oleObj>
              </mc:Choice>
              <mc:Fallback>
                <p:oleObj name="Equation" r:id="rId3" imgW="2247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447800"/>
                        <a:ext cx="4038600" cy="95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26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162831"/>
              </p:ext>
            </p:extLst>
          </p:nvPr>
        </p:nvGraphicFramePr>
        <p:xfrm>
          <a:off x="5950192" y="1676400"/>
          <a:ext cx="298212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משוואה" r:id="rId3" imgW="1612900" imgH="431800" progId="Equation.3">
                  <p:embed/>
                </p:oleObj>
              </mc:Choice>
              <mc:Fallback>
                <p:oleObj name="משוואה" r:id="rId3" imgW="1612900" imgH="431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192" y="1676400"/>
                        <a:ext cx="2982121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86973"/>
              </p:ext>
            </p:extLst>
          </p:nvPr>
        </p:nvGraphicFramePr>
        <p:xfrm>
          <a:off x="609600" y="4572001"/>
          <a:ext cx="7924802" cy="2176271"/>
        </p:xfrm>
        <a:graphic>
          <a:graphicData uri="http://schemas.openxmlformats.org/drawingml/2006/table">
            <a:tbl>
              <a:tblPr firstRow="1" firstCol="1" bandRow="1"/>
              <a:tblGrid>
                <a:gridCol w="2806701"/>
                <a:gridCol w="1155700"/>
                <a:gridCol w="2806699"/>
                <a:gridCol w="1155702"/>
              </a:tblGrid>
              <a:tr h="914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BH [±0.03V]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From J-V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SBH [±0.01V]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–Si/ PEDOT:PSS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theoretical value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SBH=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1100" baseline="-25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+ ζ *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BH [±0.01V]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From C-V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sc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-Si &lt;111&gt; /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 styrene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sc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-Si &lt;111&gt; /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ET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sc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-Si &lt;100&gt;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800" b="1" dirty="0" err="1" smtClean="0">
                          <a:solidFill>
                            <a:srgbClr val="FF33CC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Methoxy</a:t>
                      </a: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sc</a:t>
                      </a: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-Si &lt;111&gt; 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/H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0.84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0.91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620000" y="3657600"/>
            <a:ext cx="113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g</a:t>
            </a:r>
            <a:r>
              <a:rPr lang="en-US" dirty="0" smtClean="0"/>
              <a:t>=1.12eV</a:t>
            </a:r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5791200" y="952440"/>
            <a:ext cx="2623177" cy="3752910"/>
            <a:chOff x="6092989" y="197893"/>
            <a:chExt cx="3010617" cy="4450307"/>
          </a:xfrm>
        </p:grpSpPr>
        <p:grpSp>
          <p:nvGrpSpPr>
            <p:cNvPr id="4" name="Group 3"/>
            <p:cNvGrpSpPr/>
            <p:nvPr/>
          </p:nvGrpSpPr>
          <p:grpSpPr>
            <a:xfrm>
              <a:off x="6092989" y="197893"/>
              <a:ext cx="3010617" cy="4450307"/>
              <a:chOff x="4557938" y="-351766"/>
              <a:chExt cx="2123174" cy="3015447"/>
            </a:xfrm>
          </p:grpSpPr>
          <p:sp>
            <p:nvSpPr>
              <p:cNvPr id="5" name="Arc 4"/>
              <p:cNvSpPr/>
              <p:nvPr/>
            </p:nvSpPr>
            <p:spPr>
              <a:xfrm rot="10800000">
                <a:off x="4565201" y="-351766"/>
                <a:ext cx="1987169" cy="1718706"/>
              </a:xfrm>
              <a:prstGeom prst="arc">
                <a:avLst>
                  <a:gd name="adj1" fmla="val 16089069"/>
                  <a:gd name="adj2" fmla="val 64698"/>
                </a:avLst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88"/>
              <p:cNvGrpSpPr/>
              <p:nvPr/>
            </p:nvGrpSpPr>
            <p:grpSpPr>
              <a:xfrm>
                <a:off x="4557938" y="720251"/>
                <a:ext cx="2123174" cy="1943430"/>
                <a:chOff x="4557938" y="720251"/>
                <a:chExt cx="2123174" cy="1943430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5573171" y="1363476"/>
                  <a:ext cx="58239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5576103" y="2438962"/>
                  <a:ext cx="546126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>
                <a:xfrm rot="10800000">
                  <a:off x="4557938" y="720251"/>
                  <a:ext cx="1987169" cy="1718706"/>
                </a:xfrm>
                <a:prstGeom prst="arc">
                  <a:avLst>
                    <a:gd name="adj1" fmla="val 16089069"/>
                    <a:gd name="adj2" fmla="val 21207734"/>
                  </a:avLst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 flipH="1" flipV="1">
                  <a:off x="4557938" y="1643061"/>
                  <a:ext cx="1761090" cy="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6181904" y="1100928"/>
                  <a:ext cx="440762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smtClean="0"/>
                    <a:t>E</a:t>
                  </a:r>
                  <a:r>
                    <a:rPr lang="en-US" sz="2400" baseline="-25000" dirty="0" smtClean="0"/>
                    <a:t>C</a:t>
                  </a:r>
                  <a:endParaRPr lang="en-US" sz="2400" baseline="-250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213754" y="1430988"/>
                  <a:ext cx="388248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err="1" smtClean="0"/>
                    <a:t>E</a:t>
                  </a:r>
                  <a:r>
                    <a:rPr lang="en-US" sz="2400" baseline="-25000" dirty="0" err="1" smtClean="0"/>
                    <a:t>f</a:t>
                  </a:r>
                  <a:endParaRPr lang="en-US" sz="2400" baseline="-250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228744" y="2202016"/>
                  <a:ext cx="452368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smtClean="0"/>
                    <a:t>E</a:t>
                  </a:r>
                  <a:r>
                    <a:rPr lang="en-US" sz="2400" baseline="-25000" dirty="0" smtClean="0"/>
                    <a:t>V</a:t>
                  </a:r>
                  <a:endParaRPr lang="en-US" sz="2400" baseline="-25000" dirty="0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6144904" y="1738952"/>
              <a:ext cx="1835414" cy="2549696"/>
              <a:chOff x="6144904" y="1738952"/>
              <a:chExt cx="1835414" cy="254969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7980318" y="2750273"/>
                <a:ext cx="0" cy="153837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283656" y="2057400"/>
                <a:ext cx="0" cy="106292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6144904" y="1738952"/>
                <a:ext cx="0" cy="1389603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6553200" y="2392680"/>
                <a:ext cx="0" cy="731520"/>
              </a:xfrm>
              <a:prstGeom prst="straightConnector1">
                <a:avLst/>
              </a:prstGeom>
              <a:ln w="38100">
                <a:solidFill>
                  <a:srgbClr val="FF33CC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/>
          <p:cNvSpPr txBox="1"/>
          <p:nvPr/>
        </p:nvSpPr>
        <p:spPr>
          <a:xfrm>
            <a:off x="159891" y="986135"/>
            <a:ext cx="494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J-V data – </a:t>
            </a:r>
            <a:r>
              <a:rPr lang="en-US" sz="2400" dirty="0" smtClean="0"/>
              <a:t>Thermionic Emission</a:t>
            </a:r>
            <a:endParaRPr lang="en-US" sz="2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257801" y="91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C-V data </a:t>
            </a:r>
            <a:r>
              <a:rPr lang="en-US" sz="2400" dirty="0" smtClean="0"/>
              <a:t>–capacitance of inversion layer</a:t>
            </a:r>
            <a:endParaRPr lang="en-US" sz="24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533400" y="838200"/>
            <a:ext cx="3200400" cy="3886200"/>
            <a:chOff x="1520990" y="134242"/>
            <a:chExt cx="3010617" cy="4513958"/>
          </a:xfrm>
        </p:grpSpPr>
        <p:grpSp>
          <p:nvGrpSpPr>
            <p:cNvPr id="54" name="Group 53"/>
            <p:cNvGrpSpPr/>
            <p:nvPr/>
          </p:nvGrpSpPr>
          <p:grpSpPr>
            <a:xfrm>
              <a:off x="1520990" y="134242"/>
              <a:ext cx="3010617" cy="4513958"/>
              <a:chOff x="4557938" y="-351766"/>
              <a:chExt cx="2123174" cy="3015447"/>
            </a:xfrm>
          </p:grpSpPr>
          <p:sp>
            <p:nvSpPr>
              <p:cNvPr id="55" name="Arc 54"/>
              <p:cNvSpPr/>
              <p:nvPr/>
            </p:nvSpPr>
            <p:spPr>
              <a:xfrm rot="10800000">
                <a:off x="4565201" y="-351766"/>
                <a:ext cx="1987169" cy="1718706"/>
              </a:xfrm>
              <a:prstGeom prst="arc">
                <a:avLst>
                  <a:gd name="adj1" fmla="val 16089069"/>
                  <a:gd name="adj2" fmla="val 64698"/>
                </a:avLst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88"/>
              <p:cNvGrpSpPr/>
              <p:nvPr/>
            </p:nvGrpSpPr>
            <p:grpSpPr>
              <a:xfrm>
                <a:off x="4557938" y="720251"/>
                <a:ext cx="2123174" cy="1943430"/>
                <a:chOff x="4557938" y="720251"/>
                <a:chExt cx="2123174" cy="194343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5573171" y="1367775"/>
                  <a:ext cx="582399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5576103" y="2438962"/>
                  <a:ext cx="546126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Arc 58"/>
                <p:cNvSpPr/>
                <p:nvPr/>
              </p:nvSpPr>
              <p:spPr>
                <a:xfrm rot="10800000">
                  <a:off x="4557938" y="720251"/>
                  <a:ext cx="1987169" cy="1718706"/>
                </a:xfrm>
                <a:prstGeom prst="arc">
                  <a:avLst>
                    <a:gd name="adj1" fmla="val 16089069"/>
                    <a:gd name="adj2" fmla="val 21171486"/>
                  </a:avLst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4565201" y="1638189"/>
                  <a:ext cx="1753827" cy="4872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6181904" y="1100928"/>
                  <a:ext cx="440762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smtClean="0"/>
                    <a:t>E</a:t>
                  </a:r>
                  <a:r>
                    <a:rPr lang="en-US" sz="2400" baseline="-25000" dirty="0" smtClean="0"/>
                    <a:t>C</a:t>
                  </a:r>
                  <a:endParaRPr lang="en-US" sz="2400" baseline="-250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213754" y="1430988"/>
                  <a:ext cx="388248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err="1" smtClean="0"/>
                    <a:t>E</a:t>
                  </a:r>
                  <a:r>
                    <a:rPr lang="en-US" sz="2400" baseline="-25000" dirty="0" err="1" smtClean="0"/>
                    <a:t>f</a:t>
                  </a:r>
                  <a:endParaRPr lang="en-US" sz="2400" baseline="-250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6228744" y="2202016"/>
                  <a:ext cx="452368" cy="46166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400" dirty="0" smtClean="0"/>
                    <a:t>E</a:t>
                  </a:r>
                  <a:r>
                    <a:rPr lang="en-US" sz="2400" baseline="-25000" dirty="0" smtClean="0"/>
                    <a:t>V</a:t>
                  </a:r>
                  <a:endParaRPr lang="en-US" sz="2400" baseline="-25000" dirty="0"/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1676400" y="2057400"/>
              <a:ext cx="1730796" cy="2236439"/>
              <a:chOff x="1676400" y="2057400"/>
              <a:chExt cx="1730796" cy="2236439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1676400" y="2057400"/>
                <a:ext cx="0" cy="1055695"/>
              </a:xfrm>
              <a:prstGeom prst="straightConnector1">
                <a:avLst/>
              </a:prstGeom>
              <a:ln w="38100">
                <a:solidFill>
                  <a:srgbClr val="FF33CC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1994848" y="2389496"/>
                <a:ext cx="0" cy="7315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245082" y="2528248"/>
                <a:ext cx="0" cy="598398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3407196" y="2746439"/>
                <a:ext cx="0" cy="15474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/>
          <p:cNvSpPr txBox="1"/>
          <p:nvPr/>
        </p:nvSpPr>
        <p:spPr>
          <a:xfrm>
            <a:off x="3505200" y="3733800"/>
            <a:ext cx="113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g</a:t>
            </a:r>
            <a:r>
              <a:rPr lang="en-US" dirty="0" smtClean="0"/>
              <a:t>=1.12eV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52346"/>
              </p:ext>
            </p:extLst>
          </p:nvPr>
        </p:nvGraphicFramePr>
        <p:xfrm>
          <a:off x="838200" y="1447800"/>
          <a:ext cx="4038600" cy="95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5" imgW="2247900" imgH="457200" progId="Equation.3">
                  <p:embed/>
                </p:oleObj>
              </mc:Choice>
              <mc:Fallback>
                <p:oleObj name="Equation" r:id="rId5" imgW="2247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447800"/>
                        <a:ext cx="4038600" cy="95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Barrier Height at MIS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4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9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A</a:t>
            </a:r>
            <a:r>
              <a:rPr lang="en-US" dirty="0" smtClean="0">
                <a:solidFill>
                  <a:srgbClr val="800000"/>
                </a:solidFill>
              </a:rPr>
              <a:t>dvantages of C-V measurement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109" y="1231365"/>
            <a:ext cx="7814091" cy="1740436"/>
          </a:xfrm>
        </p:spPr>
        <p:txBody>
          <a:bodyPr/>
          <a:lstStyle/>
          <a:p>
            <a:pPr marL="285750" lvl="1"/>
            <a:r>
              <a:rPr lang="en-US" dirty="0" smtClean="0"/>
              <a:t>Built-in voltage, depletion region width </a:t>
            </a:r>
          </a:p>
          <a:p>
            <a:pPr marL="285750" lvl="1"/>
            <a:r>
              <a:rPr lang="en-US" dirty="0" smtClean="0"/>
              <a:t>Semiconductor carrier density</a:t>
            </a:r>
          </a:p>
          <a:p>
            <a:pPr marL="285750" lvl="1"/>
            <a:r>
              <a:rPr lang="en-US" dirty="0" smtClean="0"/>
              <a:t>Density </a:t>
            </a:r>
            <a:r>
              <a:rPr lang="en-US" dirty="0"/>
              <a:t>of interface </a:t>
            </a:r>
            <a:r>
              <a:rPr lang="en-US" dirty="0" smtClean="0"/>
              <a:t>defects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3048000" y="2895600"/>
            <a:ext cx="2983109" cy="3015447"/>
            <a:chOff x="3698003" y="-351766"/>
            <a:chExt cx="2983109" cy="3015447"/>
          </a:xfrm>
        </p:grpSpPr>
        <p:sp>
          <p:nvSpPr>
            <p:cNvPr id="60" name="Arc 59"/>
            <p:cNvSpPr/>
            <p:nvPr/>
          </p:nvSpPr>
          <p:spPr>
            <a:xfrm rot="10800000">
              <a:off x="4565201" y="-351766"/>
              <a:ext cx="1987169" cy="1718706"/>
            </a:xfrm>
            <a:prstGeom prst="arc">
              <a:avLst>
                <a:gd name="adj1" fmla="val 16089069"/>
                <a:gd name="adj2" fmla="val 64698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88"/>
            <p:cNvGrpSpPr/>
            <p:nvPr/>
          </p:nvGrpSpPr>
          <p:grpSpPr>
            <a:xfrm>
              <a:off x="3698003" y="315521"/>
              <a:ext cx="2983109" cy="2348160"/>
              <a:chOff x="3698003" y="315521"/>
              <a:chExt cx="2983109" cy="234816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H="1">
                <a:off x="5573171" y="1372520"/>
                <a:ext cx="582399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576103" y="2438962"/>
                <a:ext cx="546126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Arc 63"/>
              <p:cNvSpPr/>
              <p:nvPr/>
            </p:nvSpPr>
            <p:spPr>
              <a:xfrm rot="10800000">
                <a:off x="4557938" y="720251"/>
                <a:ext cx="1987169" cy="1718706"/>
              </a:xfrm>
              <a:prstGeom prst="arc">
                <a:avLst>
                  <a:gd name="adj1" fmla="val 16089069"/>
                  <a:gd name="adj2" fmla="val 64698"/>
                </a:avLst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3698003" y="1633317"/>
                <a:ext cx="2457567" cy="9744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4297603" y="315521"/>
                <a:ext cx="2651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4297603" y="2196765"/>
                <a:ext cx="2651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4326181" y="1525896"/>
                <a:ext cx="203078" cy="219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4297603" y="315521"/>
                <a:ext cx="0" cy="187983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562703" y="315521"/>
                <a:ext cx="0" cy="187983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500680" y="1423470"/>
                <a:ext cx="136531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500680" y="1477179"/>
                <a:ext cx="136531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500680" y="1537143"/>
                <a:ext cx="136531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500681" y="1098772"/>
                <a:ext cx="136532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500681" y="1152482"/>
                <a:ext cx="136532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500681" y="1206191"/>
                <a:ext cx="136532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500681" y="1259901"/>
                <a:ext cx="136532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498846" y="1308619"/>
                <a:ext cx="136532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500681" y="1365954"/>
                <a:ext cx="136532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6181904" y="1100928"/>
                <a:ext cx="440762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E</a:t>
                </a:r>
                <a:r>
                  <a:rPr lang="en-US" sz="2400" baseline="-25000" dirty="0" smtClean="0"/>
                  <a:t>C</a:t>
                </a:r>
                <a:endParaRPr lang="en-US" sz="2400" baseline="-250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213754" y="1430988"/>
                <a:ext cx="388248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400" dirty="0" err="1" smtClean="0"/>
                  <a:t>E</a:t>
                </a:r>
                <a:r>
                  <a:rPr lang="en-US" sz="2400" baseline="-25000" dirty="0" err="1" smtClean="0"/>
                  <a:t>f</a:t>
                </a:r>
                <a:endParaRPr lang="en-US" sz="2400" baseline="-250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228744" y="2202016"/>
                <a:ext cx="452368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400" dirty="0" smtClean="0"/>
                  <a:t>E</a:t>
                </a:r>
                <a:r>
                  <a:rPr lang="en-US" sz="2400" baseline="-25000" dirty="0" smtClean="0"/>
                  <a:t>V</a:t>
                </a:r>
                <a:endParaRPr lang="en-US" sz="2400" baseline="-25000" dirty="0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4500665" y="1044324"/>
                <a:ext cx="136532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4" name="Straight Arrow Connector 83"/>
          <p:cNvCxnSpPr/>
          <p:nvPr/>
        </p:nvCxnSpPr>
        <p:spPr>
          <a:xfrm flipV="1">
            <a:off x="2317233" y="4077793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60033" y="375901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2329809" y="515235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545741" y="515921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611353" y="5686328"/>
            <a:ext cx="66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 smtClean="0"/>
              <a:t>Si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2545833" y="5680214"/>
            <a:ext cx="1031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Metal 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3283932" y="5695890"/>
            <a:ext cx="144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</a:t>
            </a:r>
            <a:r>
              <a:rPr lang="en-US" sz="2000" dirty="0" smtClean="0"/>
              <a:t>nsulator</a:t>
            </a:r>
            <a:endParaRPr lang="en-US" sz="2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971136" y="3632014"/>
            <a:ext cx="1820064" cy="833045"/>
            <a:chOff x="4025175" y="3970866"/>
            <a:chExt cx="1820064" cy="833045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5257478" y="4097867"/>
              <a:ext cx="0" cy="7060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402489" y="421554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2"/>
                  </a:solidFill>
                </a:rPr>
                <a:t>V</a:t>
              </a:r>
              <a:r>
                <a:rPr lang="en-US" b="1" baseline="-25000" dirty="0" err="1" smtClean="0">
                  <a:solidFill>
                    <a:schemeClr val="accent2"/>
                  </a:solidFill>
                </a:rPr>
                <a:t>bi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4025175" y="3979333"/>
              <a:ext cx="93595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270732" y="3970866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W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765033" y="4038412"/>
            <a:ext cx="278792" cy="93641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4761384" y="3505200"/>
            <a:ext cx="581441" cy="1853256"/>
            <a:chOff x="4815423" y="3844052"/>
            <a:chExt cx="581441" cy="1853256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5106144" y="4194713"/>
              <a:ext cx="0" cy="6091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5106144" y="5241020"/>
              <a:ext cx="0" cy="4562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815423" y="3844052"/>
              <a:ext cx="58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2"/>
                  </a:solidFill>
                </a:rPr>
                <a:t>E</a:t>
              </a:r>
              <a:r>
                <a:rPr lang="en-US" b="1" baseline="-25000" dirty="0" err="1" smtClean="0">
                  <a:solidFill>
                    <a:schemeClr val="accent2"/>
                  </a:solidFill>
                </a:rPr>
                <a:t>c</a:t>
              </a:r>
              <a:r>
                <a:rPr lang="en-US" b="1" dirty="0" err="1" smtClean="0">
                  <a:solidFill>
                    <a:schemeClr val="accent2"/>
                  </a:solidFill>
                </a:rPr>
                <a:t>-E</a:t>
              </a:r>
              <a:r>
                <a:rPr lang="en-US" b="1" baseline="-25000" dirty="0" err="1" smtClean="0">
                  <a:solidFill>
                    <a:schemeClr val="accent2"/>
                  </a:solidFill>
                </a:rPr>
                <a:t>f</a:t>
              </a:r>
              <a:endParaRPr lang="en-US" b="1" baseline="-25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Motivation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837"/>
            <a:ext cx="7239000" cy="4678363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1981200" cy="1981200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457200" y="3505200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Explore use of “</a:t>
            </a:r>
            <a:r>
              <a:rPr lang="en-US" sz="2800" u="sng" dirty="0"/>
              <a:t>inversion layer</a:t>
            </a:r>
            <a:r>
              <a:rPr lang="en-US" sz="2800" dirty="0" smtClean="0"/>
              <a:t>” PV* </a:t>
            </a:r>
            <a:r>
              <a:rPr lang="en-US" sz="2800" dirty="0"/>
              <a:t>device 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by </a:t>
            </a:r>
            <a:r>
              <a:rPr lang="en-US" sz="2800" dirty="0"/>
              <a:t>controlling </a:t>
            </a:r>
            <a:r>
              <a:rPr lang="en-US" sz="2800" u="sng" dirty="0" smtClean="0"/>
              <a:t>interface</a:t>
            </a:r>
            <a:r>
              <a:rPr lang="en-US" sz="2800" dirty="0" smtClean="0"/>
              <a:t> </a:t>
            </a:r>
            <a:r>
              <a:rPr lang="en-US" sz="2800" dirty="0"/>
              <a:t>properties </a:t>
            </a:r>
            <a:r>
              <a:rPr lang="en-US" sz="2800" dirty="0" smtClean="0"/>
              <a:t>of Si in MIS** cell,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using </a:t>
            </a:r>
            <a:r>
              <a:rPr lang="en-US" sz="2800" dirty="0"/>
              <a:t>monomolecular layers on </a:t>
            </a:r>
            <a:r>
              <a:rPr lang="en-US" sz="2800" dirty="0" smtClean="0"/>
              <a:t>Si</a:t>
            </a:r>
          </a:p>
          <a:p>
            <a:pPr algn="ctr"/>
            <a:endParaRPr lang="en-US" sz="2800" dirty="0"/>
          </a:p>
          <a:p>
            <a:r>
              <a:rPr lang="en-US" sz="2000" dirty="0" smtClean="0"/>
              <a:t>	* </a:t>
            </a:r>
            <a:r>
              <a:rPr lang="en-US" sz="2000" dirty="0" err="1" smtClean="0"/>
              <a:t>PhotoVoltaic</a:t>
            </a:r>
            <a:r>
              <a:rPr lang="en-US" sz="2000" dirty="0" smtClean="0"/>
              <a:t>     		**Metal-Insulator-Semiconductor</a:t>
            </a:r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Equivalent circuits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219200" y="1769828"/>
            <a:ext cx="2242896" cy="1963972"/>
            <a:chOff x="1331640" y="2257116"/>
            <a:chExt cx="2736304" cy="2396020"/>
          </a:xfrm>
        </p:grpSpPr>
        <p:grpSp>
          <p:nvGrpSpPr>
            <p:cNvPr id="62" name="Group 51"/>
            <p:cNvGrpSpPr/>
            <p:nvPr/>
          </p:nvGrpSpPr>
          <p:grpSpPr>
            <a:xfrm>
              <a:off x="1331640" y="2708920"/>
              <a:ext cx="2736304" cy="1512168"/>
              <a:chOff x="1979712" y="2708920"/>
              <a:chExt cx="2736304" cy="1512168"/>
            </a:xfrm>
          </p:grpSpPr>
          <p:grpSp>
            <p:nvGrpSpPr>
              <p:cNvPr id="65" name="Group 34"/>
              <p:cNvGrpSpPr/>
              <p:nvPr/>
            </p:nvGrpSpPr>
            <p:grpSpPr>
              <a:xfrm>
                <a:off x="4139952" y="2996953"/>
                <a:ext cx="576064" cy="936103"/>
                <a:chOff x="6948264" y="2118454"/>
                <a:chExt cx="432048" cy="748882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164288" y="2118454"/>
                  <a:ext cx="216024" cy="864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948264" y="2204864"/>
                  <a:ext cx="432048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948264" y="2348880"/>
                  <a:ext cx="432048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6948264" y="2492896"/>
                  <a:ext cx="432048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6948264" y="2636912"/>
                  <a:ext cx="432048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7164288" y="2780926"/>
                  <a:ext cx="216024" cy="864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36"/>
              <p:cNvGrpSpPr/>
              <p:nvPr/>
            </p:nvGrpSpPr>
            <p:grpSpPr>
              <a:xfrm>
                <a:off x="1979712" y="3212976"/>
                <a:ext cx="834292" cy="504056"/>
                <a:chOff x="5940152" y="1268760"/>
                <a:chExt cx="648072" cy="288032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940152" y="1268760"/>
                  <a:ext cx="6480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940152" y="1556792"/>
                  <a:ext cx="6480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 flipV="1">
                <a:off x="2411760" y="2708920"/>
                <a:ext cx="0" cy="5040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2411760" y="2708920"/>
                <a:ext cx="201622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4427984" y="2708920"/>
                <a:ext cx="0" cy="2880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2411760" y="4221088"/>
                <a:ext cx="201622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4427984" y="3933056"/>
                <a:ext cx="0" cy="2880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11760" y="3717032"/>
                <a:ext cx="0" cy="5040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>
              <a:off x="2771800" y="2257116"/>
              <a:ext cx="0" cy="4320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99792" y="4221088"/>
              <a:ext cx="0" cy="4320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685800" y="24384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3420264" y="25146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785488" y="1219200"/>
            <a:ext cx="336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n-Si/MML/PEDOT:PSS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70075"/>
              </p:ext>
            </p:extLst>
          </p:nvPr>
        </p:nvGraphicFramePr>
        <p:xfrm>
          <a:off x="656310" y="3886200"/>
          <a:ext cx="361557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משוואה" r:id="rId3" imgW="1676160" imgH="634680" progId="Equation.3">
                  <p:embed/>
                </p:oleObj>
              </mc:Choice>
              <mc:Fallback>
                <p:oleObj name="משוואה" r:id="rId3" imgW="1676160" imgH="6346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10" y="3886200"/>
                        <a:ext cx="361557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99828" y="5486400"/>
                <a:ext cx="2362269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𝑖</m:t>
                      </m:r>
                      <m:r>
                        <a:rPr lang="en-US" sz="2800" i="1">
                          <a:latin typeface="Cambria Math"/>
                        </a:rPr>
                        <m:t>𝜔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8" y="5486400"/>
                <a:ext cx="236226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Equivalent circuits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7200" y="1828800"/>
            <a:ext cx="4460291" cy="2336309"/>
            <a:chOff x="-765257" y="16611600"/>
            <a:chExt cx="6468105" cy="4583391"/>
          </a:xfrm>
        </p:grpSpPr>
        <p:grpSp>
          <p:nvGrpSpPr>
            <p:cNvPr id="5" name="Group 132"/>
            <p:cNvGrpSpPr/>
            <p:nvPr/>
          </p:nvGrpSpPr>
          <p:grpSpPr>
            <a:xfrm>
              <a:off x="-236885" y="16611600"/>
              <a:ext cx="5939733" cy="4583391"/>
              <a:chOff x="980587" y="16219301"/>
              <a:chExt cx="5939733" cy="458339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791640" y="16219301"/>
                <a:ext cx="1050113" cy="95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307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E</a:t>
                </a:r>
                <a:r>
                  <a:rPr kumimoji="0" lang="en-US" sz="16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vac</a:t>
                </a:r>
                <a:endPara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136"/>
              <p:cNvGrpSpPr/>
              <p:nvPr/>
            </p:nvGrpSpPr>
            <p:grpSpPr>
              <a:xfrm>
                <a:off x="980587" y="16422179"/>
                <a:ext cx="5939733" cy="4380513"/>
                <a:chOff x="980587" y="16422179"/>
                <a:chExt cx="5939733" cy="4380513"/>
              </a:xfrm>
            </p:grpSpPr>
            <p:grpSp>
              <p:nvGrpSpPr>
                <p:cNvPr id="10" name="Group 137"/>
                <p:cNvGrpSpPr/>
                <p:nvPr/>
              </p:nvGrpSpPr>
              <p:grpSpPr>
                <a:xfrm>
                  <a:off x="980587" y="16422179"/>
                  <a:ext cx="5939733" cy="4380513"/>
                  <a:chOff x="-504833" y="33494"/>
                  <a:chExt cx="3606257" cy="3682573"/>
                </a:xfrm>
              </p:grpSpPr>
              <p:grpSp>
                <p:nvGrpSpPr>
                  <p:cNvPr id="12" name="Group 139"/>
                  <p:cNvGrpSpPr/>
                  <p:nvPr/>
                </p:nvGrpSpPr>
                <p:grpSpPr>
                  <a:xfrm>
                    <a:off x="-504833" y="878268"/>
                    <a:ext cx="3606257" cy="2837799"/>
                    <a:chOff x="373040" y="526596"/>
                    <a:chExt cx="3606257" cy="2837799"/>
                  </a:xfrm>
                </p:grpSpPr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2447636" y="1902690"/>
                      <a:ext cx="369454" cy="1416232"/>
                    </a:xfrm>
                    <a:custGeom>
                      <a:avLst/>
                      <a:gdLst>
                        <a:gd name="connsiteX0" fmla="*/ 0 w 369455"/>
                        <a:gd name="connsiteY0" fmla="*/ 0 h 1062182"/>
                        <a:gd name="connsiteX1" fmla="*/ 212437 w 369455"/>
                        <a:gd name="connsiteY1" fmla="*/ 295564 h 1062182"/>
                        <a:gd name="connsiteX2" fmla="*/ 369455 w 369455"/>
                        <a:gd name="connsiteY2" fmla="*/ 461818 h 1062182"/>
                        <a:gd name="connsiteX3" fmla="*/ 360219 w 369455"/>
                        <a:gd name="connsiteY3" fmla="*/ 1062182 h 1062182"/>
                        <a:gd name="connsiteX4" fmla="*/ 9237 w 369455"/>
                        <a:gd name="connsiteY4" fmla="*/ 1062182 h 1062182"/>
                        <a:gd name="connsiteX5" fmla="*/ 0 w 369455"/>
                        <a:gd name="connsiteY5" fmla="*/ 0 h 1062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9455" h="1062182">
                          <a:moveTo>
                            <a:pt x="0" y="0"/>
                          </a:moveTo>
                          <a:lnTo>
                            <a:pt x="212437" y="295564"/>
                          </a:lnTo>
                          <a:lnTo>
                            <a:pt x="369455" y="461818"/>
                          </a:lnTo>
                          <a:lnTo>
                            <a:pt x="360219" y="1062182"/>
                          </a:lnTo>
                          <a:lnTo>
                            <a:pt x="9237" y="10621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C0504D">
                            <a:lumMod val="60000"/>
                            <a:lumOff val="40000"/>
                          </a:srgbClr>
                        </a:gs>
                        <a:gs pos="50000">
                          <a:srgbClr val="C0504D">
                            <a:lumMod val="20000"/>
                            <a:lumOff val="80000"/>
                            <a:alpha val="56000"/>
                          </a:srgb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lin ang="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307156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6" name="Group 142"/>
                    <p:cNvGrpSpPr/>
                    <p:nvPr/>
                  </p:nvGrpSpPr>
                  <p:grpSpPr>
                    <a:xfrm>
                      <a:off x="1445393" y="526596"/>
                      <a:ext cx="2533904" cy="2837799"/>
                      <a:chOff x="5666444" y="1818119"/>
                      <a:chExt cx="1882507" cy="1734969"/>
                    </a:xfrm>
                  </p:grpSpPr>
                  <p:grpSp>
                    <p:nvGrpSpPr>
                      <p:cNvPr id="19" name="Group 147"/>
                      <p:cNvGrpSpPr/>
                      <p:nvPr/>
                    </p:nvGrpSpPr>
                    <p:grpSpPr>
                      <a:xfrm>
                        <a:off x="5666444" y="1818123"/>
                        <a:ext cx="1710592" cy="1734965"/>
                        <a:chOff x="25134434" y="11585407"/>
                        <a:chExt cx="1612887" cy="2115286"/>
                      </a:xfrm>
                    </p:grpSpPr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26390514" y="11643421"/>
                          <a:ext cx="356807" cy="595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307156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itchFamily="34" charset="0"/>
                            </a:rPr>
                            <a:t>V</a:t>
                          </a:r>
                          <a:r>
                            <a:rPr kumimoji="0" lang="en-US" sz="1600" b="0" i="0" u="none" strike="noStrike" kern="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cs typeface="Arial" pitchFamily="34" charset="0"/>
                            </a:rPr>
                            <a:t>bi</a:t>
                          </a:r>
                          <a:endParaRPr kumimoji="0" lang="en-US" sz="1600" b="0" i="0" u="none" strike="noStrike" kern="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>
                          <a:off x="25134434" y="12489768"/>
                          <a:ext cx="1479782" cy="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ysDash"/>
                        </a:ln>
                        <a:effectLst/>
                      </p:spPr>
                    </p:cxnSp>
                    <p:sp>
                      <p:nvSpPr>
                        <p:cNvPr id="24" name="Freeform 23"/>
                        <p:cNvSpPr/>
                        <p:nvPr/>
                      </p:nvSpPr>
                      <p:spPr>
                        <a:xfrm>
                          <a:off x="25837902" y="11585407"/>
                          <a:ext cx="752423" cy="626128"/>
                        </a:xfrm>
                        <a:custGeom>
                          <a:avLst/>
                          <a:gdLst>
                            <a:gd name="connsiteX0" fmla="*/ 0 w 523875"/>
                            <a:gd name="connsiteY0" fmla="*/ 0 h 305352"/>
                            <a:gd name="connsiteX1" fmla="*/ 200025 w 523875"/>
                            <a:gd name="connsiteY1" fmla="*/ 257175 h 305352"/>
                            <a:gd name="connsiteX2" fmla="*/ 523875 w 523875"/>
                            <a:gd name="connsiteY2" fmla="*/ 304800 h 3053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523875" h="305352">
                              <a:moveTo>
                                <a:pt x="0" y="0"/>
                              </a:moveTo>
                              <a:cubicBezTo>
                                <a:pt x="56356" y="103187"/>
                                <a:pt x="112713" y="206375"/>
                                <a:pt x="200025" y="257175"/>
                              </a:cubicBezTo>
                              <a:cubicBezTo>
                                <a:pt x="287338" y="307975"/>
                                <a:pt x="405606" y="306387"/>
                                <a:pt x="523875" y="304800"/>
                              </a:cubicBez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307156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" name="TextBox 24"/>
                        <p:cNvSpPr txBox="1"/>
                        <p:nvPr/>
                      </p:nvSpPr>
                      <p:spPr>
                        <a:xfrm>
                          <a:off x="25556055" y="11617306"/>
                          <a:ext cx="307213" cy="595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307156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f</a:t>
                          </a:r>
                          <a:r>
                            <a:rPr kumimoji="0" lang="en-US" sz="1600" b="0" i="0" u="none" strike="noStrike" kern="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Arial" pitchFamily="34" charset="0"/>
                              <a:cs typeface="Arial" pitchFamily="34" charset="0"/>
                            </a:rPr>
                            <a:t>b</a:t>
                          </a:r>
                          <a:endParaRPr kumimoji="0" lang="en-US" sz="1600" b="0" i="0" u="none" strike="noStrike" kern="0" cap="none" spc="0" normalizeH="0" baseline="-2500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cxnSp>
                      <p:nvCxnSpPr>
                        <p:cNvPr id="26" name="Straight Arrow Connector 25"/>
                        <p:cNvCxnSpPr/>
                        <p:nvPr/>
                      </p:nvCxnSpPr>
                      <p:spPr>
                        <a:xfrm>
                          <a:off x="26405613" y="11585407"/>
                          <a:ext cx="0" cy="626131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C00000"/>
                          </a:solidFill>
                          <a:prstDash val="solid"/>
                          <a:headEnd type="arrow" w="sm" len="sm"/>
                          <a:tailEnd type="arrow" w="sm" len="sm"/>
                        </a:ln>
                        <a:effectLst/>
                      </p:spPr>
                    </p:cxnSp>
                    <p:sp>
                      <p:nvSpPr>
                        <p:cNvPr id="27" name="TextBox 26"/>
                        <p:cNvSpPr txBox="1"/>
                        <p:nvPr/>
                      </p:nvSpPr>
                      <p:spPr>
                        <a:xfrm>
                          <a:off x="26135160" y="13105083"/>
                          <a:ext cx="458675" cy="595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307156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itchFamily="34" charset="0"/>
                            </a:rPr>
                            <a:t>n-Si</a:t>
                          </a:r>
                        </a:p>
                      </p:txBody>
                    </p:sp>
                    <p:sp>
                      <p:nvSpPr>
                        <p:cNvPr id="28" name="Freeform 27"/>
                        <p:cNvSpPr/>
                        <p:nvPr/>
                      </p:nvSpPr>
                      <p:spPr>
                        <a:xfrm>
                          <a:off x="25841412" y="12607189"/>
                          <a:ext cx="752423" cy="542972"/>
                        </a:xfrm>
                        <a:custGeom>
                          <a:avLst/>
                          <a:gdLst>
                            <a:gd name="connsiteX0" fmla="*/ 0 w 523875"/>
                            <a:gd name="connsiteY0" fmla="*/ 0 h 305352"/>
                            <a:gd name="connsiteX1" fmla="*/ 200025 w 523875"/>
                            <a:gd name="connsiteY1" fmla="*/ 257175 h 305352"/>
                            <a:gd name="connsiteX2" fmla="*/ 523875 w 523875"/>
                            <a:gd name="connsiteY2" fmla="*/ 304800 h 3053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523875" h="305352">
                              <a:moveTo>
                                <a:pt x="0" y="0"/>
                              </a:moveTo>
                              <a:cubicBezTo>
                                <a:pt x="56356" y="103187"/>
                                <a:pt x="112713" y="206375"/>
                                <a:pt x="200025" y="257175"/>
                              </a:cubicBezTo>
                              <a:cubicBezTo>
                                <a:pt x="287338" y="307975"/>
                                <a:pt x="405606" y="306387"/>
                                <a:pt x="523875" y="304800"/>
                              </a:cubicBezTo>
                            </a:path>
                          </a:pathLst>
                        </a:custGeom>
                        <a:noFill/>
                        <a:ln w="285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307156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7190431" y="2365424"/>
                        <a:ext cx="358520" cy="4885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defTabSz="307156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r>
                          <a:rPr kumimoji="0" lang="en-US" sz="1600" b="0" i="0" u="none" strike="noStrike" kern="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</a:t>
                        </a:r>
                      </a:p>
                    </p:txBody>
                  </p:sp>
                  <p:cxnSp>
                    <p:nvCxnSpPr>
                      <p:cNvPr id="21" name="Straight Arrow Connector 20"/>
                      <p:cNvCxnSpPr/>
                      <p:nvPr/>
                    </p:nvCxnSpPr>
                    <p:spPr>
                      <a:xfrm>
                        <a:off x="6389109" y="1818119"/>
                        <a:ext cx="9843" cy="727161"/>
                      </a:xfrm>
                      <a:prstGeom prst="straightConnector1">
                        <a:avLst/>
                      </a:prstGeom>
                      <a:noFill/>
                      <a:ln w="28575" cap="flat" cmpd="sng" algn="ctr">
                        <a:solidFill>
                          <a:srgbClr val="C00000"/>
                        </a:solidFill>
                        <a:prstDash val="solid"/>
                        <a:headEnd type="arrow" w="sm" len="sm"/>
                        <a:tailEnd type="arrow" w="sm" len="sm"/>
                      </a:ln>
                      <a:effectLst/>
                    </p:spPr>
                  </p:cxnSp>
                </p:grp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>
                      <a:off x="1445388" y="1739862"/>
                      <a:ext cx="1009257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73040" y="2526085"/>
                      <a:ext cx="2431871" cy="7990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r" defTabSz="307156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itchFamily="34" charset="0"/>
                        </a:rPr>
                        <a:t>IL</a:t>
                      </a:r>
                    </a:p>
                  </p:txBody>
                </p:sp>
              </p:grpSp>
              <p:sp>
                <p:nvSpPr>
                  <p:cNvPr id="13" name="Freeform 12"/>
                  <p:cNvSpPr/>
                  <p:nvPr/>
                </p:nvSpPr>
                <p:spPr>
                  <a:xfrm>
                    <a:off x="1628517" y="33494"/>
                    <a:ext cx="1022387" cy="750353"/>
                  </a:xfrm>
                  <a:custGeom>
                    <a:avLst/>
                    <a:gdLst>
                      <a:gd name="connsiteX0" fmla="*/ 0 w 523875"/>
                      <a:gd name="connsiteY0" fmla="*/ 0 h 305352"/>
                      <a:gd name="connsiteX1" fmla="*/ 200025 w 523875"/>
                      <a:gd name="connsiteY1" fmla="*/ 257175 h 305352"/>
                      <a:gd name="connsiteX2" fmla="*/ 523875 w 523875"/>
                      <a:gd name="connsiteY2" fmla="*/ 304800 h 305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23875" h="305352">
                        <a:moveTo>
                          <a:pt x="0" y="0"/>
                        </a:moveTo>
                        <a:cubicBezTo>
                          <a:pt x="56356" y="103187"/>
                          <a:pt x="112713" y="206375"/>
                          <a:pt x="200025" y="257175"/>
                        </a:cubicBezTo>
                        <a:cubicBezTo>
                          <a:pt x="287338" y="307975"/>
                          <a:pt x="405606" y="306387"/>
                          <a:pt x="523875" y="304800"/>
                        </a:cubicBezTo>
                      </a:path>
                    </a:pathLst>
                  </a:cu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30715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602762" y="55416"/>
                    <a:ext cx="1009257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ysDot"/>
                  </a:ln>
                  <a:effectLst/>
                </p:spPr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435918" y="18967164"/>
                  <a:ext cx="3325437" cy="950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3071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itchFamily="34" charset="0"/>
                    </a:rPr>
                    <a:t>PEDOT: PSS</a:t>
                  </a:r>
                </a:p>
              </p:txBody>
            </p:sp>
          </p:grpSp>
        </p:grpSp>
        <p:cxnSp>
          <p:nvCxnSpPr>
            <p:cNvPr id="6" name="Straight Arrow Connector 5"/>
            <p:cNvCxnSpPr/>
            <p:nvPr/>
          </p:nvCxnSpPr>
          <p:spPr>
            <a:xfrm>
              <a:off x="1835457" y="16841163"/>
              <a:ext cx="0" cy="241077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-765257" y="17452720"/>
              <a:ext cx="2600714" cy="95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4413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Symbol" panose="05050102010706020507" pitchFamily="18" charset="2"/>
                  <a:cs typeface="Arial" panose="020B0604020202020204" pitchFamily="34" charset="0"/>
                </a:rPr>
                <a:t>f</a:t>
              </a:r>
              <a:r>
                <a:rPr kumimoji="0" lang="en-US" sz="16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kumimoji="0" lang="en-US" sz="16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5.0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</a:t>
              </a:r>
              <a:endPara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219200" y="1769828"/>
            <a:ext cx="2242896" cy="1963972"/>
            <a:chOff x="1331640" y="2257116"/>
            <a:chExt cx="2736304" cy="2396020"/>
          </a:xfrm>
        </p:grpSpPr>
        <p:grpSp>
          <p:nvGrpSpPr>
            <p:cNvPr id="62" name="Group 51"/>
            <p:cNvGrpSpPr/>
            <p:nvPr/>
          </p:nvGrpSpPr>
          <p:grpSpPr>
            <a:xfrm>
              <a:off x="1331640" y="2708920"/>
              <a:ext cx="2736304" cy="1512168"/>
              <a:chOff x="1979712" y="2708920"/>
              <a:chExt cx="2736304" cy="1512168"/>
            </a:xfrm>
          </p:grpSpPr>
          <p:grpSp>
            <p:nvGrpSpPr>
              <p:cNvPr id="65" name="Group 34"/>
              <p:cNvGrpSpPr/>
              <p:nvPr/>
            </p:nvGrpSpPr>
            <p:grpSpPr>
              <a:xfrm>
                <a:off x="4139952" y="2996953"/>
                <a:ext cx="576064" cy="936103"/>
                <a:chOff x="6948264" y="2118454"/>
                <a:chExt cx="432048" cy="748882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164288" y="2118454"/>
                  <a:ext cx="216024" cy="864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6948264" y="2204864"/>
                  <a:ext cx="432048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948264" y="2348880"/>
                  <a:ext cx="432048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6948264" y="2492896"/>
                  <a:ext cx="432048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6948264" y="2636912"/>
                  <a:ext cx="432048" cy="14401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7164288" y="2780926"/>
                  <a:ext cx="216024" cy="864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36"/>
              <p:cNvGrpSpPr/>
              <p:nvPr/>
            </p:nvGrpSpPr>
            <p:grpSpPr>
              <a:xfrm>
                <a:off x="1979712" y="3212976"/>
                <a:ext cx="834292" cy="504056"/>
                <a:chOff x="5940152" y="1268760"/>
                <a:chExt cx="648072" cy="288032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940152" y="1268760"/>
                  <a:ext cx="6480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940152" y="1556792"/>
                  <a:ext cx="64807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Connector 66"/>
              <p:cNvCxnSpPr/>
              <p:nvPr/>
            </p:nvCxnSpPr>
            <p:spPr>
              <a:xfrm flipV="1">
                <a:off x="2411760" y="2708920"/>
                <a:ext cx="0" cy="5040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2411760" y="2708920"/>
                <a:ext cx="201622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4427984" y="2708920"/>
                <a:ext cx="0" cy="2880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2411760" y="4221088"/>
                <a:ext cx="201622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4427984" y="3933056"/>
                <a:ext cx="0" cy="28803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11760" y="3717032"/>
                <a:ext cx="0" cy="50405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>
              <a:off x="2771800" y="2257116"/>
              <a:ext cx="0" cy="4320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99792" y="4221088"/>
              <a:ext cx="0" cy="4320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685800" y="2438400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/>
              <a:t>IL</a:t>
            </a:r>
            <a:endParaRPr lang="en-US" sz="28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3420264" y="251460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IL</a:t>
            </a:r>
            <a:endParaRPr lang="en-US" sz="28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785488" y="1219200"/>
            <a:ext cx="336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n-Si/MML/PEDOT:PSS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13445"/>
              </p:ext>
            </p:extLst>
          </p:nvPr>
        </p:nvGraphicFramePr>
        <p:xfrm>
          <a:off x="668338" y="3859213"/>
          <a:ext cx="3446462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משוואה" r:id="rId3" imgW="1714320" imgH="660240" progId="Equation.3">
                  <p:embed/>
                </p:oleObj>
              </mc:Choice>
              <mc:Fallback>
                <p:oleObj name="משוואה" r:id="rId3" imgW="1714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3859213"/>
                        <a:ext cx="3446462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99828" y="5486400"/>
                <a:ext cx="2362269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𝑖</m:t>
                      </m:r>
                      <m:r>
                        <a:rPr lang="en-US" sz="2800" i="1">
                          <a:latin typeface="Cambria Math"/>
                        </a:rPr>
                        <m:t>𝜔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28" y="5486400"/>
                <a:ext cx="236226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3058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9550" y="86376"/>
            <a:ext cx="8751302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Built-in voltage (</a:t>
            </a:r>
            <a:r>
              <a:rPr lang="en-US" sz="4000" dirty="0" err="1" smtClean="0">
                <a:solidFill>
                  <a:srgbClr val="800000"/>
                </a:solidFill>
              </a:rPr>
              <a:t>V</a:t>
            </a:r>
            <a:r>
              <a:rPr lang="en-US" sz="4000" baseline="-25000" dirty="0" err="1" smtClean="0">
                <a:solidFill>
                  <a:srgbClr val="800000"/>
                </a:solidFill>
              </a:rPr>
              <a:t>bi</a:t>
            </a:r>
            <a:r>
              <a:rPr lang="en-US" sz="4000" dirty="0" smtClean="0">
                <a:solidFill>
                  <a:srgbClr val="800000"/>
                </a:solidFill>
              </a:rPr>
              <a:t>) from C-V @high </a:t>
            </a:r>
            <a:r>
              <a:rPr lang="el-GR" sz="4000" dirty="0" smtClean="0">
                <a:solidFill>
                  <a:srgbClr val="800000"/>
                </a:solidFill>
              </a:rPr>
              <a:t>ω</a:t>
            </a:r>
            <a:r>
              <a:rPr lang="en-US" sz="4000" dirty="0" smtClean="0">
                <a:solidFill>
                  <a:srgbClr val="800000"/>
                </a:solidFill>
              </a:rPr>
              <a:t> </a:t>
            </a:r>
            <a:endParaRPr lang="en-US" sz="4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7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86376"/>
            <a:ext cx="8751302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Built-in voltage (</a:t>
            </a:r>
            <a:r>
              <a:rPr lang="en-US" sz="4000" dirty="0" err="1" smtClean="0">
                <a:solidFill>
                  <a:srgbClr val="800000"/>
                </a:solidFill>
              </a:rPr>
              <a:t>V</a:t>
            </a:r>
            <a:r>
              <a:rPr lang="en-US" sz="4000" baseline="-25000" dirty="0" err="1" smtClean="0">
                <a:solidFill>
                  <a:srgbClr val="800000"/>
                </a:solidFill>
              </a:rPr>
              <a:t>bi</a:t>
            </a:r>
            <a:r>
              <a:rPr lang="en-US" sz="4000" dirty="0" smtClean="0">
                <a:solidFill>
                  <a:srgbClr val="800000"/>
                </a:solidFill>
              </a:rPr>
              <a:t>) from C-V @high </a:t>
            </a:r>
            <a:r>
              <a:rPr lang="el-GR" sz="4000" dirty="0" smtClean="0">
                <a:solidFill>
                  <a:srgbClr val="800000"/>
                </a:solidFill>
              </a:rPr>
              <a:t>ω</a:t>
            </a:r>
            <a:r>
              <a:rPr lang="en-US" sz="4000" dirty="0" smtClean="0">
                <a:solidFill>
                  <a:srgbClr val="800000"/>
                </a:solidFill>
              </a:rPr>
              <a:t> </a:t>
            </a:r>
            <a:endParaRPr lang="en-US" sz="4000" dirty="0">
              <a:solidFill>
                <a:srgbClr val="8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4585"/>
          <a:stretch/>
        </p:blipFill>
        <p:spPr bwMode="auto">
          <a:xfrm>
            <a:off x="3733800" y="2667000"/>
            <a:ext cx="5080690" cy="371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433" y="5334000"/>
            <a:ext cx="385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Slope       	     N</a:t>
            </a:r>
            <a:r>
              <a:rPr lang="en-US" sz="2400" baseline="-25000" dirty="0" smtClean="0"/>
              <a:t>D</a:t>
            </a:r>
            <a:endParaRPr lang="en-US" sz="2400" baseline="-25000" dirty="0"/>
          </a:p>
          <a:p>
            <a:r>
              <a:rPr lang="en-US" sz="2400" dirty="0" smtClean="0"/>
              <a:t>Intercept with X-axis        V</a:t>
            </a:r>
            <a:r>
              <a:rPr lang="en-US" sz="2400" baseline="-25000" dirty="0" smtClean="0"/>
              <a:t>FB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23309" y="5600700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1800" y="5943600"/>
            <a:ext cx="2770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5684" y="1898897"/>
            <a:ext cx="426272" cy="366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76334"/>
              </p:ext>
            </p:extLst>
          </p:nvPr>
        </p:nvGraphicFramePr>
        <p:xfrm>
          <a:off x="498475" y="1295400"/>
          <a:ext cx="440197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4" name="משוואה" r:id="rId4" imgW="1574640" imgH="431640" progId="Equation.3">
                  <p:embed/>
                </p:oleObj>
              </mc:Choice>
              <mc:Fallback>
                <p:oleObj name="משוואה" r:id="rId4" imgW="1574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295400"/>
                        <a:ext cx="4401978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98820" y="6324600"/>
            <a:ext cx="3721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B.Fabre</a:t>
            </a:r>
            <a:r>
              <a:rPr lang="en-US" sz="1600" dirty="0" smtClean="0"/>
              <a:t> C-V for n-Si –C18- Hg</a:t>
            </a:r>
            <a:endParaRPr lang="en-US" sz="1600" dirty="0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51934"/>
              </p:ext>
            </p:extLst>
          </p:nvPr>
        </p:nvGraphicFramePr>
        <p:xfrm>
          <a:off x="3429000" y="2590800"/>
          <a:ext cx="5294810" cy="369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" name="Graph" r:id="rId6" imgW="3111878" imgH="2174585" progId="Origin50.Graph">
                  <p:embed/>
                </p:oleObj>
              </mc:Choice>
              <mc:Fallback>
                <p:oleObj name="Graph" r:id="rId6" imgW="3111878" imgH="2174585" progId="Origin50.Graph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5294810" cy="3696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TOC AENM201301724 copy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22468"/>
            <a:ext cx="6436457" cy="6135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28600"/>
            <a:ext cx="5301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Built-in voltage, </a:t>
            </a:r>
            <a:r>
              <a:rPr lang="en-US" sz="3600" b="1" dirty="0" err="1" smtClean="0">
                <a:solidFill>
                  <a:srgbClr val="800000"/>
                </a:solidFill>
              </a:rPr>
              <a:t>V</a:t>
            </a:r>
            <a:r>
              <a:rPr lang="en-US" sz="3600" b="1" baseline="-25000" dirty="0" err="1" smtClean="0">
                <a:solidFill>
                  <a:srgbClr val="800000"/>
                </a:solidFill>
              </a:rPr>
              <a:t>bi</a:t>
            </a:r>
            <a:r>
              <a:rPr lang="en-US" sz="3600" b="1" dirty="0" smtClean="0">
                <a:solidFill>
                  <a:srgbClr val="800000"/>
                </a:solidFill>
              </a:rPr>
              <a:t>, </a:t>
            </a:r>
            <a:r>
              <a:rPr lang="en-US" sz="3600" b="1" i="1" dirty="0" smtClean="0">
                <a:solidFill>
                  <a:srgbClr val="800000"/>
                </a:solidFill>
              </a:rPr>
              <a:t>vs</a:t>
            </a:r>
            <a:r>
              <a:rPr lang="en-US" sz="3600" b="1" dirty="0">
                <a:solidFill>
                  <a:srgbClr val="800000"/>
                </a:solidFill>
              </a:rPr>
              <a:t>. N</a:t>
            </a:r>
            <a:r>
              <a:rPr lang="en-US" sz="3600" b="1" baseline="-25000" dirty="0">
                <a:solidFill>
                  <a:srgbClr val="800000"/>
                </a:solidFill>
              </a:rPr>
              <a:t>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3" y="6534441"/>
            <a:ext cx="299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Erickson et al. </a:t>
            </a:r>
            <a:r>
              <a:rPr lang="en-US" sz="1400" i="1" dirty="0" smtClean="0"/>
              <a:t>Adv. En. Mater</a:t>
            </a:r>
            <a:r>
              <a:rPr lang="en-US" sz="1400" dirty="0" smtClean="0"/>
              <a:t>. 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81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68300"/>
            <a:ext cx="7226300" cy="52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85800" y="5715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Dark I-V curves for devices that were also measured </a:t>
            </a:r>
            <a:r>
              <a:rPr lang="en-US" dirty="0"/>
              <a:t>by C(V). </a:t>
            </a:r>
            <a:endParaRPr lang="en-US" dirty="0" smtClean="0"/>
          </a:p>
          <a:p>
            <a:pPr algn="ctr"/>
            <a:r>
              <a:rPr lang="en-US" dirty="0" smtClean="0"/>
              <a:t>Each </a:t>
            </a:r>
            <a:r>
              <a:rPr lang="en-US" dirty="0"/>
              <a:t>curve </a:t>
            </a:r>
            <a:r>
              <a:rPr lang="en-US" dirty="0" smtClean="0"/>
              <a:t>is average </a:t>
            </a:r>
            <a:r>
              <a:rPr lang="en-US" dirty="0"/>
              <a:t>of </a:t>
            </a:r>
            <a:r>
              <a:rPr lang="en-US" dirty="0" smtClean="0"/>
              <a:t>2 (</a:t>
            </a:r>
            <a:r>
              <a:rPr lang="en-US" dirty="0"/>
              <a:t>N</a:t>
            </a:r>
            <a:r>
              <a:rPr lang="en-US" baseline="-25000" dirty="0"/>
              <a:t>D</a:t>
            </a:r>
            <a:r>
              <a:rPr lang="en-US" dirty="0"/>
              <a:t> = 8.9x10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) or </a:t>
            </a:r>
            <a:r>
              <a:rPr lang="en-US" dirty="0" smtClean="0"/>
              <a:t>3(</a:t>
            </a:r>
            <a:r>
              <a:rPr lang="en-US" dirty="0"/>
              <a:t>all </a:t>
            </a:r>
            <a:r>
              <a:rPr lang="en-US" dirty="0" smtClean="0"/>
              <a:t>other) </a:t>
            </a:r>
            <a:r>
              <a:rPr lang="en-US" dirty="0"/>
              <a:t>devices.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43" y="6534441"/>
            <a:ext cx="299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Erickson et al. </a:t>
            </a:r>
            <a:r>
              <a:rPr lang="en-US" sz="1400" i="1" dirty="0" smtClean="0"/>
              <a:t>Adv. En. Mater</a:t>
            </a:r>
            <a:r>
              <a:rPr lang="en-US" sz="1400" dirty="0" smtClean="0"/>
              <a:t>.  2014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2860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Barrier Height, </a:t>
            </a:r>
            <a:r>
              <a:rPr lang="en-US" sz="3600" b="1" dirty="0" err="1" smtClean="0">
                <a:solidFill>
                  <a:srgbClr val="800000"/>
                </a:solidFill>
              </a:rPr>
              <a:t>φ</a:t>
            </a:r>
            <a:r>
              <a:rPr lang="en-US" sz="3600" b="1" baseline="-25000" dirty="0" err="1" smtClean="0">
                <a:solidFill>
                  <a:srgbClr val="800000"/>
                </a:solidFill>
              </a:rPr>
              <a:t>B</a:t>
            </a:r>
            <a:r>
              <a:rPr lang="en-US" sz="3600" b="1" dirty="0" smtClean="0">
                <a:solidFill>
                  <a:srgbClr val="800000"/>
                </a:solidFill>
              </a:rPr>
              <a:t>, </a:t>
            </a:r>
            <a:r>
              <a:rPr lang="en-US" sz="3600" b="1" i="1" dirty="0" smtClean="0">
                <a:solidFill>
                  <a:srgbClr val="800000"/>
                </a:solidFill>
              </a:rPr>
              <a:t>vs</a:t>
            </a:r>
            <a:r>
              <a:rPr lang="en-US" sz="3600" b="1" dirty="0">
                <a:solidFill>
                  <a:srgbClr val="800000"/>
                </a:solidFill>
              </a:rPr>
              <a:t>. N</a:t>
            </a:r>
            <a:r>
              <a:rPr lang="en-US" sz="3600" b="1" baseline="-25000" dirty="0">
                <a:solidFill>
                  <a:srgbClr val="800000"/>
                </a:solidFill>
              </a:rPr>
              <a:t>D</a:t>
            </a:r>
            <a:endParaRPr lang="en-US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J</a:t>
            </a:r>
            <a:r>
              <a:rPr lang="en-US" dirty="0" smtClean="0">
                <a:solidFill>
                  <a:srgbClr val="800000"/>
                </a:solidFill>
              </a:rPr>
              <a:t>-V  vs. C-V data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97" y="4486275"/>
            <a:ext cx="2867025" cy="1685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2867025" cy="1685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048780"/>
            <a:ext cx="688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Different model system- coverage effect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99060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Different bias regime (depletion vs. inversion) 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7" y="1920954"/>
            <a:ext cx="2595563" cy="181284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670048" y="1878913"/>
            <a:ext cx="762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29964" y="1981200"/>
            <a:ext cx="12108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15317" y="2590800"/>
            <a:ext cx="2714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18" y="1920954"/>
            <a:ext cx="2595563" cy="181284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854264" y="1920766"/>
            <a:ext cx="12108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04034" y="2029361"/>
            <a:ext cx="33114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977685" y="2730064"/>
            <a:ext cx="331149" cy="677917"/>
          </a:xfrm>
          <a:custGeom>
            <a:avLst/>
            <a:gdLst>
              <a:gd name="connsiteX0" fmla="*/ 331149 w 331149"/>
              <a:gd name="connsiteY0" fmla="*/ 677917 h 677917"/>
              <a:gd name="connsiteX1" fmla="*/ 173494 w 331149"/>
              <a:gd name="connsiteY1" fmla="*/ 551793 h 677917"/>
              <a:gd name="connsiteX2" fmla="*/ 94666 w 331149"/>
              <a:gd name="connsiteY2" fmla="*/ 425669 h 677917"/>
              <a:gd name="connsiteX3" fmla="*/ 73 w 331149"/>
              <a:gd name="connsiteY3" fmla="*/ 0 h 6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49" h="677917">
                <a:moveTo>
                  <a:pt x="331149" y="677917"/>
                </a:moveTo>
                <a:cubicBezTo>
                  <a:pt x="272028" y="635875"/>
                  <a:pt x="212908" y="593834"/>
                  <a:pt x="173494" y="551793"/>
                </a:cubicBezTo>
                <a:cubicBezTo>
                  <a:pt x="134080" y="509752"/>
                  <a:pt x="123569" y="517634"/>
                  <a:pt x="94666" y="425669"/>
                </a:cubicBezTo>
                <a:cubicBezTo>
                  <a:pt x="65762" y="333703"/>
                  <a:pt x="-2555" y="94593"/>
                  <a:pt x="7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988268" y="2057400"/>
            <a:ext cx="331149" cy="677917"/>
          </a:xfrm>
          <a:custGeom>
            <a:avLst/>
            <a:gdLst>
              <a:gd name="connsiteX0" fmla="*/ 331149 w 331149"/>
              <a:gd name="connsiteY0" fmla="*/ 677917 h 677917"/>
              <a:gd name="connsiteX1" fmla="*/ 173494 w 331149"/>
              <a:gd name="connsiteY1" fmla="*/ 551793 h 677917"/>
              <a:gd name="connsiteX2" fmla="*/ 94666 w 331149"/>
              <a:gd name="connsiteY2" fmla="*/ 425669 h 677917"/>
              <a:gd name="connsiteX3" fmla="*/ 73 w 331149"/>
              <a:gd name="connsiteY3" fmla="*/ 0 h 6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49" h="677917">
                <a:moveTo>
                  <a:pt x="331149" y="677917"/>
                </a:moveTo>
                <a:cubicBezTo>
                  <a:pt x="272028" y="635875"/>
                  <a:pt x="212908" y="593834"/>
                  <a:pt x="173494" y="551793"/>
                </a:cubicBezTo>
                <a:cubicBezTo>
                  <a:pt x="134080" y="509752"/>
                  <a:pt x="123569" y="517634"/>
                  <a:pt x="94666" y="425669"/>
                </a:cubicBezTo>
                <a:cubicBezTo>
                  <a:pt x="65762" y="333703"/>
                  <a:pt x="-2555" y="94593"/>
                  <a:pt x="73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5914806" y="2790498"/>
            <a:ext cx="562194" cy="157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39267" y="1752600"/>
            <a:ext cx="142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795750" y="1752600"/>
            <a:ext cx="142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Reverse bias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416566" y="2162502"/>
            <a:ext cx="777766" cy="56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22634" y="2149366"/>
            <a:ext cx="777766" cy="564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2276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45690"/>
              </p:ext>
            </p:extLst>
          </p:nvPr>
        </p:nvGraphicFramePr>
        <p:xfrm>
          <a:off x="609600" y="5867400"/>
          <a:ext cx="381672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Equation" r:id="rId8" imgW="1663700" imgH="431800" progId="Equation.3">
                  <p:embed/>
                </p:oleObj>
              </mc:Choice>
              <mc:Fallback>
                <p:oleObj name="Equation" r:id="rId8" imgW="1663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" y="5867400"/>
                        <a:ext cx="381672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43231"/>
              </p:ext>
            </p:extLst>
          </p:nvPr>
        </p:nvGraphicFramePr>
        <p:xfrm>
          <a:off x="4953000" y="5943600"/>
          <a:ext cx="3482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Equation" r:id="rId10" imgW="1409700" imgH="215900" progId="Equation.3">
                  <p:embed/>
                </p:oleObj>
              </mc:Choice>
              <mc:Fallback>
                <p:oleObj name="Equation" r:id="rId10" imgW="140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3000" y="5943600"/>
                        <a:ext cx="34827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3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Effect of n-Si Doping Density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670802"/>
              </p:ext>
            </p:extLst>
          </p:nvPr>
        </p:nvGraphicFramePr>
        <p:xfrm>
          <a:off x="762000" y="1447800"/>
          <a:ext cx="1217676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Document" r:id="rId3" imgW="5638800" imgH="1663700" progId="Word.Document.12">
                  <p:embed/>
                </p:oleObj>
              </mc:Choice>
              <mc:Fallback>
                <p:oleObj name="Document" r:id="rId3" imgW="5638800" imgH="166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447800"/>
                        <a:ext cx="12176760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-76200" y="5137540"/>
            <a:ext cx="922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200" baseline="-25000" dirty="0" err="1" smtClean="0"/>
              <a:t>B</a:t>
            </a:r>
            <a:r>
              <a:rPr lang="en-US" sz="2200" dirty="0" smtClean="0"/>
              <a:t> from fits to the </a:t>
            </a:r>
            <a:r>
              <a:rPr lang="en-US" sz="2200" dirty="0"/>
              <a:t>linear </a:t>
            </a:r>
            <a:r>
              <a:rPr lang="en-US" sz="2200" dirty="0" err="1" smtClean="0"/>
              <a:t>ln</a:t>
            </a:r>
            <a:r>
              <a:rPr lang="en-US" sz="2200" dirty="0"/>
              <a:t>(J) </a:t>
            </a:r>
            <a:r>
              <a:rPr lang="en-US" sz="2200" dirty="0" smtClean="0"/>
              <a:t>- V region;   </a:t>
            </a:r>
            <a:r>
              <a:rPr lang="en-US" sz="2200" b="1" dirty="0" err="1" smtClean="0"/>
              <a:t>V</a:t>
            </a:r>
            <a:r>
              <a:rPr lang="en-US" sz="2200" b="1" baseline="-25000" dirty="0" err="1" smtClean="0"/>
              <a:t>bi</a:t>
            </a:r>
            <a:r>
              <a:rPr lang="en-US" sz="2200" b="1" dirty="0" smtClean="0"/>
              <a:t> </a:t>
            </a:r>
            <a:r>
              <a:rPr lang="en-US" sz="2200" dirty="0"/>
              <a:t>extracted from C(V</a:t>
            </a:r>
            <a:r>
              <a:rPr lang="en-US" sz="2200" dirty="0" smtClean="0"/>
              <a:t>);                 Theory: </a:t>
            </a:r>
            <a:r>
              <a:rPr lang="en-US" sz="2200" b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200" baseline="-25000" dirty="0" err="1"/>
              <a:t>B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err="1"/>
              <a:t>V</a:t>
            </a:r>
            <a:r>
              <a:rPr lang="en-US" sz="2200" baseline="-25000" dirty="0" err="1"/>
              <a:t>bi</a:t>
            </a:r>
            <a:r>
              <a:rPr lang="en-US" sz="2200" dirty="0"/>
              <a:t> + |</a:t>
            </a:r>
            <a:r>
              <a:rPr lang="en-US" sz="2200" dirty="0" err="1"/>
              <a:t>E</a:t>
            </a:r>
            <a:r>
              <a:rPr lang="en-US" sz="2200" baseline="-25000" dirty="0" err="1"/>
              <a:t>c</a:t>
            </a:r>
            <a:r>
              <a:rPr lang="en-US" sz="2200" dirty="0"/>
              <a:t> - E</a:t>
            </a:r>
            <a:r>
              <a:rPr lang="en-US" sz="2200" baseline="-25000" dirty="0"/>
              <a:t>F</a:t>
            </a:r>
            <a:r>
              <a:rPr lang="en-US" sz="2200" dirty="0"/>
              <a:t>|. </a:t>
            </a:r>
            <a:endParaRPr lang="en-US" sz="2200" dirty="0" smtClean="0"/>
          </a:p>
          <a:p>
            <a:pPr algn="ctr"/>
            <a:r>
              <a:rPr lang="en-US" sz="2200" i="1" dirty="0" smtClean="0"/>
              <a:t>Errors are standard </a:t>
            </a:r>
            <a:r>
              <a:rPr lang="en-US" sz="2200" i="1" dirty="0"/>
              <a:t>deviations of fits to each individual sample.</a:t>
            </a:r>
            <a:endParaRPr lang="en-IE" sz="2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443" y="6534441"/>
            <a:ext cx="299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Erickson et al. </a:t>
            </a:r>
            <a:r>
              <a:rPr lang="en-US" sz="1400" i="1" dirty="0" smtClean="0"/>
              <a:t>Adv. En. Mater</a:t>
            </a:r>
            <a:r>
              <a:rPr lang="en-US" sz="1400" dirty="0" smtClean="0"/>
              <a:t>. 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98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138871"/>
              </p:ext>
            </p:extLst>
          </p:nvPr>
        </p:nvGraphicFramePr>
        <p:xfrm>
          <a:off x="4114800" y="4063962"/>
          <a:ext cx="4072111" cy="298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Graph" r:id="rId3" imgW="4150080" imgH="2900160" progId="Origin50.Graph">
                  <p:embed/>
                </p:oleObj>
              </mc:Choice>
              <mc:Fallback>
                <p:oleObj name="Graph" r:id="rId3" imgW="4150080" imgH="2900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63962"/>
                        <a:ext cx="4072111" cy="2987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81" y="471100"/>
            <a:ext cx="8731438" cy="9005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800000"/>
                </a:solidFill>
              </a:rPr>
              <a:t>MIS junction modification with M=PEDOT:PSS</a:t>
            </a:r>
            <a:r>
              <a:rPr lang="en-US" sz="3600" dirty="0" smtClean="0">
                <a:solidFill>
                  <a:srgbClr val="800000"/>
                </a:solidFill>
              </a:rPr>
              <a:t/>
            </a:r>
            <a:br>
              <a:rPr lang="en-US" sz="3600" dirty="0" smtClean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29571"/>
              </p:ext>
            </p:extLst>
          </p:nvPr>
        </p:nvGraphicFramePr>
        <p:xfrm>
          <a:off x="4000500" y="1009650"/>
          <a:ext cx="4460036" cy="311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Graph" r:id="rId5" imgW="4150080" imgH="2900160" progId="Origin50.Graph">
                  <p:embed/>
                </p:oleObj>
              </mc:Choice>
              <mc:Fallback>
                <p:oleObj name="Graph" r:id="rId5" imgW="4150080" imgH="2900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009650"/>
                        <a:ext cx="4460036" cy="3117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6"/>
          <p:cNvGrpSpPr/>
          <p:nvPr/>
        </p:nvGrpSpPr>
        <p:grpSpPr>
          <a:xfrm>
            <a:off x="178800" y="914400"/>
            <a:ext cx="2432354" cy="2423978"/>
            <a:chOff x="428259" y="4571667"/>
            <a:chExt cx="2134833" cy="2033627"/>
          </a:xfrm>
        </p:grpSpPr>
        <p:sp>
          <p:nvSpPr>
            <p:cNvPr id="55" name="Rectangle 54"/>
            <p:cNvSpPr/>
            <p:nvPr/>
          </p:nvSpPr>
          <p:spPr>
            <a:xfrm>
              <a:off x="841973" y="4571667"/>
              <a:ext cx="248162" cy="16464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134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14"/>
            <p:cNvGrpSpPr/>
            <p:nvPr/>
          </p:nvGrpSpPr>
          <p:grpSpPr>
            <a:xfrm>
              <a:off x="720371" y="4571667"/>
              <a:ext cx="1842721" cy="2033627"/>
              <a:chOff x="-668438" y="-1193291"/>
              <a:chExt cx="2396414" cy="2730746"/>
            </a:xfrm>
          </p:grpSpPr>
          <p:grpSp>
            <p:nvGrpSpPr>
              <p:cNvPr id="5" name="Group 15"/>
              <p:cNvGrpSpPr/>
              <p:nvPr/>
            </p:nvGrpSpPr>
            <p:grpSpPr>
              <a:xfrm>
                <a:off x="-668438" y="-1193291"/>
                <a:ext cx="2396414" cy="2730746"/>
                <a:chOff x="-668438" y="-1485566"/>
                <a:chExt cx="2396414" cy="2730746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-668437" y="533399"/>
                  <a:ext cx="2396413" cy="2620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504D">
                        <a:lumMod val="75000"/>
                      </a:srgbClr>
                    </a:gs>
                    <a:gs pos="50000">
                      <a:srgbClr val="C0504D">
                        <a:lumMod val="40000"/>
                        <a:lumOff val="60000"/>
                      </a:srgb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54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44300" y="-1485566"/>
                  <a:ext cx="322729" cy="21781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108333" y="-1485566"/>
                  <a:ext cx="322729" cy="22108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-599632" y="863780"/>
                  <a:ext cx="2030693" cy="381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n-type Si </a:t>
                  </a: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&lt;111&gt;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-599633" y="540306"/>
                  <a:ext cx="1544826" cy="381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p-type IL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-668438" y="533399"/>
                  <a:ext cx="2396412" cy="691303"/>
                </a:xfrm>
                <a:prstGeom prst="rect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-668438" y="-967297"/>
                <a:ext cx="2396412" cy="233974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134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516106" y="-1021603"/>
                <a:ext cx="2091745" cy="31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3134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PEDOT:PSS</a:t>
                </a:r>
              </a:p>
            </p:txBody>
          </p:sp>
        </p:grpSp>
        <p:sp>
          <p:nvSpPr>
            <p:cNvPr id="38" name="TextBox 9"/>
            <p:cNvSpPr txBox="1"/>
            <p:nvPr/>
          </p:nvSpPr>
          <p:spPr>
            <a:xfrm>
              <a:off x="428259" y="5769666"/>
              <a:ext cx="181998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algn="r" rtl="1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91" name="Straight Connector 90"/>
          <p:cNvCxnSpPr/>
          <p:nvPr/>
        </p:nvCxnSpPr>
        <p:spPr>
          <a:xfrm>
            <a:off x="972713" y="2530780"/>
            <a:ext cx="0" cy="21155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33982" y="2304910"/>
            <a:ext cx="23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</a:t>
            </a:r>
            <a:endParaRPr lang="en-US" sz="1200" b="1" dirty="0"/>
          </a:p>
        </p:txBody>
      </p:sp>
      <p:grpSp>
        <p:nvGrpSpPr>
          <p:cNvPr id="12" name="Group 57"/>
          <p:cNvGrpSpPr/>
          <p:nvPr/>
        </p:nvGrpSpPr>
        <p:grpSpPr>
          <a:xfrm>
            <a:off x="536431" y="4027633"/>
            <a:ext cx="2134834" cy="2450040"/>
            <a:chOff x="428258" y="4488188"/>
            <a:chExt cx="2134834" cy="2450040"/>
          </a:xfrm>
        </p:grpSpPr>
        <p:sp>
          <p:nvSpPr>
            <p:cNvPr id="63" name="Rectangle 62"/>
            <p:cNvSpPr/>
            <p:nvPr/>
          </p:nvSpPr>
          <p:spPr>
            <a:xfrm>
              <a:off x="908582" y="4488188"/>
              <a:ext cx="248162" cy="16464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134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58"/>
            <p:cNvGrpSpPr/>
            <p:nvPr/>
          </p:nvGrpSpPr>
          <p:grpSpPr>
            <a:xfrm>
              <a:off x="471552" y="4488188"/>
              <a:ext cx="2091540" cy="2450040"/>
              <a:chOff x="-992020" y="-1305371"/>
              <a:chExt cx="2719996" cy="3289888"/>
            </a:xfrm>
          </p:grpSpPr>
          <p:grpSp>
            <p:nvGrpSpPr>
              <p:cNvPr id="14" name="Group 65"/>
              <p:cNvGrpSpPr/>
              <p:nvPr/>
            </p:nvGrpSpPr>
            <p:grpSpPr>
              <a:xfrm>
                <a:off x="-992020" y="-1305371"/>
                <a:ext cx="2719996" cy="3289888"/>
                <a:chOff x="-992020" y="-1597646"/>
                <a:chExt cx="2719996" cy="328988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-880407" y="876479"/>
                  <a:ext cx="2608383" cy="25514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504D">
                        <a:lumMod val="75000"/>
                      </a:srgbClr>
                    </a:gs>
                    <a:gs pos="50000">
                      <a:srgbClr val="C0504D">
                        <a:lumMod val="40000"/>
                        <a:lumOff val="60000"/>
                      </a:srgb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54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192954" y="-1594012"/>
                  <a:ext cx="322729" cy="217817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94776" y="-1597646"/>
                  <a:ext cx="322729" cy="221085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-992020" y="1237634"/>
                  <a:ext cx="2467283" cy="454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n-type Si </a:t>
                  </a: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&lt;100&gt;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-880407" y="876479"/>
                  <a:ext cx="1841567" cy="496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p-type IL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-880406" y="884938"/>
                  <a:ext cx="2608380" cy="80730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3134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>
                <a:off x="-880408" y="-1083921"/>
                <a:ext cx="2608384" cy="316589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134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847368" y="-1095339"/>
                <a:ext cx="2091746" cy="3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3134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PEDOT:PSS</a:t>
                </a:r>
              </a:p>
            </p:txBody>
          </p:sp>
        </p:grpSp>
        <p:sp>
          <p:nvSpPr>
            <p:cNvPr id="65" name="TextBox 9"/>
            <p:cNvSpPr txBox="1"/>
            <p:nvPr/>
          </p:nvSpPr>
          <p:spPr>
            <a:xfrm>
              <a:off x="428258" y="5769666"/>
              <a:ext cx="181998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algn="r" rtl="1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944627" y="5664902"/>
            <a:ext cx="103827" cy="20525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069510" y="5664902"/>
            <a:ext cx="80510" cy="20525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806609" y="5441348"/>
            <a:ext cx="24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</a:t>
            </a:r>
            <a:endParaRPr lang="en-US" sz="1200" b="1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6169" y="1351283"/>
            <a:ext cx="778072" cy="142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0020" y="1368230"/>
            <a:ext cx="840346" cy="14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1026745" y="5449809"/>
            <a:ext cx="24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</a:t>
            </a:r>
            <a:endParaRPr lang="en-US" sz="1200" b="1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057" y="4461047"/>
            <a:ext cx="814208" cy="14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75" r="20942"/>
          <a:stretch>
            <a:fillRect/>
          </a:stretch>
        </p:blipFill>
        <p:spPr bwMode="auto">
          <a:xfrm>
            <a:off x="1435745" y="5257800"/>
            <a:ext cx="643698" cy="6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nut 5"/>
          <p:cNvSpPr/>
          <p:nvPr/>
        </p:nvSpPr>
        <p:spPr>
          <a:xfrm>
            <a:off x="4419600" y="1634123"/>
            <a:ext cx="3810000" cy="1261477"/>
          </a:xfrm>
          <a:prstGeom prst="donut">
            <a:avLst>
              <a:gd name="adj" fmla="val 2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6799" y="3962404"/>
            <a:ext cx="4001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MIS junction can reach theoretical limit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5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  <a:t>Si-Organic </a:t>
            </a:r>
            <a:r>
              <a:rPr lang="en-US" dirty="0" err="1" smtClean="0">
                <a:solidFill>
                  <a:srgbClr val="800000"/>
                </a:solidFill>
                <a:latin typeface="+mn-lt"/>
                <a:cs typeface="Comic Sans MS"/>
              </a:rPr>
              <a:t>Schottky</a:t>
            </a:r>
            <a: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  <a:t> solar cells</a:t>
            </a:r>
            <a:b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</a:br>
            <a:r>
              <a:rPr lang="en-US" sz="2200" dirty="0" smtClean="0">
                <a:solidFill>
                  <a:srgbClr val="800000"/>
                </a:solidFill>
                <a:latin typeface="+mn-lt"/>
                <a:cs typeface="Comic Sans MS"/>
              </a:rPr>
              <a:t>(cf. R. </a:t>
            </a:r>
            <a:r>
              <a:rPr lang="en-US" sz="2200" dirty="0" err="1" smtClean="0">
                <a:solidFill>
                  <a:srgbClr val="800000"/>
                </a:solidFill>
                <a:latin typeface="+mn-lt"/>
                <a:cs typeface="Comic Sans MS"/>
              </a:rPr>
              <a:t>Har-Lavan</a:t>
            </a:r>
            <a:r>
              <a:rPr lang="en-US" sz="2200" dirty="0" smtClean="0">
                <a:solidFill>
                  <a:srgbClr val="800000"/>
                </a:solidFill>
                <a:latin typeface="+mn-lt"/>
                <a:cs typeface="Comic Sans MS"/>
              </a:rPr>
              <a:t>, D. Cahen, “40 </a:t>
            </a:r>
            <a:r>
              <a:rPr lang="en-US" sz="2200" dirty="0" err="1" smtClean="0">
                <a:solidFill>
                  <a:srgbClr val="800000"/>
                </a:solidFill>
                <a:latin typeface="+mn-lt"/>
                <a:cs typeface="Comic Sans MS"/>
              </a:rPr>
              <a:t>yr</a:t>
            </a:r>
            <a:r>
              <a:rPr lang="en-US" sz="2200" dirty="0" smtClean="0">
                <a:solidFill>
                  <a:srgbClr val="800000"/>
                </a:solidFill>
                <a:latin typeface="+mn-lt"/>
                <a:cs typeface="Comic Sans MS"/>
              </a:rPr>
              <a:t> of inversion PV”, </a:t>
            </a:r>
            <a:r>
              <a:rPr lang="en-US" sz="2200" i="1" dirty="0" smtClean="0">
                <a:solidFill>
                  <a:srgbClr val="800000"/>
                </a:solidFill>
                <a:latin typeface="+mn-lt"/>
                <a:cs typeface="Comic Sans MS"/>
              </a:rPr>
              <a:t>IEEE J. PV</a:t>
            </a:r>
            <a:r>
              <a:rPr lang="en-US" sz="2200" dirty="0">
                <a:solidFill>
                  <a:srgbClr val="800000"/>
                </a:solidFill>
                <a:latin typeface="+mn-lt"/>
                <a:cs typeface="Comic Sans MS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+mn-lt"/>
                <a:cs typeface="Comic Sans MS"/>
              </a:rPr>
              <a:t>(2013)</a:t>
            </a:r>
            <a:endParaRPr lang="en-US" sz="2200" dirty="0">
              <a:solidFill>
                <a:srgbClr val="800000"/>
              </a:solidFill>
              <a:latin typeface="+mn-lt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602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Comic Sans MS"/>
              </a:rPr>
              <a:t>Use high work function transparent organic as top contact to n-Si  </a:t>
            </a:r>
            <a:r>
              <a:rPr lang="en-US" sz="2800" dirty="0" smtClean="0">
                <a:cs typeface="Comic Sans MS"/>
                <a:sym typeface="Wingdings"/>
              </a:rPr>
              <a:t> strong </a:t>
            </a:r>
            <a:r>
              <a:rPr lang="en-US" sz="2800" dirty="0" smtClean="0">
                <a:cs typeface="Comic Sans MS"/>
              </a:rPr>
              <a:t>inversion</a:t>
            </a:r>
          </a:p>
          <a:p>
            <a:pPr lvl="1"/>
            <a:r>
              <a:rPr lang="en-US" sz="2400" dirty="0" smtClean="0">
                <a:cs typeface="Comic Sans MS"/>
              </a:rPr>
              <a:t>PEDOT:PSS, PANI, or P3HT</a:t>
            </a:r>
          </a:p>
          <a:p>
            <a:pPr lvl="1"/>
            <a:r>
              <a:rPr lang="en-US" sz="2400" dirty="0" smtClean="0">
                <a:cs typeface="Comic Sans MS"/>
              </a:rPr>
              <a:t>Can be applied to variety of Si surface morphologies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2971800"/>
            <a:ext cx="3785299" cy="3662485"/>
            <a:chOff x="381000" y="2990273"/>
            <a:chExt cx="3785299" cy="3662485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6129538"/>
              <a:ext cx="3785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cs typeface="Comic Sans MS"/>
                </a:rPr>
                <a:t>Q. Liu, </a:t>
              </a:r>
              <a:r>
                <a:rPr lang="en-US" sz="1400" i="1" dirty="0" smtClean="0">
                  <a:solidFill>
                    <a:srgbClr val="0000FF"/>
                  </a:solidFill>
                  <a:cs typeface="Comic Sans MS"/>
                </a:rPr>
                <a:t>et al</a:t>
              </a:r>
              <a:r>
                <a:rPr lang="en-US" sz="1400" dirty="0" smtClean="0">
                  <a:solidFill>
                    <a:srgbClr val="0000FF"/>
                  </a:solidFill>
                  <a:cs typeface="Comic Sans MS"/>
                </a:rPr>
                <a:t>. </a:t>
              </a:r>
              <a:r>
                <a:rPr lang="en-US" sz="1400" i="1" dirty="0" smtClean="0">
                  <a:solidFill>
                    <a:srgbClr val="0000FF"/>
                  </a:solidFill>
                  <a:cs typeface="Comic Sans MS"/>
                </a:rPr>
                <a:t>APL </a:t>
              </a:r>
              <a:r>
                <a:rPr lang="en-US" sz="1400" dirty="0" smtClean="0">
                  <a:solidFill>
                    <a:srgbClr val="0000FF"/>
                  </a:solidFill>
                  <a:cs typeface="Comic Sans MS"/>
                </a:rPr>
                <a:t>. </a:t>
              </a:r>
              <a:r>
                <a:rPr lang="en-US" sz="1400" b="1" dirty="0" smtClean="0">
                  <a:solidFill>
                    <a:srgbClr val="0000FF"/>
                  </a:solidFill>
                  <a:cs typeface="Comic Sans MS"/>
                </a:rPr>
                <a:t>100</a:t>
              </a:r>
              <a:r>
                <a:rPr lang="en-US" sz="1400" dirty="0">
                  <a:solidFill>
                    <a:srgbClr val="0000FF"/>
                  </a:solidFill>
                  <a:cs typeface="Comic Sans MS"/>
                </a:rPr>
                <a:t>, 183901 (2012</a:t>
              </a:r>
              <a:r>
                <a:rPr lang="en-US" sz="1400" dirty="0" smtClean="0">
                  <a:solidFill>
                    <a:srgbClr val="0000FF"/>
                  </a:solidFill>
                  <a:cs typeface="Comic Sans MS"/>
                </a:rPr>
                <a:t>).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  <a:cs typeface="Comic Sans MS"/>
                </a:rPr>
                <a:t>~12 % @ IEEE PVSC 6-2013 </a:t>
              </a:r>
              <a:r>
                <a:rPr lang="en-US" sz="1400" dirty="0" err="1" smtClean="0">
                  <a:solidFill>
                    <a:srgbClr val="FF0000"/>
                  </a:solidFill>
                  <a:cs typeface="Comic Sans MS"/>
                </a:rPr>
                <a:t>Nagamatsu</a:t>
              </a:r>
              <a:r>
                <a:rPr lang="en-US" sz="1400" dirty="0" smtClean="0">
                  <a:solidFill>
                    <a:srgbClr val="FF0000"/>
                  </a:solidFill>
                  <a:cs typeface="Comic Sans MS"/>
                </a:rPr>
                <a:t>  ….. Sturm</a:t>
              </a:r>
              <a:endParaRPr lang="en-US" sz="1400" dirty="0">
                <a:solidFill>
                  <a:srgbClr val="FF0000"/>
                </a:solidFill>
                <a:cs typeface="Comic Sans M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1000" y="3239859"/>
              <a:ext cx="3565236" cy="2889679"/>
              <a:chOff x="381000" y="3352800"/>
              <a:chExt cx="3309938" cy="2587187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3429000"/>
                <a:ext cx="3309938" cy="251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828800" y="3352800"/>
                <a:ext cx="413511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Comic Sans M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51885" y="2990273"/>
              <a:ext cx="3598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omic Sans MS"/>
                </a:rPr>
                <a:t>Influence of PEDOT:PSS composition</a:t>
              </a:r>
              <a:endParaRPr lang="en-US" dirty="0">
                <a:cs typeface="Comic Sans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8591" y="3711797"/>
              <a:ext cx="1099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omic Sans MS"/>
                </a:rPr>
                <a:t>h = 11.3%</a:t>
              </a:r>
              <a:endParaRPr lang="en-US" dirty="0">
                <a:cs typeface="Comic Sans MS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591" y="4628233"/>
              <a:ext cx="2121809" cy="95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81631" y="3515463"/>
              <a:ext cx="7487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Comic Sans MS"/>
                </a:rPr>
                <a:t>With 0.1% </a:t>
              </a:r>
              <a:r>
                <a:rPr lang="en-US" sz="1400" dirty="0" err="1" smtClean="0">
                  <a:cs typeface="Comic Sans MS"/>
                </a:rPr>
                <a:t>zonyl</a:t>
              </a:r>
              <a:endParaRPr lang="en-US" sz="1400" dirty="0">
                <a:cs typeface="Comic Sans M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3133436" y="3702561"/>
              <a:ext cx="157431" cy="55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48200" y="2971800"/>
            <a:ext cx="4279301" cy="3465514"/>
            <a:chOff x="4648200" y="2971800"/>
            <a:chExt cx="4279301" cy="3465514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310138"/>
              <a:ext cx="4279301" cy="279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188" y="3837918"/>
              <a:ext cx="1100611" cy="178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800600" y="2971800"/>
              <a:ext cx="3839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omic Sans MS"/>
                </a:rPr>
                <a:t>Influence of Si morphology: </a:t>
              </a:r>
              <a:r>
                <a:rPr lang="en-US" dirty="0" err="1" smtClean="0">
                  <a:cs typeface="Comic Sans MS"/>
                </a:rPr>
                <a:t>nanocones</a:t>
              </a:r>
              <a:endParaRPr lang="en-US" dirty="0">
                <a:cs typeface="Comic Sans M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5177434"/>
              <a:ext cx="113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omic Sans MS"/>
                </a:rPr>
                <a:t>h = 11.1%</a:t>
              </a:r>
              <a:endParaRPr lang="en-US" dirty="0">
                <a:cs typeface="Comic Sans M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04879" y="6129537"/>
              <a:ext cx="3248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cs typeface="Comic Sans MS"/>
                </a:rPr>
                <a:t>S. </a:t>
              </a:r>
              <a:r>
                <a:rPr lang="en-US" sz="1400" dirty="0" err="1" smtClean="0">
                  <a:solidFill>
                    <a:srgbClr val="0000FF"/>
                  </a:solidFill>
                  <a:cs typeface="Comic Sans MS"/>
                </a:rPr>
                <a:t>Jeong</a:t>
              </a:r>
              <a:r>
                <a:rPr lang="en-US" sz="1400" dirty="0" smtClean="0">
                  <a:solidFill>
                    <a:srgbClr val="0000FF"/>
                  </a:solidFill>
                  <a:cs typeface="Comic Sans MS"/>
                </a:rPr>
                <a:t>, </a:t>
              </a:r>
              <a:r>
                <a:rPr lang="en-US" sz="1400" i="1" dirty="0" smtClean="0">
                  <a:solidFill>
                    <a:srgbClr val="0000FF"/>
                  </a:solidFill>
                  <a:cs typeface="Comic Sans MS"/>
                </a:rPr>
                <a:t>et al</a:t>
              </a:r>
              <a:r>
                <a:rPr lang="en-US" sz="1400" dirty="0" smtClean="0">
                  <a:solidFill>
                    <a:srgbClr val="0000FF"/>
                  </a:solidFill>
                  <a:cs typeface="Comic Sans MS"/>
                </a:rPr>
                <a:t>. </a:t>
              </a:r>
              <a:r>
                <a:rPr lang="en-US" sz="1400" i="1" dirty="0" smtClean="0">
                  <a:solidFill>
                    <a:srgbClr val="0000FF"/>
                  </a:solidFill>
                  <a:cs typeface="Comic Sans MS"/>
                </a:rPr>
                <a:t>Nano </a:t>
              </a:r>
              <a:r>
                <a:rPr lang="en-US" sz="1400" i="1" dirty="0" err="1" smtClean="0">
                  <a:solidFill>
                    <a:srgbClr val="0000FF"/>
                  </a:solidFill>
                  <a:cs typeface="Comic Sans MS"/>
                </a:rPr>
                <a:t>Lett</a:t>
              </a:r>
              <a:r>
                <a:rPr lang="en-US" sz="1400" i="1" dirty="0" smtClean="0">
                  <a:solidFill>
                    <a:srgbClr val="0000FF"/>
                  </a:solidFill>
                  <a:cs typeface="Comic Sans MS"/>
                </a:rPr>
                <a:t>. </a:t>
              </a:r>
              <a:r>
                <a:rPr lang="en-US" sz="1400" b="1" dirty="0" smtClean="0">
                  <a:solidFill>
                    <a:srgbClr val="0000FF"/>
                  </a:solidFill>
                  <a:cs typeface="Comic Sans MS"/>
                </a:rPr>
                <a:t>12</a:t>
              </a:r>
              <a:r>
                <a:rPr lang="en-US" sz="1400" dirty="0" smtClean="0">
                  <a:solidFill>
                    <a:srgbClr val="0000FF"/>
                  </a:solidFill>
                  <a:cs typeface="Comic Sans MS"/>
                </a:rPr>
                <a:t>, 2971 (2012).</a:t>
              </a:r>
              <a:endParaRPr lang="en-US" sz="1400" dirty="0">
                <a:solidFill>
                  <a:srgbClr val="0000FF"/>
                </a:solidFill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31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Metal-Semiconductor (MS) </a:t>
            </a:r>
            <a:r>
              <a:rPr lang="en-US" sz="3600" dirty="0" smtClean="0">
                <a:solidFill>
                  <a:srgbClr val="800000"/>
                </a:solidFill>
              </a:rPr>
              <a:t>junction</a:t>
            </a:r>
            <a:endParaRPr lang="en-US" sz="3600" dirty="0">
              <a:solidFill>
                <a:srgbClr val="800000"/>
              </a:solidFill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9900" y="736600"/>
            <a:ext cx="2489200" cy="5358902"/>
            <a:chOff x="431800" y="774700"/>
            <a:chExt cx="2489200" cy="5358902"/>
          </a:xfrm>
        </p:grpSpPr>
        <p:grpSp>
          <p:nvGrpSpPr>
            <p:cNvPr id="5" name="Group 85"/>
            <p:cNvGrpSpPr>
              <a:grpSpLocks/>
            </p:cNvGrpSpPr>
            <p:nvPr/>
          </p:nvGrpSpPr>
          <p:grpSpPr bwMode="auto">
            <a:xfrm>
              <a:off x="431800" y="1272677"/>
              <a:ext cx="2489200" cy="4860925"/>
              <a:chOff x="272" y="777"/>
              <a:chExt cx="1568" cy="3062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73" y="777"/>
                <a:ext cx="1565" cy="3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GB">
                  <a:latin typeface="+mj-lt"/>
                  <a:cs typeface="Comic Sans M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973" y="781"/>
                <a:ext cx="857" cy="826"/>
              </a:xfrm>
              <a:custGeom>
                <a:avLst/>
                <a:gdLst>
                  <a:gd name="T0" fmla="*/ 0 w 2857"/>
                  <a:gd name="T1" fmla="*/ 826 h 826"/>
                  <a:gd name="T2" fmla="*/ 0 w 2857"/>
                  <a:gd name="T3" fmla="*/ 606 h 826"/>
                  <a:gd name="T4" fmla="*/ 0 w 2857"/>
                  <a:gd name="T5" fmla="*/ 530 h 826"/>
                  <a:gd name="T6" fmla="*/ 0 w 2857"/>
                  <a:gd name="T7" fmla="*/ 7 h 826"/>
                  <a:gd name="T8" fmla="*/ 0 w 2857"/>
                  <a:gd name="T9" fmla="*/ 0 h 826"/>
                  <a:gd name="T10" fmla="*/ 0 w 2857"/>
                  <a:gd name="T11" fmla="*/ 826 h 8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57"/>
                  <a:gd name="T19" fmla="*/ 0 h 826"/>
                  <a:gd name="T20" fmla="*/ 2857 w 2857"/>
                  <a:gd name="T21" fmla="*/ 826 h 8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57" h="826">
                    <a:moveTo>
                      <a:pt x="0" y="826"/>
                    </a:moveTo>
                    <a:lnTo>
                      <a:pt x="803" y="606"/>
                    </a:lnTo>
                    <a:lnTo>
                      <a:pt x="2857" y="530"/>
                    </a:lnTo>
                    <a:lnTo>
                      <a:pt x="2857" y="7"/>
                    </a:lnTo>
                    <a:lnTo>
                      <a:pt x="7" y="0"/>
                    </a:lnTo>
                    <a:lnTo>
                      <a:pt x="0" y="8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  <a:cs typeface="Comic Sans M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973" y="2183"/>
                <a:ext cx="865" cy="1656"/>
              </a:xfrm>
              <a:custGeom>
                <a:avLst/>
                <a:gdLst>
                  <a:gd name="T0" fmla="*/ 3 w 865"/>
                  <a:gd name="T1" fmla="*/ 1656 h 1656"/>
                  <a:gd name="T2" fmla="*/ 865 w 865"/>
                  <a:gd name="T3" fmla="*/ 1656 h 1656"/>
                  <a:gd name="T4" fmla="*/ 864 w 865"/>
                  <a:gd name="T5" fmla="*/ 0 h 1656"/>
                  <a:gd name="T6" fmla="*/ 288 w 865"/>
                  <a:gd name="T7" fmla="*/ 280 h 1656"/>
                  <a:gd name="T8" fmla="*/ 0 w 865"/>
                  <a:gd name="T9" fmla="*/ 409 h 1656"/>
                  <a:gd name="T10" fmla="*/ 3 w 865"/>
                  <a:gd name="T11" fmla="*/ 165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5"/>
                  <a:gd name="T19" fmla="*/ 0 h 1656"/>
                  <a:gd name="T20" fmla="*/ 865 w 865"/>
                  <a:gd name="T21" fmla="*/ 1656 h 16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5" h="1656">
                    <a:moveTo>
                      <a:pt x="3" y="1656"/>
                    </a:moveTo>
                    <a:lnTo>
                      <a:pt x="865" y="1656"/>
                    </a:lnTo>
                    <a:lnTo>
                      <a:pt x="864" y="0"/>
                    </a:lnTo>
                    <a:lnTo>
                      <a:pt x="288" y="280"/>
                    </a:lnTo>
                    <a:lnTo>
                      <a:pt x="0" y="409"/>
                    </a:lnTo>
                    <a:lnTo>
                      <a:pt x="3" y="16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6CEEC"/>
                  </a:gs>
                  <a:gs pos="100000">
                    <a:srgbClr val="FEFDF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+mj-lt"/>
                  <a:cs typeface="Comic Sans M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972" y="2358"/>
                <a:ext cx="859" cy="237"/>
              </a:xfrm>
              <a:custGeom>
                <a:avLst/>
                <a:gdLst>
                  <a:gd name="T0" fmla="*/ 0 w 859"/>
                  <a:gd name="T1" fmla="*/ 237 h 237"/>
                  <a:gd name="T2" fmla="*/ 213 w 859"/>
                  <a:gd name="T3" fmla="*/ 30 h 237"/>
                  <a:gd name="T4" fmla="*/ 859 w 859"/>
                  <a:gd name="T5" fmla="*/ 12 h 237"/>
                  <a:gd name="T6" fmla="*/ 0 60000 65536"/>
                  <a:gd name="T7" fmla="*/ 0 60000 65536"/>
                  <a:gd name="T8" fmla="*/ 0 60000 65536"/>
                  <a:gd name="T9" fmla="*/ 0 w 859"/>
                  <a:gd name="T10" fmla="*/ 0 h 237"/>
                  <a:gd name="T11" fmla="*/ 859 w 859"/>
                  <a:gd name="T12" fmla="*/ 237 h 2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9" h="237">
                    <a:moveTo>
                      <a:pt x="0" y="237"/>
                    </a:moveTo>
                    <a:cubicBezTo>
                      <a:pt x="35" y="203"/>
                      <a:pt x="8" y="60"/>
                      <a:pt x="213" y="30"/>
                    </a:cubicBezTo>
                    <a:cubicBezTo>
                      <a:pt x="418" y="0"/>
                      <a:pt x="725" y="16"/>
                      <a:pt x="859" y="12"/>
                    </a:cubicBezTo>
                  </a:path>
                </a:pathLst>
              </a:custGeom>
              <a:solidFill>
                <a:srgbClr val="E6CEE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  <a:cs typeface="Comic Sans MS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976" y="1525"/>
                <a:ext cx="864" cy="8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GB">
                  <a:latin typeface="+mj-lt"/>
                  <a:cs typeface="Comic Sans MS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272" y="1435"/>
                <a:ext cx="568" cy="2404"/>
              </a:xfrm>
              <a:prstGeom prst="rect">
                <a:avLst/>
              </a:prstGeom>
              <a:gradFill rotWithShape="1">
                <a:gsLst>
                  <a:gs pos="0">
                    <a:srgbClr val="00CC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GB">
                  <a:latin typeface="+mj-lt"/>
                  <a:cs typeface="Comic Sans MS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384" y="1778"/>
                <a:ext cx="2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+mj-lt"/>
                    <a:cs typeface="Comic Sans MS"/>
                  </a:rPr>
                  <a:t>E</a:t>
                </a:r>
                <a:r>
                  <a:rPr lang="en-US" baseline="-25000">
                    <a:latin typeface="+mj-lt"/>
                    <a:cs typeface="Comic Sans MS"/>
                  </a:rPr>
                  <a:t>G</a:t>
                </a: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976" y="1298"/>
                <a:ext cx="859" cy="237"/>
              </a:xfrm>
              <a:custGeom>
                <a:avLst/>
                <a:gdLst>
                  <a:gd name="T0" fmla="*/ 0 w 859"/>
                  <a:gd name="T1" fmla="*/ 237 h 237"/>
                  <a:gd name="T2" fmla="*/ 213 w 859"/>
                  <a:gd name="T3" fmla="*/ 30 h 237"/>
                  <a:gd name="T4" fmla="*/ 859 w 859"/>
                  <a:gd name="T5" fmla="*/ 12 h 237"/>
                  <a:gd name="T6" fmla="*/ 0 60000 65536"/>
                  <a:gd name="T7" fmla="*/ 0 60000 65536"/>
                  <a:gd name="T8" fmla="*/ 0 60000 65536"/>
                  <a:gd name="T9" fmla="*/ 0 w 859"/>
                  <a:gd name="T10" fmla="*/ 0 h 237"/>
                  <a:gd name="T11" fmla="*/ 859 w 859"/>
                  <a:gd name="T12" fmla="*/ 237 h 2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9" h="237">
                    <a:moveTo>
                      <a:pt x="0" y="237"/>
                    </a:moveTo>
                    <a:cubicBezTo>
                      <a:pt x="35" y="203"/>
                      <a:pt x="8" y="60"/>
                      <a:pt x="213" y="30"/>
                    </a:cubicBezTo>
                    <a:cubicBezTo>
                      <a:pt x="418" y="0"/>
                      <a:pt x="725" y="16"/>
                      <a:pt x="859" y="12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  <a:cs typeface="Comic Sans MS"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1407" y="1321"/>
                <a:ext cx="0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  <a:cs typeface="Comic Sans MS"/>
                </a:endParaRPr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976" y="1548"/>
                <a:ext cx="0" cy="22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  <a:cs typeface="Comic Sans MS"/>
                </a:endParaRP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319" y="2934"/>
                <a:ext cx="4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j-lt"/>
                    <a:cs typeface="Comic Sans MS"/>
                  </a:rPr>
                  <a:t>Metal</a:t>
                </a:r>
              </a:p>
              <a:p>
                <a:pPr algn="ctr" eaLnBrk="1" hangingPunct="1"/>
                <a:r>
                  <a:rPr lang="en-US" b="1">
                    <a:latin typeface="+mj-lt"/>
                    <a:cs typeface="Comic Sans MS"/>
                  </a:rPr>
                  <a:t>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1044" y="2844"/>
                <a:ext cx="72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+mj-lt"/>
                    <a:cs typeface="Comic Sans MS"/>
                  </a:rPr>
                  <a:t>Semi-</a:t>
                </a:r>
              </a:p>
              <a:p>
                <a:pPr eaLnBrk="1" hangingPunct="1"/>
                <a:r>
                  <a:rPr lang="en-US">
                    <a:latin typeface="+mj-lt"/>
                    <a:cs typeface="Comic Sans MS"/>
                  </a:rPr>
                  <a:t>conductor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362" y="1211"/>
                <a:ext cx="2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+mj-lt"/>
                    <a:cs typeface="Comic Sans MS"/>
                  </a:rPr>
                  <a:t>E</a:t>
                </a:r>
                <a:r>
                  <a:rPr lang="en-US" baseline="-25000">
                    <a:latin typeface="+mj-lt"/>
                    <a:cs typeface="Comic Sans MS"/>
                  </a:rPr>
                  <a:t>F</a:t>
                </a:r>
              </a:p>
            </p:txBody>
          </p:sp>
          <p:sp>
            <p:nvSpPr>
              <p:cNvPr id="21" name="Rectangle 17" descr="Wide upward diagonal"/>
              <p:cNvSpPr>
                <a:spLocks noChangeArrowheads="1"/>
              </p:cNvSpPr>
              <p:nvPr/>
            </p:nvSpPr>
            <p:spPr bwMode="auto">
              <a:xfrm>
                <a:off x="817" y="777"/>
                <a:ext cx="159" cy="3062"/>
              </a:xfrm>
              <a:prstGeom prst="rect">
                <a:avLst/>
              </a:prstGeom>
              <a:pattFill prst="wdUpDiag">
                <a:fgClr>
                  <a:srgbClr val="3366CC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GB">
                  <a:latin typeface="+mj-lt"/>
                  <a:cs typeface="Comic Sans MS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273" y="1435"/>
                <a:ext cx="15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  <a:cs typeface="Comic Sans M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72" y="777"/>
                <a:ext cx="1565" cy="306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 rtl="1"/>
                <a:endParaRPr lang="en-GB">
                  <a:latin typeface="+mj-lt"/>
                  <a:cs typeface="Comic Sans MS"/>
                </a:endParaRP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953" y="877"/>
                <a:ext cx="11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l-GR" sz="3200">
                  <a:latin typeface="+mj-lt"/>
                  <a:cs typeface="Comic Sans MS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flipH="1">
                <a:off x="975" y="777"/>
                <a:ext cx="1" cy="7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j-lt"/>
                  <a:cs typeface="Comic Sans MS"/>
                </a:endParaRPr>
              </a:p>
            </p:txBody>
          </p:sp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703310" y="774700"/>
              <a:ext cx="19477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cs typeface="Comic Sans MS"/>
                </a:rPr>
                <a:t>Accumulation</a:t>
              </a:r>
            </a:p>
          </p:txBody>
        </p:sp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 flipH="1">
              <a:off x="971550" y="1812427"/>
              <a:ext cx="792163" cy="4318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6 w 21600"/>
                <a:gd name="T13" fmla="*/ 7226 h 21600"/>
                <a:gd name="T14" fmla="*/ 19133 w 21600"/>
                <a:gd name="T15" fmla="*/ 1437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198" y="0"/>
                  </a:moveTo>
                  <a:lnTo>
                    <a:pt x="14198" y="7226"/>
                  </a:lnTo>
                  <a:lnTo>
                    <a:pt x="3375" y="7226"/>
                  </a:lnTo>
                  <a:lnTo>
                    <a:pt x="3375" y="14374"/>
                  </a:lnTo>
                  <a:lnTo>
                    <a:pt x="14198" y="14374"/>
                  </a:lnTo>
                  <a:lnTo>
                    <a:pt x="14198" y="21600"/>
                  </a:lnTo>
                  <a:lnTo>
                    <a:pt x="21600" y="10800"/>
                  </a:lnTo>
                  <a:lnTo>
                    <a:pt x="14198" y="0"/>
                  </a:lnTo>
                  <a:close/>
                </a:path>
                <a:path w="21600" h="21600">
                  <a:moveTo>
                    <a:pt x="1350" y="7226"/>
                  </a:moveTo>
                  <a:lnTo>
                    <a:pt x="1350" y="14374"/>
                  </a:lnTo>
                  <a:lnTo>
                    <a:pt x="2700" y="14374"/>
                  </a:lnTo>
                  <a:lnTo>
                    <a:pt x="2700" y="7226"/>
                  </a:lnTo>
                  <a:lnTo>
                    <a:pt x="1350" y="7226"/>
                  </a:lnTo>
                  <a:close/>
                </a:path>
                <a:path w="21600" h="21600">
                  <a:moveTo>
                    <a:pt x="0" y="7226"/>
                  </a:moveTo>
                  <a:lnTo>
                    <a:pt x="0" y="14374"/>
                  </a:lnTo>
                  <a:lnTo>
                    <a:pt x="675" y="14374"/>
                  </a:lnTo>
                  <a:lnTo>
                    <a:pt x="675" y="7226"/>
                  </a:lnTo>
                  <a:lnTo>
                    <a:pt x="0" y="7226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BDAC"/>
                </a:gs>
              </a:gsLst>
              <a:path path="rect">
                <a:fillToRect r="100000" b="100000"/>
              </a:path>
            </a:gra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+mj-lt"/>
                <a:cs typeface="Comic Sans MS"/>
              </a:endParaRPr>
            </a:p>
          </p:txBody>
        </p:sp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854323" y="762000"/>
            <a:ext cx="14401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cs typeface="Comic Sans MS"/>
              </a:rPr>
              <a:t>Depletion</a:t>
            </a:r>
          </a:p>
        </p:txBody>
      </p:sp>
      <p:grpSp>
        <p:nvGrpSpPr>
          <p:cNvPr id="28" name="Group 84"/>
          <p:cNvGrpSpPr>
            <a:grpSpLocks/>
          </p:cNvGrpSpPr>
          <p:nvPr/>
        </p:nvGrpSpPr>
        <p:grpSpPr bwMode="auto">
          <a:xfrm>
            <a:off x="3317875" y="1247277"/>
            <a:ext cx="2487613" cy="4860925"/>
            <a:chOff x="2098" y="777"/>
            <a:chExt cx="1567" cy="3062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099" y="777"/>
              <a:ext cx="1565" cy="3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GB">
                <a:latin typeface="+mj-lt"/>
                <a:cs typeface="Comic Sans M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799" y="781"/>
              <a:ext cx="858" cy="992"/>
            </a:xfrm>
            <a:custGeom>
              <a:avLst/>
              <a:gdLst>
                <a:gd name="T0" fmla="*/ 0 w 858"/>
                <a:gd name="T1" fmla="*/ 826 h 992"/>
                <a:gd name="T2" fmla="*/ 260 w 858"/>
                <a:gd name="T3" fmla="*/ 947 h 992"/>
                <a:gd name="T4" fmla="*/ 858 w 858"/>
                <a:gd name="T5" fmla="*/ 992 h 992"/>
                <a:gd name="T6" fmla="*/ 857 w 858"/>
                <a:gd name="T7" fmla="*/ 7 h 992"/>
                <a:gd name="T8" fmla="*/ 2 w 858"/>
                <a:gd name="T9" fmla="*/ 0 h 992"/>
                <a:gd name="T10" fmla="*/ 0 w 858"/>
                <a:gd name="T11" fmla="*/ 826 h 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8"/>
                <a:gd name="T19" fmla="*/ 0 h 992"/>
                <a:gd name="T20" fmla="*/ 858 w 858"/>
                <a:gd name="T21" fmla="*/ 992 h 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8" h="992">
                  <a:moveTo>
                    <a:pt x="0" y="826"/>
                  </a:moveTo>
                  <a:lnTo>
                    <a:pt x="260" y="947"/>
                  </a:lnTo>
                  <a:lnTo>
                    <a:pt x="858" y="992"/>
                  </a:lnTo>
                  <a:lnTo>
                    <a:pt x="857" y="7"/>
                  </a:lnTo>
                  <a:lnTo>
                    <a:pt x="2" y="0"/>
                  </a:lnTo>
                  <a:lnTo>
                    <a:pt x="0" y="82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  <a:cs typeface="Comic Sans M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799" y="2592"/>
              <a:ext cx="865" cy="1247"/>
            </a:xfrm>
            <a:custGeom>
              <a:avLst/>
              <a:gdLst>
                <a:gd name="T0" fmla="*/ 3 w 865"/>
                <a:gd name="T1" fmla="*/ 1247 h 1247"/>
                <a:gd name="T2" fmla="*/ 865 w 865"/>
                <a:gd name="T3" fmla="*/ 1247 h 1247"/>
                <a:gd name="T4" fmla="*/ 858 w 865"/>
                <a:gd name="T5" fmla="*/ 235 h 1247"/>
                <a:gd name="T6" fmla="*/ 169 w 865"/>
                <a:gd name="T7" fmla="*/ 197 h 1247"/>
                <a:gd name="T8" fmla="*/ 0 w 865"/>
                <a:gd name="T9" fmla="*/ 0 h 1247"/>
                <a:gd name="T10" fmla="*/ 3 w 865"/>
                <a:gd name="T11" fmla="*/ 1247 h 1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5"/>
                <a:gd name="T19" fmla="*/ 0 h 1247"/>
                <a:gd name="T20" fmla="*/ 865 w 865"/>
                <a:gd name="T21" fmla="*/ 1247 h 1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5" h="1247">
                  <a:moveTo>
                    <a:pt x="3" y="1247"/>
                  </a:moveTo>
                  <a:lnTo>
                    <a:pt x="865" y="1247"/>
                  </a:lnTo>
                  <a:lnTo>
                    <a:pt x="858" y="235"/>
                  </a:lnTo>
                  <a:lnTo>
                    <a:pt x="169" y="197"/>
                  </a:lnTo>
                  <a:lnTo>
                    <a:pt x="0" y="0"/>
                  </a:lnTo>
                  <a:lnTo>
                    <a:pt x="3" y="1247"/>
                  </a:lnTo>
                  <a:close/>
                </a:path>
              </a:pathLst>
            </a:custGeom>
            <a:gradFill rotWithShape="1">
              <a:gsLst>
                <a:gs pos="0">
                  <a:srgbClr val="E6CEEC"/>
                </a:gs>
                <a:gs pos="100000">
                  <a:srgbClr val="FEFDF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  <a:cs typeface="Comic Sans M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801" y="1774"/>
              <a:ext cx="864" cy="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GB">
                <a:latin typeface="+mj-lt"/>
                <a:cs typeface="Comic Sans M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098" y="1911"/>
              <a:ext cx="568" cy="192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GB">
                <a:latin typeface="+mj-lt"/>
                <a:cs typeface="Comic Sans MS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3210" y="2118"/>
              <a:ext cx="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+mj-lt"/>
                  <a:cs typeface="Comic Sans MS"/>
                </a:rPr>
                <a:t>E</a:t>
              </a:r>
              <a:r>
                <a:rPr lang="en-US" baseline="-25000">
                  <a:latin typeface="+mj-lt"/>
                  <a:cs typeface="Comic Sans MS"/>
                </a:rPr>
                <a:t>G</a:t>
              </a: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801" y="1561"/>
              <a:ext cx="860" cy="250"/>
            </a:xfrm>
            <a:custGeom>
              <a:avLst/>
              <a:gdLst>
                <a:gd name="T0" fmla="*/ 0 w 860"/>
                <a:gd name="T1" fmla="*/ 0 h 250"/>
                <a:gd name="T2" fmla="*/ 205 w 860"/>
                <a:gd name="T3" fmla="*/ 190 h 250"/>
                <a:gd name="T4" fmla="*/ 860 w 860"/>
                <a:gd name="T5" fmla="*/ 221 h 250"/>
                <a:gd name="T6" fmla="*/ 0 60000 65536"/>
                <a:gd name="T7" fmla="*/ 0 60000 65536"/>
                <a:gd name="T8" fmla="*/ 0 60000 65536"/>
                <a:gd name="T9" fmla="*/ 0 w 860"/>
                <a:gd name="T10" fmla="*/ 0 h 250"/>
                <a:gd name="T11" fmla="*/ 860 w 860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250">
                  <a:moveTo>
                    <a:pt x="0" y="0"/>
                  </a:moveTo>
                  <a:cubicBezTo>
                    <a:pt x="34" y="32"/>
                    <a:pt x="16" y="130"/>
                    <a:pt x="205" y="190"/>
                  </a:cubicBezTo>
                  <a:cubicBezTo>
                    <a:pt x="394" y="250"/>
                    <a:pt x="724" y="215"/>
                    <a:pt x="860" y="221"/>
                  </a:cubicBezTo>
                </a:path>
              </a:pathLst>
            </a:custGeom>
            <a:gradFill rotWithShape="1">
              <a:gsLst>
                <a:gs pos="0">
                  <a:srgbClr val="FFFF65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  <a:cs typeface="Comic Sans MS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802" y="1548"/>
              <a:ext cx="0" cy="2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  <a:cs typeface="Comic Sans MS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2145" y="2934"/>
              <a:ext cx="4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latin typeface="+mj-lt"/>
                  <a:cs typeface="Comic Sans MS"/>
                </a:rPr>
                <a:t>Metal</a:t>
              </a:r>
            </a:p>
            <a:p>
              <a:pPr algn="ctr" eaLnBrk="1" hangingPunct="1"/>
              <a:r>
                <a:rPr lang="en-US" b="1">
                  <a:latin typeface="+mj-lt"/>
                  <a:cs typeface="Comic Sans MS"/>
                </a:rPr>
                <a:t>2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870" y="2844"/>
              <a:ext cx="7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+mj-lt"/>
                  <a:cs typeface="Comic Sans MS"/>
                </a:rPr>
                <a:t>Semi-</a:t>
              </a:r>
            </a:p>
            <a:p>
              <a:pPr eaLnBrk="1" hangingPunct="1"/>
              <a:r>
                <a:rPr lang="en-US">
                  <a:latin typeface="+mj-lt"/>
                  <a:cs typeface="Comic Sans MS"/>
                </a:rPr>
                <a:t>conductor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2188" y="168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+mj-lt"/>
                  <a:cs typeface="Comic Sans MS"/>
                </a:rPr>
                <a:t>E</a:t>
              </a:r>
              <a:r>
                <a:rPr lang="en-US" baseline="-25000">
                  <a:latin typeface="+mj-lt"/>
                  <a:cs typeface="Comic Sans MS"/>
                </a:rPr>
                <a:t>F</a:t>
              </a:r>
            </a:p>
          </p:txBody>
        </p:sp>
        <p:sp>
          <p:nvSpPr>
            <p:cNvPr id="41" name="Rectangle 39" descr="Wide upward diagonal"/>
            <p:cNvSpPr>
              <a:spLocks noChangeArrowheads="1"/>
            </p:cNvSpPr>
            <p:nvPr/>
          </p:nvSpPr>
          <p:spPr bwMode="auto">
            <a:xfrm>
              <a:off x="2643" y="777"/>
              <a:ext cx="159" cy="3062"/>
            </a:xfrm>
            <a:prstGeom prst="rect">
              <a:avLst/>
            </a:prstGeom>
            <a:pattFill prst="wdUpDiag">
              <a:fgClr>
                <a:srgbClr val="3366CC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GB">
                <a:latin typeface="+mj-lt"/>
                <a:cs typeface="Comic Sans MS"/>
              </a:endParaRP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2099" y="1907"/>
              <a:ext cx="15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  <a:cs typeface="Comic Sans M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098" y="777"/>
              <a:ext cx="1565" cy="306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rtl="1"/>
              <a:endParaRPr lang="en-GB">
                <a:latin typeface="+mj-lt"/>
                <a:cs typeface="Comic Sans MS"/>
              </a:endParaRP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2779" y="877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l-GR" sz="3200">
                <a:latin typeface="+mj-lt"/>
                <a:cs typeface="Comic Sans MS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2802" y="777"/>
              <a:ext cx="1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  <a:cs typeface="Comic Sans M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801" y="2614"/>
              <a:ext cx="860" cy="250"/>
            </a:xfrm>
            <a:custGeom>
              <a:avLst/>
              <a:gdLst>
                <a:gd name="T0" fmla="*/ 0 w 860"/>
                <a:gd name="T1" fmla="*/ 0 h 250"/>
                <a:gd name="T2" fmla="*/ 205 w 860"/>
                <a:gd name="T3" fmla="*/ 190 h 250"/>
                <a:gd name="T4" fmla="*/ 860 w 860"/>
                <a:gd name="T5" fmla="*/ 221 h 250"/>
                <a:gd name="T6" fmla="*/ 0 60000 65536"/>
                <a:gd name="T7" fmla="*/ 0 60000 65536"/>
                <a:gd name="T8" fmla="*/ 0 60000 65536"/>
                <a:gd name="T9" fmla="*/ 0 w 860"/>
                <a:gd name="T10" fmla="*/ 0 h 250"/>
                <a:gd name="T11" fmla="*/ 860 w 860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250">
                  <a:moveTo>
                    <a:pt x="0" y="0"/>
                  </a:moveTo>
                  <a:cubicBezTo>
                    <a:pt x="34" y="32"/>
                    <a:pt x="16" y="130"/>
                    <a:pt x="205" y="190"/>
                  </a:cubicBezTo>
                  <a:cubicBezTo>
                    <a:pt x="394" y="250"/>
                    <a:pt x="724" y="215"/>
                    <a:pt x="860" y="221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  <a:cs typeface="Comic Sans MS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3233" y="1793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  <a:cs typeface="Comic Sans MS"/>
              </a:endParaRPr>
            </a:p>
          </p:txBody>
        </p:sp>
      </p:grpSp>
      <p:sp>
        <p:nvSpPr>
          <p:cNvPr id="29" name="AutoShape 46"/>
          <p:cNvSpPr>
            <a:spLocks noChangeArrowheads="1"/>
          </p:cNvSpPr>
          <p:nvPr/>
        </p:nvSpPr>
        <p:spPr bwMode="auto">
          <a:xfrm flipH="1">
            <a:off x="3943350" y="2015627"/>
            <a:ext cx="647700" cy="3524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8 w 21600"/>
              <a:gd name="T13" fmla="*/ 7200 h 21600"/>
              <a:gd name="T14" fmla="*/ 19165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198" y="0"/>
                </a:moveTo>
                <a:lnTo>
                  <a:pt x="14198" y="7226"/>
                </a:lnTo>
                <a:lnTo>
                  <a:pt x="3375" y="7226"/>
                </a:lnTo>
                <a:lnTo>
                  <a:pt x="3375" y="14374"/>
                </a:lnTo>
                <a:lnTo>
                  <a:pt x="14198" y="14374"/>
                </a:lnTo>
                <a:lnTo>
                  <a:pt x="14198" y="21600"/>
                </a:lnTo>
                <a:lnTo>
                  <a:pt x="21600" y="10800"/>
                </a:lnTo>
                <a:lnTo>
                  <a:pt x="14198" y="0"/>
                </a:lnTo>
                <a:close/>
              </a:path>
              <a:path w="21600" h="21600">
                <a:moveTo>
                  <a:pt x="1350" y="7226"/>
                </a:moveTo>
                <a:lnTo>
                  <a:pt x="1350" y="14374"/>
                </a:lnTo>
                <a:lnTo>
                  <a:pt x="2700" y="14374"/>
                </a:lnTo>
                <a:lnTo>
                  <a:pt x="2700" y="7226"/>
                </a:lnTo>
                <a:lnTo>
                  <a:pt x="1350" y="7226"/>
                </a:lnTo>
                <a:close/>
              </a:path>
              <a:path w="21600" h="21600">
                <a:moveTo>
                  <a:pt x="0" y="7226"/>
                </a:moveTo>
                <a:lnTo>
                  <a:pt x="0" y="14374"/>
                </a:lnTo>
                <a:lnTo>
                  <a:pt x="675" y="14374"/>
                </a:lnTo>
                <a:lnTo>
                  <a:pt x="675" y="7226"/>
                </a:lnTo>
                <a:lnTo>
                  <a:pt x="0" y="7226"/>
                </a:ln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FFBDAC"/>
              </a:gs>
            </a:gsLst>
            <a:path path="rect">
              <a:fillToRect r="100000" b="100000"/>
            </a:path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  <a:cs typeface="Comic Sans MS"/>
            </a:endParaRPr>
          </a:p>
        </p:txBody>
      </p:sp>
      <p:sp>
        <p:nvSpPr>
          <p:cNvPr id="77" name="Text Box 77"/>
          <p:cNvSpPr txBox="1">
            <a:spLocks noChangeArrowheads="1"/>
          </p:cNvSpPr>
          <p:nvPr/>
        </p:nvSpPr>
        <p:spPr bwMode="auto">
          <a:xfrm>
            <a:off x="1879377" y="6096000"/>
            <a:ext cx="2426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Comic Sans MS"/>
              </a:rPr>
              <a:t>MAJORITY carrier</a:t>
            </a:r>
            <a:endParaRPr lang="en-US" sz="2400" dirty="0">
              <a:solidFill>
                <a:srgbClr val="0000FF"/>
              </a:solidFill>
              <a:latin typeface="+mj-lt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39890" y="723900"/>
            <a:ext cx="2493963" cy="5816303"/>
            <a:chOff x="6254750" y="774700"/>
            <a:chExt cx="2493963" cy="5816303"/>
          </a:xfrm>
        </p:grpSpPr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6838659" y="774700"/>
              <a:ext cx="13708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2400" b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dirty="0" smtClean="0">
                  <a:ln w="900" cmpd="sng">
                    <a:solidFill>
                      <a:schemeClr val="accent3">
                        <a:alpha val="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  <a:cs typeface="Comic Sans MS"/>
                </a:rPr>
                <a:t>Inversion</a:t>
              </a:r>
              <a:endParaRPr lang="en-US" dirty="0">
                <a:ln w="900" cmpd="sng">
                  <a:solidFill>
                    <a:schemeClr val="accent3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Comic Sans MS"/>
              </a:endParaRPr>
            </a:p>
          </p:txBody>
        </p: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6254750" y="1272678"/>
              <a:ext cx="2493963" cy="4864100"/>
              <a:chOff x="3940" y="777"/>
              <a:chExt cx="1571" cy="3064"/>
            </a:xfrm>
          </p:grpSpPr>
          <p:grpSp>
            <p:nvGrpSpPr>
              <p:cNvPr id="51" name="Group 83"/>
              <p:cNvGrpSpPr>
                <a:grpSpLocks/>
              </p:cNvGrpSpPr>
              <p:nvPr/>
            </p:nvGrpSpPr>
            <p:grpSpPr bwMode="auto">
              <a:xfrm>
                <a:off x="3940" y="777"/>
                <a:ext cx="1571" cy="3064"/>
                <a:chOff x="3940" y="777"/>
                <a:chExt cx="1571" cy="3064"/>
              </a:xfrm>
            </p:grpSpPr>
            <p:sp>
              <p:nvSpPr>
                <p:cNvPr id="5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1" y="777"/>
                  <a:ext cx="1565" cy="30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59" name="Freeform 51"/>
                <p:cNvSpPr>
                  <a:spLocks/>
                </p:cNvSpPr>
                <p:nvPr/>
              </p:nvSpPr>
              <p:spPr bwMode="auto">
                <a:xfrm>
                  <a:off x="4641" y="781"/>
                  <a:ext cx="863" cy="1842"/>
                </a:xfrm>
                <a:custGeom>
                  <a:avLst/>
                  <a:gdLst>
                    <a:gd name="T0" fmla="*/ 0 w 863"/>
                    <a:gd name="T1" fmla="*/ 826 h 1842"/>
                    <a:gd name="T2" fmla="*/ 347 w 863"/>
                    <a:gd name="T3" fmla="*/ 1402 h 1842"/>
                    <a:gd name="T4" fmla="*/ 863 w 863"/>
                    <a:gd name="T5" fmla="*/ 1842 h 1842"/>
                    <a:gd name="T6" fmla="*/ 857 w 863"/>
                    <a:gd name="T7" fmla="*/ 7 h 1842"/>
                    <a:gd name="T8" fmla="*/ 2 w 863"/>
                    <a:gd name="T9" fmla="*/ 0 h 1842"/>
                    <a:gd name="T10" fmla="*/ 0 w 863"/>
                    <a:gd name="T11" fmla="*/ 826 h 18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63"/>
                    <a:gd name="T19" fmla="*/ 0 h 1842"/>
                    <a:gd name="T20" fmla="*/ 863 w 863"/>
                    <a:gd name="T21" fmla="*/ 1842 h 18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63" h="1842">
                      <a:moveTo>
                        <a:pt x="0" y="826"/>
                      </a:moveTo>
                      <a:lnTo>
                        <a:pt x="347" y="1402"/>
                      </a:lnTo>
                      <a:lnTo>
                        <a:pt x="863" y="1842"/>
                      </a:lnTo>
                      <a:lnTo>
                        <a:pt x="857" y="7"/>
                      </a:lnTo>
                      <a:lnTo>
                        <a:pt x="2" y="0"/>
                      </a:lnTo>
                      <a:lnTo>
                        <a:pt x="0" y="8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60" name="Freeform 52"/>
                <p:cNvSpPr>
                  <a:spLocks/>
                </p:cNvSpPr>
                <p:nvPr/>
              </p:nvSpPr>
              <p:spPr bwMode="auto">
                <a:xfrm>
                  <a:off x="4641" y="2592"/>
                  <a:ext cx="870" cy="1247"/>
                </a:xfrm>
                <a:custGeom>
                  <a:avLst/>
                  <a:gdLst>
                    <a:gd name="T0" fmla="*/ 3 w 870"/>
                    <a:gd name="T1" fmla="*/ 1247 h 1247"/>
                    <a:gd name="T2" fmla="*/ 865 w 870"/>
                    <a:gd name="T3" fmla="*/ 1247 h 1247"/>
                    <a:gd name="T4" fmla="*/ 870 w 870"/>
                    <a:gd name="T5" fmla="*/ 1016 h 1247"/>
                    <a:gd name="T6" fmla="*/ 438 w 870"/>
                    <a:gd name="T7" fmla="*/ 865 h 1247"/>
                    <a:gd name="T8" fmla="*/ 0 w 870"/>
                    <a:gd name="T9" fmla="*/ 0 h 1247"/>
                    <a:gd name="T10" fmla="*/ 3 w 870"/>
                    <a:gd name="T11" fmla="*/ 1247 h 1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0"/>
                    <a:gd name="T19" fmla="*/ 0 h 1247"/>
                    <a:gd name="T20" fmla="*/ 870 w 870"/>
                    <a:gd name="T21" fmla="*/ 1247 h 12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0" h="1247">
                      <a:moveTo>
                        <a:pt x="3" y="1247"/>
                      </a:moveTo>
                      <a:lnTo>
                        <a:pt x="865" y="1247"/>
                      </a:lnTo>
                      <a:lnTo>
                        <a:pt x="870" y="1016"/>
                      </a:lnTo>
                      <a:lnTo>
                        <a:pt x="438" y="865"/>
                      </a:lnTo>
                      <a:lnTo>
                        <a:pt x="0" y="0"/>
                      </a:lnTo>
                      <a:lnTo>
                        <a:pt x="3" y="124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6CEEC"/>
                    </a:gs>
                    <a:gs pos="100000">
                      <a:srgbClr val="FEFDF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3940" y="2682"/>
                  <a:ext cx="568" cy="115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62" name="Line 54"/>
                <p:cNvSpPr>
                  <a:spLocks noChangeShapeType="1"/>
                </p:cNvSpPr>
                <p:nvPr/>
              </p:nvSpPr>
              <p:spPr bwMode="auto">
                <a:xfrm>
                  <a:off x="4644" y="1548"/>
                  <a:ext cx="0" cy="22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6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987" y="2934"/>
                  <a:ext cx="465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>
                      <a:latin typeface="+mj-lt"/>
                      <a:cs typeface="Comic Sans MS"/>
                    </a:rPr>
                    <a:t>Metal</a:t>
                  </a:r>
                </a:p>
                <a:p>
                  <a:pPr algn="ctr" eaLnBrk="1" hangingPunct="1"/>
                  <a:r>
                    <a:rPr lang="en-US" b="1">
                      <a:latin typeface="+mj-lt"/>
                      <a:cs typeface="Comic Sans MS"/>
                    </a:rPr>
                    <a:t>3</a:t>
                  </a:r>
                </a:p>
              </p:txBody>
            </p:sp>
            <p:sp>
              <p:nvSpPr>
                <p:cNvPr id="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604" y="3434"/>
                  <a:ext cx="72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dirty="0">
                      <a:latin typeface="+mj-lt"/>
                      <a:cs typeface="Comic Sans MS"/>
                    </a:rPr>
                    <a:t>Semi-</a:t>
                  </a:r>
                </a:p>
                <a:p>
                  <a:pPr eaLnBrk="1" hangingPunct="1"/>
                  <a:r>
                    <a:rPr lang="en-US" dirty="0">
                      <a:latin typeface="+mj-lt"/>
                      <a:cs typeface="Comic Sans MS"/>
                    </a:rPr>
                    <a:t>conductor</a:t>
                  </a:r>
                </a:p>
              </p:txBody>
            </p:sp>
            <p:sp>
              <p:nvSpPr>
                <p:cNvPr id="6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030" y="2454"/>
                  <a:ext cx="23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>
                      <a:latin typeface="+mj-lt"/>
                      <a:cs typeface="Comic Sans MS"/>
                    </a:rPr>
                    <a:t>E</a:t>
                  </a:r>
                  <a:r>
                    <a:rPr lang="en-US" baseline="-25000">
                      <a:latin typeface="+mj-lt"/>
                      <a:cs typeface="Comic Sans MS"/>
                    </a:rPr>
                    <a:t>F</a:t>
                  </a:r>
                </a:p>
              </p:txBody>
            </p:sp>
            <p:sp>
              <p:nvSpPr>
                <p:cNvPr id="66" name="Rectangle 5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4485" y="777"/>
                  <a:ext cx="159" cy="3062"/>
                </a:xfrm>
                <a:prstGeom prst="rect">
                  <a:avLst/>
                </a:prstGeom>
                <a:pattFill prst="wdUpDiag">
                  <a:fgClr>
                    <a:srgbClr val="3366CC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67" name="Rectangle 59"/>
                <p:cNvSpPr>
                  <a:spLocks noChangeArrowheads="1"/>
                </p:cNvSpPr>
                <p:nvPr/>
              </p:nvSpPr>
              <p:spPr bwMode="auto">
                <a:xfrm>
                  <a:off x="3940" y="777"/>
                  <a:ext cx="1565" cy="306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6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621" y="877"/>
                  <a:ext cx="116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l-GR" sz="3200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69" name="Line 61"/>
                <p:cNvSpPr>
                  <a:spLocks noChangeShapeType="1"/>
                </p:cNvSpPr>
                <p:nvPr/>
              </p:nvSpPr>
              <p:spPr bwMode="auto">
                <a:xfrm>
                  <a:off x="4644" y="777"/>
                  <a:ext cx="1" cy="7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70" name="Freeform 62"/>
                <p:cNvSpPr>
                  <a:spLocks/>
                </p:cNvSpPr>
                <p:nvPr/>
              </p:nvSpPr>
              <p:spPr bwMode="auto">
                <a:xfrm>
                  <a:off x="4643" y="1593"/>
                  <a:ext cx="861" cy="1021"/>
                </a:xfrm>
                <a:custGeom>
                  <a:avLst/>
                  <a:gdLst>
                    <a:gd name="T0" fmla="*/ 0 w 861"/>
                    <a:gd name="T1" fmla="*/ 0 h 1021"/>
                    <a:gd name="T2" fmla="*/ 482 w 861"/>
                    <a:gd name="T3" fmla="*/ 938 h 1021"/>
                    <a:gd name="T4" fmla="*/ 861 w 861"/>
                    <a:gd name="T5" fmla="*/ 1006 h 1021"/>
                    <a:gd name="T6" fmla="*/ 0 60000 65536"/>
                    <a:gd name="T7" fmla="*/ 0 60000 65536"/>
                    <a:gd name="T8" fmla="*/ 0 60000 65536"/>
                    <a:gd name="T9" fmla="*/ 0 w 861"/>
                    <a:gd name="T10" fmla="*/ 0 h 1021"/>
                    <a:gd name="T11" fmla="*/ 861 w 861"/>
                    <a:gd name="T12" fmla="*/ 1021 h 1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1" h="1021">
                      <a:moveTo>
                        <a:pt x="0" y="0"/>
                      </a:moveTo>
                      <a:cubicBezTo>
                        <a:pt x="80" y="156"/>
                        <a:pt x="285" y="855"/>
                        <a:pt x="482" y="938"/>
                      </a:cubicBezTo>
                      <a:cubicBezTo>
                        <a:pt x="679" y="1021"/>
                        <a:pt x="782" y="992"/>
                        <a:pt x="861" y="1006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A2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71" name="Freeform 63"/>
                <p:cNvSpPr>
                  <a:spLocks/>
                </p:cNvSpPr>
                <p:nvPr/>
              </p:nvSpPr>
              <p:spPr bwMode="auto">
                <a:xfrm>
                  <a:off x="4643" y="2614"/>
                  <a:ext cx="861" cy="1021"/>
                </a:xfrm>
                <a:custGeom>
                  <a:avLst/>
                  <a:gdLst>
                    <a:gd name="T0" fmla="*/ 0 w 861"/>
                    <a:gd name="T1" fmla="*/ 0 h 1021"/>
                    <a:gd name="T2" fmla="*/ 482 w 861"/>
                    <a:gd name="T3" fmla="*/ 938 h 1021"/>
                    <a:gd name="T4" fmla="*/ 861 w 861"/>
                    <a:gd name="T5" fmla="*/ 1006 h 1021"/>
                    <a:gd name="T6" fmla="*/ 0 60000 65536"/>
                    <a:gd name="T7" fmla="*/ 0 60000 65536"/>
                    <a:gd name="T8" fmla="*/ 0 60000 65536"/>
                    <a:gd name="T9" fmla="*/ 0 w 861"/>
                    <a:gd name="T10" fmla="*/ 0 h 1021"/>
                    <a:gd name="T11" fmla="*/ 861 w 861"/>
                    <a:gd name="T12" fmla="*/ 1021 h 1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1" h="1021">
                      <a:moveTo>
                        <a:pt x="0" y="0"/>
                      </a:moveTo>
                      <a:cubicBezTo>
                        <a:pt x="80" y="156"/>
                        <a:pt x="285" y="855"/>
                        <a:pt x="482" y="938"/>
                      </a:cubicBezTo>
                      <a:cubicBezTo>
                        <a:pt x="679" y="1021"/>
                        <a:pt x="782" y="992"/>
                        <a:pt x="861" y="1006"/>
                      </a:cubicBezTo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72" name="Rectangle 64"/>
                <p:cNvSpPr>
                  <a:spLocks noChangeArrowheads="1"/>
                </p:cNvSpPr>
                <p:nvPr/>
              </p:nvSpPr>
              <p:spPr bwMode="auto">
                <a:xfrm>
                  <a:off x="5006" y="2614"/>
                  <a:ext cx="499" cy="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7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5031" y="2867"/>
                  <a:ext cx="24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dirty="0">
                      <a:latin typeface="+mj-lt"/>
                      <a:cs typeface="Comic Sans MS"/>
                    </a:rPr>
                    <a:t>E</a:t>
                  </a:r>
                  <a:r>
                    <a:rPr lang="en-US" baseline="-25000" dirty="0">
                      <a:latin typeface="+mj-lt"/>
                      <a:cs typeface="Comic Sans MS"/>
                    </a:rPr>
                    <a:t>G</a:t>
                  </a:r>
                </a:p>
              </p:txBody>
            </p:sp>
            <p:sp>
              <p:nvSpPr>
                <p:cNvPr id="74" name="Line 66"/>
                <p:cNvSpPr>
                  <a:spLocks noChangeShapeType="1"/>
                </p:cNvSpPr>
                <p:nvPr/>
              </p:nvSpPr>
              <p:spPr bwMode="auto">
                <a:xfrm>
                  <a:off x="5349" y="2564"/>
                  <a:ext cx="0" cy="10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75" name="Line 67"/>
                <p:cNvSpPr>
                  <a:spLocks noChangeShapeType="1"/>
                </p:cNvSpPr>
                <p:nvPr/>
              </p:nvSpPr>
              <p:spPr bwMode="auto">
                <a:xfrm>
                  <a:off x="3941" y="2678"/>
                  <a:ext cx="156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76" name="AutoShape 68"/>
                <p:cNvSpPr>
                  <a:spLocks noChangeArrowheads="1"/>
                </p:cNvSpPr>
                <p:nvPr/>
              </p:nvSpPr>
              <p:spPr bwMode="auto">
                <a:xfrm>
                  <a:off x="4394" y="2704"/>
                  <a:ext cx="408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88 w 21600"/>
                    <a:gd name="T13" fmla="*/ 7280 h 21600"/>
                    <a:gd name="T14" fmla="*/ 19112 w 21600"/>
                    <a:gd name="T15" fmla="*/ 1432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4198" y="0"/>
                      </a:moveTo>
                      <a:lnTo>
                        <a:pt x="14198" y="7226"/>
                      </a:lnTo>
                      <a:lnTo>
                        <a:pt x="3375" y="7226"/>
                      </a:lnTo>
                      <a:lnTo>
                        <a:pt x="3375" y="14374"/>
                      </a:lnTo>
                      <a:lnTo>
                        <a:pt x="14198" y="14374"/>
                      </a:lnTo>
                      <a:lnTo>
                        <a:pt x="14198" y="21600"/>
                      </a:lnTo>
                      <a:lnTo>
                        <a:pt x="21600" y="10800"/>
                      </a:lnTo>
                      <a:lnTo>
                        <a:pt x="14198" y="0"/>
                      </a:lnTo>
                      <a:close/>
                    </a:path>
                    <a:path w="21600" h="21600">
                      <a:moveTo>
                        <a:pt x="1350" y="7226"/>
                      </a:moveTo>
                      <a:lnTo>
                        <a:pt x="1350" y="14374"/>
                      </a:lnTo>
                      <a:lnTo>
                        <a:pt x="2700" y="14374"/>
                      </a:lnTo>
                      <a:lnTo>
                        <a:pt x="2700" y="7226"/>
                      </a:lnTo>
                      <a:lnTo>
                        <a:pt x="1350" y="7226"/>
                      </a:lnTo>
                      <a:close/>
                    </a:path>
                    <a:path w="21600" h="21600">
                      <a:moveTo>
                        <a:pt x="0" y="7226"/>
                      </a:moveTo>
                      <a:lnTo>
                        <a:pt x="0" y="14374"/>
                      </a:lnTo>
                      <a:lnTo>
                        <a:pt x="675" y="14374"/>
                      </a:lnTo>
                      <a:lnTo>
                        <a:pt x="675" y="7226"/>
                      </a:lnTo>
                      <a:lnTo>
                        <a:pt x="0" y="72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3300"/>
                    </a:gs>
                    <a:gs pos="100000">
                      <a:srgbClr val="FFBDAC"/>
                    </a:gs>
                  </a:gsLst>
                  <a:path path="rect">
                    <a:fillToRect r="100000" b="100000"/>
                  </a:path>
                </a:gra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+mj-lt"/>
                    <a:cs typeface="Comic Sans MS"/>
                  </a:endParaRPr>
                </a:p>
              </p:txBody>
            </p:sp>
          </p:grpSp>
          <p:grpSp>
            <p:nvGrpSpPr>
              <p:cNvPr id="52" name="Group 70"/>
              <p:cNvGrpSpPr>
                <a:grpSpLocks/>
              </p:cNvGrpSpPr>
              <p:nvPr/>
            </p:nvGrpSpPr>
            <p:grpSpPr bwMode="auto">
              <a:xfrm>
                <a:off x="4663" y="2886"/>
                <a:ext cx="120" cy="266"/>
                <a:chOff x="4663" y="2886"/>
                <a:chExt cx="120" cy="266"/>
              </a:xfrm>
            </p:grpSpPr>
            <p:sp>
              <p:nvSpPr>
                <p:cNvPr id="53" name="Oval 77"/>
                <p:cNvSpPr>
                  <a:spLocks noChangeArrowheads="1"/>
                </p:cNvSpPr>
                <p:nvPr/>
              </p:nvSpPr>
              <p:spPr bwMode="auto">
                <a:xfrm>
                  <a:off x="4694" y="2886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54" name="Oval 78"/>
                <p:cNvSpPr>
                  <a:spLocks noChangeArrowheads="1"/>
                </p:cNvSpPr>
                <p:nvPr/>
              </p:nvSpPr>
              <p:spPr bwMode="auto">
                <a:xfrm>
                  <a:off x="4663" y="2958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55" name="Oval 79"/>
                <p:cNvSpPr>
                  <a:spLocks noChangeArrowheads="1"/>
                </p:cNvSpPr>
                <p:nvPr/>
              </p:nvSpPr>
              <p:spPr bwMode="auto">
                <a:xfrm>
                  <a:off x="4726" y="3010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56" name="Oval 80"/>
                <p:cNvSpPr>
                  <a:spLocks noChangeArrowheads="1"/>
                </p:cNvSpPr>
                <p:nvPr/>
              </p:nvSpPr>
              <p:spPr bwMode="auto">
                <a:xfrm>
                  <a:off x="4676" y="3068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  <p:sp>
              <p:nvSpPr>
                <p:cNvPr id="57" name="Oval 81"/>
                <p:cNvSpPr>
                  <a:spLocks noChangeArrowheads="1"/>
                </p:cNvSpPr>
                <p:nvPr/>
              </p:nvSpPr>
              <p:spPr bwMode="auto">
                <a:xfrm>
                  <a:off x="4738" y="3106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rtl="1"/>
                  <a:endParaRPr lang="en-GB">
                    <a:latin typeface="+mj-lt"/>
                    <a:cs typeface="Comic Sans MS"/>
                  </a:endParaRPr>
                </a:p>
              </p:txBody>
            </p:sp>
          </p:grpSp>
        </p:grpSp>
        <p:sp>
          <p:nvSpPr>
            <p:cNvPr id="78" name="Text Box 78"/>
            <p:cNvSpPr txBox="1">
              <a:spLocks noChangeArrowheads="1"/>
            </p:cNvSpPr>
            <p:nvPr/>
          </p:nvSpPr>
          <p:spPr bwMode="auto">
            <a:xfrm>
              <a:off x="6290103" y="6129338"/>
              <a:ext cx="2423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2400" b="1">
                  <a:ln w="900" cmpd="sng">
                    <a:solidFill>
                      <a:schemeClr val="accent3">
                        <a:alpha val="55000"/>
                      </a:schemeClr>
                    </a:solidFill>
                    <a:prstDash val="solid"/>
                  </a:ln>
                  <a:solidFill>
                    <a:srgbClr val="FF66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dirty="0" smtClean="0">
                  <a:solidFill>
                    <a:srgbClr val="0000FF"/>
                  </a:solidFill>
                  <a:latin typeface="+mj-lt"/>
                  <a:cs typeface="Comic Sans MS"/>
                </a:rPr>
                <a:t>MINORITY carrier</a:t>
              </a:r>
              <a:endParaRPr lang="en-US" dirty="0">
                <a:solidFill>
                  <a:srgbClr val="0000FF"/>
                </a:solidFill>
                <a:latin typeface="+mj-lt"/>
                <a:cs typeface="Comic Sans MS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7543800" y="1143000"/>
            <a:ext cx="0" cy="2438400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8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6783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Comic Sans MS"/>
              </a:rPr>
              <a:t>PEDOT:PSS contacts to Al</a:t>
            </a:r>
            <a:r>
              <a:rPr lang="en-US" sz="2800" baseline="-25000" dirty="0" smtClean="0">
                <a:cs typeface="Comic Sans MS"/>
              </a:rPr>
              <a:t>2</a:t>
            </a:r>
            <a:r>
              <a:rPr lang="en-US" sz="2800" dirty="0" smtClean="0">
                <a:cs typeface="Comic Sans MS"/>
              </a:rPr>
              <a:t>O</a:t>
            </a:r>
            <a:r>
              <a:rPr lang="en-US" sz="2800" baseline="-25000" dirty="0" smtClean="0">
                <a:cs typeface="Comic Sans MS"/>
              </a:rPr>
              <a:t>3</a:t>
            </a:r>
            <a:r>
              <a:rPr lang="en-US" sz="2800" dirty="0" smtClean="0">
                <a:cs typeface="Comic Sans MS"/>
              </a:rPr>
              <a:t> inversion layer devices</a:t>
            </a:r>
          </a:p>
          <a:p>
            <a:pPr lvl="1"/>
            <a:r>
              <a:rPr lang="en-US" sz="2400" dirty="0" smtClean="0">
                <a:cs typeface="Comic Sans MS"/>
              </a:rPr>
              <a:t>Strong inversion layer by oxide interface charges, contact via PEDOT:PSS</a:t>
            </a:r>
          </a:p>
          <a:p>
            <a:pPr lvl="1"/>
            <a:r>
              <a:rPr lang="en-US" sz="2400" dirty="0">
                <a:cs typeface="Comic Sans MS"/>
              </a:rPr>
              <a:t>Soft </a:t>
            </a:r>
            <a:r>
              <a:rPr lang="en-US" sz="2400" dirty="0" smtClean="0">
                <a:cs typeface="Comic Sans MS"/>
              </a:rPr>
              <a:t>PEDOT:PSS deposition compatible with inversion-inducing molecular dipole layer </a:t>
            </a:r>
          </a:p>
          <a:p>
            <a:endParaRPr lang="en-US" sz="2800" dirty="0">
              <a:cs typeface="Comic Sans MS"/>
            </a:endParaRPr>
          </a:p>
          <a:p>
            <a:endParaRPr lang="en-US" sz="2800" dirty="0" smtClean="0"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64127"/>
              </p:ext>
            </p:extLst>
          </p:nvPr>
        </p:nvGraphicFramePr>
        <p:xfrm>
          <a:off x="4495800" y="3301445"/>
          <a:ext cx="4267200" cy="378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Graph" r:id="rId3" imgW="1236240" imgH="1097280" progId="Origin50.Graph">
                  <p:embed/>
                </p:oleObj>
              </mc:Choice>
              <mc:Fallback>
                <p:oleObj name="Graph" r:id="rId3" imgW="1236240" imgH="1097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3301445"/>
                        <a:ext cx="4267200" cy="3785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2" name="Straight Arrow Connector 121"/>
          <p:cNvCxnSpPr/>
          <p:nvPr/>
        </p:nvCxnSpPr>
        <p:spPr>
          <a:xfrm>
            <a:off x="6858000" y="5217009"/>
            <a:ext cx="228600" cy="2711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791201" y="444851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mic Sans MS"/>
              </a:rPr>
              <a:t>Interface dipole effect</a:t>
            </a:r>
            <a:endParaRPr lang="en-US" dirty="0">
              <a:solidFill>
                <a:srgbClr val="FF0000"/>
              </a:solidFill>
              <a:cs typeface="Comic Sans MS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-583565" y="3505200"/>
            <a:ext cx="5148826" cy="2180589"/>
            <a:chOff x="-760445" y="3707696"/>
            <a:chExt cx="5148826" cy="2180589"/>
          </a:xfrm>
        </p:grpSpPr>
        <p:grpSp>
          <p:nvGrpSpPr>
            <p:cNvPr id="112" name="Group 111"/>
            <p:cNvGrpSpPr/>
            <p:nvPr/>
          </p:nvGrpSpPr>
          <p:grpSpPr>
            <a:xfrm>
              <a:off x="-760445" y="4069202"/>
              <a:ext cx="4954995" cy="1819083"/>
              <a:chOff x="-716162" y="4079688"/>
              <a:chExt cx="4954995" cy="181908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521965" y="4799717"/>
                <a:ext cx="390584" cy="45212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alpha val="87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Comic Sans M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900959" y="4818364"/>
                <a:ext cx="1180457" cy="6087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Comic Sans M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-716162" y="4079688"/>
                <a:ext cx="29035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cs typeface="Comic Sans MS"/>
                  </a:rPr>
                  <a:t>PEDOT:PSS</a:t>
                </a:r>
                <a:endParaRPr lang="en-US" sz="2000" dirty="0">
                  <a:cs typeface="Comic Sans M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45697" y="4799717"/>
                <a:ext cx="1076267" cy="6087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cs typeface="Comic Sans M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45695" y="4692364"/>
                <a:ext cx="1071160" cy="10925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36356" y="4634188"/>
                <a:ext cx="2645058" cy="83365"/>
              </a:xfrm>
              <a:custGeom>
                <a:avLst/>
                <a:gdLst>
                  <a:gd name="connsiteX0" fmla="*/ 0 w 1290637"/>
                  <a:gd name="connsiteY0" fmla="*/ 4762 h 102541"/>
                  <a:gd name="connsiteX1" fmla="*/ 500062 w 1290637"/>
                  <a:gd name="connsiteY1" fmla="*/ 9524 h 102541"/>
                  <a:gd name="connsiteX2" fmla="*/ 609600 w 1290637"/>
                  <a:gd name="connsiteY2" fmla="*/ 90487 h 102541"/>
                  <a:gd name="connsiteX3" fmla="*/ 671512 w 1290637"/>
                  <a:gd name="connsiteY3" fmla="*/ 95249 h 102541"/>
                  <a:gd name="connsiteX4" fmla="*/ 714375 w 1290637"/>
                  <a:gd name="connsiteY4" fmla="*/ 23812 h 102541"/>
                  <a:gd name="connsiteX5" fmla="*/ 1290637 w 1290637"/>
                  <a:gd name="connsiteY5" fmla="*/ 19049 h 102541"/>
                  <a:gd name="connsiteX0" fmla="*/ 0 w 1290637"/>
                  <a:gd name="connsiteY0" fmla="*/ 4762 h 102872"/>
                  <a:gd name="connsiteX1" fmla="*/ 500062 w 1290637"/>
                  <a:gd name="connsiteY1" fmla="*/ 9524 h 102872"/>
                  <a:gd name="connsiteX2" fmla="*/ 609600 w 1290637"/>
                  <a:gd name="connsiteY2" fmla="*/ 90487 h 102872"/>
                  <a:gd name="connsiteX3" fmla="*/ 671512 w 1290637"/>
                  <a:gd name="connsiteY3" fmla="*/ 95249 h 102872"/>
                  <a:gd name="connsiteX4" fmla="*/ 752475 w 1290637"/>
                  <a:gd name="connsiteY4" fmla="*/ 19050 h 102872"/>
                  <a:gd name="connsiteX5" fmla="*/ 1290637 w 1290637"/>
                  <a:gd name="connsiteY5" fmla="*/ 19049 h 102872"/>
                  <a:gd name="connsiteX0" fmla="*/ 0 w 1290637"/>
                  <a:gd name="connsiteY0" fmla="*/ 4762 h 102872"/>
                  <a:gd name="connsiteX1" fmla="*/ 500062 w 1290637"/>
                  <a:gd name="connsiteY1" fmla="*/ 9524 h 102872"/>
                  <a:gd name="connsiteX2" fmla="*/ 609600 w 1290637"/>
                  <a:gd name="connsiteY2" fmla="*/ 90487 h 102872"/>
                  <a:gd name="connsiteX3" fmla="*/ 657224 w 1290637"/>
                  <a:gd name="connsiteY3" fmla="*/ 95249 h 102872"/>
                  <a:gd name="connsiteX4" fmla="*/ 752475 w 1290637"/>
                  <a:gd name="connsiteY4" fmla="*/ 19050 h 102872"/>
                  <a:gd name="connsiteX5" fmla="*/ 1290637 w 1290637"/>
                  <a:gd name="connsiteY5" fmla="*/ 19049 h 102872"/>
                  <a:gd name="connsiteX0" fmla="*/ 0 w 1290637"/>
                  <a:gd name="connsiteY0" fmla="*/ 935 h 98090"/>
                  <a:gd name="connsiteX1" fmla="*/ 485775 w 1290637"/>
                  <a:gd name="connsiteY1" fmla="*/ 24747 h 98090"/>
                  <a:gd name="connsiteX2" fmla="*/ 609600 w 1290637"/>
                  <a:gd name="connsiteY2" fmla="*/ 86660 h 98090"/>
                  <a:gd name="connsiteX3" fmla="*/ 657224 w 1290637"/>
                  <a:gd name="connsiteY3" fmla="*/ 91422 h 98090"/>
                  <a:gd name="connsiteX4" fmla="*/ 752475 w 1290637"/>
                  <a:gd name="connsiteY4" fmla="*/ 15223 h 98090"/>
                  <a:gd name="connsiteX5" fmla="*/ 1290637 w 1290637"/>
                  <a:gd name="connsiteY5" fmla="*/ 15222 h 98090"/>
                  <a:gd name="connsiteX0" fmla="*/ 0 w 1290637"/>
                  <a:gd name="connsiteY0" fmla="*/ 16159 h 89502"/>
                  <a:gd name="connsiteX1" fmla="*/ 485775 w 1290637"/>
                  <a:gd name="connsiteY1" fmla="*/ 16159 h 89502"/>
                  <a:gd name="connsiteX2" fmla="*/ 609600 w 1290637"/>
                  <a:gd name="connsiteY2" fmla="*/ 78072 h 89502"/>
                  <a:gd name="connsiteX3" fmla="*/ 657224 w 1290637"/>
                  <a:gd name="connsiteY3" fmla="*/ 82834 h 89502"/>
                  <a:gd name="connsiteX4" fmla="*/ 752475 w 1290637"/>
                  <a:gd name="connsiteY4" fmla="*/ 6635 h 89502"/>
                  <a:gd name="connsiteX5" fmla="*/ 1290637 w 1290637"/>
                  <a:gd name="connsiteY5" fmla="*/ 6634 h 89502"/>
                  <a:gd name="connsiteX0" fmla="*/ 0 w 1290637"/>
                  <a:gd name="connsiteY0" fmla="*/ 16159 h 105828"/>
                  <a:gd name="connsiteX1" fmla="*/ 485775 w 1290637"/>
                  <a:gd name="connsiteY1" fmla="*/ 16159 h 105828"/>
                  <a:gd name="connsiteX2" fmla="*/ 581025 w 1290637"/>
                  <a:gd name="connsiteY2" fmla="*/ 101884 h 105828"/>
                  <a:gd name="connsiteX3" fmla="*/ 657224 w 1290637"/>
                  <a:gd name="connsiteY3" fmla="*/ 82834 h 105828"/>
                  <a:gd name="connsiteX4" fmla="*/ 752475 w 1290637"/>
                  <a:gd name="connsiteY4" fmla="*/ 6635 h 105828"/>
                  <a:gd name="connsiteX5" fmla="*/ 1290637 w 1290637"/>
                  <a:gd name="connsiteY5" fmla="*/ 6634 h 105828"/>
                  <a:gd name="connsiteX0" fmla="*/ 0 w 1290637"/>
                  <a:gd name="connsiteY0" fmla="*/ 17896 h 117926"/>
                  <a:gd name="connsiteX1" fmla="*/ 485775 w 1290637"/>
                  <a:gd name="connsiteY1" fmla="*/ 17896 h 117926"/>
                  <a:gd name="connsiteX2" fmla="*/ 581025 w 1290637"/>
                  <a:gd name="connsiteY2" fmla="*/ 103621 h 117926"/>
                  <a:gd name="connsiteX3" fmla="*/ 690562 w 1290637"/>
                  <a:gd name="connsiteY3" fmla="*/ 108384 h 117926"/>
                  <a:gd name="connsiteX4" fmla="*/ 752475 w 1290637"/>
                  <a:gd name="connsiteY4" fmla="*/ 8372 h 117926"/>
                  <a:gd name="connsiteX5" fmla="*/ 1290637 w 1290637"/>
                  <a:gd name="connsiteY5" fmla="*/ 8371 h 117926"/>
                  <a:gd name="connsiteX0" fmla="*/ 0 w 1290637"/>
                  <a:gd name="connsiteY0" fmla="*/ 17896 h 117926"/>
                  <a:gd name="connsiteX1" fmla="*/ 485775 w 1290637"/>
                  <a:gd name="connsiteY1" fmla="*/ 17896 h 117926"/>
                  <a:gd name="connsiteX2" fmla="*/ 581025 w 1290637"/>
                  <a:gd name="connsiteY2" fmla="*/ 103621 h 117926"/>
                  <a:gd name="connsiteX3" fmla="*/ 681037 w 1290637"/>
                  <a:gd name="connsiteY3" fmla="*/ 108384 h 117926"/>
                  <a:gd name="connsiteX4" fmla="*/ 752475 w 1290637"/>
                  <a:gd name="connsiteY4" fmla="*/ 8372 h 117926"/>
                  <a:gd name="connsiteX5" fmla="*/ 1290637 w 1290637"/>
                  <a:gd name="connsiteY5" fmla="*/ 8371 h 117926"/>
                  <a:gd name="connsiteX0" fmla="*/ 0 w 1290637"/>
                  <a:gd name="connsiteY0" fmla="*/ 17896 h 117686"/>
                  <a:gd name="connsiteX1" fmla="*/ 519112 w 1290637"/>
                  <a:gd name="connsiteY1" fmla="*/ 22659 h 117686"/>
                  <a:gd name="connsiteX2" fmla="*/ 581025 w 1290637"/>
                  <a:gd name="connsiteY2" fmla="*/ 103621 h 117686"/>
                  <a:gd name="connsiteX3" fmla="*/ 681037 w 1290637"/>
                  <a:gd name="connsiteY3" fmla="*/ 108384 h 117686"/>
                  <a:gd name="connsiteX4" fmla="*/ 752475 w 1290637"/>
                  <a:gd name="connsiteY4" fmla="*/ 8372 h 117686"/>
                  <a:gd name="connsiteX5" fmla="*/ 1290637 w 1290637"/>
                  <a:gd name="connsiteY5" fmla="*/ 8371 h 117686"/>
                  <a:gd name="connsiteX0" fmla="*/ 0 w 1290637"/>
                  <a:gd name="connsiteY0" fmla="*/ 17896 h 117686"/>
                  <a:gd name="connsiteX1" fmla="*/ 519112 w 1290637"/>
                  <a:gd name="connsiteY1" fmla="*/ 22659 h 117686"/>
                  <a:gd name="connsiteX2" fmla="*/ 566738 w 1290637"/>
                  <a:gd name="connsiteY2" fmla="*/ 103621 h 117686"/>
                  <a:gd name="connsiteX3" fmla="*/ 681037 w 1290637"/>
                  <a:gd name="connsiteY3" fmla="*/ 108384 h 117686"/>
                  <a:gd name="connsiteX4" fmla="*/ 752475 w 1290637"/>
                  <a:gd name="connsiteY4" fmla="*/ 8372 h 117686"/>
                  <a:gd name="connsiteX5" fmla="*/ 1290637 w 1290637"/>
                  <a:gd name="connsiteY5" fmla="*/ 8371 h 117686"/>
                  <a:gd name="connsiteX0" fmla="*/ 0 w 1285874"/>
                  <a:gd name="connsiteY0" fmla="*/ 3608 h 117686"/>
                  <a:gd name="connsiteX1" fmla="*/ 514349 w 1285874"/>
                  <a:gd name="connsiteY1" fmla="*/ 22659 h 117686"/>
                  <a:gd name="connsiteX2" fmla="*/ 561975 w 1285874"/>
                  <a:gd name="connsiteY2" fmla="*/ 103621 h 117686"/>
                  <a:gd name="connsiteX3" fmla="*/ 676274 w 1285874"/>
                  <a:gd name="connsiteY3" fmla="*/ 108384 h 117686"/>
                  <a:gd name="connsiteX4" fmla="*/ 747712 w 1285874"/>
                  <a:gd name="connsiteY4" fmla="*/ 8372 h 117686"/>
                  <a:gd name="connsiteX5" fmla="*/ 1285874 w 1285874"/>
                  <a:gd name="connsiteY5" fmla="*/ 8371 h 117686"/>
                  <a:gd name="connsiteX0" fmla="*/ 0 w 1281112"/>
                  <a:gd name="connsiteY0" fmla="*/ 11817 h 125895"/>
                  <a:gd name="connsiteX1" fmla="*/ 514349 w 1281112"/>
                  <a:gd name="connsiteY1" fmla="*/ 30868 h 125895"/>
                  <a:gd name="connsiteX2" fmla="*/ 561975 w 1281112"/>
                  <a:gd name="connsiteY2" fmla="*/ 111830 h 125895"/>
                  <a:gd name="connsiteX3" fmla="*/ 676274 w 1281112"/>
                  <a:gd name="connsiteY3" fmla="*/ 116593 h 125895"/>
                  <a:gd name="connsiteX4" fmla="*/ 747712 w 1281112"/>
                  <a:gd name="connsiteY4" fmla="*/ 16581 h 125895"/>
                  <a:gd name="connsiteX5" fmla="*/ 1281112 w 1281112"/>
                  <a:gd name="connsiteY5" fmla="*/ 2293 h 125895"/>
                  <a:gd name="connsiteX0" fmla="*/ 0 w 1281112"/>
                  <a:gd name="connsiteY0" fmla="*/ 11817 h 125895"/>
                  <a:gd name="connsiteX1" fmla="*/ 514349 w 1281112"/>
                  <a:gd name="connsiteY1" fmla="*/ 30868 h 125895"/>
                  <a:gd name="connsiteX2" fmla="*/ 585787 w 1281112"/>
                  <a:gd name="connsiteY2" fmla="*/ 111830 h 125895"/>
                  <a:gd name="connsiteX3" fmla="*/ 676274 w 1281112"/>
                  <a:gd name="connsiteY3" fmla="*/ 116593 h 125895"/>
                  <a:gd name="connsiteX4" fmla="*/ 747712 w 1281112"/>
                  <a:gd name="connsiteY4" fmla="*/ 16581 h 125895"/>
                  <a:gd name="connsiteX5" fmla="*/ 1281112 w 1281112"/>
                  <a:gd name="connsiteY5" fmla="*/ 2293 h 125895"/>
                  <a:gd name="connsiteX0" fmla="*/ 0 w 1281112"/>
                  <a:gd name="connsiteY0" fmla="*/ 11817 h 122595"/>
                  <a:gd name="connsiteX1" fmla="*/ 514349 w 1281112"/>
                  <a:gd name="connsiteY1" fmla="*/ 30868 h 122595"/>
                  <a:gd name="connsiteX2" fmla="*/ 585787 w 1281112"/>
                  <a:gd name="connsiteY2" fmla="*/ 111830 h 122595"/>
                  <a:gd name="connsiteX3" fmla="*/ 676274 w 1281112"/>
                  <a:gd name="connsiteY3" fmla="*/ 116593 h 122595"/>
                  <a:gd name="connsiteX4" fmla="*/ 747712 w 1281112"/>
                  <a:gd name="connsiteY4" fmla="*/ 16581 h 122595"/>
                  <a:gd name="connsiteX5" fmla="*/ 1281112 w 1281112"/>
                  <a:gd name="connsiteY5" fmla="*/ 2293 h 122595"/>
                  <a:gd name="connsiteX0" fmla="*/ 0 w 1281112"/>
                  <a:gd name="connsiteY0" fmla="*/ 11817 h 116680"/>
                  <a:gd name="connsiteX1" fmla="*/ 514349 w 1281112"/>
                  <a:gd name="connsiteY1" fmla="*/ 30868 h 116680"/>
                  <a:gd name="connsiteX2" fmla="*/ 585787 w 1281112"/>
                  <a:gd name="connsiteY2" fmla="*/ 111830 h 116680"/>
                  <a:gd name="connsiteX3" fmla="*/ 676274 w 1281112"/>
                  <a:gd name="connsiteY3" fmla="*/ 116593 h 116680"/>
                  <a:gd name="connsiteX4" fmla="*/ 747712 w 1281112"/>
                  <a:gd name="connsiteY4" fmla="*/ 16581 h 116680"/>
                  <a:gd name="connsiteX5" fmla="*/ 1281112 w 1281112"/>
                  <a:gd name="connsiteY5" fmla="*/ 2293 h 116680"/>
                  <a:gd name="connsiteX0" fmla="*/ 0 w 1281112"/>
                  <a:gd name="connsiteY0" fmla="*/ 11817 h 124000"/>
                  <a:gd name="connsiteX1" fmla="*/ 514349 w 1281112"/>
                  <a:gd name="connsiteY1" fmla="*/ 30868 h 124000"/>
                  <a:gd name="connsiteX2" fmla="*/ 566737 w 1281112"/>
                  <a:gd name="connsiteY2" fmla="*/ 116592 h 124000"/>
                  <a:gd name="connsiteX3" fmla="*/ 676274 w 1281112"/>
                  <a:gd name="connsiteY3" fmla="*/ 116593 h 124000"/>
                  <a:gd name="connsiteX4" fmla="*/ 747712 w 1281112"/>
                  <a:gd name="connsiteY4" fmla="*/ 16581 h 124000"/>
                  <a:gd name="connsiteX5" fmla="*/ 1281112 w 1281112"/>
                  <a:gd name="connsiteY5" fmla="*/ 2293 h 124000"/>
                  <a:gd name="connsiteX0" fmla="*/ 0 w 1281112"/>
                  <a:gd name="connsiteY0" fmla="*/ 11817 h 124000"/>
                  <a:gd name="connsiteX1" fmla="*/ 514349 w 1281112"/>
                  <a:gd name="connsiteY1" fmla="*/ 30868 h 124000"/>
                  <a:gd name="connsiteX2" fmla="*/ 566737 w 1281112"/>
                  <a:gd name="connsiteY2" fmla="*/ 116592 h 124000"/>
                  <a:gd name="connsiteX3" fmla="*/ 676274 w 1281112"/>
                  <a:gd name="connsiteY3" fmla="*/ 116593 h 124000"/>
                  <a:gd name="connsiteX4" fmla="*/ 747712 w 1281112"/>
                  <a:gd name="connsiteY4" fmla="*/ 16581 h 124000"/>
                  <a:gd name="connsiteX5" fmla="*/ 1281112 w 1281112"/>
                  <a:gd name="connsiteY5" fmla="*/ 2293 h 124000"/>
                  <a:gd name="connsiteX0" fmla="*/ 0 w 1281112"/>
                  <a:gd name="connsiteY0" fmla="*/ 11817 h 124000"/>
                  <a:gd name="connsiteX1" fmla="*/ 514349 w 1281112"/>
                  <a:gd name="connsiteY1" fmla="*/ 30868 h 124000"/>
                  <a:gd name="connsiteX2" fmla="*/ 566737 w 1281112"/>
                  <a:gd name="connsiteY2" fmla="*/ 116592 h 124000"/>
                  <a:gd name="connsiteX3" fmla="*/ 676274 w 1281112"/>
                  <a:gd name="connsiteY3" fmla="*/ 116593 h 124000"/>
                  <a:gd name="connsiteX4" fmla="*/ 747712 w 1281112"/>
                  <a:gd name="connsiteY4" fmla="*/ 16581 h 124000"/>
                  <a:gd name="connsiteX5" fmla="*/ 1281112 w 1281112"/>
                  <a:gd name="connsiteY5" fmla="*/ 2293 h 124000"/>
                  <a:gd name="connsiteX0" fmla="*/ 0 w 1281112"/>
                  <a:gd name="connsiteY0" fmla="*/ 11817 h 124000"/>
                  <a:gd name="connsiteX1" fmla="*/ 514349 w 1281112"/>
                  <a:gd name="connsiteY1" fmla="*/ 30868 h 124000"/>
                  <a:gd name="connsiteX2" fmla="*/ 566737 w 1281112"/>
                  <a:gd name="connsiteY2" fmla="*/ 116592 h 124000"/>
                  <a:gd name="connsiteX3" fmla="*/ 676274 w 1281112"/>
                  <a:gd name="connsiteY3" fmla="*/ 116593 h 124000"/>
                  <a:gd name="connsiteX4" fmla="*/ 747712 w 1281112"/>
                  <a:gd name="connsiteY4" fmla="*/ 16581 h 124000"/>
                  <a:gd name="connsiteX5" fmla="*/ 1281112 w 1281112"/>
                  <a:gd name="connsiteY5" fmla="*/ 2293 h 124000"/>
                  <a:gd name="connsiteX0" fmla="*/ 0 w 1285874"/>
                  <a:gd name="connsiteY0" fmla="*/ 30867 h 124000"/>
                  <a:gd name="connsiteX1" fmla="*/ 519111 w 1285874"/>
                  <a:gd name="connsiteY1" fmla="*/ 30868 h 124000"/>
                  <a:gd name="connsiteX2" fmla="*/ 571499 w 1285874"/>
                  <a:gd name="connsiteY2" fmla="*/ 116592 h 124000"/>
                  <a:gd name="connsiteX3" fmla="*/ 681036 w 1285874"/>
                  <a:gd name="connsiteY3" fmla="*/ 116593 h 124000"/>
                  <a:gd name="connsiteX4" fmla="*/ 752474 w 1285874"/>
                  <a:gd name="connsiteY4" fmla="*/ 16581 h 124000"/>
                  <a:gd name="connsiteX5" fmla="*/ 1285874 w 1285874"/>
                  <a:gd name="connsiteY5" fmla="*/ 2293 h 124000"/>
                  <a:gd name="connsiteX0" fmla="*/ 0 w 1290637"/>
                  <a:gd name="connsiteY0" fmla="*/ 11817 h 124000"/>
                  <a:gd name="connsiteX1" fmla="*/ 523874 w 1290637"/>
                  <a:gd name="connsiteY1" fmla="*/ 30868 h 124000"/>
                  <a:gd name="connsiteX2" fmla="*/ 576262 w 1290637"/>
                  <a:gd name="connsiteY2" fmla="*/ 116592 h 124000"/>
                  <a:gd name="connsiteX3" fmla="*/ 685799 w 1290637"/>
                  <a:gd name="connsiteY3" fmla="*/ 116593 h 124000"/>
                  <a:gd name="connsiteX4" fmla="*/ 757237 w 1290637"/>
                  <a:gd name="connsiteY4" fmla="*/ 16581 h 124000"/>
                  <a:gd name="connsiteX5" fmla="*/ 1290637 w 1290637"/>
                  <a:gd name="connsiteY5" fmla="*/ 2293 h 124000"/>
                  <a:gd name="connsiteX0" fmla="*/ 0 w 1290637"/>
                  <a:gd name="connsiteY0" fmla="*/ 16579 h 124000"/>
                  <a:gd name="connsiteX1" fmla="*/ 523874 w 1290637"/>
                  <a:gd name="connsiteY1" fmla="*/ 30868 h 124000"/>
                  <a:gd name="connsiteX2" fmla="*/ 576262 w 1290637"/>
                  <a:gd name="connsiteY2" fmla="*/ 116592 h 124000"/>
                  <a:gd name="connsiteX3" fmla="*/ 685799 w 1290637"/>
                  <a:gd name="connsiteY3" fmla="*/ 116593 h 124000"/>
                  <a:gd name="connsiteX4" fmla="*/ 757237 w 1290637"/>
                  <a:gd name="connsiteY4" fmla="*/ 16581 h 124000"/>
                  <a:gd name="connsiteX5" fmla="*/ 1290637 w 1290637"/>
                  <a:gd name="connsiteY5" fmla="*/ 2293 h 124000"/>
                  <a:gd name="connsiteX0" fmla="*/ 0 w 1285875"/>
                  <a:gd name="connsiteY0" fmla="*/ 6728 h 114149"/>
                  <a:gd name="connsiteX1" fmla="*/ 523874 w 1285875"/>
                  <a:gd name="connsiteY1" fmla="*/ 21017 h 114149"/>
                  <a:gd name="connsiteX2" fmla="*/ 576262 w 1285875"/>
                  <a:gd name="connsiteY2" fmla="*/ 106741 h 114149"/>
                  <a:gd name="connsiteX3" fmla="*/ 685799 w 1285875"/>
                  <a:gd name="connsiteY3" fmla="*/ 106742 h 114149"/>
                  <a:gd name="connsiteX4" fmla="*/ 757237 w 1285875"/>
                  <a:gd name="connsiteY4" fmla="*/ 6730 h 114149"/>
                  <a:gd name="connsiteX5" fmla="*/ 1285875 w 1285875"/>
                  <a:gd name="connsiteY5" fmla="*/ 11492 h 114149"/>
                  <a:gd name="connsiteX0" fmla="*/ 0 w 1285875"/>
                  <a:gd name="connsiteY0" fmla="*/ 2167 h 108530"/>
                  <a:gd name="connsiteX1" fmla="*/ 523874 w 1285875"/>
                  <a:gd name="connsiteY1" fmla="*/ 16456 h 108530"/>
                  <a:gd name="connsiteX2" fmla="*/ 576262 w 1285875"/>
                  <a:gd name="connsiteY2" fmla="*/ 102180 h 108530"/>
                  <a:gd name="connsiteX3" fmla="*/ 685799 w 1285875"/>
                  <a:gd name="connsiteY3" fmla="*/ 102181 h 108530"/>
                  <a:gd name="connsiteX4" fmla="*/ 752475 w 1285875"/>
                  <a:gd name="connsiteY4" fmla="*/ 16457 h 108530"/>
                  <a:gd name="connsiteX5" fmla="*/ 1285875 w 1285875"/>
                  <a:gd name="connsiteY5" fmla="*/ 6931 h 108530"/>
                  <a:gd name="connsiteX0" fmla="*/ 0 w 1411560"/>
                  <a:gd name="connsiteY0" fmla="*/ 2167 h 108530"/>
                  <a:gd name="connsiteX1" fmla="*/ 649559 w 1411560"/>
                  <a:gd name="connsiteY1" fmla="*/ 16456 h 108530"/>
                  <a:gd name="connsiteX2" fmla="*/ 701947 w 1411560"/>
                  <a:gd name="connsiteY2" fmla="*/ 102180 h 108530"/>
                  <a:gd name="connsiteX3" fmla="*/ 811484 w 1411560"/>
                  <a:gd name="connsiteY3" fmla="*/ 102181 h 108530"/>
                  <a:gd name="connsiteX4" fmla="*/ 878160 w 1411560"/>
                  <a:gd name="connsiteY4" fmla="*/ 16457 h 108530"/>
                  <a:gd name="connsiteX5" fmla="*/ 1411560 w 1411560"/>
                  <a:gd name="connsiteY5" fmla="*/ 6931 h 108530"/>
                  <a:gd name="connsiteX0" fmla="*/ 0 w 1554383"/>
                  <a:gd name="connsiteY0" fmla="*/ 2167 h 108530"/>
                  <a:gd name="connsiteX1" fmla="*/ 649559 w 1554383"/>
                  <a:gd name="connsiteY1" fmla="*/ 16456 h 108530"/>
                  <a:gd name="connsiteX2" fmla="*/ 701947 w 1554383"/>
                  <a:gd name="connsiteY2" fmla="*/ 102180 h 108530"/>
                  <a:gd name="connsiteX3" fmla="*/ 811484 w 1554383"/>
                  <a:gd name="connsiteY3" fmla="*/ 102181 h 108530"/>
                  <a:gd name="connsiteX4" fmla="*/ 878160 w 1554383"/>
                  <a:gd name="connsiteY4" fmla="*/ 16457 h 108530"/>
                  <a:gd name="connsiteX5" fmla="*/ 1554383 w 1554383"/>
                  <a:gd name="connsiteY5" fmla="*/ 11693 h 108530"/>
                  <a:gd name="connsiteX0" fmla="*/ 0 w 1554383"/>
                  <a:gd name="connsiteY0" fmla="*/ 9536 h 101611"/>
                  <a:gd name="connsiteX1" fmla="*/ 649559 w 1554383"/>
                  <a:gd name="connsiteY1" fmla="*/ 9537 h 101611"/>
                  <a:gd name="connsiteX2" fmla="*/ 701947 w 1554383"/>
                  <a:gd name="connsiteY2" fmla="*/ 95261 h 101611"/>
                  <a:gd name="connsiteX3" fmla="*/ 811484 w 1554383"/>
                  <a:gd name="connsiteY3" fmla="*/ 95262 h 101611"/>
                  <a:gd name="connsiteX4" fmla="*/ 878160 w 1554383"/>
                  <a:gd name="connsiteY4" fmla="*/ 9538 h 101611"/>
                  <a:gd name="connsiteX5" fmla="*/ 1554383 w 1554383"/>
                  <a:gd name="connsiteY5" fmla="*/ 4774 h 10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4383" h="101611">
                    <a:moveTo>
                      <a:pt x="0" y="9536"/>
                    </a:moveTo>
                    <a:cubicBezTo>
                      <a:pt x="199231" y="4773"/>
                      <a:pt x="532568" y="-4751"/>
                      <a:pt x="649559" y="9537"/>
                    </a:cubicBezTo>
                    <a:cubicBezTo>
                      <a:pt x="766550" y="23825"/>
                      <a:pt x="665434" y="95261"/>
                      <a:pt x="701947" y="95261"/>
                    </a:cubicBezTo>
                    <a:cubicBezTo>
                      <a:pt x="738460" y="95261"/>
                      <a:pt x="782115" y="109549"/>
                      <a:pt x="811484" y="95262"/>
                    </a:cubicBezTo>
                    <a:cubicBezTo>
                      <a:pt x="840853" y="80975"/>
                      <a:pt x="754344" y="24619"/>
                      <a:pt x="878160" y="9538"/>
                    </a:cubicBezTo>
                    <a:cubicBezTo>
                      <a:pt x="1001977" y="-5543"/>
                      <a:pt x="1317845" y="805"/>
                      <a:pt x="1554383" y="4774"/>
                    </a:cubicBezTo>
                  </a:path>
                </a:pathLst>
              </a:custGeom>
              <a:noFill/>
              <a:ln w="76200">
                <a:solidFill>
                  <a:srgbClr val="1F497D">
                    <a:alpha val="7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18238" y="4553490"/>
                <a:ext cx="206008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21086" y="4574352"/>
                <a:ext cx="206008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82951" y="4564975"/>
                <a:ext cx="206008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42422" y="4577614"/>
                <a:ext cx="206008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97181" y="4562970"/>
                <a:ext cx="206008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47629" y="4562970"/>
                <a:ext cx="206008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350632" y="4585734"/>
                <a:ext cx="206008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912546" y="4690461"/>
                <a:ext cx="1177419" cy="10925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885091" y="4551588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087939" y="4572450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249804" y="4563073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409275" y="4575712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64034" y="4561068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714482" y="4561068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817485" y="4583832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0070C0"/>
                    </a:solidFill>
                    <a:cs typeface="Comic Sans MS"/>
                  </a:rPr>
                  <a:t>-</a:t>
                </a:r>
                <a:endParaRPr lang="en-US" sz="3200" b="1" dirty="0">
                  <a:solidFill>
                    <a:srgbClr val="0070C0"/>
                  </a:solidFill>
                  <a:cs typeface="Comic Sans M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71681" y="4768177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cs typeface="Comic Sans MS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cs typeface="Comic Sans M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19559" y="4879141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cs typeface="Comic Sans MS"/>
                  </a:rPr>
                  <a:t>+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63392" y="4814296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cs typeface="Comic Sans MS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cs typeface="Comic Sans M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227320" y="4902843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cs typeface="Comic Sans MS"/>
                  </a:rPr>
                  <a:t>+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707921" y="4830762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cs typeface="Comic Sans MS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cs typeface="Comic Sans M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443330" y="4814296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cs typeface="Comic Sans MS"/>
                  </a:rPr>
                  <a:t>+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125552" y="4789042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cs typeface="Comic Sans MS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cs typeface="Comic Sans M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49941" y="4791878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cs typeface="Comic Sans MS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cs typeface="Comic Sans M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776258" y="4902843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cs typeface="Comic Sans MS"/>
                  </a:rPr>
                  <a:t>+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129315" y="5498661"/>
                <a:ext cx="1097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cs typeface="Comic Sans MS"/>
                  </a:rPr>
                  <a:t>n-type Si</a:t>
                </a:r>
                <a:endParaRPr lang="en-US" sz="2000" dirty="0">
                  <a:cs typeface="Comic Sans M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816109" y="4775652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cs typeface="Comic Sans MS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cs typeface="Comic Sans M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39233" y="4768177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cs typeface="Comic Sans MS"/>
                  </a:rPr>
                  <a:t>+</a:t>
                </a: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41212" y="4821771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cs typeface="Comic Sans MS"/>
                  </a:rPr>
                  <a:t>+</a:t>
                </a:r>
                <a:endParaRPr lang="en-US" sz="3200" dirty="0">
                  <a:solidFill>
                    <a:schemeClr val="tx1"/>
                  </a:solidFill>
                  <a:cs typeface="Comic Sans M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351868" y="4752047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cs typeface="Comic Sans MS"/>
                  </a:rPr>
                  <a:t>+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095526" y="4877136"/>
                <a:ext cx="184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cs typeface="Comic Sans MS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955176" y="4446897"/>
                <a:ext cx="104829" cy="1065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 95"/>
              <p:cNvSpPr/>
              <p:nvPr/>
            </p:nvSpPr>
            <p:spPr>
              <a:xfrm>
                <a:off x="445695" y="4801621"/>
                <a:ext cx="2644270" cy="1092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cs typeface="Comic Sans MS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H="1">
                <a:off x="1524836" y="4775652"/>
                <a:ext cx="383095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2278203" y="4952614"/>
                <a:ext cx="263929" cy="314166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cs typeface="Comic Sans MS"/>
                  </a:rPr>
                  <a:t>+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172838" y="4224849"/>
                <a:ext cx="10659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cs typeface="Comic Sans MS"/>
                  </a:rPr>
                  <a:t>Oxide charge</a:t>
                </a:r>
                <a:endParaRPr lang="en-US" sz="2000" dirty="0">
                  <a:cs typeface="Comic Sans MS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H="1">
                <a:off x="3048001" y="4551588"/>
                <a:ext cx="152399" cy="189327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1531010" y="3707696"/>
              <a:ext cx="2857371" cy="1939255"/>
              <a:chOff x="1531010" y="3707696"/>
              <a:chExt cx="2857371" cy="193925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3172838" y="5000620"/>
                <a:ext cx="12155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cs typeface="Comic Sans MS"/>
                  </a:rPr>
                  <a:t>Inversion layer</a:t>
                </a:r>
                <a:endParaRPr lang="en-US" dirty="0">
                  <a:cs typeface="Comic Sans MS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3001316" y="4997506"/>
                <a:ext cx="199084" cy="21950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1531010" y="3707696"/>
                <a:ext cx="21021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cs typeface="Comic Sans MS"/>
                  </a:rPr>
                  <a:t>H or Me-styrene passivation</a:t>
                </a:r>
                <a:endParaRPr lang="en-US" dirty="0">
                  <a:cs typeface="Comic Sans MS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flipH="1">
                <a:off x="1788265" y="4323986"/>
                <a:ext cx="127295" cy="389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TextBox 133"/>
          <p:cNvSpPr txBox="1"/>
          <p:nvPr/>
        </p:nvSpPr>
        <p:spPr>
          <a:xfrm>
            <a:off x="7391400" y="5157088"/>
            <a:ext cx="98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omic Sans MS"/>
              </a:rPr>
              <a:t>h = 8.4%</a:t>
            </a:r>
            <a:endParaRPr lang="en-US" dirty="0">
              <a:solidFill>
                <a:srgbClr val="FF0000"/>
              </a:solidFill>
              <a:cs typeface="Comic Sans M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802252" y="5695475"/>
            <a:ext cx="750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cs typeface="Comic Sans MS"/>
              </a:rPr>
              <a:t>10</a:t>
            </a:r>
            <a:r>
              <a:rPr lang="en-US" sz="1200" baseline="30000" dirty="0" smtClean="0">
                <a:cs typeface="Comic Sans MS"/>
              </a:rPr>
              <a:t>14</a:t>
            </a:r>
            <a:r>
              <a:rPr lang="en-US" sz="1200" dirty="0" smtClean="0">
                <a:cs typeface="Comic Sans MS"/>
              </a:rPr>
              <a:t> cm</a:t>
            </a:r>
            <a:r>
              <a:rPr lang="en-US" sz="1200" baseline="30000" dirty="0" smtClean="0">
                <a:cs typeface="Comic Sans MS"/>
              </a:rPr>
              <a:t>-3</a:t>
            </a:r>
            <a:endParaRPr lang="en-US" sz="1200" baseline="30000" dirty="0">
              <a:cs typeface="Comic Sans M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6165" y="6196280"/>
            <a:ext cx="4856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Comic Sans MS"/>
              </a:rPr>
              <a:t>Erickson et </a:t>
            </a:r>
            <a:r>
              <a:rPr lang="en-US" sz="1600" dirty="0" err="1" smtClean="0">
                <a:cs typeface="Comic Sans MS"/>
              </a:rPr>
              <a:t>al.,</a:t>
            </a:r>
            <a:r>
              <a:rPr lang="en-US" sz="1600" i="1" dirty="0" err="1" smtClean="0">
                <a:cs typeface="Comic Sans MS"/>
              </a:rPr>
              <a:t>APL</a:t>
            </a:r>
            <a:r>
              <a:rPr lang="en-US" sz="1600" i="1" dirty="0">
                <a:cs typeface="Comic Sans MS"/>
              </a:rPr>
              <a:t> </a:t>
            </a:r>
            <a:r>
              <a:rPr lang="fr-FR" sz="1600" b="1" dirty="0" smtClean="0">
                <a:cs typeface="Comic Sans MS"/>
              </a:rPr>
              <a:t>101</a:t>
            </a:r>
            <a:r>
              <a:rPr lang="fr-FR" sz="1600" dirty="0">
                <a:cs typeface="Comic Sans MS"/>
              </a:rPr>
              <a:t>, 233901 (2012);</a:t>
            </a:r>
            <a:endParaRPr lang="en-US" sz="1600" dirty="0">
              <a:cs typeface="Comic Sans MS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  <a:t>Si-Organic INVERSION solar cells</a:t>
            </a:r>
            <a:b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</a:br>
            <a:endParaRPr lang="en-US" sz="2200" dirty="0">
              <a:solidFill>
                <a:srgbClr val="800000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3712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676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20800" y="5655270"/>
            <a:ext cx="7023100" cy="64633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PEDOT:PSS </a:t>
            </a:r>
            <a:r>
              <a:rPr lang="en-US" dirty="0"/>
              <a:t>– n-Si solar cell under 1 sun illumination </a:t>
            </a:r>
            <a:endParaRPr lang="en-US" dirty="0" smtClean="0"/>
          </a:p>
          <a:p>
            <a:pPr algn="ctr"/>
            <a:r>
              <a:rPr lang="en-US" dirty="0" err="1" smtClean="0"/>
              <a:t>V</a:t>
            </a:r>
            <a:r>
              <a:rPr lang="en-US" baseline="-25000" dirty="0" err="1" smtClean="0"/>
              <a:t>oc</a:t>
            </a:r>
            <a:r>
              <a:rPr lang="en-US" dirty="0" smtClean="0"/>
              <a:t> </a:t>
            </a:r>
            <a:r>
              <a:rPr lang="en-US" dirty="0"/>
              <a:t>= 0.56(1) </a:t>
            </a:r>
            <a:r>
              <a:rPr lang="en-US" dirty="0" smtClean="0"/>
              <a:t>V		</a:t>
            </a:r>
            <a:r>
              <a:rPr lang="en-US" dirty="0" err="1" smtClean="0"/>
              <a:t>J</a:t>
            </a:r>
            <a:r>
              <a:rPr lang="en-US" baseline="-25000" dirty="0" err="1" smtClean="0"/>
              <a:t>sc</a:t>
            </a:r>
            <a:r>
              <a:rPr lang="en-US" dirty="0" smtClean="0"/>
              <a:t> </a:t>
            </a:r>
            <a:r>
              <a:rPr lang="en-US" dirty="0"/>
              <a:t>= 26.1(5) mA cm</a:t>
            </a:r>
            <a:r>
              <a:rPr lang="en-US" baseline="30000" dirty="0"/>
              <a:t>-</a:t>
            </a:r>
            <a:r>
              <a:rPr lang="en-US" baseline="30000" dirty="0" smtClean="0"/>
              <a:t>2</a:t>
            </a:r>
            <a:r>
              <a:rPr lang="en-US" dirty="0" smtClean="0"/>
              <a:t>	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/>
              <a:t>= 10.4(3)</a:t>
            </a:r>
            <a:r>
              <a:rPr lang="en-US" dirty="0" smtClean="0"/>
              <a:t>%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  <a:t>Si-Organic INVERSION solar cells</a:t>
            </a:r>
            <a:b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</a:br>
            <a:endParaRPr lang="en-US" sz="2200" dirty="0">
              <a:solidFill>
                <a:srgbClr val="800000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531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301925"/>
              </p:ext>
            </p:extLst>
          </p:nvPr>
        </p:nvGraphicFramePr>
        <p:xfrm>
          <a:off x="-914400" y="838200"/>
          <a:ext cx="8570913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Graph" r:id="rId3" imgW="4145040" imgH="2890440" progId="Origin50.Graph">
                  <p:embed/>
                </p:oleObj>
              </mc:Choice>
              <mc:Fallback>
                <p:oleObj name="Graph" r:id="rId3" imgW="4145040" imgH="2890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14400" y="838200"/>
                        <a:ext cx="8570913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5298744" y="5398042"/>
            <a:ext cx="572579" cy="138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708270" y="5073669"/>
            <a:ext cx="2514600" cy="1500179"/>
            <a:chOff x="6477000" y="4327296"/>
            <a:chExt cx="2514600" cy="1500179"/>
          </a:xfrm>
        </p:grpSpPr>
        <p:sp>
          <p:nvSpPr>
            <p:cNvPr id="5" name="TextBox 4"/>
            <p:cNvSpPr txBox="1"/>
            <p:nvPr/>
          </p:nvSpPr>
          <p:spPr>
            <a:xfrm>
              <a:off x="6705600" y="4627146"/>
              <a:ext cx="213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Voc</a:t>
              </a:r>
              <a:r>
                <a:rPr lang="en-US" b="1" dirty="0" smtClean="0"/>
                <a:t> = 0.58 V</a:t>
              </a:r>
            </a:p>
            <a:p>
              <a:r>
                <a:rPr lang="en-US" b="1" dirty="0" err="1" smtClean="0"/>
                <a:t>Isc</a:t>
              </a:r>
              <a:r>
                <a:rPr lang="en-US" b="1" dirty="0" smtClean="0"/>
                <a:t> = 32 mA/cm</a:t>
              </a:r>
              <a:r>
                <a:rPr lang="en-US" b="1" baseline="30000" dirty="0" smtClean="0"/>
                <a:t>2</a:t>
              </a:r>
            </a:p>
            <a:p>
              <a:r>
                <a:rPr lang="en-US" b="1" dirty="0" smtClean="0"/>
                <a:t>FF = </a:t>
              </a:r>
              <a:r>
                <a:rPr lang="en-US" b="1" dirty="0"/>
                <a:t>65 </a:t>
              </a:r>
              <a:r>
                <a:rPr lang="en-US" b="1" dirty="0" smtClean="0"/>
                <a:t>%</a:t>
              </a:r>
            </a:p>
            <a:p>
              <a:r>
                <a:rPr lang="el-GR" b="1" dirty="0" smtClean="0"/>
                <a:t>η</a:t>
              </a:r>
              <a:r>
                <a:rPr lang="en-US" b="1" dirty="0" smtClean="0"/>
                <a:t> ≥ 12% 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4327296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>
                  <a:solidFill>
                    <a:srgbClr val="FF0000"/>
                  </a:solidFill>
                </a:rPr>
                <a:t>Me styrene </a:t>
              </a:r>
              <a:r>
                <a:rPr lang="en-US" sz="2000" u="sng" dirty="0" smtClean="0"/>
                <a:t>and Si- H</a:t>
              </a:r>
              <a:endParaRPr lang="en-US" sz="2000" u="sng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00898" y="3868778"/>
            <a:ext cx="2195845" cy="707886"/>
            <a:chOff x="5900898" y="3868778"/>
            <a:chExt cx="2195845" cy="707886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5900898" y="4277721"/>
              <a:ext cx="505194" cy="42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42270" y="3868778"/>
              <a:ext cx="1954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>
                  <a:solidFill>
                    <a:srgbClr val="00B050"/>
                  </a:solidFill>
                </a:rPr>
                <a:t>Br styrene </a:t>
              </a:r>
            </a:p>
            <a:p>
              <a:r>
                <a:rPr lang="en-US" sz="2000" dirty="0" smtClean="0"/>
                <a:t>double diode</a:t>
              </a:r>
              <a:endParaRPr lang="en-US" sz="2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62200" y="609600"/>
            <a:ext cx="447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sc</a:t>
            </a:r>
            <a:r>
              <a:rPr lang="en-US" sz="2800" dirty="0" smtClean="0"/>
              <a:t>-Si  /MML / PEDOT:PSS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1219198"/>
            <a:ext cx="6477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Si-H/ PEDOT:PSS PV </a:t>
            </a:r>
            <a:r>
              <a:rPr lang="en-US" sz="2400" b="1" dirty="0" smtClean="0">
                <a:solidFill>
                  <a:srgbClr val="0070C0"/>
                </a:solidFill>
              </a:rPr>
              <a:t>devices as good as </a:t>
            </a:r>
            <a:r>
              <a:rPr lang="en-US" sz="2400" b="1" dirty="0">
                <a:solidFill>
                  <a:srgbClr val="0070C0"/>
                </a:solidFill>
              </a:rPr>
              <a:t>best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Si-MML/ </a:t>
            </a:r>
            <a:r>
              <a:rPr lang="en-US" sz="2400" b="1" dirty="0">
                <a:solidFill>
                  <a:srgbClr val="0070C0"/>
                </a:solidFill>
              </a:rPr>
              <a:t>PEDOT:PSS </a:t>
            </a:r>
            <a:r>
              <a:rPr lang="en-US" sz="2400" b="1" dirty="0" smtClean="0">
                <a:solidFill>
                  <a:srgbClr val="0070C0"/>
                </a:solidFill>
              </a:rPr>
              <a:t>ones (but less stable…) 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47A5849B-2757-47D8-818A-F770A01E3BE0}" type="slidenum">
              <a:rPr lang="en-US" smtClean="0"/>
              <a:t>32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  <a:t>Si-Organic INVERSION solar cells</a:t>
            </a:r>
            <a:br>
              <a:rPr lang="en-US" dirty="0" smtClean="0">
                <a:solidFill>
                  <a:srgbClr val="800000"/>
                </a:solidFill>
                <a:latin typeface="+mn-lt"/>
                <a:cs typeface="Comic Sans MS"/>
              </a:rPr>
            </a:br>
            <a:endParaRPr lang="en-US" sz="2200" dirty="0">
              <a:solidFill>
                <a:srgbClr val="800000"/>
              </a:solidFill>
              <a:latin typeface="+mn-lt"/>
              <a:cs typeface="Comic Sans MS"/>
            </a:endParaRPr>
          </a:p>
        </p:txBody>
      </p:sp>
      <p:pic>
        <p:nvPicPr>
          <p:cNvPr id="16" name="Picture 15" descr="PV cell x-sec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59" y="2016322"/>
            <a:ext cx="2691945" cy="14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Conclusions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59800" cy="574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Characterization </a:t>
            </a:r>
            <a:r>
              <a:rPr lang="en-US" sz="2400" dirty="0"/>
              <a:t>of </a:t>
            </a:r>
            <a:r>
              <a:rPr lang="en-US" sz="2400" dirty="0" smtClean="0"/>
              <a:t>energy </a:t>
            </a:r>
            <a:r>
              <a:rPr lang="en-US" sz="2400" dirty="0"/>
              <a:t>band alignment </a:t>
            </a:r>
            <a:r>
              <a:rPr lang="en-US" sz="2400" dirty="0" smtClean="0"/>
              <a:t>@MIS interface </a:t>
            </a:r>
            <a:r>
              <a:rPr lang="en-US" sz="2400" dirty="0"/>
              <a:t>is essential for electronic properties analysis.</a:t>
            </a:r>
          </a:p>
          <a:p>
            <a:pPr lvl="1"/>
            <a:r>
              <a:rPr lang="en-US" sz="2000" dirty="0"/>
              <a:t>BH measured by C-V can highlight </a:t>
            </a:r>
            <a:r>
              <a:rPr lang="en-US" sz="2000" dirty="0" smtClean="0"/>
              <a:t>molecular </a:t>
            </a:r>
            <a:r>
              <a:rPr lang="en-US" sz="2000" dirty="0"/>
              <a:t>effect</a:t>
            </a:r>
            <a:r>
              <a:rPr lang="en-US" sz="2000" dirty="0" smtClean="0"/>
              <a:t>.</a:t>
            </a:r>
          </a:p>
          <a:p>
            <a:pPr lvl="1"/>
            <a:endParaRPr lang="en-US" sz="1400" dirty="0"/>
          </a:p>
          <a:p>
            <a:r>
              <a:rPr lang="en-US" sz="2400" dirty="0" smtClean="0"/>
              <a:t>Si &lt;111&gt; /MML / PEDOT:PSS interface presents maximum inversion(E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=E</a:t>
            </a:r>
            <a:r>
              <a:rPr lang="en-US" sz="2400" baseline="-25000" dirty="0" smtClean="0"/>
              <a:t>F</a:t>
            </a:r>
            <a:r>
              <a:rPr lang="en-US" sz="2400" dirty="0" smtClean="0"/>
              <a:t>). </a:t>
            </a:r>
          </a:p>
          <a:p>
            <a:pPr marL="0" indent="0">
              <a:buNone/>
            </a:pPr>
            <a:r>
              <a:rPr lang="en-US" sz="2400" dirty="0" smtClean="0"/>
              <a:t>     For Si </a:t>
            </a:r>
            <a:r>
              <a:rPr lang="en-US" sz="2400" dirty="0"/>
              <a:t>&lt;100</a:t>
            </a:r>
            <a:r>
              <a:rPr lang="en-US" sz="2400" dirty="0" smtClean="0"/>
              <a:t>&gt; interface only strong inversion reached 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000" b="1" dirty="0"/>
              <a:t> Surface reactivity can play </a:t>
            </a:r>
            <a:r>
              <a:rPr lang="en-US" sz="2000" b="1" dirty="0" smtClean="0"/>
              <a:t>important </a:t>
            </a:r>
            <a:r>
              <a:rPr lang="en-US" sz="2000" b="1" dirty="0"/>
              <a:t>role </a:t>
            </a:r>
            <a:r>
              <a:rPr lang="en-US" sz="2000" b="1" dirty="0" smtClean="0"/>
              <a:t> for </a:t>
            </a:r>
            <a:r>
              <a:rPr lang="en-US" sz="2000" dirty="0" smtClean="0"/>
              <a:t>MIS junction</a:t>
            </a:r>
          </a:p>
          <a:p>
            <a:pPr lvl="1"/>
            <a:endParaRPr lang="en-US" sz="1400" dirty="0"/>
          </a:p>
          <a:p>
            <a:r>
              <a:rPr lang="en-US" sz="2400" dirty="0"/>
              <a:t>Inversion Si PV device </a:t>
            </a:r>
            <a:r>
              <a:rPr lang="en-US" sz="2400" dirty="0" smtClean="0"/>
              <a:t>reaches 12.5</a:t>
            </a:r>
            <a:r>
              <a:rPr lang="en-US" sz="2400" dirty="0"/>
              <a:t>% solar to electrical conversion</a:t>
            </a:r>
          </a:p>
          <a:p>
            <a:pPr marL="0" lvl="0" indent="0">
              <a:buNone/>
            </a:pPr>
            <a:endParaRPr lang="en-US" sz="1400" dirty="0" smtClean="0"/>
          </a:p>
          <a:p>
            <a:r>
              <a:rPr lang="en-US" sz="2400" i="1" dirty="0"/>
              <a:t>mc</a:t>
            </a:r>
            <a:r>
              <a:rPr lang="en-US" sz="2400" dirty="0"/>
              <a:t>-Si WF can be modified by molecular monolayer.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but </a:t>
            </a:r>
            <a:r>
              <a:rPr lang="en-US" sz="2400" u="sng" dirty="0" smtClean="0"/>
              <a:t>as yet no </a:t>
            </a:r>
            <a:r>
              <a:rPr lang="en-US" sz="2400" u="sng" dirty="0"/>
              <a:t>WF tuning </a:t>
            </a:r>
            <a:r>
              <a:rPr lang="en-US" sz="2400" dirty="0" smtClean="0"/>
              <a:t>@MIS interface; </a:t>
            </a:r>
            <a:r>
              <a:rPr lang="en-US" sz="2400" dirty="0" smtClean="0">
                <a:sym typeface="Wingdings"/>
              </a:rPr>
              <a:t> c</a:t>
            </a:r>
            <a:r>
              <a:rPr lang="en-US" sz="2400" dirty="0" smtClean="0"/>
              <a:t>hallenge for future</a:t>
            </a:r>
            <a:endParaRPr lang="en-US" sz="2400" dirty="0"/>
          </a:p>
          <a:p>
            <a:pPr lvl="1"/>
            <a:r>
              <a:rPr lang="en-US" sz="2000" dirty="0"/>
              <a:t>mixed orientation and rough surface of mc-Si can result in low coverage.</a:t>
            </a:r>
          </a:p>
          <a:p>
            <a:pPr lvl="0"/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16598"/>
              </p:ext>
            </p:extLst>
          </p:nvPr>
        </p:nvGraphicFramePr>
        <p:xfrm>
          <a:off x="990600" y="381000"/>
          <a:ext cx="706019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Document" r:id="rId3" imgW="4127500" imgH="2895600" progId="Word.Document.12">
                  <p:embed/>
                </p:oleObj>
              </mc:Choice>
              <mc:Fallback>
                <p:oleObj name="Document" r:id="rId3" imgW="4127500" imgH="289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381000"/>
                        <a:ext cx="7060198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5181600"/>
            <a:ext cx="8725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of measurements on transistor test devices, used to determine mobility in the </a:t>
            </a:r>
            <a:endParaRPr lang="en-US" dirty="0" smtClean="0"/>
          </a:p>
          <a:p>
            <a:r>
              <a:rPr lang="en-US" dirty="0" smtClean="0"/>
              <a:t>channel </a:t>
            </a:r>
            <a:r>
              <a:rPr lang="en-US" dirty="0"/>
              <a:t>under the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gate dielectric. </a:t>
            </a:r>
            <a:r>
              <a:rPr lang="en-US" dirty="0" err="1"/>
              <a:t>I</a:t>
            </a:r>
            <a:r>
              <a:rPr lang="en-US" baseline="-25000" dirty="0" err="1"/>
              <a:t>sd</a:t>
            </a:r>
            <a:r>
              <a:rPr lang="en-US" dirty="0"/>
              <a:t> is shown as a function of </a:t>
            </a:r>
            <a:r>
              <a:rPr lang="en-US" dirty="0" err="1"/>
              <a:t>V</a:t>
            </a:r>
            <a:r>
              <a:rPr lang="en-US" baseline="-25000" dirty="0" err="1"/>
              <a:t>sd</a:t>
            </a:r>
            <a:r>
              <a:rPr lang="en-US" dirty="0"/>
              <a:t>, for different </a:t>
            </a:r>
            <a:r>
              <a:rPr lang="en-US" dirty="0" smtClean="0"/>
              <a:t>values</a:t>
            </a:r>
          </a:p>
          <a:p>
            <a:r>
              <a:rPr lang="en-US" dirty="0" smtClean="0"/>
              <a:t> </a:t>
            </a:r>
            <a:r>
              <a:rPr lang="en-US" dirty="0"/>
              <a:t>of V</a:t>
            </a:r>
            <a:r>
              <a:rPr lang="en-US" baseline="-25000" dirty="0"/>
              <a:t>g</a:t>
            </a:r>
            <a:r>
              <a:rPr lang="en-US" dirty="0"/>
              <a:t>.  Leakage current has been subtracted uniformly.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inset shows a schematic of the device, where source, gate, and drain electrodes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shown in blue, are all PEDOT:PSS.</a:t>
            </a:r>
            <a:r>
              <a:rPr lang="en-I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9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00000"/>
                </a:solidFill>
              </a:rPr>
              <a:t>Inversion layer </a:t>
            </a:r>
            <a:r>
              <a:rPr lang="en-US" dirty="0" smtClean="0">
                <a:solidFill>
                  <a:srgbClr val="800000"/>
                </a:solidFill>
              </a:rPr>
              <a:t>device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i="1" dirty="0" smtClean="0">
                <a:solidFill>
                  <a:srgbClr val="800000"/>
                </a:solidFill>
              </a:rPr>
              <a:t>Metal-Semiconductor (MS</a:t>
            </a:r>
            <a:r>
              <a:rPr lang="en-US" i="1" dirty="0">
                <a:solidFill>
                  <a:srgbClr val="800000"/>
                </a:solidFill>
              </a:rPr>
              <a:t>)</a:t>
            </a:r>
            <a:r>
              <a:rPr lang="en-US" i="1" dirty="0" smtClean="0">
                <a:solidFill>
                  <a:srgbClr val="800000"/>
                </a:solidFill>
              </a:rPr>
              <a:t> junction</a:t>
            </a:r>
            <a:endParaRPr lang="en-US" sz="4000" i="1" dirty="0">
              <a:solidFill>
                <a:srgbClr val="8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853639"/>
              </p:ext>
            </p:extLst>
          </p:nvPr>
        </p:nvGraphicFramePr>
        <p:xfrm>
          <a:off x="2554288" y="5948363"/>
          <a:ext cx="47291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משוואה" r:id="rId3" imgW="1587240" imgH="228600" progId="Equation.3">
                  <p:embed/>
                </p:oleObj>
              </mc:Choice>
              <mc:Fallback>
                <p:oleObj name="משוואה" r:id="rId3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948363"/>
                        <a:ext cx="4729162" cy="681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849" y="2390748"/>
            <a:ext cx="685552" cy="5048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Donut 11"/>
          <p:cNvSpPr/>
          <p:nvPr/>
        </p:nvSpPr>
        <p:spPr>
          <a:xfrm>
            <a:off x="7086600" y="2895600"/>
            <a:ext cx="609600" cy="609600"/>
          </a:xfrm>
          <a:prstGeom prst="donut">
            <a:avLst>
              <a:gd name="adj" fmla="val 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1477" y="1290935"/>
            <a:ext cx="401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based on </a:t>
            </a:r>
            <a:r>
              <a:rPr lang="en-US" sz="2400" dirty="0" err="1"/>
              <a:t>Schottky</a:t>
            </a:r>
            <a:r>
              <a:rPr lang="en-US" sz="2400" dirty="0"/>
              <a:t>-Mott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3198168"/>
            <a:ext cx="15240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19739" y="2348276"/>
            <a:ext cx="7086061" cy="3290524"/>
            <a:chOff x="1318684" y="2430512"/>
            <a:chExt cx="7086061" cy="3290524"/>
          </a:xfrm>
        </p:grpSpPr>
        <p:sp>
          <p:nvSpPr>
            <p:cNvPr id="7" name="TextBox 6"/>
            <p:cNvSpPr txBox="1"/>
            <p:nvPr/>
          </p:nvSpPr>
          <p:spPr>
            <a:xfrm>
              <a:off x="5981700" y="3167390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ambria Math" pitchFamily="18" charset="0"/>
                  <a:ea typeface="Cambria Math" pitchFamily="18" charset="0"/>
                </a:rPr>
                <a:t>BH</a:t>
              </a:r>
              <a:endParaRPr lang="en-US" sz="1100" dirty="0">
                <a:latin typeface="Cambria Math" pitchFamily="18" charset="0"/>
                <a:ea typeface="Cambria Math" pitchFamily="18" charset="0"/>
              </a:endParaRPr>
            </a:p>
          </p:txBody>
        </p:sp>
        <p:pic>
          <p:nvPicPr>
            <p:cNvPr id="19458" name="Picture 2" descr="C:\Users\nirkl\Desktop\theory-schottky.png"/>
            <p:cNvPicPr>
              <a:picLocks noChangeAspect="1" noChangeArrowheads="1"/>
            </p:cNvPicPr>
            <p:nvPr/>
          </p:nvPicPr>
          <p:blipFill rotWithShape="1">
            <a:blip r:embed="rId5"/>
            <a:srcRect l="6428" b="53637"/>
            <a:stretch/>
          </p:blipFill>
          <p:spPr bwMode="auto">
            <a:xfrm>
              <a:off x="1318684" y="2430512"/>
              <a:ext cx="7086061" cy="3290524"/>
            </a:xfrm>
            <a:prstGeom prst="rect">
              <a:avLst/>
            </a:prstGeom>
            <a:noFill/>
          </p:spPr>
        </p:pic>
      </p:grpSp>
      <p:sp>
        <p:nvSpPr>
          <p:cNvPr id="14" name="Rectangle 13"/>
          <p:cNvSpPr/>
          <p:nvPr/>
        </p:nvSpPr>
        <p:spPr>
          <a:xfrm>
            <a:off x="2514600" y="2543300"/>
            <a:ext cx="597725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3657600"/>
            <a:ext cx="240475" cy="150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04032" y="2438400"/>
            <a:ext cx="58236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7200" y="3155515"/>
            <a:ext cx="152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2416575" y="3853134"/>
            <a:ext cx="0" cy="30175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69825" y="314795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mbria Math" pitchFamily="18" charset="0"/>
                <a:ea typeface="Cambria Math" pitchFamily="18" charset="0"/>
              </a:rPr>
              <a:t>BH</a:t>
            </a:r>
            <a:endParaRPr lang="en-US" sz="11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5729033" y="2896277"/>
            <a:ext cx="609600" cy="609600"/>
          </a:xfrm>
          <a:prstGeom prst="donut">
            <a:avLst>
              <a:gd name="adj" fmla="val 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7086600" y="2898691"/>
            <a:ext cx="609600" cy="609600"/>
          </a:xfrm>
          <a:prstGeom prst="donut">
            <a:avLst>
              <a:gd name="adj" fmla="val 3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12040" y="3993538"/>
            <a:ext cx="631585" cy="464785"/>
          </a:xfrm>
          <a:prstGeom prst="rightArrow">
            <a:avLst>
              <a:gd name="adj1" fmla="val 34670"/>
              <a:gd name="adj2" fmla="val 525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2121166"/>
            <a:ext cx="4174760" cy="334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8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rkl\Desktop\theory-schottky.png"/>
          <p:cNvPicPr>
            <a:picLocks noChangeAspect="1" noChangeArrowheads="1"/>
          </p:cNvPicPr>
          <p:nvPr/>
        </p:nvPicPr>
        <p:blipFill rotWithShape="1">
          <a:blip r:embed="rId4"/>
          <a:srcRect l="5887" t="-646" r="77440" b="56000"/>
          <a:stretch/>
        </p:blipFill>
        <p:spPr bwMode="auto">
          <a:xfrm>
            <a:off x="828676" y="2057400"/>
            <a:ext cx="1262558" cy="3168693"/>
          </a:xfrm>
          <a:prstGeom prst="rect">
            <a:avLst/>
          </a:prstGeom>
          <a:noFill/>
        </p:spPr>
      </p:pic>
      <p:pic>
        <p:nvPicPr>
          <p:cNvPr id="6" name="Picture 2" descr="C:\Users\nirkl\Desktop\theory-schottky.png"/>
          <p:cNvPicPr>
            <a:picLocks noChangeAspect="1" noChangeArrowheads="1"/>
          </p:cNvPicPr>
          <p:nvPr/>
        </p:nvPicPr>
        <p:blipFill rotWithShape="1">
          <a:blip r:embed="rId4"/>
          <a:srcRect l="23018" t="-2761" r="49992" b="55967"/>
          <a:stretch/>
        </p:blipFill>
        <p:spPr bwMode="auto">
          <a:xfrm>
            <a:off x="2133600" y="1905000"/>
            <a:ext cx="2043895" cy="3321093"/>
          </a:xfrm>
          <a:prstGeom prst="rect">
            <a:avLst/>
          </a:prstGeom>
          <a:noFill/>
        </p:spPr>
      </p:pic>
      <p:pic>
        <p:nvPicPr>
          <p:cNvPr id="13" name="Picture 2" descr="C:\Users\nirkl\Desktop\theory-schottky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/>
          <a:srcRect l="59953" t="5292" b="55819"/>
          <a:stretch/>
        </p:blipFill>
        <p:spPr bwMode="auto">
          <a:xfrm>
            <a:off x="5228188" y="2525404"/>
            <a:ext cx="3230012" cy="294009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99067" y="5699125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y adding insulating layer to MS junction we can </a:t>
            </a:r>
            <a:r>
              <a:rPr lang="en-US" sz="2800" dirty="0" err="1" smtClean="0"/>
              <a:t>passivate</a:t>
            </a:r>
            <a:r>
              <a:rPr lang="en-US" sz="2800" dirty="0" smtClean="0"/>
              <a:t> the Si surface and tune Si Electron </a:t>
            </a:r>
            <a:r>
              <a:rPr lang="en-US" sz="2800" dirty="0"/>
              <a:t>A</a:t>
            </a:r>
            <a:r>
              <a:rPr lang="en-US" sz="2800" dirty="0" smtClean="0"/>
              <a:t>ffinity </a:t>
            </a:r>
            <a:r>
              <a:rPr lang="en-US" sz="2400" dirty="0" smtClean="0"/>
              <a:t>(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) </a:t>
            </a:r>
            <a:endParaRPr lang="en-US" sz="2800" dirty="0" smtClean="0"/>
          </a:p>
        </p:txBody>
      </p:sp>
      <p:pic>
        <p:nvPicPr>
          <p:cNvPr id="10" name="Picture 2" descr="C:\Users\nirkl\Desktop\theory-schottky.png"/>
          <p:cNvPicPr>
            <a:picLocks noChangeAspect="1" noChangeArrowheads="1"/>
          </p:cNvPicPr>
          <p:nvPr/>
        </p:nvPicPr>
        <p:blipFill rotWithShape="1">
          <a:blip r:embed="rId4"/>
          <a:srcRect l="5887" t="2280" r="76881" b="56000"/>
          <a:stretch/>
        </p:blipFill>
        <p:spPr bwMode="auto">
          <a:xfrm>
            <a:off x="793051" y="2525404"/>
            <a:ext cx="1304924" cy="2960996"/>
          </a:xfrm>
          <a:prstGeom prst="rect">
            <a:avLst/>
          </a:prstGeom>
          <a:noFill/>
        </p:spPr>
      </p:pic>
      <p:pic>
        <p:nvPicPr>
          <p:cNvPr id="11" name="Picture 2" descr="C:\Users\nirkl\Desktop\theory-schottky.png"/>
          <p:cNvPicPr>
            <a:picLocks noChangeAspect="1" noChangeArrowheads="1"/>
          </p:cNvPicPr>
          <p:nvPr/>
        </p:nvPicPr>
        <p:blipFill rotWithShape="1">
          <a:blip r:embed="rId4"/>
          <a:srcRect l="19431" t="-1073" r="65194" b="98095"/>
          <a:stretch/>
        </p:blipFill>
        <p:spPr bwMode="auto">
          <a:xfrm>
            <a:off x="1864056" y="2023418"/>
            <a:ext cx="1164325" cy="211403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5625152" y="2492992"/>
            <a:ext cx="838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  <p:sp>
        <p:nvSpPr>
          <p:cNvPr id="50" name="TextBox 49"/>
          <p:cNvSpPr txBox="1"/>
          <p:nvPr/>
        </p:nvSpPr>
        <p:spPr>
          <a:xfrm>
            <a:off x="5105400" y="24384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1843433" y="2057400"/>
            <a:ext cx="655401" cy="2698767"/>
            <a:chOff x="1871868" y="1617300"/>
            <a:chExt cx="655401" cy="2698767"/>
          </a:xfrm>
          <a:solidFill>
            <a:schemeClr val="accent6">
              <a:lumMod val="40000"/>
              <a:lumOff val="60000"/>
            </a:schemeClr>
          </a:solidFill>
        </p:grpSpPr>
        <p:cxnSp>
          <p:nvCxnSpPr>
            <p:cNvPr id="8" name="Straight Connector 7"/>
            <p:cNvCxnSpPr/>
            <p:nvPr/>
          </p:nvCxnSpPr>
          <p:spPr>
            <a:xfrm flipH="1">
              <a:off x="2034084" y="1828800"/>
              <a:ext cx="114300" cy="30480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Diagonal Stripe 53"/>
            <p:cNvSpPr/>
            <p:nvPr/>
          </p:nvSpPr>
          <p:spPr>
            <a:xfrm rot="11603626" flipH="1">
              <a:off x="1871868" y="1617300"/>
              <a:ext cx="655401" cy="2698767"/>
            </a:xfrm>
            <a:prstGeom prst="diagStripe">
              <a:avLst>
                <a:gd name="adj" fmla="val 75861"/>
              </a:avLst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77001" y="1676400"/>
            <a:ext cx="1275607" cy="3316185"/>
            <a:chOff x="6477001" y="1219200"/>
            <a:chExt cx="1275607" cy="3316185"/>
          </a:xfrm>
        </p:grpSpPr>
        <p:grpSp>
          <p:nvGrpSpPr>
            <p:cNvPr id="53" name="Group 52"/>
            <p:cNvGrpSpPr/>
            <p:nvPr/>
          </p:nvGrpSpPr>
          <p:grpSpPr>
            <a:xfrm>
              <a:off x="6553200" y="1709140"/>
              <a:ext cx="1199408" cy="2826245"/>
              <a:chOff x="6477000" y="1709140"/>
              <a:chExt cx="1199408" cy="2826245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505700" y="1709140"/>
                <a:ext cx="914400" cy="1326985"/>
              </a:xfrm>
              <a:custGeom>
                <a:avLst/>
                <a:gdLst>
                  <a:gd name="connsiteX0" fmla="*/ 855023 w 855023"/>
                  <a:gd name="connsiteY0" fmla="*/ 1413163 h 1413163"/>
                  <a:gd name="connsiteX1" fmla="*/ 403761 w 855023"/>
                  <a:gd name="connsiteY1" fmla="*/ 1116280 h 1413163"/>
                  <a:gd name="connsiteX2" fmla="*/ 190005 w 855023"/>
                  <a:gd name="connsiteY2" fmla="*/ 641267 h 1413163"/>
                  <a:gd name="connsiteX3" fmla="*/ 0 w 855023"/>
                  <a:gd name="connsiteY3" fmla="*/ 0 h 141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023" h="1413163">
                    <a:moveTo>
                      <a:pt x="855023" y="1413163"/>
                    </a:moveTo>
                    <a:cubicBezTo>
                      <a:pt x="684810" y="1329046"/>
                      <a:pt x="514597" y="1244929"/>
                      <a:pt x="403761" y="1116280"/>
                    </a:cubicBezTo>
                    <a:cubicBezTo>
                      <a:pt x="292925" y="987631"/>
                      <a:pt x="257298" y="827314"/>
                      <a:pt x="190005" y="641267"/>
                    </a:cubicBezTo>
                    <a:cubicBezTo>
                      <a:pt x="122712" y="455220"/>
                      <a:pt x="13855" y="77190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6477000" y="3276600"/>
                <a:ext cx="1199408" cy="1258785"/>
              </a:xfrm>
              <a:custGeom>
                <a:avLst/>
                <a:gdLst>
                  <a:gd name="connsiteX0" fmla="*/ 1199408 w 1199408"/>
                  <a:gd name="connsiteY0" fmla="*/ 1258785 h 1258785"/>
                  <a:gd name="connsiteX1" fmla="*/ 724395 w 1199408"/>
                  <a:gd name="connsiteY1" fmla="*/ 1116281 h 1258785"/>
                  <a:gd name="connsiteX2" fmla="*/ 356260 w 1199408"/>
                  <a:gd name="connsiteY2" fmla="*/ 807522 h 1258785"/>
                  <a:gd name="connsiteX3" fmla="*/ 154379 w 1199408"/>
                  <a:gd name="connsiteY3" fmla="*/ 403761 h 1258785"/>
                  <a:gd name="connsiteX4" fmla="*/ 0 w 1199408"/>
                  <a:gd name="connsiteY4" fmla="*/ 0 h 125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408" h="1258785">
                    <a:moveTo>
                      <a:pt x="1199408" y="1258785"/>
                    </a:moveTo>
                    <a:cubicBezTo>
                      <a:pt x="1032164" y="1225138"/>
                      <a:pt x="864920" y="1191491"/>
                      <a:pt x="724395" y="1116281"/>
                    </a:cubicBezTo>
                    <a:cubicBezTo>
                      <a:pt x="583870" y="1041071"/>
                      <a:pt x="451263" y="926275"/>
                      <a:pt x="356260" y="807522"/>
                    </a:cubicBezTo>
                    <a:cubicBezTo>
                      <a:pt x="261257" y="688769"/>
                      <a:pt x="213756" y="538348"/>
                      <a:pt x="154379" y="403761"/>
                    </a:cubicBezTo>
                    <a:cubicBezTo>
                      <a:pt x="95002" y="269174"/>
                      <a:pt x="47501" y="134587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477001" y="1219200"/>
              <a:ext cx="152400" cy="32004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ight Triangle 59"/>
          <p:cNvSpPr/>
          <p:nvPr/>
        </p:nvSpPr>
        <p:spPr>
          <a:xfrm rot="10800000" flipH="1">
            <a:off x="6253965" y="1752600"/>
            <a:ext cx="527835" cy="762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6581900" y="2166340"/>
            <a:ext cx="1170708" cy="1326335"/>
            <a:chOff x="6581900" y="1709140"/>
            <a:chExt cx="1170708" cy="1326335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707085" y="1709140"/>
              <a:ext cx="0" cy="132633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6581900" y="1709140"/>
              <a:ext cx="1170708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6892142" y="1981200"/>
            <a:ext cx="1208315" cy="3011385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n- type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79118" y="1981200"/>
            <a:ext cx="394648" cy="3011385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ype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306612"/>
            <a:ext cx="631362" cy="104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6200" dirty="0"/>
          </a:p>
        </p:txBody>
      </p:sp>
      <p:sp>
        <p:nvSpPr>
          <p:cNvPr id="5" name="TextBox 4"/>
          <p:cNvSpPr txBox="1"/>
          <p:nvPr/>
        </p:nvSpPr>
        <p:spPr>
          <a:xfrm>
            <a:off x="2525481" y="3406783"/>
            <a:ext cx="217719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/>
            </a:r>
            <a:br>
              <a:rPr lang="en-US" sz="4000" u="sng" dirty="0" smtClean="0"/>
            </a:br>
            <a:endParaRPr lang="en-US" sz="4000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0874"/>
              </p:ext>
            </p:extLst>
          </p:nvPr>
        </p:nvGraphicFramePr>
        <p:xfrm>
          <a:off x="2554288" y="5856288"/>
          <a:ext cx="47291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משוואה" r:id="rId5" imgW="1587240" imgH="228600" progId="Equation.3">
                  <p:embed/>
                </p:oleObj>
              </mc:Choice>
              <mc:Fallback>
                <p:oleObj name="משוואה" r:id="rId5" imgW="15872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856288"/>
                        <a:ext cx="472916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7A5849B-2757-47D8-818A-F770A01E3BE0}" type="slidenum">
              <a:rPr lang="en-US" smtClean="0"/>
              <a:t>5</a:t>
            </a:fld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6200" y="152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</a:rPr>
              <a:t>Inversion layer device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From MS to MIS junction</a:t>
            </a:r>
            <a:endParaRPr lang="en-US" sz="40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7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Questions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(How) can a </a:t>
            </a:r>
            <a:r>
              <a:rPr lang="en-US" dirty="0"/>
              <a:t>molecular </a:t>
            </a:r>
            <a:r>
              <a:rPr lang="en-US" dirty="0" smtClean="0"/>
              <a:t>monolayer control</a:t>
            </a:r>
            <a:r>
              <a:rPr lang="en-US" sz="2400" dirty="0" smtClean="0"/>
              <a:t> </a:t>
            </a:r>
            <a:r>
              <a:rPr lang="en-US" dirty="0" smtClean="0"/>
              <a:t> the electronic properties of an (MIS) </a:t>
            </a:r>
            <a:r>
              <a:rPr lang="en-US" i="1" dirty="0" smtClean="0"/>
              <a:t>junction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 </a:t>
            </a:r>
            <a:r>
              <a:rPr lang="en-US" i="1" dirty="0" smtClean="0"/>
              <a:t>surface</a:t>
            </a:r>
            <a:r>
              <a:rPr lang="en-US" dirty="0" smtClean="0"/>
              <a:t> </a:t>
            </a:r>
            <a:r>
              <a:rPr lang="en-US" dirty="0"/>
              <a:t>dipole retained  if </a:t>
            </a:r>
            <a:r>
              <a:rPr lang="en-US" i="1" dirty="0" smtClean="0"/>
              <a:t>interface</a:t>
            </a:r>
            <a:r>
              <a:rPr lang="en-US" dirty="0" smtClean="0"/>
              <a:t> forms?</a:t>
            </a:r>
            <a:endParaRPr lang="en-US" dirty="0"/>
          </a:p>
          <a:p>
            <a:r>
              <a:rPr lang="en-US" dirty="0" smtClean="0"/>
              <a:t>To what extent can this affect PV device performance? </a:t>
            </a:r>
          </a:p>
          <a:p>
            <a:r>
              <a:rPr lang="en-US" sz="2800" dirty="0" smtClean="0"/>
              <a:t>Can </a:t>
            </a:r>
            <a:r>
              <a:rPr lang="en-US" sz="2800" i="1" dirty="0"/>
              <a:t>mc</a:t>
            </a:r>
            <a:r>
              <a:rPr lang="en-US" sz="2800" dirty="0"/>
              <a:t>-Si surface be </a:t>
            </a:r>
            <a:r>
              <a:rPr lang="en-US" sz="2800" dirty="0" err="1"/>
              <a:t>passivated</a:t>
            </a:r>
            <a:r>
              <a:rPr lang="en-US" sz="2800" dirty="0"/>
              <a:t> and modified by </a:t>
            </a:r>
            <a:r>
              <a:rPr lang="en-US" sz="2800" dirty="0" smtClean="0"/>
              <a:t>ultra</a:t>
            </a:r>
            <a:r>
              <a:rPr lang="en-US" sz="2800" dirty="0"/>
              <a:t>-thin (&lt; 2 nm) molecular </a:t>
            </a:r>
            <a:r>
              <a:rPr lang="en-US" sz="2800" dirty="0" smtClean="0"/>
              <a:t>monolayer?</a:t>
            </a:r>
            <a:endParaRPr lang="en-US" sz="2800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5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800000"/>
                </a:solidFill>
              </a:rPr>
              <a:t>Experimental system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 </a:t>
            </a:r>
            <a:br>
              <a:rPr lang="en-US" dirty="0" smtClean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Cube 3"/>
          <p:cNvSpPr/>
          <p:nvPr/>
        </p:nvSpPr>
        <p:spPr>
          <a:xfrm>
            <a:off x="2700634" y="4291544"/>
            <a:ext cx="3764632" cy="82740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000212" y="4221579"/>
            <a:ext cx="216024" cy="2377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142210" y="4128354"/>
            <a:ext cx="216024" cy="216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4431530" y="4198868"/>
            <a:ext cx="216024" cy="238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313410" y="4247348"/>
            <a:ext cx="216024" cy="2620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647554" y="4272370"/>
            <a:ext cx="261389" cy="196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056920" y="4281702"/>
            <a:ext cx="261389" cy="2165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4863578" y="4179693"/>
            <a:ext cx="216024" cy="238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5583658" y="4147529"/>
            <a:ext cx="261389" cy="196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>
            <a:off x="5333621" y="4272370"/>
            <a:ext cx="382700" cy="196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5200935" y="4179693"/>
            <a:ext cx="216024" cy="238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5727674" y="4200362"/>
            <a:ext cx="261389" cy="2620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5942895" y="4203771"/>
            <a:ext cx="316281" cy="196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24166" y="4737954"/>
            <a:ext cx="139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mc n-Si</a:t>
            </a:r>
            <a:endParaRPr lang="en-US" sz="2000" b="1" dirty="0"/>
          </a:p>
        </p:txBody>
      </p:sp>
      <p:sp>
        <p:nvSpPr>
          <p:cNvPr id="26" name="Freeform 25"/>
          <p:cNvSpPr/>
          <p:nvPr/>
        </p:nvSpPr>
        <p:spPr>
          <a:xfrm>
            <a:off x="4704438" y="4546140"/>
            <a:ext cx="142934" cy="536028"/>
          </a:xfrm>
          <a:custGeom>
            <a:avLst/>
            <a:gdLst>
              <a:gd name="connsiteX0" fmla="*/ 95637 w 142934"/>
              <a:gd name="connsiteY0" fmla="*/ 0 h 536028"/>
              <a:gd name="connsiteX1" fmla="*/ 111403 w 142934"/>
              <a:gd name="connsiteY1" fmla="*/ 331076 h 536028"/>
              <a:gd name="connsiteX2" fmla="*/ 142934 w 142934"/>
              <a:gd name="connsiteY2" fmla="*/ 425669 h 536028"/>
              <a:gd name="connsiteX3" fmla="*/ 95637 w 142934"/>
              <a:gd name="connsiteY3" fmla="*/ 457200 h 536028"/>
              <a:gd name="connsiteX4" fmla="*/ 1044 w 142934"/>
              <a:gd name="connsiteY4" fmla="*/ 520262 h 536028"/>
              <a:gd name="connsiteX5" fmla="*/ 1044 w 142934"/>
              <a:gd name="connsiteY5" fmla="*/ 536028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34" h="536028">
                <a:moveTo>
                  <a:pt x="95637" y="0"/>
                </a:moveTo>
                <a:cubicBezTo>
                  <a:pt x="100892" y="110359"/>
                  <a:pt x="99202" y="221268"/>
                  <a:pt x="111403" y="331076"/>
                </a:cubicBezTo>
                <a:cubicBezTo>
                  <a:pt x="115073" y="364109"/>
                  <a:pt x="142934" y="425669"/>
                  <a:pt x="142934" y="425669"/>
                </a:cubicBezTo>
                <a:cubicBezTo>
                  <a:pt x="127168" y="436179"/>
                  <a:pt x="113053" y="449736"/>
                  <a:pt x="95637" y="457200"/>
                </a:cubicBezTo>
                <a:cubicBezTo>
                  <a:pt x="20785" y="489280"/>
                  <a:pt x="38830" y="444690"/>
                  <a:pt x="1044" y="520262"/>
                </a:cubicBezTo>
                <a:cubicBezTo>
                  <a:pt x="-1306" y="524963"/>
                  <a:pt x="1044" y="530773"/>
                  <a:pt x="1044" y="536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2667000" y="4105022"/>
            <a:ext cx="3891136" cy="373043"/>
          </a:xfrm>
          <a:prstGeom prst="flowChartTermina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4000"/>
                </a:srgbClr>
              </a:gs>
              <a:gs pos="20000">
                <a:srgbClr val="FFFF00">
                  <a:tint val="44500"/>
                  <a:satMod val="160000"/>
                  <a:alpha val="71000"/>
                </a:srgbClr>
              </a:gs>
              <a:gs pos="92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Organic monolayer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94213" y="4530376"/>
            <a:ext cx="504504" cy="526546"/>
          </a:xfrm>
          <a:custGeom>
            <a:avLst/>
            <a:gdLst>
              <a:gd name="connsiteX0" fmla="*/ 0 w 504504"/>
              <a:gd name="connsiteY0" fmla="*/ 0 h 715789"/>
              <a:gd name="connsiteX1" fmla="*/ 141890 w 504504"/>
              <a:gd name="connsiteY1" fmla="*/ 94593 h 715789"/>
              <a:gd name="connsiteX2" fmla="*/ 189187 w 504504"/>
              <a:gd name="connsiteY2" fmla="*/ 189186 h 715789"/>
              <a:gd name="connsiteX3" fmla="*/ 204952 w 504504"/>
              <a:gd name="connsiteY3" fmla="*/ 252248 h 715789"/>
              <a:gd name="connsiteX4" fmla="*/ 409904 w 504504"/>
              <a:gd name="connsiteY4" fmla="*/ 331076 h 715789"/>
              <a:gd name="connsiteX5" fmla="*/ 441435 w 504504"/>
              <a:gd name="connsiteY5" fmla="*/ 394138 h 715789"/>
              <a:gd name="connsiteX6" fmla="*/ 472966 w 504504"/>
              <a:gd name="connsiteY6" fmla="*/ 536027 h 715789"/>
              <a:gd name="connsiteX7" fmla="*/ 488731 w 504504"/>
              <a:gd name="connsiteY7" fmla="*/ 709448 h 715789"/>
              <a:gd name="connsiteX8" fmla="*/ 504497 w 504504"/>
              <a:gd name="connsiteY8" fmla="*/ 599089 h 715789"/>
              <a:gd name="connsiteX9" fmla="*/ 488731 w 504504"/>
              <a:gd name="connsiteY9" fmla="*/ 551793 h 71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504" h="715789">
                <a:moveTo>
                  <a:pt x="0" y="0"/>
                </a:moveTo>
                <a:lnTo>
                  <a:pt x="141890" y="94593"/>
                </a:lnTo>
                <a:cubicBezTo>
                  <a:pt x="166276" y="110850"/>
                  <a:pt x="181781" y="163265"/>
                  <a:pt x="189187" y="189186"/>
                </a:cubicBezTo>
                <a:cubicBezTo>
                  <a:pt x="195140" y="210020"/>
                  <a:pt x="190684" y="235941"/>
                  <a:pt x="204952" y="252248"/>
                </a:cubicBezTo>
                <a:cubicBezTo>
                  <a:pt x="270696" y="327384"/>
                  <a:pt x="320638" y="318323"/>
                  <a:pt x="409904" y="331076"/>
                </a:cubicBezTo>
                <a:cubicBezTo>
                  <a:pt x="420414" y="352097"/>
                  <a:pt x="433183" y="372133"/>
                  <a:pt x="441435" y="394138"/>
                </a:cubicBezTo>
                <a:cubicBezTo>
                  <a:pt x="450974" y="419577"/>
                  <a:pt x="468687" y="514630"/>
                  <a:pt x="472966" y="536027"/>
                </a:cubicBezTo>
                <a:cubicBezTo>
                  <a:pt x="478221" y="593834"/>
                  <a:pt x="462772" y="657531"/>
                  <a:pt x="488731" y="709448"/>
                </a:cubicBezTo>
                <a:cubicBezTo>
                  <a:pt x="505349" y="742685"/>
                  <a:pt x="504497" y="636249"/>
                  <a:pt x="504497" y="599089"/>
                </a:cubicBezTo>
                <a:cubicBezTo>
                  <a:pt x="504497" y="582471"/>
                  <a:pt x="488731" y="551793"/>
                  <a:pt x="488731" y="5517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014020" y="4530375"/>
            <a:ext cx="205013" cy="346841"/>
          </a:xfrm>
          <a:custGeom>
            <a:avLst/>
            <a:gdLst>
              <a:gd name="connsiteX0" fmla="*/ 0 w 205013"/>
              <a:gd name="connsiteY0" fmla="*/ 0 h 346841"/>
              <a:gd name="connsiteX1" fmla="*/ 63062 w 205013"/>
              <a:gd name="connsiteY1" fmla="*/ 189186 h 346841"/>
              <a:gd name="connsiteX2" fmla="*/ 110359 w 205013"/>
              <a:gd name="connsiteY2" fmla="*/ 204951 h 346841"/>
              <a:gd name="connsiteX3" fmla="*/ 126124 w 205013"/>
              <a:gd name="connsiteY3" fmla="*/ 252248 h 346841"/>
              <a:gd name="connsiteX4" fmla="*/ 173421 w 205013"/>
              <a:gd name="connsiteY4" fmla="*/ 283779 h 346841"/>
              <a:gd name="connsiteX5" fmla="*/ 204952 w 205013"/>
              <a:gd name="connsiteY5" fmla="*/ 346841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013" h="346841">
                <a:moveTo>
                  <a:pt x="0" y="0"/>
                </a:moveTo>
                <a:cubicBezTo>
                  <a:pt x="13189" y="131888"/>
                  <a:pt x="-26577" y="144367"/>
                  <a:pt x="63062" y="189186"/>
                </a:cubicBezTo>
                <a:cubicBezTo>
                  <a:pt x="77926" y="196618"/>
                  <a:pt x="94593" y="199696"/>
                  <a:pt x="110359" y="204951"/>
                </a:cubicBezTo>
                <a:cubicBezTo>
                  <a:pt x="115614" y="220717"/>
                  <a:pt x="115743" y="239271"/>
                  <a:pt x="126124" y="252248"/>
                </a:cubicBezTo>
                <a:cubicBezTo>
                  <a:pt x="137961" y="267044"/>
                  <a:pt x="160023" y="270381"/>
                  <a:pt x="173421" y="283779"/>
                </a:cubicBezTo>
                <a:cubicBezTo>
                  <a:pt x="207867" y="318225"/>
                  <a:pt x="204952" y="316905"/>
                  <a:pt x="204952" y="3468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266268" y="4861442"/>
            <a:ext cx="204952" cy="15774"/>
          </a:xfrm>
          <a:custGeom>
            <a:avLst/>
            <a:gdLst>
              <a:gd name="connsiteX0" fmla="*/ 0 w 204952"/>
              <a:gd name="connsiteY0" fmla="*/ 15774 h 15774"/>
              <a:gd name="connsiteX1" fmla="*/ 204952 w 204952"/>
              <a:gd name="connsiteY1" fmla="*/ 9 h 1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952" h="15774">
                <a:moveTo>
                  <a:pt x="0" y="15774"/>
                </a:moveTo>
                <a:cubicBezTo>
                  <a:pt x="183888" y="-943"/>
                  <a:pt x="115376" y="9"/>
                  <a:pt x="204952" y="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flipH="1">
            <a:off x="4327110" y="4530375"/>
            <a:ext cx="45719" cy="551793"/>
          </a:xfrm>
          <a:custGeom>
            <a:avLst/>
            <a:gdLst>
              <a:gd name="connsiteX0" fmla="*/ 572167 w 572167"/>
              <a:gd name="connsiteY0" fmla="*/ 0 h 731575"/>
              <a:gd name="connsiteX1" fmla="*/ 477574 w 572167"/>
              <a:gd name="connsiteY1" fmla="*/ 47296 h 731575"/>
              <a:gd name="connsiteX2" fmla="*/ 414512 w 572167"/>
              <a:gd name="connsiteY2" fmla="*/ 94593 h 731575"/>
              <a:gd name="connsiteX3" fmla="*/ 351450 w 572167"/>
              <a:gd name="connsiteY3" fmla="*/ 110358 h 731575"/>
              <a:gd name="connsiteX4" fmla="*/ 256857 w 572167"/>
              <a:gd name="connsiteY4" fmla="*/ 141889 h 731575"/>
              <a:gd name="connsiteX5" fmla="*/ 162263 w 572167"/>
              <a:gd name="connsiteY5" fmla="*/ 157655 h 731575"/>
              <a:gd name="connsiteX6" fmla="*/ 114967 w 572167"/>
              <a:gd name="connsiteY6" fmla="*/ 173420 h 731575"/>
              <a:gd name="connsiteX7" fmla="*/ 36139 w 572167"/>
              <a:gd name="connsiteY7" fmla="*/ 331076 h 731575"/>
              <a:gd name="connsiteX8" fmla="*/ 20374 w 572167"/>
              <a:gd name="connsiteY8" fmla="*/ 630620 h 731575"/>
              <a:gd name="connsiteX9" fmla="*/ 4608 w 572167"/>
              <a:gd name="connsiteY9" fmla="*/ 725213 h 731575"/>
              <a:gd name="connsiteX10" fmla="*/ 4608 w 572167"/>
              <a:gd name="connsiteY10" fmla="*/ 536027 h 73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167" h="731575">
                <a:moveTo>
                  <a:pt x="572167" y="0"/>
                </a:moveTo>
                <a:cubicBezTo>
                  <a:pt x="540636" y="15765"/>
                  <a:pt x="507803" y="29159"/>
                  <a:pt x="477574" y="47296"/>
                </a:cubicBezTo>
                <a:cubicBezTo>
                  <a:pt x="455043" y="60815"/>
                  <a:pt x="438014" y="82842"/>
                  <a:pt x="414512" y="94593"/>
                </a:cubicBezTo>
                <a:cubicBezTo>
                  <a:pt x="395132" y="104283"/>
                  <a:pt x="372204" y="104132"/>
                  <a:pt x="351450" y="110358"/>
                </a:cubicBezTo>
                <a:cubicBezTo>
                  <a:pt x="319615" y="119908"/>
                  <a:pt x="288388" y="131379"/>
                  <a:pt x="256857" y="141889"/>
                </a:cubicBezTo>
                <a:cubicBezTo>
                  <a:pt x="226531" y="151998"/>
                  <a:pt x="193468" y="150721"/>
                  <a:pt x="162263" y="157655"/>
                </a:cubicBezTo>
                <a:cubicBezTo>
                  <a:pt x="146041" y="161260"/>
                  <a:pt x="130732" y="168165"/>
                  <a:pt x="114967" y="173420"/>
                </a:cubicBezTo>
                <a:cubicBezTo>
                  <a:pt x="39886" y="286042"/>
                  <a:pt x="61096" y="231249"/>
                  <a:pt x="36139" y="331076"/>
                </a:cubicBezTo>
                <a:cubicBezTo>
                  <a:pt x="30884" y="430924"/>
                  <a:pt x="28347" y="530952"/>
                  <a:pt x="20374" y="630620"/>
                </a:cubicBezTo>
                <a:cubicBezTo>
                  <a:pt x="17825" y="662484"/>
                  <a:pt x="9863" y="756744"/>
                  <a:pt x="4608" y="725213"/>
                </a:cubicBezTo>
                <a:cubicBezTo>
                  <a:pt x="-5760" y="663009"/>
                  <a:pt x="4608" y="599089"/>
                  <a:pt x="4608" y="536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67584" y="3984338"/>
            <a:ext cx="3464048" cy="1304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PEDOT:PSS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67435" y="3775064"/>
            <a:ext cx="228599" cy="2298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01334" y="3768314"/>
            <a:ext cx="238208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930648" y="3768314"/>
            <a:ext cx="208386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61347" y="3768314"/>
            <a:ext cx="211087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942894" y="3775064"/>
            <a:ext cx="186739" cy="21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689842" y="4718844"/>
            <a:ext cx="139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sc</a:t>
            </a:r>
            <a:r>
              <a:rPr lang="en-US" sz="2000" b="1" dirty="0" smtClean="0"/>
              <a:t> n-Si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3310234" y="3768315"/>
            <a:ext cx="228599" cy="2298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666999" y="5045816"/>
            <a:ext cx="3971313" cy="288184"/>
            <a:chOff x="2666999" y="4803662"/>
            <a:chExt cx="3971313" cy="288184"/>
          </a:xfrm>
        </p:grpSpPr>
        <p:sp>
          <p:nvSpPr>
            <p:cNvPr id="22" name="Freeform 21"/>
            <p:cNvSpPr/>
            <p:nvPr/>
          </p:nvSpPr>
          <p:spPr>
            <a:xfrm rot="10800000">
              <a:off x="2666999" y="4803662"/>
              <a:ext cx="3804221" cy="288184"/>
            </a:xfrm>
            <a:custGeom>
              <a:avLst/>
              <a:gdLst>
                <a:gd name="connsiteX0" fmla="*/ 69273 w 3006436"/>
                <a:gd name="connsiteY0" fmla="*/ 110837 h 332509"/>
                <a:gd name="connsiteX1" fmla="*/ 180109 w 3006436"/>
                <a:gd name="connsiteY1" fmla="*/ 83128 h 332509"/>
                <a:gd name="connsiteX2" fmla="*/ 235527 w 3006436"/>
                <a:gd name="connsiteY2" fmla="*/ 69273 h 332509"/>
                <a:gd name="connsiteX3" fmla="*/ 318654 w 3006436"/>
                <a:gd name="connsiteY3" fmla="*/ 41564 h 332509"/>
                <a:gd name="connsiteX4" fmla="*/ 1246909 w 3006436"/>
                <a:gd name="connsiteY4" fmla="*/ 41564 h 332509"/>
                <a:gd name="connsiteX5" fmla="*/ 1330036 w 3006436"/>
                <a:gd name="connsiteY5" fmla="*/ 13855 h 332509"/>
                <a:gd name="connsiteX6" fmla="*/ 1371600 w 3006436"/>
                <a:gd name="connsiteY6" fmla="*/ 0 h 332509"/>
                <a:gd name="connsiteX7" fmla="*/ 2244436 w 3006436"/>
                <a:gd name="connsiteY7" fmla="*/ 13855 h 332509"/>
                <a:gd name="connsiteX8" fmla="*/ 2355273 w 3006436"/>
                <a:gd name="connsiteY8" fmla="*/ 96982 h 332509"/>
                <a:gd name="connsiteX9" fmla="*/ 2438400 w 3006436"/>
                <a:gd name="connsiteY9" fmla="*/ 138546 h 332509"/>
                <a:gd name="connsiteX10" fmla="*/ 3006436 w 3006436"/>
                <a:gd name="connsiteY10" fmla="*/ 152400 h 332509"/>
                <a:gd name="connsiteX11" fmla="*/ 2992582 w 3006436"/>
                <a:gd name="connsiteY11" fmla="*/ 221673 h 332509"/>
                <a:gd name="connsiteX12" fmla="*/ 2951018 w 3006436"/>
                <a:gd name="connsiteY12" fmla="*/ 249382 h 332509"/>
                <a:gd name="connsiteX13" fmla="*/ 2854036 w 3006436"/>
                <a:gd name="connsiteY13" fmla="*/ 277091 h 332509"/>
                <a:gd name="connsiteX14" fmla="*/ 2812473 w 3006436"/>
                <a:gd name="connsiteY14" fmla="*/ 290946 h 332509"/>
                <a:gd name="connsiteX15" fmla="*/ 1967345 w 3006436"/>
                <a:gd name="connsiteY15" fmla="*/ 277091 h 332509"/>
                <a:gd name="connsiteX16" fmla="*/ 1814945 w 3006436"/>
                <a:gd name="connsiteY16" fmla="*/ 249382 h 332509"/>
                <a:gd name="connsiteX17" fmla="*/ 1731818 w 3006436"/>
                <a:gd name="connsiteY17" fmla="*/ 221673 h 332509"/>
                <a:gd name="connsiteX18" fmla="*/ 1551709 w 3006436"/>
                <a:gd name="connsiteY18" fmla="*/ 235528 h 332509"/>
                <a:gd name="connsiteX19" fmla="*/ 1468582 w 3006436"/>
                <a:gd name="connsiteY19" fmla="*/ 263237 h 332509"/>
                <a:gd name="connsiteX20" fmla="*/ 1413164 w 3006436"/>
                <a:gd name="connsiteY20" fmla="*/ 277091 h 332509"/>
                <a:gd name="connsiteX21" fmla="*/ 1288473 w 3006436"/>
                <a:gd name="connsiteY21" fmla="*/ 318655 h 332509"/>
                <a:gd name="connsiteX22" fmla="*/ 1246909 w 3006436"/>
                <a:gd name="connsiteY22" fmla="*/ 332509 h 332509"/>
                <a:gd name="connsiteX23" fmla="*/ 1011382 w 3006436"/>
                <a:gd name="connsiteY23" fmla="*/ 318655 h 332509"/>
                <a:gd name="connsiteX24" fmla="*/ 969818 w 3006436"/>
                <a:gd name="connsiteY24" fmla="*/ 290946 h 332509"/>
                <a:gd name="connsiteX25" fmla="*/ 928254 w 3006436"/>
                <a:gd name="connsiteY25" fmla="*/ 277091 h 332509"/>
                <a:gd name="connsiteX26" fmla="*/ 554182 w 3006436"/>
                <a:gd name="connsiteY26" fmla="*/ 290946 h 332509"/>
                <a:gd name="connsiteX27" fmla="*/ 471054 w 3006436"/>
                <a:gd name="connsiteY27" fmla="*/ 318655 h 332509"/>
                <a:gd name="connsiteX28" fmla="*/ 41564 w 3006436"/>
                <a:gd name="connsiteY28" fmla="*/ 304800 h 332509"/>
                <a:gd name="connsiteX29" fmla="*/ 13854 w 3006436"/>
                <a:gd name="connsiteY29" fmla="*/ 277091 h 332509"/>
                <a:gd name="connsiteX30" fmla="*/ 0 w 3006436"/>
                <a:gd name="connsiteY30" fmla="*/ 235528 h 332509"/>
                <a:gd name="connsiteX31" fmla="*/ 41564 w 3006436"/>
                <a:gd name="connsiteY31" fmla="*/ 124691 h 332509"/>
                <a:gd name="connsiteX32" fmla="*/ 69273 w 3006436"/>
                <a:gd name="connsiteY32" fmla="*/ 110837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6436" h="332509">
                  <a:moveTo>
                    <a:pt x="69273" y="110837"/>
                  </a:moveTo>
                  <a:cubicBezTo>
                    <a:pt x="92364" y="103910"/>
                    <a:pt x="80710" y="111528"/>
                    <a:pt x="180109" y="83128"/>
                  </a:cubicBezTo>
                  <a:cubicBezTo>
                    <a:pt x="198418" y="77897"/>
                    <a:pt x="217289" y="74745"/>
                    <a:pt x="235527" y="69273"/>
                  </a:cubicBezTo>
                  <a:cubicBezTo>
                    <a:pt x="263503" y="60880"/>
                    <a:pt x="318654" y="41564"/>
                    <a:pt x="318654" y="41564"/>
                  </a:cubicBezTo>
                  <a:cubicBezTo>
                    <a:pt x="707289" y="60071"/>
                    <a:pt x="763241" y="69468"/>
                    <a:pt x="1246909" y="41564"/>
                  </a:cubicBezTo>
                  <a:cubicBezTo>
                    <a:pt x="1276068" y="39882"/>
                    <a:pt x="1302327" y="23091"/>
                    <a:pt x="1330036" y="13855"/>
                  </a:cubicBezTo>
                  <a:lnTo>
                    <a:pt x="1371600" y="0"/>
                  </a:lnTo>
                  <a:lnTo>
                    <a:pt x="2244436" y="13855"/>
                  </a:lnTo>
                  <a:cubicBezTo>
                    <a:pt x="2301083" y="15572"/>
                    <a:pt x="2311219" y="67612"/>
                    <a:pt x="2355273" y="96982"/>
                  </a:cubicBezTo>
                  <a:cubicBezTo>
                    <a:pt x="2378680" y="112587"/>
                    <a:pt x="2407622" y="137147"/>
                    <a:pt x="2438400" y="138546"/>
                  </a:cubicBezTo>
                  <a:cubicBezTo>
                    <a:pt x="2627606" y="147146"/>
                    <a:pt x="2817091" y="147782"/>
                    <a:pt x="3006436" y="152400"/>
                  </a:cubicBezTo>
                  <a:cubicBezTo>
                    <a:pt x="3001818" y="175491"/>
                    <a:pt x="3004265" y="201227"/>
                    <a:pt x="2992582" y="221673"/>
                  </a:cubicBezTo>
                  <a:cubicBezTo>
                    <a:pt x="2984321" y="236130"/>
                    <a:pt x="2965911" y="241935"/>
                    <a:pt x="2951018" y="249382"/>
                  </a:cubicBezTo>
                  <a:cubicBezTo>
                    <a:pt x="2928868" y="260457"/>
                    <a:pt x="2874758" y="271170"/>
                    <a:pt x="2854036" y="277091"/>
                  </a:cubicBezTo>
                  <a:cubicBezTo>
                    <a:pt x="2839994" y="281103"/>
                    <a:pt x="2826327" y="286328"/>
                    <a:pt x="2812473" y="290946"/>
                  </a:cubicBezTo>
                  <a:lnTo>
                    <a:pt x="1967345" y="277091"/>
                  </a:lnTo>
                  <a:cubicBezTo>
                    <a:pt x="1927674" y="275924"/>
                    <a:pt x="1857635" y="262189"/>
                    <a:pt x="1814945" y="249382"/>
                  </a:cubicBezTo>
                  <a:cubicBezTo>
                    <a:pt x="1786969" y="240989"/>
                    <a:pt x="1731818" y="221673"/>
                    <a:pt x="1731818" y="221673"/>
                  </a:cubicBezTo>
                  <a:cubicBezTo>
                    <a:pt x="1671782" y="226291"/>
                    <a:pt x="1611186" y="226137"/>
                    <a:pt x="1551709" y="235528"/>
                  </a:cubicBezTo>
                  <a:cubicBezTo>
                    <a:pt x="1522859" y="240083"/>
                    <a:pt x="1496918" y="256153"/>
                    <a:pt x="1468582" y="263237"/>
                  </a:cubicBezTo>
                  <a:cubicBezTo>
                    <a:pt x="1450109" y="267855"/>
                    <a:pt x="1431402" y="271620"/>
                    <a:pt x="1413164" y="277091"/>
                  </a:cubicBezTo>
                  <a:cubicBezTo>
                    <a:pt x="1413086" y="277114"/>
                    <a:pt x="1309294" y="311715"/>
                    <a:pt x="1288473" y="318655"/>
                  </a:cubicBezTo>
                  <a:lnTo>
                    <a:pt x="1246909" y="332509"/>
                  </a:lnTo>
                  <a:cubicBezTo>
                    <a:pt x="1168400" y="327891"/>
                    <a:pt x="1089157" y="330321"/>
                    <a:pt x="1011382" y="318655"/>
                  </a:cubicBezTo>
                  <a:cubicBezTo>
                    <a:pt x="994915" y="316185"/>
                    <a:pt x="984711" y="298393"/>
                    <a:pt x="969818" y="290946"/>
                  </a:cubicBezTo>
                  <a:cubicBezTo>
                    <a:pt x="956756" y="284415"/>
                    <a:pt x="942109" y="281709"/>
                    <a:pt x="928254" y="277091"/>
                  </a:cubicBezTo>
                  <a:cubicBezTo>
                    <a:pt x="803563" y="281709"/>
                    <a:pt x="678446" y="279649"/>
                    <a:pt x="554182" y="290946"/>
                  </a:cubicBezTo>
                  <a:cubicBezTo>
                    <a:pt x="525094" y="293590"/>
                    <a:pt x="471054" y="318655"/>
                    <a:pt x="471054" y="318655"/>
                  </a:cubicBezTo>
                  <a:cubicBezTo>
                    <a:pt x="327891" y="314037"/>
                    <a:pt x="184214" y="317768"/>
                    <a:pt x="41564" y="304800"/>
                  </a:cubicBezTo>
                  <a:cubicBezTo>
                    <a:pt x="28555" y="303617"/>
                    <a:pt x="20575" y="288292"/>
                    <a:pt x="13854" y="277091"/>
                  </a:cubicBezTo>
                  <a:cubicBezTo>
                    <a:pt x="6340" y="264568"/>
                    <a:pt x="4618" y="249382"/>
                    <a:pt x="0" y="235528"/>
                  </a:cubicBezTo>
                  <a:cubicBezTo>
                    <a:pt x="3966" y="211731"/>
                    <a:pt x="-414" y="138683"/>
                    <a:pt x="41564" y="124691"/>
                  </a:cubicBezTo>
                  <a:cubicBezTo>
                    <a:pt x="59089" y="118849"/>
                    <a:pt x="46182" y="117764"/>
                    <a:pt x="69273" y="110837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47478" y="4812304"/>
              <a:ext cx="1390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Eutectic </a:t>
              </a:r>
              <a:r>
                <a:rPr lang="en-US" sz="1200" b="1" dirty="0" err="1" smtClean="0"/>
                <a:t>InGa</a:t>
              </a:r>
              <a:endParaRPr lang="en-US" sz="1200" b="1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3"/>
          <a:stretch/>
        </p:blipFill>
        <p:spPr>
          <a:xfrm>
            <a:off x="3115338" y="2675853"/>
            <a:ext cx="2802996" cy="166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" name="TextBox 46"/>
          <p:cNvSpPr txBox="1"/>
          <p:nvPr/>
        </p:nvSpPr>
        <p:spPr>
          <a:xfrm>
            <a:off x="6171780" y="2702312"/>
            <a:ext cx="287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Multi-crystalline (</a:t>
            </a:r>
            <a:r>
              <a:rPr lang="en-US" b="1" i="1" dirty="0" smtClean="0"/>
              <a:t>mc</a:t>
            </a:r>
            <a:r>
              <a:rPr lang="en-US" b="1" dirty="0" smtClean="0"/>
              <a:t>) Si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Rough surface (few </a:t>
            </a:r>
            <a:r>
              <a:rPr lang="el-GR" dirty="0" smtClean="0"/>
              <a:t>μ</a:t>
            </a:r>
            <a:r>
              <a:rPr lang="en-US" dirty="0" smtClean="0"/>
              <a:t>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&lt;111&gt;, &lt;110&gt;, &lt;311&gt;, &lt;331&gt; mixed orientation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1224" y="2667000"/>
            <a:ext cx="323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crystalline (</a:t>
            </a:r>
            <a:r>
              <a:rPr lang="en-US" b="1" i="1" dirty="0" err="1" smtClean="0"/>
              <a:t>sc</a:t>
            </a:r>
            <a:r>
              <a:rPr lang="en-US" b="1" dirty="0" smtClean="0"/>
              <a:t>) 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Flat surface (&lt; nm roughness)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&lt;111&gt; or &lt;100&gt; orientation.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63071" y="3424882"/>
            <a:ext cx="5165959" cy="2021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96035" y="5934670"/>
            <a:ext cx="5376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dirty="0"/>
              <a:t>.-E. </a:t>
            </a:r>
            <a:r>
              <a:rPr lang="en-US" dirty="0" smtClean="0"/>
              <a:t>Haj-</a:t>
            </a:r>
            <a:r>
              <a:rPr lang="en-US" dirty="0" err="1" smtClean="0"/>
              <a:t>Yahia</a:t>
            </a:r>
            <a:r>
              <a:rPr lang="en-US" dirty="0" smtClean="0"/>
              <a:t>, et al.  </a:t>
            </a:r>
            <a:r>
              <a:rPr lang="en-US" i="1" dirty="0" smtClean="0"/>
              <a:t>Adv</a:t>
            </a:r>
            <a:r>
              <a:rPr lang="en-US" i="1" dirty="0"/>
              <a:t>. Mater.</a:t>
            </a:r>
            <a:r>
              <a:rPr lang="en-US" dirty="0"/>
              <a:t>, </a:t>
            </a:r>
            <a:r>
              <a:rPr lang="en-US" dirty="0" smtClean="0"/>
              <a:t>2013, </a:t>
            </a:r>
            <a:r>
              <a:rPr lang="en-US" dirty="0"/>
              <a:t>25,</a:t>
            </a:r>
            <a:r>
              <a:rPr lang="en-US" dirty="0" smtClean="0"/>
              <a:t>702–706</a:t>
            </a:r>
          </a:p>
          <a:p>
            <a:r>
              <a:rPr lang="en-US" dirty="0"/>
              <a:t>R. </a:t>
            </a:r>
            <a:r>
              <a:rPr lang="en-US" dirty="0" err="1" smtClean="0"/>
              <a:t>Har-Lavan</a:t>
            </a:r>
            <a:r>
              <a:rPr lang="en-US" dirty="0" smtClean="0"/>
              <a:t>, </a:t>
            </a:r>
            <a:r>
              <a:rPr lang="en-US" dirty="0"/>
              <a:t>et al. </a:t>
            </a:r>
            <a:r>
              <a:rPr lang="en-US" i="1" dirty="0" smtClean="0"/>
              <a:t>J</a:t>
            </a:r>
            <a:r>
              <a:rPr lang="en-US" i="1" dirty="0"/>
              <a:t>. Appl. Phys.</a:t>
            </a:r>
            <a:r>
              <a:rPr lang="en-US" dirty="0"/>
              <a:t>, </a:t>
            </a:r>
            <a:r>
              <a:rPr lang="en-US" dirty="0" smtClean="0"/>
              <a:t>2013, 113, 084909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856003"/>
            <a:ext cx="2564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Modified surface </a:t>
            </a:r>
          </a:p>
          <a:p>
            <a:endParaRPr lang="en-US" sz="2000" b="1" dirty="0" smtClean="0"/>
          </a:p>
          <a:p>
            <a:r>
              <a:rPr lang="en-US" sz="2000" dirty="0" smtClean="0"/>
              <a:t>Me- styrene</a:t>
            </a:r>
          </a:p>
          <a:p>
            <a:r>
              <a:rPr lang="en-US" sz="2000" dirty="0" smtClean="0"/>
              <a:t>Br- styrene</a:t>
            </a:r>
          </a:p>
          <a:p>
            <a:r>
              <a:rPr lang="en-US" sz="2000" dirty="0" err="1"/>
              <a:t>Ethynyl</a:t>
            </a:r>
            <a:r>
              <a:rPr lang="en-US" sz="2000" dirty="0"/>
              <a:t> </a:t>
            </a:r>
            <a:r>
              <a:rPr lang="en-US" sz="2000" dirty="0" smtClean="0"/>
              <a:t>Toluene</a:t>
            </a:r>
          </a:p>
          <a:p>
            <a:r>
              <a:rPr lang="en-US" sz="2000" dirty="0" err="1" smtClean="0"/>
              <a:t>Butoxy</a:t>
            </a:r>
            <a:endParaRPr lang="en-US" sz="2000" dirty="0" smtClean="0"/>
          </a:p>
          <a:p>
            <a:r>
              <a:rPr lang="en-US" sz="2000" dirty="0" err="1" smtClean="0"/>
              <a:t>Methoxy</a:t>
            </a:r>
            <a:endParaRPr lang="en-US" sz="2000" dirty="0" smtClean="0"/>
          </a:p>
          <a:p>
            <a:endParaRPr lang="en-US" sz="2000" b="1" dirty="0" smtClean="0"/>
          </a:p>
        </p:txBody>
      </p:sp>
      <p:grpSp>
        <p:nvGrpSpPr>
          <p:cNvPr id="60" name="קבוצה 23"/>
          <p:cNvGrpSpPr/>
          <p:nvPr/>
        </p:nvGrpSpPr>
        <p:grpSpPr>
          <a:xfrm>
            <a:off x="1889359" y="3429000"/>
            <a:ext cx="314073" cy="1632865"/>
            <a:chOff x="-1752600" y="-340602"/>
            <a:chExt cx="457200" cy="1767727"/>
          </a:xfrm>
        </p:grpSpPr>
        <p:sp>
          <p:nvSpPr>
            <p:cNvPr id="61" name="מלבן 20"/>
            <p:cNvSpPr/>
            <p:nvPr/>
          </p:nvSpPr>
          <p:spPr>
            <a:xfrm>
              <a:off x="-1752600" y="-340602"/>
              <a:ext cx="457200" cy="742442"/>
            </a:xfrm>
            <a:prstGeom prst="rect">
              <a:avLst/>
            </a:prstGeom>
            <a:solidFill>
              <a:srgbClr val="8A12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מלבן 51"/>
            <p:cNvSpPr/>
            <p:nvPr/>
          </p:nvSpPr>
          <p:spPr>
            <a:xfrm>
              <a:off x="-1752600" y="389598"/>
              <a:ext cx="457200" cy="509440"/>
            </a:xfrm>
            <a:prstGeom prst="rect">
              <a:avLst/>
            </a:prstGeom>
            <a:solidFill>
              <a:srgbClr val="F8F4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I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מלבן 52"/>
            <p:cNvSpPr/>
            <p:nvPr/>
          </p:nvSpPr>
          <p:spPr>
            <a:xfrm>
              <a:off x="-1752600" y="838201"/>
              <a:ext cx="457200" cy="588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4743" y="1219200"/>
            <a:ext cx="5884656" cy="5867401"/>
            <a:chOff x="744743" y="1219200"/>
            <a:chExt cx="5884656" cy="5867401"/>
          </a:xfrm>
        </p:grpSpPr>
        <p:grpSp>
          <p:nvGrpSpPr>
            <p:cNvPr id="51" name="Group 50"/>
            <p:cNvGrpSpPr/>
            <p:nvPr/>
          </p:nvGrpSpPr>
          <p:grpSpPr>
            <a:xfrm>
              <a:off x="744743" y="1219200"/>
              <a:ext cx="5884656" cy="5867401"/>
              <a:chOff x="892548" y="1447799"/>
              <a:chExt cx="5425947" cy="539800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92548" y="1447799"/>
                <a:ext cx="5425947" cy="5398009"/>
                <a:chOff x="892548" y="1447799"/>
                <a:chExt cx="5425947" cy="5398009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892548" y="1447799"/>
                  <a:ext cx="5425947" cy="5398009"/>
                  <a:chOff x="1251521" y="2128255"/>
                  <a:chExt cx="4120737" cy="440258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2425519" y="3093875"/>
                    <a:ext cx="2777764" cy="1474142"/>
                    <a:chOff x="2425519" y="3093875"/>
                    <a:chExt cx="2777764" cy="1474142"/>
                  </a:xfrm>
                </p:grpSpPr>
                <p:pic>
                  <p:nvPicPr>
                    <p:cNvPr id="46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25519" y="3121340"/>
                      <a:ext cx="840346" cy="143069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9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31055" y="3093875"/>
                      <a:ext cx="778072" cy="14209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6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120455" y="3129847"/>
                      <a:ext cx="794338" cy="14381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5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t="58975" r="20942"/>
                    <a:stretch>
                      <a:fillRect/>
                    </a:stretch>
                  </p:blipFill>
                  <p:spPr bwMode="auto">
                    <a:xfrm>
                      <a:off x="4559585" y="3937044"/>
                      <a:ext cx="643698" cy="6047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1251521" y="2128255"/>
                    <a:ext cx="4120737" cy="4402581"/>
                    <a:chOff x="879475" y="1883971"/>
                    <a:chExt cx="4120737" cy="4402581"/>
                  </a:xfrm>
                </p:grpSpPr>
                <p:sp>
                  <p:nvSpPr>
                    <p:cNvPr id="58" name="Diagonal Stripe 57"/>
                    <p:cNvSpPr/>
                    <p:nvPr/>
                  </p:nvSpPr>
                  <p:spPr>
                    <a:xfrm>
                      <a:off x="879475" y="4532232"/>
                      <a:ext cx="1986372" cy="1754320"/>
                    </a:xfrm>
                    <a:prstGeom prst="diagStripe">
                      <a:avLst>
                        <a:gd name="adj" fmla="val 75658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Donut 56"/>
                    <p:cNvSpPr/>
                    <p:nvPr/>
                  </p:nvSpPr>
                  <p:spPr>
                    <a:xfrm>
                      <a:off x="1822164" y="1883971"/>
                      <a:ext cx="3178048" cy="2977471"/>
                    </a:xfrm>
                    <a:prstGeom prst="donut">
                      <a:avLst>
                        <a:gd name="adj" fmla="val 7072"/>
                      </a:avLst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65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084481" y="2665421"/>
                  <a:ext cx="1106519" cy="1754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3352800" y="2362200"/>
                  <a:ext cx="4235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Br</a:t>
                  </a:r>
                  <a:endParaRPr lang="en-US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667000" y="2362200"/>
                  <a:ext cx="6432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CH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3385259" y="4049569"/>
                <a:ext cx="38217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179187" y="2265552"/>
              <a:ext cx="697613" cy="40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6" grpId="0" animBg="1"/>
      <p:bldP spid="39" grpId="0" animBg="1"/>
      <p:bldP spid="40" grpId="0" animBg="1"/>
      <p:bldP spid="41" grpId="0" animBg="1"/>
      <p:bldP spid="44" grpId="0" animBg="1"/>
      <p:bldP spid="47" grpId="0"/>
      <p:bldP spid="47" grpId="1"/>
      <p:bldP spid="48" grpId="0"/>
      <p:bldP spid="48" grpId="1"/>
      <p:bldP spid="6" grpId="0" animBg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800000"/>
                </a:solidFill>
              </a:rPr>
              <a:t>Work function (WF) modification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12192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Single Crystal  (</a:t>
            </a:r>
            <a:r>
              <a:rPr lang="en-US" sz="2400" i="1" dirty="0" err="1" smtClean="0"/>
              <a:t>sc</a:t>
            </a:r>
            <a:r>
              <a:rPr lang="en-US" sz="2400" dirty="0" smtClean="0"/>
              <a:t>) and multi-crystalline (</a:t>
            </a:r>
            <a:r>
              <a:rPr lang="en-US" sz="2400" i="1" dirty="0" smtClean="0"/>
              <a:t>mc)</a:t>
            </a:r>
            <a:r>
              <a:rPr lang="en-US" sz="2400" dirty="0" smtClean="0"/>
              <a:t> n-Si WF modification </a:t>
            </a:r>
            <a:br>
              <a:rPr lang="en-US" sz="2400" dirty="0" smtClean="0"/>
            </a:br>
            <a:r>
              <a:rPr lang="en-US" sz="1600" dirty="0" smtClean="0"/>
              <a:t>measured by CPD 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99434"/>
              </p:ext>
            </p:extLst>
          </p:nvPr>
        </p:nvGraphicFramePr>
        <p:xfrm>
          <a:off x="228600" y="1905000"/>
          <a:ext cx="7764601" cy="472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Graph" r:id="rId3" imgW="4150080" imgH="2900160" progId="Origin50.Graph">
                  <p:embed/>
                </p:oleObj>
              </mc:Choice>
              <mc:Fallback>
                <p:oleObj name="Graph" r:id="rId3" imgW="415008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905000"/>
                        <a:ext cx="7764601" cy="4726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030374" y="3206087"/>
            <a:ext cx="2331307" cy="1752599"/>
            <a:chOff x="3549596" y="2691120"/>
            <a:chExt cx="2414569" cy="154863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549596" y="2691120"/>
              <a:ext cx="2070612" cy="15486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35365" y="269351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~ 800mV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7385" y="3360305"/>
            <a:ext cx="1999231" cy="1355783"/>
            <a:chOff x="3192199" y="2895600"/>
            <a:chExt cx="1828800" cy="116081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546143" y="2895600"/>
              <a:ext cx="1120913" cy="114300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92199" y="3594748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</a:rPr>
                <a:t>~ 600mV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7047" y="3276602"/>
            <a:ext cx="1765738" cy="1841566"/>
            <a:chOff x="3296284" y="2801670"/>
            <a:chExt cx="1828800" cy="162724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296284" y="2801670"/>
              <a:ext cx="1355271" cy="14501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96284" y="4020979"/>
              <a:ext cx="1828800" cy="40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~ 850mV</a:t>
              </a:r>
              <a:endPara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07046" y="2666999"/>
            <a:ext cx="2308154" cy="2028282"/>
            <a:chOff x="3266379" y="2308422"/>
            <a:chExt cx="2111388" cy="1736603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266379" y="2308422"/>
              <a:ext cx="1196989" cy="173660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48967" y="2367722"/>
              <a:ext cx="1828800" cy="395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</a:rPr>
                <a:t>~ 1000mV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667385" y="2667000"/>
            <a:ext cx="609600" cy="80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38985" y="4446485"/>
            <a:ext cx="1322696" cy="83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6985" y="4446485"/>
            <a:ext cx="685800" cy="988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97756" y="2511507"/>
            <a:ext cx="685800" cy="988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849B-2757-47D8-818A-F770A01E3BE0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49718" y="1828800"/>
            <a:ext cx="228600" cy="419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76400" y="5118168"/>
            <a:ext cx="716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Si WF modification </a:t>
            </a:r>
            <a:r>
              <a:rPr lang="en-US" sz="3200" b="1" dirty="0" smtClean="0">
                <a:solidFill>
                  <a:srgbClr val="FF0000"/>
                </a:solidFill>
              </a:rPr>
              <a:t>&gt; 0.7 </a:t>
            </a:r>
            <a:r>
              <a:rPr lang="en-US" sz="3200" dirty="0" smtClean="0">
                <a:solidFill>
                  <a:srgbClr val="FF0000"/>
                </a:solidFill>
              </a:rPr>
              <a:t>V… 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 inversion?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Inversion requires well-</a:t>
            </a:r>
            <a:r>
              <a:rPr lang="en-US" dirty="0" err="1" smtClean="0">
                <a:solidFill>
                  <a:srgbClr val="800000"/>
                </a:solidFill>
              </a:rPr>
              <a:t>passivated</a:t>
            </a:r>
            <a:r>
              <a:rPr lang="en-US" dirty="0" smtClean="0">
                <a:solidFill>
                  <a:srgbClr val="800000"/>
                </a:solidFill>
              </a:rPr>
              <a:t> interface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800000"/>
                </a:solidFill>
              </a:rPr>
              <a:t>Silicon passivation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63153"/>
              </p:ext>
            </p:extLst>
          </p:nvPr>
        </p:nvGraphicFramePr>
        <p:xfrm>
          <a:off x="152400" y="2380473"/>
          <a:ext cx="4419600" cy="424892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36889"/>
                <a:gridCol w="1136194"/>
                <a:gridCol w="881586"/>
                <a:gridCol w="764931"/>
              </a:tblGrid>
              <a:tr h="1340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Sample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Minority carrier </a:t>
                      </a:r>
                      <a:r>
                        <a:rPr lang="en-US" sz="1800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lifetime </a:t>
                      </a:r>
                    </a:p>
                    <a:p>
                      <a:pPr algn="ctr" rtl="0" fontAlgn="ctr"/>
                      <a:r>
                        <a:rPr lang="en-US" sz="1800" b="1" i="1" kern="1200" baseline="0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  <a:r>
                        <a:rPr lang="en-US" sz="1800" b="1" i="1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i="0" kern="1200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l-GR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μ</a:t>
                      </a:r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sec]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solidFill>
                            <a:srgbClr val="660066"/>
                          </a:solidFill>
                          <a:effectLst/>
                        </a:rPr>
                        <a:t>SPV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dirty="0" err="1" smtClean="0">
                          <a:solidFill>
                            <a:srgbClr val="660066"/>
                          </a:solidFill>
                          <a:effectLst/>
                        </a:rPr>
                        <a:t>sc</a:t>
                      </a:r>
                      <a:r>
                        <a:rPr lang="en-US" sz="1800" b="1" u="none" strike="noStrike" dirty="0" smtClean="0">
                          <a:solidFill>
                            <a:srgbClr val="660066"/>
                          </a:solidFill>
                          <a:effectLst/>
                        </a:rPr>
                        <a:t>-Si </a:t>
                      </a:r>
                      <a:r>
                        <a:rPr lang="en-US" sz="1800" b="1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</a:rPr>
                        <a:t>[m</a:t>
                      </a:r>
                      <a:r>
                        <a:rPr lang="en-US" sz="18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+mn-lt"/>
                        </a:rPr>
                        <a:t>V]</a:t>
                      </a:r>
                      <a:r>
                        <a:rPr lang="en-US" sz="1800" u="none" strike="noStrike" dirty="0" smtClean="0">
                          <a:solidFill>
                            <a:srgbClr val="660066"/>
                          </a:solidFill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66006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SPV </a:t>
                      </a:r>
                    </a:p>
                    <a:p>
                      <a:pPr algn="ctr" rtl="0" fontAlgn="ctr"/>
                      <a:r>
                        <a:rPr lang="en-US" sz="1800" i="1" u="none" strike="noStrike" dirty="0" smtClean="0">
                          <a:effectLst/>
                        </a:rPr>
                        <a:t>mc</a:t>
                      </a:r>
                      <a:r>
                        <a:rPr lang="en-US" sz="1800" u="none" strike="noStrike" dirty="0" smtClean="0">
                          <a:effectLst/>
                        </a:rPr>
                        <a:t>-Si </a:t>
                      </a:r>
                    </a:p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[mV]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2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H-terminated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&lt;</a:t>
                      </a:r>
                      <a:r>
                        <a:rPr lang="en-US" sz="1600" u="none" strike="noStrike" dirty="0">
                          <a:effectLst/>
                        </a:rPr>
                        <a:t>111&gt;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660066"/>
                          </a:solidFill>
                          <a:effectLst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rgbClr val="66006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2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Br-styrene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&lt;</a:t>
                      </a:r>
                      <a:r>
                        <a:rPr lang="en-US" sz="1600" u="none" strike="noStrike" dirty="0">
                          <a:effectLst/>
                        </a:rPr>
                        <a:t>111&gt;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660066"/>
                          </a:solidFill>
                          <a:effectLst/>
                        </a:rPr>
                        <a:t>105</a:t>
                      </a:r>
                      <a:endParaRPr lang="en-US" sz="1600" b="0" i="0" u="none" strike="noStrike" dirty="0">
                        <a:solidFill>
                          <a:srgbClr val="66006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3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Me-styrene</a:t>
                      </a: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&lt;111&gt;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660066"/>
                          </a:solidFill>
                          <a:effectLst/>
                        </a:rPr>
                        <a:t>165</a:t>
                      </a:r>
                      <a:endParaRPr lang="en-US" sz="1600" b="0" i="0" u="none" strike="noStrike" dirty="0">
                        <a:solidFill>
                          <a:srgbClr val="66006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2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ET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&lt;</a:t>
                      </a:r>
                      <a:r>
                        <a:rPr lang="en-US" sz="1600" u="none" strike="noStrike" dirty="0">
                          <a:effectLst/>
                        </a:rPr>
                        <a:t>111&gt;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rgbClr val="660066"/>
                          </a:solidFill>
                          <a:effectLst/>
                        </a:rPr>
                        <a:t>235</a:t>
                      </a:r>
                      <a:endParaRPr lang="en-US" sz="1600" b="0" i="0" u="none" strike="noStrike" dirty="0">
                        <a:solidFill>
                          <a:srgbClr val="66006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105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2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i="1" u="none" strike="noStrike" dirty="0" err="1" smtClean="0">
                          <a:effectLst/>
                        </a:rPr>
                        <a:t>Methoxy</a:t>
                      </a:r>
                      <a:r>
                        <a:rPr lang="en-US" sz="1600" i="1" u="none" strike="noStrike" dirty="0" smtClean="0">
                          <a:effectLst/>
                        </a:rPr>
                        <a:t> +HQ </a:t>
                      </a:r>
                    </a:p>
                    <a:p>
                      <a:pPr algn="ctr" rtl="0" fontAlgn="ctr"/>
                      <a:r>
                        <a:rPr lang="en-US" sz="1600" i="1" u="none" strike="noStrike" dirty="0" smtClean="0">
                          <a:effectLst/>
                        </a:rPr>
                        <a:t>&lt;</a:t>
                      </a:r>
                      <a:r>
                        <a:rPr lang="en-US" sz="1600" i="1" u="none" strike="noStrike" dirty="0">
                          <a:effectLst/>
                        </a:rPr>
                        <a:t>100&gt;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n-US" sz="1600" b="0" i="1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i="1" u="none" strike="noStrike" dirty="0">
                          <a:solidFill>
                            <a:srgbClr val="660066"/>
                          </a:solidFill>
                          <a:effectLst/>
                        </a:rPr>
                        <a:t>292</a:t>
                      </a:r>
                      <a:endParaRPr lang="en-US" sz="1600" b="0" i="1" u="none" strike="noStrike" dirty="0">
                        <a:solidFill>
                          <a:srgbClr val="66006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i="1" u="none" strike="noStrike" dirty="0">
                          <a:effectLst/>
                        </a:rPr>
                        <a:t>162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SiO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&lt;111&gt;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660066"/>
                          </a:solidFill>
                          <a:effectLst/>
                          <a:latin typeface="Calibri"/>
                        </a:rPr>
                        <a:t>210</a:t>
                      </a:r>
                      <a:endParaRPr lang="en-US" sz="1600" b="0" i="0" u="none" strike="noStrike" dirty="0">
                        <a:solidFill>
                          <a:srgbClr val="66006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1331893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Minority Carrier Lifetime</a:t>
            </a:r>
            <a:r>
              <a:rPr lang="en-US" sz="2800" dirty="0"/>
              <a:t> </a:t>
            </a:r>
            <a:endParaRPr lang="en-US" sz="2800" dirty="0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40300" y="5701212"/>
            <a:ext cx="420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Molecules can </a:t>
            </a:r>
            <a:r>
              <a:rPr lang="en-US" sz="2400" b="1" dirty="0" err="1" smtClean="0">
                <a:solidFill>
                  <a:srgbClr val="FF0000"/>
                </a:solidFill>
              </a:rPr>
              <a:t>passivate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mc</a:t>
            </a:r>
            <a:r>
              <a:rPr lang="en-US" sz="2400" b="1" dirty="0" smtClean="0">
                <a:solidFill>
                  <a:srgbClr val="FF0000"/>
                </a:solidFill>
              </a:rPr>
              <a:t>-Si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581400" y="2249507"/>
            <a:ext cx="1219200" cy="4532293"/>
          </a:xfrm>
          <a:prstGeom prst="donut">
            <a:avLst>
              <a:gd name="adj" fmla="val 26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899" y="1838980"/>
            <a:ext cx="4179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Surface Photo-Voltage, SPV </a:t>
            </a:r>
          </a:p>
        </p:txBody>
      </p:sp>
      <p:pic>
        <p:nvPicPr>
          <p:cNvPr id="20" name="Picture 2" descr="C:\Users\nirkl\Desktop\theory-schottky.png"/>
          <p:cNvPicPr>
            <a:picLocks noChangeAspect="1" noChangeArrowheads="1"/>
          </p:cNvPicPr>
          <p:nvPr/>
        </p:nvPicPr>
        <p:blipFill rotWithShape="1">
          <a:blip r:embed="rId3"/>
          <a:srcRect l="75047" b="53637"/>
          <a:stretch/>
        </p:blipFill>
        <p:spPr bwMode="auto">
          <a:xfrm>
            <a:off x="6183253" y="1913781"/>
            <a:ext cx="2198748" cy="3787431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7192690" y="4809250"/>
            <a:ext cx="122510" cy="143750"/>
          </a:xfrm>
          <a:prstGeom prst="ellipse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74124" y="3407493"/>
            <a:ext cx="122510" cy="1437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019800" y="3338022"/>
            <a:ext cx="1227623" cy="761531"/>
          </a:xfrm>
          <a:custGeom>
            <a:avLst/>
            <a:gdLst>
              <a:gd name="connsiteX0" fmla="*/ 0 w 763571"/>
              <a:gd name="connsiteY0" fmla="*/ 14513 h 600747"/>
              <a:gd name="connsiteX1" fmla="*/ 150829 w 763571"/>
              <a:gd name="connsiteY1" fmla="*/ 14513 h 600747"/>
              <a:gd name="connsiteX2" fmla="*/ 179109 w 763571"/>
              <a:gd name="connsiteY2" fmla="*/ 165342 h 600747"/>
              <a:gd name="connsiteX3" fmla="*/ 348792 w 763571"/>
              <a:gd name="connsiteY3" fmla="*/ 203049 h 600747"/>
              <a:gd name="connsiteX4" fmla="*/ 377072 w 763571"/>
              <a:gd name="connsiteY4" fmla="*/ 372731 h 600747"/>
              <a:gd name="connsiteX5" fmla="*/ 575035 w 763571"/>
              <a:gd name="connsiteY5" fmla="*/ 401012 h 600747"/>
              <a:gd name="connsiteX6" fmla="*/ 603315 w 763571"/>
              <a:gd name="connsiteY6" fmla="*/ 580121 h 600747"/>
              <a:gd name="connsiteX7" fmla="*/ 763571 w 763571"/>
              <a:gd name="connsiteY7" fmla="*/ 589548 h 60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571" h="600747">
                <a:moveTo>
                  <a:pt x="0" y="14513"/>
                </a:moveTo>
                <a:cubicBezTo>
                  <a:pt x="60489" y="1944"/>
                  <a:pt x="120978" y="-10625"/>
                  <a:pt x="150829" y="14513"/>
                </a:cubicBezTo>
                <a:cubicBezTo>
                  <a:pt x="180680" y="39651"/>
                  <a:pt x="146115" y="133919"/>
                  <a:pt x="179109" y="165342"/>
                </a:cubicBezTo>
                <a:cubicBezTo>
                  <a:pt x="212103" y="196765"/>
                  <a:pt x="315798" y="168484"/>
                  <a:pt x="348792" y="203049"/>
                </a:cubicBezTo>
                <a:cubicBezTo>
                  <a:pt x="381786" y="237614"/>
                  <a:pt x="339365" y="339737"/>
                  <a:pt x="377072" y="372731"/>
                </a:cubicBezTo>
                <a:cubicBezTo>
                  <a:pt x="414779" y="405725"/>
                  <a:pt x="537328" y="366447"/>
                  <a:pt x="575035" y="401012"/>
                </a:cubicBezTo>
                <a:cubicBezTo>
                  <a:pt x="612742" y="435577"/>
                  <a:pt x="571892" y="548698"/>
                  <a:pt x="603315" y="580121"/>
                </a:cubicBezTo>
                <a:cubicBezTo>
                  <a:pt x="634738" y="611544"/>
                  <a:pt x="699154" y="600546"/>
                  <a:pt x="763571" y="589548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4" idx="7"/>
            <a:endCxn id="23" idx="4"/>
          </p:cNvCxnSpPr>
          <p:nvPr/>
        </p:nvCxnSpPr>
        <p:spPr>
          <a:xfrm flipH="1" flipV="1">
            <a:off x="7235379" y="3551243"/>
            <a:ext cx="12044" cy="534114"/>
          </a:xfrm>
          <a:prstGeom prst="straightConnector1">
            <a:avLst/>
          </a:prstGeom>
          <a:ln w="1905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7"/>
            <a:endCxn id="22" idx="0"/>
          </p:cNvCxnSpPr>
          <p:nvPr/>
        </p:nvCxnSpPr>
        <p:spPr>
          <a:xfrm>
            <a:off x="7247423" y="4085357"/>
            <a:ext cx="6523" cy="723893"/>
          </a:xfrm>
          <a:prstGeom prst="straightConnector1">
            <a:avLst/>
          </a:prstGeom>
          <a:ln w="19050">
            <a:solidFill>
              <a:srgbClr val="FF7C8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096000" y="3020704"/>
            <a:ext cx="239155" cy="435592"/>
            <a:chOff x="6096000" y="3020704"/>
            <a:chExt cx="239155" cy="43559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096000" y="3137848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01365" y="3020704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03960" y="3249304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01365" y="3352800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117608" y="3456296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6094132" y="3715375"/>
            <a:ext cx="2175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096000" y="3581400"/>
            <a:ext cx="239155" cy="435592"/>
            <a:chOff x="6096000" y="3020704"/>
            <a:chExt cx="239155" cy="43559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096000" y="3137848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01365" y="3020704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03960" y="3249304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101365" y="3352800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117608" y="3456296"/>
              <a:ext cx="2175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/>
          <p:cNvSpPr/>
          <p:nvPr/>
        </p:nvSpPr>
        <p:spPr>
          <a:xfrm>
            <a:off x="7160117" y="4809250"/>
            <a:ext cx="122510" cy="143750"/>
          </a:xfrm>
          <a:prstGeom prst="ellipse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5400000">
            <a:off x="5674612" y="4542949"/>
            <a:ext cx="8487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Donut 50"/>
          <p:cNvSpPr/>
          <p:nvPr/>
        </p:nvSpPr>
        <p:spPr>
          <a:xfrm>
            <a:off x="6934200" y="2362200"/>
            <a:ext cx="838200" cy="990600"/>
          </a:xfrm>
          <a:prstGeom prst="donut">
            <a:avLst>
              <a:gd name="adj" fmla="val 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2380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3600" dirty="0" smtClean="0">
                <a:solidFill>
                  <a:srgbClr val="660066"/>
                </a:solidFill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en-US" sz="3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0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7 L -0.04236 -0.00671 C -0.05121 -0.0074 -0.06128 -0.01319 -0.07066 -0.02267 C -0.08264 -0.03469 -0.08958 -0.04603 -0.09323 -0.05759 L -0.10989 -0.11148 " pathEditMode="relative" rAng="13019516" ptsTypes="FffFF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-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 animBg="1"/>
      <p:bldP spid="16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46" grpId="0" animBg="1"/>
      <p:bldP spid="46" grpId="1" animBg="1"/>
      <p:bldP spid="46" grpId="2" animBg="1"/>
      <p:bldP spid="51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25909</TotalTime>
  <Words>1936</Words>
  <Application>Microsoft Macintosh PowerPoint</Application>
  <PresentationFormat>On-screen Show (4:3)</PresentationFormat>
  <Paragraphs>434</Paragraphs>
  <Slides>34</Slides>
  <Notes>7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Office Theme</vt:lpstr>
      <vt:lpstr>משוואה</vt:lpstr>
      <vt:lpstr>Graph</vt:lpstr>
      <vt:lpstr>Equation</vt:lpstr>
      <vt:lpstr>Document</vt:lpstr>
      <vt:lpstr>c-Si/PEDOT:PSS Interface Modification  a Model for Studying  Hybrid Organic-Inorganic Systems</vt:lpstr>
      <vt:lpstr>Motivation</vt:lpstr>
      <vt:lpstr>Metal-Semiconductor (MS) junction</vt:lpstr>
      <vt:lpstr>Inversion layer device Metal-Semiconductor (MS) junction</vt:lpstr>
      <vt:lpstr>PowerPoint Presentation</vt:lpstr>
      <vt:lpstr>Questions</vt:lpstr>
      <vt:lpstr>Experimental system   </vt:lpstr>
      <vt:lpstr>Work function (WF) modification</vt:lpstr>
      <vt:lpstr>Inversion requires well-passivated interface  Silicon passivation</vt:lpstr>
      <vt:lpstr>PowerPoint Presentation</vt:lpstr>
      <vt:lpstr>Molecular effect at sc-Si MIS with M=Hg</vt:lpstr>
      <vt:lpstr>mc n-Si passivation</vt:lpstr>
      <vt:lpstr>Molecular effect at mc-Si MIS with M=Hg </vt:lpstr>
      <vt:lpstr>CONTACTING  Molecularly passivated  surface  soft contact</vt:lpstr>
      <vt:lpstr>Lift-Off Float-On</vt:lpstr>
      <vt:lpstr>Energy band diagrams for  inverted (a) and defect (b) interfaces</vt:lpstr>
      <vt:lpstr>Barrier Height at MIS</vt:lpstr>
      <vt:lpstr>Barrier Height at MIS</vt:lpstr>
      <vt:lpstr>Advantages of C-V measurement</vt:lpstr>
      <vt:lpstr>Equivalent circuits</vt:lpstr>
      <vt:lpstr>Equivalent circuits</vt:lpstr>
      <vt:lpstr>Built-in voltage (Vbi) from C-V @high ω </vt:lpstr>
      <vt:lpstr>Built-in voltage (Vbi) from C-V @high ω </vt:lpstr>
      <vt:lpstr>PowerPoint Presentation</vt:lpstr>
      <vt:lpstr>PowerPoint Presentation</vt:lpstr>
      <vt:lpstr>J-V  vs. C-V data</vt:lpstr>
      <vt:lpstr>Effect of n-Si Doping Density</vt:lpstr>
      <vt:lpstr>MIS junction modification with M=PEDOT:PSS </vt:lpstr>
      <vt:lpstr>Si-Organic Schottky solar cells (cf. R. Har-Lavan, D. Cahen, “40 yr of inversion PV”, IEEE J. PV (2013)</vt:lpstr>
      <vt:lpstr>PowerPoint Presentation</vt:lpstr>
      <vt:lpstr>PowerPoint Presentation</vt:lpstr>
      <vt:lpstr>PowerPoint Presentation</vt:lpstr>
      <vt:lpstr>Conclusions </vt:lpstr>
      <vt:lpstr>PowerPoint Presentation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characterization of Si inversion photovoltaic cells</dc:title>
  <dc:creator>aravaz</dc:creator>
  <cp:lastModifiedBy>David Cahen</cp:lastModifiedBy>
  <cp:revision>291</cp:revision>
  <dcterms:created xsi:type="dcterms:W3CDTF">2014-02-19T12:39:05Z</dcterms:created>
  <dcterms:modified xsi:type="dcterms:W3CDTF">2015-01-28T00:14:17Z</dcterms:modified>
</cp:coreProperties>
</file>