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304" r:id="rId5"/>
    <p:sldId id="259" r:id="rId6"/>
    <p:sldId id="260" r:id="rId7"/>
    <p:sldId id="261" r:id="rId8"/>
    <p:sldId id="262" r:id="rId9"/>
    <p:sldId id="285" r:id="rId10"/>
    <p:sldId id="263" r:id="rId11"/>
    <p:sldId id="26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267" r:id="rId20"/>
    <p:sldId id="268" r:id="rId21"/>
    <p:sldId id="269" r:id="rId22"/>
    <p:sldId id="265" r:id="rId23"/>
    <p:sldId id="287" r:id="rId24"/>
    <p:sldId id="270" r:id="rId25"/>
    <p:sldId id="271" r:id="rId26"/>
    <p:sldId id="273" r:id="rId27"/>
    <p:sldId id="274" r:id="rId28"/>
    <p:sldId id="275" r:id="rId29"/>
    <p:sldId id="288" r:id="rId30"/>
    <p:sldId id="294" r:id="rId31"/>
    <p:sldId id="303" r:id="rId32"/>
    <p:sldId id="295" r:id="rId33"/>
    <p:sldId id="296" r:id="rId34"/>
    <p:sldId id="297" r:id="rId35"/>
    <p:sldId id="298" r:id="rId36"/>
    <p:sldId id="276" r:id="rId37"/>
    <p:sldId id="278" r:id="rId38"/>
    <p:sldId id="300" r:id="rId39"/>
    <p:sldId id="279" r:id="rId40"/>
    <p:sldId id="299" r:id="rId41"/>
    <p:sldId id="289" r:id="rId42"/>
    <p:sldId id="293" r:id="rId43"/>
    <p:sldId id="280" r:id="rId44"/>
    <p:sldId id="281" r:id="rId45"/>
    <p:sldId id="282" r:id="rId46"/>
    <p:sldId id="283" r:id="rId47"/>
    <p:sldId id="290" r:id="rId48"/>
    <p:sldId id="306" r:id="rId49"/>
    <p:sldId id="305" r:id="rId50"/>
    <p:sldId id="301" r:id="rId51"/>
    <p:sldId id="291" r:id="rId52"/>
    <p:sldId id="292" r:id="rId53"/>
    <p:sldId id="30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2B9CF-17E8-40CB-922E-28AF9D7E82F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91BF0-A583-4CEC-B323-37AA03D70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2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Quadratic growth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3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3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78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1BF0-A583-4CEC-B323-37AA03D707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9CF5-EA54-498E-A35F-65619904ADB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CD22-47C5-41DB-A47D-CD31DB6A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8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9CF5-EA54-498E-A35F-65619904ADB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CD22-47C5-41DB-A47D-CD31DB6A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9CF5-EA54-498E-A35F-65619904ADB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CD22-47C5-41DB-A47D-CD31DB6A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4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9CF5-EA54-498E-A35F-65619904ADB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CD22-47C5-41DB-A47D-CD31DB6A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9CF5-EA54-498E-A35F-65619904ADB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CD22-47C5-41DB-A47D-CD31DB6A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1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9CF5-EA54-498E-A35F-65619904ADB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CD22-47C5-41DB-A47D-CD31DB6A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1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9CF5-EA54-498E-A35F-65619904ADB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CD22-47C5-41DB-A47D-CD31DB6A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6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9CF5-EA54-498E-A35F-65619904ADB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CD22-47C5-41DB-A47D-CD31DB6A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9CF5-EA54-498E-A35F-65619904ADB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CD22-47C5-41DB-A47D-CD31DB6A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9CF5-EA54-498E-A35F-65619904ADB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CD22-47C5-41DB-A47D-CD31DB6A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3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9CF5-EA54-498E-A35F-65619904ADB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CD22-47C5-41DB-A47D-CD31DB6A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9CF5-EA54-498E-A35F-65619904ADB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9CD22-47C5-41DB-A47D-CD31DB6A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6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32.png"/><Relationship Id="rId1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1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8" Type="http://schemas.openxmlformats.org/officeDocument/2006/relationships/image" Target="../media/image150.png"/><Relationship Id="rId7" Type="http://schemas.openxmlformats.org/officeDocument/2006/relationships/image" Target="../media/image35.png"/><Relationship Id="rId17" Type="http://schemas.openxmlformats.org/officeDocument/2006/relationships/image" Target="../media/image14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8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19" Type="http://schemas.openxmlformats.org/officeDocument/2006/relationships/image" Target="../media/image151.png"/><Relationship Id="rId4" Type="http://schemas.openxmlformats.org/officeDocument/2006/relationships/image" Target="../media/image3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19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82.png"/><Relationship Id="rId7" Type="http://schemas.openxmlformats.org/officeDocument/2006/relationships/image" Target="../media/image31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42.png"/><Relationship Id="rId5" Type="http://schemas.openxmlformats.org/officeDocument/2006/relationships/image" Target="../media/image29.png"/><Relationship Id="rId15" Type="http://schemas.openxmlformats.org/officeDocument/2006/relationships/image" Target="../media/image86.png"/><Relationship Id="rId10" Type="http://schemas.openxmlformats.org/officeDocument/2006/relationships/image" Target="../media/image41.png"/><Relationship Id="rId4" Type="http://schemas.openxmlformats.org/officeDocument/2006/relationships/image" Target="../media/image160.png"/><Relationship Id="rId9" Type="http://schemas.openxmlformats.org/officeDocument/2006/relationships/image" Target="../media/image40.png"/><Relationship Id="rId1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68.png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1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3.png"/><Relationship Id="rId10" Type="http://schemas.openxmlformats.org/officeDocument/2006/relationships/image" Target="../media/image10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1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0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8.png"/><Relationship Id="rId10" Type="http://schemas.openxmlformats.org/officeDocument/2006/relationships/image" Target="../media/image177.png"/><Relationship Id="rId14" Type="http://schemas.openxmlformats.org/officeDocument/2006/relationships/image" Target="../media/image104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10.png"/><Relationship Id="rId5" Type="http://schemas.openxmlformats.org/officeDocument/2006/relationships/image" Target="../media/image117.png"/><Relationship Id="rId10" Type="http://schemas.openxmlformats.org/officeDocument/2006/relationships/image" Target="../media/image17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5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2.png"/><Relationship Id="rId4" Type="http://schemas.openxmlformats.org/officeDocument/2006/relationships/image" Target="../media/image11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358" y="116632"/>
            <a:ext cx="7772400" cy="1470025"/>
          </a:xfrm>
        </p:spPr>
        <p:txBody>
          <a:bodyPr/>
          <a:lstStyle/>
          <a:p>
            <a:r>
              <a:rPr lang="en-US" dirty="0"/>
              <a:t>MST in Log-Star Rounds of Congested Clique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30785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Mohsen </a:t>
            </a:r>
            <a:r>
              <a:rPr lang="en-US" dirty="0" err="1">
                <a:solidFill>
                  <a:schemeClr val="tx1"/>
                </a:solidFill>
              </a:rPr>
              <a:t>Ghaffari</a:t>
            </a:r>
            <a:r>
              <a:rPr lang="en-US" dirty="0">
                <a:solidFill>
                  <a:schemeClr val="tx1"/>
                </a:solidFill>
              </a:rPr>
              <a:t>  and </a:t>
            </a:r>
            <a:r>
              <a:rPr lang="en-US" i="1" dirty="0" err="1">
                <a:solidFill>
                  <a:schemeClr val="tx1"/>
                </a:solidFill>
              </a:rPr>
              <a:t>Merav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Parter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Ben Gurion Seminar</a:t>
            </a:r>
          </a:p>
          <a:p>
            <a:r>
              <a:rPr lang="en-US" dirty="0">
                <a:solidFill>
                  <a:schemeClr val="tx1"/>
                </a:solidFill>
              </a:rPr>
              <a:t>Nov. 2017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3426" y="1654420"/>
            <a:ext cx="3276365" cy="3276365"/>
            <a:chOff x="1115616" y="0"/>
            <a:chExt cx="6912768" cy="6912768"/>
          </a:xfrm>
        </p:grpSpPr>
        <p:pic>
          <p:nvPicPr>
            <p:cNvPr id="6" name="Picture 3" descr="http://rosalind.info/media/complete_graph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0"/>
              <a:ext cx="6912768" cy="6912768"/>
            </a:xfrm>
            <a:prstGeom prst="rect">
              <a:avLst/>
            </a:prstGeom>
            <a:noFill/>
          </p:spPr>
        </p:pic>
        <p:cxnSp>
          <p:nvCxnSpPr>
            <p:cNvPr id="7" name="Straight Connector 6"/>
            <p:cNvCxnSpPr/>
            <p:nvPr/>
          </p:nvCxnSpPr>
          <p:spPr>
            <a:xfrm>
              <a:off x="4572000" y="476672"/>
              <a:ext cx="1584176" cy="547260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47664" y="3573016"/>
              <a:ext cx="3024336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547664" y="836712"/>
              <a:ext cx="4464496" cy="25202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648200" y="836712"/>
              <a:ext cx="1507976" cy="562081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156176" y="836712"/>
              <a:ext cx="1224136" cy="41044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07704" y="1916832"/>
              <a:ext cx="5328592" cy="30243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59832" y="836712"/>
              <a:ext cx="3096344" cy="52649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59832" y="836712"/>
              <a:ext cx="4608512" cy="25922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80312" y="2060848"/>
              <a:ext cx="360040" cy="12601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07704" y="5093568"/>
              <a:ext cx="1008112" cy="1008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07704" y="2060848"/>
              <a:ext cx="1008112" cy="40408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40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Distributed Construction of MST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3" y="764704"/>
            <a:ext cx="58717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Input: Weighted graph G.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Output: Minimum spanning graph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723703" y="256200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487074" y="285669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711210" y="319051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746812" y="421646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>
            <a:stCxn id="4" idx="6"/>
            <a:endCxn id="5" idx="2"/>
          </p:cNvCxnSpPr>
          <p:nvPr/>
        </p:nvCxnSpPr>
        <p:spPr>
          <a:xfrm>
            <a:off x="2966811" y="2683556"/>
            <a:ext cx="2520263" cy="2946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6"/>
            <a:endCxn id="6" idx="1"/>
          </p:cNvCxnSpPr>
          <p:nvPr/>
        </p:nvCxnSpPr>
        <p:spPr>
          <a:xfrm>
            <a:off x="5730182" y="2978252"/>
            <a:ext cx="1016630" cy="247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0"/>
            <a:endCxn id="6" idx="4"/>
          </p:cNvCxnSpPr>
          <p:nvPr/>
        </p:nvCxnSpPr>
        <p:spPr>
          <a:xfrm flipH="1" flipV="1">
            <a:off x="6832764" y="3433622"/>
            <a:ext cx="35602" cy="7828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12" idx="6"/>
          </p:cNvCxnSpPr>
          <p:nvPr/>
        </p:nvCxnSpPr>
        <p:spPr>
          <a:xfrm flipH="1">
            <a:off x="5739544" y="4423972"/>
            <a:ext cx="1042870" cy="539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496436" y="48420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3" name="Straight Connector 12"/>
          <p:cNvCxnSpPr>
            <a:stCxn id="5" idx="4"/>
            <a:endCxn id="12" idx="0"/>
          </p:cNvCxnSpPr>
          <p:nvPr/>
        </p:nvCxnSpPr>
        <p:spPr>
          <a:xfrm>
            <a:off x="5608628" y="3099806"/>
            <a:ext cx="9362" cy="17422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902500" y="377941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/>
          <p:cNvCxnSpPr>
            <a:stCxn id="5" idx="3"/>
            <a:endCxn id="14" idx="7"/>
          </p:cNvCxnSpPr>
          <p:nvPr/>
        </p:nvCxnSpPr>
        <p:spPr>
          <a:xfrm flipH="1">
            <a:off x="4110006" y="3064204"/>
            <a:ext cx="1412670" cy="750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14" idx="1"/>
          </p:cNvCxnSpPr>
          <p:nvPr/>
        </p:nvCxnSpPr>
        <p:spPr>
          <a:xfrm>
            <a:off x="2845257" y="2805110"/>
            <a:ext cx="1092845" cy="1009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625107" y="520909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/>
          <p:cNvCxnSpPr>
            <a:stCxn id="17" idx="7"/>
            <a:endCxn id="14" idx="3"/>
          </p:cNvCxnSpPr>
          <p:nvPr/>
        </p:nvCxnSpPr>
        <p:spPr>
          <a:xfrm flipV="1">
            <a:off x="2832613" y="3986918"/>
            <a:ext cx="1105489" cy="1257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14" idx="5"/>
          </p:cNvCxnSpPr>
          <p:nvPr/>
        </p:nvCxnSpPr>
        <p:spPr>
          <a:xfrm flipH="1" flipV="1">
            <a:off x="4110006" y="3986918"/>
            <a:ext cx="1422032" cy="8907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2"/>
            <a:endCxn id="17" idx="5"/>
          </p:cNvCxnSpPr>
          <p:nvPr/>
        </p:nvCxnSpPr>
        <p:spPr>
          <a:xfrm flipH="1">
            <a:off x="2832613" y="4963630"/>
            <a:ext cx="2663823" cy="452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3"/>
            <a:endCxn id="12" idx="7"/>
          </p:cNvCxnSpPr>
          <p:nvPr/>
        </p:nvCxnSpPr>
        <p:spPr>
          <a:xfrm flipH="1">
            <a:off x="5703942" y="3398020"/>
            <a:ext cx="1042870" cy="14796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08456" y="2348880"/>
            <a:ext cx="51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58840" y="2527852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6034" y="351780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5495" y="4616068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1485" y="3517802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43683" y="377941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80071" y="4346282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8802" y="326582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07867" y="524469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22978" y="3337828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9225" y="399411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9975" y="6093296"/>
                <a:ext cx="8263416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Congest Model</a:t>
                </a:r>
                <a:r>
                  <a:rPr lang="en-US" sz="3200" dirty="0"/>
                  <a:t>: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B0F0"/>
                        </a:solidFill>
                        <a:latin typeface="Cambria Math"/>
                      </a:rPr>
                      <m:t>𝛀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rad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/</m:t>
                        </m:r>
                        <m:func>
                          <m:funcPr>
                            <m:ctrlPr>
                              <a:rPr lang="en-US" sz="3600" b="1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600" b="1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3600" b="1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func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𝑫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 rounds.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5" y="6093296"/>
                <a:ext cx="8263416" cy="717697"/>
              </a:xfrm>
              <a:prstGeom prst="rect">
                <a:avLst/>
              </a:prstGeom>
              <a:blipFill rotWithShape="1">
                <a:blip r:embed="rId2"/>
                <a:stretch>
                  <a:fillRect l="-184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16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/>
          <p:cNvSpPr/>
          <p:nvPr/>
        </p:nvSpPr>
        <p:spPr>
          <a:xfrm>
            <a:off x="3635896" y="2629040"/>
            <a:ext cx="5472608" cy="345638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995936" y="3212976"/>
            <a:ext cx="2376264" cy="23687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444208" y="3382084"/>
            <a:ext cx="2376264" cy="23687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0541925">
            <a:off x="7851262" y="3641261"/>
            <a:ext cx="633462" cy="169044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MST in the Congested Clique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3" y="764704"/>
            <a:ext cx="9136507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u="sng" dirty="0" err="1"/>
              <a:t>Boruvka</a:t>
            </a:r>
            <a:r>
              <a:rPr lang="en-US" sz="3200" u="sng" dirty="0"/>
              <a:t> (1926): 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O(log n) </a:t>
            </a:r>
            <a:r>
              <a:rPr lang="en-US" sz="3200" dirty="0"/>
              <a:t>rounds of components </a:t>
            </a:r>
            <a:r>
              <a:rPr lang="en-US" sz="3200" dirty="0">
                <a:solidFill>
                  <a:srgbClr val="FF0000"/>
                </a:solidFill>
              </a:rPr>
              <a:t>merging</a:t>
            </a:r>
            <a:r>
              <a:rPr lang="en-US" sz="3200" dirty="0"/>
              <a:t>.</a:t>
            </a:r>
          </a:p>
        </p:txBody>
      </p:sp>
      <p:sp>
        <p:nvSpPr>
          <p:cNvPr id="33" name="Oval 32"/>
          <p:cNvSpPr/>
          <p:nvPr/>
        </p:nvSpPr>
        <p:spPr>
          <a:xfrm>
            <a:off x="8100392" y="4800600"/>
            <a:ext cx="360857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875033" y="3905552"/>
            <a:ext cx="360857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10692680" y="287802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5" idx="4"/>
          </p:cNvCxnSpPr>
          <p:nvPr/>
        </p:nvCxnSpPr>
        <p:spPr>
          <a:xfrm>
            <a:off x="8055462" y="4243888"/>
            <a:ext cx="201023" cy="576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6854211" y="3707050"/>
            <a:ext cx="633462" cy="1690445"/>
            <a:chOff x="4165101" y="3289605"/>
            <a:chExt cx="633462" cy="1690445"/>
          </a:xfrm>
        </p:grpSpPr>
        <p:sp>
          <p:nvSpPr>
            <p:cNvPr id="62" name="Oval 61"/>
            <p:cNvSpPr/>
            <p:nvPr/>
          </p:nvSpPr>
          <p:spPr>
            <a:xfrm rot="20541925">
              <a:off x="4165101" y="3289605"/>
              <a:ext cx="633462" cy="16904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414231" y="4448944"/>
              <a:ext cx="360857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188872" y="3553896"/>
              <a:ext cx="360857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>
              <a:stCxn id="64" idx="4"/>
            </p:cNvCxnSpPr>
            <p:nvPr/>
          </p:nvCxnSpPr>
          <p:spPr>
            <a:xfrm>
              <a:off x="4369301" y="3892232"/>
              <a:ext cx="201023" cy="5769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rot="21177015">
            <a:off x="5261931" y="3453992"/>
            <a:ext cx="633462" cy="1690445"/>
            <a:chOff x="4165101" y="3289605"/>
            <a:chExt cx="633462" cy="1690445"/>
          </a:xfrm>
        </p:grpSpPr>
        <p:sp>
          <p:nvSpPr>
            <p:cNvPr id="69" name="Oval 68"/>
            <p:cNvSpPr/>
            <p:nvPr/>
          </p:nvSpPr>
          <p:spPr>
            <a:xfrm rot="20541925">
              <a:off x="4165101" y="3289605"/>
              <a:ext cx="633462" cy="16904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414231" y="4448944"/>
              <a:ext cx="360857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188872" y="3553896"/>
              <a:ext cx="360857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4"/>
            </p:cNvCxnSpPr>
            <p:nvPr/>
          </p:nvCxnSpPr>
          <p:spPr>
            <a:xfrm>
              <a:off x="4369301" y="3892232"/>
              <a:ext cx="201023" cy="5769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368502" y="3866257"/>
            <a:ext cx="633462" cy="1690445"/>
            <a:chOff x="4165101" y="3289605"/>
            <a:chExt cx="633462" cy="1690445"/>
          </a:xfrm>
        </p:grpSpPr>
        <p:sp>
          <p:nvSpPr>
            <p:cNvPr id="74" name="Oval 73"/>
            <p:cNvSpPr/>
            <p:nvPr/>
          </p:nvSpPr>
          <p:spPr>
            <a:xfrm rot="20541925">
              <a:off x="4165101" y="3289605"/>
              <a:ext cx="633462" cy="16904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14231" y="4448944"/>
              <a:ext cx="360857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188872" y="3553896"/>
              <a:ext cx="360857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4"/>
            </p:cNvCxnSpPr>
            <p:nvPr/>
          </p:nvCxnSpPr>
          <p:spPr>
            <a:xfrm>
              <a:off x="4369301" y="3892232"/>
              <a:ext cx="201023" cy="5769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>
            <a:stCxn id="76" idx="7"/>
            <a:endCxn id="71" idx="2"/>
          </p:cNvCxnSpPr>
          <p:nvPr/>
        </p:nvCxnSpPr>
        <p:spPr>
          <a:xfrm flipV="1">
            <a:off x="4700284" y="3926519"/>
            <a:ext cx="537097" cy="253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3" idx="6"/>
          </p:cNvCxnSpPr>
          <p:nvPr/>
        </p:nvCxnSpPr>
        <p:spPr>
          <a:xfrm flipV="1">
            <a:off x="7464198" y="4969768"/>
            <a:ext cx="816622" cy="65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0" idx="6"/>
            <a:endCxn id="63" idx="3"/>
          </p:cNvCxnSpPr>
          <p:nvPr/>
        </p:nvCxnSpPr>
        <p:spPr>
          <a:xfrm>
            <a:off x="5929015" y="4742854"/>
            <a:ext cx="1227172" cy="412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-33612" y="2708920"/>
            <a:ext cx="5397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Each component, select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minimum outgoing edge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dirty="0"/>
              <a:t>Merge</a:t>
            </a:r>
            <a:r>
              <a:rPr lang="en-US" sz="2800" dirty="0"/>
              <a:t> components </a:t>
            </a:r>
          </a:p>
          <a:p>
            <a:r>
              <a:rPr lang="en-US" sz="2800" dirty="0"/>
              <a:t> connected by an edge.</a:t>
            </a:r>
          </a:p>
        </p:txBody>
      </p:sp>
    </p:spTree>
    <p:extLst>
      <p:ext uri="{BB962C8B-B14F-4D97-AF65-F5344CB8AC3E}">
        <p14:creationId xmlns:p14="http://schemas.microsoft.com/office/powerpoint/2010/main" val="135031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7844125" y="4530551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712521" y="4530551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559991" y="4542106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427984" y="4505233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844124" y="2230183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712520" y="2230183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559990" y="2241738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-171400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MST in O(log n) Rounds (</a:t>
            </a:r>
            <a:r>
              <a:rPr lang="en-US" dirty="0" err="1">
                <a:solidFill>
                  <a:srgbClr val="7030A0"/>
                </a:solidFill>
              </a:rPr>
              <a:t>Boruvka</a:t>
            </a:r>
            <a:r>
              <a:rPr lang="en-US" dirty="0">
                <a:solidFill>
                  <a:srgbClr val="7030A0"/>
                </a:solidFill>
              </a:rPr>
              <a:t> 1926)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1144" y="836712"/>
            <a:ext cx="65465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/>
              <a:t>At the beginning of every round, each node knows</a:t>
            </a:r>
            <a:r>
              <a:rPr lang="en-US" sz="2400" dirty="0"/>
              <a:t>:</a:t>
            </a:r>
          </a:p>
          <a:p>
            <a:pPr marL="457200" indent="-457200">
              <a:lnSpc>
                <a:spcPct val="150000"/>
              </a:lnSpc>
              <a:buAutoNum type="alphaLcParenBoth"/>
            </a:pPr>
            <a:r>
              <a:rPr lang="en-US" sz="2400" dirty="0"/>
              <a:t>Its component ID (leader ID).</a:t>
            </a:r>
          </a:p>
          <a:p>
            <a:pPr marL="457200" indent="-457200">
              <a:lnSpc>
                <a:spcPct val="150000"/>
              </a:lnSpc>
              <a:buAutoNum type="alphaLcParenBoth"/>
            </a:pPr>
            <a:r>
              <a:rPr lang="en-US" sz="2400" dirty="0"/>
              <a:t>Components of neighbors.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427983" y="2204865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4523075" y="2278613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Oval 22"/>
          <p:cNvSpPr/>
          <p:nvPr/>
        </p:nvSpPr>
        <p:spPr>
          <a:xfrm flipH="1">
            <a:off x="5614839" y="2278613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Oval 23"/>
          <p:cNvSpPr/>
          <p:nvPr/>
        </p:nvSpPr>
        <p:spPr>
          <a:xfrm flipH="1">
            <a:off x="6827331" y="2278613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5" name="Oval 24"/>
          <p:cNvSpPr/>
          <p:nvPr/>
        </p:nvSpPr>
        <p:spPr>
          <a:xfrm flipH="1">
            <a:off x="7919094" y="2278613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8" name="Oval 27"/>
          <p:cNvSpPr/>
          <p:nvPr/>
        </p:nvSpPr>
        <p:spPr>
          <a:xfrm flipH="1">
            <a:off x="4523075" y="3430741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9" name="Oval 28"/>
          <p:cNvSpPr/>
          <p:nvPr/>
        </p:nvSpPr>
        <p:spPr>
          <a:xfrm flipH="1">
            <a:off x="5614839" y="3430741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6827331" y="3430741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1" name="Oval 30"/>
          <p:cNvSpPr/>
          <p:nvPr/>
        </p:nvSpPr>
        <p:spPr>
          <a:xfrm flipH="1">
            <a:off x="7919094" y="3430741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2" name="Oval 31"/>
          <p:cNvSpPr/>
          <p:nvPr/>
        </p:nvSpPr>
        <p:spPr>
          <a:xfrm flipH="1">
            <a:off x="4523075" y="4548142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H="1">
            <a:off x="5614839" y="4548142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4" name="Oval 33"/>
          <p:cNvSpPr/>
          <p:nvPr/>
        </p:nvSpPr>
        <p:spPr>
          <a:xfrm flipH="1">
            <a:off x="6827331" y="4548142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35" name="Oval 34"/>
          <p:cNvSpPr/>
          <p:nvPr/>
        </p:nvSpPr>
        <p:spPr>
          <a:xfrm flipH="1">
            <a:off x="7919094" y="4548142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36" name="Oval 35"/>
          <p:cNvSpPr/>
          <p:nvPr/>
        </p:nvSpPr>
        <p:spPr>
          <a:xfrm flipH="1">
            <a:off x="4543197" y="570027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>
          <a:xfrm flipH="1">
            <a:off x="5634960" y="570027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8" name="Oval 37"/>
          <p:cNvSpPr/>
          <p:nvPr/>
        </p:nvSpPr>
        <p:spPr>
          <a:xfrm flipH="1">
            <a:off x="6847453" y="570027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39" name="Oval 38"/>
          <p:cNvSpPr/>
          <p:nvPr/>
        </p:nvSpPr>
        <p:spPr>
          <a:xfrm flipH="1">
            <a:off x="7939216" y="570027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773623" y="2819950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25751" y="2785224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77878" y="2785224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4"/>
            <a:endCxn id="31" idx="0"/>
          </p:cNvCxnSpPr>
          <p:nvPr/>
        </p:nvCxnSpPr>
        <p:spPr>
          <a:xfrm>
            <a:off x="8189763" y="2819950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73623" y="5043720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25751" y="5008994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77878" y="5008994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189763" y="5043720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73623" y="3937352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25751" y="3902626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077878" y="3902626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189763" y="3937352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0" idx="6"/>
            <a:endCxn id="29" idx="2"/>
          </p:cNvCxnSpPr>
          <p:nvPr/>
        </p:nvCxnSpPr>
        <p:spPr>
          <a:xfrm flipH="1">
            <a:off x="6156176" y="3701410"/>
            <a:ext cx="671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156176" y="4893781"/>
            <a:ext cx="671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6"/>
            <a:endCxn id="36" idx="2"/>
          </p:cNvCxnSpPr>
          <p:nvPr/>
        </p:nvCxnSpPr>
        <p:spPr>
          <a:xfrm flipH="1">
            <a:off x="5084535" y="5970939"/>
            <a:ext cx="550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9" idx="6"/>
            <a:endCxn id="38" idx="2"/>
          </p:cNvCxnSpPr>
          <p:nvPr/>
        </p:nvCxnSpPr>
        <p:spPr>
          <a:xfrm flipH="1">
            <a:off x="7388791" y="5970939"/>
            <a:ext cx="550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3" idx="6"/>
            <a:endCxn id="22" idx="2"/>
          </p:cNvCxnSpPr>
          <p:nvPr/>
        </p:nvCxnSpPr>
        <p:spPr>
          <a:xfrm flipH="1">
            <a:off x="5064413" y="2549282"/>
            <a:ext cx="5504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28426" y="2589525"/>
            <a:ext cx="671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67133" y="2704738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133" y="2704738"/>
                <a:ext cx="1152128" cy="738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5383223" y="2704738"/>
                <a:ext cx="65774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83223" y="2704738"/>
                <a:ext cx="657741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732240" y="2704738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704738"/>
                <a:ext cx="1152128" cy="738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884368" y="2704738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704738"/>
                <a:ext cx="1152128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067944" y="4058488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058488"/>
                <a:ext cx="1152128" cy="7386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25751" y="3118202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751" y="3118202"/>
                <a:ext cx="1152128" cy="7386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077878" y="2013461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878" y="2013461"/>
                <a:ext cx="1152128" cy="7386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967133" y="5076819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133" y="5076819"/>
                <a:ext cx="1152128" cy="7386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 flipH="1">
                <a:off x="5383223" y="5076819"/>
                <a:ext cx="65774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83223" y="5076819"/>
                <a:ext cx="657741" cy="7386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732240" y="5076819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076819"/>
                <a:ext cx="1152128" cy="7386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884368" y="5076819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5076819"/>
                <a:ext cx="1152128" cy="73866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773623" y="5949280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623" y="5949280"/>
                <a:ext cx="1152128" cy="73866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037634" y="5949280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634" y="5949280"/>
                <a:ext cx="1152128" cy="73866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925751" y="4846394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751" y="4846394"/>
                <a:ext cx="1152128" cy="73866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220072" y="4077072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077072"/>
                <a:ext cx="1152128" cy="73866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372200" y="4130496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130496"/>
                <a:ext cx="1152128" cy="73866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524328" y="4077072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4077072"/>
                <a:ext cx="1152128" cy="73866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773623" y="1898248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623" y="1898248"/>
                <a:ext cx="1152128" cy="73866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39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8276173" y="3944268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144569" y="3944268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992039" y="3955823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860032" y="3918950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276172" y="1643900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144568" y="1643900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992038" y="1655455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-171400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MST in O(log n) Rounds (</a:t>
            </a:r>
            <a:r>
              <a:rPr lang="en-US" dirty="0" err="1">
                <a:solidFill>
                  <a:srgbClr val="7030A0"/>
                </a:solidFill>
              </a:rPr>
              <a:t>Boruvka</a:t>
            </a:r>
            <a:r>
              <a:rPr lang="en-US" dirty="0">
                <a:solidFill>
                  <a:srgbClr val="7030A0"/>
                </a:solidFill>
              </a:rPr>
              <a:t> 1926)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860031" y="1618582"/>
            <a:ext cx="69127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4955123" y="169233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Oval 22"/>
          <p:cNvSpPr/>
          <p:nvPr/>
        </p:nvSpPr>
        <p:spPr>
          <a:xfrm flipH="1">
            <a:off x="6046887" y="169233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Oval 23"/>
          <p:cNvSpPr/>
          <p:nvPr/>
        </p:nvSpPr>
        <p:spPr>
          <a:xfrm flipH="1">
            <a:off x="7259379" y="169233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5" name="Oval 24"/>
          <p:cNvSpPr/>
          <p:nvPr/>
        </p:nvSpPr>
        <p:spPr>
          <a:xfrm flipH="1">
            <a:off x="8351142" y="169233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8" name="Oval 27"/>
          <p:cNvSpPr/>
          <p:nvPr/>
        </p:nvSpPr>
        <p:spPr>
          <a:xfrm flipH="1">
            <a:off x="4955123" y="284445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9" name="Oval 28"/>
          <p:cNvSpPr/>
          <p:nvPr/>
        </p:nvSpPr>
        <p:spPr>
          <a:xfrm flipH="1">
            <a:off x="6046887" y="284445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7259379" y="284445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1" name="Oval 30"/>
          <p:cNvSpPr/>
          <p:nvPr/>
        </p:nvSpPr>
        <p:spPr>
          <a:xfrm flipH="1">
            <a:off x="8351142" y="284445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2" name="Oval 31"/>
          <p:cNvSpPr/>
          <p:nvPr/>
        </p:nvSpPr>
        <p:spPr>
          <a:xfrm flipH="1">
            <a:off x="4955123" y="396185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H="1">
            <a:off x="6046887" y="396185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4" name="Oval 33"/>
          <p:cNvSpPr/>
          <p:nvPr/>
        </p:nvSpPr>
        <p:spPr>
          <a:xfrm flipH="1">
            <a:off x="7259379" y="396185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35" name="Oval 34"/>
          <p:cNvSpPr/>
          <p:nvPr/>
        </p:nvSpPr>
        <p:spPr>
          <a:xfrm flipH="1">
            <a:off x="8351142" y="396185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36" name="Oval 35"/>
          <p:cNvSpPr/>
          <p:nvPr/>
        </p:nvSpPr>
        <p:spPr>
          <a:xfrm flipH="1">
            <a:off x="4975245" y="511398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>
          <a:xfrm flipH="1">
            <a:off x="6067008" y="511398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8" name="Oval 37"/>
          <p:cNvSpPr/>
          <p:nvPr/>
        </p:nvSpPr>
        <p:spPr>
          <a:xfrm flipH="1">
            <a:off x="7279501" y="511398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39" name="Oval 38"/>
          <p:cNvSpPr/>
          <p:nvPr/>
        </p:nvSpPr>
        <p:spPr>
          <a:xfrm flipH="1">
            <a:off x="8371264" y="511398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205671" y="2233667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57799" y="2198941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09926" y="2198941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4"/>
            <a:endCxn id="31" idx="0"/>
          </p:cNvCxnSpPr>
          <p:nvPr/>
        </p:nvCxnSpPr>
        <p:spPr>
          <a:xfrm>
            <a:off x="8621811" y="2233667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05671" y="4457437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47267" y="4534035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4" idx="4"/>
          </p:cNvCxnSpPr>
          <p:nvPr/>
        </p:nvCxnSpPr>
        <p:spPr>
          <a:xfrm>
            <a:off x="7530048" y="4503197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621811" y="4509120"/>
            <a:ext cx="0" cy="55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05671" y="3351069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9" idx="4"/>
            <a:endCxn id="33" idx="0"/>
          </p:cNvCxnSpPr>
          <p:nvPr/>
        </p:nvCxnSpPr>
        <p:spPr>
          <a:xfrm>
            <a:off x="6317556" y="3385796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0" idx="4"/>
          </p:cNvCxnSpPr>
          <p:nvPr/>
        </p:nvCxnSpPr>
        <p:spPr>
          <a:xfrm flipH="1">
            <a:off x="7509926" y="3385796"/>
            <a:ext cx="20122" cy="541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621811" y="3351069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0" idx="6"/>
            <a:endCxn id="29" idx="2"/>
          </p:cNvCxnSpPr>
          <p:nvPr/>
        </p:nvCxnSpPr>
        <p:spPr>
          <a:xfrm flipH="1">
            <a:off x="6588224" y="3115127"/>
            <a:ext cx="671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588224" y="4307498"/>
            <a:ext cx="671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6"/>
            <a:endCxn id="36" idx="2"/>
          </p:cNvCxnSpPr>
          <p:nvPr/>
        </p:nvCxnSpPr>
        <p:spPr>
          <a:xfrm flipH="1">
            <a:off x="5516583" y="5384656"/>
            <a:ext cx="550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9" idx="6"/>
            <a:endCxn id="38" idx="2"/>
          </p:cNvCxnSpPr>
          <p:nvPr/>
        </p:nvCxnSpPr>
        <p:spPr>
          <a:xfrm flipH="1">
            <a:off x="7820839" y="5384656"/>
            <a:ext cx="550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3" idx="6"/>
            <a:endCxn id="22" idx="2"/>
          </p:cNvCxnSpPr>
          <p:nvPr/>
        </p:nvCxnSpPr>
        <p:spPr>
          <a:xfrm flipH="1">
            <a:off x="5496461" y="1962999"/>
            <a:ext cx="5504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5" idx="6"/>
            <a:endCxn id="24" idx="2"/>
          </p:cNvCxnSpPr>
          <p:nvPr/>
        </p:nvCxnSpPr>
        <p:spPr>
          <a:xfrm flipH="1">
            <a:off x="7800717" y="1962999"/>
            <a:ext cx="5504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499992" y="2258288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258288"/>
                <a:ext cx="1152128" cy="738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5930483" y="2258288"/>
                <a:ext cx="65774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30483" y="2258288"/>
                <a:ext cx="657741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64288" y="2118455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118455"/>
                <a:ext cx="1152128" cy="738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316416" y="2118455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118455"/>
                <a:ext cx="1152128" cy="738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427984" y="3410416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410416"/>
                <a:ext cx="1152128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357799" y="2708920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799" y="2708920"/>
                <a:ext cx="1152128" cy="7386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524328" y="1538208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538208"/>
                <a:ext cx="1152128" cy="7386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99181" y="4490536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181" y="4490536"/>
                <a:ext cx="1152128" cy="7386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 flipH="1">
                <a:off x="5825332" y="4461098"/>
                <a:ext cx="65774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25332" y="4461098"/>
                <a:ext cx="657741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7524328" y="45091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532440" y="4497273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4497273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05671" y="5362997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671" y="5362997"/>
                <a:ext cx="1152128" cy="7386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69682" y="5362997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82" y="5362997"/>
                <a:ext cx="1152128" cy="73866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387511" y="4283804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511" y="4283804"/>
                <a:ext cx="1152128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580112" y="3418781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418781"/>
                <a:ext cx="1152128" cy="73866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804248" y="3410416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410416"/>
                <a:ext cx="1152128" cy="73866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884368" y="3418781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418781"/>
                <a:ext cx="1152128" cy="73866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195610" y="1538208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610" y="1538208"/>
                <a:ext cx="1152128" cy="73866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0" y="1064290"/>
            <a:ext cx="43620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R1: </a:t>
            </a:r>
            <a:r>
              <a:rPr lang="en-US" sz="2400" dirty="0"/>
              <a:t>send </a:t>
            </a:r>
            <a:r>
              <a:rPr lang="en-US" sz="2400" i="1" dirty="0"/>
              <a:t>lightest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outgoing </a:t>
            </a:r>
            <a:r>
              <a:rPr lang="en-US" sz="2400" dirty="0"/>
              <a:t>edge to the </a:t>
            </a:r>
            <a:r>
              <a:rPr lang="en-US" sz="2400" dirty="0">
                <a:solidFill>
                  <a:srgbClr val="FF0000"/>
                </a:solidFill>
              </a:rPr>
              <a:t>local</a:t>
            </a:r>
            <a:r>
              <a:rPr lang="en-US" sz="2400" dirty="0"/>
              <a:t> leader.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R2: </a:t>
            </a:r>
            <a:r>
              <a:rPr lang="en-US" sz="2400" dirty="0"/>
              <a:t>local leader picks lightest edge and send to the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</a:t>
            </a:r>
            <a:r>
              <a:rPr lang="en-US" sz="2400" dirty="0"/>
              <a:t>leader.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R3: </a:t>
            </a:r>
            <a:r>
              <a:rPr lang="en-US" sz="2400" dirty="0"/>
              <a:t>global leader merges components.  </a:t>
            </a:r>
          </a:p>
          <a:p>
            <a:r>
              <a:rPr lang="en-US" sz="2400" dirty="0"/>
              <a:t>Send to nodes new component ID.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R4: </a:t>
            </a:r>
            <a:r>
              <a:rPr lang="en-US" sz="2400" dirty="0"/>
              <a:t>each node broadcast </a:t>
            </a:r>
          </a:p>
          <a:p>
            <a:r>
              <a:rPr lang="en-US" sz="2400" dirty="0"/>
              <a:t>its component ID. </a:t>
            </a:r>
          </a:p>
        </p:txBody>
      </p:sp>
    </p:spTree>
    <p:extLst>
      <p:ext uri="{BB962C8B-B14F-4D97-AF65-F5344CB8AC3E}">
        <p14:creationId xmlns:p14="http://schemas.microsoft.com/office/powerpoint/2010/main" val="166695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-171400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MST in O(log n) Rounds (</a:t>
            </a:r>
            <a:r>
              <a:rPr lang="en-US" dirty="0" err="1">
                <a:solidFill>
                  <a:srgbClr val="7030A0"/>
                </a:solidFill>
              </a:rPr>
              <a:t>Boruvka</a:t>
            </a:r>
            <a:r>
              <a:rPr lang="en-US" dirty="0">
                <a:solidFill>
                  <a:srgbClr val="7030A0"/>
                </a:solidFill>
              </a:rPr>
              <a:t> 1926)</a:t>
            </a:r>
          </a:p>
        </p:txBody>
      </p:sp>
      <p:sp>
        <p:nvSpPr>
          <p:cNvPr id="116" name="Oval 115"/>
          <p:cNvSpPr/>
          <p:nvPr/>
        </p:nvSpPr>
        <p:spPr>
          <a:xfrm flipH="1">
            <a:off x="2823686" y="153994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17" name="Oval 116"/>
          <p:cNvSpPr/>
          <p:nvPr/>
        </p:nvSpPr>
        <p:spPr>
          <a:xfrm flipH="1">
            <a:off x="3915450" y="153994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8" name="Oval 117"/>
          <p:cNvSpPr/>
          <p:nvPr/>
        </p:nvSpPr>
        <p:spPr>
          <a:xfrm flipH="1">
            <a:off x="5127942" y="153994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19" name="Oval 118"/>
          <p:cNvSpPr/>
          <p:nvPr/>
        </p:nvSpPr>
        <p:spPr>
          <a:xfrm flipH="1">
            <a:off x="6219705" y="153994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20" name="Oval 119"/>
          <p:cNvSpPr/>
          <p:nvPr/>
        </p:nvSpPr>
        <p:spPr>
          <a:xfrm flipH="1">
            <a:off x="2823686" y="269207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1" name="Oval 120"/>
          <p:cNvSpPr/>
          <p:nvPr/>
        </p:nvSpPr>
        <p:spPr>
          <a:xfrm flipH="1">
            <a:off x="3915450" y="269207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22" name="Oval 121"/>
          <p:cNvSpPr/>
          <p:nvPr/>
        </p:nvSpPr>
        <p:spPr>
          <a:xfrm flipH="1">
            <a:off x="5127942" y="269207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23" name="Oval 122"/>
          <p:cNvSpPr/>
          <p:nvPr/>
        </p:nvSpPr>
        <p:spPr>
          <a:xfrm flipH="1">
            <a:off x="6219705" y="269207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24" name="Oval 123"/>
          <p:cNvSpPr/>
          <p:nvPr/>
        </p:nvSpPr>
        <p:spPr>
          <a:xfrm flipH="1">
            <a:off x="2823686" y="380947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125" name="Oval 124"/>
          <p:cNvSpPr/>
          <p:nvPr/>
        </p:nvSpPr>
        <p:spPr>
          <a:xfrm flipH="1">
            <a:off x="3915450" y="380947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26" name="Oval 125"/>
          <p:cNvSpPr/>
          <p:nvPr/>
        </p:nvSpPr>
        <p:spPr>
          <a:xfrm flipH="1">
            <a:off x="5127942" y="380947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27" name="Oval 126"/>
          <p:cNvSpPr/>
          <p:nvPr/>
        </p:nvSpPr>
        <p:spPr>
          <a:xfrm flipH="1">
            <a:off x="6219705" y="380947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28" name="Oval 127"/>
          <p:cNvSpPr/>
          <p:nvPr/>
        </p:nvSpPr>
        <p:spPr>
          <a:xfrm flipH="1">
            <a:off x="2843808" y="4961606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129" name="Oval 128"/>
          <p:cNvSpPr/>
          <p:nvPr/>
        </p:nvSpPr>
        <p:spPr>
          <a:xfrm flipH="1">
            <a:off x="3935571" y="4961606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30" name="Oval 129"/>
          <p:cNvSpPr/>
          <p:nvPr/>
        </p:nvSpPr>
        <p:spPr>
          <a:xfrm flipH="1">
            <a:off x="5148064" y="4961606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131" name="Oval 130"/>
          <p:cNvSpPr/>
          <p:nvPr/>
        </p:nvSpPr>
        <p:spPr>
          <a:xfrm flipH="1">
            <a:off x="6239827" y="4961606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132" name="Straight Connector 131"/>
          <p:cNvCxnSpPr/>
          <p:nvPr/>
        </p:nvCxnSpPr>
        <p:spPr>
          <a:xfrm>
            <a:off x="3074234" y="2081286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17" idx="4"/>
            <a:endCxn id="121" idx="0"/>
          </p:cNvCxnSpPr>
          <p:nvPr/>
        </p:nvCxnSpPr>
        <p:spPr>
          <a:xfrm>
            <a:off x="4186119" y="2081287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18" idx="4"/>
            <a:endCxn id="122" idx="0"/>
          </p:cNvCxnSpPr>
          <p:nvPr/>
        </p:nvCxnSpPr>
        <p:spPr>
          <a:xfrm>
            <a:off x="5398611" y="2081287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9" idx="4"/>
            <a:endCxn id="123" idx="0"/>
          </p:cNvCxnSpPr>
          <p:nvPr/>
        </p:nvCxnSpPr>
        <p:spPr>
          <a:xfrm>
            <a:off x="6490374" y="2081286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074234" y="3198688"/>
            <a:ext cx="0" cy="61079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1" idx="4"/>
            <a:endCxn id="125" idx="0"/>
          </p:cNvCxnSpPr>
          <p:nvPr/>
        </p:nvCxnSpPr>
        <p:spPr>
          <a:xfrm>
            <a:off x="4186119" y="3233415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22" idx="4"/>
            <a:endCxn id="126" idx="0"/>
          </p:cNvCxnSpPr>
          <p:nvPr/>
        </p:nvCxnSpPr>
        <p:spPr>
          <a:xfrm>
            <a:off x="5398611" y="3233415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490374" y="3198688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22" idx="6"/>
            <a:endCxn id="121" idx="2"/>
          </p:cNvCxnSpPr>
          <p:nvPr/>
        </p:nvCxnSpPr>
        <p:spPr>
          <a:xfrm flipH="1">
            <a:off x="4456787" y="2962746"/>
            <a:ext cx="671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4456787" y="4155117"/>
            <a:ext cx="671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29" idx="6"/>
            <a:endCxn id="128" idx="2"/>
          </p:cNvCxnSpPr>
          <p:nvPr/>
        </p:nvCxnSpPr>
        <p:spPr>
          <a:xfrm flipH="1">
            <a:off x="3385146" y="5232275"/>
            <a:ext cx="550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1" idx="6"/>
            <a:endCxn id="130" idx="2"/>
          </p:cNvCxnSpPr>
          <p:nvPr/>
        </p:nvCxnSpPr>
        <p:spPr>
          <a:xfrm flipH="1">
            <a:off x="5689402" y="5232275"/>
            <a:ext cx="550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17" idx="6"/>
            <a:endCxn id="116" idx="2"/>
          </p:cNvCxnSpPr>
          <p:nvPr/>
        </p:nvCxnSpPr>
        <p:spPr>
          <a:xfrm flipH="1">
            <a:off x="3365024" y="1810618"/>
            <a:ext cx="55042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19" idx="6"/>
            <a:endCxn id="118" idx="2"/>
          </p:cNvCxnSpPr>
          <p:nvPr/>
        </p:nvCxnSpPr>
        <p:spPr>
          <a:xfrm flipH="1">
            <a:off x="5669280" y="1810618"/>
            <a:ext cx="550425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4226362" y="2556539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362" y="2556539"/>
                <a:ext cx="1152128" cy="738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607662" y="2081287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662" y="2081287"/>
                <a:ext cx="43204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3074234" y="5210616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234" y="5210616"/>
                <a:ext cx="1152128" cy="738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5338245" y="5210616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245" y="5210616"/>
                <a:ext cx="1152128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2498170" y="326144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70" y="3261444"/>
                <a:ext cx="57606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aight Connector 171"/>
          <p:cNvCxnSpPr/>
          <p:nvPr/>
        </p:nvCxnSpPr>
        <p:spPr>
          <a:xfrm>
            <a:off x="3100076" y="4330378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211961" y="4365105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5424453" y="4365105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6516216" y="4365104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3707904" y="328498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284984"/>
                <a:ext cx="57606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4932040" y="328498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284984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6012160" y="328498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284984"/>
                <a:ext cx="57606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3779912" y="206084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060848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004048" y="213285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132856"/>
                <a:ext cx="43204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6084168" y="213285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132856"/>
                <a:ext cx="43204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2627784" y="4385543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385543"/>
                <a:ext cx="432048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3800034" y="436510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034" y="4365104"/>
                <a:ext cx="432048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5024170" y="443711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0" y="4437112"/>
                <a:ext cx="432048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6104290" y="443711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290" y="4437112"/>
                <a:ext cx="432048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79512" y="1268760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Phase 1:</a:t>
            </a:r>
          </a:p>
        </p:txBody>
      </p:sp>
    </p:spTree>
    <p:extLst>
      <p:ext uri="{BB962C8B-B14F-4D97-AF65-F5344CB8AC3E}">
        <p14:creationId xmlns:p14="http://schemas.microsoft.com/office/powerpoint/2010/main" val="3473930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/>
          <p:cNvSpPr/>
          <p:nvPr/>
        </p:nvSpPr>
        <p:spPr>
          <a:xfrm>
            <a:off x="3779912" y="3793743"/>
            <a:ext cx="77768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989647" y="3793743"/>
            <a:ext cx="77768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6069767" y="3793743"/>
            <a:ext cx="77768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2699792" y="3789040"/>
            <a:ext cx="77768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3794313" y="1484784"/>
            <a:ext cx="77768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004048" y="1484784"/>
            <a:ext cx="77768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6084168" y="1484784"/>
            <a:ext cx="77768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2714193" y="1480081"/>
            <a:ext cx="777687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-171400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MST in O(log n) Rounds (</a:t>
            </a:r>
            <a:r>
              <a:rPr lang="en-US" dirty="0" err="1">
                <a:solidFill>
                  <a:srgbClr val="7030A0"/>
                </a:solidFill>
              </a:rPr>
              <a:t>Boruvka</a:t>
            </a:r>
            <a:r>
              <a:rPr lang="en-US" dirty="0">
                <a:solidFill>
                  <a:srgbClr val="7030A0"/>
                </a:solidFill>
              </a:rPr>
              <a:t> 1926)</a:t>
            </a:r>
          </a:p>
        </p:txBody>
      </p:sp>
      <p:sp>
        <p:nvSpPr>
          <p:cNvPr id="116" name="Oval 115"/>
          <p:cNvSpPr/>
          <p:nvPr/>
        </p:nvSpPr>
        <p:spPr>
          <a:xfrm flipH="1">
            <a:off x="2823686" y="153994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17" name="Oval 116"/>
          <p:cNvSpPr/>
          <p:nvPr/>
        </p:nvSpPr>
        <p:spPr>
          <a:xfrm flipH="1">
            <a:off x="3915450" y="153994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8" name="Oval 117"/>
          <p:cNvSpPr/>
          <p:nvPr/>
        </p:nvSpPr>
        <p:spPr>
          <a:xfrm flipH="1">
            <a:off x="5127942" y="153994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19" name="Oval 118"/>
          <p:cNvSpPr/>
          <p:nvPr/>
        </p:nvSpPr>
        <p:spPr>
          <a:xfrm flipH="1">
            <a:off x="6219705" y="153994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20" name="Oval 119"/>
          <p:cNvSpPr/>
          <p:nvPr/>
        </p:nvSpPr>
        <p:spPr>
          <a:xfrm flipH="1">
            <a:off x="2823686" y="269207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1" name="Oval 120"/>
          <p:cNvSpPr/>
          <p:nvPr/>
        </p:nvSpPr>
        <p:spPr>
          <a:xfrm flipH="1">
            <a:off x="3915450" y="269207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22" name="Oval 121"/>
          <p:cNvSpPr/>
          <p:nvPr/>
        </p:nvSpPr>
        <p:spPr>
          <a:xfrm flipH="1">
            <a:off x="5127942" y="269207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23" name="Oval 122"/>
          <p:cNvSpPr/>
          <p:nvPr/>
        </p:nvSpPr>
        <p:spPr>
          <a:xfrm flipH="1">
            <a:off x="6219705" y="269207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24" name="Oval 123"/>
          <p:cNvSpPr/>
          <p:nvPr/>
        </p:nvSpPr>
        <p:spPr>
          <a:xfrm flipH="1">
            <a:off x="2823686" y="380947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125" name="Oval 124"/>
          <p:cNvSpPr/>
          <p:nvPr/>
        </p:nvSpPr>
        <p:spPr>
          <a:xfrm flipH="1">
            <a:off x="3915450" y="380947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26" name="Oval 125"/>
          <p:cNvSpPr/>
          <p:nvPr/>
        </p:nvSpPr>
        <p:spPr>
          <a:xfrm flipH="1">
            <a:off x="5127942" y="380947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27" name="Oval 126"/>
          <p:cNvSpPr/>
          <p:nvPr/>
        </p:nvSpPr>
        <p:spPr>
          <a:xfrm flipH="1">
            <a:off x="6219705" y="380947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28" name="Oval 127"/>
          <p:cNvSpPr/>
          <p:nvPr/>
        </p:nvSpPr>
        <p:spPr>
          <a:xfrm flipH="1">
            <a:off x="2843808" y="4961606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129" name="Oval 128"/>
          <p:cNvSpPr/>
          <p:nvPr/>
        </p:nvSpPr>
        <p:spPr>
          <a:xfrm flipH="1">
            <a:off x="3935571" y="4961606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30" name="Oval 129"/>
          <p:cNvSpPr/>
          <p:nvPr/>
        </p:nvSpPr>
        <p:spPr>
          <a:xfrm flipH="1">
            <a:off x="5148064" y="4961606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131" name="Oval 130"/>
          <p:cNvSpPr/>
          <p:nvPr/>
        </p:nvSpPr>
        <p:spPr>
          <a:xfrm flipH="1">
            <a:off x="6239827" y="4961606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132" name="Straight Connector 131"/>
          <p:cNvCxnSpPr/>
          <p:nvPr/>
        </p:nvCxnSpPr>
        <p:spPr>
          <a:xfrm>
            <a:off x="3074234" y="2081286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17" idx="4"/>
            <a:endCxn id="121" idx="0"/>
          </p:cNvCxnSpPr>
          <p:nvPr/>
        </p:nvCxnSpPr>
        <p:spPr>
          <a:xfrm>
            <a:off x="4186119" y="2081287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18" idx="4"/>
            <a:endCxn id="122" idx="0"/>
          </p:cNvCxnSpPr>
          <p:nvPr/>
        </p:nvCxnSpPr>
        <p:spPr>
          <a:xfrm>
            <a:off x="5398611" y="2081287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9" idx="4"/>
            <a:endCxn id="123" idx="0"/>
          </p:cNvCxnSpPr>
          <p:nvPr/>
        </p:nvCxnSpPr>
        <p:spPr>
          <a:xfrm>
            <a:off x="6490374" y="2081286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074234" y="3198688"/>
            <a:ext cx="0" cy="61079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1" idx="4"/>
            <a:endCxn id="125" idx="0"/>
          </p:cNvCxnSpPr>
          <p:nvPr/>
        </p:nvCxnSpPr>
        <p:spPr>
          <a:xfrm>
            <a:off x="4186119" y="3233415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22" idx="4"/>
            <a:endCxn id="126" idx="0"/>
          </p:cNvCxnSpPr>
          <p:nvPr/>
        </p:nvCxnSpPr>
        <p:spPr>
          <a:xfrm>
            <a:off x="5398611" y="3233415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490374" y="3198688"/>
            <a:ext cx="0" cy="61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22" idx="6"/>
            <a:endCxn id="121" idx="2"/>
          </p:cNvCxnSpPr>
          <p:nvPr/>
        </p:nvCxnSpPr>
        <p:spPr>
          <a:xfrm flipH="1">
            <a:off x="4456787" y="2962746"/>
            <a:ext cx="671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4456787" y="4155117"/>
            <a:ext cx="671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29" idx="6"/>
            <a:endCxn id="128" idx="2"/>
          </p:cNvCxnSpPr>
          <p:nvPr/>
        </p:nvCxnSpPr>
        <p:spPr>
          <a:xfrm flipH="1">
            <a:off x="3385146" y="5232275"/>
            <a:ext cx="550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1" idx="6"/>
            <a:endCxn id="130" idx="2"/>
          </p:cNvCxnSpPr>
          <p:nvPr/>
        </p:nvCxnSpPr>
        <p:spPr>
          <a:xfrm flipH="1">
            <a:off x="5689402" y="5232275"/>
            <a:ext cx="550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17" idx="6"/>
            <a:endCxn id="116" idx="2"/>
          </p:cNvCxnSpPr>
          <p:nvPr/>
        </p:nvCxnSpPr>
        <p:spPr>
          <a:xfrm flipH="1">
            <a:off x="3365024" y="1810618"/>
            <a:ext cx="55042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19" idx="6"/>
            <a:endCxn id="118" idx="2"/>
          </p:cNvCxnSpPr>
          <p:nvPr/>
        </p:nvCxnSpPr>
        <p:spPr>
          <a:xfrm flipH="1">
            <a:off x="5669280" y="1810618"/>
            <a:ext cx="550425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4226362" y="2556539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362" y="2556539"/>
                <a:ext cx="1152128" cy="738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607662" y="2081287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662" y="2081287"/>
                <a:ext cx="43204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3074234" y="5210616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234" y="5210616"/>
                <a:ext cx="1152128" cy="738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5338245" y="5210616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245" y="5210616"/>
                <a:ext cx="1152128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2498170" y="326144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70" y="3261444"/>
                <a:ext cx="57606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aight Connector 171"/>
          <p:cNvCxnSpPr/>
          <p:nvPr/>
        </p:nvCxnSpPr>
        <p:spPr>
          <a:xfrm>
            <a:off x="3100076" y="4330378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211961" y="4365105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5424453" y="4365105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6516216" y="4365104"/>
            <a:ext cx="0" cy="610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3707904" y="328498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284984"/>
                <a:ext cx="57606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4932040" y="328498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284984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6012160" y="328498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284984"/>
                <a:ext cx="57606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3779912" y="206084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060848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004048" y="213285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132856"/>
                <a:ext cx="43204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6084168" y="213285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132856"/>
                <a:ext cx="43204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2627784" y="4385543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385543"/>
                <a:ext cx="432048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3800034" y="436510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034" y="4365104"/>
                <a:ext cx="432048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5024170" y="443711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0" y="4437112"/>
                <a:ext cx="432048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6104290" y="443711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290" y="4437112"/>
                <a:ext cx="432048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79512" y="1268760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Phase 2:</a:t>
            </a:r>
          </a:p>
        </p:txBody>
      </p:sp>
    </p:spTree>
    <p:extLst>
      <p:ext uri="{BB962C8B-B14F-4D97-AF65-F5344CB8AC3E}">
        <p14:creationId xmlns:p14="http://schemas.microsoft.com/office/powerpoint/2010/main" val="114214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4941124" y="3674820"/>
            <a:ext cx="1963935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584580" y="3686375"/>
            <a:ext cx="1895292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941123" y="1374452"/>
            <a:ext cx="1963936" cy="17665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-171400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MST in O(log n) Rounds (</a:t>
            </a:r>
            <a:r>
              <a:rPr lang="en-US" dirty="0" err="1">
                <a:solidFill>
                  <a:srgbClr val="7030A0"/>
                </a:solidFill>
              </a:rPr>
              <a:t>Boruvka</a:t>
            </a:r>
            <a:r>
              <a:rPr lang="en-US" dirty="0">
                <a:solidFill>
                  <a:srgbClr val="7030A0"/>
                </a:solidFill>
              </a:rPr>
              <a:t> 1926)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656586" y="1349134"/>
            <a:ext cx="1823285" cy="1792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2751678" y="1422882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Oval 22"/>
          <p:cNvSpPr/>
          <p:nvPr/>
        </p:nvSpPr>
        <p:spPr>
          <a:xfrm flipH="1">
            <a:off x="3843442" y="1422882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Oval 23"/>
          <p:cNvSpPr/>
          <p:nvPr/>
        </p:nvSpPr>
        <p:spPr>
          <a:xfrm flipH="1">
            <a:off x="5055934" y="1422882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5" name="Oval 24"/>
          <p:cNvSpPr/>
          <p:nvPr/>
        </p:nvSpPr>
        <p:spPr>
          <a:xfrm flipH="1">
            <a:off x="6147697" y="1422882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8" name="Oval 27"/>
          <p:cNvSpPr/>
          <p:nvPr/>
        </p:nvSpPr>
        <p:spPr>
          <a:xfrm flipH="1">
            <a:off x="2751678" y="257501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9" name="Oval 28"/>
          <p:cNvSpPr/>
          <p:nvPr/>
        </p:nvSpPr>
        <p:spPr>
          <a:xfrm flipH="1">
            <a:off x="3843442" y="257501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5055934" y="257501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1" name="Oval 30"/>
          <p:cNvSpPr/>
          <p:nvPr/>
        </p:nvSpPr>
        <p:spPr>
          <a:xfrm flipH="1">
            <a:off x="6147697" y="257501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2" name="Oval 31"/>
          <p:cNvSpPr/>
          <p:nvPr/>
        </p:nvSpPr>
        <p:spPr>
          <a:xfrm flipH="1">
            <a:off x="2751678" y="3692411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H="1">
            <a:off x="3843442" y="3692411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4" name="Oval 33"/>
          <p:cNvSpPr/>
          <p:nvPr/>
        </p:nvSpPr>
        <p:spPr>
          <a:xfrm flipH="1">
            <a:off x="5055934" y="3692411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35" name="Oval 34"/>
          <p:cNvSpPr/>
          <p:nvPr/>
        </p:nvSpPr>
        <p:spPr>
          <a:xfrm flipH="1">
            <a:off x="6147697" y="3692411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36" name="Oval 35"/>
          <p:cNvSpPr/>
          <p:nvPr/>
        </p:nvSpPr>
        <p:spPr>
          <a:xfrm flipH="1">
            <a:off x="2771800" y="484453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>
          <a:xfrm flipH="1">
            <a:off x="3863563" y="484453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8" name="Oval 37"/>
          <p:cNvSpPr/>
          <p:nvPr/>
        </p:nvSpPr>
        <p:spPr>
          <a:xfrm flipH="1">
            <a:off x="5076056" y="484453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39" name="Oval 38"/>
          <p:cNvSpPr/>
          <p:nvPr/>
        </p:nvSpPr>
        <p:spPr>
          <a:xfrm flipH="1">
            <a:off x="6167819" y="484453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002226" y="1964219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54354" y="1929493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06481" y="1929493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4"/>
            <a:endCxn id="31" idx="0"/>
          </p:cNvCxnSpPr>
          <p:nvPr/>
        </p:nvCxnSpPr>
        <p:spPr>
          <a:xfrm>
            <a:off x="6418366" y="1964219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002226" y="4187989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7" idx="0"/>
          </p:cNvCxnSpPr>
          <p:nvPr/>
        </p:nvCxnSpPr>
        <p:spPr>
          <a:xfrm flipH="1">
            <a:off x="4134232" y="4239672"/>
            <a:ext cx="10061" cy="60486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4" idx="4"/>
          </p:cNvCxnSpPr>
          <p:nvPr/>
        </p:nvCxnSpPr>
        <p:spPr>
          <a:xfrm>
            <a:off x="5326603" y="4233749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18366" y="4239672"/>
            <a:ext cx="0" cy="55910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9" idx="4"/>
            <a:endCxn id="33" idx="0"/>
          </p:cNvCxnSpPr>
          <p:nvPr/>
        </p:nvCxnSpPr>
        <p:spPr>
          <a:xfrm>
            <a:off x="4114111" y="3116348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86761" y="3081621"/>
            <a:ext cx="1972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6"/>
            <a:endCxn id="36" idx="2"/>
          </p:cNvCxnSpPr>
          <p:nvPr/>
        </p:nvCxnSpPr>
        <p:spPr>
          <a:xfrm flipH="1">
            <a:off x="3313138" y="5115208"/>
            <a:ext cx="5504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9" idx="6"/>
            <a:endCxn id="38" idx="2"/>
          </p:cNvCxnSpPr>
          <p:nvPr/>
        </p:nvCxnSpPr>
        <p:spPr>
          <a:xfrm flipH="1">
            <a:off x="5617394" y="5115208"/>
            <a:ext cx="5504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3" idx="6"/>
            <a:endCxn id="22" idx="2"/>
          </p:cNvCxnSpPr>
          <p:nvPr/>
        </p:nvCxnSpPr>
        <p:spPr>
          <a:xfrm flipH="1">
            <a:off x="3293016" y="1693551"/>
            <a:ext cx="5504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5" idx="6"/>
            <a:endCxn id="24" idx="2"/>
          </p:cNvCxnSpPr>
          <p:nvPr/>
        </p:nvCxnSpPr>
        <p:spPr>
          <a:xfrm flipH="1">
            <a:off x="5597272" y="1693551"/>
            <a:ext cx="5504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168755" y="2492896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55" y="2492896"/>
                <a:ext cx="1152128" cy="738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320883" y="1268760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883" y="1268760"/>
                <a:ext cx="1152128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266237" y="5093549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237" y="5093549"/>
                <a:ext cx="1152128" cy="738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992165" y="1268760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165" y="1268760"/>
                <a:ext cx="1152128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/>
          <p:cNvCxnSpPr/>
          <p:nvPr/>
        </p:nvCxnSpPr>
        <p:spPr>
          <a:xfrm>
            <a:off x="3042469" y="3108193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418365" y="3098757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29" idx="2"/>
          </p:cNvCxnSpPr>
          <p:nvPr/>
        </p:nvCxnSpPr>
        <p:spPr>
          <a:xfrm flipH="1">
            <a:off x="4384780" y="2845679"/>
            <a:ext cx="671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33" idx="2"/>
          </p:cNvCxnSpPr>
          <p:nvPr/>
        </p:nvCxnSpPr>
        <p:spPr>
          <a:xfrm flipH="1">
            <a:off x="4384780" y="3963080"/>
            <a:ext cx="691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4603" y="31476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603" y="3147686"/>
                <a:ext cx="4235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248875" y="31299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875" y="3129935"/>
                <a:ext cx="423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024739" y="31299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739" y="3129935"/>
                <a:ext cx="42351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944619" y="31595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619" y="3159552"/>
                <a:ext cx="42351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512177" y="35916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177" y="3591600"/>
                <a:ext cx="42351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356472" y="509354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472" y="5093549"/>
                <a:ext cx="42351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568651" y="428839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651" y="4288392"/>
                <a:ext cx="42351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788446" y="426347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446" y="4263479"/>
                <a:ext cx="423514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932040" y="426347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63479"/>
                <a:ext cx="423514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020694" y="426347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694" y="4263479"/>
                <a:ext cx="42351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012160" y="198884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988840"/>
                <a:ext cx="423514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940574" y="198884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574" y="1988840"/>
                <a:ext cx="423514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779912" y="198884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988840"/>
                <a:ext cx="42351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2627784" y="198884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988840"/>
                <a:ext cx="42351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179512" y="1268760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Phase 3:</a:t>
            </a:r>
          </a:p>
        </p:txBody>
      </p:sp>
    </p:spTree>
    <p:extLst>
      <p:ext uri="{BB962C8B-B14F-4D97-AF65-F5344CB8AC3E}">
        <p14:creationId xmlns:p14="http://schemas.microsoft.com/office/powerpoint/2010/main" val="230716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2483768" y="3955823"/>
            <a:ext cx="4320480" cy="1767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-171400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MST in O(log n) Rounds (</a:t>
            </a:r>
            <a:r>
              <a:rPr lang="en-US" dirty="0" err="1">
                <a:solidFill>
                  <a:srgbClr val="7030A0"/>
                </a:solidFill>
              </a:rPr>
              <a:t>Boruvka</a:t>
            </a:r>
            <a:r>
              <a:rPr lang="en-US" dirty="0">
                <a:solidFill>
                  <a:srgbClr val="7030A0"/>
                </a:solidFill>
              </a:rPr>
              <a:t> 1926)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555774" y="1618582"/>
            <a:ext cx="4248473" cy="1792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2650866" y="169233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Oval 22"/>
          <p:cNvSpPr/>
          <p:nvPr/>
        </p:nvSpPr>
        <p:spPr>
          <a:xfrm flipH="1">
            <a:off x="3742630" y="169233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Oval 23"/>
          <p:cNvSpPr/>
          <p:nvPr/>
        </p:nvSpPr>
        <p:spPr>
          <a:xfrm flipH="1">
            <a:off x="4955122" y="169233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5" name="Oval 24"/>
          <p:cNvSpPr/>
          <p:nvPr/>
        </p:nvSpPr>
        <p:spPr>
          <a:xfrm flipH="1">
            <a:off x="6046885" y="169233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8" name="Oval 27"/>
          <p:cNvSpPr/>
          <p:nvPr/>
        </p:nvSpPr>
        <p:spPr>
          <a:xfrm flipH="1">
            <a:off x="2650866" y="284445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9" name="Oval 28"/>
          <p:cNvSpPr/>
          <p:nvPr/>
        </p:nvSpPr>
        <p:spPr>
          <a:xfrm flipH="1">
            <a:off x="3742630" y="284445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4955122" y="284445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1" name="Oval 30"/>
          <p:cNvSpPr/>
          <p:nvPr/>
        </p:nvSpPr>
        <p:spPr>
          <a:xfrm flipH="1">
            <a:off x="6046885" y="284445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2" name="Oval 31"/>
          <p:cNvSpPr/>
          <p:nvPr/>
        </p:nvSpPr>
        <p:spPr>
          <a:xfrm flipH="1">
            <a:off x="2650866" y="396185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H="1">
            <a:off x="3742630" y="396185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4" name="Oval 33"/>
          <p:cNvSpPr/>
          <p:nvPr/>
        </p:nvSpPr>
        <p:spPr>
          <a:xfrm flipH="1">
            <a:off x="4955122" y="396185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35" name="Oval 34"/>
          <p:cNvSpPr/>
          <p:nvPr/>
        </p:nvSpPr>
        <p:spPr>
          <a:xfrm flipH="1">
            <a:off x="6046885" y="396185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36" name="Oval 35"/>
          <p:cNvSpPr/>
          <p:nvPr/>
        </p:nvSpPr>
        <p:spPr>
          <a:xfrm flipH="1">
            <a:off x="2670988" y="511398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>
          <a:xfrm flipH="1">
            <a:off x="3762751" y="511398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8" name="Oval 37"/>
          <p:cNvSpPr/>
          <p:nvPr/>
        </p:nvSpPr>
        <p:spPr>
          <a:xfrm flipH="1">
            <a:off x="4975244" y="511398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39" name="Oval 38"/>
          <p:cNvSpPr/>
          <p:nvPr/>
        </p:nvSpPr>
        <p:spPr>
          <a:xfrm flipH="1">
            <a:off x="6067007" y="511398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901414" y="2233667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53542" y="2198941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05669" y="2198941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4"/>
            <a:endCxn id="31" idx="0"/>
          </p:cNvCxnSpPr>
          <p:nvPr/>
        </p:nvCxnSpPr>
        <p:spPr>
          <a:xfrm>
            <a:off x="6317554" y="2233667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01414" y="4457437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7" idx="0"/>
          </p:cNvCxnSpPr>
          <p:nvPr/>
        </p:nvCxnSpPr>
        <p:spPr>
          <a:xfrm flipH="1">
            <a:off x="4033420" y="4509120"/>
            <a:ext cx="10061" cy="60486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4" idx="4"/>
          </p:cNvCxnSpPr>
          <p:nvPr/>
        </p:nvCxnSpPr>
        <p:spPr>
          <a:xfrm>
            <a:off x="5225791" y="4503197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17554" y="4509120"/>
            <a:ext cx="0" cy="55910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9" idx="4"/>
            <a:endCxn id="33" idx="0"/>
          </p:cNvCxnSpPr>
          <p:nvPr/>
        </p:nvCxnSpPr>
        <p:spPr>
          <a:xfrm>
            <a:off x="4013299" y="3385796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185949" y="3351069"/>
            <a:ext cx="1972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6"/>
            <a:endCxn id="36" idx="2"/>
          </p:cNvCxnSpPr>
          <p:nvPr/>
        </p:nvCxnSpPr>
        <p:spPr>
          <a:xfrm flipH="1">
            <a:off x="3212326" y="5384656"/>
            <a:ext cx="5504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9" idx="6"/>
            <a:endCxn id="38" idx="2"/>
          </p:cNvCxnSpPr>
          <p:nvPr/>
        </p:nvCxnSpPr>
        <p:spPr>
          <a:xfrm flipH="1">
            <a:off x="5516582" y="5384656"/>
            <a:ext cx="5504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3" idx="6"/>
            <a:endCxn id="22" idx="2"/>
          </p:cNvCxnSpPr>
          <p:nvPr/>
        </p:nvCxnSpPr>
        <p:spPr>
          <a:xfrm flipH="1">
            <a:off x="3192204" y="1962999"/>
            <a:ext cx="5504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5" idx="6"/>
            <a:endCxn id="24" idx="2"/>
          </p:cNvCxnSpPr>
          <p:nvPr/>
        </p:nvCxnSpPr>
        <p:spPr>
          <a:xfrm flipH="1">
            <a:off x="5496460" y="1962999"/>
            <a:ext cx="5504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67943" y="2690336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3" y="2690336"/>
                <a:ext cx="1152128" cy="738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20071" y="1538208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1" y="1538208"/>
                <a:ext cx="1152128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165425" y="5362997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25" y="5362997"/>
                <a:ext cx="1152128" cy="738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891353" y="1538208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353" y="1538208"/>
                <a:ext cx="1152128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/>
          <p:cNvCxnSpPr/>
          <p:nvPr/>
        </p:nvCxnSpPr>
        <p:spPr>
          <a:xfrm>
            <a:off x="2941657" y="3377641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317553" y="3368205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29" idx="2"/>
          </p:cNvCxnSpPr>
          <p:nvPr/>
        </p:nvCxnSpPr>
        <p:spPr>
          <a:xfrm flipH="1">
            <a:off x="4283968" y="3115127"/>
            <a:ext cx="6711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304089" y="4232528"/>
            <a:ext cx="6711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93791" y="341713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791" y="3417134"/>
                <a:ext cx="4235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148063" y="33993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3" y="3399383"/>
                <a:ext cx="423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923927" y="33993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7" y="3399383"/>
                <a:ext cx="42351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843807" y="34290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7" y="3429000"/>
                <a:ext cx="42351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355975" y="420333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5" y="4203333"/>
                <a:ext cx="42351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255660" y="536299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660" y="5362997"/>
                <a:ext cx="42351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483767" y="455151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7" y="4551511"/>
                <a:ext cx="42351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30028" y="450912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028" y="4509120"/>
                <a:ext cx="423514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22399" y="450912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399" y="4509120"/>
                <a:ext cx="423514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914162" y="455784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62" y="4557840"/>
                <a:ext cx="42351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79512" y="1268760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Phase 4:</a:t>
            </a:r>
          </a:p>
        </p:txBody>
      </p:sp>
    </p:spTree>
    <p:extLst>
      <p:ext uri="{BB962C8B-B14F-4D97-AF65-F5344CB8AC3E}">
        <p14:creationId xmlns:p14="http://schemas.microsoft.com/office/powerpoint/2010/main" val="18576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2411761" y="1538208"/>
            <a:ext cx="4464495" cy="41848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-171400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MST in O(log n) Rounds (</a:t>
            </a:r>
            <a:r>
              <a:rPr lang="en-US" dirty="0" err="1">
                <a:solidFill>
                  <a:srgbClr val="7030A0"/>
                </a:solidFill>
              </a:rPr>
              <a:t>Boruvka</a:t>
            </a:r>
            <a:r>
              <a:rPr lang="en-US" dirty="0">
                <a:solidFill>
                  <a:srgbClr val="7030A0"/>
                </a:solidFill>
              </a:rPr>
              <a:t> 1926)</a:t>
            </a:r>
          </a:p>
        </p:txBody>
      </p:sp>
      <p:sp>
        <p:nvSpPr>
          <p:cNvPr id="22" name="Oval 21"/>
          <p:cNvSpPr/>
          <p:nvPr/>
        </p:nvSpPr>
        <p:spPr>
          <a:xfrm flipH="1">
            <a:off x="2578860" y="169233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Oval 22"/>
          <p:cNvSpPr/>
          <p:nvPr/>
        </p:nvSpPr>
        <p:spPr>
          <a:xfrm flipH="1">
            <a:off x="3670624" y="169233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4" name="Oval 23"/>
          <p:cNvSpPr/>
          <p:nvPr/>
        </p:nvSpPr>
        <p:spPr>
          <a:xfrm flipH="1">
            <a:off x="4883116" y="169233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5" name="Oval 24"/>
          <p:cNvSpPr/>
          <p:nvPr/>
        </p:nvSpPr>
        <p:spPr>
          <a:xfrm flipH="1">
            <a:off x="5974879" y="1692330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8" name="Oval 27"/>
          <p:cNvSpPr/>
          <p:nvPr/>
        </p:nvSpPr>
        <p:spPr>
          <a:xfrm flipH="1">
            <a:off x="2578860" y="284445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9" name="Oval 28"/>
          <p:cNvSpPr/>
          <p:nvPr/>
        </p:nvSpPr>
        <p:spPr>
          <a:xfrm flipH="1">
            <a:off x="3670624" y="284445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4883116" y="284445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1" name="Oval 30"/>
          <p:cNvSpPr/>
          <p:nvPr/>
        </p:nvSpPr>
        <p:spPr>
          <a:xfrm flipH="1">
            <a:off x="5974879" y="2844458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2" name="Oval 31"/>
          <p:cNvSpPr/>
          <p:nvPr/>
        </p:nvSpPr>
        <p:spPr>
          <a:xfrm flipH="1">
            <a:off x="2578860" y="396185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H="1">
            <a:off x="3670624" y="396185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4" name="Oval 33"/>
          <p:cNvSpPr/>
          <p:nvPr/>
        </p:nvSpPr>
        <p:spPr>
          <a:xfrm flipH="1">
            <a:off x="4883116" y="396185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35" name="Oval 34"/>
          <p:cNvSpPr/>
          <p:nvPr/>
        </p:nvSpPr>
        <p:spPr>
          <a:xfrm flipH="1">
            <a:off x="5974879" y="3961859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36" name="Oval 35"/>
          <p:cNvSpPr/>
          <p:nvPr/>
        </p:nvSpPr>
        <p:spPr>
          <a:xfrm flipH="1">
            <a:off x="2598982" y="511398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>
          <a:xfrm flipH="1">
            <a:off x="3690745" y="511398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8" name="Oval 37"/>
          <p:cNvSpPr/>
          <p:nvPr/>
        </p:nvSpPr>
        <p:spPr>
          <a:xfrm flipH="1">
            <a:off x="4903238" y="511398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39" name="Oval 38"/>
          <p:cNvSpPr/>
          <p:nvPr/>
        </p:nvSpPr>
        <p:spPr>
          <a:xfrm flipH="1">
            <a:off x="5995001" y="5113987"/>
            <a:ext cx="541338" cy="5413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829408" y="2233667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981536" y="2198941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33663" y="2198941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4"/>
            <a:endCxn id="31" idx="0"/>
          </p:cNvCxnSpPr>
          <p:nvPr/>
        </p:nvCxnSpPr>
        <p:spPr>
          <a:xfrm>
            <a:off x="6245548" y="2233667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829408" y="4457437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7" idx="0"/>
          </p:cNvCxnSpPr>
          <p:nvPr/>
        </p:nvCxnSpPr>
        <p:spPr>
          <a:xfrm flipH="1">
            <a:off x="3961414" y="4509120"/>
            <a:ext cx="10061" cy="60486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4" idx="4"/>
          </p:cNvCxnSpPr>
          <p:nvPr/>
        </p:nvCxnSpPr>
        <p:spPr>
          <a:xfrm>
            <a:off x="5153785" y="4503197"/>
            <a:ext cx="0" cy="6107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45548" y="4509120"/>
            <a:ext cx="0" cy="55910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9" idx="4"/>
            <a:endCxn id="33" idx="0"/>
          </p:cNvCxnSpPr>
          <p:nvPr/>
        </p:nvCxnSpPr>
        <p:spPr>
          <a:xfrm>
            <a:off x="3941293" y="3385796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113943" y="3351069"/>
            <a:ext cx="1972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6"/>
            <a:endCxn id="36" idx="2"/>
          </p:cNvCxnSpPr>
          <p:nvPr/>
        </p:nvCxnSpPr>
        <p:spPr>
          <a:xfrm flipH="1">
            <a:off x="3140320" y="5384656"/>
            <a:ext cx="5504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9" idx="6"/>
            <a:endCxn id="38" idx="2"/>
          </p:cNvCxnSpPr>
          <p:nvPr/>
        </p:nvCxnSpPr>
        <p:spPr>
          <a:xfrm flipH="1">
            <a:off x="5444576" y="5384656"/>
            <a:ext cx="5504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3" idx="6"/>
            <a:endCxn id="22" idx="2"/>
          </p:cNvCxnSpPr>
          <p:nvPr/>
        </p:nvCxnSpPr>
        <p:spPr>
          <a:xfrm flipH="1">
            <a:off x="3120198" y="1962999"/>
            <a:ext cx="5504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5" idx="6"/>
            <a:endCxn id="24" idx="2"/>
          </p:cNvCxnSpPr>
          <p:nvPr/>
        </p:nvCxnSpPr>
        <p:spPr>
          <a:xfrm flipH="1">
            <a:off x="5424454" y="1962999"/>
            <a:ext cx="5504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995937" y="2690336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7" y="2690336"/>
                <a:ext cx="1152128" cy="738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148065" y="1538208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5" y="1538208"/>
                <a:ext cx="1152128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093419" y="5362997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419" y="5362997"/>
                <a:ext cx="1152128" cy="738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819347" y="1538208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47" y="1538208"/>
                <a:ext cx="1152128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/>
          <p:cNvCxnSpPr/>
          <p:nvPr/>
        </p:nvCxnSpPr>
        <p:spPr>
          <a:xfrm>
            <a:off x="2869651" y="3377641"/>
            <a:ext cx="0" cy="5760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5547" y="3368205"/>
            <a:ext cx="0" cy="57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29" idx="2"/>
          </p:cNvCxnSpPr>
          <p:nvPr/>
        </p:nvCxnSpPr>
        <p:spPr>
          <a:xfrm flipH="1">
            <a:off x="4211962" y="3115127"/>
            <a:ext cx="6711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232083" y="4232528"/>
            <a:ext cx="6711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21785" y="341713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85" y="3417134"/>
                <a:ext cx="4235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076057" y="33993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7" y="3399383"/>
                <a:ext cx="423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851921" y="33993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1" y="3399383"/>
                <a:ext cx="42351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843809" y="34290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9" y="3429000"/>
                <a:ext cx="42351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283969" y="420333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9" y="4203333"/>
                <a:ext cx="42351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183654" y="536299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654" y="5362997"/>
                <a:ext cx="42351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411761" y="455151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1" y="4551511"/>
                <a:ext cx="42351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558022" y="450912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022" y="4509120"/>
                <a:ext cx="423514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750393" y="450912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393" y="4509120"/>
                <a:ext cx="423514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842156" y="455784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156" y="4557840"/>
                <a:ext cx="42351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568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83" y="724409"/>
            <a:ext cx="885551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Lotker</a:t>
            </a:r>
            <a:r>
              <a:rPr lang="en-US" sz="3200" dirty="0"/>
              <a:t>, Pavlov, </a:t>
            </a:r>
            <a:r>
              <a:rPr lang="en-US" sz="3200" dirty="0" err="1"/>
              <a:t>Patt</a:t>
            </a:r>
            <a:r>
              <a:rPr lang="en-US" sz="3200" dirty="0"/>
              <a:t>-Shamir and Peleg [SIGCOMP’05]: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O(log </a:t>
            </a:r>
            <a:r>
              <a:rPr lang="en-US" sz="3200" dirty="0" err="1">
                <a:solidFill>
                  <a:srgbClr val="0070C0"/>
                </a:solidFill>
              </a:rPr>
              <a:t>log</a:t>
            </a:r>
            <a:r>
              <a:rPr lang="en-US" sz="3200" dirty="0">
                <a:solidFill>
                  <a:srgbClr val="0070C0"/>
                </a:solidFill>
              </a:rPr>
              <a:t> n) </a:t>
            </a:r>
            <a:r>
              <a:rPr lang="en-US" sz="3200" dirty="0"/>
              <a:t>rounds of component </a:t>
            </a:r>
            <a:r>
              <a:rPr lang="en-US" sz="3200" dirty="0">
                <a:solidFill>
                  <a:srgbClr val="FF0000"/>
                </a:solidFill>
              </a:rPr>
              <a:t>merging</a:t>
            </a:r>
            <a:r>
              <a:rPr lang="en-US" sz="3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749" y="2474893"/>
                <a:ext cx="90637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Quadratic growth rate: </a:t>
                </a:r>
              </a:p>
              <a:p>
                <a:r>
                  <a:rPr lang="en-US" sz="2800" dirty="0"/>
                  <a:t>In O(1) rounds, component of size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to components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" y="2474893"/>
                <a:ext cx="906375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45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443355" y="4749664"/>
            <a:ext cx="1944216" cy="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3528" y="4005064"/>
            <a:ext cx="1728192" cy="1651864"/>
            <a:chOff x="323528" y="4005064"/>
            <a:chExt cx="1728192" cy="1651864"/>
          </a:xfrm>
        </p:grpSpPr>
        <p:sp>
          <p:nvSpPr>
            <p:cNvPr id="5" name="Oval 4"/>
            <p:cNvSpPr/>
            <p:nvPr/>
          </p:nvSpPr>
          <p:spPr>
            <a:xfrm>
              <a:off x="323528" y="4005064"/>
              <a:ext cx="1728192" cy="16518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67544" y="4812401"/>
              <a:ext cx="558173" cy="585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331640" y="4519417"/>
              <a:ext cx="558173" cy="585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46630" y="4164153"/>
              <a:ext cx="558173" cy="585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994819" y="4777531"/>
            <a:ext cx="1728192" cy="1651864"/>
            <a:chOff x="323528" y="4005064"/>
            <a:chExt cx="1728192" cy="1651864"/>
          </a:xfrm>
        </p:grpSpPr>
        <p:sp>
          <p:nvSpPr>
            <p:cNvPr id="90" name="Oval 89"/>
            <p:cNvSpPr/>
            <p:nvPr/>
          </p:nvSpPr>
          <p:spPr>
            <a:xfrm>
              <a:off x="323528" y="4005064"/>
              <a:ext cx="1728192" cy="16518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67544" y="4812401"/>
              <a:ext cx="558173" cy="585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331640" y="4519417"/>
              <a:ext cx="558173" cy="585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46630" y="4164153"/>
              <a:ext cx="558173" cy="585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621276" y="3583448"/>
            <a:ext cx="1728192" cy="1651864"/>
            <a:chOff x="323528" y="4005064"/>
            <a:chExt cx="1728192" cy="1651864"/>
          </a:xfrm>
        </p:grpSpPr>
        <p:sp>
          <p:nvSpPr>
            <p:cNvPr id="95" name="Oval 94"/>
            <p:cNvSpPr/>
            <p:nvPr/>
          </p:nvSpPr>
          <p:spPr>
            <a:xfrm>
              <a:off x="323528" y="4005064"/>
              <a:ext cx="1728192" cy="16518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67544" y="4812401"/>
              <a:ext cx="558173" cy="585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1331640" y="4519417"/>
              <a:ext cx="558173" cy="585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46630" y="4164153"/>
              <a:ext cx="558173" cy="585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506045" y="5017496"/>
            <a:ext cx="1728192" cy="1651864"/>
            <a:chOff x="323528" y="4005064"/>
            <a:chExt cx="1728192" cy="1651864"/>
          </a:xfrm>
        </p:grpSpPr>
        <p:sp>
          <p:nvSpPr>
            <p:cNvPr id="100" name="Oval 99"/>
            <p:cNvSpPr/>
            <p:nvPr/>
          </p:nvSpPr>
          <p:spPr>
            <a:xfrm>
              <a:off x="323528" y="4005064"/>
              <a:ext cx="1728192" cy="16518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67544" y="4812401"/>
              <a:ext cx="558173" cy="585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331640" y="4519417"/>
              <a:ext cx="558173" cy="585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746630" y="4164153"/>
              <a:ext cx="558173" cy="585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18530" y="3755262"/>
                <a:ext cx="230031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minimum </a:t>
                </a:r>
              </a:p>
              <a:p>
                <a:r>
                  <a:rPr lang="en-US" sz="2400" dirty="0"/>
                  <a:t>outgoing edges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530" y="3755262"/>
                <a:ext cx="230031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4244" t="-5882" r="-318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itle 1"/>
          <p:cNvSpPr txBox="1">
            <a:spLocks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</a:rPr>
              <a:t>MST in the Congested Clique Model</a:t>
            </a:r>
          </a:p>
        </p:txBody>
      </p:sp>
    </p:spTree>
    <p:extLst>
      <p:ext uri="{BB962C8B-B14F-4D97-AF65-F5344CB8AC3E}">
        <p14:creationId xmlns:p14="http://schemas.microsoft.com/office/powerpoint/2010/main" val="153989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-171400"/>
            <a:ext cx="8867328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LOCAL Model </a:t>
            </a:r>
          </a:p>
        </p:txBody>
      </p:sp>
      <p:sp>
        <p:nvSpPr>
          <p:cNvPr id="4" name="Oval 3"/>
          <p:cNvSpPr/>
          <p:nvPr/>
        </p:nvSpPr>
        <p:spPr>
          <a:xfrm>
            <a:off x="8263747" y="14198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06547" y="278092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63547" y="181120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73147" y="429309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47131" y="323812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27443" y="441196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07288" y="38980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076313"/>
            <a:ext cx="61051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every round: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Send messages to </a:t>
            </a:r>
            <a:r>
              <a:rPr lang="en-US" sz="3200" dirty="0">
                <a:solidFill>
                  <a:srgbClr val="FF0000"/>
                </a:solidFill>
              </a:rPr>
              <a:t>neighbors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Receive message from </a:t>
            </a:r>
            <a:r>
              <a:rPr lang="en-US" sz="3200" dirty="0">
                <a:solidFill>
                  <a:srgbClr val="FF0000"/>
                </a:solidFill>
              </a:rPr>
              <a:t>neighbors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Perform </a:t>
            </a:r>
            <a:r>
              <a:rPr lang="en-US" sz="3200" i="1" dirty="0"/>
              <a:t>local</a:t>
            </a:r>
            <a:r>
              <a:rPr lang="en-US" sz="3200" dirty="0"/>
              <a:t> computation.</a:t>
            </a:r>
          </a:p>
        </p:txBody>
      </p:sp>
      <p:cxnSp>
        <p:nvCxnSpPr>
          <p:cNvPr id="13" name="Straight Connector 12"/>
          <p:cNvCxnSpPr>
            <a:stCxn id="4" idx="4"/>
            <a:endCxn id="5" idx="7"/>
          </p:cNvCxnSpPr>
          <p:nvPr/>
        </p:nvCxnSpPr>
        <p:spPr>
          <a:xfrm flipH="1">
            <a:off x="8196792" y="1877031"/>
            <a:ext cx="295555" cy="970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4" idx="2"/>
          </p:cNvCxnSpPr>
          <p:nvPr/>
        </p:nvCxnSpPr>
        <p:spPr>
          <a:xfrm flipV="1">
            <a:off x="6920747" y="1648431"/>
            <a:ext cx="1343000" cy="391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6" idx="4"/>
          </p:cNvCxnSpPr>
          <p:nvPr/>
        </p:nvCxnSpPr>
        <p:spPr>
          <a:xfrm flipH="1" flipV="1">
            <a:off x="6692147" y="2268401"/>
            <a:ext cx="383584" cy="969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1"/>
            <a:endCxn id="6" idx="5"/>
          </p:cNvCxnSpPr>
          <p:nvPr/>
        </p:nvCxnSpPr>
        <p:spPr>
          <a:xfrm flipH="1" flipV="1">
            <a:off x="6853792" y="2201446"/>
            <a:ext cx="1019710" cy="646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  <a:endCxn id="9" idx="0"/>
          </p:cNvCxnSpPr>
          <p:nvPr/>
        </p:nvCxnSpPr>
        <p:spPr>
          <a:xfrm flipH="1">
            <a:off x="5756043" y="2201446"/>
            <a:ext cx="774459" cy="221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2"/>
          </p:cNvCxnSpPr>
          <p:nvPr/>
        </p:nvCxnSpPr>
        <p:spPr>
          <a:xfrm flipH="1">
            <a:off x="5756043" y="4521696"/>
            <a:ext cx="1317104" cy="118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2"/>
            <a:endCxn id="8" idx="5"/>
          </p:cNvCxnSpPr>
          <p:nvPr/>
        </p:nvCxnSpPr>
        <p:spPr>
          <a:xfrm flipH="1" flipV="1">
            <a:off x="7237376" y="3628373"/>
            <a:ext cx="1269912" cy="498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967">
            <a:off x="7237375" y="1180106"/>
            <a:ext cx="569171" cy="56917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-36512" y="5157192"/>
            <a:ext cx="5057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dirty="0"/>
              <a:t>Abstract away </a:t>
            </a:r>
            <a:r>
              <a:rPr lang="en-US" sz="3200" dirty="0">
                <a:solidFill>
                  <a:srgbClr val="00B050"/>
                </a:solidFill>
              </a:rPr>
              <a:t>congestion</a:t>
            </a:r>
            <a:r>
              <a:rPr lang="en-US" sz="3200" dirty="0"/>
              <a:t>.</a:t>
            </a:r>
          </a:p>
          <a:p>
            <a:r>
              <a:rPr lang="en-US" sz="3200" dirty="0"/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534168" y="5885031"/>
                <a:ext cx="666262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/>
                  <a:t>R rounds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Knowing R-neighborhood.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68" y="5885031"/>
                <a:ext cx="6662624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2188" r="-91" b="-1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863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83" y="1056218"/>
            <a:ext cx="8855514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Hegeman</a:t>
            </a:r>
            <a:r>
              <a:rPr lang="en-US" sz="2000" dirty="0"/>
              <a:t>, </a:t>
            </a:r>
            <a:r>
              <a:rPr lang="en-US" sz="2000" dirty="0" err="1"/>
              <a:t>Pandurangan</a:t>
            </a:r>
            <a:r>
              <a:rPr lang="en-US" sz="2000" dirty="0"/>
              <a:t>, </a:t>
            </a:r>
            <a:r>
              <a:rPr lang="en-US" sz="2000" dirty="0" err="1"/>
              <a:t>Pemmaraju</a:t>
            </a:r>
            <a:r>
              <a:rPr lang="en-US" sz="2000" dirty="0"/>
              <a:t>, </a:t>
            </a:r>
            <a:r>
              <a:rPr lang="en-US" sz="2000" dirty="0" err="1"/>
              <a:t>Sardeshmukh</a:t>
            </a:r>
            <a:r>
              <a:rPr lang="en-US" sz="2000" dirty="0"/>
              <a:t> and </a:t>
            </a:r>
            <a:r>
              <a:rPr lang="en-US" sz="2000" dirty="0" err="1"/>
              <a:t>Scquizzato</a:t>
            </a:r>
            <a:r>
              <a:rPr lang="en-US" sz="2000" dirty="0"/>
              <a:t> [PODC’15]: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O(</a:t>
            </a:r>
            <a:r>
              <a:rPr lang="en-US" sz="3200" dirty="0">
                <a:solidFill>
                  <a:srgbClr val="FF0000"/>
                </a:solidFill>
              </a:rPr>
              <a:t>log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log</a:t>
            </a:r>
            <a:r>
              <a:rPr lang="en-US" sz="3200" dirty="0">
                <a:solidFill>
                  <a:srgbClr val="0070C0"/>
                </a:solidFill>
              </a:rPr>
              <a:t> log n) </a:t>
            </a:r>
            <a:r>
              <a:rPr lang="en-US" sz="3200" dirty="0"/>
              <a:t>rounds of components </a:t>
            </a:r>
            <a:r>
              <a:rPr lang="en-US" sz="3200" dirty="0">
                <a:solidFill>
                  <a:srgbClr val="FF0000"/>
                </a:solidFill>
              </a:rPr>
              <a:t>merging</a:t>
            </a:r>
            <a:r>
              <a:rPr lang="en-US" sz="3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2620069"/>
            <a:ext cx="8640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Run </a:t>
            </a:r>
            <a:r>
              <a:rPr lang="en-US" sz="2800" dirty="0" err="1"/>
              <a:t>Lotker</a:t>
            </a:r>
            <a:r>
              <a:rPr lang="en-US" sz="2800" dirty="0"/>
              <a:t> et al. for </a:t>
            </a:r>
            <a:r>
              <a:rPr lang="en-US" sz="2800" dirty="0">
                <a:solidFill>
                  <a:srgbClr val="0070C0"/>
                </a:solidFill>
              </a:rPr>
              <a:t>O(log </a:t>
            </a:r>
            <a:r>
              <a:rPr lang="en-US" sz="2800" dirty="0" err="1">
                <a:solidFill>
                  <a:srgbClr val="0070C0"/>
                </a:solidFill>
              </a:rPr>
              <a:t>log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log</a:t>
            </a:r>
            <a:r>
              <a:rPr lang="en-US" sz="2800" dirty="0">
                <a:solidFill>
                  <a:srgbClr val="0070C0"/>
                </a:solidFill>
              </a:rPr>
              <a:t> n) rounds</a:t>
            </a:r>
            <a:r>
              <a:rPr lang="en-US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Number of components: </a:t>
            </a:r>
            <a:r>
              <a:rPr lang="en-US" sz="2800" dirty="0">
                <a:solidFill>
                  <a:srgbClr val="FF0000"/>
                </a:solidFill>
              </a:rPr>
              <a:t>O(n/poly-log n)</a:t>
            </a:r>
            <a:r>
              <a:rPr lang="en-US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Finish in O(1) rounds using </a:t>
            </a:r>
            <a:r>
              <a:rPr lang="en-US" sz="2800" dirty="0">
                <a:solidFill>
                  <a:srgbClr val="FF0000"/>
                </a:solidFill>
              </a:rPr>
              <a:t>linear sketches</a:t>
            </a:r>
            <a:r>
              <a:rPr lang="en-US" sz="2800" dirty="0"/>
              <a:t>.</a:t>
            </a:r>
          </a:p>
        </p:txBody>
      </p:sp>
      <p:sp>
        <p:nvSpPr>
          <p:cNvPr id="106" name="Title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030A0"/>
                </a:solidFill>
              </a:rPr>
              <a:t>Faster MST in the Congested Clique</a:t>
            </a:r>
          </a:p>
        </p:txBody>
      </p:sp>
    </p:spTree>
    <p:extLst>
      <p:ext uri="{BB962C8B-B14F-4D97-AF65-F5344CB8AC3E}">
        <p14:creationId xmlns:p14="http://schemas.microsoft.com/office/powerpoint/2010/main" val="2944482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83" y="1056218"/>
            <a:ext cx="8855514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Hegeman</a:t>
            </a:r>
            <a:r>
              <a:rPr lang="en-US" sz="2000" dirty="0"/>
              <a:t>, </a:t>
            </a:r>
            <a:r>
              <a:rPr lang="en-US" sz="2000" dirty="0" err="1"/>
              <a:t>Pandurangan</a:t>
            </a:r>
            <a:r>
              <a:rPr lang="en-US" sz="2000" dirty="0"/>
              <a:t>, </a:t>
            </a:r>
            <a:r>
              <a:rPr lang="en-US" sz="2000" dirty="0" err="1"/>
              <a:t>Pemmaraju</a:t>
            </a:r>
            <a:r>
              <a:rPr lang="en-US" sz="2000" dirty="0"/>
              <a:t>, </a:t>
            </a:r>
            <a:r>
              <a:rPr lang="en-US" sz="2000" dirty="0" err="1"/>
              <a:t>Sardeshmukh</a:t>
            </a:r>
            <a:r>
              <a:rPr lang="en-US" sz="2000" dirty="0"/>
              <a:t> and </a:t>
            </a:r>
            <a:r>
              <a:rPr lang="en-US" sz="2000" dirty="0" err="1"/>
              <a:t>Scquizzato</a:t>
            </a:r>
            <a:r>
              <a:rPr lang="en-US" sz="2000" dirty="0"/>
              <a:t> [PODC’15]: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O(</a:t>
            </a:r>
            <a:r>
              <a:rPr lang="en-US" sz="3200" dirty="0">
                <a:solidFill>
                  <a:srgbClr val="FF0000"/>
                </a:solidFill>
              </a:rPr>
              <a:t>log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log</a:t>
            </a:r>
            <a:r>
              <a:rPr lang="en-US" sz="3200" dirty="0">
                <a:solidFill>
                  <a:srgbClr val="0070C0"/>
                </a:solidFill>
              </a:rPr>
              <a:t> log n) </a:t>
            </a:r>
            <a:r>
              <a:rPr lang="en-US" sz="3200" dirty="0"/>
              <a:t>rounds of components </a:t>
            </a:r>
            <a:r>
              <a:rPr lang="en-US" sz="3200" dirty="0">
                <a:solidFill>
                  <a:srgbClr val="FF0000"/>
                </a:solidFill>
              </a:rPr>
              <a:t>merging</a:t>
            </a:r>
            <a:r>
              <a:rPr lang="en-US" sz="3200" dirty="0"/>
              <a:t>.</a:t>
            </a:r>
          </a:p>
        </p:txBody>
      </p:sp>
      <p:sp>
        <p:nvSpPr>
          <p:cNvPr id="106" name="Title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030A0"/>
                </a:solidFill>
              </a:rPr>
              <a:t>Faster MST in the Congested Clique</a:t>
            </a:r>
          </a:p>
        </p:txBody>
      </p:sp>
      <p:sp>
        <p:nvSpPr>
          <p:cNvPr id="2" name="Oval 1"/>
          <p:cNvSpPr/>
          <p:nvPr/>
        </p:nvSpPr>
        <p:spPr>
          <a:xfrm>
            <a:off x="660350" y="3068960"/>
            <a:ext cx="1247354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48064" y="2561128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…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9379" y="3223828"/>
            <a:ext cx="504056" cy="147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" idx="6"/>
          </p:cNvCxnSpPr>
          <p:nvPr/>
        </p:nvCxnSpPr>
        <p:spPr>
          <a:xfrm>
            <a:off x="1907704" y="3248980"/>
            <a:ext cx="480838" cy="147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49400" y="3068960"/>
            <a:ext cx="1247354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938429" y="3223828"/>
            <a:ext cx="504056" cy="147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6"/>
          </p:cNvCxnSpPr>
          <p:nvPr/>
        </p:nvCxnSpPr>
        <p:spPr>
          <a:xfrm>
            <a:off x="4696754" y="3248980"/>
            <a:ext cx="480838" cy="147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020272" y="3068960"/>
            <a:ext cx="1247354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509301" y="3223828"/>
            <a:ext cx="504056" cy="147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6"/>
          </p:cNvCxnSpPr>
          <p:nvPr/>
        </p:nvCxnSpPr>
        <p:spPr>
          <a:xfrm>
            <a:off x="8267626" y="3248980"/>
            <a:ext cx="480838" cy="147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91083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4459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3608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62571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66627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86707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57392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33456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609520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372200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76256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52320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971283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460432" y="4797152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16200000">
            <a:off x="7449915" y="3498603"/>
            <a:ext cx="390012" cy="20630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907607" y="3805262"/>
                <a:ext cx="1600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607" y="3805262"/>
                <a:ext cx="160043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760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5090963" y="4798099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61727" y="6309320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719896" y="6208800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Leader</a:t>
            </a:r>
          </a:p>
        </p:txBody>
      </p:sp>
      <p:cxnSp>
        <p:nvCxnSpPr>
          <p:cNvPr id="46" name="Straight Connector 45"/>
          <p:cNvCxnSpPr>
            <a:stCxn id="27" idx="4"/>
            <a:endCxn id="44" idx="2"/>
          </p:cNvCxnSpPr>
          <p:nvPr/>
        </p:nvCxnSpPr>
        <p:spPr>
          <a:xfrm>
            <a:off x="263650" y="5142285"/>
            <a:ext cx="3898077" cy="133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0" idx="4"/>
            <a:endCxn id="44" idx="6"/>
          </p:cNvCxnSpPr>
          <p:nvPr/>
        </p:nvCxnSpPr>
        <p:spPr>
          <a:xfrm flipH="1">
            <a:off x="4506860" y="5142285"/>
            <a:ext cx="4126139" cy="133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3"/>
            <a:endCxn id="44" idx="6"/>
          </p:cNvCxnSpPr>
          <p:nvPr/>
        </p:nvCxnSpPr>
        <p:spPr>
          <a:xfrm flipH="1">
            <a:off x="4506860" y="5091741"/>
            <a:ext cx="3514967" cy="1390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8" idx="3"/>
            <a:endCxn id="44" idx="6"/>
          </p:cNvCxnSpPr>
          <p:nvPr/>
        </p:nvCxnSpPr>
        <p:spPr>
          <a:xfrm flipH="1">
            <a:off x="4506860" y="5091741"/>
            <a:ext cx="2996004" cy="1390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7" idx="4"/>
            <a:endCxn id="44" idx="6"/>
          </p:cNvCxnSpPr>
          <p:nvPr/>
        </p:nvCxnSpPr>
        <p:spPr>
          <a:xfrm flipH="1">
            <a:off x="4506860" y="5142285"/>
            <a:ext cx="2541963" cy="133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6" idx="4"/>
            <a:endCxn id="44" idx="6"/>
          </p:cNvCxnSpPr>
          <p:nvPr/>
        </p:nvCxnSpPr>
        <p:spPr>
          <a:xfrm flipH="1">
            <a:off x="4506860" y="5142285"/>
            <a:ext cx="2037907" cy="133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3" idx="4"/>
            <a:endCxn id="44" idx="0"/>
          </p:cNvCxnSpPr>
          <p:nvPr/>
        </p:nvCxnSpPr>
        <p:spPr>
          <a:xfrm flipH="1">
            <a:off x="4334294" y="5143232"/>
            <a:ext cx="929236" cy="1166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5" idx="4"/>
            <a:endCxn id="44" idx="0"/>
          </p:cNvCxnSpPr>
          <p:nvPr/>
        </p:nvCxnSpPr>
        <p:spPr>
          <a:xfrm flipH="1">
            <a:off x="4334294" y="5142285"/>
            <a:ext cx="447793" cy="1167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4" idx="4"/>
            <a:endCxn id="44" idx="0"/>
          </p:cNvCxnSpPr>
          <p:nvPr/>
        </p:nvCxnSpPr>
        <p:spPr>
          <a:xfrm>
            <a:off x="4206023" y="5142285"/>
            <a:ext cx="128271" cy="1167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44" idx="0"/>
          </p:cNvCxnSpPr>
          <p:nvPr/>
        </p:nvCxnSpPr>
        <p:spPr>
          <a:xfrm>
            <a:off x="3657424" y="5142285"/>
            <a:ext cx="676870" cy="1167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2" idx="5"/>
            <a:endCxn id="44" idx="0"/>
          </p:cNvCxnSpPr>
          <p:nvPr/>
        </p:nvCxnSpPr>
        <p:spPr>
          <a:xfrm>
            <a:off x="3081296" y="5091741"/>
            <a:ext cx="1252998" cy="1217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4"/>
            <a:endCxn id="44" idx="2"/>
          </p:cNvCxnSpPr>
          <p:nvPr/>
        </p:nvCxnSpPr>
        <p:spPr>
          <a:xfrm>
            <a:off x="727026" y="5142285"/>
            <a:ext cx="3434701" cy="133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9" idx="4"/>
            <a:endCxn id="44" idx="2"/>
          </p:cNvCxnSpPr>
          <p:nvPr/>
        </p:nvCxnSpPr>
        <p:spPr>
          <a:xfrm>
            <a:off x="1216175" y="5142285"/>
            <a:ext cx="2945552" cy="133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0" idx="4"/>
            <a:endCxn id="44" idx="2"/>
          </p:cNvCxnSpPr>
          <p:nvPr/>
        </p:nvCxnSpPr>
        <p:spPr>
          <a:xfrm>
            <a:off x="1735138" y="5142285"/>
            <a:ext cx="2426589" cy="133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1" idx="4"/>
            <a:endCxn id="44" idx="2"/>
          </p:cNvCxnSpPr>
          <p:nvPr/>
        </p:nvCxnSpPr>
        <p:spPr>
          <a:xfrm>
            <a:off x="2239194" y="5142285"/>
            <a:ext cx="1922533" cy="133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7" idx="7"/>
          </p:cNvCxnSpPr>
          <p:nvPr/>
        </p:nvCxnSpPr>
        <p:spPr>
          <a:xfrm flipV="1">
            <a:off x="4514083" y="2780928"/>
            <a:ext cx="182671" cy="3407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4331412" y="2742719"/>
            <a:ext cx="2882" cy="340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923928" y="2724739"/>
            <a:ext cx="149149" cy="340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635896" y="2840740"/>
            <a:ext cx="254540" cy="2427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4270158" y="3429000"/>
            <a:ext cx="2882" cy="37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923928" y="3430300"/>
            <a:ext cx="74574" cy="340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3629958" y="3448281"/>
            <a:ext cx="260478" cy="3227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4273040" y="3429000"/>
            <a:ext cx="285150" cy="342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1376834" y="3446101"/>
            <a:ext cx="285150" cy="342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899592" y="3430301"/>
            <a:ext cx="144016" cy="5102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1673876" y="2840740"/>
            <a:ext cx="233828" cy="2809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1216174" y="2724739"/>
            <a:ext cx="69407" cy="3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974201" y="2740039"/>
            <a:ext cx="69407" cy="3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7382682" y="2755668"/>
            <a:ext cx="69407" cy="310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614197" y="2755668"/>
            <a:ext cx="93629" cy="327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8001054" y="2773472"/>
            <a:ext cx="93629" cy="327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8064912" y="3365403"/>
            <a:ext cx="78937" cy="327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7305192" y="3432289"/>
            <a:ext cx="112193" cy="327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endCxn id="20" idx="4"/>
          </p:cNvCxnSpPr>
          <p:nvPr/>
        </p:nvCxnSpPr>
        <p:spPr>
          <a:xfrm flipH="1" flipV="1">
            <a:off x="7643949" y="3429000"/>
            <a:ext cx="23065" cy="3349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08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306149" y="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solidFill>
                      <a:srgbClr val="7030A0"/>
                    </a:solidFill>
                  </a:rPr>
                  <a:t>This Talk: MST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Rounds</a:t>
                </a:r>
              </a:p>
            </p:txBody>
          </p:sp>
        </mc:Choice>
        <mc:Fallback xmlns="">
          <p:sp>
            <p:nvSpPr>
              <p:cNvPr id="3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49" y="0"/>
                <a:ext cx="8229600" cy="1143000"/>
              </a:xfrm>
              <a:prstGeom prst="rect">
                <a:avLst/>
              </a:prstGeom>
              <a:blipFill rotWithShape="1">
                <a:blip r:embed="rId5"/>
                <a:stretch>
                  <a:fillRect l="-1111" r="-1111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419872" y="1424970"/>
            <a:ext cx="2307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Road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43415" y="2276872"/>
                <a:ext cx="6719788" cy="107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200" dirty="0"/>
                  <a:t>graph </a:t>
                </a:r>
                <a:r>
                  <a:rPr lang="en-US" sz="3200" dirty="0">
                    <a:solidFill>
                      <a:srgbClr val="00B050"/>
                    </a:solidFill>
                  </a:rPr>
                  <a:t>connectivity</a:t>
                </a:r>
                <a:r>
                  <a:rPr lang="en-US" sz="3200" dirty="0"/>
                  <a:t> algorithm</a:t>
                </a:r>
              </a:p>
              <a:p>
                <a:pPr algn="ctr"/>
                <a:r>
                  <a:rPr lang="en-US" sz="3200" dirty="0"/>
                  <a:t>(growing maximal forest)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15" y="2276872"/>
                <a:ext cx="6719788" cy="1077218"/>
              </a:xfrm>
              <a:prstGeom prst="rect">
                <a:avLst/>
              </a:prstGeom>
              <a:blipFill rotWithShape="1">
                <a:blip r:embed="rId3"/>
                <a:stretch>
                  <a:fillRect t="-5556" r="-171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4572000" y="3501008"/>
            <a:ext cx="1" cy="8757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481001"/>
                <a:ext cx="9105186" cy="621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B050"/>
                    </a:solidFill>
                  </a:rPr>
                  <a:t>Parallel</a:t>
                </a:r>
                <a:r>
                  <a:rPr lang="en-US" sz="3200" dirty="0"/>
                  <a:t> computation of </a:t>
                </a:r>
                <a:r>
                  <a:rPr lang="en-US" sz="3200" dirty="0">
                    <a:solidFill>
                      <a:srgbClr val="FF0000"/>
                    </a:solidFill>
                  </a:rPr>
                  <a:t>O(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√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connectivity instances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81001"/>
                <a:ext cx="9105186" cy="621580"/>
              </a:xfrm>
              <a:prstGeom prst="rect">
                <a:avLst/>
              </a:prstGeom>
              <a:blipFill rotWithShape="1">
                <a:blip r:embed="rId4"/>
                <a:stretch>
                  <a:fillRect l="-602" t="-5882" r="-669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4566238" y="5102581"/>
            <a:ext cx="0" cy="8757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31989" y="6093296"/>
            <a:ext cx="1116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MST </a:t>
            </a:r>
          </a:p>
        </p:txBody>
      </p:sp>
    </p:spTree>
    <p:extLst>
      <p:ext uri="{BB962C8B-B14F-4D97-AF65-F5344CB8AC3E}">
        <p14:creationId xmlns:p14="http://schemas.microsoft.com/office/powerpoint/2010/main" val="3247937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0" i="0" dirty="0">
                <a:solidFill>
                  <a:srgbClr val="7030A0"/>
                </a:solidFill>
                <a:latin typeface="+mj-lt"/>
              </a:rPr>
              <a:t>Basic</a:t>
            </a:r>
            <a:r>
              <a:rPr lang="en-US" sz="3600" b="0" i="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dirty="0">
                <a:solidFill>
                  <a:srgbClr val="7030A0"/>
                </a:solidFill>
              </a:rPr>
              <a:t>Connectivity (BC) Algorithm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55776" y="2826650"/>
            <a:ext cx="3528392" cy="2214921"/>
            <a:chOff x="3635898" y="3656641"/>
            <a:chExt cx="5322219" cy="3228743"/>
          </a:xfrm>
        </p:grpSpPr>
        <p:sp>
          <p:nvSpPr>
            <p:cNvPr id="11" name="Oval 10"/>
            <p:cNvSpPr/>
            <p:nvPr/>
          </p:nvSpPr>
          <p:spPr>
            <a:xfrm>
              <a:off x="3635898" y="3656641"/>
              <a:ext cx="5322219" cy="32287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95936" y="4012936"/>
              <a:ext cx="2376264" cy="23687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44208" y="4182044"/>
              <a:ext cx="2376264" cy="23687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20541925">
              <a:off x="7851262" y="4441221"/>
              <a:ext cx="633462" cy="16904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00392" y="5600560"/>
              <a:ext cx="360857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875033" y="4705512"/>
              <a:ext cx="360857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4"/>
            </p:cNvCxnSpPr>
            <p:nvPr/>
          </p:nvCxnSpPr>
          <p:spPr>
            <a:xfrm>
              <a:off x="8055462" y="5043848"/>
              <a:ext cx="201023" cy="5769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6854211" y="4507010"/>
              <a:ext cx="633462" cy="1690445"/>
              <a:chOff x="4165101" y="3289605"/>
              <a:chExt cx="633462" cy="1690445"/>
            </a:xfrm>
          </p:grpSpPr>
          <p:sp>
            <p:nvSpPr>
              <p:cNvPr id="19" name="Oval 18"/>
              <p:cNvSpPr/>
              <p:nvPr/>
            </p:nvSpPr>
            <p:spPr>
              <a:xfrm rot="20541925">
                <a:off x="4165101" y="3289605"/>
                <a:ext cx="633462" cy="169044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414231" y="4448944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88872" y="3553896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4"/>
              </p:cNvCxnSpPr>
              <p:nvPr/>
            </p:nvCxnSpPr>
            <p:spPr>
              <a:xfrm>
                <a:off x="4369301" y="3892232"/>
                <a:ext cx="201023" cy="5769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rot="21177015">
              <a:off x="5261931" y="4253952"/>
              <a:ext cx="633462" cy="1690445"/>
              <a:chOff x="4165101" y="3289605"/>
              <a:chExt cx="633462" cy="1690445"/>
            </a:xfrm>
          </p:grpSpPr>
          <p:sp>
            <p:nvSpPr>
              <p:cNvPr id="24" name="Oval 23"/>
              <p:cNvSpPr/>
              <p:nvPr/>
            </p:nvSpPr>
            <p:spPr>
              <a:xfrm rot="20541925">
                <a:off x="4165101" y="3289605"/>
                <a:ext cx="633462" cy="169044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414231" y="4448944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88872" y="3553896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26" idx="4"/>
              </p:cNvCxnSpPr>
              <p:nvPr/>
            </p:nvCxnSpPr>
            <p:spPr>
              <a:xfrm>
                <a:off x="4369301" y="3892232"/>
                <a:ext cx="201023" cy="5769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4368502" y="4666217"/>
              <a:ext cx="633462" cy="1690445"/>
              <a:chOff x="4165101" y="3289605"/>
              <a:chExt cx="633462" cy="1690445"/>
            </a:xfrm>
          </p:grpSpPr>
          <p:sp>
            <p:nvSpPr>
              <p:cNvPr id="29" name="Oval 28"/>
              <p:cNvSpPr/>
              <p:nvPr/>
            </p:nvSpPr>
            <p:spPr>
              <a:xfrm rot="20541925">
                <a:off x="4165101" y="3289605"/>
                <a:ext cx="633462" cy="169044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414231" y="4448944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188872" y="3553896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1" idx="4"/>
              </p:cNvCxnSpPr>
              <p:nvPr/>
            </p:nvCxnSpPr>
            <p:spPr>
              <a:xfrm>
                <a:off x="4369301" y="3892232"/>
                <a:ext cx="201023" cy="5769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>
              <a:stCxn id="31" idx="7"/>
              <a:endCxn id="26" idx="2"/>
            </p:cNvCxnSpPr>
            <p:nvPr/>
          </p:nvCxnSpPr>
          <p:spPr>
            <a:xfrm flipV="1">
              <a:off x="4700284" y="4726479"/>
              <a:ext cx="537097" cy="253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6"/>
            </p:cNvCxnSpPr>
            <p:nvPr/>
          </p:nvCxnSpPr>
          <p:spPr>
            <a:xfrm flipV="1">
              <a:off x="7464198" y="5769728"/>
              <a:ext cx="816622" cy="65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5" idx="6"/>
              <a:endCxn id="20" idx="3"/>
            </p:cNvCxnSpPr>
            <p:nvPr/>
          </p:nvCxnSpPr>
          <p:spPr>
            <a:xfrm>
              <a:off x="5929015" y="5542814"/>
              <a:ext cx="1227172" cy="412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40393" y="1393612"/>
            <a:ext cx="7602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For each node, select an incident edge.</a:t>
            </a:r>
          </a:p>
          <a:p>
            <a:pPr marL="514350" indent="-514350">
              <a:buAutoNum type="arabicPeriod"/>
            </a:pPr>
            <a:r>
              <a:rPr lang="en-US" sz="2800" dirty="0"/>
              <a:t>Contract selected edges. Repeat until no edges.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0393" y="5445224"/>
                <a:ext cx="8568952" cy="9541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Lemma:</a:t>
                </a:r>
              </a:p>
              <a:p>
                <a:pPr algn="ctr"/>
                <a:r>
                  <a:rPr lang="en-US" sz="2800" dirty="0"/>
                  <a:t>Compute maximal forest within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rounds.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93" y="5445224"/>
                <a:ext cx="8568952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586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237966" y="3545523"/>
            <a:ext cx="3754215" cy="254777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0" y="-243408"/>
                <a:ext cx="9143999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Graph Connectivity Algorithm</a:t>
                </a:r>
              </a:p>
            </p:txBody>
          </p:sp>
        </mc:Choice>
        <mc:Fallback xmlns="">
          <p:sp>
            <p:nvSpPr>
              <p:cNvPr id="3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43408"/>
                <a:ext cx="9143999" cy="1143000"/>
              </a:xfrm>
              <a:prstGeom prst="rect">
                <a:avLst/>
              </a:prstGeom>
              <a:blipFill rotWithShape="1">
                <a:blip r:embed="rId5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73270" y="1136820"/>
                <a:ext cx="7319889" cy="20621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u="sng" dirty="0"/>
                  <a:t>Forest Growth</a:t>
                </a:r>
                <a:r>
                  <a:rPr lang="en-US" sz="3200" dirty="0"/>
                  <a:t>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/>
                  <a:t>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3200" dirty="0"/>
                  <a:t>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components </a:t>
                </a:r>
              </a:p>
              <a:p>
                <a:pPr algn="ctr"/>
                <a:r>
                  <a:rPr lang="en-US" sz="3200" dirty="0"/>
                  <a:t>in </a:t>
                </a:r>
                <a:r>
                  <a:rPr lang="en-US" sz="3200" dirty="0">
                    <a:solidFill>
                      <a:srgbClr val="FF0000"/>
                    </a:solidFill>
                  </a:rPr>
                  <a:t>O(1)</a:t>
                </a:r>
                <a:r>
                  <a:rPr lang="en-US" sz="3200" dirty="0"/>
                  <a:t> rounds, </a:t>
                </a:r>
                <a:r>
                  <a:rPr lang="en-US" sz="3200" dirty="0" err="1"/>
                  <a:t>w.h.p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70" y="1136820"/>
                <a:ext cx="7319889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993" b="-7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9004" y="3564441"/>
                <a:ext cx="4752528" cy="286232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B050"/>
                    </a:solidFill>
                  </a:rPr>
                  <a:t>The Goal:  </a:t>
                </a:r>
              </a:p>
              <a:p>
                <a:pPr algn="ctr"/>
                <a:r>
                  <a:rPr lang="en-US" sz="3600" dirty="0"/>
                  <a:t>Simulate locally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3600" dirty="0"/>
                  <a:t>merging of </a:t>
                </a:r>
              </a:p>
              <a:p>
                <a:pPr algn="ctr"/>
                <a:r>
                  <a:rPr lang="en-US" sz="3600" dirty="0"/>
                  <a:t>components in a ``</a:t>
                </a:r>
                <a:r>
                  <a:rPr lang="en-US" sz="3600" dirty="0" err="1">
                    <a:solidFill>
                      <a:srgbClr val="00B050"/>
                    </a:solidFill>
                  </a:rPr>
                  <a:t>Boruvka</a:t>
                </a:r>
                <a:r>
                  <a:rPr lang="en-US" sz="3600" dirty="0">
                    <a:solidFill>
                      <a:srgbClr val="00B050"/>
                    </a:solidFill>
                  </a:rPr>
                  <a:t> style</a:t>
                </a:r>
                <a:r>
                  <a:rPr lang="en-US" sz="3600" dirty="0"/>
                  <a:t>” manner.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4" y="3564441"/>
                <a:ext cx="4752528" cy="2862322"/>
              </a:xfrm>
              <a:prstGeom prst="rect">
                <a:avLst/>
              </a:prstGeom>
              <a:blipFill rotWithShape="1">
                <a:blip r:embed="rId4"/>
                <a:stretch>
                  <a:fillRect l="-3571" t="-2748" r="-3444" b="-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64089" y="3701685"/>
            <a:ext cx="3528392" cy="2214921"/>
            <a:chOff x="3635898" y="3656641"/>
            <a:chExt cx="5322219" cy="3228743"/>
          </a:xfrm>
        </p:grpSpPr>
        <p:sp>
          <p:nvSpPr>
            <p:cNvPr id="11" name="Oval 10"/>
            <p:cNvSpPr/>
            <p:nvPr/>
          </p:nvSpPr>
          <p:spPr>
            <a:xfrm>
              <a:off x="3635898" y="3656641"/>
              <a:ext cx="5322219" cy="32287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95936" y="4012936"/>
              <a:ext cx="2376264" cy="23687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44208" y="4182044"/>
              <a:ext cx="2376264" cy="23687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20541925">
              <a:off x="7851262" y="4441221"/>
              <a:ext cx="633462" cy="16904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00392" y="5600560"/>
              <a:ext cx="360857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875033" y="4705512"/>
              <a:ext cx="360857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4"/>
            </p:cNvCxnSpPr>
            <p:nvPr/>
          </p:nvCxnSpPr>
          <p:spPr>
            <a:xfrm>
              <a:off x="8055462" y="5043848"/>
              <a:ext cx="201023" cy="5769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6854211" y="4507010"/>
              <a:ext cx="633462" cy="1690445"/>
              <a:chOff x="4165101" y="3289605"/>
              <a:chExt cx="633462" cy="1690445"/>
            </a:xfrm>
          </p:grpSpPr>
          <p:sp>
            <p:nvSpPr>
              <p:cNvPr id="19" name="Oval 18"/>
              <p:cNvSpPr/>
              <p:nvPr/>
            </p:nvSpPr>
            <p:spPr>
              <a:xfrm rot="20541925">
                <a:off x="4165101" y="3289605"/>
                <a:ext cx="633462" cy="169044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414231" y="4448944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88872" y="3553896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4"/>
              </p:cNvCxnSpPr>
              <p:nvPr/>
            </p:nvCxnSpPr>
            <p:spPr>
              <a:xfrm>
                <a:off x="4369301" y="3892232"/>
                <a:ext cx="201023" cy="5769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rot="21177015">
              <a:off x="5261931" y="4253952"/>
              <a:ext cx="633462" cy="1690445"/>
              <a:chOff x="4165101" y="3289605"/>
              <a:chExt cx="633462" cy="1690445"/>
            </a:xfrm>
          </p:grpSpPr>
          <p:sp>
            <p:nvSpPr>
              <p:cNvPr id="24" name="Oval 23"/>
              <p:cNvSpPr/>
              <p:nvPr/>
            </p:nvSpPr>
            <p:spPr>
              <a:xfrm rot="20541925">
                <a:off x="4165101" y="3289605"/>
                <a:ext cx="633462" cy="169044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414231" y="4448944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88872" y="3553896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26" idx="4"/>
              </p:cNvCxnSpPr>
              <p:nvPr/>
            </p:nvCxnSpPr>
            <p:spPr>
              <a:xfrm>
                <a:off x="4369301" y="3892232"/>
                <a:ext cx="201023" cy="5769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4368502" y="4666217"/>
              <a:ext cx="633462" cy="1690445"/>
              <a:chOff x="4165101" y="3289605"/>
              <a:chExt cx="633462" cy="1690445"/>
            </a:xfrm>
          </p:grpSpPr>
          <p:sp>
            <p:nvSpPr>
              <p:cNvPr id="29" name="Oval 28"/>
              <p:cNvSpPr/>
              <p:nvPr/>
            </p:nvSpPr>
            <p:spPr>
              <a:xfrm rot="20541925">
                <a:off x="4165101" y="3289605"/>
                <a:ext cx="633462" cy="169044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414231" y="4448944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188872" y="3553896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1" idx="4"/>
              </p:cNvCxnSpPr>
              <p:nvPr/>
            </p:nvCxnSpPr>
            <p:spPr>
              <a:xfrm>
                <a:off x="4369301" y="3892232"/>
                <a:ext cx="201023" cy="5769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>
              <a:stCxn id="31" idx="7"/>
              <a:endCxn id="26" idx="2"/>
            </p:cNvCxnSpPr>
            <p:nvPr/>
          </p:nvCxnSpPr>
          <p:spPr>
            <a:xfrm flipV="1">
              <a:off x="4700284" y="4726479"/>
              <a:ext cx="537097" cy="253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6"/>
            </p:cNvCxnSpPr>
            <p:nvPr/>
          </p:nvCxnSpPr>
          <p:spPr>
            <a:xfrm flipV="1">
              <a:off x="7464198" y="5769728"/>
              <a:ext cx="816622" cy="65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5" idx="6"/>
              <a:endCxn id="20" idx="3"/>
            </p:cNvCxnSpPr>
            <p:nvPr/>
          </p:nvCxnSpPr>
          <p:spPr>
            <a:xfrm>
              <a:off x="5929015" y="5542814"/>
              <a:ext cx="1227172" cy="412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 rot="21177015">
            <a:off x="6198568" y="6547330"/>
            <a:ext cx="247549" cy="232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80936" y="6271619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Leader</a:t>
            </a:r>
          </a:p>
        </p:txBody>
      </p:sp>
    </p:spTree>
    <p:extLst>
      <p:ext uri="{BB962C8B-B14F-4D97-AF65-F5344CB8AC3E}">
        <p14:creationId xmlns:p14="http://schemas.microsoft.com/office/powerpoint/2010/main" val="227834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306149" y="-1714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Graph Connectivity Algorithm</a:t>
                </a:r>
              </a:p>
            </p:txBody>
          </p:sp>
        </mc:Choice>
        <mc:Fallback xmlns="">
          <p:sp>
            <p:nvSpPr>
              <p:cNvPr id="3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49" y="-171400"/>
                <a:ext cx="8229600" cy="1143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5068" y="951918"/>
                <a:ext cx="8379298" cy="6689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u="sng" dirty="0"/>
                  <a:t>Forest Growth</a:t>
                </a:r>
                <a:r>
                  <a:rPr lang="en-US" sz="2800" dirty="0"/>
                  <a:t>: 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components.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8" y="951918"/>
                <a:ext cx="8379298" cy="668901"/>
              </a:xfrm>
              <a:prstGeom prst="rect">
                <a:avLst/>
              </a:prstGeom>
              <a:blipFill rotWithShape="1">
                <a:blip r:embed="rId5"/>
                <a:stretch>
                  <a:fillRect l="-1379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6149" y="2154081"/>
            <a:ext cx="41148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/>
              <a:t>The Challenge</a:t>
            </a:r>
            <a:r>
              <a:rPr lang="en-US" sz="3200" dirty="0"/>
              <a:t>: </a:t>
            </a:r>
          </a:p>
          <a:p>
            <a:r>
              <a:rPr lang="en-US" sz="3200" dirty="0"/>
              <a:t>How can vertex know </a:t>
            </a:r>
          </a:p>
          <a:p>
            <a:r>
              <a:rPr lang="en-US" sz="3200" dirty="0"/>
              <a:t>which of its edges is</a:t>
            </a:r>
          </a:p>
          <a:p>
            <a:r>
              <a:rPr lang="en-US" sz="3200" dirty="0"/>
              <a:t>is an outgoing edge?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860032" y="2494393"/>
            <a:ext cx="3754215" cy="254777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986155" y="2650555"/>
            <a:ext cx="3528392" cy="2214921"/>
            <a:chOff x="3635898" y="3656641"/>
            <a:chExt cx="5322219" cy="3228743"/>
          </a:xfrm>
        </p:grpSpPr>
        <p:sp>
          <p:nvSpPr>
            <p:cNvPr id="8" name="Oval 7"/>
            <p:cNvSpPr/>
            <p:nvPr/>
          </p:nvSpPr>
          <p:spPr>
            <a:xfrm>
              <a:off x="3635898" y="3656641"/>
              <a:ext cx="5322219" cy="32287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95936" y="4012936"/>
              <a:ext cx="2376264" cy="23687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44208" y="4182044"/>
              <a:ext cx="2376264" cy="23687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20541925">
              <a:off x="7851262" y="4441221"/>
              <a:ext cx="633462" cy="16904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100392" y="5600560"/>
              <a:ext cx="360857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875033" y="4705512"/>
              <a:ext cx="360857" cy="338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4"/>
            </p:cNvCxnSpPr>
            <p:nvPr/>
          </p:nvCxnSpPr>
          <p:spPr>
            <a:xfrm>
              <a:off x="8055462" y="5043848"/>
              <a:ext cx="201023" cy="5769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6854211" y="4507010"/>
              <a:ext cx="633462" cy="1690445"/>
              <a:chOff x="4165101" y="3289605"/>
              <a:chExt cx="633462" cy="1690445"/>
            </a:xfrm>
          </p:grpSpPr>
          <p:sp>
            <p:nvSpPr>
              <p:cNvPr id="29" name="Oval 28"/>
              <p:cNvSpPr/>
              <p:nvPr/>
            </p:nvSpPr>
            <p:spPr>
              <a:xfrm rot="20541925">
                <a:off x="4165101" y="3289605"/>
                <a:ext cx="633462" cy="169044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414231" y="4448944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188872" y="3553896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1" idx="4"/>
              </p:cNvCxnSpPr>
              <p:nvPr/>
            </p:nvCxnSpPr>
            <p:spPr>
              <a:xfrm>
                <a:off x="4369301" y="3892232"/>
                <a:ext cx="201023" cy="5769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rot="21177015">
              <a:off x="5261931" y="4253952"/>
              <a:ext cx="633462" cy="1690445"/>
              <a:chOff x="4165101" y="3289605"/>
              <a:chExt cx="633462" cy="1690445"/>
            </a:xfrm>
          </p:grpSpPr>
          <p:sp>
            <p:nvSpPr>
              <p:cNvPr id="25" name="Oval 24"/>
              <p:cNvSpPr/>
              <p:nvPr/>
            </p:nvSpPr>
            <p:spPr>
              <a:xfrm rot="20541925">
                <a:off x="4165101" y="3289605"/>
                <a:ext cx="633462" cy="169044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414231" y="4448944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188872" y="3553896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stCxn id="27" idx="4"/>
              </p:cNvCxnSpPr>
              <p:nvPr/>
            </p:nvCxnSpPr>
            <p:spPr>
              <a:xfrm>
                <a:off x="4369301" y="3892232"/>
                <a:ext cx="201023" cy="5769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368502" y="4666217"/>
              <a:ext cx="633462" cy="1690445"/>
              <a:chOff x="4165101" y="3289605"/>
              <a:chExt cx="633462" cy="1690445"/>
            </a:xfrm>
          </p:grpSpPr>
          <p:sp>
            <p:nvSpPr>
              <p:cNvPr id="21" name="Oval 20"/>
              <p:cNvSpPr/>
              <p:nvPr/>
            </p:nvSpPr>
            <p:spPr>
              <a:xfrm rot="20541925">
                <a:off x="4165101" y="3289605"/>
                <a:ext cx="633462" cy="169044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14231" y="4448944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188872" y="3553896"/>
                <a:ext cx="360857" cy="338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23" idx="4"/>
              </p:cNvCxnSpPr>
              <p:nvPr/>
            </p:nvCxnSpPr>
            <p:spPr>
              <a:xfrm>
                <a:off x="4369301" y="3892232"/>
                <a:ext cx="201023" cy="5769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>
              <a:stCxn id="23" idx="7"/>
              <a:endCxn id="27" idx="2"/>
            </p:cNvCxnSpPr>
            <p:nvPr/>
          </p:nvCxnSpPr>
          <p:spPr>
            <a:xfrm flipV="1">
              <a:off x="4700284" y="4726479"/>
              <a:ext cx="537097" cy="253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0" idx="6"/>
            </p:cNvCxnSpPr>
            <p:nvPr/>
          </p:nvCxnSpPr>
          <p:spPr>
            <a:xfrm flipV="1">
              <a:off x="7464198" y="5769728"/>
              <a:ext cx="816622" cy="65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6" idx="6"/>
              <a:endCxn id="30" idx="3"/>
            </p:cNvCxnSpPr>
            <p:nvPr/>
          </p:nvCxnSpPr>
          <p:spPr>
            <a:xfrm>
              <a:off x="5929015" y="5542814"/>
              <a:ext cx="1227172" cy="412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/>
          <p:cNvSpPr/>
          <p:nvPr/>
        </p:nvSpPr>
        <p:spPr>
          <a:xfrm rot="21177015">
            <a:off x="5820634" y="5496200"/>
            <a:ext cx="247549" cy="232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303002" y="5220489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Leader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519" y="4684641"/>
            <a:ext cx="421247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/>
              <a:t>Our Approach</a:t>
            </a:r>
            <a:r>
              <a:rPr lang="en-US" sz="3200" dirty="0"/>
              <a:t>: </a:t>
            </a:r>
          </a:p>
          <a:p>
            <a:r>
              <a:rPr lang="en-US" sz="3200" dirty="0"/>
              <a:t>Distinguish between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dense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B050"/>
                </a:solidFill>
              </a:rPr>
              <a:t>sparse</a:t>
            </a:r>
            <a:r>
              <a:rPr lang="en-US" sz="3200" dirty="0"/>
              <a:t> case.</a:t>
            </a:r>
          </a:p>
        </p:txBody>
      </p:sp>
    </p:spTree>
    <p:extLst>
      <p:ext uri="{BB962C8B-B14F-4D97-AF65-F5344CB8AC3E}">
        <p14:creationId xmlns:p14="http://schemas.microsoft.com/office/powerpoint/2010/main" val="4003991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ular Callout 100"/>
          <p:cNvSpPr/>
          <p:nvPr/>
        </p:nvSpPr>
        <p:spPr>
          <a:xfrm>
            <a:off x="3666015" y="3555908"/>
            <a:ext cx="5112568" cy="3013855"/>
          </a:xfrm>
          <a:prstGeom prst="wedgeRoundRectCallout">
            <a:avLst>
              <a:gd name="adj1" fmla="val -63597"/>
              <a:gd name="adj2" fmla="val 3745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06149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Intuition: Dense Scenario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5068" y="825099"/>
                <a:ext cx="8379298" cy="7386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7030A0"/>
                    </a:solidFill>
                  </a:rPr>
                  <a:t>Forest Growth</a:t>
                </a:r>
                <a:r>
                  <a:rPr lang="en-US" sz="2800" dirty="0"/>
                  <a:t>: 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components.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8" y="825099"/>
                <a:ext cx="8379298" cy="738664"/>
              </a:xfrm>
              <a:prstGeom prst="rect">
                <a:avLst/>
              </a:prstGeom>
              <a:blipFill rotWithShape="1">
                <a:blip r:embed="rId6"/>
                <a:stretch>
                  <a:fillRect l="-137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19" y="1689195"/>
                <a:ext cx="8900181" cy="157530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u="sng" dirty="0"/>
                  <a:t>The Dense Scenario:  </a:t>
                </a:r>
                <a:endParaRPr lang="en-US" sz="3200" dirty="0"/>
              </a:p>
              <a:p>
                <a:r>
                  <a:rPr lang="en-US" sz="3200" dirty="0"/>
                  <a:t>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outgoing</a:t>
                </a:r>
                <a:r>
                  <a:rPr lang="en-US" sz="3200" dirty="0"/>
                  <a:t> degree of each component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9" y="1689195"/>
                <a:ext cx="8900181" cy="1575303"/>
              </a:xfrm>
              <a:prstGeom prst="rect">
                <a:avLst/>
              </a:prstGeom>
              <a:blipFill rotWithShape="1">
                <a:blip r:embed="rId7"/>
                <a:stretch>
                  <a:fillRect l="-1781" t="-50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1"/>
          <p:cNvSpPr/>
          <p:nvPr/>
        </p:nvSpPr>
        <p:spPr>
          <a:xfrm>
            <a:off x="6274071" y="3685319"/>
            <a:ext cx="2410635" cy="1772630"/>
          </a:xfrm>
          <a:custGeom>
            <a:avLst/>
            <a:gdLst>
              <a:gd name="connsiteX0" fmla="*/ 1862213 w 2401524"/>
              <a:gd name="connsiteY0" fmla="*/ 289705 h 1999014"/>
              <a:gd name="connsiteX1" fmla="*/ 1479153 w 2401524"/>
              <a:gd name="connsiteY1" fmla="*/ 91997 h 1999014"/>
              <a:gd name="connsiteX2" fmla="*/ 750105 w 2401524"/>
              <a:gd name="connsiteY2" fmla="*/ 5500 h 1999014"/>
              <a:gd name="connsiteX3" fmla="*/ 243478 w 2401524"/>
              <a:gd name="connsiteY3" fmla="*/ 240278 h 1999014"/>
              <a:gd name="connsiteX4" fmla="*/ 70483 w 2401524"/>
              <a:gd name="connsiteY4" fmla="*/ 1080537 h 1999014"/>
              <a:gd name="connsiteX5" fmla="*/ 21056 w 2401524"/>
              <a:gd name="connsiteY5" fmla="*/ 1525381 h 1999014"/>
              <a:gd name="connsiteX6" fmla="*/ 404116 w 2401524"/>
              <a:gd name="connsiteY6" fmla="*/ 1908440 h 1999014"/>
              <a:gd name="connsiteX7" fmla="*/ 1059024 w 2401524"/>
              <a:gd name="connsiteY7" fmla="*/ 1994937 h 1999014"/>
              <a:gd name="connsiteX8" fmla="*/ 1442083 w 2401524"/>
              <a:gd name="connsiteY8" fmla="*/ 1821943 h 1999014"/>
              <a:gd name="connsiteX9" fmla="*/ 1911640 w 2401524"/>
              <a:gd name="connsiteY9" fmla="*/ 1599521 h 1999014"/>
              <a:gd name="connsiteX10" fmla="*/ 2381197 w 2401524"/>
              <a:gd name="connsiteY10" fmla="*/ 1426527 h 1999014"/>
              <a:gd name="connsiteX11" fmla="*/ 2269986 w 2401524"/>
              <a:gd name="connsiteY11" fmla="*/ 635694 h 1999014"/>
              <a:gd name="connsiteX12" fmla="*/ 1862213 w 2401524"/>
              <a:gd name="connsiteY12" fmla="*/ 289705 h 1999014"/>
              <a:gd name="connsiteX0" fmla="*/ 1862213 w 2270202"/>
              <a:gd name="connsiteY0" fmla="*/ 289705 h 1999014"/>
              <a:gd name="connsiteX1" fmla="*/ 1479153 w 2270202"/>
              <a:gd name="connsiteY1" fmla="*/ 91997 h 1999014"/>
              <a:gd name="connsiteX2" fmla="*/ 750105 w 2270202"/>
              <a:gd name="connsiteY2" fmla="*/ 5500 h 1999014"/>
              <a:gd name="connsiteX3" fmla="*/ 243478 w 2270202"/>
              <a:gd name="connsiteY3" fmla="*/ 240278 h 1999014"/>
              <a:gd name="connsiteX4" fmla="*/ 70483 w 2270202"/>
              <a:gd name="connsiteY4" fmla="*/ 1080537 h 1999014"/>
              <a:gd name="connsiteX5" fmla="*/ 21056 w 2270202"/>
              <a:gd name="connsiteY5" fmla="*/ 1525381 h 1999014"/>
              <a:gd name="connsiteX6" fmla="*/ 404116 w 2270202"/>
              <a:gd name="connsiteY6" fmla="*/ 1908440 h 1999014"/>
              <a:gd name="connsiteX7" fmla="*/ 1059024 w 2270202"/>
              <a:gd name="connsiteY7" fmla="*/ 1994937 h 1999014"/>
              <a:gd name="connsiteX8" fmla="*/ 1442083 w 2270202"/>
              <a:gd name="connsiteY8" fmla="*/ 1821943 h 1999014"/>
              <a:gd name="connsiteX9" fmla="*/ 1911640 w 2270202"/>
              <a:gd name="connsiteY9" fmla="*/ 1599521 h 1999014"/>
              <a:gd name="connsiteX10" fmla="*/ 2269986 w 2270202"/>
              <a:gd name="connsiteY10" fmla="*/ 635694 h 1999014"/>
              <a:gd name="connsiteX11" fmla="*/ 1862213 w 2270202"/>
              <a:gd name="connsiteY11" fmla="*/ 289705 h 1999014"/>
              <a:gd name="connsiteX0" fmla="*/ 1862213 w 2488015"/>
              <a:gd name="connsiteY0" fmla="*/ 289705 h 1999014"/>
              <a:gd name="connsiteX1" fmla="*/ 1479153 w 2488015"/>
              <a:gd name="connsiteY1" fmla="*/ 91997 h 1999014"/>
              <a:gd name="connsiteX2" fmla="*/ 750105 w 2488015"/>
              <a:gd name="connsiteY2" fmla="*/ 5500 h 1999014"/>
              <a:gd name="connsiteX3" fmla="*/ 243478 w 2488015"/>
              <a:gd name="connsiteY3" fmla="*/ 240278 h 1999014"/>
              <a:gd name="connsiteX4" fmla="*/ 70483 w 2488015"/>
              <a:gd name="connsiteY4" fmla="*/ 1080537 h 1999014"/>
              <a:gd name="connsiteX5" fmla="*/ 21056 w 2488015"/>
              <a:gd name="connsiteY5" fmla="*/ 1525381 h 1999014"/>
              <a:gd name="connsiteX6" fmla="*/ 404116 w 2488015"/>
              <a:gd name="connsiteY6" fmla="*/ 1908440 h 1999014"/>
              <a:gd name="connsiteX7" fmla="*/ 1059024 w 2488015"/>
              <a:gd name="connsiteY7" fmla="*/ 1994937 h 1999014"/>
              <a:gd name="connsiteX8" fmla="*/ 1442083 w 2488015"/>
              <a:gd name="connsiteY8" fmla="*/ 1821943 h 1999014"/>
              <a:gd name="connsiteX9" fmla="*/ 2442980 w 2488015"/>
              <a:gd name="connsiteY9" fmla="*/ 1340029 h 1999014"/>
              <a:gd name="connsiteX10" fmla="*/ 2269986 w 2488015"/>
              <a:gd name="connsiteY10" fmla="*/ 635694 h 1999014"/>
              <a:gd name="connsiteX11" fmla="*/ 1862213 w 2488015"/>
              <a:gd name="connsiteY11" fmla="*/ 289705 h 1999014"/>
              <a:gd name="connsiteX0" fmla="*/ 2269986 w 2497186"/>
              <a:gd name="connsiteY0" fmla="*/ 642260 h 2005580"/>
              <a:gd name="connsiteX1" fmla="*/ 1479153 w 2497186"/>
              <a:gd name="connsiteY1" fmla="*/ 98563 h 2005580"/>
              <a:gd name="connsiteX2" fmla="*/ 750105 w 2497186"/>
              <a:gd name="connsiteY2" fmla="*/ 12066 h 2005580"/>
              <a:gd name="connsiteX3" fmla="*/ 243478 w 2497186"/>
              <a:gd name="connsiteY3" fmla="*/ 246844 h 2005580"/>
              <a:gd name="connsiteX4" fmla="*/ 70483 w 2497186"/>
              <a:gd name="connsiteY4" fmla="*/ 1087103 h 2005580"/>
              <a:gd name="connsiteX5" fmla="*/ 21056 w 2497186"/>
              <a:gd name="connsiteY5" fmla="*/ 1531947 h 2005580"/>
              <a:gd name="connsiteX6" fmla="*/ 404116 w 2497186"/>
              <a:gd name="connsiteY6" fmla="*/ 1915006 h 2005580"/>
              <a:gd name="connsiteX7" fmla="*/ 1059024 w 2497186"/>
              <a:gd name="connsiteY7" fmla="*/ 2001503 h 2005580"/>
              <a:gd name="connsiteX8" fmla="*/ 1442083 w 2497186"/>
              <a:gd name="connsiteY8" fmla="*/ 1828509 h 2005580"/>
              <a:gd name="connsiteX9" fmla="*/ 2442980 w 2497186"/>
              <a:gd name="connsiteY9" fmla="*/ 1346595 h 2005580"/>
              <a:gd name="connsiteX10" fmla="*/ 2269986 w 2497186"/>
              <a:gd name="connsiteY10" fmla="*/ 642260 h 2005580"/>
              <a:gd name="connsiteX0" fmla="*/ 2269986 w 2525062"/>
              <a:gd name="connsiteY0" fmla="*/ 642260 h 2039473"/>
              <a:gd name="connsiteX1" fmla="*/ 1479153 w 2525062"/>
              <a:gd name="connsiteY1" fmla="*/ 98563 h 2039473"/>
              <a:gd name="connsiteX2" fmla="*/ 750105 w 2525062"/>
              <a:gd name="connsiteY2" fmla="*/ 12066 h 2039473"/>
              <a:gd name="connsiteX3" fmla="*/ 243478 w 2525062"/>
              <a:gd name="connsiteY3" fmla="*/ 246844 h 2039473"/>
              <a:gd name="connsiteX4" fmla="*/ 70483 w 2525062"/>
              <a:gd name="connsiteY4" fmla="*/ 1087103 h 2039473"/>
              <a:gd name="connsiteX5" fmla="*/ 21056 w 2525062"/>
              <a:gd name="connsiteY5" fmla="*/ 1531947 h 2039473"/>
              <a:gd name="connsiteX6" fmla="*/ 404116 w 2525062"/>
              <a:gd name="connsiteY6" fmla="*/ 1915006 h 2039473"/>
              <a:gd name="connsiteX7" fmla="*/ 1059024 w 2525062"/>
              <a:gd name="connsiteY7" fmla="*/ 2001503 h 2039473"/>
              <a:gd name="connsiteX8" fmla="*/ 2442980 w 2525062"/>
              <a:gd name="connsiteY8" fmla="*/ 1346595 h 2039473"/>
              <a:gd name="connsiteX9" fmla="*/ 2269986 w 2525062"/>
              <a:gd name="connsiteY9" fmla="*/ 642260 h 2039473"/>
              <a:gd name="connsiteX0" fmla="*/ 2284349 w 2539425"/>
              <a:gd name="connsiteY0" fmla="*/ 642260 h 2036277"/>
              <a:gd name="connsiteX1" fmla="*/ 1493516 w 2539425"/>
              <a:gd name="connsiteY1" fmla="*/ 98563 h 2036277"/>
              <a:gd name="connsiteX2" fmla="*/ 764468 w 2539425"/>
              <a:gd name="connsiteY2" fmla="*/ 12066 h 2036277"/>
              <a:gd name="connsiteX3" fmla="*/ 257841 w 2539425"/>
              <a:gd name="connsiteY3" fmla="*/ 246844 h 2036277"/>
              <a:gd name="connsiteX4" fmla="*/ 84846 w 2539425"/>
              <a:gd name="connsiteY4" fmla="*/ 1087103 h 2036277"/>
              <a:gd name="connsiteX5" fmla="*/ 35419 w 2539425"/>
              <a:gd name="connsiteY5" fmla="*/ 1531947 h 2036277"/>
              <a:gd name="connsiteX6" fmla="*/ 616187 w 2539425"/>
              <a:gd name="connsiteY6" fmla="*/ 1902649 h 2036277"/>
              <a:gd name="connsiteX7" fmla="*/ 1073387 w 2539425"/>
              <a:gd name="connsiteY7" fmla="*/ 2001503 h 2036277"/>
              <a:gd name="connsiteX8" fmla="*/ 2457343 w 2539425"/>
              <a:gd name="connsiteY8" fmla="*/ 1346595 h 2036277"/>
              <a:gd name="connsiteX9" fmla="*/ 2284349 w 2539425"/>
              <a:gd name="connsiteY9" fmla="*/ 642260 h 2036277"/>
              <a:gd name="connsiteX0" fmla="*/ 2284349 w 2510655"/>
              <a:gd name="connsiteY0" fmla="*/ 642260 h 1946800"/>
              <a:gd name="connsiteX1" fmla="*/ 1493516 w 2510655"/>
              <a:gd name="connsiteY1" fmla="*/ 98563 h 1946800"/>
              <a:gd name="connsiteX2" fmla="*/ 764468 w 2510655"/>
              <a:gd name="connsiteY2" fmla="*/ 12066 h 1946800"/>
              <a:gd name="connsiteX3" fmla="*/ 257841 w 2510655"/>
              <a:gd name="connsiteY3" fmla="*/ 246844 h 1946800"/>
              <a:gd name="connsiteX4" fmla="*/ 84846 w 2510655"/>
              <a:gd name="connsiteY4" fmla="*/ 1087103 h 1946800"/>
              <a:gd name="connsiteX5" fmla="*/ 35419 w 2510655"/>
              <a:gd name="connsiteY5" fmla="*/ 1531947 h 1946800"/>
              <a:gd name="connsiteX6" fmla="*/ 616187 w 2510655"/>
              <a:gd name="connsiteY6" fmla="*/ 1902649 h 1946800"/>
              <a:gd name="connsiteX7" fmla="*/ 1468804 w 2510655"/>
              <a:gd name="connsiteY7" fmla="*/ 1877935 h 1946800"/>
              <a:gd name="connsiteX8" fmla="*/ 2457343 w 2510655"/>
              <a:gd name="connsiteY8" fmla="*/ 1346595 h 1946800"/>
              <a:gd name="connsiteX9" fmla="*/ 2284349 w 2510655"/>
              <a:gd name="connsiteY9" fmla="*/ 642260 h 1946800"/>
              <a:gd name="connsiteX0" fmla="*/ 2284349 w 2451070"/>
              <a:gd name="connsiteY0" fmla="*/ 642260 h 1947536"/>
              <a:gd name="connsiteX1" fmla="*/ 1493516 w 2451070"/>
              <a:gd name="connsiteY1" fmla="*/ 98563 h 1947536"/>
              <a:gd name="connsiteX2" fmla="*/ 764468 w 2451070"/>
              <a:gd name="connsiteY2" fmla="*/ 12066 h 1947536"/>
              <a:gd name="connsiteX3" fmla="*/ 257841 w 2451070"/>
              <a:gd name="connsiteY3" fmla="*/ 246844 h 1947536"/>
              <a:gd name="connsiteX4" fmla="*/ 84846 w 2451070"/>
              <a:gd name="connsiteY4" fmla="*/ 1087103 h 1947536"/>
              <a:gd name="connsiteX5" fmla="*/ 35419 w 2451070"/>
              <a:gd name="connsiteY5" fmla="*/ 1531947 h 1947536"/>
              <a:gd name="connsiteX6" fmla="*/ 616187 w 2451070"/>
              <a:gd name="connsiteY6" fmla="*/ 1902649 h 1947536"/>
              <a:gd name="connsiteX7" fmla="*/ 1468804 w 2451070"/>
              <a:gd name="connsiteY7" fmla="*/ 1877935 h 1947536"/>
              <a:gd name="connsiteX8" fmla="*/ 2383203 w 2451070"/>
              <a:gd name="connsiteY8" fmla="*/ 1334239 h 1947536"/>
              <a:gd name="connsiteX9" fmla="*/ 2284349 w 2451070"/>
              <a:gd name="connsiteY9" fmla="*/ 642260 h 1947536"/>
              <a:gd name="connsiteX0" fmla="*/ 2123711 w 2412494"/>
              <a:gd name="connsiteY0" fmla="*/ 655013 h 1947933"/>
              <a:gd name="connsiteX1" fmla="*/ 1493516 w 2412494"/>
              <a:gd name="connsiteY1" fmla="*/ 98960 h 1947933"/>
              <a:gd name="connsiteX2" fmla="*/ 764468 w 2412494"/>
              <a:gd name="connsiteY2" fmla="*/ 12463 h 1947933"/>
              <a:gd name="connsiteX3" fmla="*/ 257841 w 2412494"/>
              <a:gd name="connsiteY3" fmla="*/ 247241 h 1947933"/>
              <a:gd name="connsiteX4" fmla="*/ 84846 w 2412494"/>
              <a:gd name="connsiteY4" fmla="*/ 1087500 h 1947933"/>
              <a:gd name="connsiteX5" fmla="*/ 35419 w 2412494"/>
              <a:gd name="connsiteY5" fmla="*/ 1532344 h 1947933"/>
              <a:gd name="connsiteX6" fmla="*/ 616187 w 2412494"/>
              <a:gd name="connsiteY6" fmla="*/ 1903046 h 1947933"/>
              <a:gd name="connsiteX7" fmla="*/ 1468804 w 2412494"/>
              <a:gd name="connsiteY7" fmla="*/ 1878332 h 1947933"/>
              <a:gd name="connsiteX8" fmla="*/ 2383203 w 2412494"/>
              <a:gd name="connsiteY8" fmla="*/ 1334636 h 1947933"/>
              <a:gd name="connsiteX9" fmla="*/ 2123711 w 2412494"/>
              <a:gd name="connsiteY9" fmla="*/ 655013 h 1947933"/>
              <a:gd name="connsiteX0" fmla="*/ 2123711 w 2412849"/>
              <a:gd name="connsiteY0" fmla="*/ 644033 h 1936953"/>
              <a:gd name="connsiteX1" fmla="*/ 1468802 w 2412849"/>
              <a:gd name="connsiteY1" fmla="*/ 162120 h 1936953"/>
              <a:gd name="connsiteX2" fmla="*/ 764468 w 2412849"/>
              <a:gd name="connsiteY2" fmla="*/ 1483 h 1936953"/>
              <a:gd name="connsiteX3" fmla="*/ 257841 w 2412849"/>
              <a:gd name="connsiteY3" fmla="*/ 236261 h 1936953"/>
              <a:gd name="connsiteX4" fmla="*/ 84846 w 2412849"/>
              <a:gd name="connsiteY4" fmla="*/ 1076520 h 1936953"/>
              <a:gd name="connsiteX5" fmla="*/ 35419 w 2412849"/>
              <a:gd name="connsiteY5" fmla="*/ 1521364 h 1936953"/>
              <a:gd name="connsiteX6" fmla="*/ 616187 w 2412849"/>
              <a:gd name="connsiteY6" fmla="*/ 1892066 h 1936953"/>
              <a:gd name="connsiteX7" fmla="*/ 1468804 w 2412849"/>
              <a:gd name="connsiteY7" fmla="*/ 1867352 h 1936953"/>
              <a:gd name="connsiteX8" fmla="*/ 2383203 w 2412849"/>
              <a:gd name="connsiteY8" fmla="*/ 1323656 h 1936953"/>
              <a:gd name="connsiteX9" fmla="*/ 2123711 w 2412849"/>
              <a:gd name="connsiteY9" fmla="*/ 644033 h 1936953"/>
              <a:gd name="connsiteX0" fmla="*/ 2123711 w 2412849"/>
              <a:gd name="connsiteY0" fmla="*/ 607859 h 1900779"/>
              <a:gd name="connsiteX1" fmla="*/ 1468802 w 2412849"/>
              <a:gd name="connsiteY1" fmla="*/ 125946 h 1900779"/>
              <a:gd name="connsiteX2" fmla="*/ 813895 w 2412849"/>
              <a:gd name="connsiteY2" fmla="*/ 2379 h 1900779"/>
              <a:gd name="connsiteX3" fmla="*/ 257841 w 2412849"/>
              <a:gd name="connsiteY3" fmla="*/ 200087 h 1900779"/>
              <a:gd name="connsiteX4" fmla="*/ 84846 w 2412849"/>
              <a:gd name="connsiteY4" fmla="*/ 1040346 h 1900779"/>
              <a:gd name="connsiteX5" fmla="*/ 35419 w 2412849"/>
              <a:gd name="connsiteY5" fmla="*/ 1485190 h 1900779"/>
              <a:gd name="connsiteX6" fmla="*/ 616187 w 2412849"/>
              <a:gd name="connsiteY6" fmla="*/ 1855892 h 1900779"/>
              <a:gd name="connsiteX7" fmla="*/ 1468804 w 2412849"/>
              <a:gd name="connsiteY7" fmla="*/ 1831178 h 1900779"/>
              <a:gd name="connsiteX8" fmla="*/ 2383203 w 2412849"/>
              <a:gd name="connsiteY8" fmla="*/ 1287482 h 1900779"/>
              <a:gd name="connsiteX9" fmla="*/ 2123711 w 2412849"/>
              <a:gd name="connsiteY9" fmla="*/ 607859 h 1900779"/>
              <a:gd name="connsiteX0" fmla="*/ 2129481 w 2418619"/>
              <a:gd name="connsiteY0" fmla="*/ 609121 h 1902041"/>
              <a:gd name="connsiteX1" fmla="*/ 1474572 w 2418619"/>
              <a:gd name="connsiteY1" fmla="*/ 127208 h 1902041"/>
              <a:gd name="connsiteX2" fmla="*/ 819665 w 2418619"/>
              <a:gd name="connsiteY2" fmla="*/ 3641 h 1902041"/>
              <a:gd name="connsiteX3" fmla="*/ 436606 w 2418619"/>
              <a:gd name="connsiteY3" fmla="*/ 226063 h 1902041"/>
              <a:gd name="connsiteX4" fmla="*/ 90616 w 2418619"/>
              <a:gd name="connsiteY4" fmla="*/ 1041608 h 1902041"/>
              <a:gd name="connsiteX5" fmla="*/ 41189 w 2418619"/>
              <a:gd name="connsiteY5" fmla="*/ 1486452 h 1902041"/>
              <a:gd name="connsiteX6" fmla="*/ 621957 w 2418619"/>
              <a:gd name="connsiteY6" fmla="*/ 1857154 h 1902041"/>
              <a:gd name="connsiteX7" fmla="*/ 1474574 w 2418619"/>
              <a:gd name="connsiteY7" fmla="*/ 1832440 h 1902041"/>
              <a:gd name="connsiteX8" fmla="*/ 2388973 w 2418619"/>
              <a:gd name="connsiteY8" fmla="*/ 1288744 h 1902041"/>
              <a:gd name="connsiteX9" fmla="*/ 2129481 w 2418619"/>
              <a:gd name="connsiteY9" fmla="*/ 609121 h 190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8619" h="1902041">
                <a:moveTo>
                  <a:pt x="2129481" y="609121"/>
                </a:moveTo>
                <a:cubicBezTo>
                  <a:pt x="1977081" y="415532"/>
                  <a:pt x="1692875" y="228121"/>
                  <a:pt x="1474572" y="127208"/>
                </a:cubicBezTo>
                <a:cubicBezTo>
                  <a:pt x="1256269" y="26295"/>
                  <a:pt x="992659" y="-12835"/>
                  <a:pt x="819665" y="3641"/>
                </a:cubicBezTo>
                <a:cubicBezTo>
                  <a:pt x="646671" y="20117"/>
                  <a:pt x="558114" y="53069"/>
                  <a:pt x="436606" y="226063"/>
                </a:cubicBezTo>
                <a:cubicBezTo>
                  <a:pt x="315098" y="399057"/>
                  <a:pt x="156519" y="831543"/>
                  <a:pt x="90616" y="1041608"/>
                </a:cubicBezTo>
                <a:cubicBezTo>
                  <a:pt x="24713" y="1251673"/>
                  <a:pt x="-47368" y="1350528"/>
                  <a:pt x="41189" y="1486452"/>
                </a:cubicBezTo>
                <a:cubicBezTo>
                  <a:pt x="129746" y="1622376"/>
                  <a:pt x="383060" y="1799489"/>
                  <a:pt x="621957" y="1857154"/>
                </a:cubicBezTo>
                <a:cubicBezTo>
                  <a:pt x="860854" y="1914819"/>
                  <a:pt x="1180071" y="1927175"/>
                  <a:pt x="1474574" y="1832440"/>
                </a:cubicBezTo>
                <a:cubicBezTo>
                  <a:pt x="1769077" y="1737705"/>
                  <a:pt x="2279822" y="1492630"/>
                  <a:pt x="2388973" y="1288744"/>
                </a:cubicBezTo>
                <a:cubicBezTo>
                  <a:pt x="2498124" y="1084858"/>
                  <a:pt x="2281881" y="802710"/>
                  <a:pt x="2129481" y="609121"/>
                </a:cubicBez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>
            <a:off x="3938473" y="4250535"/>
            <a:ext cx="1317680" cy="2087697"/>
          </a:xfrm>
          <a:custGeom>
            <a:avLst/>
            <a:gdLst>
              <a:gd name="connsiteX0" fmla="*/ 29633 w 1371177"/>
              <a:gd name="connsiteY0" fmla="*/ 157929 h 2229536"/>
              <a:gd name="connsiteX1" fmla="*/ 448733 w 1371177"/>
              <a:gd name="connsiteY1" fmla="*/ 30929 h 2229536"/>
              <a:gd name="connsiteX2" fmla="*/ 677333 w 1371177"/>
              <a:gd name="connsiteY2" fmla="*/ 411929 h 2229536"/>
              <a:gd name="connsiteX3" fmla="*/ 575733 w 1371177"/>
              <a:gd name="connsiteY3" fmla="*/ 843729 h 2229536"/>
              <a:gd name="connsiteX4" fmla="*/ 588433 w 1371177"/>
              <a:gd name="connsiteY4" fmla="*/ 1046929 h 2229536"/>
              <a:gd name="connsiteX5" fmla="*/ 588433 w 1371177"/>
              <a:gd name="connsiteY5" fmla="*/ 1288229 h 2229536"/>
              <a:gd name="connsiteX6" fmla="*/ 791633 w 1371177"/>
              <a:gd name="connsiteY6" fmla="*/ 1478729 h 2229536"/>
              <a:gd name="connsiteX7" fmla="*/ 1312333 w 1371177"/>
              <a:gd name="connsiteY7" fmla="*/ 1605729 h 2229536"/>
              <a:gd name="connsiteX8" fmla="*/ 1325033 w 1371177"/>
              <a:gd name="connsiteY8" fmla="*/ 2012129 h 2229536"/>
              <a:gd name="connsiteX9" fmla="*/ 1007533 w 1371177"/>
              <a:gd name="connsiteY9" fmla="*/ 2228029 h 2229536"/>
              <a:gd name="connsiteX10" fmla="*/ 359833 w 1371177"/>
              <a:gd name="connsiteY10" fmla="*/ 1910529 h 2229536"/>
              <a:gd name="connsiteX11" fmla="*/ 67733 w 1371177"/>
              <a:gd name="connsiteY11" fmla="*/ 1224729 h 2229536"/>
              <a:gd name="connsiteX12" fmla="*/ 29633 w 1371177"/>
              <a:gd name="connsiteY12" fmla="*/ 157929 h 2229536"/>
              <a:gd name="connsiteX0" fmla="*/ 29633 w 1371177"/>
              <a:gd name="connsiteY0" fmla="*/ 157929 h 2229536"/>
              <a:gd name="connsiteX1" fmla="*/ 448733 w 1371177"/>
              <a:gd name="connsiteY1" fmla="*/ 30929 h 2229536"/>
              <a:gd name="connsiteX2" fmla="*/ 677333 w 1371177"/>
              <a:gd name="connsiteY2" fmla="*/ 411929 h 2229536"/>
              <a:gd name="connsiteX3" fmla="*/ 575733 w 1371177"/>
              <a:gd name="connsiteY3" fmla="*/ 843729 h 2229536"/>
              <a:gd name="connsiteX4" fmla="*/ 588433 w 1371177"/>
              <a:gd name="connsiteY4" fmla="*/ 1288229 h 2229536"/>
              <a:gd name="connsiteX5" fmla="*/ 791633 w 1371177"/>
              <a:gd name="connsiteY5" fmla="*/ 1478729 h 2229536"/>
              <a:gd name="connsiteX6" fmla="*/ 1312333 w 1371177"/>
              <a:gd name="connsiteY6" fmla="*/ 1605729 h 2229536"/>
              <a:gd name="connsiteX7" fmla="*/ 1325033 w 1371177"/>
              <a:gd name="connsiteY7" fmla="*/ 2012129 h 2229536"/>
              <a:gd name="connsiteX8" fmla="*/ 1007533 w 1371177"/>
              <a:gd name="connsiteY8" fmla="*/ 2228029 h 2229536"/>
              <a:gd name="connsiteX9" fmla="*/ 359833 w 1371177"/>
              <a:gd name="connsiteY9" fmla="*/ 1910529 h 2229536"/>
              <a:gd name="connsiteX10" fmla="*/ 67733 w 1371177"/>
              <a:gd name="connsiteY10" fmla="*/ 1224729 h 2229536"/>
              <a:gd name="connsiteX11" fmla="*/ 29633 w 1371177"/>
              <a:gd name="connsiteY11" fmla="*/ 157929 h 2229536"/>
              <a:gd name="connsiteX0" fmla="*/ 29633 w 1331676"/>
              <a:gd name="connsiteY0" fmla="*/ 157929 h 2229536"/>
              <a:gd name="connsiteX1" fmla="*/ 448733 w 1331676"/>
              <a:gd name="connsiteY1" fmla="*/ 30929 h 2229536"/>
              <a:gd name="connsiteX2" fmla="*/ 677333 w 1331676"/>
              <a:gd name="connsiteY2" fmla="*/ 411929 h 2229536"/>
              <a:gd name="connsiteX3" fmla="*/ 575733 w 1331676"/>
              <a:gd name="connsiteY3" fmla="*/ 843729 h 2229536"/>
              <a:gd name="connsiteX4" fmla="*/ 588433 w 1331676"/>
              <a:gd name="connsiteY4" fmla="*/ 1288229 h 2229536"/>
              <a:gd name="connsiteX5" fmla="*/ 791633 w 1331676"/>
              <a:gd name="connsiteY5" fmla="*/ 1478729 h 2229536"/>
              <a:gd name="connsiteX6" fmla="*/ 1188766 w 1331676"/>
              <a:gd name="connsiteY6" fmla="*/ 1605729 h 2229536"/>
              <a:gd name="connsiteX7" fmla="*/ 1325033 w 1331676"/>
              <a:gd name="connsiteY7" fmla="*/ 2012129 h 2229536"/>
              <a:gd name="connsiteX8" fmla="*/ 1007533 w 1331676"/>
              <a:gd name="connsiteY8" fmla="*/ 2228029 h 2229536"/>
              <a:gd name="connsiteX9" fmla="*/ 359833 w 1331676"/>
              <a:gd name="connsiteY9" fmla="*/ 1910529 h 2229536"/>
              <a:gd name="connsiteX10" fmla="*/ 67733 w 1331676"/>
              <a:gd name="connsiteY10" fmla="*/ 1224729 h 2229536"/>
              <a:gd name="connsiteX11" fmla="*/ 29633 w 1331676"/>
              <a:gd name="connsiteY11" fmla="*/ 157929 h 2229536"/>
              <a:gd name="connsiteX0" fmla="*/ 33730 w 1323416"/>
              <a:gd name="connsiteY0" fmla="*/ 374141 h 2198613"/>
              <a:gd name="connsiteX1" fmla="*/ 440473 w 1323416"/>
              <a:gd name="connsiteY1" fmla="*/ 6 h 2198613"/>
              <a:gd name="connsiteX2" fmla="*/ 669073 w 1323416"/>
              <a:gd name="connsiteY2" fmla="*/ 381006 h 2198613"/>
              <a:gd name="connsiteX3" fmla="*/ 567473 w 1323416"/>
              <a:gd name="connsiteY3" fmla="*/ 812806 h 2198613"/>
              <a:gd name="connsiteX4" fmla="*/ 580173 w 1323416"/>
              <a:gd name="connsiteY4" fmla="*/ 1257306 h 2198613"/>
              <a:gd name="connsiteX5" fmla="*/ 783373 w 1323416"/>
              <a:gd name="connsiteY5" fmla="*/ 1447806 h 2198613"/>
              <a:gd name="connsiteX6" fmla="*/ 1180506 w 1323416"/>
              <a:gd name="connsiteY6" fmla="*/ 1574806 h 2198613"/>
              <a:gd name="connsiteX7" fmla="*/ 1316773 w 1323416"/>
              <a:gd name="connsiteY7" fmla="*/ 1981206 h 2198613"/>
              <a:gd name="connsiteX8" fmla="*/ 999273 w 1323416"/>
              <a:gd name="connsiteY8" fmla="*/ 2197106 h 2198613"/>
              <a:gd name="connsiteX9" fmla="*/ 351573 w 1323416"/>
              <a:gd name="connsiteY9" fmla="*/ 1879606 h 2198613"/>
              <a:gd name="connsiteX10" fmla="*/ 59473 w 1323416"/>
              <a:gd name="connsiteY10" fmla="*/ 1193806 h 2198613"/>
              <a:gd name="connsiteX11" fmla="*/ 33730 w 1323416"/>
              <a:gd name="connsiteY11" fmla="*/ 374141 h 2198613"/>
              <a:gd name="connsiteX0" fmla="*/ 33730 w 1323416"/>
              <a:gd name="connsiteY0" fmla="*/ 262936 h 2087408"/>
              <a:gd name="connsiteX1" fmla="*/ 440473 w 1323416"/>
              <a:gd name="connsiteY1" fmla="*/ 12 h 2087408"/>
              <a:gd name="connsiteX2" fmla="*/ 669073 w 1323416"/>
              <a:gd name="connsiteY2" fmla="*/ 269801 h 2087408"/>
              <a:gd name="connsiteX3" fmla="*/ 567473 w 1323416"/>
              <a:gd name="connsiteY3" fmla="*/ 701601 h 2087408"/>
              <a:gd name="connsiteX4" fmla="*/ 580173 w 1323416"/>
              <a:gd name="connsiteY4" fmla="*/ 1146101 h 2087408"/>
              <a:gd name="connsiteX5" fmla="*/ 783373 w 1323416"/>
              <a:gd name="connsiteY5" fmla="*/ 1336601 h 2087408"/>
              <a:gd name="connsiteX6" fmla="*/ 1180506 w 1323416"/>
              <a:gd name="connsiteY6" fmla="*/ 1463601 h 2087408"/>
              <a:gd name="connsiteX7" fmla="*/ 1316773 w 1323416"/>
              <a:gd name="connsiteY7" fmla="*/ 1870001 h 2087408"/>
              <a:gd name="connsiteX8" fmla="*/ 999273 w 1323416"/>
              <a:gd name="connsiteY8" fmla="*/ 2085901 h 2087408"/>
              <a:gd name="connsiteX9" fmla="*/ 351573 w 1323416"/>
              <a:gd name="connsiteY9" fmla="*/ 1768401 h 2087408"/>
              <a:gd name="connsiteX10" fmla="*/ 59473 w 1323416"/>
              <a:gd name="connsiteY10" fmla="*/ 1082601 h 2087408"/>
              <a:gd name="connsiteX11" fmla="*/ 33730 w 1323416"/>
              <a:gd name="connsiteY11" fmla="*/ 262936 h 2087408"/>
              <a:gd name="connsiteX0" fmla="*/ 38426 w 1328112"/>
              <a:gd name="connsiteY0" fmla="*/ 262936 h 2087408"/>
              <a:gd name="connsiteX1" fmla="*/ 445169 w 1328112"/>
              <a:gd name="connsiteY1" fmla="*/ 12 h 2087408"/>
              <a:gd name="connsiteX2" fmla="*/ 673769 w 1328112"/>
              <a:gd name="connsiteY2" fmla="*/ 269801 h 2087408"/>
              <a:gd name="connsiteX3" fmla="*/ 572169 w 1328112"/>
              <a:gd name="connsiteY3" fmla="*/ 701601 h 2087408"/>
              <a:gd name="connsiteX4" fmla="*/ 584869 w 1328112"/>
              <a:gd name="connsiteY4" fmla="*/ 1146101 h 2087408"/>
              <a:gd name="connsiteX5" fmla="*/ 788069 w 1328112"/>
              <a:gd name="connsiteY5" fmla="*/ 1336601 h 2087408"/>
              <a:gd name="connsiteX6" fmla="*/ 1185202 w 1328112"/>
              <a:gd name="connsiteY6" fmla="*/ 1463601 h 2087408"/>
              <a:gd name="connsiteX7" fmla="*/ 1321469 w 1328112"/>
              <a:gd name="connsiteY7" fmla="*/ 1870001 h 2087408"/>
              <a:gd name="connsiteX8" fmla="*/ 1003969 w 1328112"/>
              <a:gd name="connsiteY8" fmla="*/ 2085901 h 2087408"/>
              <a:gd name="connsiteX9" fmla="*/ 455123 w 1328112"/>
              <a:gd name="connsiteY9" fmla="*/ 1768401 h 2087408"/>
              <a:gd name="connsiteX10" fmla="*/ 64169 w 1328112"/>
              <a:gd name="connsiteY10" fmla="*/ 1082601 h 2087408"/>
              <a:gd name="connsiteX11" fmla="*/ 38426 w 1328112"/>
              <a:gd name="connsiteY11" fmla="*/ 262936 h 2087408"/>
              <a:gd name="connsiteX0" fmla="*/ 38426 w 1328112"/>
              <a:gd name="connsiteY0" fmla="*/ 262936 h 2087408"/>
              <a:gd name="connsiteX1" fmla="*/ 445169 w 1328112"/>
              <a:gd name="connsiteY1" fmla="*/ 12 h 2087408"/>
              <a:gd name="connsiteX2" fmla="*/ 673769 w 1328112"/>
              <a:gd name="connsiteY2" fmla="*/ 269801 h 2087408"/>
              <a:gd name="connsiteX3" fmla="*/ 572169 w 1328112"/>
              <a:gd name="connsiteY3" fmla="*/ 701601 h 2087408"/>
              <a:gd name="connsiteX4" fmla="*/ 584869 w 1328112"/>
              <a:gd name="connsiteY4" fmla="*/ 1146101 h 2087408"/>
              <a:gd name="connsiteX5" fmla="*/ 788069 w 1328112"/>
              <a:gd name="connsiteY5" fmla="*/ 1336601 h 2087408"/>
              <a:gd name="connsiteX6" fmla="*/ 1185202 w 1328112"/>
              <a:gd name="connsiteY6" fmla="*/ 1463601 h 2087408"/>
              <a:gd name="connsiteX7" fmla="*/ 1321469 w 1328112"/>
              <a:gd name="connsiteY7" fmla="*/ 1870001 h 2087408"/>
              <a:gd name="connsiteX8" fmla="*/ 1003969 w 1328112"/>
              <a:gd name="connsiteY8" fmla="*/ 2085901 h 2087408"/>
              <a:gd name="connsiteX9" fmla="*/ 455123 w 1328112"/>
              <a:gd name="connsiteY9" fmla="*/ 1768401 h 2087408"/>
              <a:gd name="connsiteX10" fmla="*/ 64169 w 1328112"/>
              <a:gd name="connsiteY10" fmla="*/ 1082601 h 2087408"/>
              <a:gd name="connsiteX11" fmla="*/ 38426 w 1328112"/>
              <a:gd name="connsiteY11" fmla="*/ 262936 h 2087408"/>
              <a:gd name="connsiteX0" fmla="*/ 42765 w 1320094"/>
              <a:gd name="connsiteY0" fmla="*/ 238512 h 2087697"/>
              <a:gd name="connsiteX1" fmla="*/ 437151 w 1320094"/>
              <a:gd name="connsiteY1" fmla="*/ 301 h 2087697"/>
              <a:gd name="connsiteX2" fmla="*/ 665751 w 1320094"/>
              <a:gd name="connsiteY2" fmla="*/ 270090 h 2087697"/>
              <a:gd name="connsiteX3" fmla="*/ 564151 w 1320094"/>
              <a:gd name="connsiteY3" fmla="*/ 701890 h 2087697"/>
              <a:gd name="connsiteX4" fmla="*/ 576851 w 1320094"/>
              <a:gd name="connsiteY4" fmla="*/ 1146390 h 2087697"/>
              <a:gd name="connsiteX5" fmla="*/ 780051 w 1320094"/>
              <a:gd name="connsiteY5" fmla="*/ 1336890 h 2087697"/>
              <a:gd name="connsiteX6" fmla="*/ 1177184 w 1320094"/>
              <a:gd name="connsiteY6" fmla="*/ 1463890 h 2087697"/>
              <a:gd name="connsiteX7" fmla="*/ 1313451 w 1320094"/>
              <a:gd name="connsiteY7" fmla="*/ 1870290 h 2087697"/>
              <a:gd name="connsiteX8" fmla="*/ 995951 w 1320094"/>
              <a:gd name="connsiteY8" fmla="*/ 2086190 h 2087697"/>
              <a:gd name="connsiteX9" fmla="*/ 447105 w 1320094"/>
              <a:gd name="connsiteY9" fmla="*/ 1768690 h 2087697"/>
              <a:gd name="connsiteX10" fmla="*/ 56151 w 1320094"/>
              <a:gd name="connsiteY10" fmla="*/ 1082890 h 2087697"/>
              <a:gd name="connsiteX11" fmla="*/ 42765 w 1320094"/>
              <a:gd name="connsiteY11" fmla="*/ 238512 h 2087697"/>
              <a:gd name="connsiteX0" fmla="*/ 42765 w 1320094"/>
              <a:gd name="connsiteY0" fmla="*/ 238512 h 2087697"/>
              <a:gd name="connsiteX1" fmla="*/ 437151 w 1320094"/>
              <a:gd name="connsiteY1" fmla="*/ 301 h 2087697"/>
              <a:gd name="connsiteX2" fmla="*/ 665751 w 1320094"/>
              <a:gd name="connsiteY2" fmla="*/ 270090 h 2087697"/>
              <a:gd name="connsiteX3" fmla="*/ 564151 w 1320094"/>
              <a:gd name="connsiteY3" fmla="*/ 701890 h 2087697"/>
              <a:gd name="connsiteX4" fmla="*/ 576851 w 1320094"/>
              <a:gd name="connsiteY4" fmla="*/ 1146390 h 2087697"/>
              <a:gd name="connsiteX5" fmla="*/ 780051 w 1320094"/>
              <a:gd name="connsiteY5" fmla="*/ 1336890 h 2087697"/>
              <a:gd name="connsiteX6" fmla="*/ 1177184 w 1320094"/>
              <a:gd name="connsiteY6" fmla="*/ 1463890 h 2087697"/>
              <a:gd name="connsiteX7" fmla="*/ 1313451 w 1320094"/>
              <a:gd name="connsiteY7" fmla="*/ 1870290 h 2087697"/>
              <a:gd name="connsiteX8" fmla="*/ 995951 w 1320094"/>
              <a:gd name="connsiteY8" fmla="*/ 2086190 h 2087697"/>
              <a:gd name="connsiteX9" fmla="*/ 447105 w 1320094"/>
              <a:gd name="connsiteY9" fmla="*/ 1768690 h 2087697"/>
              <a:gd name="connsiteX10" fmla="*/ 56151 w 1320094"/>
              <a:gd name="connsiteY10" fmla="*/ 1082890 h 2087697"/>
              <a:gd name="connsiteX11" fmla="*/ 42765 w 1320094"/>
              <a:gd name="connsiteY11" fmla="*/ 238512 h 2087697"/>
              <a:gd name="connsiteX0" fmla="*/ 42765 w 1320094"/>
              <a:gd name="connsiteY0" fmla="*/ 238512 h 2087697"/>
              <a:gd name="connsiteX1" fmla="*/ 437151 w 1320094"/>
              <a:gd name="connsiteY1" fmla="*/ 301 h 2087697"/>
              <a:gd name="connsiteX2" fmla="*/ 665751 w 1320094"/>
              <a:gd name="connsiteY2" fmla="*/ 270090 h 2087697"/>
              <a:gd name="connsiteX3" fmla="*/ 564151 w 1320094"/>
              <a:gd name="connsiteY3" fmla="*/ 701890 h 2087697"/>
              <a:gd name="connsiteX4" fmla="*/ 576851 w 1320094"/>
              <a:gd name="connsiteY4" fmla="*/ 1146390 h 2087697"/>
              <a:gd name="connsiteX5" fmla="*/ 780051 w 1320094"/>
              <a:gd name="connsiteY5" fmla="*/ 1336890 h 2087697"/>
              <a:gd name="connsiteX6" fmla="*/ 1177184 w 1320094"/>
              <a:gd name="connsiteY6" fmla="*/ 1463890 h 2087697"/>
              <a:gd name="connsiteX7" fmla="*/ 1313451 w 1320094"/>
              <a:gd name="connsiteY7" fmla="*/ 1870290 h 2087697"/>
              <a:gd name="connsiteX8" fmla="*/ 995951 w 1320094"/>
              <a:gd name="connsiteY8" fmla="*/ 2086190 h 2087697"/>
              <a:gd name="connsiteX9" fmla="*/ 447105 w 1320094"/>
              <a:gd name="connsiteY9" fmla="*/ 1768690 h 2087697"/>
              <a:gd name="connsiteX10" fmla="*/ 56151 w 1320094"/>
              <a:gd name="connsiteY10" fmla="*/ 1082890 h 2087697"/>
              <a:gd name="connsiteX11" fmla="*/ 42765 w 1320094"/>
              <a:gd name="connsiteY11" fmla="*/ 238512 h 2087697"/>
              <a:gd name="connsiteX0" fmla="*/ 40351 w 1317680"/>
              <a:gd name="connsiteY0" fmla="*/ 238512 h 2087697"/>
              <a:gd name="connsiteX1" fmla="*/ 434737 w 1317680"/>
              <a:gd name="connsiteY1" fmla="*/ 301 h 2087697"/>
              <a:gd name="connsiteX2" fmla="*/ 663337 w 1317680"/>
              <a:gd name="connsiteY2" fmla="*/ 270090 h 2087697"/>
              <a:gd name="connsiteX3" fmla="*/ 561737 w 1317680"/>
              <a:gd name="connsiteY3" fmla="*/ 701890 h 2087697"/>
              <a:gd name="connsiteX4" fmla="*/ 574437 w 1317680"/>
              <a:gd name="connsiteY4" fmla="*/ 1146390 h 2087697"/>
              <a:gd name="connsiteX5" fmla="*/ 777637 w 1317680"/>
              <a:gd name="connsiteY5" fmla="*/ 1336890 h 2087697"/>
              <a:gd name="connsiteX6" fmla="*/ 1174770 w 1317680"/>
              <a:gd name="connsiteY6" fmla="*/ 1463890 h 2087697"/>
              <a:gd name="connsiteX7" fmla="*/ 1311037 w 1317680"/>
              <a:gd name="connsiteY7" fmla="*/ 1870290 h 2087697"/>
              <a:gd name="connsiteX8" fmla="*/ 993537 w 1317680"/>
              <a:gd name="connsiteY8" fmla="*/ 2086190 h 2087697"/>
              <a:gd name="connsiteX9" fmla="*/ 401149 w 1317680"/>
              <a:gd name="connsiteY9" fmla="*/ 1768690 h 2087697"/>
              <a:gd name="connsiteX10" fmla="*/ 53737 w 1317680"/>
              <a:gd name="connsiteY10" fmla="*/ 1082890 h 2087697"/>
              <a:gd name="connsiteX11" fmla="*/ 40351 w 1317680"/>
              <a:gd name="connsiteY11" fmla="*/ 238512 h 208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7680" h="2087697">
                <a:moveTo>
                  <a:pt x="40351" y="238512"/>
                </a:moveTo>
                <a:cubicBezTo>
                  <a:pt x="103851" y="58081"/>
                  <a:pt x="330906" y="-4962"/>
                  <a:pt x="434737" y="301"/>
                </a:cubicBezTo>
                <a:cubicBezTo>
                  <a:pt x="538568" y="5564"/>
                  <a:pt x="642170" y="153159"/>
                  <a:pt x="663337" y="270090"/>
                </a:cubicBezTo>
                <a:cubicBezTo>
                  <a:pt x="684504" y="387021"/>
                  <a:pt x="576554" y="555840"/>
                  <a:pt x="561737" y="701890"/>
                </a:cubicBezTo>
                <a:cubicBezTo>
                  <a:pt x="546920" y="847940"/>
                  <a:pt x="538454" y="1040557"/>
                  <a:pt x="574437" y="1146390"/>
                </a:cubicBezTo>
                <a:cubicBezTo>
                  <a:pt x="610420" y="1252223"/>
                  <a:pt x="677582" y="1283973"/>
                  <a:pt x="777637" y="1336890"/>
                </a:cubicBezTo>
                <a:cubicBezTo>
                  <a:pt x="877692" y="1389807"/>
                  <a:pt x="1085870" y="1374990"/>
                  <a:pt x="1174770" y="1463890"/>
                </a:cubicBezTo>
                <a:cubicBezTo>
                  <a:pt x="1263670" y="1552790"/>
                  <a:pt x="1341243" y="1766573"/>
                  <a:pt x="1311037" y="1870290"/>
                </a:cubicBezTo>
                <a:cubicBezTo>
                  <a:pt x="1280832" y="1974007"/>
                  <a:pt x="1145185" y="2103123"/>
                  <a:pt x="993537" y="2086190"/>
                </a:cubicBezTo>
                <a:cubicBezTo>
                  <a:pt x="841889" y="2069257"/>
                  <a:pt x="605797" y="1928610"/>
                  <a:pt x="401149" y="1768690"/>
                </a:cubicBezTo>
                <a:cubicBezTo>
                  <a:pt x="196501" y="1608770"/>
                  <a:pt x="113870" y="1337920"/>
                  <a:pt x="53737" y="1082890"/>
                </a:cubicBezTo>
                <a:cubicBezTo>
                  <a:pt x="-6396" y="827860"/>
                  <a:pt x="-23149" y="418943"/>
                  <a:pt x="40351" y="238512"/>
                </a:cubicBez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629344" y="3980307"/>
            <a:ext cx="4180647" cy="2417002"/>
          </a:xfrm>
          <a:custGeom>
            <a:avLst/>
            <a:gdLst>
              <a:gd name="connsiteX0" fmla="*/ 4263558 w 4271614"/>
              <a:gd name="connsiteY0" fmla="*/ 1608477 h 3090839"/>
              <a:gd name="connsiteX1" fmla="*/ 4022258 w 4271614"/>
              <a:gd name="connsiteY1" fmla="*/ 1405277 h 3090839"/>
              <a:gd name="connsiteX2" fmla="*/ 3692058 w 4271614"/>
              <a:gd name="connsiteY2" fmla="*/ 1494177 h 3090839"/>
              <a:gd name="connsiteX3" fmla="*/ 3412658 w 4271614"/>
              <a:gd name="connsiteY3" fmla="*/ 1621177 h 3090839"/>
              <a:gd name="connsiteX4" fmla="*/ 3057058 w 4271614"/>
              <a:gd name="connsiteY4" fmla="*/ 1684677 h 3090839"/>
              <a:gd name="connsiteX5" fmla="*/ 2853858 w 4271614"/>
              <a:gd name="connsiteY5" fmla="*/ 1824377 h 3090839"/>
              <a:gd name="connsiteX6" fmla="*/ 2561758 w 4271614"/>
              <a:gd name="connsiteY6" fmla="*/ 2129177 h 3090839"/>
              <a:gd name="connsiteX7" fmla="*/ 2218858 w 4271614"/>
              <a:gd name="connsiteY7" fmla="*/ 2446677 h 3090839"/>
              <a:gd name="connsiteX8" fmla="*/ 1926758 w 4271614"/>
              <a:gd name="connsiteY8" fmla="*/ 2319677 h 3090839"/>
              <a:gd name="connsiteX9" fmla="*/ 1533058 w 4271614"/>
              <a:gd name="connsiteY9" fmla="*/ 2091077 h 3090839"/>
              <a:gd name="connsiteX10" fmla="*/ 1418758 w 4271614"/>
              <a:gd name="connsiteY10" fmla="*/ 1811677 h 3090839"/>
              <a:gd name="connsiteX11" fmla="*/ 1558458 w 4271614"/>
              <a:gd name="connsiteY11" fmla="*/ 1417977 h 3090839"/>
              <a:gd name="connsiteX12" fmla="*/ 1494958 w 4271614"/>
              <a:gd name="connsiteY12" fmla="*/ 935377 h 3090839"/>
              <a:gd name="connsiteX13" fmla="*/ 1418758 w 4271614"/>
              <a:gd name="connsiteY13" fmla="*/ 655977 h 3090839"/>
              <a:gd name="connsiteX14" fmla="*/ 1329858 w 4271614"/>
              <a:gd name="connsiteY14" fmla="*/ 363877 h 3090839"/>
              <a:gd name="connsiteX15" fmla="*/ 986958 w 4271614"/>
              <a:gd name="connsiteY15" fmla="*/ 20977 h 3090839"/>
              <a:gd name="connsiteX16" fmla="*/ 656758 w 4271614"/>
              <a:gd name="connsiteY16" fmla="*/ 59077 h 3090839"/>
              <a:gd name="connsiteX17" fmla="*/ 250358 w 4271614"/>
              <a:gd name="connsiteY17" fmla="*/ 236877 h 3090839"/>
              <a:gd name="connsiteX18" fmla="*/ 9058 w 4271614"/>
              <a:gd name="connsiteY18" fmla="*/ 1024277 h 3090839"/>
              <a:gd name="connsiteX19" fmla="*/ 97958 w 4271614"/>
              <a:gd name="connsiteY19" fmla="*/ 1621177 h 3090839"/>
              <a:gd name="connsiteX20" fmla="*/ 529758 w 4271614"/>
              <a:gd name="connsiteY20" fmla="*/ 1849777 h 3090839"/>
              <a:gd name="connsiteX21" fmla="*/ 771058 w 4271614"/>
              <a:gd name="connsiteY21" fmla="*/ 1964077 h 3090839"/>
              <a:gd name="connsiteX22" fmla="*/ 1126658 w 4271614"/>
              <a:gd name="connsiteY22" fmla="*/ 2421277 h 3090839"/>
              <a:gd name="connsiteX23" fmla="*/ 1621958 w 4271614"/>
              <a:gd name="connsiteY23" fmla="*/ 2687977 h 3090839"/>
              <a:gd name="connsiteX24" fmla="*/ 2282358 w 4271614"/>
              <a:gd name="connsiteY24" fmla="*/ 3081677 h 3090839"/>
              <a:gd name="connsiteX25" fmla="*/ 2815758 w 4271614"/>
              <a:gd name="connsiteY25" fmla="*/ 2941977 h 3090839"/>
              <a:gd name="connsiteX26" fmla="*/ 3552358 w 4271614"/>
              <a:gd name="connsiteY26" fmla="*/ 2675277 h 3090839"/>
              <a:gd name="connsiteX27" fmla="*/ 4149258 w 4271614"/>
              <a:gd name="connsiteY27" fmla="*/ 2268877 h 3090839"/>
              <a:gd name="connsiteX28" fmla="*/ 4263558 w 4271614"/>
              <a:gd name="connsiteY28" fmla="*/ 1608477 h 3090839"/>
              <a:gd name="connsiteX0" fmla="*/ 4263558 w 4271614"/>
              <a:gd name="connsiteY0" fmla="*/ 1608477 h 3090839"/>
              <a:gd name="connsiteX1" fmla="*/ 4022258 w 4271614"/>
              <a:gd name="connsiteY1" fmla="*/ 1405277 h 3090839"/>
              <a:gd name="connsiteX2" fmla="*/ 3692058 w 4271614"/>
              <a:gd name="connsiteY2" fmla="*/ 1494177 h 3090839"/>
              <a:gd name="connsiteX3" fmla="*/ 3412658 w 4271614"/>
              <a:gd name="connsiteY3" fmla="*/ 1621177 h 3090839"/>
              <a:gd name="connsiteX4" fmla="*/ 2853858 w 4271614"/>
              <a:gd name="connsiteY4" fmla="*/ 1824377 h 3090839"/>
              <a:gd name="connsiteX5" fmla="*/ 2561758 w 4271614"/>
              <a:gd name="connsiteY5" fmla="*/ 2129177 h 3090839"/>
              <a:gd name="connsiteX6" fmla="*/ 2218858 w 4271614"/>
              <a:gd name="connsiteY6" fmla="*/ 2446677 h 3090839"/>
              <a:gd name="connsiteX7" fmla="*/ 1926758 w 4271614"/>
              <a:gd name="connsiteY7" fmla="*/ 2319677 h 3090839"/>
              <a:gd name="connsiteX8" fmla="*/ 1533058 w 4271614"/>
              <a:gd name="connsiteY8" fmla="*/ 2091077 h 3090839"/>
              <a:gd name="connsiteX9" fmla="*/ 1418758 w 4271614"/>
              <a:gd name="connsiteY9" fmla="*/ 1811677 h 3090839"/>
              <a:gd name="connsiteX10" fmla="*/ 1558458 w 4271614"/>
              <a:gd name="connsiteY10" fmla="*/ 1417977 h 3090839"/>
              <a:gd name="connsiteX11" fmla="*/ 1494958 w 4271614"/>
              <a:gd name="connsiteY11" fmla="*/ 935377 h 3090839"/>
              <a:gd name="connsiteX12" fmla="*/ 1418758 w 4271614"/>
              <a:gd name="connsiteY12" fmla="*/ 655977 h 3090839"/>
              <a:gd name="connsiteX13" fmla="*/ 1329858 w 4271614"/>
              <a:gd name="connsiteY13" fmla="*/ 363877 h 3090839"/>
              <a:gd name="connsiteX14" fmla="*/ 986958 w 4271614"/>
              <a:gd name="connsiteY14" fmla="*/ 20977 h 3090839"/>
              <a:gd name="connsiteX15" fmla="*/ 656758 w 4271614"/>
              <a:gd name="connsiteY15" fmla="*/ 59077 h 3090839"/>
              <a:gd name="connsiteX16" fmla="*/ 250358 w 4271614"/>
              <a:gd name="connsiteY16" fmla="*/ 236877 h 3090839"/>
              <a:gd name="connsiteX17" fmla="*/ 9058 w 4271614"/>
              <a:gd name="connsiteY17" fmla="*/ 1024277 h 3090839"/>
              <a:gd name="connsiteX18" fmla="*/ 97958 w 4271614"/>
              <a:gd name="connsiteY18" fmla="*/ 1621177 h 3090839"/>
              <a:gd name="connsiteX19" fmla="*/ 529758 w 4271614"/>
              <a:gd name="connsiteY19" fmla="*/ 1849777 h 3090839"/>
              <a:gd name="connsiteX20" fmla="*/ 771058 w 4271614"/>
              <a:gd name="connsiteY20" fmla="*/ 1964077 h 3090839"/>
              <a:gd name="connsiteX21" fmla="*/ 1126658 w 4271614"/>
              <a:gd name="connsiteY21" fmla="*/ 2421277 h 3090839"/>
              <a:gd name="connsiteX22" fmla="*/ 1621958 w 4271614"/>
              <a:gd name="connsiteY22" fmla="*/ 2687977 h 3090839"/>
              <a:gd name="connsiteX23" fmla="*/ 2282358 w 4271614"/>
              <a:gd name="connsiteY23" fmla="*/ 3081677 h 3090839"/>
              <a:gd name="connsiteX24" fmla="*/ 2815758 w 4271614"/>
              <a:gd name="connsiteY24" fmla="*/ 2941977 h 3090839"/>
              <a:gd name="connsiteX25" fmla="*/ 3552358 w 4271614"/>
              <a:gd name="connsiteY25" fmla="*/ 2675277 h 3090839"/>
              <a:gd name="connsiteX26" fmla="*/ 4149258 w 4271614"/>
              <a:gd name="connsiteY26" fmla="*/ 2268877 h 3090839"/>
              <a:gd name="connsiteX27" fmla="*/ 4263558 w 4271614"/>
              <a:gd name="connsiteY27" fmla="*/ 1608477 h 3090839"/>
              <a:gd name="connsiteX0" fmla="*/ 4263558 w 4271614"/>
              <a:gd name="connsiteY0" fmla="*/ 1608477 h 3090839"/>
              <a:gd name="connsiteX1" fmla="*/ 4022258 w 4271614"/>
              <a:gd name="connsiteY1" fmla="*/ 1405277 h 3090839"/>
              <a:gd name="connsiteX2" fmla="*/ 3692058 w 4271614"/>
              <a:gd name="connsiteY2" fmla="*/ 1494177 h 3090839"/>
              <a:gd name="connsiteX3" fmla="*/ 3412658 w 4271614"/>
              <a:gd name="connsiteY3" fmla="*/ 1621177 h 3090839"/>
              <a:gd name="connsiteX4" fmla="*/ 2853858 w 4271614"/>
              <a:gd name="connsiteY4" fmla="*/ 1824377 h 3090839"/>
              <a:gd name="connsiteX5" fmla="*/ 2561758 w 4271614"/>
              <a:gd name="connsiteY5" fmla="*/ 2129177 h 3090839"/>
              <a:gd name="connsiteX6" fmla="*/ 1926758 w 4271614"/>
              <a:gd name="connsiteY6" fmla="*/ 2319677 h 3090839"/>
              <a:gd name="connsiteX7" fmla="*/ 1533058 w 4271614"/>
              <a:gd name="connsiteY7" fmla="*/ 2091077 h 3090839"/>
              <a:gd name="connsiteX8" fmla="*/ 1418758 w 4271614"/>
              <a:gd name="connsiteY8" fmla="*/ 1811677 h 3090839"/>
              <a:gd name="connsiteX9" fmla="*/ 1558458 w 4271614"/>
              <a:gd name="connsiteY9" fmla="*/ 1417977 h 3090839"/>
              <a:gd name="connsiteX10" fmla="*/ 1494958 w 4271614"/>
              <a:gd name="connsiteY10" fmla="*/ 935377 h 3090839"/>
              <a:gd name="connsiteX11" fmla="*/ 1418758 w 4271614"/>
              <a:gd name="connsiteY11" fmla="*/ 655977 h 3090839"/>
              <a:gd name="connsiteX12" fmla="*/ 1329858 w 4271614"/>
              <a:gd name="connsiteY12" fmla="*/ 363877 h 3090839"/>
              <a:gd name="connsiteX13" fmla="*/ 986958 w 4271614"/>
              <a:gd name="connsiteY13" fmla="*/ 20977 h 3090839"/>
              <a:gd name="connsiteX14" fmla="*/ 656758 w 4271614"/>
              <a:gd name="connsiteY14" fmla="*/ 59077 h 3090839"/>
              <a:gd name="connsiteX15" fmla="*/ 250358 w 4271614"/>
              <a:gd name="connsiteY15" fmla="*/ 236877 h 3090839"/>
              <a:gd name="connsiteX16" fmla="*/ 9058 w 4271614"/>
              <a:gd name="connsiteY16" fmla="*/ 1024277 h 3090839"/>
              <a:gd name="connsiteX17" fmla="*/ 97958 w 4271614"/>
              <a:gd name="connsiteY17" fmla="*/ 1621177 h 3090839"/>
              <a:gd name="connsiteX18" fmla="*/ 529758 w 4271614"/>
              <a:gd name="connsiteY18" fmla="*/ 1849777 h 3090839"/>
              <a:gd name="connsiteX19" fmla="*/ 771058 w 4271614"/>
              <a:gd name="connsiteY19" fmla="*/ 1964077 h 3090839"/>
              <a:gd name="connsiteX20" fmla="*/ 1126658 w 4271614"/>
              <a:gd name="connsiteY20" fmla="*/ 2421277 h 3090839"/>
              <a:gd name="connsiteX21" fmla="*/ 1621958 w 4271614"/>
              <a:gd name="connsiteY21" fmla="*/ 2687977 h 3090839"/>
              <a:gd name="connsiteX22" fmla="*/ 2282358 w 4271614"/>
              <a:gd name="connsiteY22" fmla="*/ 3081677 h 3090839"/>
              <a:gd name="connsiteX23" fmla="*/ 2815758 w 4271614"/>
              <a:gd name="connsiteY23" fmla="*/ 2941977 h 3090839"/>
              <a:gd name="connsiteX24" fmla="*/ 3552358 w 4271614"/>
              <a:gd name="connsiteY24" fmla="*/ 2675277 h 3090839"/>
              <a:gd name="connsiteX25" fmla="*/ 4149258 w 4271614"/>
              <a:gd name="connsiteY25" fmla="*/ 2268877 h 3090839"/>
              <a:gd name="connsiteX26" fmla="*/ 4263558 w 4271614"/>
              <a:gd name="connsiteY26" fmla="*/ 1608477 h 3090839"/>
              <a:gd name="connsiteX0" fmla="*/ 4263558 w 4271614"/>
              <a:gd name="connsiteY0" fmla="*/ 1608477 h 3090839"/>
              <a:gd name="connsiteX1" fmla="*/ 4022258 w 4271614"/>
              <a:gd name="connsiteY1" fmla="*/ 1405277 h 3090839"/>
              <a:gd name="connsiteX2" fmla="*/ 3692058 w 4271614"/>
              <a:gd name="connsiteY2" fmla="*/ 1494177 h 3090839"/>
              <a:gd name="connsiteX3" fmla="*/ 3412658 w 4271614"/>
              <a:gd name="connsiteY3" fmla="*/ 1621177 h 3090839"/>
              <a:gd name="connsiteX4" fmla="*/ 2853858 w 4271614"/>
              <a:gd name="connsiteY4" fmla="*/ 1824377 h 3090839"/>
              <a:gd name="connsiteX5" fmla="*/ 1926758 w 4271614"/>
              <a:gd name="connsiteY5" fmla="*/ 2319677 h 3090839"/>
              <a:gd name="connsiteX6" fmla="*/ 1533058 w 4271614"/>
              <a:gd name="connsiteY6" fmla="*/ 2091077 h 3090839"/>
              <a:gd name="connsiteX7" fmla="*/ 1418758 w 4271614"/>
              <a:gd name="connsiteY7" fmla="*/ 1811677 h 3090839"/>
              <a:gd name="connsiteX8" fmla="*/ 1558458 w 4271614"/>
              <a:gd name="connsiteY8" fmla="*/ 1417977 h 3090839"/>
              <a:gd name="connsiteX9" fmla="*/ 1494958 w 4271614"/>
              <a:gd name="connsiteY9" fmla="*/ 935377 h 3090839"/>
              <a:gd name="connsiteX10" fmla="*/ 1418758 w 4271614"/>
              <a:gd name="connsiteY10" fmla="*/ 655977 h 3090839"/>
              <a:gd name="connsiteX11" fmla="*/ 1329858 w 4271614"/>
              <a:gd name="connsiteY11" fmla="*/ 363877 h 3090839"/>
              <a:gd name="connsiteX12" fmla="*/ 986958 w 4271614"/>
              <a:gd name="connsiteY12" fmla="*/ 20977 h 3090839"/>
              <a:gd name="connsiteX13" fmla="*/ 656758 w 4271614"/>
              <a:gd name="connsiteY13" fmla="*/ 59077 h 3090839"/>
              <a:gd name="connsiteX14" fmla="*/ 250358 w 4271614"/>
              <a:gd name="connsiteY14" fmla="*/ 236877 h 3090839"/>
              <a:gd name="connsiteX15" fmla="*/ 9058 w 4271614"/>
              <a:gd name="connsiteY15" fmla="*/ 1024277 h 3090839"/>
              <a:gd name="connsiteX16" fmla="*/ 97958 w 4271614"/>
              <a:gd name="connsiteY16" fmla="*/ 1621177 h 3090839"/>
              <a:gd name="connsiteX17" fmla="*/ 529758 w 4271614"/>
              <a:gd name="connsiteY17" fmla="*/ 1849777 h 3090839"/>
              <a:gd name="connsiteX18" fmla="*/ 771058 w 4271614"/>
              <a:gd name="connsiteY18" fmla="*/ 1964077 h 3090839"/>
              <a:gd name="connsiteX19" fmla="*/ 1126658 w 4271614"/>
              <a:gd name="connsiteY19" fmla="*/ 2421277 h 3090839"/>
              <a:gd name="connsiteX20" fmla="*/ 1621958 w 4271614"/>
              <a:gd name="connsiteY20" fmla="*/ 2687977 h 3090839"/>
              <a:gd name="connsiteX21" fmla="*/ 2282358 w 4271614"/>
              <a:gd name="connsiteY21" fmla="*/ 3081677 h 3090839"/>
              <a:gd name="connsiteX22" fmla="*/ 2815758 w 4271614"/>
              <a:gd name="connsiteY22" fmla="*/ 2941977 h 3090839"/>
              <a:gd name="connsiteX23" fmla="*/ 3552358 w 4271614"/>
              <a:gd name="connsiteY23" fmla="*/ 2675277 h 3090839"/>
              <a:gd name="connsiteX24" fmla="*/ 4149258 w 4271614"/>
              <a:gd name="connsiteY24" fmla="*/ 2268877 h 3090839"/>
              <a:gd name="connsiteX25" fmla="*/ 4263558 w 4271614"/>
              <a:gd name="connsiteY25" fmla="*/ 1608477 h 3090839"/>
              <a:gd name="connsiteX0" fmla="*/ 4263558 w 4271614"/>
              <a:gd name="connsiteY0" fmla="*/ 1608477 h 3090839"/>
              <a:gd name="connsiteX1" fmla="*/ 4022258 w 4271614"/>
              <a:gd name="connsiteY1" fmla="*/ 1405277 h 3090839"/>
              <a:gd name="connsiteX2" fmla="*/ 3692058 w 4271614"/>
              <a:gd name="connsiteY2" fmla="*/ 1494177 h 3090839"/>
              <a:gd name="connsiteX3" fmla="*/ 3412658 w 4271614"/>
              <a:gd name="connsiteY3" fmla="*/ 1621177 h 3090839"/>
              <a:gd name="connsiteX4" fmla="*/ 2853858 w 4271614"/>
              <a:gd name="connsiteY4" fmla="*/ 1824377 h 3090839"/>
              <a:gd name="connsiteX5" fmla="*/ 1926758 w 4271614"/>
              <a:gd name="connsiteY5" fmla="*/ 2319677 h 3090839"/>
              <a:gd name="connsiteX6" fmla="*/ 1533058 w 4271614"/>
              <a:gd name="connsiteY6" fmla="*/ 2091077 h 3090839"/>
              <a:gd name="connsiteX7" fmla="*/ 1418758 w 4271614"/>
              <a:gd name="connsiteY7" fmla="*/ 1811677 h 3090839"/>
              <a:gd name="connsiteX8" fmla="*/ 1558458 w 4271614"/>
              <a:gd name="connsiteY8" fmla="*/ 1417977 h 3090839"/>
              <a:gd name="connsiteX9" fmla="*/ 1494958 w 4271614"/>
              <a:gd name="connsiteY9" fmla="*/ 935377 h 3090839"/>
              <a:gd name="connsiteX10" fmla="*/ 1329858 w 4271614"/>
              <a:gd name="connsiteY10" fmla="*/ 363877 h 3090839"/>
              <a:gd name="connsiteX11" fmla="*/ 986958 w 4271614"/>
              <a:gd name="connsiteY11" fmla="*/ 20977 h 3090839"/>
              <a:gd name="connsiteX12" fmla="*/ 656758 w 4271614"/>
              <a:gd name="connsiteY12" fmla="*/ 59077 h 3090839"/>
              <a:gd name="connsiteX13" fmla="*/ 250358 w 4271614"/>
              <a:gd name="connsiteY13" fmla="*/ 236877 h 3090839"/>
              <a:gd name="connsiteX14" fmla="*/ 9058 w 4271614"/>
              <a:gd name="connsiteY14" fmla="*/ 1024277 h 3090839"/>
              <a:gd name="connsiteX15" fmla="*/ 97958 w 4271614"/>
              <a:gd name="connsiteY15" fmla="*/ 1621177 h 3090839"/>
              <a:gd name="connsiteX16" fmla="*/ 529758 w 4271614"/>
              <a:gd name="connsiteY16" fmla="*/ 1849777 h 3090839"/>
              <a:gd name="connsiteX17" fmla="*/ 771058 w 4271614"/>
              <a:gd name="connsiteY17" fmla="*/ 1964077 h 3090839"/>
              <a:gd name="connsiteX18" fmla="*/ 1126658 w 4271614"/>
              <a:gd name="connsiteY18" fmla="*/ 2421277 h 3090839"/>
              <a:gd name="connsiteX19" fmla="*/ 1621958 w 4271614"/>
              <a:gd name="connsiteY19" fmla="*/ 2687977 h 3090839"/>
              <a:gd name="connsiteX20" fmla="*/ 2282358 w 4271614"/>
              <a:gd name="connsiteY20" fmla="*/ 3081677 h 3090839"/>
              <a:gd name="connsiteX21" fmla="*/ 2815758 w 4271614"/>
              <a:gd name="connsiteY21" fmla="*/ 2941977 h 3090839"/>
              <a:gd name="connsiteX22" fmla="*/ 3552358 w 4271614"/>
              <a:gd name="connsiteY22" fmla="*/ 2675277 h 3090839"/>
              <a:gd name="connsiteX23" fmla="*/ 4149258 w 4271614"/>
              <a:gd name="connsiteY23" fmla="*/ 2268877 h 3090839"/>
              <a:gd name="connsiteX24" fmla="*/ 4263558 w 4271614"/>
              <a:gd name="connsiteY24" fmla="*/ 1608477 h 3090839"/>
              <a:gd name="connsiteX0" fmla="*/ 4263558 w 4271614"/>
              <a:gd name="connsiteY0" fmla="*/ 1608477 h 3090839"/>
              <a:gd name="connsiteX1" fmla="*/ 4022258 w 4271614"/>
              <a:gd name="connsiteY1" fmla="*/ 1405277 h 3090839"/>
              <a:gd name="connsiteX2" fmla="*/ 3692058 w 4271614"/>
              <a:gd name="connsiteY2" fmla="*/ 1494177 h 3090839"/>
              <a:gd name="connsiteX3" fmla="*/ 3412658 w 4271614"/>
              <a:gd name="connsiteY3" fmla="*/ 1621177 h 3090839"/>
              <a:gd name="connsiteX4" fmla="*/ 2853858 w 4271614"/>
              <a:gd name="connsiteY4" fmla="*/ 1824377 h 3090839"/>
              <a:gd name="connsiteX5" fmla="*/ 1926758 w 4271614"/>
              <a:gd name="connsiteY5" fmla="*/ 2319677 h 3090839"/>
              <a:gd name="connsiteX6" fmla="*/ 1533058 w 4271614"/>
              <a:gd name="connsiteY6" fmla="*/ 2091077 h 3090839"/>
              <a:gd name="connsiteX7" fmla="*/ 1418758 w 4271614"/>
              <a:gd name="connsiteY7" fmla="*/ 1811677 h 3090839"/>
              <a:gd name="connsiteX8" fmla="*/ 1558458 w 4271614"/>
              <a:gd name="connsiteY8" fmla="*/ 1417977 h 3090839"/>
              <a:gd name="connsiteX9" fmla="*/ 1494958 w 4271614"/>
              <a:gd name="connsiteY9" fmla="*/ 935377 h 3090839"/>
              <a:gd name="connsiteX10" fmla="*/ 1329858 w 4271614"/>
              <a:gd name="connsiteY10" fmla="*/ 363877 h 3090839"/>
              <a:gd name="connsiteX11" fmla="*/ 986958 w 4271614"/>
              <a:gd name="connsiteY11" fmla="*/ 20977 h 3090839"/>
              <a:gd name="connsiteX12" fmla="*/ 656758 w 4271614"/>
              <a:gd name="connsiteY12" fmla="*/ 59077 h 3090839"/>
              <a:gd name="connsiteX13" fmla="*/ 250358 w 4271614"/>
              <a:gd name="connsiteY13" fmla="*/ 236877 h 3090839"/>
              <a:gd name="connsiteX14" fmla="*/ 9058 w 4271614"/>
              <a:gd name="connsiteY14" fmla="*/ 1024277 h 3090839"/>
              <a:gd name="connsiteX15" fmla="*/ 97958 w 4271614"/>
              <a:gd name="connsiteY15" fmla="*/ 1621177 h 3090839"/>
              <a:gd name="connsiteX16" fmla="*/ 529758 w 4271614"/>
              <a:gd name="connsiteY16" fmla="*/ 1726209 h 3090839"/>
              <a:gd name="connsiteX17" fmla="*/ 771058 w 4271614"/>
              <a:gd name="connsiteY17" fmla="*/ 1964077 h 3090839"/>
              <a:gd name="connsiteX18" fmla="*/ 1126658 w 4271614"/>
              <a:gd name="connsiteY18" fmla="*/ 2421277 h 3090839"/>
              <a:gd name="connsiteX19" fmla="*/ 1621958 w 4271614"/>
              <a:gd name="connsiteY19" fmla="*/ 2687977 h 3090839"/>
              <a:gd name="connsiteX20" fmla="*/ 2282358 w 4271614"/>
              <a:gd name="connsiteY20" fmla="*/ 3081677 h 3090839"/>
              <a:gd name="connsiteX21" fmla="*/ 2815758 w 4271614"/>
              <a:gd name="connsiteY21" fmla="*/ 2941977 h 3090839"/>
              <a:gd name="connsiteX22" fmla="*/ 3552358 w 4271614"/>
              <a:gd name="connsiteY22" fmla="*/ 2675277 h 3090839"/>
              <a:gd name="connsiteX23" fmla="*/ 4149258 w 4271614"/>
              <a:gd name="connsiteY23" fmla="*/ 2268877 h 3090839"/>
              <a:gd name="connsiteX24" fmla="*/ 4263558 w 4271614"/>
              <a:gd name="connsiteY24" fmla="*/ 1608477 h 3090839"/>
              <a:gd name="connsiteX0" fmla="*/ 4263558 w 4271614"/>
              <a:gd name="connsiteY0" fmla="*/ 1608477 h 3090839"/>
              <a:gd name="connsiteX1" fmla="*/ 4022258 w 4271614"/>
              <a:gd name="connsiteY1" fmla="*/ 1405277 h 3090839"/>
              <a:gd name="connsiteX2" fmla="*/ 3692058 w 4271614"/>
              <a:gd name="connsiteY2" fmla="*/ 1494177 h 3090839"/>
              <a:gd name="connsiteX3" fmla="*/ 3412658 w 4271614"/>
              <a:gd name="connsiteY3" fmla="*/ 1621177 h 3090839"/>
              <a:gd name="connsiteX4" fmla="*/ 2853858 w 4271614"/>
              <a:gd name="connsiteY4" fmla="*/ 1824377 h 3090839"/>
              <a:gd name="connsiteX5" fmla="*/ 1926758 w 4271614"/>
              <a:gd name="connsiteY5" fmla="*/ 2319677 h 3090839"/>
              <a:gd name="connsiteX6" fmla="*/ 1533058 w 4271614"/>
              <a:gd name="connsiteY6" fmla="*/ 2091077 h 3090839"/>
              <a:gd name="connsiteX7" fmla="*/ 1418758 w 4271614"/>
              <a:gd name="connsiteY7" fmla="*/ 1811677 h 3090839"/>
              <a:gd name="connsiteX8" fmla="*/ 1558458 w 4271614"/>
              <a:gd name="connsiteY8" fmla="*/ 1417977 h 3090839"/>
              <a:gd name="connsiteX9" fmla="*/ 1494958 w 4271614"/>
              <a:gd name="connsiteY9" fmla="*/ 935377 h 3090839"/>
              <a:gd name="connsiteX10" fmla="*/ 1329858 w 4271614"/>
              <a:gd name="connsiteY10" fmla="*/ 363877 h 3090839"/>
              <a:gd name="connsiteX11" fmla="*/ 986958 w 4271614"/>
              <a:gd name="connsiteY11" fmla="*/ 20977 h 3090839"/>
              <a:gd name="connsiteX12" fmla="*/ 656758 w 4271614"/>
              <a:gd name="connsiteY12" fmla="*/ 59077 h 3090839"/>
              <a:gd name="connsiteX13" fmla="*/ 250358 w 4271614"/>
              <a:gd name="connsiteY13" fmla="*/ 236877 h 3090839"/>
              <a:gd name="connsiteX14" fmla="*/ 9058 w 4271614"/>
              <a:gd name="connsiteY14" fmla="*/ 1024277 h 3090839"/>
              <a:gd name="connsiteX15" fmla="*/ 97958 w 4271614"/>
              <a:gd name="connsiteY15" fmla="*/ 1621177 h 3090839"/>
              <a:gd name="connsiteX16" fmla="*/ 529758 w 4271614"/>
              <a:gd name="connsiteY16" fmla="*/ 1726209 h 3090839"/>
              <a:gd name="connsiteX17" fmla="*/ 1126658 w 4271614"/>
              <a:gd name="connsiteY17" fmla="*/ 2421277 h 3090839"/>
              <a:gd name="connsiteX18" fmla="*/ 1621958 w 4271614"/>
              <a:gd name="connsiteY18" fmla="*/ 2687977 h 3090839"/>
              <a:gd name="connsiteX19" fmla="*/ 2282358 w 4271614"/>
              <a:gd name="connsiteY19" fmla="*/ 3081677 h 3090839"/>
              <a:gd name="connsiteX20" fmla="*/ 2815758 w 4271614"/>
              <a:gd name="connsiteY20" fmla="*/ 2941977 h 3090839"/>
              <a:gd name="connsiteX21" fmla="*/ 3552358 w 4271614"/>
              <a:gd name="connsiteY21" fmla="*/ 2675277 h 3090839"/>
              <a:gd name="connsiteX22" fmla="*/ 4149258 w 4271614"/>
              <a:gd name="connsiteY22" fmla="*/ 2268877 h 3090839"/>
              <a:gd name="connsiteX23" fmla="*/ 4263558 w 4271614"/>
              <a:gd name="connsiteY23" fmla="*/ 1608477 h 3090839"/>
              <a:gd name="connsiteX0" fmla="*/ 4263558 w 4271614"/>
              <a:gd name="connsiteY0" fmla="*/ 1608477 h 3106992"/>
              <a:gd name="connsiteX1" fmla="*/ 4022258 w 4271614"/>
              <a:gd name="connsiteY1" fmla="*/ 1405277 h 3106992"/>
              <a:gd name="connsiteX2" fmla="*/ 3692058 w 4271614"/>
              <a:gd name="connsiteY2" fmla="*/ 1494177 h 3106992"/>
              <a:gd name="connsiteX3" fmla="*/ 3412658 w 4271614"/>
              <a:gd name="connsiteY3" fmla="*/ 1621177 h 3106992"/>
              <a:gd name="connsiteX4" fmla="*/ 2853858 w 4271614"/>
              <a:gd name="connsiteY4" fmla="*/ 1824377 h 3106992"/>
              <a:gd name="connsiteX5" fmla="*/ 1926758 w 4271614"/>
              <a:gd name="connsiteY5" fmla="*/ 2319677 h 3106992"/>
              <a:gd name="connsiteX6" fmla="*/ 1533058 w 4271614"/>
              <a:gd name="connsiteY6" fmla="*/ 2091077 h 3106992"/>
              <a:gd name="connsiteX7" fmla="*/ 1418758 w 4271614"/>
              <a:gd name="connsiteY7" fmla="*/ 1811677 h 3106992"/>
              <a:gd name="connsiteX8" fmla="*/ 1558458 w 4271614"/>
              <a:gd name="connsiteY8" fmla="*/ 1417977 h 3106992"/>
              <a:gd name="connsiteX9" fmla="*/ 1494958 w 4271614"/>
              <a:gd name="connsiteY9" fmla="*/ 935377 h 3106992"/>
              <a:gd name="connsiteX10" fmla="*/ 1329858 w 4271614"/>
              <a:gd name="connsiteY10" fmla="*/ 363877 h 3106992"/>
              <a:gd name="connsiteX11" fmla="*/ 986958 w 4271614"/>
              <a:gd name="connsiteY11" fmla="*/ 20977 h 3106992"/>
              <a:gd name="connsiteX12" fmla="*/ 656758 w 4271614"/>
              <a:gd name="connsiteY12" fmla="*/ 59077 h 3106992"/>
              <a:gd name="connsiteX13" fmla="*/ 250358 w 4271614"/>
              <a:gd name="connsiteY13" fmla="*/ 236877 h 3106992"/>
              <a:gd name="connsiteX14" fmla="*/ 9058 w 4271614"/>
              <a:gd name="connsiteY14" fmla="*/ 1024277 h 3106992"/>
              <a:gd name="connsiteX15" fmla="*/ 97958 w 4271614"/>
              <a:gd name="connsiteY15" fmla="*/ 1621177 h 3106992"/>
              <a:gd name="connsiteX16" fmla="*/ 529758 w 4271614"/>
              <a:gd name="connsiteY16" fmla="*/ 1726209 h 3106992"/>
              <a:gd name="connsiteX17" fmla="*/ 1126658 w 4271614"/>
              <a:gd name="connsiteY17" fmla="*/ 2421277 h 3106992"/>
              <a:gd name="connsiteX18" fmla="*/ 2282358 w 4271614"/>
              <a:gd name="connsiteY18" fmla="*/ 3081677 h 3106992"/>
              <a:gd name="connsiteX19" fmla="*/ 2815758 w 4271614"/>
              <a:gd name="connsiteY19" fmla="*/ 2941977 h 3106992"/>
              <a:gd name="connsiteX20" fmla="*/ 3552358 w 4271614"/>
              <a:gd name="connsiteY20" fmla="*/ 2675277 h 3106992"/>
              <a:gd name="connsiteX21" fmla="*/ 4149258 w 4271614"/>
              <a:gd name="connsiteY21" fmla="*/ 2268877 h 3106992"/>
              <a:gd name="connsiteX22" fmla="*/ 4263558 w 4271614"/>
              <a:gd name="connsiteY22" fmla="*/ 1608477 h 3106992"/>
              <a:gd name="connsiteX0" fmla="*/ 4263558 w 4271614"/>
              <a:gd name="connsiteY0" fmla="*/ 1608477 h 3085577"/>
              <a:gd name="connsiteX1" fmla="*/ 4022258 w 4271614"/>
              <a:gd name="connsiteY1" fmla="*/ 1405277 h 3085577"/>
              <a:gd name="connsiteX2" fmla="*/ 3692058 w 4271614"/>
              <a:gd name="connsiteY2" fmla="*/ 1494177 h 3085577"/>
              <a:gd name="connsiteX3" fmla="*/ 3412658 w 4271614"/>
              <a:gd name="connsiteY3" fmla="*/ 1621177 h 3085577"/>
              <a:gd name="connsiteX4" fmla="*/ 2853858 w 4271614"/>
              <a:gd name="connsiteY4" fmla="*/ 1824377 h 3085577"/>
              <a:gd name="connsiteX5" fmla="*/ 1926758 w 4271614"/>
              <a:gd name="connsiteY5" fmla="*/ 2319677 h 3085577"/>
              <a:gd name="connsiteX6" fmla="*/ 1533058 w 4271614"/>
              <a:gd name="connsiteY6" fmla="*/ 2091077 h 3085577"/>
              <a:gd name="connsiteX7" fmla="*/ 1418758 w 4271614"/>
              <a:gd name="connsiteY7" fmla="*/ 1811677 h 3085577"/>
              <a:gd name="connsiteX8" fmla="*/ 1558458 w 4271614"/>
              <a:gd name="connsiteY8" fmla="*/ 1417977 h 3085577"/>
              <a:gd name="connsiteX9" fmla="*/ 1494958 w 4271614"/>
              <a:gd name="connsiteY9" fmla="*/ 935377 h 3085577"/>
              <a:gd name="connsiteX10" fmla="*/ 1329858 w 4271614"/>
              <a:gd name="connsiteY10" fmla="*/ 363877 h 3085577"/>
              <a:gd name="connsiteX11" fmla="*/ 986958 w 4271614"/>
              <a:gd name="connsiteY11" fmla="*/ 20977 h 3085577"/>
              <a:gd name="connsiteX12" fmla="*/ 656758 w 4271614"/>
              <a:gd name="connsiteY12" fmla="*/ 59077 h 3085577"/>
              <a:gd name="connsiteX13" fmla="*/ 250358 w 4271614"/>
              <a:gd name="connsiteY13" fmla="*/ 236877 h 3085577"/>
              <a:gd name="connsiteX14" fmla="*/ 9058 w 4271614"/>
              <a:gd name="connsiteY14" fmla="*/ 1024277 h 3085577"/>
              <a:gd name="connsiteX15" fmla="*/ 97958 w 4271614"/>
              <a:gd name="connsiteY15" fmla="*/ 1621177 h 3085577"/>
              <a:gd name="connsiteX16" fmla="*/ 529758 w 4271614"/>
              <a:gd name="connsiteY16" fmla="*/ 1726209 h 3085577"/>
              <a:gd name="connsiteX17" fmla="*/ 1126658 w 4271614"/>
              <a:gd name="connsiteY17" fmla="*/ 2421277 h 3085577"/>
              <a:gd name="connsiteX18" fmla="*/ 2282358 w 4271614"/>
              <a:gd name="connsiteY18" fmla="*/ 3081677 h 3085577"/>
              <a:gd name="connsiteX19" fmla="*/ 3552358 w 4271614"/>
              <a:gd name="connsiteY19" fmla="*/ 2675277 h 3085577"/>
              <a:gd name="connsiteX20" fmla="*/ 4149258 w 4271614"/>
              <a:gd name="connsiteY20" fmla="*/ 2268877 h 3085577"/>
              <a:gd name="connsiteX21" fmla="*/ 4263558 w 4271614"/>
              <a:gd name="connsiteY21" fmla="*/ 1608477 h 3085577"/>
              <a:gd name="connsiteX0" fmla="*/ 4263558 w 4271614"/>
              <a:gd name="connsiteY0" fmla="*/ 1608477 h 3085577"/>
              <a:gd name="connsiteX1" fmla="*/ 4022258 w 4271614"/>
              <a:gd name="connsiteY1" fmla="*/ 1405277 h 3085577"/>
              <a:gd name="connsiteX2" fmla="*/ 3412658 w 4271614"/>
              <a:gd name="connsiteY2" fmla="*/ 1621177 h 3085577"/>
              <a:gd name="connsiteX3" fmla="*/ 2853858 w 4271614"/>
              <a:gd name="connsiteY3" fmla="*/ 1824377 h 3085577"/>
              <a:gd name="connsiteX4" fmla="*/ 1926758 w 4271614"/>
              <a:gd name="connsiteY4" fmla="*/ 2319677 h 3085577"/>
              <a:gd name="connsiteX5" fmla="*/ 1533058 w 4271614"/>
              <a:gd name="connsiteY5" fmla="*/ 2091077 h 3085577"/>
              <a:gd name="connsiteX6" fmla="*/ 1418758 w 4271614"/>
              <a:gd name="connsiteY6" fmla="*/ 1811677 h 3085577"/>
              <a:gd name="connsiteX7" fmla="*/ 1558458 w 4271614"/>
              <a:gd name="connsiteY7" fmla="*/ 1417977 h 3085577"/>
              <a:gd name="connsiteX8" fmla="*/ 1494958 w 4271614"/>
              <a:gd name="connsiteY8" fmla="*/ 935377 h 3085577"/>
              <a:gd name="connsiteX9" fmla="*/ 1329858 w 4271614"/>
              <a:gd name="connsiteY9" fmla="*/ 363877 h 3085577"/>
              <a:gd name="connsiteX10" fmla="*/ 986958 w 4271614"/>
              <a:gd name="connsiteY10" fmla="*/ 20977 h 3085577"/>
              <a:gd name="connsiteX11" fmla="*/ 656758 w 4271614"/>
              <a:gd name="connsiteY11" fmla="*/ 59077 h 3085577"/>
              <a:gd name="connsiteX12" fmla="*/ 250358 w 4271614"/>
              <a:gd name="connsiteY12" fmla="*/ 236877 h 3085577"/>
              <a:gd name="connsiteX13" fmla="*/ 9058 w 4271614"/>
              <a:gd name="connsiteY13" fmla="*/ 1024277 h 3085577"/>
              <a:gd name="connsiteX14" fmla="*/ 97958 w 4271614"/>
              <a:gd name="connsiteY14" fmla="*/ 1621177 h 3085577"/>
              <a:gd name="connsiteX15" fmla="*/ 529758 w 4271614"/>
              <a:gd name="connsiteY15" fmla="*/ 1726209 h 3085577"/>
              <a:gd name="connsiteX16" fmla="*/ 1126658 w 4271614"/>
              <a:gd name="connsiteY16" fmla="*/ 2421277 h 3085577"/>
              <a:gd name="connsiteX17" fmla="*/ 2282358 w 4271614"/>
              <a:gd name="connsiteY17" fmla="*/ 3081677 h 3085577"/>
              <a:gd name="connsiteX18" fmla="*/ 3552358 w 4271614"/>
              <a:gd name="connsiteY18" fmla="*/ 2675277 h 3085577"/>
              <a:gd name="connsiteX19" fmla="*/ 4149258 w 4271614"/>
              <a:gd name="connsiteY19" fmla="*/ 2268877 h 3085577"/>
              <a:gd name="connsiteX20" fmla="*/ 4263558 w 4271614"/>
              <a:gd name="connsiteY20" fmla="*/ 1608477 h 3085577"/>
              <a:gd name="connsiteX0" fmla="*/ 4263558 w 4271614"/>
              <a:gd name="connsiteY0" fmla="*/ 1608477 h 3085577"/>
              <a:gd name="connsiteX1" fmla="*/ 4022258 w 4271614"/>
              <a:gd name="connsiteY1" fmla="*/ 1405277 h 3085577"/>
              <a:gd name="connsiteX2" fmla="*/ 3412658 w 4271614"/>
              <a:gd name="connsiteY2" fmla="*/ 1584107 h 3085577"/>
              <a:gd name="connsiteX3" fmla="*/ 2853858 w 4271614"/>
              <a:gd name="connsiteY3" fmla="*/ 1824377 h 3085577"/>
              <a:gd name="connsiteX4" fmla="*/ 1926758 w 4271614"/>
              <a:gd name="connsiteY4" fmla="*/ 2319677 h 3085577"/>
              <a:gd name="connsiteX5" fmla="*/ 1533058 w 4271614"/>
              <a:gd name="connsiteY5" fmla="*/ 2091077 h 3085577"/>
              <a:gd name="connsiteX6" fmla="*/ 1418758 w 4271614"/>
              <a:gd name="connsiteY6" fmla="*/ 1811677 h 3085577"/>
              <a:gd name="connsiteX7" fmla="*/ 1558458 w 4271614"/>
              <a:gd name="connsiteY7" fmla="*/ 1417977 h 3085577"/>
              <a:gd name="connsiteX8" fmla="*/ 1494958 w 4271614"/>
              <a:gd name="connsiteY8" fmla="*/ 935377 h 3085577"/>
              <a:gd name="connsiteX9" fmla="*/ 1329858 w 4271614"/>
              <a:gd name="connsiteY9" fmla="*/ 363877 h 3085577"/>
              <a:gd name="connsiteX10" fmla="*/ 986958 w 4271614"/>
              <a:gd name="connsiteY10" fmla="*/ 20977 h 3085577"/>
              <a:gd name="connsiteX11" fmla="*/ 656758 w 4271614"/>
              <a:gd name="connsiteY11" fmla="*/ 59077 h 3085577"/>
              <a:gd name="connsiteX12" fmla="*/ 250358 w 4271614"/>
              <a:gd name="connsiteY12" fmla="*/ 236877 h 3085577"/>
              <a:gd name="connsiteX13" fmla="*/ 9058 w 4271614"/>
              <a:gd name="connsiteY13" fmla="*/ 1024277 h 3085577"/>
              <a:gd name="connsiteX14" fmla="*/ 97958 w 4271614"/>
              <a:gd name="connsiteY14" fmla="*/ 1621177 h 3085577"/>
              <a:gd name="connsiteX15" fmla="*/ 529758 w 4271614"/>
              <a:gd name="connsiteY15" fmla="*/ 1726209 h 3085577"/>
              <a:gd name="connsiteX16" fmla="*/ 1126658 w 4271614"/>
              <a:gd name="connsiteY16" fmla="*/ 2421277 h 3085577"/>
              <a:gd name="connsiteX17" fmla="*/ 2282358 w 4271614"/>
              <a:gd name="connsiteY17" fmla="*/ 3081677 h 3085577"/>
              <a:gd name="connsiteX18" fmla="*/ 3552358 w 4271614"/>
              <a:gd name="connsiteY18" fmla="*/ 2675277 h 3085577"/>
              <a:gd name="connsiteX19" fmla="*/ 4149258 w 4271614"/>
              <a:gd name="connsiteY19" fmla="*/ 2268877 h 3085577"/>
              <a:gd name="connsiteX20" fmla="*/ 4263558 w 4271614"/>
              <a:gd name="connsiteY20" fmla="*/ 1608477 h 3085577"/>
              <a:gd name="connsiteX0" fmla="*/ 4263558 w 4271614"/>
              <a:gd name="connsiteY0" fmla="*/ 1608477 h 3085577"/>
              <a:gd name="connsiteX1" fmla="*/ 4022258 w 4271614"/>
              <a:gd name="connsiteY1" fmla="*/ 1405277 h 3085577"/>
              <a:gd name="connsiteX2" fmla="*/ 2853858 w 4271614"/>
              <a:gd name="connsiteY2" fmla="*/ 1824377 h 3085577"/>
              <a:gd name="connsiteX3" fmla="*/ 1926758 w 4271614"/>
              <a:gd name="connsiteY3" fmla="*/ 2319677 h 3085577"/>
              <a:gd name="connsiteX4" fmla="*/ 1533058 w 4271614"/>
              <a:gd name="connsiteY4" fmla="*/ 2091077 h 3085577"/>
              <a:gd name="connsiteX5" fmla="*/ 1418758 w 4271614"/>
              <a:gd name="connsiteY5" fmla="*/ 1811677 h 3085577"/>
              <a:gd name="connsiteX6" fmla="*/ 1558458 w 4271614"/>
              <a:gd name="connsiteY6" fmla="*/ 1417977 h 3085577"/>
              <a:gd name="connsiteX7" fmla="*/ 1494958 w 4271614"/>
              <a:gd name="connsiteY7" fmla="*/ 935377 h 3085577"/>
              <a:gd name="connsiteX8" fmla="*/ 1329858 w 4271614"/>
              <a:gd name="connsiteY8" fmla="*/ 363877 h 3085577"/>
              <a:gd name="connsiteX9" fmla="*/ 986958 w 4271614"/>
              <a:gd name="connsiteY9" fmla="*/ 20977 h 3085577"/>
              <a:gd name="connsiteX10" fmla="*/ 656758 w 4271614"/>
              <a:gd name="connsiteY10" fmla="*/ 59077 h 3085577"/>
              <a:gd name="connsiteX11" fmla="*/ 250358 w 4271614"/>
              <a:gd name="connsiteY11" fmla="*/ 236877 h 3085577"/>
              <a:gd name="connsiteX12" fmla="*/ 9058 w 4271614"/>
              <a:gd name="connsiteY12" fmla="*/ 1024277 h 3085577"/>
              <a:gd name="connsiteX13" fmla="*/ 97958 w 4271614"/>
              <a:gd name="connsiteY13" fmla="*/ 1621177 h 3085577"/>
              <a:gd name="connsiteX14" fmla="*/ 529758 w 4271614"/>
              <a:gd name="connsiteY14" fmla="*/ 1726209 h 3085577"/>
              <a:gd name="connsiteX15" fmla="*/ 1126658 w 4271614"/>
              <a:gd name="connsiteY15" fmla="*/ 2421277 h 3085577"/>
              <a:gd name="connsiteX16" fmla="*/ 2282358 w 4271614"/>
              <a:gd name="connsiteY16" fmla="*/ 3081677 h 3085577"/>
              <a:gd name="connsiteX17" fmla="*/ 3552358 w 4271614"/>
              <a:gd name="connsiteY17" fmla="*/ 2675277 h 3085577"/>
              <a:gd name="connsiteX18" fmla="*/ 4149258 w 4271614"/>
              <a:gd name="connsiteY18" fmla="*/ 2268877 h 3085577"/>
              <a:gd name="connsiteX19" fmla="*/ 4263558 w 4271614"/>
              <a:gd name="connsiteY19" fmla="*/ 1608477 h 3085577"/>
              <a:gd name="connsiteX0" fmla="*/ 4263558 w 4271614"/>
              <a:gd name="connsiteY0" fmla="*/ 1608477 h 3085577"/>
              <a:gd name="connsiteX1" fmla="*/ 4022258 w 4271614"/>
              <a:gd name="connsiteY1" fmla="*/ 1405277 h 3085577"/>
              <a:gd name="connsiteX2" fmla="*/ 2853858 w 4271614"/>
              <a:gd name="connsiteY2" fmla="*/ 1824377 h 3085577"/>
              <a:gd name="connsiteX3" fmla="*/ 1926758 w 4271614"/>
              <a:gd name="connsiteY3" fmla="*/ 2319677 h 3085577"/>
              <a:gd name="connsiteX4" fmla="*/ 1533058 w 4271614"/>
              <a:gd name="connsiteY4" fmla="*/ 2091077 h 3085577"/>
              <a:gd name="connsiteX5" fmla="*/ 1558458 w 4271614"/>
              <a:gd name="connsiteY5" fmla="*/ 1417977 h 3085577"/>
              <a:gd name="connsiteX6" fmla="*/ 1494958 w 4271614"/>
              <a:gd name="connsiteY6" fmla="*/ 935377 h 3085577"/>
              <a:gd name="connsiteX7" fmla="*/ 1329858 w 4271614"/>
              <a:gd name="connsiteY7" fmla="*/ 363877 h 3085577"/>
              <a:gd name="connsiteX8" fmla="*/ 986958 w 4271614"/>
              <a:gd name="connsiteY8" fmla="*/ 20977 h 3085577"/>
              <a:gd name="connsiteX9" fmla="*/ 656758 w 4271614"/>
              <a:gd name="connsiteY9" fmla="*/ 59077 h 3085577"/>
              <a:gd name="connsiteX10" fmla="*/ 250358 w 4271614"/>
              <a:gd name="connsiteY10" fmla="*/ 236877 h 3085577"/>
              <a:gd name="connsiteX11" fmla="*/ 9058 w 4271614"/>
              <a:gd name="connsiteY11" fmla="*/ 1024277 h 3085577"/>
              <a:gd name="connsiteX12" fmla="*/ 97958 w 4271614"/>
              <a:gd name="connsiteY12" fmla="*/ 1621177 h 3085577"/>
              <a:gd name="connsiteX13" fmla="*/ 529758 w 4271614"/>
              <a:gd name="connsiteY13" fmla="*/ 1726209 h 3085577"/>
              <a:gd name="connsiteX14" fmla="*/ 1126658 w 4271614"/>
              <a:gd name="connsiteY14" fmla="*/ 2421277 h 3085577"/>
              <a:gd name="connsiteX15" fmla="*/ 2282358 w 4271614"/>
              <a:gd name="connsiteY15" fmla="*/ 3081677 h 3085577"/>
              <a:gd name="connsiteX16" fmla="*/ 3552358 w 4271614"/>
              <a:gd name="connsiteY16" fmla="*/ 2675277 h 3085577"/>
              <a:gd name="connsiteX17" fmla="*/ 4149258 w 4271614"/>
              <a:gd name="connsiteY17" fmla="*/ 2268877 h 3085577"/>
              <a:gd name="connsiteX18" fmla="*/ 4263558 w 4271614"/>
              <a:gd name="connsiteY18" fmla="*/ 1608477 h 3085577"/>
              <a:gd name="connsiteX0" fmla="*/ 4263558 w 4271614"/>
              <a:gd name="connsiteY0" fmla="*/ 1608477 h 3085577"/>
              <a:gd name="connsiteX1" fmla="*/ 4022258 w 4271614"/>
              <a:gd name="connsiteY1" fmla="*/ 1405277 h 3085577"/>
              <a:gd name="connsiteX2" fmla="*/ 2853858 w 4271614"/>
              <a:gd name="connsiteY2" fmla="*/ 1824377 h 3085577"/>
              <a:gd name="connsiteX3" fmla="*/ 1926758 w 4271614"/>
              <a:gd name="connsiteY3" fmla="*/ 2319677 h 3085577"/>
              <a:gd name="connsiteX4" fmla="*/ 1533058 w 4271614"/>
              <a:gd name="connsiteY4" fmla="*/ 2091077 h 3085577"/>
              <a:gd name="connsiteX5" fmla="*/ 1558458 w 4271614"/>
              <a:gd name="connsiteY5" fmla="*/ 1417977 h 3085577"/>
              <a:gd name="connsiteX6" fmla="*/ 1581455 w 4271614"/>
              <a:gd name="connsiteY6" fmla="*/ 898307 h 3085577"/>
              <a:gd name="connsiteX7" fmla="*/ 1329858 w 4271614"/>
              <a:gd name="connsiteY7" fmla="*/ 363877 h 3085577"/>
              <a:gd name="connsiteX8" fmla="*/ 986958 w 4271614"/>
              <a:gd name="connsiteY8" fmla="*/ 20977 h 3085577"/>
              <a:gd name="connsiteX9" fmla="*/ 656758 w 4271614"/>
              <a:gd name="connsiteY9" fmla="*/ 59077 h 3085577"/>
              <a:gd name="connsiteX10" fmla="*/ 250358 w 4271614"/>
              <a:gd name="connsiteY10" fmla="*/ 236877 h 3085577"/>
              <a:gd name="connsiteX11" fmla="*/ 9058 w 4271614"/>
              <a:gd name="connsiteY11" fmla="*/ 1024277 h 3085577"/>
              <a:gd name="connsiteX12" fmla="*/ 97958 w 4271614"/>
              <a:gd name="connsiteY12" fmla="*/ 1621177 h 3085577"/>
              <a:gd name="connsiteX13" fmla="*/ 529758 w 4271614"/>
              <a:gd name="connsiteY13" fmla="*/ 1726209 h 3085577"/>
              <a:gd name="connsiteX14" fmla="*/ 1126658 w 4271614"/>
              <a:gd name="connsiteY14" fmla="*/ 2421277 h 3085577"/>
              <a:gd name="connsiteX15" fmla="*/ 2282358 w 4271614"/>
              <a:gd name="connsiteY15" fmla="*/ 3081677 h 3085577"/>
              <a:gd name="connsiteX16" fmla="*/ 3552358 w 4271614"/>
              <a:gd name="connsiteY16" fmla="*/ 2675277 h 3085577"/>
              <a:gd name="connsiteX17" fmla="*/ 4149258 w 4271614"/>
              <a:gd name="connsiteY17" fmla="*/ 2268877 h 3085577"/>
              <a:gd name="connsiteX18" fmla="*/ 4263558 w 4271614"/>
              <a:gd name="connsiteY18" fmla="*/ 1608477 h 3085577"/>
              <a:gd name="connsiteX0" fmla="*/ 4263558 w 4271614"/>
              <a:gd name="connsiteY0" fmla="*/ 1591183 h 3068283"/>
              <a:gd name="connsiteX1" fmla="*/ 4022258 w 4271614"/>
              <a:gd name="connsiteY1" fmla="*/ 1387983 h 3068283"/>
              <a:gd name="connsiteX2" fmla="*/ 2853858 w 4271614"/>
              <a:gd name="connsiteY2" fmla="*/ 1807083 h 3068283"/>
              <a:gd name="connsiteX3" fmla="*/ 1926758 w 4271614"/>
              <a:gd name="connsiteY3" fmla="*/ 2302383 h 3068283"/>
              <a:gd name="connsiteX4" fmla="*/ 1533058 w 4271614"/>
              <a:gd name="connsiteY4" fmla="*/ 2073783 h 3068283"/>
              <a:gd name="connsiteX5" fmla="*/ 1558458 w 4271614"/>
              <a:gd name="connsiteY5" fmla="*/ 1400683 h 3068283"/>
              <a:gd name="connsiteX6" fmla="*/ 1581455 w 4271614"/>
              <a:gd name="connsiteY6" fmla="*/ 881013 h 3068283"/>
              <a:gd name="connsiteX7" fmla="*/ 1329858 w 4271614"/>
              <a:gd name="connsiteY7" fmla="*/ 346583 h 3068283"/>
              <a:gd name="connsiteX8" fmla="*/ 986958 w 4271614"/>
              <a:gd name="connsiteY8" fmla="*/ 3683 h 3068283"/>
              <a:gd name="connsiteX9" fmla="*/ 250358 w 4271614"/>
              <a:gd name="connsiteY9" fmla="*/ 219583 h 3068283"/>
              <a:gd name="connsiteX10" fmla="*/ 9058 w 4271614"/>
              <a:gd name="connsiteY10" fmla="*/ 1006983 h 3068283"/>
              <a:gd name="connsiteX11" fmla="*/ 97958 w 4271614"/>
              <a:gd name="connsiteY11" fmla="*/ 1603883 h 3068283"/>
              <a:gd name="connsiteX12" fmla="*/ 529758 w 4271614"/>
              <a:gd name="connsiteY12" fmla="*/ 1708915 h 3068283"/>
              <a:gd name="connsiteX13" fmla="*/ 1126658 w 4271614"/>
              <a:gd name="connsiteY13" fmla="*/ 2403983 h 3068283"/>
              <a:gd name="connsiteX14" fmla="*/ 2282358 w 4271614"/>
              <a:gd name="connsiteY14" fmla="*/ 3064383 h 3068283"/>
              <a:gd name="connsiteX15" fmla="*/ 3552358 w 4271614"/>
              <a:gd name="connsiteY15" fmla="*/ 2657983 h 3068283"/>
              <a:gd name="connsiteX16" fmla="*/ 4149258 w 4271614"/>
              <a:gd name="connsiteY16" fmla="*/ 2251583 h 3068283"/>
              <a:gd name="connsiteX17" fmla="*/ 4263558 w 4271614"/>
              <a:gd name="connsiteY17" fmla="*/ 1591183 h 3068283"/>
              <a:gd name="connsiteX0" fmla="*/ 4264349 w 4272405"/>
              <a:gd name="connsiteY0" fmla="*/ 1591183 h 3068283"/>
              <a:gd name="connsiteX1" fmla="*/ 4023049 w 4272405"/>
              <a:gd name="connsiteY1" fmla="*/ 1387983 h 3068283"/>
              <a:gd name="connsiteX2" fmla="*/ 2854649 w 4272405"/>
              <a:gd name="connsiteY2" fmla="*/ 1807083 h 3068283"/>
              <a:gd name="connsiteX3" fmla="*/ 1927549 w 4272405"/>
              <a:gd name="connsiteY3" fmla="*/ 2302383 h 3068283"/>
              <a:gd name="connsiteX4" fmla="*/ 1533849 w 4272405"/>
              <a:gd name="connsiteY4" fmla="*/ 2073783 h 3068283"/>
              <a:gd name="connsiteX5" fmla="*/ 1559249 w 4272405"/>
              <a:gd name="connsiteY5" fmla="*/ 1400683 h 3068283"/>
              <a:gd name="connsiteX6" fmla="*/ 1582246 w 4272405"/>
              <a:gd name="connsiteY6" fmla="*/ 881013 h 3068283"/>
              <a:gd name="connsiteX7" fmla="*/ 1330649 w 4272405"/>
              <a:gd name="connsiteY7" fmla="*/ 346583 h 3068283"/>
              <a:gd name="connsiteX8" fmla="*/ 987749 w 4272405"/>
              <a:gd name="connsiteY8" fmla="*/ 3683 h 3068283"/>
              <a:gd name="connsiteX9" fmla="*/ 251149 w 4272405"/>
              <a:gd name="connsiteY9" fmla="*/ 219583 h 3068283"/>
              <a:gd name="connsiteX10" fmla="*/ 9849 w 4272405"/>
              <a:gd name="connsiteY10" fmla="*/ 1006983 h 3068283"/>
              <a:gd name="connsiteX11" fmla="*/ 530549 w 4272405"/>
              <a:gd name="connsiteY11" fmla="*/ 1708915 h 3068283"/>
              <a:gd name="connsiteX12" fmla="*/ 1127449 w 4272405"/>
              <a:gd name="connsiteY12" fmla="*/ 2403983 h 3068283"/>
              <a:gd name="connsiteX13" fmla="*/ 2283149 w 4272405"/>
              <a:gd name="connsiteY13" fmla="*/ 3064383 h 3068283"/>
              <a:gd name="connsiteX14" fmla="*/ 3553149 w 4272405"/>
              <a:gd name="connsiteY14" fmla="*/ 2657983 h 3068283"/>
              <a:gd name="connsiteX15" fmla="*/ 4150049 w 4272405"/>
              <a:gd name="connsiteY15" fmla="*/ 2251583 h 3068283"/>
              <a:gd name="connsiteX16" fmla="*/ 4264349 w 4272405"/>
              <a:gd name="connsiteY16" fmla="*/ 1591183 h 3068283"/>
              <a:gd name="connsiteX0" fmla="*/ 4254598 w 4262654"/>
              <a:gd name="connsiteY0" fmla="*/ 1591183 h 3068283"/>
              <a:gd name="connsiteX1" fmla="*/ 4013298 w 4262654"/>
              <a:gd name="connsiteY1" fmla="*/ 1387983 h 3068283"/>
              <a:gd name="connsiteX2" fmla="*/ 2844898 w 4262654"/>
              <a:gd name="connsiteY2" fmla="*/ 1807083 h 3068283"/>
              <a:gd name="connsiteX3" fmla="*/ 1917798 w 4262654"/>
              <a:gd name="connsiteY3" fmla="*/ 2302383 h 3068283"/>
              <a:gd name="connsiteX4" fmla="*/ 1524098 w 4262654"/>
              <a:gd name="connsiteY4" fmla="*/ 2073783 h 3068283"/>
              <a:gd name="connsiteX5" fmla="*/ 1549498 w 4262654"/>
              <a:gd name="connsiteY5" fmla="*/ 1400683 h 3068283"/>
              <a:gd name="connsiteX6" fmla="*/ 1572495 w 4262654"/>
              <a:gd name="connsiteY6" fmla="*/ 881013 h 3068283"/>
              <a:gd name="connsiteX7" fmla="*/ 1320898 w 4262654"/>
              <a:gd name="connsiteY7" fmla="*/ 346583 h 3068283"/>
              <a:gd name="connsiteX8" fmla="*/ 977998 w 4262654"/>
              <a:gd name="connsiteY8" fmla="*/ 3683 h 3068283"/>
              <a:gd name="connsiteX9" fmla="*/ 241398 w 4262654"/>
              <a:gd name="connsiteY9" fmla="*/ 219583 h 3068283"/>
              <a:gd name="connsiteX10" fmla="*/ 98 w 4262654"/>
              <a:gd name="connsiteY10" fmla="*/ 1006983 h 3068283"/>
              <a:gd name="connsiteX11" fmla="*/ 261306 w 4262654"/>
              <a:gd name="connsiteY11" fmla="*/ 1684201 h 3068283"/>
              <a:gd name="connsiteX12" fmla="*/ 1117698 w 4262654"/>
              <a:gd name="connsiteY12" fmla="*/ 2403983 h 3068283"/>
              <a:gd name="connsiteX13" fmla="*/ 2273398 w 4262654"/>
              <a:gd name="connsiteY13" fmla="*/ 3064383 h 3068283"/>
              <a:gd name="connsiteX14" fmla="*/ 3543398 w 4262654"/>
              <a:gd name="connsiteY14" fmla="*/ 2657983 h 3068283"/>
              <a:gd name="connsiteX15" fmla="*/ 4140298 w 4262654"/>
              <a:gd name="connsiteY15" fmla="*/ 2251583 h 3068283"/>
              <a:gd name="connsiteX16" fmla="*/ 4254598 w 4262654"/>
              <a:gd name="connsiteY16" fmla="*/ 1591183 h 3068283"/>
              <a:gd name="connsiteX0" fmla="*/ 4262396 w 4270452"/>
              <a:gd name="connsiteY0" fmla="*/ 1591183 h 3068283"/>
              <a:gd name="connsiteX1" fmla="*/ 4021096 w 4270452"/>
              <a:gd name="connsiteY1" fmla="*/ 1387983 h 3068283"/>
              <a:gd name="connsiteX2" fmla="*/ 2852696 w 4270452"/>
              <a:gd name="connsiteY2" fmla="*/ 1807083 h 3068283"/>
              <a:gd name="connsiteX3" fmla="*/ 1925596 w 4270452"/>
              <a:gd name="connsiteY3" fmla="*/ 2302383 h 3068283"/>
              <a:gd name="connsiteX4" fmla="*/ 1531896 w 4270452"/>
              <a:gd name="connsiteY4" fmla="*/ 2073783 h 3068283"/>
              <a:gd name="connsiteX5" fmla="*/ 1557296 w 4270452"/>
              <a:gd name="connsiteY5" fmla="*/ 1400683 h 3068283"/>
              <a:gd name="connsiteX6" fmla="*/ 1580293 w 4270452"/>
              <a:gd name="connsiteY6" fmla="*/ 881013 h 3068283"/>
              <a:gd name="connsiteX7" fmla="*/ 1328696 w 4270452"/>
              <a:gd name="connsiteY7" fmla="*/ 346583 h 3068283"/>
              <a:gd name="connsiteX8" fmla="*/ 985796 w 4270452"/>
              <a:gd name="connsiteY8" fmla="*/ 3683 h 3068283"/>
              <a:gd name="connsiteX9" fmla="*/ 249196 w 4270452"/>
              <a:gd name="connsiteY9" fmla="*/ 219583 h 3068283"/>
              <a:gd name="connsiteX10" fmla="*/ 7896 w 4270452"/>
              <a:gd name="connsiteY10" fmla="*/ 1006983 h 3068283"/>
              <a:gd name="connsiteX11" fmla="*/ 269104 w 4270452"/>
              <a:gd name="connsiteY11" fmla="*/ 1684201 h 3068283"/>
              <a:gd name="connsiteX12" fmla="*/ 1125496 w 4270452"/>
              <a:gd name="connsiteY12" fmla="*/ 2403983 h 3068283"/>
              <a:gd name="connsiteX13" fmla="*/ 2281196 w 4270452"/>
              <a:gd name="connsiteY13" fmla="*/ 3064383 h 3068283"/>
              <a:gd name="connsiteX14" fmla="*/ 3551196 w 4270452"/>
              <a:gd name="connsiteY14" fmla="*/ 2657983 h 3068283"/>
              <a:gd name="connsiteX15" fmla="*/ 4148096 w 4270452"/>
              <a:gd name="connsiteY15" fmla="*/ 2251583 h 3068283"/>
              <a:gd name="connsiteX16" fmla="*/ 4262396 w 4270452"/>
              <a:gd name="connsiteY16" fmla="*/ 1591183 h 3068283"/>
              <a:gd name="connsiteX0" fmla="*/ 4254598 w 4262654"/>
              <a:gd name="connsiteY0" fmla="*/ 1591183 h 3072637"/>
              <a:gd name="connsiteX1" fmla="*/ 4013298 w 4262654"/>
              <a:gd name="connsiteY1" fmla="*/ 1387983 h 3072637"/>
              <a:gd name="connsiteX2" fmla="*/ 2844898 w 4262654"/>
              <a:gd name="connsiteY2" fmla="*/ 1807083 h 3072637"/>
              <a:gd name="connsiteX3" fmla="*/ 1917798 w 4262654"/>
              <a:gd name="connsiteY3" fmla="*/ 2302383 h 3072637"/>
              <a:gd name="connsiteX4" fmla="*/ 1524098 w 4262654"/>
              <a:gd name="connsiteY4" fmla="*/ 2073783 h 3072637"/>
              <a:gd name="connsiteX5" fmla="*/ 1549498 w 4262654"/>
              <a:gd name="connsiteY5" fmla="*/ 1400683 h 3072637"/>
              <a:gd name="connsiteX6" fmla="*/ 1572495 w 4262654"/>
              <a:gd name="connsiteY6" fmla="*/ 881013 h 3072637"/>
              <a:gd name="connsiteX7" fmla="*/ 1320898 w 4262654"/>
              <a:gd name="connsiteY7" fmla="*/ 346583 h 3072637"/>
              <a:gd name="connsiteX8" fmla="*/ 977998 w 4262654"/>
              <a:gd name="connsiteY8" fmla="*/ 3683 h 3072637"/>
              <a:gd name="connsiteX9" fmla="*/ 241398 w 4262654"/>
              <a:gd name="connsiteY9" fmla="*/ 219583 h 3072637"/>
              <a:gd name="connsiteX10" fmla="*/ 98 w 4262654"/>
              <a:gd name="connsiteY10" fmla="*/ 1006983 h 3072637"/>
              <a:gd name="connsiteX11" fmla="*/ 261306 w 4262654"/>
              <a:gd name="connsiteY11" fmla="*/ 1684201 h 3072637"/>
              <a:gd name="connsiteX12" fmla="*/ 1179482 w 4262654"/>
              <a:gd name="connsiteY12" fmla="*/ 2268058 h 3072637"/>
              <a:gd name="connsiteX13" fmla="*/ 2273398 w 4262654"/>
              <a:gd name="connsiteY13" fmla="*/ 3064383 h 3072637"/>
              <a:gd name="connsiteX14" fmla="*/ 3543398 w 4262654"/>
              <a:gd name="connsiteY14" fmla="*/ 2657983 h 3072637"/>
              <a:gd name="connsiteX15" fmla="*/ 4140298 w 4262654"/>
              <a:gd name="connsiteY15" fmla="*/ 2251583 h 3072637"/>
              <a:gd name="connsiteX16" fmla="*/ 4254598 w 4262654"/>
              <a:gd name="connsiteY16" fmla="*/ 1591183 h 3072637"/>
              <a:gd name="connsiteX0" fmla="*/ 4257479 w 4265535"/>
              <a:gd name="connsiteY0" fmla="*/ 1591183 h 3072637"/>
              <a:gd name="connsiteX1" fmla="*/ 4016179 w 4265535"/>
              <a:gd name="connsiteY1" fmla="*/ 1387983 h 3072637"/>
              <a:gd name="connsiteX2" fmla="*/ 2847779 w 4265535"/>
              <a:gd name="connsiteY2" fmla="*/ 1807083 h 3072637"/>
              <a:gd name="connsiteX3" fmla="*/ 1920679 w 4265535"/>
              <a:gd name="connsiteY3" fmla="*/ 2302383 h 3072637"/>
              <a:gd name="connsiteX4" fmla="*/ 1526979 w 4265535"/>
              <a:gd name="connsiteY4" fmla="*/ 2073783 h 3072637"/>
              <a:gd name="connsiteX5" fmla="*/ 1552379 w 4265535"/>
              <a:gd name="connsiteY5" fmla="*/ 1400683 h 3072637"/>
              <a:gd name="connsiteX6" fmla="*/ 1575376 w 4265535"/>
              <a:gd name="connsiteY6" fmla="*/ 881013 h 3072637"/>
              <a:gd name="connsiteX7" fmla="*/ 1323779 w 4265535"/>
              <a:gd name="connsiteY7" fmla="*/ 346583 h 3072637"/>
              <a:gd name="connsiteX8" fmla="*/ 980879 w 4265535"/>
              <a:gd name="connsiteY8" fmla="*/ 3683 h 3072637"/>
              <a:gd name="connsiteX9" fmla="*/ 244279 w 4265535"/>
              <a:gd name="connsiteY9" fmla="*/ 219583 h 3072637"/>
              <a:gd name="connsiteX10" fmla="*/ 2979 w 4265535"/>
              <a:gd name="connsiteY10" fmla="*/ 1006983 h 3072637"/>
              <a:gd name="connsiteX11" fmla="*/ 375398 w 4265535"/>
              <a:gd name="connsiteY11" fmla="*/ 1634774 h 3072637"/>
              <a:gd name="connsiteX12" fmla="*/ 1182363 w 4265535"/>
              <a:gd name="connsiteY12" fmla="*/ 2268058 h 3072637"/>
              <a:gd name="connsiteX13" fmla="*/ 2276279 w 4265535"/>
              <a:gd name="connsiteY13" fmla="*/ 3064383 h 3072637"/>
              <a:gd name="connsiteX14" fmla="*/ 3546279 w 4265535"/>
              <a:gd name="connsiteY14" fmla="*/ 2657983 h 3072637"/>
              <a:gd name="connsiteX15" fmla="*/ 4143179 w 4265535"/>
              <a:gd name="connsiteY15" fmla="*/ 2251583 h 3072637"/>
              <a:gd name="connsiteX16" fmla="*/ 4257479 w 4265535"/>
              <a:gd name="connsiteY16" fmla="*/ 1591183 h 3072637"/>
              <a:gd name="connsiteX0" fmla="*/ 4257479 w 4265535"/>
              <a:gd name="connsiteY0" fmla="*/ 1591183 h 3072637"/>
              <a:gd name="connsiteX1" fmla="*/ 4016179 w 4265535"/>
              <a:gd name="connsiteY1" fmla="*/ 1387983 h 3072637"/>
              <a:gd name="connsiteX2" fmla="*/ 2847779 w 4265535"/>
              <a:gd name="connsiteY2" fmla="*/ 1807083 h 3072637"/>
              <a:gd name="connsiteX3" fmla="*/ 1920679 w 4265535"/>
              <a:gd name="connsiteY3" fmla="*/ 2302383 h 3072637"/>
              <a:gd name="connsiteX4" fmla="*/ 1526979 w 4265535"/>
              <a:gd name="connsiteY4" fmla="*/ 2073783 h 3072637"/>
              <a:gd name="connsiteX5" fmla="*/ 1552379 w 4265535"/>
              <a:gd name="connsiteY5" fmla="*/ 1400683 h 3072637"/>
              <a:gd name="connsiteX6" fmla="*/ 1575376 w 4265535"/>
              <a:gd name="connsiteY6" fmla="*/ 881013 h 3072637"/>
              <a:gd name="connsiteX7" fmla="*/ 1323779 w 4265535"/>
              <a:gd name="connsiteY7" fmla="*/ 346583 h 3072637"/>
              <a:gd name="connsiteX8" fmla="*/ 980879 w 4265535"/>
              <a:gd name="connsiteY8" fmla="*/ 3683 h 3072637"/>
              <a:gd name="connsiteX9" fmla="*/ 244279 w 4265535"/>
              <a:gd name="connsiteY9" fmla="*/ 219583 h 3072637"/>
              <a:gd name="connsiteX10" fmla="*/ 2979 w 4265535"/>
              <a:gd name="connsiteY10" fmla="*/ 1006983 h 3072637"/>
              <a:gd name="connsiteX11" fmla="*/ 375398 w 4265535"/>
              <a:gd name="connsiteY11" fmla="*/ 1634774 h 3072637"/>
              <a:gd name="connsiteX12" fmla="*/ 1182363 w 4265535"/>
              <a:gd name="connsiteY12" fmla="*/ 2268058 h 3072637"/>
              <a:gd name="connsiteX13" fmla="*/ 2276279 w 4265535"/>
              <a:gd name="connsiteY13" fmla="*/ 3064383 h 3072637"/>
              <a:gd name="connsiteX14" fmla="*/ 3546279 w 4265535"/>
              <a:gd name="connsiteY14" fmla="*/ 2657983 h 3072637"/>
              <a:gd name="connsiteX15" fmla="*/ 4143179 w 4265535"/>
              <a:gd name="connsiteY15" fmla="*/ 2251583 h 3072637"/>
              <a:gd name="connsiteX16" fmla="*/ 4257479 w 4265535"/>
              <a:gd name="connsiteY16" fmla="*/ 1591183 h 3072637"/>
              <a:gd name="connsiteX0" fmla="*/ 4257479 w 4265535"/>
              <a:gd name="connsiteY0" fmla="*/ 1624022 h 3105476"/>
              <a:gd name="connsiteX1" fmla="*/ 4016179 w 4265535"/>
              <a:gd name="connsiteY1" fmla="*/ 1420822 h 3105476"/>
              <a:gd name="connsiteX2" fmla="*/ 2847779 w 4265535"/>
              <a:gd name="connsiteY2" fmla="*/ 1839922 h 3105476"/>
              <a:gd name="connsiteX3" fmla="*/ 1920679 w 4265535"/>
              <a:gd name="connsiteY3" fmla="*/ 2335222 h 3105476"/>
              <a:gd name="connsiteX4" fmla="*/ 1526979 w 4265535"/>
              <a:gd name="connsiteY4" fmla="*/ 2106622 h 3105476"/>
              <a:gd name="connsiteX5" fmla="*/ 1552379 w 4265535"/>
              <a:gd name="connsiteY5" fmla="*/ 1433522 h 3105476"/>
              <a:gd name="connsiteX6" fmla="*/ 1575376 w 4265535"/>
              <a:gd name="connsiteY6" fmla="*/ 913852 h 3105476"/>
              <a:gd name="connsiteX7" fmla="*/ 980879 w 4265535"/>
              <a:gd name="connsiteY7" fmla="*/ 36522 h 3105476"/>
              <a:gd name="connsiteX8" fmla="*/ 244279 w 4265535"/>
              <a:gd name="connsiteY8" fmla="*/ 252422 h 3105476"/>
              <a:gd name="connsiteX9" fmla="*/ 2979 w 4265535"/>
              <a:gd name="connsiteY9" fmla="*/ 1039822 h 3105476"/>
              <a:gd name="connsiteX10" fmla="*/ 375398 w 4265535"/>
              <a:gd name="connsiteY10" fmla="*/ 1667613 h 3105476"/>
              <a:gd name="connsiteX11" fmla="*/ 1182363 w 4265535"/>
              <a:gd name="connsiteY11" fmla="*/ 2300897 h 3105476"/>
              <a:gd name="connsiteX12" fmla="*/ 2276279 w 4265535"/>
              <a:gd name="connsiteY12" fmla="*/ 3097222 h 3105476"/>
              <a:gd name="connsiteX13" fmla="*/ 3546279 w 4265535"/>
              <a:gd name="connsiteY13" fmla="*/ 2690822 h 3105476"/>
              <a:gd name="connsiteX14" fmla="*/ 4143179 w 4265535"/>
              <a:gd name="connsiteY14" fmla="*/ 2284422 h 3105476"/>
              <a:gd name="connsiteX15" fmla="*/ 4257479 w 4265535"/>
              <a:gd name="connsiteY15" fmla="*/ 1624022 h 3105476"/>
              <a:gd name="connsiteX0" fmla="*/ 4257479 w 4265535"/>
              <a:gd name="connsiteY0" fmla="*/ 1624022 h 3105476"/>
              <a:gd name="connsiteX1" fmla="*/ 4016179 w 4265535"/>
              <a:gd name="connsiteY1" fmla="*/ 1420822 h 3105476"/>
              <a:gd name="connsiteX2" fmla="*/ 2847779 w 4265535"/>
              <a:gd name="connsiteY2" fmla="*/ 1839922 h 3105476"/>
              <a:gd name="connsiteX3" fmla="*/ 1920679 w 4265535"/>
              <a:gd name="connsiteY3" fmla="*/ 2335222 h 3105476"/>
              <a:gd name="connsiteX4" fmla="*/ 1526979 w 4265535"/>
              <a:gd name="connsiteY4" fmla="*/ 2106622 h 3105476"/>
              <a:gd name="connsiteX5" fmla="*/ 1552379 w 4265535"/>
              <a:gd name="connsiteY5" fmla="*/ 1433522 h 3105476"/>
              <a:gd name="connsiteX6" fmla="*/ 1575376 w 4265535"/>
              <a:gd name="connsiteY6" fmla="*/ 913852 h 3105476"/>
              <a:gd name="connsiteX7" fmla="*/ 980879 w 4265535"/>
              <a:gd name="connsiteY7" fmla="*/ 36522 h 3105476"/>
              <a:gd name="connsiteX8" fmla="*/ 244279 w 4265535"/>
              <a:gd name="connsiteY8" fmla="*/ 252422 h 3105476"/>
              <a:gd name="connsiteX9" fmla="*/ 2979 w 4265535"/>
              <a:gd name="connsiteY9" fmla="*/ 1039822 h 3105476"/>
              <a:gd name="connsiteX10" fmla="*/ 375398 w 4265535"/>
              <a:gd name="connsiteY10" fmla="*/ 1667613 h 3105476"/>
              <a:gd name="connsiteX11" fmla="*/ 1182363 w 4265535"/>
              <a:gd name="connsiteY11" fmla="*/ 2300897 h 3105476"/>
              <a:gd name="connsiteX12" fmla="*/ 2276279 w 4265535"/>
              <a:gd name="connsiteY12" fmla="*/ 3097222 h 3105476"/>
              <a:gd name="connsiteX13" fmla="*/ 3546279 w 4265535"/>
              <a:gd name="connsiteY13" fmla="*/ 2690822 h 3105476"/>
              <a:gd name="connsiteX14" fmla="*/ 4143179 w 4265535"/>
              <a:gd name="connsiteY14" fmla="*/ 2284422 h 3105476"/>
              <a:gd name="connsiteX15" fmla="*/ 4257479 w 4265535"/>
              <a:gd name="connsiteY15" fmla="*/ 1624022 h 3105476"/>
              <a:gd name="connsiteX0" fmla="*/ 4257479 w 4265535"/>
              <a:gd name="connsiteY0" fmla="*/ 1624022 h 3105476"/>
              <a:gd name="connsiteX1" fmla="*/ 4016179 w 4265535"/>
              <a:gd name="connsiteY1" fmla="*/ 1420822 h 3105476"/>
              <a:gd name="connsiteX2" fmla="*/ 2847779 w 4265535"/>
              <a:gd name="connsiteY2" fmla="*/ 1839922 h 3105476"/>
              <a:gd name="connsiteX3" fmla="*/ 1920679 w 4265535"/>
              <a:gd name="connsiteY3" fmla="*/ 2335222 h 3105476"/>
              <a:gd name="connsiteX4" fmla="*/ 1526979 w 4265535"/>
              <a:gd name="connsiteY4" fmla="*/ 2106622 h 3105476"/>
              <a:gd name="connsiteX5" fmla="*/ 1575376 w 4265535"/>
              <a:gd name="connsiteY5" fmla="*/ 913852 h 3105476"/>
              <a:gd name="connsiteX6" fmla="*/ 980879 w 4265535"/>
              <a:gd name="connsiteY6" fmla="*/ 36522 h 3105476"/>
              <a:gd name="connsiteX7" fmla="*/ 244279 w 4265535"/>
              <a:gd name="connsiteY7" fmla="*/ 252422 h 3105476"/>
              <a:gd name="connsiteX8" fmla="*/ 2979 w 4265535"/>
              <a:gd name="connsiteY8" fmla="*/ 1039822 h 3105476"/>
              <a:gd name="connsiteX9" fmla="*/ 375398 w 4265535"/>
              <a:gd name="connsiteY9" fmla="*/ 1667613 h 3105476"/>
              <a:gd name="connsiteX10" fmla="*/ 1182363 w 4265535"/>
              <a:gd name="connsiteY10" fmla="*/ 2300897 h 3105476"/>
              <a:gd name="connsiteX11" fmla="*/ 2276279 w 4265535"/>
              <a:gd name="connsiteY11" fmla="*/ 3097222 h 3105476"/>
              <a:gd name="connsiteX12" fmla="*/ 3546279 w 4265535"/>
              <a:gd name="connsiteY12" fmla="*/ 2690822 h 3105476"/>
              <a:gd name="connsiteX13" fmla="*/ 4143179 w 4265535"/>
              <a:gd name="connsiteY13" fmla="*/ 2284422 h 3105476"/>
              <a:gd name="connsiteX14" fmla="*/ 4257479 w 4265535"/>
              <a:gd name="connsiteY14" fmla="*/ 1624022 h 3105476"/>
              <a:gd name="connsiteX0" fmla="*/ 4257479 w 4265535"/>
              <a:gd name="connsiteY0" fmla="*/ 1624022 h 3105476"/>
              <a:gd name="connsiteX1" fmla="*/ 4016179 w 4265535"/>
              <a:gd name="connsiteY1" fmla="*/ 1420822 h 3105476"/>
              <a:gd name="connsiteX2" fmla="*/ 2847779 w 4265535"/>
              <a:gd name="connsiteY2" fmla="*/ 1839922 h 3105476"/>
              <a:gd name="connsiteX3" fmla="*/ 2550874 w 4265535"/>
              <a:gd name="connsiteY3" fmla="*/ 2471147 h 3105476"/>
              <a:gd name="connsiteX4" fmla="*/ 1526979 w 4265535"/>
              <a:gd name="connsiteY4" fmla="*/ 2106622 h 3105476"/>
              <a:gd name="connsiteX5" fmla="*/ 1575376 w 4265535"/>
              <a:gd name="connsiteY5" fmla="*/ 913852 h 3105476"/>
              <a:gd name="connsiteX6" fmla="*/ 980879 w 4265535"/>
              <a:gd name="connsiteY6" fmla="*/ 36522 h 3105476"/>
              <a:gd name="connsiteX7" fmla="*/ 244279 w 4265535"/>
              <a:gd name="connsiteY7" fmla="*/ 252422 h 3105476"/>
              <a:gd name="connsiteX8" fmla="*/ 2979 w 4265535"/>
              <a:gd name="connsiteY8" fmla="*/ 1039822 h 3105476"/>
              <a:gd name="connsiteX9" fmla="*/ 375398 w 4265535"/>
              <a:gd name="connsiteY9" fmla="*/ 1667613 h 3105476"/>
              <a:gd name="connsiteX10" fmla="*/ 1182363 w 4265535"/>
              <a:gd name="connsiteY10" fmla="*/ 2300897 h 3105476"/>
              <a:gd name="connsiteX11" fmla="*/ 2276279 w 4265535"/>
              <a:gd name="connsiteY11" fmla="*/ 3097222 h 3105476"/>
              <a:gd name="connsiteX12" fmla="*/ 3546279 w 4265535"/>
              <a:gd name="connsiteY12" fmla="*/ 2690822 h 3105476"/>
              <a:gd name="connsiteX13" fmla="*/ 4143179 w 4265535"/>
              <a:gd name="connsiteY13" fmla="*/ 2284422 h 3105476"/>
              <a:gd name="connsiteX14" fmla="*/ 4257479 w 4265535"/>
              <a:gd name="connsiteY14" fmla="*/ 1624022 h 3105476"/>
              <a:gd name="connsiteX0" fmla="*/ 4143179 w 4194496"/>
              <a:gd name="connsiteY0" fmla="*/ 2284422 h 3105476"/>
              <a:gd name="connsiteX1" fmla="*/ 4016179 w 4194496"/>
              <a:gd name="connsiteY1" fmla="*/ 1420822 h 3105476"/>
              <a:gd name="connsiteX2" fmla="*/ 2847779 w 4194496"/>
              <a:gd name="connsiteY2" fmla="*/ 1839922 h 3105476"/>
              <a:gd name="connsiteX3" fmla="*/ 2550874 w 4194496"/>
              <a:gd name="connsiteY3" fmla="*/ 2471147 h 3105476"/>
              <a:gd name="connsiteX4" fmla="*/ 1526979 w 4194496"/>
              <a:gd name="connsiteY4" fmla="*/ 2106622 h 3105476"/>
              <a:gd name="connsiteX5" fmla="*/ 1575376 w 4194496"/>
              <a:gd name="connsiteY5" fmla="*/ 913852 h 3105476"/>
              <a:gd name="connsiteX6" fmla="*/ 980879 w 4194496"/>
              <a:gd name="connsiteY6" fmla="*/ 36522 h 3105476"/>
              <a:gd name="connsiteX7" fmla="*/ 244279 w 4194496"/>
              <a:gd name="connsiteY7" fmla="*/ 252422 h 3105476"/>
              <a:gd name="connsiteX8" fmla="*/ 2979 w 4194496"/>
              <a:gd name="connsiteY8" fmla="*/ 1039822 h 3105476"/>
              <a:gd name="connsiteX9" fmla="*/ 375398 w 4194496"/>
              <a:gd name="connsiteY9" fmla="*/ 1667613 h 3105476"/>
              <a:gd name="connsiteX10" fmla="*/ 1182363 w 4194496"/>
              <a:gd name="connsiteY10" fmla="*/ 2300897 h 3105476"/>
              <a:gd name="connsiteX11" fmla="*/ 2276279 w 4194496"/>
              <a:gd name="connsiteY11" fmla="*/ 3097222 h 3105476"/>
              <a:gd name="connsiteX12" fmla="*/ 3546279 w 4194496"/>
              <a:gd name="connsiteY12" fmla="*/ 2690822 h 3105476"/>
              <a:gd name="connsiteX13" fmla="*/ 4143179 w 4194496"/>
              <a:gd name="connsiteY13" fmla="*/ 2284422 h 3105476"/>
              <a:gd name="connsiteX0" fmla="*/ 4143179 w 4154854"/>
              <a:gd name="connsiteY0" fmla="*/ 2284422 h 3105476"/>
              <a:gd name="connsiteX1" fmla="*/ 3855541 w 4154854"/>
              <a:gd name="connsiteY1" fmla="*/ 1803881 h 3105476"/>
              <a:gd name="connsiteX2" fmla="*/ 2847779 w 4154854"/>
              <a:gd name="connsiteY2" fmla="*/ 1839922 h 3105476"/>
              <a:gd name="connsiteX3" fmla="*/ 2550874 w 4154854"/>
              <a:gd name="connsiteY3" fmla="*/ 2471147 h 3105476"/>
              <a:gd name="connsiteX4" fmla="*/ 1526979 w 4154854"/>
              <a:gd name="connsiteY4" fmla="*/ 2106622 h 3105476"/>
              <a:gd name="connsiteX5" fmla="*/ 1575376 w 4154854"/>
              <a:gd name="connsiteY5" fmla="*/ 913852 h 3105476"/>
              <a:gd name="connsiteX6" fmla="*/ 980879 w 4154854"/>
              <a:gd name="connsiteY6" fmla="*/ 36522 h 3105476"/>
              <a:gd name="connsiteX7" fmla="*/ 244279 w 4154854"/>
              <a:gd name="connsiteY7" fmla="*/ 252422 h 3105476"/>
              <a:gd name="connsiteX8" fmla="*/ 2979 w 4154854"/>
              <a:gd name="connsiteY8" fmla="*/ 1039822 h 3105476"/>
              <a:gd name="connsiteX9" fmla="*/ 375398 w 4154854"/>
              <a:gd name="connsiteY9" fmla="*/ 1667613 h 3105476"/>
              <a:gd name="connsiteX10" fmla="*/ 1182363 w 4154854"/>
              <a:gd name="connsiteY10" fmla="*/ 2300897 h 3105476"/>
              <a:gd name="connsiteX11" fmla="*/ 2276279 w 4154854"/>
              <a:gd name="connsiteY11" fmla="*/ 3097222 h 3105476"/>
              <a:gd name="connsiteX12" fmla="*/ 3546279 w 4154854"/>
              <a:gd name="connsiteY12" fmla="*/ 2690822 h 3105476"/>
              <a:gd name="connsiteX13" fmla="*/ 4143179 w 4154854"/>
              <a:gd name="connsiteY13" fmla="*/ 2284422 h 3105476"/>
              <a:gd name="connsiteX0" fmla="*/ 4143179 w 4155362"/>
              <a:gd name="connsiteY0" fmla="*/ 2284422 h 3105476"/>
              <a:gd name="connsiteX1" fmla="*/ 3855541 w 4155362"/>
              <a:gd name="connsiteY1" fmla="*/ 1803881 h 3105476"/>
              <a:gd name="connsiteX2" fmla="*/ 2798352 w 4155362"/>
              <a:gd name="connsiteY2" fmla="*/ 1778138 h 3105476"/>
              <a:gd name="connsiteX3" fmla="*/ 2550874 w 4155362"/>
              <a:gd name="connsiteY3" fmla="*/ 2471147 h 3105476"/>
              <a:gd name="connsiteX4" fmla="*/ 1526979 w 4155362"/>
              <a:gd name="connsiteY4" fmla="*/ 2106622 h 3105476"/>
              <a:gd name="connsiteX5" fmla="*/ 1575376 w 4155362"/>
              <a:gd name="connsiteY5" fmla="*/ 913852 h 3105476"/>
              <a:gd name="connsiteX6" fmla="*/ 980879 w 4155362"/>
              <a:gd name="connsiteY6" fmla="*/ 36522 h 3105476"/>
              <a:gd name="connsiteX7" fmla="*/ 244279 w 4155362"/>
              <a:gd name="connsiteY7" fmla="*/ 252422 h 3105476"/>
              <a:gd name="connsiteX8" fmla="*/ 2979 w 4155362"/>
              <a:gd name="connsiteY8" fmla="*/ 1039822 h 3105476"/>
              <a:gd name="connsiteX9" fmla="*/ 375398 w 4155362"/>
              <a:gd name="connsiteY9" fmla="*/ 1667613 h 3105476"/>
              <a:gd name="connsiteX10" fmla="*/ 1182363 w 4155362"/>
              <a:gd name="connsiteY10" fmla="*/ 2300897 h 3105476"/>
              <a:gd name="connsiteX11" fmla="*/ 2276279 w 4155362"/>
              <a:gd name="connsiteY11" fmla="*/ 3097222 h 3105476"/>
              <a:gd name="connsiteX12" fmla="*/ 3546279 w 4155362"/>
              <a:gd name="connsiteY12" fmla="*/ 2690822 h 3105476"/>
              <a:gd name="connsiteX13" fmla="*/ 4143179 w 4155362"/>
              <a:gd name="connsiteY13" fmla="*/ 2284422 h 3105476"/>
              <a:gd name="connsiteX0" fmla="*/ 4143179 w 4155362"/>
              <a:gd name="connsiteY0" fmla="*/ 2284422 h 3105476"/>
              <a:gd name="connsiteX1" fmla="*/ 3855541 w 4155362"/>
              <a:gd name="connsiteY1" fmla="*/ 1803881 h 3105476"/>
              <a:gd name="connsiteX2" fmla="*/ 2798352 w 4155362"/>
              <a:gd name="connsiteY2" fmla="*/ 1778138 h 3105476"/>
              <a:gd name="connsiteX3" fmla="*/ 2699155 w 4155362"/>
              <a:gd name="connsiteY3" fmla="*/ 2520574 h 3105476"/>
              <a:gd name="connsiteX4" fmla="*/ 1526979 w 4155362"/>
              <a:gd name="connsiteY4" fmla="*/ 2106622 h 3105476"/>
              <a:gd name="connsiteX5" fmla="*/ 1575376 w 4155362"/>
              <a:gd name="connsiteY5" fmla="*/ 913852 h 3105476"/>
              <a:gd name="connsiteX6" fmla="*/ 980879 w 4155362"/>
              <a:gd name="connsiteY6" fmla="*/ 36522 h 3105476"/>
              <a:gd name="connsiteX7" fmla="*/ 244279 w 4155362"/>
              <a:gd name="connsiteY7" fmla="*/ 252422 h 3105476"/>
              <a:gd name="connsiteX8" fmla="*/ 2979 w 4155362"/>
              <a:gd name="connsiteY8" fmla="*/ 1039822 h 3105476"/>
              <a:gd name="connsiteX9" fmla="*/ 375398 w 4155362"/>
              <a:gd name="connsiteY9" fmla="*/ 1667613 h 3105476"/>
              <a:gd name="connsiteX10" fmla="*/ 1182363 w 4155362"/>
              <a:gd name="connsiteY10" fmla="*/ 2300897 h 3105476"/>
              <a:gd name="connsiteX11" fmla="*/ 2276279 w 4155362"/>
              <a:gd name="connsiteY11" fmla="*/ 3097222 h 3105476"/>
              <a:gd name="connsiteX12" fmla="*/ 3546279 w 4155362"/>
              <a:gd name="connsiteY12" fmla="*/ 2690822 h 3105476"/>
              <a:gd name="connsiteX13" fmla="*/ 4143179 w 4155362"/>
              <a:gd name="connsiteY13" fmla="*/ 2284422 h 3105476"/>
              <a:gd name="connsiteX0" fmla="*/ 4140317 w 4152500"/>
              <a:gd name="connsiteY0" fmla="*/ 2262561 h 3083615"/>
              <a:gd name="connsiteX1" fmla="*/ 3852679 w 4152500"/>
              <a:gd name="connsiteY1" fmla="*/ 1782020 h 3083615"/>
              <a:gd name="connsiteX2" fmla="*/ 2795490 w 4152500"/>
              <a:gd name="connsiteY2" fmla="*/ 1756277 h 3083615"/>
              <a:gd name="connsiteX3" fmla="*/ 2696293 w 4152500"/>
              <a:gd name="connsiteY3" fmla="*/ 2498713 h 3083615"/>
              <a:gd name="connsiteX4" fmla="*/ 1524117 w 4152500"/>
              <a:gd name="connsiteY4" fmla="*/ 2084761 h 3083615"/>
              <a:gd name="connsiteX5" fmla="*/ 1572514 w 4152500"/>
              <a:gd name="connsiteY5" fmla="*/ 891991 h 3083615"/>
              <a:gd name="connsiteX6" fmla="*/ 978017 w 4152500"/>
              <a:gd name="connsiteY6" fmla="*/ 14661 h 3083615"/>
              <a:gd name="connsiteX7" fmla="*/ 340271 w 4152500"/>
              <a:gd name="connsiteY7" fmla="*/ 391198 h 3083615"/>
              <a:gd name="connsiteX8" fmla="*/ 117 w 4152500"/>
              <a:gd name="connsiteY8" fmla="*/ 1017961 h 3083615"/>
              <a:gd name="connsiteX9" fmla="*/ 372536 w 4152500"/>
              <a:gd name="connsiteY9" fmla="*/ 1645752 h 3083615"/>
              <a:gd name="connsiteX10" fmla="*/ 1179501 w 4152500"/>
              <a:gd name="connsiteY10" fmla="*/ 2279036 h 3083615"/>
              <a:gd name="connsiteX11" fmla="*/ 2273417 w 4152500"/>
              <a:gd name="connsiteY11" fmla="*/ 3075361 h 3083615"/>
              <a:gd name="connsiteX12" fmla="*/ 3543417 w 4152500"/>
              <a:gd name="connsiteY12" fmla="*/ 2668961 h 3083615"/>
              <a:gd name="connsiteX13" fmla="*/ 4140317 w 4152500"/>
              <a:gd name="connsiteY13" fmla="*/ 2262561 h 3083615"/>
              <a:gd name="connsiteX0" fmla="*/ 4140263 w 4152446"/>
              <a:gd name="connsiteY0" fmla="*/ 2276091 h 3097145"/>
              <a:gd name="connsiteX1" fmla="*/ 3852625 w 4152446"/>
              <a:gd name="connsiteY1" fmla="*/ 1795550 h 3097145"/>
              <a:gd name="connsiteX2" fmla="*/ 2795436 w 4152446"/>
              <a:gd name="connsiteY2" fmla="*/ 1769807 h 3097145"/>
              <a:gd name="connsiteX3" fmla="*/ 2696239 w 4152446"/>
              <a:gd name="connsiteY3" fmla="*/ 2512243 h 3097145"/>
              <a:gd name="connsiteX4" fmla="*/ 1524063 w 4152446"/>
              <a:gd name="connsiteY4" fmla="*/ 2098291 h 3097145"/>
              <a:gd name="connsiteX5" fmla="*/ 1572460 w 4152446"/>
              <a:gd name="connsiteY5" fmla="*/ 905521 h 3097145"/>
              <a:gd name="connsiteX6" fmla="*/ 977963 w 4152446"/>
              <a:gd name="connsiteY6" fmla="*/ 28191 h 3097145"/>
              <a:gd name="connsiteX7" fmla="*/ 340217 w 4152446"/>
              <a:gd name="connsiteY7" fmla="*/ 404728 h 3097145"/>
              <a:gd name="connsiteX8" fmla="*/ 63 w 4152446"/>
              <a:gd name="connsiteY8" fmla="*/ 1031491 h 3097145"/>
              <a:gd name="connsiteX9" fmla="*/ 372482 w 4152446"/>
              <a:gd name="connsiteY9" fmla="*/ 1659282 h 3097145"/>
              <a:gd name="connsiteX10" fmla="*/ 1179447 w 4152446"/>
              <a:gd name="connsiteY10" fmla="*/ 2292566 h 3097145"/>
              <a:gd name="connsiteX11" fmla="*/ 2273363 w 4152446"/>
              <a:gd name="connsiteY11" fmla="*/ 3088891 h 3097145"/>
              <a:gd name="connsiteX12" fmla="*/ 3543363 w 4152446"/>
              <a:gd name="connsiteY12" fmla="*/ 2682491 h 3097145"/>
              <a:gd name="connsiteX13" fmla="*/ 4140263 w 4152446"/>
              <a:gd name="connsiteY13" fmla="*/ 2276091 h 3097145"/>
              <a:gd name="connsiteX0" fmla="*/ 4140651 w 4152834"/>
              <a:gd name="connsiteY0" fmla="*/ 2260579 h 3081633"/>
              <a:gd name="connsiteX1" fmla="*/ 3853013 w 4152834"/>
              <a:gd name="connsiteY1" fmla="*/ 1780038 h 3081633"/>
              <a:gd name="connsiteX2" fmla="*/ 2795824 w 4152834"/>
              <a:gd name="connsiteY2" fmla="*/ 1754295 h 3081633"/>
              <a:gd name="connsiteX3" fmla="*/ 2696627 w 4152834"/>
              <a:gd name="connsiteY3" fmla="*/ 2496731 h 3081633"/>
              <a:gd name="connsiteX4" fmla="*/ 1524451 w 4152834"/>
              <a:gd name="connsiteY4" fmla="*/ 2082779 h 3081633"/>
              <a:gd name="connsiteX5" fmla="*/ 1572848 w 4152834"/>
              <a:gd name="connsiteY5" fmla="*/ 890009 h 3081633"/>
              <a:gd name="connsiteX6" fmla="*/ 978351 w 4152834"/>
              <a:gd name="connsiteY6" fmla="*/ 12679 h 3081633"/>
              <a:gd name="connsiteX7" fmla="*/ 414746 w 4152834"/>
              <a:gd name="connsiteY7" fmla="*/ 500427 h 3081633"/>
              <a:gd name="connsiteX8" fmla="*/ 451 w 4152834"/>
              <a:gd name="connsiteY8" fmla="*/ 1015979 h 3081633"/>
              <a:gd name="connsiteX9" fmla="*/ 372870 w 4152834"/>
              <a:gd name="connsiteY9" fmla="*/ 1643770 h 3081633"/>
              <a:gd name="connsiteX10" fmla="*/ 1179835 w 4152834"/>
              <a:gd name="connsiteY10" fmla="*/ 2277054 h 3081633"/>
              <a:gd name="connsiteX11" fmla="*/ 2273751 w 4152834"/>
              <a:gd name="connsiteY11" fmla="*/ 3073379 h 3081633"/>
              <a:gd name="connsiteX12" fmla="*/ 3543751 w 4152834"/>
              <a:gd name="connsiteY12" fmla="*/ 2666979 h 3081633"/>
              <a:gd name="connsiteX13" fmla="*/ 4140651 w 4152834"/>
              <a:gd name="connsiteY13" fmla="*/ 2260579 h 3081633"/>
              <a:gd name="connsiteX0" fmla="*/ 4140651 w 4152834"/>
              <a:gd name="connsiteY0" fmla="*/ 2260579 h 3081633"/>
              <a:gd name="connsiteX1" fmla="*/ 3853013 w 4152834"/>
              <a:gd name="connsiteY1" fmla="*/ 1780038 h 3081633"/>
              <a:gd name="connsiteX2" fmla="*/ 2795824 w 4152834"/>
              <a:gd name="connsiteY2" fmla="*/ 1754295 h 3081633"/>
              <a:gd name="connsiteX3" fmla="*/ 2696627 w 4152834"/>
              <a:gd name="connsiteY3" fmla="*/ 2496731 h 3081633"/>
              <a:gd name="connsiteX4" fmla="*/ 1524451 w 4152834"/>
              <a:gd name="connsiteY4" fmla="*/ 2082779 h 3081633"/>
              <a:gd name="connsiteX5" fmla="*/ 1572848 w 4152834"/>
              <a:gd name="connsiteY5" fmla="*/ 890009 h 3081633"/>
              <a:gd name="connsiteX6" fmla="*/ 978351 w 4152834"/>
              <a:gd name="connsiteY6" fmla="*/ 12679 h 3081633"/>
              <a:gd name="connsiteX7" fmla="*/ 414746 w 4152834"/>
              <a:gd name="connsiteY7" fmla="*/ 500427 h 3081633"/>
              <a:gd name="connsiteX8" fmla="*/ 451 w 4152834"/>
              <a:gd name="connsiteY8" fmla="*/ 1015979 h 3081633"/>
              <a:gd name="connsiteX9" fmla="*/ 372870 w 4152834"/>
              <a:gd name="connsiteY9" fmla="*/ 1643770 h 3081633"/>
              <a:gd name="connsiteX10" fmla="*/ 1179835 w 4152834"/>
              <a:gd name="connsiteY10" fmla="*/ 2277054 h 3081633"/>
              <a:gd name="connsiteX11" fmla="*/ 2273751 w 4152834"/>
              <a:gd name="connsiteY11" fmla="*/ 3073379 h 3081633"/>
              <a:gd name="connsiteX12" fmla="*/ 3543751 w 4152834"/>
              <a:gd name="connsiteY12" fmla="*/ 2666979 h 3081633"/>
              <a:gd name="connsiteX13" fmla="*/ 4140651 w 4152834"/>
              <a:gd name="connsiteY13" fmla="*/ 2260579 h 3081633"/>
              <a:gd name="connsiteX0" fmla="*/ 4169766 w 4181949"/>
              <a:gd name="connsiteY0" fmla="*/ 2248481 h 3069535"/>
              <a:gd name="connsiteX1" fmla="*/ 3882128 w 4181949"/>
              <a:gd name="connsiteY1" fmla="*/ 1767940 h 3069535"/>
              <a:gd name="connsiteX2" fmla="*/ 2824939 w 4181949"/>
              <a:gd name="connsiteY2" fmla="*/ 1742197 h 3069535"/>
              <a:gd name="connsiteX3" fmla="*/ 2725742 w 4181949"/>
              <a:gd name="connsiteY3" fmla="*/ 2484633 h 3069535"/>
              <a:gd name="connsiteX4" fmla="*/ 1553566 w 4181949"/>
              <a:gd name="connsiteY4" fmla="*/ 2070681 h 3069535"/>
              <a:gd name="connsiteX5" fmla="*/ 1601963 w 4181949"/>
              <a:gd name="connsiteY5" fmla="*/ 877911 h 3069535"/>
              <a:gd name="connsiteX6" fmla="*/ 1007466 w 4181949"/>
              <a:gd name="connsiteY6" fmla="*/ 581 h 3069535"/>
              <a:gd name="connsiteX7" fmla="*/ 29566 w 4181949"/>
              <a:gd name="connsiteY7" fmla="*/ 1003881 h 3069535"/>
              <a:gd name="connsiteX8" fmla="*/ 401985 w 4181949"/>
              <a:gd name="connsiteY8" fmla="*/ 1631672 h 3069535"/>
              <a:gd name="connsiteX9" fmla="*/ 1208950 w 4181949"/>
              <a:gd name="connsiteY9" fmla="*/ 2264956 h 3069535"/>
              <a:gd name="connsiteX10" fmla="*/ 2302866 w 4181949"/>
              <a:gd name="connsiteY10" fmla="*/ 3061281 h 3069535"/>
              <a:gd name="connsiteX11" fmla="*/ 3572866 w 4181949"/>
              <a:gd name="connsiteY11" fmla="*/ 2654881 h 3069535"/>
              <a:gd name="connsiteX12" fmla="*/ 4169766 w 4181949"/>
              <a:gd name="connsiteY12" fmla="*/ 2248481 h 3069535"/>
              <a:gd name="connsiteX0" fmla="*/ 4149988 w 4162171"/>
              <a:gd name="connsiteY0" fmla="*/ 2149725 h 2970779"/>
              <a:gd name="connsiteX1" fmla="*/ 3862350 w 4162171"/>
              <a:gd name="connsiteY1" fmla="*/ 1669184 h 2970779"/>
              <a:gd name="connsiteX2" fmla="*/ 2805161 w 4162171"/>
              <a:gd name="connsiteY2" fmla="*/ 1643441 h 2970779"/>
              <a:gd name="connsiteX3" fmla="*/ 2705964 w 4162171"/>
              <a:gd name="connsiteY3" fmla="*/ 2385877 h 2970779"/>
              <a:gd name="connsiteX4" fmla="*/ 1533788 w 4162171"/>
              <a:gd name="connsiteY4" fmla="*/ 1971925 h 2970779"/>
              <a:gd name="connsiteX5" fmla="*/ 1582185 w 4162171"/>
              <a:gd name="connsiteY5" fmla="*/ 779155 h 2970779"/>
              <a:gd name="connsiteX6" fmla="*/ 654055 w 4162171"/>
              <a:gd name="connsiteY6" fmla="*/ 679 h 2970779"/>
              <a:gd name="connsiteX7" fmla="*/ 9788 w 4162171"/>
              <a:gd name="connsiteY7" fmla="*/ 905125 h 2970779"/>
              <a:gd name="connsiteX8" fmla="*/ 382207 w 4162171"/>
              <a:gd name="connsiteY8" fmla="*/ 1532916 h 2970779"/>
              <a:gd name="connsiteX9" fmla="*/ 1189172 w 4162171"/>
              <a:gd name="connsiteY9" fmla="*/ 2166200 h 2970779"/>
              <a:gd name="connsiteX10" fmla="*/ 2283088 w 4162171"/>
              <a:gd name="connsiteY10" fmla="*/ 2962525 h 2970779"/>
              <a:gd name="connsiteX11" fmla="*/ 3553088 w 4162171"/>
              <a:gd name="connsiteY11" fmla="*/ 2556125 h 2970779"/>
              <a:gd name="connsiteX12" fmla="*/ 4149988 w 4162171"/>
              <a:gd name="connsiteY12" fmla="*/ 2149725 h 2970779"/>
              <a:gd name="connsiteX0" fmla="*/ 4151265 w 4163448"/>
              <a:gd name="connsiteY0" fmla="*/ 2149725 h 2970779"/>
              <a:gd name="connsiteX1" fmla="*/ 3863627 w 4163448"/>
              <a:gd name="connsiteY1" fmla="*/ 1669184 h 2970779"/>
              <a:gd name="connsiteX2" fmla="*/ 2806438 w 4163448"/>
              <a:gd name="connsiteY2" fmla="*/ 1643441 h 2970779"/>
              <a:gd name="connsiteX3" fmla="*/ 2707241 w 4163448"/>
              <a:gd name="connsiteY3" fmla="*/ 2385877 h 2970779"/>
              <a:gd name="connsiteX4" fmla="*/ 1535065 w 4163448"/>
              <a:gd name="connsiteY4" fmla="*/ 1971925 h 2970779"/>
              <a:gd name="connsiteX5" fmla="*/ 1583462 w 4163448"/>
              <a:gd name="connsiteY5" fmla="*/ 779155 h 2970779"/>
              <a:gd name="connsiteX6" fmla="*/ 655332 w 4163448"/>
              <a:gd name="connsiteY6" fmla="*/ 679 h 2970779"/>
              <a:gd name="connsiteX7" fmla="*/ 11065 w 4163448"/>
              <a:gd name="connsiteY7" fmla="*/ 905125 h 2970779"/>
              <a:gd name="connsiteX8" fmla="*/ 1190449 w 4163448"/>
              <a:gd name="connsiteY8" fmla="*/ 2166200 h 2970779"/>
              <a:gd name="connsiteX9" fmla="*/ 2284365 w 4163448"/>
              <a:gd name="connsiteY9" fmla="*/ 2962525 h 2970779"/>
              <a:gd name="connsiteX10" fmla="*/ 3554365 w 4163448"/>
              <a:gd name="connsiteY10" fmla="*/ 2556125 h 2970779"/>
              <a:gd name="connsiteX11" fmla="*/ 4151265 w 4163448"/>
              <a:gd name="connsiteY11" fmla="*/ 2149725 h 2970779"/>
              <a:gd name="connsiteX0" fmla="*/ 4151265 w 4163448"/>
              <a:gd name="connsiteY0" fmla="*/ 2149725 h 2556171"/>
              <a:gd name="connsiteX1" fmla="*/ 3863627 w 4163448"/>
              <a:gd name="connsiteY1" fmla="*/ 1669184 h 2556171"/>
              <a:gd name="connsiteX2" fmla="*/ 2806438 w 4163448"/>
              <a:gd name="connsiteY2" fmla="*/ 1643441 h 2556171"/>
              <a:gd name="connsiteX3" fmla="*/ 2707241 w 4163448"/>
              <a:gd name="connsiteY3" fmla="*/ 2385877 h 2556171"/>
              <a:gd name="connsiteX4" fmla="*/ 1535065 w 4163448"/>
              <a:gd name="connsiteY4" fmla="*/ 1971925 h 2556171"/>
              <a:gd name="connsiteX5" fmla="*/ 1583462 w 4163448"/>
              <a:gd name="connsiteY5" fmla="*/ 779155 h 2556171"/>
              <a:gd name="connsiteX6" fmla="*/ 655332 w 4163448"/>
              <a:gd name="connsiteY6" fmla="*/ 679 h 2556171"/>
              <a:gd name="connsiteX7" fmla="*/ 11065 w 4163448"/>
              <a:gd name="connsiteY7" fmla="*/ 905125 h 2556171"/>
              <a:gd name="connsiteX8" fmla="*/ 1190449 w 4163448"/>
              <a:gd name="connsiteY8" fmla="*/ 2166200 h 2556171"/>
              <a:gd name="connsiteX9" fmla="*/ 3554365 w 4163448"/>
              <a:gd name="connsiteY9" fmla="*/ 2556125 h 2556171"/>
              <a:gd name="connsiteX10" fmla="*/ 4151265 w 4163448"/>
              <a:gd name="connsiteY10" fmla="*/ 2149725 h 2556171"/>
              <a:gd name="connsiteX0" fmla="*/ 4151265 w 4163448"/>
              <a:gd name="connsiteY0" fmla="*/ 2149725 h 2556171"/>
              <a:gd name="connsiteX1" fmla="*/ 3863627 w 4163448"/>
              <a:gd name="connsiteY1" fmla="*/ 1669184 h 2556171"/>
              <a:gd name="connsiteX2" fmla="*/ 2806438 w 4163448"/>
              <a:gd name="connsiteY2" fmla="*/ 1643441 h 2556171"/>
              <a:gd name="connsiteX3" fmla="*/ 2521889 w 4163448"/>
              <a:gd name="connsiteY3" fmla="*/ 1978104 h 2556171"/>
              <a:gd name="connsiteX4" fmla="*/ 1535065 w 4163448"/>
              <a:gd name="connsiteY4" fmla="*/ 1971925 h 2556171"/>
              <a:gd name="connsiteX5" fmla="*/ 1583462 w 4163448"/>
              <a:gd name="connsiteY5" fmla="*/ 779155 h 2556171"/>
              <a:gd name="connsiteX6" fmla="*/ 655332 w 4163448"/>
              <a:gd name="connsiteY6" fmla="*/ 679 h 2556171"/>
              <a:gd name="connsiteX7" fmla="*/ 11065 w 4163448"/>
              <a:gd name="connsiteY7" fmla="*/ 905125 h 2556171"/>
              <a:gd name="connsiteX8" fmla="*/ 1190449 w 4163448"/>
              <a:gd name="connsiteY8" fmla="*/ 2166200 h 2556171"/>
              <a:gd name="connsiteX9" fmla="*/ 3554365 w 4163448"/>
              <a:gd name="connsiteY9" fmla="*/ 2556125 h 2556171"/>
              <a:gd name="connsiteX10" fmla="*/ 4151265 w 4163448"/>
              <a:gd name="connsiteY10" fmla="*/ 2149725 h 2556171"/>
              <a:gd name="connsiteX0" fmla="*/ 4151265 w 4163448"/>
              <a:gd name="connsiteY0" fmla="*/ 2149611 h 2556057"/>
              <a:gd name="connsiteX1" fmla="*/ 3863627 w 4163448"/>
              <a:gd name="connsiteY1" fmla="*/ 1669070 h 2556057"/>
              <a:gd name="connsiteX2" fmla="*/ 2806438 w 4163448"/>
              <a:gd name="connsiteY2" fmla="*/ 1643327 h 2556057"/>
              <a:gd name="connsiteX3" fmla="*/ 2521889 w 4163448"/>
              <a:gd name="connsiteY3" fmla="*/ 1977990 h 2556057"/>
              <a:gd name="connsiteX4" fmla="*/ 1609205 w 4163448"/>
              <a:gd name="connsiteY4" fmla="*/ 1378686 h 2556057"/>
              <a:gd name="connsiteX5" fmla="*/ 1583462 w 4163448"/>
              <a:gd name="connsiteY5" fmla="*/ 779041 h 2556057"/>
              <a:gd name="connsiteX6" fmla="*/ 655332 w 4163448"/>
              <a:gd name="connsiteY6" fmla="*/ 565 h 2556057"/>
              <a:gd name="connsiteX7" fmla="*/ 11065 w 4163448"/>
              <a:gd name="connsiteY7" fmla="*/ 905011 h 2556057"/>
              <a:gd name="connsiteX8" fmla="*/ 1190449 w 4163448"/>
              <a:gd name="connsiteY8" fmla="*/ 2166086 h 2556057"/>
              <a:gd name="connsiteX9" fmla="*/ 3554365 w 4163448"/>
              <a:gd name="connsiteY9" fmla="*/ 2556011 h 2556057"/>
              <a:gd name="connsiteX10" fmla="*/ 4151265 w 4163448"/>
              <a:gd name="connsiteY10" fmla="*/ 2149611 h 2556057"/>
              <a:gd name="connsiteX0" fmla="*/ 4151265 w 4163448"/>
              <a:gd name="connsiteY0" fmla="*/ 2149611 h 2556057"/>
              <a:gd name="connsiteX1" fmla="*/ 3863627 w 4163448"/>
              <a:gd name="connsiteY1" fmla="*/ 1669070 h 2556057"/>
              <a:gd name="connsiteX2" fmla="*/ 2806438 w 4163448"/>
              <a:gd name="connsiteY2" fmla="*/ 1643327 h 2556057"/>
              <a:gd name="connsiteX3" fmla="*/ 1609205 w 4163448"/>
              <a:gd name="connsiteY3" fmla="*/ 1378686 h 2556057"/>
              <a:gd name="connsiteX4" fmla="*/ 1583462 w 4163448"/>
              <a:gd name="connsiteY4" fmla="*/ 779041 h 2556057"/>
              <a:gd name="connsiteX5" fmla="*/ 655332 w 4163448"/>
              <a:gd name="connsiteY5" fmla="*/ 565 h 2556057"/>
              <a:gd name="connsiteX6" fmla="*/ 11065 w 4163448"/>
              <a:gd name="connsiteY6" fmla="*/ 905011 h 2556057"/>
              <a:gd name="connsiteX7" fmla="*/ 1190449 w 4163448"/>
              <a:gd name="connsiteY7" fmla="*/ 2166086 h 2556057"/>
              <a:gd name="connsiteX8" fmla="*/ 3554365 w 4163448"/>
              <a:gd name="connsiteY8" fmla="*/ 2556011 h 2556057"/>
              <a:gd name="connsiteX9" fmla="*/ 4151265 w 4163448"/>
              <a:gd name="connsiteY9" fmla="*/ 2149611 h 2556057"/>
              <a:gd name="connsiteX0" fmla="*/ 4151265 w 4156408"/>
              <a:gd name="connsiteY0" fmla="*/ 2149611 h 2408413"/>
              <a:gd name="connsiteX1" fmla="*/ 3863627 w 4156408"/>
              <a:gd name="connsiteY1" fmla="*/ 1669070 h 2408413"/>
              <a:gd name="connsiteX2" fmla="*/ 2806438 w 4156408"/>
              <a:gd name="connsiteY2" fmla="*/ 1643327 h 2408413"/>
              <a:gd name="connsiteX3" fmla="*/ 1609205 w 4156408"/>
              <a:gd name="connsiteY3" fmla="*/ 1378686 h 2408413"/>
              <a:gd name="connsiteX4" fmla="*/ 1583462 w 4156408"/>
              <a:gd name="connsiteY4" fmla="*/ 779041 h 2408413"/>
              <a:gd name="connsiteX5" fmla="*/ 655332 w 4156408"/>
              <a:gd name="connsiteY5" fmla="*/ 565 h 2408413"/>
              <a:gd name="connsiteX6" fmla="*/ 11065 w 4156408"/>
              <a:gd name="connsiteY6" fmla="*/ 905011 h 2408413"/>
              <a:gd name="connsiteX7" fmla="*/ 1190449 w 4156408"/>
              <a:gd name="connsiteY7" fmla="*/ 2166086 h 2408413"/>
              <a:gd name="connsiteX8" fmla="*/ 3690290 w 4156408"/>
              <a:gd name="connsiteY8" fmla="*/ 2407730 h 2408413"/>
              <a:gd name="connsiteX9" fmla="*/ 4151265 w 4156408"/>
              <a:gd name="connsiteY9" fmla="*/ 2149611 h 2408413"/>
              <a:gd name="connsiteX0" fmla="*/ 4150764 w 4155907"/>
              <a:gd name="connsiteY0" fmla="*/ 2151089 h 2409891"/>
              <a:gd name="connsiteX1" fmla="*/ 3863126 w 4155907"/>
              <a:gd name="connsiteY1" fmla="*/ 1670548 h 2409891"/>
              <a:gd name="connsiteX2" fmla="*/ 2805937 w 4155907"/>
              <a:gd name="connsiteY2" fmla="*/ 1644805 h 2409891"/>
              <a:gd name="connsiteX3" fmla="*/ 1608704 w 4155907"/>
              <a:gd name="connsiteY3" fmla="*/ 1380164 h 2409891"/>
              <a:gd name="connsiteX4" fmla="*/ 1422324 w 4155907"/>
              <a:gd name="connsiteY4" fmla="*/ 681665 h 2409891"/>
              <a:gd name="connsiteX5" fmla="*/ 654831 w 4155907"/>
              <a:gd name="connsiteY5" fmla="*/ 2043 h 2409891"/>
              <a:gd name="connsiteX6" fmla="*/ 10564 w 4155907"/>
              <a:gd name="connsiteY6" fmla="*/ 906489 h 2409891"/>
              <a:gd name="connsiteX7" fmla="*/ 1189948 w 4155907"/>
              <a:gd name="connsiteY7" fmla="*/ 2167564 h 2409891"/>
              <a:gd name="connsiteX8" fmla="*/ 3689789 w 4155907"/>
              <a:gd name="connsiteY8" fmla="*/ 2409208 h 2409891"/>
              <a:gd name="connsiteX9" fmla="*/ 4150764 w 4155907"/>
              <a:gd name="connsiteY9" fmla="*/ 2151089 h 2409891"/>
              <a:gd name="connsiteX0" fmla="*/ 4150764 w 4155907"/>
              <a:gd name="connsiteY0" fmla="*/ 2151113 h 2409915"/>
              <a:gd name="connsiteX1" fmla="*/ 3863126 w 4155907"/>
              <a:gd name="connsiteY1" fmla="*/ 1670572 h 2409915"/>
              <a:gd name="connsiteX2" fmla="*/ 2805937 w 4155907"/>
              <a:gd name="connsiteY2" fmla="*/ 1644829 h 2409915"/>
              <a:gd name="connsiteX3" fmla="*/ 1744629 w 4155907"/>
              <a:gd name="connsiteY3" fmla="*/ 1417258 h 2409915"/>
              <a:gd name="connsiteX4" fmla="*/ 1422324 w 4155907"/>
              <a:gd name="connsiteY4" fmla="*/ 681689 h 2409915"/>
              <a:gd name="connsiteX5" fmla="*/ 654831 w 4155907"/>
              <a:gd name="connsiteY5" fmla="*/ 2067 h 2409915"/>
              <a:gd name="connsiteX6" fmla="*/ 10564 w 4155907"/>
              <a:gd name="connsiteY6" fmla="*/ 906513 h 2409915"/>
              <a:gd name="connsiteX7" fmla="*/ 1189948 w 4155907"/>
              <a:gd name="connsiteY7" fmla="*/ 2167588 h 2409915"/>
              <a:gd name="connsiteX8" fmla="*/ 3689789 w 4155907"/>
              <a:gd name="connsiteY8" fmla="*/ 2409232 h 2409915"/>
              <a:gd name="connsiteX9" fmla="*/ 4150764 w 4155907"/>
              <a:gd name="connsiteY9" fmla="*/ 2151113 h 2409915"/>
              <a:gd name="connsiteX0" fmla="*/ 4176890 w 4181295"/>
              <a:gd name="connsiteY0" fmla="*/ 2029193 h 2417002"/>
              <a:gd name="connsiteX1" fmla="*/ 3863126 w 4181295"/>
              <a:gd name="connsiteY1" fmla="*/ 1670572 h 2417002"/>
              <a:gd name="connsiteX2" fmla="*/ 2805937 w 4181295"/>
              <a:gd name="connsiteY2" fmla="*/ 1644829 h 2417002"/>
              <a:gd name="connsiteX3" fmla="*/ 1744629 w 4181295"/>
              <a:gd name="connsiteY3" fmla="*/ 1417258 h 2417002"/>
              <a:gd name="connsiteX4" fmla="*/ 1422324 w 4181295"/>
              <a:gd name="connsiteY4" fmla="*/ 681689 h 2417002"/>
              <a:gd name="connsiteX5" fmla="*/ 654831 w 4181295"/>
              <a:gd name="connsiteY5" fmla="*/ 2067 h 2417002"/>
              <a:gd name="connsiteX6" fmla="*/ 10564 w 4181295"/>
              <a:gd name="connsiteY6" fmla="*/ 906513 h 2417002"/>
              <a:gd name="connsiteX7" fmla="*/ 1189948 w 4181295"/>
              <a:gd name="connsiteY7" fmla="*/ 2167588 h 2417002"/>
              <a:gd name="connsiteX8" fmla="*/ 3689789 w 4181295"/>
              <a:gd name="connsiteY8" fmla="*/ 2409232 h 2417002"/>
              <a:gd name="connsiteX9" fmla="*/ 4176890 w 4181295"/>
              <a:gd name="connsiteY9" fmla="*/ 2029193 h 2417002"/>
              <a:gd name="connsiteX0" fmla="*/ 4176890 w 4180647"/>
              <a:gd name="connsiteY0" fmla="*/ 2029193 h 2417002"/>
              <a:gd name="connsiteX1" fmla="*/ 3863126 w 4180647"/>
              <a:gd name="connsiteY1" fmla="*/ 1670572 h 2417002"/>
              <a:gd name="connsiteX2" fmla="*/ 2805937 w 4180647"/>
              <a:gd name="connsiteY2" fmla="*/ 1644829 h 2417002"/>
              <a:gd name="connsiteX3" fmla="*/ 1744629 w 4180647"/>
              <a:gd name="connsiteY3" fmla="*/ 1417258 h 2417002"/>
              <a:gd name="connsiteX4" fmla="*/ 1422324 w 4180647"/>
              <a:gd name="connsiteY4" fmla="*/ 681689 h 2417002"/>
              <a:gd name="connsiteX5" fmla="*/ 654831 w 4180647"/>
              <a:gd name="connsiteY5" fmla="*/ 2067 h 2417002"/>
              <a:gd name="connsiteX6" fmla="*/ 10564 w 4180647"/>
              <a:gd name="connsiteY6" fmla="*/ 906513 h 2417002"/>
              <a:gd name="connsiteX7" fmla="*/ 1189948 w 4180647"/>
              <a:gd name="connsiteY7" fmla="*/ 2167588 h 2417002"/>
              <a:gd name="connsiteX8" fmla="*/ 3689789 w 4180647"/>
              <a:gd name="connsiteY8" fmla="*/ 2409232 h 2417002"/>
              <a:gd name="connsiteX9" fmla="*/ 4176890 w 4180647"/>
              <a:gd name="connsiteY9" fmla="*/ 2029193 h 24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80647" h="2417002">
                <a:moveTo>
                  <a:pt x="4176890" y="2029193"/>
                </a:moveTo>
                <a:cubicBezTo>
                  <a:pt x="4162236" y="1906083"/>
                  <a:pt x="4091618" y="1734633"/>
                  <a:pt x="3863126" y="1670572"/>
                </a:cubicBezTo>
                <a:cubicBezTo>
                  <a:pt x="3634634" y="1606511"/>
                  <a:pt x="3159020" y="1687048"/>
                  <a:pt x="2805937" y="1644829"/>
                </a:cubicBezTo>
                <a:cubicBezTo>
                  <a:pt x="2452854" y="1602610"/>
                  <a:pt x="1975231" y="1577781"/>
                  <a:pt x="1744629" y="1417258"/>
                </a:cubicBezTo>
                <a:cubicBezTo>
                  <a:pt x="1514027" y="1256735"/>
                  <a:pt x="1603957" y="917554"/>
                  <a:pt x="1422324" y="681689"/>
                </a:cubicBezTo>
                <a:cubicBezTo>
                  <a:pt x="1240691" y="445824"/>
                  <a:pt x="890124" y="-35404"/>
                  <a:pt x="654831" y="2067"/>
                </a:cubicBezTo>
                <a:cubicBezTo>
                  <a:pt x="419538" y="39538"/>
                  <a:pt x="-78622" y="545593"/>
                  <a:pt x="10564" y="906513"/>
                </a:cubicBezTo>
                <a:cubicBezTo>
                  <a:pt x="99750" y="1267433"/>
                  <a:pt x="576744" y="1917135"/>
                  <a:pt x="1189948" y="2167588"/>
                </a:cubicBezTo>
                <a:cubicBezTo>
                  <a:pt x="1803152" y="2418041"/>
                  <a:pt x="3191965" y="2432298"/>
                  <a:pt x="3689789" y="2409232"/>
                </a:cubicBezTo>
                <a:cubicBezTo>
                  <a:pt x="4187613" y="2386166"/>
                  <a:pt x="4191544" y="2152303"/>
                  <a:pt x="4176890" y="2029193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299514" y="5792077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163328" y="4572843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1"/>
            <a:endCxn id="53" idx="5"/>
          </p:cNvCxnSpPr>
          <p:nvPr/>
        </p:nvCxnSpPr>
        <p:spPr>
          <a:xfrm flipH="1" flipV="1">
            <a:off x="7245367" y="4014101"/>
            <a:ext cx="1110557" cy="1834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452217" y="5652072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5" idx="2"/>
            <a:endCxn id="48" idx="6"/>
          </p:cNvCxnSpPr>
          <p:nvPr/>
        </p:nvCxnSpPr>
        <p:spPr>
          <a:xfrm flipH="1" flipV="1">
            <a:off x="7837409" y="5844668"/>
            <a:ext cx="462105" cy="14000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699382" y="3877915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404962" y="4644851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149122" y="4953133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916585" y="3685319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719265" y="4819885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50127" y="5515886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99232" y="4070511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44866" y="4737109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770408" y="5801450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100706" y="4369105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143679" y="5413511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3" idx="6"/>
            <a:endCxn id="50" idx="2"/>
          </p:cNvCxnSpPr>
          <p:nvPr/>
        </p:nvCxnSpPr>
        <p:spPr>
          <a:xfrm>
            <a:off x="7301777" y="3877915"/>
            <a:ext cx="397605" cy="19259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1" idx="0"/>
            <a:endCxn id="53" idx="3"/>
          </p:cNvCxnSpPr>
          <p:nvPr/>
        </p:nvCxnSpPr>
        <p:spPr>
          <a:xfrm flipV="1">
            <a:off x="6597558" y="4014101"/>
            <a:ext cx="375437" cy="63075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2" idx="0"/>
            <a:endCxn id="53" idx="4"/>
          </p:cNvCxnSpPr>
          <p:nvPr/>
        </p:nvCxnSpPr>
        <p:spPr>
          <a:xfrm flipH="1" flipV="1">
            <a:off x="7109181" y="4070511"/>
            <a:ext cx="232537" cy="88262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8" idx="0"/>
            <a:endCxn id="50" idx="4"/>
          </p:cNvCxnSpPr>
          <p:nvPr/>
        </p:nvCxnSpPr>
        <p:spPr>
          <a:xfrm flipV="1">
            <a:off x="7644813" y="4263107"/>
            <a:ext cx="247165" cy="138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2" idx="2"/>
            <a:endCxn id="51" idx="6"/>
          </p:cNvCxnSpPr>
          <p:nvPr/>
        </p:nvCxnSpPr>
        <p:spPr>
          <a:xfrm flipH="1" flipV="1">
            <a:off x="6790154" y="4837447"/>
            <a:ext cx="358968" cy="308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5" idx="3"/>
            <a:endCxn id="58" idx="6"/>
          </p:cNvCxnSpPr>
          <p:nvPr/>
        </p:nvCxnSpPr>
        <p:spPr>
          <a:xfrm flipH="1">
            <a:off x="5155600" y="5844668"/>
            <a:ext cx="450937" cy="149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4" idx="4"/>
            <a:endCxn id="55" idx="0"/>
          </p:cNvCxnSpPr>
          <p:nvPr/>
        </p:nvCxnSpPr>
        <p:spPr>
          <a:xfrm flipH="1">
            <a:off x="5742723" y="5205077"/>
            <a:ext cx="169138" cy="310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2" idx="3"/>
            <a:endCxn id="55" idx="6"/>
          </p:cNvCxnSpPr>
          <p:nvPr/>
        </p:nvCxnSpPr>
        <p:spPr>
          <a:xfrm flipH="1">
            <a:off x="5935319" y="5281915"/>
            <a:ext cx="1270213" cy="426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2" idx="2"/>
            <a:endCxn id="54" idx="6"/>
          </p:cNvCxnSpPr>
          <p:nvPr/>
        </p:nvCxnSpPr>
        <p:spPr>
          <a:xfrm flipH="1" flipV="1">
            <a:off x="6104457" y="5012481"/>
            <a:ext cx="1044665" cy="13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4" idx="1"/>
            <a:endCxn id="56" idx="5"/>
          </p:cNvCxnSpPr>
          <p:nvPr/>
        </p:nvCxnSpPr>
        <p:spPr>
          <a:xfrm flipH="1" flipV="1">
            <a:off x="5528014" y="4399293"/>
            <a:ext cx="247661" cy="47700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7" idx="0"/>
            <a:endCxn id="56" idx="3"/>
          </p:cNvCxnSpPr>
          <p:nvPr/>
        </p:nvCxnSpPr>
        <p:spPr>
          <a:xfrm flipV="1">
            <a:off x="5037462" y="4399293"/>
            <a:ext cx="218180" cy="337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7" idx="1"/>
            <a:endCxn id="59" idx="5"/>
          </p:cNvCxnSpPr>
          <p:nvPr/>
        </p:nvCxnSpPr>
        <p:spPr>
          <a:xfrm flipH="1" flipV="1">
            <a:off x="4429488" y="4697887"/>
            <a:ext cx="471788" cy="9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0" idx="0"/>
            <a:endCxn id="59" idx="5"/>
          </p:cNvCxnSpPr>
          <p:nvPr/>
        </p:nvCxnSpPr>
        <p:spPr>
          <a:xfrm flipV="1">
            <a:off x="4336275" y="4697887"/>
            <a:ext cx="93213" cy="7156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0" idx="7"/>
            <a:endCxn id="56" idx="2"/>
          </p:cNvCxnSpPr>
          <p:nvPr/>
        </p:nvCxnSpPr>
        <p:spPr>
          <a:xfrm flipV="1">
            <a:off x="4472461" y="4263107"/>
            <a:ext cx="726771" cy="1206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5" idx="1"/>
            <a:endCxn id="56" idx="4"/>
          </p:cNvCxnSpPr>
          <p:nvPr/>
        </p:nvCxnSpPr>
        <p:spPr>
          <a:xfrm flipH="1" flipV="1">
            <a:off x="5391828" y="4455703"/>
            <a:ext cx="214709" cy="111659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8" idx="0"/>
            <a:endCxn id="57" idx="4"/>
          </p:cNvCxnSpPr>
          <p:nvPr/>
        </p:nvCxnSpPr>
        <p:spPr>
          <a:xfrm flipV="1">
            <a:off x="4963004" y="5122301"/>
            <a:ext cx="74458" cy="67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5" idx="1"/>
            <a:endCxn id="57" idx="5"/>
          </p:cNvCxnSpPr>
          <p:nvPr/>
        </p:nvCxnSpPr>
        <p:spPr>
          <a:xfrm flipH="1" flipV="1">
            <a:off x="5173648" y="5065891"/>
            <a:ext cx="432889" cy="50640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4" idx="2"/>
            <a:endCxn id="57" idx="6"/>
          </p:cNvCxnSpPr>
          <p:nvPr/>
        </p:nvCxnSpPr>
        <p:spPr>
          <a:xfrm flipH="1" flipV="1">
            <a:off x="5230058" y="4929705"/>
            <a:ext cx="489207" cy="8277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2"/>
            <a:endCxn id="56" idx="7"/>
          </p:cNvCxnSpPr>
          <p:nvPr/>
        </p:nvCxnSpPr>
        <p:spPr>
          <a:xfrm flipH="1">
            <a:off x="5528014" y="3877915"/>
            <a:ext cx="1388571" cy="249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9" idx="6"/>
            <a:endCxn id="56" idx="2"/>
          </p:cNvCxnSpPr>
          <p:nvPr/>
        </p:nvCxnSpPr>
        <p:spPr>
          <a:xfrm flipV="1">
            <a:off x="4485898" y="4263107"/>
            <a:ext cx="713334" cy="298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0" idx="5"/>
            <a:endCxn id="58" idx="2"/>
          </p:cNvCxnSpPr>
          <p:nvPr/>
        </p:nvCxnSpPr>
        <p:spPr>
          <a:xfrm>
            <a:off x="4472461" y="5742293"/>
            <a:ext cx="297947" cy="2517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0" idx="7"/>
            <a:endCxn id="57" idx="3"/>
          </p:cNvCxnSpPr>
          <p:nvPr/>
        </p:nvCxnSpPr>
        <p:spPr>
          <a:xfrm flipV="1">
            <a:off x="4472461" y="5065891"/>
            <a:ext cx="428815" cy="404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5" idx="1"/>
            <a:endCxn id="46" idx="4"/>
          </p:cNvCxnSpPr>
          <p:nvPr/>
        </p:nvCxnSpPr>
        <p:spPr>
          <a:xfrm flipV="1">
            <a:off x="8355924" y="4958035"/>
            <a:ext cx="0" cy="890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5" idx="1"/>
            <a:endCxn id="52" idx="6"/>
          </p:cNvCxnSpPr>
          <p:nvPr/>
        </p:nvCxnSpPr>
        <p:spPr>
          <a:xfrm flipH="1" flipV="1">
            <a:off x="7534314" y="5145729"/>
            <a:ext cx="821610" cy="702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6" idx="2"/>
          </p:cNvCxnSpPr>
          <p:nvPr/>
        </p:nvCxnSpPr>
        <p:spPr>
          <a:xfrm flipH="1" flipV="1">
            <a:off x="5577678" y="4399293"/>
            <a:ext cx="2585650" cy="366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5" idx="1"/>
            <a:endCxn id="54" idx="5"/>
          </p:cNvCxnSpPr>
          <p:nvPr/>
        </p:nvCxnSpPr>
        <p:spPr>
          <a:xfrm flipH="1" flipV="1">
            <a:off x="6048047" y="5148667"/>
            <a:ext cx="2307877" cy="699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51" idx="2"/>
            <a:endCxn id="59" idx="5"/>
          </p:cNvCxnSpPr>
          <p:nvPr/>
        </p:nvCxnSpPr>
        <p:spPr>
          <a:xfrm flipH="1" flipV="1">
            <a:off x="4429488" y="4697887"/>
            <a:ext cx="1975474" cy="13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0" idx="3"/>
            <a:endCxn id="52" idx="7"/>
          </p:cNvCxnSpPr>
          <p:nvPr/>
        </p:nvCxnSpPr>
        <p:spPr>
          <a:xfrm flipH="1">
            <a:off x="7477904" y="4206697"/>
            <a:ext cx="277888" cy="80284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6" idx="1"/>
            <a:endCxn id="50" idx="5"/>
          </p:cNvCxnSpPr>
          <p:nvPr/>
        </p:nvCxnSpPr>
        <p:spPr>
          <a:xfrm flipH="1" flipV="1">
            <a:off x="8028164" y="4206697"/>
            <a:ext cx="191574" cy="42255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46" idx="2"/>
            <a:endCxn id="51" idx="7"/>
          </p:cNvCxnSpPr>
          <p:nvPr/>
        </p:nvCxnSpPr>
        <p:spPr>
          <a:xfrm flipH="1" flipV="1">
            <a:off x="6733744" y="4701261"/>
            <a:ext cx="1429584" cy="64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53" idx="3"/>
            <a:endCxn id="54" idx="7"/>
          </p:cNvCxnSpPr>
          <p:nvPr/>
        </p:nvCxnSpPr>
        <p:spPr>
          <a:xfrm flipH="1">
            <a:off x="6048047" y="4014101"/>
            <a:ext cx="924948" cy="862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1"/>
          </p:cNvCxnSpPr>
          <p:nvPr/>
        </p:nvCxnSpPr>
        <p:spPr>
          <a:xfrm flipH="1" flipV="1">
            <a:off x="5550127" y="4445198"/>
            <a:ext cx="1958500" cy="1263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8" idx="2"/>
            <a:endCxn id="54" idx="5"/>
          </p:cNvCxnSpPr>
          <p:nvPr/>
        </p:nvCxnSpPr>
        <p:spPr>
          <a:xfrm flipH="1" flipV="1">
            <a:off x="6048047" y="5148667"/>
            <a:ext cx="1404170" cy="696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57" idx="5"/>
          </p:cNvCxnSpPr>
          <p:nvPr/>
        </p:nvCxnSpPr>
        <p:spPr>
          <a:xfrm flipH="1" flipV="1">
            <a:off x="5173648" y="5065891"/>
            <a:ext cx="2274890" cy="782598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876148" y="5856640"/>
            <a:ext cx="2423366" cy="330002"/>
          </a:xfrm>
          <a:custGeom>
            <a:avLst/>
            <a:gdLst>
              <a:gd name="connsiteX0" fmla="*/ 2593259 w 2593259"/>
              <a:gd name="connsiteY0" fmla="*/ 321788 h 747280"/>
              <a:gd name="connsiteX1" fmla="*/ 1925994 w 2593259"/>
              <a:gd name="connsiteY1" fmla="*/ 667777 h 747280"/>
              <a:gd name="connsiteX2" fmla="*/ 1184589 w 2593259"/>
              <a:gd name="connsiteY2" fmla="*/ 741917 h 747280"/>
              <a:gd name="connsiteX3" fmla="*/ 443183 w 2593259"/>
              <a:gd name="connsiteY3" fmla="*/ 568923 h 747280"/>
              <a:gd name="connsiteX4" fmla="*/ 35410 w 2593259"/>
              <a:gd name="connsiteY4" fmla="*/ 49939 h 747280"/>
              <a:gd name="connsiteX5" fmla="*/ 47767 w 2593259"/>
              <a:gd name="connsiteY5" fmla="*/ 49939 h 74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259" h="747280">
                <a:moveTo>
                  <a:pt x="2593259" y="321788"/>
                </a:moveTo>
                <a:cubicBezTo>
                  <a:pt x="2377015" y="459771"/>
                  <a:pt x="2160772" y="597755"/>
                  <a:pt x="1925994" y="667777"/>
                </a:cubicBezTo>
                <a:cubicBezTo>
                  <a:pt x="1691216" y="737799"/>
                  <a:pt x="1431724" y="758393"/>
                  <a:pt x="1184589" y="741917"/>
                </a:cubicBezTo>
                <a:cubicBezTo>
                  <a:pt x="937454" y="725441"/>
                  <a:pt x="634713" y="684253"/>
                  <a:pt x="443183" y="568923"/>
                </a:cubicBezTo>
                <a:cubicBezTo>
                  <a:pt x="251653" y="453593"/>
                  <a:pt x="101313" y="136436"/>
                  <a:pt x="35410" y="49939"/>
                </a:cubicBezTo>
                <a:cubicBezTo>
                  <a:pt x="-30493" y="-36558"/>
                  <a:pt x="8637" y="6690"/>
                  <a:pt x="47767" y="49939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>
            <a:stCxn id="54" idx="3"/>
            <a:endCxn id="58" idx="7"/>
          </p:cNvCxnSpPr>
          <p:nvPr/>
        </p:nvCxnSpPr>
        <p:spPr>
          <a:xfrm flipH="1">
            <a:off x="5099190" y="5148667"/>
            <a:ext cx="676485" cy="709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5" idx="1"/>
          </p:cNvCxnSpPr>
          <p:nvPr/>
        </p:nvCxnSpPr>
        <p:spPr>
          <a:xfrm flipH="1" flipV="1">
            <a:off x="4429488" y="4733351"/>
            <a:ext cx="1177049" cy="838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55" idx="6"/>
          </p:cNvCxnSpPr>
          <p:nvPr/>
        </p:nvCxnSpPr>
        <p:spPr>
          <a:xfrm flipH="1" flipV="1">
            <a:off x="5935319" y="5708482"/>
            <a:ext cx="1513217" cy="159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8" idx="7"/>
            <a:endCxn id="46" idx="4"/>
          </p:cNvCxnSpPr>
          <p:nvPr/>
        </p:nvCxnSpPr>
        <p:spPr>
          <a:xfrm flipV="1">
            <a:off x="7780999" y="4958035"/>
            <a:ext cx="574925" cy="750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520" y="2844225"/>
            <a:ext cx="852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Select a RANDOM edge and send to leader. </a:t>
            </a:r>
            <a:endParaRPr lang="en-US" sz="3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115616" y="6084585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Leader</a:t>
            </a:r>
          </a:p>
        </p:txBody>
      </p:sp>
      <p:sp>
        <p:nvSpPr>
          <p:cNvPr id="104" name="Oval 103"/>
          <p:cNvSpPr/>
          <p:nvPr/>
        </p:nvSpPr>
        <p:spPr>
          <a:xfrm>
            <a:off x="2460193" y="6084585"/>
            <a:ext cx="451780" cy="451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8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97152"/>
            <a:ext cx="1478280" cy="1973580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306149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Intuition: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Dense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7030A0"/>
                </a:solidFill>
              </a:rPr>
              <a:t>Scenario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5068" y="764704"/>
                <a:ext cx="8379298" cy="7386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Forest Growth: 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components.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8" y="764704"/>
                <a:ext cx="8379298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137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19" y="1628800"/>
                <a:ext cx="7373029" cy="9589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The Dense Scenario</a:t>
                </a:r>
                <a:r>
                  <a:rPr lang="en-US" sz="2800" dirty="0"/>
                  <a:t>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outgoing</a:t>
                </a:r>
                <a:r>
                  <a:rPr lang="en-US" sz="2800" dirty="0"/>
                  <a:t>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9" y="1628800"/>
                <a:ext cx="7373029" cy="958980"/>
              </a:xfrm>
              <a:prstGeom prst="rect">
                <a:avLst/>
              </a:prstGeom>
              <a:blipFill rotWithShape="1">
                <a:blip r:embed="rId5"/>
                <a:stretch>
                  <a:fillRect l="-1737" t="-50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207574" y="3832789"/>
            <a:ext cx="3199015" cy="1688097"/>
            <a:chOff x="4308994" y="4029378"/>
            <a:chExt cx="4871518" cy="2711990"/>
          </a:xfrm>
        </p:grpSpPr>
        <p:sp>
          <p:nvSpPr>
            <p:cNvPr id="42" name="Freeform 41"/>
            <p:cNvSpPr/>
            <p:nvPr/>
          </p:nvSpPr>
          <p:spPr>
            <a:xfrm>
              <a:off x="6644592" y="4029378"/>
              <a:ext cx="2410635" cy="1772630"/>
            </a:xfrm>
            <a:custGeom>
              <a:avLst/>
              <a:gdLst>
                <a:gd name="connsiteX0" fmla="*/ 1862213 w 2401524"/>
                <a:gd name="connsiteY0" fmla="*/ 289705 h 1999014"/>
                <a:gd name="connsiteX1" fmla="*/ 1479153 w 2401524"/>
                <a:gd name="connsiteY1" fmla="*/ 91997 h 1999014"/>
                <a:gd name="connsiteX2" fmla="*/ 750105 w 2401524"/>
                <a:gd name="connsiteY2" fmla="*/ 5500 h 1999014"/>
                <a:gd name="connsiteX3" fmla="*/ 243478 w 2401524"/>
                <a:gd name="connsiteY3" fmla="*/ 240278 h 1999014"/>
                <a:gd name="connsiteX4" fmla="*/ 70483 w 2401524"/>
                <a:gd name="connsiteY4" fmla="*/ 1080537 h 1999014"/>
                <a:gd name="connsiteX5" fmla="*/ 21056 w 2401524"/>
                <a:gd name="connsiteY5" fmla="*/ 1525381 h 1999014"/>
                <a:gd name="connsiteX6" fmla="*/ 404116 w 2401524"/>
                <a:gd name="connsiteY6" fmla="*/ 1908440 h 1999014"/>
                <a:gd name="connsiteX7" fmla="*/ 1059024 w 2401524"/>
                <a:gd name="connsiteY7" fmla="*/ 1994937 h 1999014"/>
                <a:gd name="connsiteX8" fmla="*/ 1442083 w 2401524"/>
                <a:gd name="connsiteY8" fmla="*/ 1821943 h 1999014"/>
                <a:gd name="connsiteX9" fmla="*/ 1911640 w 2401524"/>
                <a:gd name="connsiteY9" fmla="*/ 1599521 h 1999014"/>
                <a:gd name="connsiteX10" fmla="*/ 2381197 w 2401524"/>
                <a:gd name="connsiteY10" fmla="*/ 1426527 h 1999014"/>
                <a:gd name="connsiteX11" fmla="*/ 2269986 w 2401524"/>
                <a:gd name="connsiteY11" fmla="*/ 635694 h 1999014"/>
                <a:gd name="connsiteX12" fmla="*/ 1862213 w 2401524"/>
                <a:gd name="connsiteY12" fmla="*/ 289705 h 1999014"/>
                <a:gd name="connsiteX0" fmla="*/ 1862213 w 2270202"/>
                <a:gd name="connsiteY0" fmla="*/ 289705 h 1999014"/>
                <a:gd name="connsiteX1" fmla="*/ 1479153 w 2270202"/>
                <a:gd name="connsiteY1" fmla="*/ 91997 h 1999014"/>
                <a:gd name="connsiteX2" fmla="*/ 750105 w 2270202"/>
                <a:gd name="connsiteY2" fmla="*/ 5500 h 1999014"/>
                <a:gd name="connsiteX3" fmla="*/ 243478 w 2270202"/>
                <a:gd name="connsiteY3" fmla="*/ 240278 h 1999014"/>
                <a:gd name="connsiteX4" fmla="*/ 70483 w 2270202"/>
                <a:gd name="connsiteY4" fmla="*/ 1080537 h 1999014"/>
                <a:gd name="connsiteX5" fmla="*/ 21056 w 2270202"/>
                <a:gd name="connsiteY5" fmla="*/ 1525381 h 1999014"/>
                <a:gd name="connsiteX6" fmla="*/ 404116 w 2270202"/>
                <a:gd name="connsiteY6" fmla="*/ 1908440 h 1999014"/>
                <a:gd name="connsiteX7" fmla="*/ 1059024 w 2270202"/>
                <a:gd name="connsiteY7" fmla="*/ 1994937 h 1999014"/>
                <a:gd name="connsiteX8" fmla="*/ 1442083 w 2270202"/>
                <a:gd name="connsiteY8" fmla="*/ 1821943 h 1999014"/>
                <a:gd name="connsiteX9" fmla="*/ 1911640 w 2270202"/>
                <a:gd name="connsiteY9" fmla="*/ 1599521 h 1999014"/>
                <a:gd name="connsiteX10" fmla="*/ 2269986 w 2270202"/>
                <a:gd name="connsiteY10" fmla="*/ 635694 h 1999014"/>
                <a:gd name="connsiteX11" fmla="*/ 1862213 w 2270202"/>
                <a:gd name="connsiteY11" fmla="*/ 289705 h 1999014"/>
                <a:gd name="connsiteX0" fmla="*/ 1862213 w 2488015"/>
                <a:gd name="connsiteY0" fmla="*/ 289705 h 1999014"/>
                <a:gd name="connsiteX1" fmla="*/ 1479153 w 2488015"/>
                <a:gd name="connsiteY1" fmla="*/ 91997 h 1999014"/>
                <a:gd name="connsiteX2" fmla="*/ 750105 w 2488015"/>
                <a:gd name="connsiteY2" fmla="*/ 5500 h 1999014"/>
                <a:gd name="connsiteX3" fmla="*/ 243478 w 2488015"/>
                <a:gd name="connsiteY3" fmla="*/ 240278 h 1999014"/>
                <a:gd name="connsiteX4" fmla="*/ 70483 w 2488015"/>
                <a:gd name="connsiteY4" fmla="*/ 1080537 h 1999014"/>
                <a:gd name="connsiteX5" fmla="*/ 21056 w 2488015"/>
                <a:gd name="connsiteY5" fmla="*/ 1525381 h 1999014"/>
                <a:gd name="connsiteX6" fmla="*/ 404116 w 2488015"/>
                <a:gd name="connsiteY6" fmla="*/ 1908440 h 1999014"/>
                <a:gd name="connsiteX7" fmla="*/ 1059024 w 2488015"/>
                <a:gd name="connsiteY7" fmla="*/ 1994937 h 1999014"/>
                <a:gd name="connsiteX8" fmla="*/ 1442083 w 2488015"/>
                <a:gd name="connsiteY8" fmla="*/ 1821943 h 1999014"/>
                <a:gd name="connsiteX9" fmla="*/ 2442980 w 2488015"/>
                <a:gd name="connsiteY9" fmla="*/ 1340029 h 1999014"/>
                <a:gd name="connsiteX10" fmla="*/ 2269986 w 2488015"/>
                <a:gd name="connsiteY10" fmla="*/ 635694 h 1999014"/>
                <a:gd name="connsiteX11" fmla="*/ 1862213 w 2488015"/>
                <a:gd name="connsiteY11" fmla="*/ 289705 h 1999014"/>
                <a:gd name="connsiteX0" fmla="*/ 2269986 w 2497186"/>
                <a:gd name="connsiteY0" fmla="*/ 642260 h 2005580"/>
                <a:gd name="connsiteX1" fmla="*/ 1479153 w 2497186"/>
                <a:gd name="connsiteY1" fmla="*/ 98563 h 2005580"/>
                <a:gd name="connsiteX2" fmla="*/ 750105 w 2497186"/>
                <a:gd name="connsiteY2" fmla="*/ 12066 h 2005580"/>
                <a:gd name="connsiteX3" fmla="*/ 243478 w 2497186"/>
                <a:gd name="connsiteY3" fmla="*/ 246844 h 2005580"/>
                <a:gd name="connsiteX4" fmla="*/ 70483 w 2497186"/>
                <a:gd name="connsiteY4" fmla="*/ 1087103 h 2005580"/>
                <a:gd name="connsiteX5" fmla="*/ 21056 w 2497186"/>
                <a:gd name="connsiteY5" fmla="*/ 1531947 h 2005580"/>
                <a:gd name="connsiteX6" fmla="*/ 404116 w 2497186"/>
                <a:gd name="connsiteY6" fmla="*/ 1915006 h 2005580"/>
                <a:gd name="connsiteX7" fmla="*/ 1059024 w 2497186"/>
                <a:gd name="connsiteY7" fmla="*/ 2001503 h 2005580"/>
                <a:gd name="connsiteX8" fmla="*/ 1442083 w 2497186"/>
                <a:gd name="connsiteY8" fmla="*/ 1828509 h 2005580"/>
                <a:gd name="connsiteX9" fmla="*/ 2442980 w 2497186"/>
                <a:gd name="connsiteY9" fmla="*/ 1346595 h 2005580"/>
                <a:gd name="connsiteX10" fmla="*/ 2269986 w 2497186"/>
                <a:gd name="connsiteY10" fmla="*/ 642260 h 2005580"/>
                <a:gd name="connsiteX0" fmla="*/ 2269986 w 2525062"/>
                <a:gd name="connsiteY0" fmla="*/ 642260 h 2039473"/>
                <a:gd name="connsiteX1" fmla="*/ 1479153 w 2525062"/>
                <a:gd name="connsiteY1" fmla="*/ 98563 h 2039473"/>
                <a:gd name="connsiteX2" fmla="*/ 750105 w 2525062"/>
                <a:gd name="connsiteY2" fmla="*/ 12066 h 2039473"/>
                <a:gd name="connsiteX3" fmla="*/ 243478 w 2525062"/>
                <a:gd name="connsiteY3" fmla="*/ 246844 h 2039473"/>
                <a:gd name="connsiteX4" fmla="*/ 70483 w 2525062"/>
                <a:gd name="connsiteY4" fmla="*/ 1087103 h 2039473"/>
                <a:gd name="connsiteX5" fmla="*/ 21056 w 2525062"/>
                <a:gd name="connsiteY5" fmla="*/ 1531947 h 2039473"/>
                <a:gd name="connsiteX6" fmla="*/ 404116 w 2525062"/>
                <a:gd name="connsiteY6" fmla="*/ 1915006 h 2039473"/>
                <a:gd name="connsiteX7" fmla="*/ 1059024 w 2525062"/>
                <a:gd name="connsiteY7" fmla="*/ 2001503 h 2039473"/>
                <a:gd name="connsiteX8" fmla="*/ 2442980 w 2525062"/>
                <a:gd name="connsiteY8" fmla="*/ 1346595 h 2039473"/>
                <a:gd name="connsiteX9" fmla="*/ 2269986 w 2525062"/>
                <a:gd name="connsiteY9" fmla="*/ 642260 h 2039473"/>
                <a:gd name="connsiteX0" fmla="*/ 2284349 w 2539425"/>
                <a:gd name="connsiteY0" fmla="*/ 642260 h 2036277"/>
                <a:gd name="connsiteX1" fmla="*/ 1493516 w 2539425"/>
                <a:gd name="connsiteY1" fmla="*/ 98563 h 2036277"/>
                <a:gd name="connsiteX2" fmla="*/ 764468 w 2539425"/>
                <a:gd name="connsiteY2" fmla="*/ 12066 h 2036277"/>
                <a:gd name="connsiteX3" fmla="*/ 257841 w 2539425"/>
                <a:gd name="connsiteY3" fmla="*/ 246844 h 2036277"/>
                <a:gd name="connsiteX4" fmla="*/ 84846 w 2539425"/>
                <a:gd name="connsiteY4" fmla="*/ 1087103 h 2036277"/>
                <a:gd name="connsiteX5" fmla="*/ 35419 w 2539425"/>
                <a:gd name="connsiteY5" fmla="*/ 1531947 h 2036277"/>
                <a:gd name="connsiteX6" fmla="*/ 616187 w 2539425"/>
                <a:gd name="connsiteY6" fmla="*/ 1902649 h 2036277"/>
                <a:gd name="connsiteX7" fmla="*/ 1073387 w 2539425"/>
                <a:gd name="connsiteY7" fmla="*/ 2001503 h 2036277"/>
                <a:gd name="connsiteX8" fmla="*/ 2457343 w 2539425"/>
                <a:gd name="connsiteY8" fmla="*/ 1346595 h 2036277"/>
                <a:gd name="connsiteX9" fmla="*/ 2284349 w 2539425"/>
                <a:gd name="connsiteY9" fmla="*/ 642260 h 2036277"/>
                <a:gd name="connsiteX0" fmla="*/ 2284349 w 2510655"/>
                <a:gd name="connsiteY0" fmla="*/ 642260 h 1946800"/>
                <a:gd name="connsiteX1" fmla="*/ 1493516 w 2510655"/>
                <a:gd name="connsiteY1" fmla="*/ 98563 h 1946800"/>
                <a:gd name="connsiteX2" fmla="*/ 764468 w 2510655"/>
                <a:gd name="connsiteY2" fmla="*/ 12066 h 1946800"/>
                <a:gd name="connsiteX3" fmla="*/ 257841 w 2510655"/>
                <a:gd name="connsiteY3" fmla="*/ 246844 h 1946800"/>
                <a:gd name="connsiteX4" fmla="*/ 84846 w 2510655"/>
                <a:gd name="connsiteY4" fmla="*/ 1087103 h 1946800"/>
                <a:gd name="connsiteX5" fmla="*/ 35419 w 2510655"/>
                <a:gd name="connsiteY5" fmla="*/ 1531947 h 1946800"/>
                <a:gd name="connsiteX6" fmla="*/ 616187 w 2510655"/>
                <a:gd name="connsiteY6" fmla="*/ 1902649 h 1946800"/>
                <a:gd name="connsiteX7" fmla="*/ 1468804 w 2510655"/>
                <a:gd name="connsiteY7" fmla="*/ 1877935 h 1946800"/>
                <a:gd name="connsiteX8" fmla="*/ 2457343 w 2510655"/>
                <a:gd name="connsiteY8" fmla="*/ 1346595 h 1946800"/>
                <a:gd name="connsiteX9" fmla="*/ 2284349 w 2510655"/>
                <a:gd name="connsiteY9" fmla="*/ 642260 h 1946800"/>
                <a:gd name="connsiteX0" fmla="*/ 2284349 w 2451070"/>
                <a:gd name="connsiteY0" fmla="*/ 642260 h 1947536"/>
                <a:gd name="connsiteX1" fmla="*/ 1493516 w 2451070"/>
                <a:gd name="connsiteY1" fmla="*/ 98563 h 1947536"/>
                <a:gd name="connsiteX2" fmla="*/ 764468 w 2451070"/>
                <a:gd name="connsiteY2" fmla="*/ 12066 h 1947536"/>
                <a:gd name="connsiteX3" fmla="*/ 257841 w 2451070"/>
                <a:gd name="connsiteY3" fmla="*/ 246844 h 1947536"/>
                <a:gd name="connsiteX4" fmla="*/ 84846 w 2451070"/>
                <a:gd name="connsiteY4" fmla="*/ 1087103 h 1947536"/>
                <a:gd name="connsiteX5" fmla="*/ 35419 w 2451070"/>
                <a:gd name="connsiteY5" fmla="*/ 1531947 h 1947536"/>
                <a:gd name="connsiteX6" fmla="*/ 616187 w 2451070"/>
                <a:gd name="connsiteY6" fmla="*/ 1902649 h 1947536"/>
                <a:gd name="connsiteX7" fmla="*/ 1468804 w 2451070"/>
                <a:gd name="connsiteY7" fmla="*/ 1877935 h 1947536"/>
                <a:gd name="connsiteX8" fmla="*/ 2383203 w 2451070"/>
                <a:gd name="connsiteY8" fmla="*/ 1334239 h 1947536"/>
                <a:gd name="connsiteX9" fmla="*/ 2284349 w 2451070"/>
                <a:gd name="connsiteY9" fmla="*/ 642260 h 1947536"/>
                <a:gd name="connsiteX0" fmla="*/ 2123711 w 2412494"/>
                <a:gd name="connsiteY0" fmla="*/ 655013 h 1947933"/>
                <a:gd name="connsiteX1" fmla="*/ 1493516 w 2412494"/>
                <a:gd name="connsiteY1" fmla="*/ 98960 h 1947933"/>
                <a:gd name="connsiteX2" fmla="*/ 764468 w 2412494"/>
                <a:gd name="connsiteY2" fmla="*/ 12463 h 1947933"/>
                <a:gd name="connsiteX3" fmla="*/ 257841 w 2412494"/>
                <a:gd name="connsiteY3" fmla="*/ 247241 h 1947933"/>
                <a:gd name="connsiteX4" fmla="*/ 84846 w 2412494"/>
                <a:gd name="connsiteY4" fmla="*/ 1087500 h 1947933"/>
                <a:gd name="connsiteX5" fmla="*/ 35419 w 2412494"/>
                <a:gd name="connsiteY5" fmla="*/ 1532344 h 1947933"/>
                <a:gd name="connsiteX6" fmla="*/ 616187 w 2412494"/>
                <a:gd name="connsiteY6" fmla="*/ 1903046 h 1947933"/>
                <a:gd name="connsiteX7" fmla="*/ 1468804 w 2412494"/>
                <a:gd name="connsiteY7" fmla="*/ 1878332 h 1947933"/>
                <a:gd name="connsiteX8" fmla="*/ 2383203 w 2412494"/>
                <a:gd name="connsiteY8" fmla="*/ 1334636 h 1947933"/>
                <a:gd name="connsiteX9" fmla="*/ 2123711 w 2412494"/>
                <a:gd name="connsiteY9" fmla="*/ 655013 h 1947933"/>
                <a:gd name="connsiteX0" fmla="*/ 2123711 w 2412849"/>
                <a:gd name="connsiteY0" fmla="*/ 644033 h 1936953"/>
                <a:gd name="connsiteX1" fmla="*/ 1468802 w 2412849"/>
                <a:gd name="connsiteY1" fmla="*/ 162120 h 1936953"/>
                <a:gd name="connsiteX2" fmla="*/ 764468 w 2412849"/>
                <a:gd name="connsiteY2" fmla="*/ 1483 h 1936953"/>
                <a:gd name="connsiteX3" fmla="*/ 257841 w 2412849"/>
                <a:gd name="connsiteY3" fmla="*/ 236261 h 1936953"/>
                <a:gd name="connsiteX4" fmla="*/ 84846 w 2412849"/>
                <a:gd name="connsiteY4" fmla="*/ 1076520 h 1936953"/>
                <a:gd name="connsiteX5" fmla="*/ 35419 w 2412849"/>
                <a:gd name="connsiteY5" fmla="*/ 1521364 h 1936953"/>
                <a:gd name="connsiteX6" fmla="*/ 616187 w 2412849"/>
                <a:gd name="connsiteY6" fmla="*/ 1892066 h 1936953"/>
                <a:gd name="connsiteX7" fmla="*/ 1468804 w 2412849"/>
                <a:gd name="connsiteY7" fmla="*/ 1867352 h 1936953"/>
                <a:gd name="connsiteX8" fmla="*/ 2383203 w 2412849"/>
                <a:gd name="connsiteY8" fmla="*/ 1323656 h 1936953"/>
                <a:gd name="connsiteX9" fmla="*/ 2123711 w 2412849"/>
                <a:gd name="connsiteY9" fmla="*/ 644033 h 1936953"/>
                <a:gd name="connsiteX0" fmla="*/ 2123711 w 2412849"/>
                <a:gd name="connsiteY0" fmla="*/ 607859 h 1900779"/>
                <a:gd name="connsiteX1" fmla="*/ 1468802 w 2412849"/>
                <a:gd name="connsiteY1" fmla="*/ 125946 h 1900779"/>
                <a:gd name="connsiteX2" fmla="*/ 813895 w 2412849"/>
                <a:gd name="connsiteY2" fmla="*/ 2379 h 1900779"/>
                <a:gd name="connsiteX3" fmla="*/ 257841 w 2412849"/>
                <a:gd name="connsiteY3" fmla="*/ 200087 h 1900779"/>
                <a:gd name="connsiteX4" fmla="*/ 84846 w 2412849"/>
                <a:gd name="connsiteY4" fmla="*/ 1040346 h 1900779"/>
                <a:gd name="connsiteX5" fmla="*/ 35419 w 2412849"/>
                <a:gd name="connsiteY5" fmla="*/ 1485190 h 1900779"/>
                <a:gd name="connsiteX6" fmla="*/ 616187 w 2412849"/>
                <a:gd name="connsiteY6" fmla="*/ 1855892 h 1900779"/>
                <a:gd name="connsiteX7" fmla="*/ 1468804 w 2412849"/>
                <a:gd name="connsiteY7" fmla="*/ 1831178 h 1900779"/>
                <a:gd name="connsiteX8" fmla="*/ 2383203 w 2412849"/>
                <a:gd name="connsiteY8" fmla="*/ 1287482 h 1900779"/>
                <a:gd name="connsiteX9" fmla="*/ 2123711 w 2412849"/>
                <a:gd name="connsiteY9" fmla="*/ 607859 h 1900779"/>
                <a:gd name="connsiteX0" fmla="*/ 2129481 w 2418619"/>
                <a:gd name="connsiteY0" fmla="*/ 609121 h 1902041"/>
                <a:gd name="connsiteX1" fmla="*/ 1474572 w 2418619"/>
                <a:gd name="connsiteY1" fmla="*/ 127208 h 1902041"/>
                <a:gd name="connsiteX2" fmla="*/ 819665 w 2418619"/>
                <a:gd name="connsiteY2" fmla="*/ 3641 h 1902041"/>
                <a:gd name="connsiteX3" fmla="*/ 436606 w 2418619"/>
                <a:gd name="connsiteY3" fmla="*/ 226063 h 1902041"/>
                <a:gd name="connsiteX4" fmla="*/ 90616 w 2418619"/>
                <a:gd name="connsiteY4" fmla="*/ 1041608 h 1902041"/>
                <a:gd name="connsiteX5" fmla="*/ 41189 w 2418619"/>
                <a:gd name="connsiteY5" fmla="*/ 1486452 h 1902041"/>
                <a:gd name="connsiteX6" fmla="*/ 621957 w 2418619"/>
                <a:gd name="connsiteY6" fmla="*/ 1857154 h 1902041"/>
                <a:gd name="connsiteX7" fmla="*/ 1474574 w 2418619"/>
                <a:gd name="connsiteY7" fmla="*/ 1832440 h 1902041"/>
                <a:gd name="connsiteX8" fmla="*/ 2388973 w 2418619"/>
                <a:gd name="connsiteY8" fmla="*/ 1288744 h 1902041"/>
                <a:gd name="connsiteX9" fmla="*/ 2129481 w 2418619"/>
                <a:gd name="connsiteY9" fmla="*/ 609121 h 190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8619" h="1902041">
                  <a:moveTo>
                    <a:pt x="2129481" y="609121"/>
                  </a:moveTo>
                  <a:cubicBezTo>
                    <a:pt x="1977081" y="415532"/>
                    <a:pt x="1692875" y="228121"/>
                    <a:pt x="1474572" y="127208"/>
                  </a:cubicBezTo>
                  <a:cubicBezTo>
                    <a:pt x="1256269" y="26295"/>
                    <a:pt x="992659" y="-12835"/>
                    <a:pt x="819665" y="3641"/>
                  </a:cubicBezTo>
                  <a:cubicBezTo>
                    <a:pt x="646671" y="20117"/>
                    <a:pt x="558114" y="53069"/>
                    <a:pt x="436606" y="226063"/>
                  </a:cubicBezTo>
                  <a:cubicBezTo>
                    <a:pt x="315098" y="399057"/>
                    <a:pt x="156519" y="831543"/>
                    <a:pt x="90616" y="1041608"/>
                  </a:cubicBezTo>
                  <a:cubicBezTo>
                    <a:pt x="24713" y="1251673"/>
                    <a:pt x="-47368" y="1350528"/>
                    <a:pt x="41189" y="1486452"/>
                  </a:cubicBezTo>
                  <a:cubicBezTo>
                    <a:pt x="129746" y="1622376"/>
                    <a:pt x="383060" y="1799489"/>
                    <a:pt x="621957" y="1857154"/>
                  </a:cubicBezTo>
                  <a:cubicBezTo>
                    <a:pt x="860854" y="1914819"/>
                    <a:pt x="1180071" y="1927175"/>
                    <a:pt x="1474574" y="1832440"/>
                  </a:cubicBezTo>
                  <a:cubicBezTo>
                    <a:pt x="1769077" y="1737705"/>
                    <a:pt x="2279822" y="1492630"/>
                    <a:pt x="2388973" y="1288744"/>
                  </a:cubicBezTo>
                  <a:cubicBezTo>
                    <a:pt x="2498124" y="1084858"/>
                    <a:pt x="2281881" y="802710"/>
                    <a:pt x="2129481" y="609121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308994" y="4594594"/>
              <a:ext cx="1317680" cy="2087697"/>
            </a:xfrm>
            <a:custGeom>
              <a:avLst/>
              <a:gdLst>
                <a:gd name="connsiteX0" fmla="*/ 29633 w 1371177"/>
                <a:gd name="connsiteY0" fmla="*/ 157929 h 2229536"/>
                <a:gd name="connsiteX1" fmla="*/ 448733 w 1371177"/>
                <a:gd name="connsiteY1" fmla="*/ 30929 h 2229536"/>
                <a:gd name="connsiteX2" fmla="*/ 677333 w 1371177"/>
                <a:gd name="connsiteY2" fmla="*/ 411929 h 2229536"/>
                <a:gd name="connsiteX3" fmla="*/ 575733 w 1371177"/>
                <a:gd name="connsiteY3" fmla="*/ 843729 h 2229536"/>
                <a:gd name="connsiteX4" fmla="*/ 588433 w 1371177"/>
                <a:gd name="connsiteY4" fmla="*/ 1046929 h 2229536"/>
                <a:gd name="connsiteX5" fmla="*/ 588433 w 1371177"/>
                <a:gd name="connsiteY5" fmla="*/ 1288229 h 2229536"/>
                <a:gd name="connsiteX6" fmla="*/ 791633 w 1371177"/>
                <a:gd name="connsiteY6" fmla="*/ 1478729 h 2229536"/>
                <a:gd name="connsiteX7" fmla="*/ 1312333 w 1371177"/>
                <a:gd name="connsiteY7" fmla="*/ 1605729 h 2229536"/>
                <a:gd name="connsiteX8" fmla="*/ 1325033 w 1371177"/>
                <a:gd name="connsiteY8" fmla="*/ 2012129 h 2229536"/>
                <a:gd name="connsiteX9" fmla="*/ 1007533 w 1371177"/>
                <a:gd name="connsiteY9" fmla="*/ 2228029 h 2229536"/>
                <a:gd name="connsiteX10" fmla="*/ 359833 w 1371177"/>
                <a:gd name="connsiteY10" fmla="*/ 1910529 h 2229536"/>
                <a:gd name="connsiteX11" fmla="*/ 67733 w 1371177"/>
                <a:gd name="connsiteY11" fmla="*/ 1224729 h 2229536"/>
                <a:gd name="connsiteX12" fmla="*/ 29633 w 1371177"/>
                <a:gd name="connsiteY12" fmla="*/ 157929 h 2229536"/>
                <a:gd name="connsiteX0" fmla="*/ 29633 w 1371177"/>
                <a:gd name="connsiteY0" fmla="*/ 157929 h 2229536"/>
                <a:gd name="connsiteX1" fmla="*/ 448733 w 1371177"/>
                <a:gd name="connsiteY1" fmla="*/ 30929 h 2229536"/>
                <a:gd name="connsiteX2" fmla="*/ 677333 w 1371177"/>
                <a:gd name="connsiteY2" fmla="*/ 411929 h 2229536"/>
                <a:gd name="connsiteX3" fmla="*/ 575733 w 1371177"/>
                <a:gd name="connsiteY3" fmla="*/ 843729 h 2229536"/>
                <a:gd name="connsiteX4" fmla="*/ 588433 w 1371177"/>
                <a:gd name="connsiteY4" fmla="*/ 1288229 h 2229536"/>
                <a:gd name="connsiteX5" fmla="*/ 791633 w 1371177"/>
                <a:gd name="connsiteY5" fmla="*/ 1478729 h 2229536"/>
                <a:gd name="connsiteX6" fmla="*/ 1312333 w 1371177"/>
                <a:gd name="connsiteY6" fmla="*/ 1605729 h 2229536"/>
                <a:gd name="connsiteX7" fmla="*/ 1325033 w 1371177"/>
                <a:gd name="connsiteY7" fmla="*/ 2012129 h 2229536"/>
                <a:gd name="connsiteX8" fmla="*/ 1007533 w 1371177"/>
                <a:gd name="connsiteY8" fmla="*/ 2228029 h 2229536"/>
                <a:gd name="connsiteX9" fmla="*/ 359833 w 1371177"/>
                <a:gd name="connsiteY9" fmla="*/ 1910529 h 2229536"/>
                <a:gd name="connsiteX10" fmla="*/ 67733 w 1371177"/>
                <a:gd name="connsiteY10" fmla="*/ 1224729 h 2229536"/>
                <a:gd name="connsiteX11" fmla="*/ 29633 w 1371177"/>
                <a:gd name="connsiteY11" fmla="*/ 157929 h 2229536"/>
                <a:gd name="connsiteX0" fmla="*/ 29633 w 1331676"/>
                <a:gd name="connsiteY0" fmla="*/ 157929 h 2229536"/>
                <a:gd name="connsiteX1" fmla="*/ 448733 w 1331676"/>
                <a:gd name="connsiteY1" fmla="*/ 30929 h 2229536"/>
                <a:gd name="connsiteX2" fmla="*/ 677333 w 1331676"/>
                <a:gd name="connsiteY2" fmla="*/ 411929 h 2229536"/>
                <a:gd name="connsiteX3" fmla="*/ 575733 w 1331676"/>
                <a:gd name="connsiteY3" fmla="*/ 843729 h 2229536"/>
                <a:gd name="connsiteX4" fmla="*/ 588433 w 1331676"/>
                <a:gd name="connsiteY4" fmla="*/ 1288229 h 2229536"/>
                <a:gd name="connsiteX5" fmla="*/ 791633 w 1331676"/>
                <a:gd name="connsiteY5" fmla="*/ 1478729 h 2229536"/>
                <a:gd name="connsiteX6" fmla="*/ 1188766 w 1331676"/>
                <a:gd name="connsiteY6" fmla="*/ 1605729 h 2229536"/>
                <a:gd name="connsiteX7" fmla="*/ 1325033 w 1331676"/>
                <a:gd name="connsiteY7" fmla="*/ 2012129 h 2229536"/>
                <a:gd name="connsiteX8" fmla="*/ 1007533 w 1331676"/>
                <a:gd name="connsiteY8" fmla="*/ 2228029 h 2229536"/>
                <a:gd name="connsiteX9" fmla="*/ 359833 w 1331676"/>
                <a:gd name="connsiteY9" fmla="*/ 1910529 h 2229536"/>
                <a:gd name="connsiteX10" fmla="*/ 67733 w 1331676"/>
                <a:gd name="connsiteY10" fmla="*/ 1224729 h 2229536"/>
                <a:gd name="connsiteX11" fmla="*/ 29633 w 1331676"/>
                <a:gd name="connsiteY11" fmla="*/ 157929 h 2229536"/>
                <a:gd name="connsiteX0" fmla="*/ 33730 w 1323416"/>
                <a:gd name="connsiteY0" fmla="*/ 374141 h 2198613"/>
                <a:gd name="connsiteX1" fmla="*/ 440473 w 1323416"/>
                <a:gd name="connsiteY1" fmla="*/ 6 h 2198613"/>
                <a:gd name="connsiteX2" fmla="*/ 669073 w 1323416"/>
                <a:gd name="connsiteY2" fmla="*/ 381006 h 2198613"/>
                <a:gd name="connsiteX3" fmla="*/ 567473 w 1323416"/>
                <a:gd name="connsiteY3" fmla="*/ 812806 h 2198613"/>
                <a:gd name="connsiteX4" fmla="*/ 580173 w 1323416"/>
                <a:gd name="connsiteY4" fmla="*/ 1257306 h 2198613"/>
                <a:gd name="connsiteX5" fmla="*/ 783373 w 1323416"/>
                <a:gd name="connsiteY5" fmla="*/ 1447806 h 2198613"/>
                <a:gd name="connsiteX6" fmla="*/ 1180506 w 1323416"/>
                <a:gd name="connsiteY6" fmla="*/ 1574806 h 2198613"/>
                <a:gd name="connsiteX7" fmla="*/ 1316773 w 1323416"/>
                <a:gd name="connsiteY7" fmla="*/ 1981206 h 2198613"/>
                <a:gd name="connsiteX8" fmla="*/ 999273 w 1323416"/>
                <a:gd name="connsiteY8" fmla="*/ 2197106 h 2198613"/>
                <a:gd name="connsiteX9" fmla="*/ 351573 w 1323416"/>
                <a:gd name="connsiteY9" fmla="*/ 1879606 h 2198613"/>
                <a:gd name="connsiteX10" fmla="*/ 59473 w 1323416"/>
                <a:gd name="connsiteY10" fmla="*/ 1193806 h 2198613"/>
                <a:gd name="connsiteX11" fmla="*/ 33730 w 1323416"/>
                <a:gd name="connsiteY11" fmla="*/ 374141 h 2198613"/>
                <a:gd name="connsiteX0" fmla="*/ 33730 w 1323416"/>
                <a:gd name="connsiteY0" fmla="*/ 262936 h 2087408"/>
                <a:gd name="connsiteX1" fmla="*/ 440473 w 1323416"/>
                <a:gd name="connsiteY1" fmla="*/ 12 h 2087408"/>
                <a:gd name="connsiteX2" fmla="*/ 669073 w 1323416"/>
                <a:gd name="connsiteY2" fmla="*/ 269801 h 2087408"/>
                <a:gd name="connsiteX3" fmla="*/ 567473 w 1323416"/>
                <a:gd name="connsiteY3" fmla="*/ 701601 h 2087408"/>
                <a:gd name="connsiteX4" fmla="*/ 580173 w 1323416"/>
                <a:gd name="connsiteY4" fmla="*/ 1146101 h 2087408"/>
                <a:gd name="connsiteX5" fmla="*/ 783373 w 1323416"/>
                <a:gd name="connsiteY5" fmla="*/ 1336601 h 2087408"/>
                <a:gd name="connsiteX6" fmla="*/ 1180506 w 1323416"/>
                <a:gd name="connsiteY6" fmla="*/ 1463601 h 2087408"/>
                <a:gd name="connsiteX7" fmla="*/ 1316773 w 1323416"/>
                <a:gd name="connsiteY7" fmla="*/ 1870001 h 2087408"/>
                <a:gd name="connsiteX8" fmla="*/ 999273 w 1323416"/>
                <a:gd name="connsiteY8" fmla="*/ 2085901 h 2087408"/>
                <a:gd name="connsiteX9" fmla="*/ 351573 w 1323416"/>
                <a:gd name="connsiteY9" fmla="*/ 1768401 h 2087408"/>
                <a:gd name="connsiteX10" fmla="*/ 59473 w 1323416"/>
                <a:gd name="connsiteY10" fmla="*/ 1082601 h 2087408"/>
                <a:gd name="connsiteX11" fmla="*/ 33730 w 1323416"/>
                <a:gd name="connsiteY11" fmla="*/ 262936 h 2087408"/>
                <a:gd name="connsiteX0" fmla="*/ 38426 w 1328112"/>
                <a:gd name="connsiteY0" fmla="*/ 262936 h 2087408"/>
                <a:gd name="connsiteX1" fmla="*/ 445169 w 1328112"/>
                <a:gd name="connsiteY1" fmla="*/ 12 h 2087408"/>
                <a:gd name="connsiteX2" fmla="*/ 673769 w 1328112"/>
                <a:gd name="connsiteY2" fmla="*/ 269801 h 2087408"/>
                <a:gd name="connsiteX3" fmla="*/ 572169 w 1328112"/>
                <a:gd name="connsiteY3" fmla="*/ 701601 h 2087408"/>
                <a:gd name="connsiteX4" fmla="*/ 584869 w 1328112"/>
                <a:gd name="connsiteY4" fmla="*/ 1146101 h 2087408"/>
                <a:gd name="connsiteX5" fmla="*/ 788069 w 1328112"/>
                <a:gd name="connsiteY5" fmla="*/ 1336601 h 2087408"/>
                <a:gd name="connsiteX6" fmla="*/ 1185202 w 1328112"/>
                <a:gd name="connsiteY6" fmla="*/ 1463601 h 2087408"/>
                <a:gd name="connsiteX7" fmla="*/ 1321469 w 1328112"/>
                <a:gd name="connsiteY7" fmla="*/ 1870001 h 2087408"/>
                <a:gd name="connsiteX8" fmla="*/ 1003969 w 1328112"/>
                <a:gd name="connsiteY8" fmla="*/ 2085901 h 2087408"/>
                <a:gd name="connsiteX9" fmla="*/ 455123 w 1328112"/>
                <a:gd name="connsiteY9" fmla="*/ 1768401 h 2087408"/>
                <a:gd name="connsiteX10" fmla="*/ 64169 w 1328112"/>
                <a:gd name="connsiteY10" fmla="*/ 1082601 h 2087408"/>
                <a:gd name="connsiteX11" fmla="*/ 38426 w 1328112"/>
                <a:gd name="connsiteY11" fmla="*/ 262936 h 2087408"/>
                <a:gd name="connsiteX0" fmla="*/ 38426 w 1328112"/>
                <a:gd name="connsiteY0" fmla="*/ 262936 h 2087408"/>
                <a:gd name="connsiteX1" fmla="*/ 445169 w 1328112"/>
                <a:gd name="connsiteY1" fmla="*/ 12 h 2087408"/>
                <a:gd name="connsiteX2" fmla="*/ 673769 w 1328112"/>
                <a:gd name="connsiteY2" fmla="*/ 269801 h 2087408"/>
                <a:gd name="connsiteX3" fmla="*/ 572169 w 1328112"/>
                <a:gd name="connsiteY3" fmla="*/ 701601 h 2087408"/>
                <a:gd name="connsiteX4" fmla="*/ 584869 w 1328112"/>
                <a:gd name="connsiteY4" fmla="*/ 1146101 h 2087408"/>
                <a:gd name="connsiteX5" fmla="*/ 788069 w 1328112"/>
                <a:gd name="connsiteY5" fmla="*/ 1336601 h 2087408"/>
                <a:gd name="connsiteX6" fmla="*/ 1185202 w 1328112"/>
                <a:gd name="connsiteY6" fmla="*/ 1463601 h 2087408"/>
                <a:gd name="connsiteX7" fmla="*/ 1321469 w 1328112"/>
                <a:gd name="connsiteY7" fmla="*/ 1870001 h 2087408"/>
                <a:gd name="connsiteX8" fmla="*/ 1003969 w 1328112"/>
                <a:gd name="connsiteY8" fmla="*/ 2085901 h 2087408"/>
                <a:gd name="connsiteX9" fmla="*/ 455123 w 1328112"/>
                <a:gd name="connsiteY9" fmla="*/ 1768401 h 2087408"/>
                <a:gd name="connsiteX10" fmla="*/ 64169 w 1328112"/>
                <a:gd name="connsiteY10" fmla="*/ 1082601 h 2087408"/>
                <a:gd name="connsiteX11" fmla="*/ 38426 w 1328112"/>
                <a:gd name="connsiteY11" fmla="*/ 262936 h 2087408"/>
                <a:gd name="connsiteX0" fmla="*/ 42765 w 1320094"/>
                <a:gd name="connsiteY0" fmla="*/ 238512 h 2087697"/>
                <a:gd name="connsiteX1" fmla="*/ 437151 w 1320094"/>
                <a:gd name="connsiteY1" fmla="*/ 301 h 2087697"/>
                <a:gd name="connsiteX2" fmla="*/ 665751 w 1320094"/>
                <a:gd name="connsiteY2" fmla="*/ 270090 h 2087697"/>
                <a:gd name="connsiteX3" fmla="*/ 564151 w 1320094"/>
                <a:gd name="connsiteY3" fmla="*/ 701890 h 2087697"/>
                <a:gd name="connsiteX4" fmla="*/ 576851 w 1320094"/>
                <a:gd name="connsiteY4" fmla="*/ 1146390 h 2087697"/>
                <a:gd name="connsiteX5" fmla="*/ 780051 w 1320094"/>
                <a:gd name="connsiteY5" fmla="*/ 1336890 h 2087697"/>
                <a:gd name="connsiteX6" fmla="*/ 1177184 w 1320094"/>
                <a:gd name="connsiteY6" fmla="*/ 1463890 h 2087697"/>
                <a:gd name="connsiteX7" fmla="*/ 1313451 w 1320094"/>
                <a:gd name="connsiteY7" fmla="*/ 1870290 h 2087697"/>
                <a:gd name="connsiteX8" fmla="*/ 995951 w 1320094"/>
                <a:gd name="connsiteY8" fmla="*/ 2086190 h 2087697"/>
                <a:gd name="connsiteX9" fmla="*/ 447105 w 1320094"/>
                <a:gd name="connsiteY9" fmla="*/ 1768690 h 2087697"/>
                <a:gd name="connsiteX10" fmla="*/ 56151 w 1320094"/>
                <a:gd name="connsiteY10" fmla="*/ 1082890 h 2087697"/>
                <a:gd name="connsiteX11" fmla="*/ 42765 w 1320094"/>
                <a:gd name="connsiteY11" fmla="*/ 238512 h 2087697"/>
                <a:gd name="connsiteX0" fmla="*/ 42765 w 1320094"/>
                <a:gd name="connsiteY0" fmla="*/ 238512 h 2087697"/>
                <a:gd name="connsiteX1" fmla="*/ 437151 w 1320094"/>
                <a:gd name="connsiteY1" fmla="*/ 301 h 2087697"/>
                <a:gd name="connsiteX2" fmla="*/ 665751 w 1320094"/>
                <a:gd name="connsiteY2" fmla="*/ 270090 h 2087697"/>
                <a:gd name="connsiteX3" fmla="*/ 564151 w 1320094"/>
                <a:gd name="connsiteY3" fmla="*/ 701890 h 2087697"/>
                <a:gd name="connsiteX4" fmla="*/ 576851 w 1320094"/>
                <a:gd name="connsiteY4" fmla="*/ 1146390 h 2087697"/>
                <a:gd name="connsiteX5" fmla="*/ 780051 w 1320094"/>
                <a:gd name="connsiteY5" fmla="*/ 1336890 h 2087697"/>
                <a:gd name="connsiteX6" fmla="*/ 1177184 w 1320094"/>
                <a:gd name="connsiteY6" fmla="*/ 1463890 h 2087697"/>
                <a:gd name="connsiteX7" fmla="*/ 1313451 w 1320094"/>
                <a:gd name="connsiteY7" fmla="*/ 1870290 h 2087697"/>
                <a:gd name="connsiteX8" fmla="*/ 995951 w 1320094"/>
                <a:gd name="connsiteY8" fmla="*/ 2086190 h 2087697"/>
                <a:gd name="connsiteX9" fmla="*/ 447105 w 1320094"/>
                <a:gd name="connsiteY9" fmla="*/ 1768690 h 2087697"/>
                <a:gd name="connsiteX10" fmla="*/ 56151 w 1320094"/>
                <a:gd name="connsiteY10" fmla="*/ 1082890 h 2087697"/>
                <a:gd name="connsiteX11" fmla="*/ 42765 w 1320094"/>
                <a:gd name="connsiteY11" fmla="*/ 238512 h 2087697"/>
                <a:gd name="connsiteX0" fmla="*/ 42765 w 1320094"/>
                <a:gd name="connsiteY0" fmla="*/ 238512 h 2087697"/>
                <a:gd name="connsiteX1" fmla="*/ 437151 w 1320094"/>
                <a:gd name="connsiteY1" fmla="*/ 301 h 2087697"/>
                <a:gd name="connsiteX2" fmla="*/ 665751 w 1320094"/>
                <a:gd name="connsiteY2" fmla="*/ 270090 h 2087697"/>
                <a:gd name="connsiteX3" fmla="*/ 564151 w 1320094"/>
                <a:gd name="connsiteY3" fmla="*/ 701890 h 2087697"/>
                <a:gd name="connsiteX4" fmla="*/ 576851 w 1320094"/>
                <a:gd name="connsiteY4" fmla="*/ 1146390 h 2087697"/>
                <a:gd name="connsiteX5" fmla="*/ 780051 w 1320094"/>
                <a:gd name="connsiteY5" fmla="*/ 1336890 h 2087697"/>
                <a:gd name="connsiteX6" fmla="*/ 1177184 w 1320094"/>
                <a:gd name="connsiteY6" fmla="*/ 1463890 h 2087697"/>
                <a:gd name="connsiteX7" fmla="*/ 1313451 w 1320094"/>
                <a:gd name="connsiteY7" fmla="*/ 1870290 h 2087697"/>
                <a:gd name="connsiteX8" fmla="*/ 995951 w 1320094"/>
                <a:gd name="connsiteY8" fmla="*/ 2086190 h 2087697"/>
                <a:gd name="connsiteX9" fmla="*/ 447105 w 1320094"/>
                <a:gd name="connsiteY9" fmla="*/ 1768690 h 2087697"/>
                <a:gd name="connsiteX10" fmla="*/ 56151 w 1320094"/>
                <a:gd name="connsiteY10" fmla="*/ 1082890 h 2087697"/>
                <a:gd name="connsiteX11" fmla="*/ 42765 w 1320094"/>
                <a:gd name="connsiteY11" fmla="*/ 238512 h 2087697"/>
                <a:gd name="connsiteX0" fmla="*/ 40351 w 1317680"/>
                <a:gd name="connsiteY0" fmla="*/ 238512 h 2087697"/>
                <a:gd name="connsiteX1" fmla="*/ 434737 w 1317680"/>
                <a:gd name="connsiteY1" fmla="*/ 301 h 2087697"/>
                <a:gd name="connsiteX2" fmla="*/ 663337 w 1317680"/>
                <a:gd name="connsiteY2" fmla="*/ 270090 h 2087697"/>
                <a:gd name="connsiteX3" fmla="*/ 561737 w 1317680"/>
                <a:gd name="connsiteY3" fmla="*/ 701890 h 2087697"/>
                <a:gd name="connsiteX4" fmla="*/ 574437 w 1317680"/>
                <a:gd name="connsiteY4" fmla="*/ 1146390 h 2087697"/>
                <a:gd name="connsiteX5" fmla="*/ 777637 w 1317680"/>
                <a:gd name="connsiteY5" fmla="*/ 1336890 h 2087697"/>
                <a:gd name="connsiteX6" fmla="*/ 1174770 w 1317680"/>
                <a:gd name="connsiteY6" fmla="*/ 1463890 h 2087697"/>
                <a:gd name="connsiteX7" fmla="*/ 1311037 w 1317680"/>
                <a:gd name="connsiteY7" fmla="*/ 1870290 h 2087697"/>
                <a:gd name="connsiteX8" fmla="*/ 993537 w 1317680"/>
                <a:gd name="connsiteY8" fmla="*/ 2086190 h 2087697"/>
                <a:gd name="connsiteX9" fmla="*/ 401149 w 1317680"/>
                <a:gd name="connsiteY9" fmla="*/ 1768690 h 2087697"/>
                <a:gd name="connsiteX10" fmla="*/ 53737 w 1317680"/>
                <a:gd name="connsiteY10" fmla="*/ 1082890 h 2087697"/>
                <a:gd name="connsiteX11" fmla="*/ 40351 w 1317680"/>
                <a:gd name="connsiteY11" fmla="*/ 238512 h 208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7680" h="2087697">
                  <a:moveTo>
                    <a:pt x="40351" y="238512"/>
                  </a:moveTo>
                  <a:cubicBezTo>
                    <a:pt x="103851" y="58081"/>
                    <a:pt x="330906" y="-4962"/>
                    <a:pt x="434737" y="301"/>
                  </a:cubicBezTo>
                  <a:cubicBezTo>
                    <a:pt x="538568" y="5564"/>
                    <a:pt x="642170" y="153159"/>
                    <a:pt x="663337" y="270090"/>
                  </a:cubicBezTo>
                  <a:cubicBezTo>
                    <a:pt x="684504" y="387021"/>
                    <a:pt x="576554" y="555840"/>
                    <a:pt x="561737" y="701890"/>
                  </a:cubicBezTo>
                  <a:cubicBezTo>
                    <a:pt x="546920" y="847940"/>
                    <a:pt x="538454" y="1040557"/>
                    <a:pt x="574437" y="1146390"/>
                  </a:cubicBezTo>
                  <a:cubicBezTo>
                    <a:pt x="610420" y="1252223"/>
                    <a:pt x="677582" y="1283973"/>
                    <a:pt x="777637" y="1336890"/>
                  </a:cubicBezTo>
                  <a:cubicBezTo>
                    <a:pt x="877692" y="1389807"/>
                    <a:pt x="1085870" y="1374990"/>
                    <a:pt x="1174770" y="1463890"/>
                  </a:cubicBezTo>
                  <a:cubicBezTo>
                    <a:pt x="1263670" y="1552790"/>
                    <a:pt x="1341243" y="1766573"/>
                    <a:pt x="1311037" y="1870290"/>
                  </a:cubicBezTo>
                  <a:cubicBezTo>
                    <a:pt x="1280832" y="1974007"/>
                    <a:pt x="1145185" y="2103123"/>
                    <a:pt x="993537" y="2086190"/>
                  </a:cubicBezTo>
                  <a:cubicBezTo>
                    <a:pt x="841889" y="2069257"/>
                    <a:pt x="605797" y="1928610"/>
                    <a:pt x="401149" y="1768690"/>
                  </a:cubicBezTo>
                  <a:cubicBezTo>
                    <a:pt x="196501" y="1608770"/>
                    <a:pt x="113870" y="1337920"/>
                    <a:pt x="53737" y="1082890"/>
                  </a:cubicBezTo>
                  <a:cubicBezTo>
                    <a:pt x="-6396" y="827860"/>
                    <a:pt x="-23149" y="418943"/>
                    <a:pt x="40351" y="238512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999865" y="4324366"/>
              <a:ext cx="4180647" cy="2417002"/>
            </a:xfrm>
            <a:custGeom>
              <a:avLst/>
              <a:gdLst>
                <a:gd name="connsiteX0" fmla="*/ 4263558 w 4271614"/>
                <a:gd name="connsiteY0" fmla="*/ 1608477 h 3090839"/>
                <a:gd name="connsiteX1" fmla="*/ 4022258 w 4271614"/>
                <a:gd name="connsiteY1" fmla="*/ 1405277 h 3090839"/>
                <a:gd name="connsiteX2" fmla="*/ 3692058 w 4271614"/>
                <a:gd name="connsiteY2" fmla="*/ 1494177 h 3090839"/>
                <a:gd name="connsiteX3" fmla="*/ 3412658 w 4271614"/>
                <a:gd name="connsiteY3" fmla="*/ 1621177 h 3090839"/>
                <a:gd name="connsiteX4" fmla="*/ 3057058 w 4271614"/>
                <a:gd name="connsiteY4" fmla="*/ 1684677 h 3090839"/>
                <a:gd name="connsiteX5" fmla="*/ 2853858 w 4271614"/>
                <a:gd name="connsiteY5" fmla="*/ 1824377 h 3090839"/>
                <a:gd name="connsiteX6" fmla="*/ 2561758 w 4271614"/>
                <a:gd name="connsiteY6" fmla="*/ 2129177 h 3090839"/>
                <a:gd name="connsiteX7" fmla="*/ 2218858 w 4271614"/>
                <a:gd name="connsiteY7" fmla="*/ 2446677 h 3090839"/>
                <a:gd name="connsiteX8" fmla="*/ 1926758 w 4271614"/>
                <a:gd name="connsiteY8" fmla="*/ 2319677 h 3090839"/>
                <a:gd name="connsiteX9" fmla="*/ 1533058 w 4271614"/>
                <a:gd name="connsiteY9" fmla="*/ 2091077 h 3090839"/>
                <a:gd name="connsiteX10" fmla="*/ 1418758 w 4271614"/>
                <a:gd name="connsiteY10" fmla="*/ 1811677 h 3090839"/>
                <a:gd name="connsiteX11" fmla="*/ 1558458 w 4271614"/>
                <a:gd name="connsiteY11" fmla="*/ 1417977 h 3090839"/>
                <a:gd name="connsiteX12" fmla="*/ 1494958 w 4271614"/>
                <a:gd name="connsiteY12" fmla="*/ 935377 h 3090839"/>
                <a:gd name="connsiteX13" fmla="*/ 1418758 w 4271614"/>
                <a:gd name="connsiteY13" fmla="*/ 655977 h 3090839"/>
                <a:gd name="connsiteX14" fmla="*/ 1329858 w 4271614"/>
                <a:gd name="connsiteY14" fmla="*/ 363877 h 3090839"/>
                <a:gd name="connsiteX15" fmla="*/ 986958 w 4271614"/>
                <a:gd name="connsiteY15" fmla="*/ 20977 h 3090839"/>
                <a:gd name="connsiteX16" fmla="*/ 656758 w 4271614"/>
                <a:gd name="connsiteY16" fmla="*/ 59077 h 3090839"/>
                <a:gd name="connsiteX17" fmla="*/ 250358 w 4271614"/>
                <a:gd name="connsiteY17" fmla="*/ 236877 h 3090839"/>
                <a:gd name="connsiteX18" fmla="*/ 9058 w 4271614"/>
                <a:gd name="connsiteY18" fmla="*/ 1024277 h 3090839"/>
                <a:gd name="connsiteX19" fmla="*/ 97958 w 4271614"/>
                <a:gd name="connsiteY19" fmla="*/ 1621177 h 3090839"/>
                <a:gd name="connsiteX20" fmla="*/ 529758 w 4271614"/>
                <a:gd name="connsiteY20" fmla="*/ 1849777 h 3090839"/>
                <a:gd name="connsiteX21" fmla="*/ 771058 w 4271614"/>
                <a:gd name="connsiteY21" fmla="*/ 1964077 h 3090839"/>
                <a:gd name="connsiteX22" fmla="*/ 1126658 w 4271614"/>
                <a:gd name="connsiteY22" fmla="*/ 2421277 h 3090839"/>
                <a:gd name="connsiteX23" fmla="*/ 1621958 w 4271614"/>
                <a:gd name="connsiteY23" fmla="*/ 2687977 h 3090839"/>
                <a:gd name="connsiteX24" fmla="*/ 2282358 w 4271614"/>
                <a:gd name="connsiteY24" fmla="*/ 3081677 h 3090839"/>
                <a:gd name="connsiteX25" fmla="*/ 2815758 w 4271614"/>
                <a:gd name="connsiteY25" fmla="*/ 2941977 h 3090839"/>
                <a:gd name="connsiteX26" fmla="*/ 3552358 w 4271614"/>
                <a:gd name="connsiteY26" fmla="*/ 2675277 h 3090839"/>
                <a:gd name="connsiteX27" fmla="*/ 4149258 w 4271614"/>
                <a:gd name="connsiteY27" fmla="*/ 2268877 h 3090839"/>
                <a:gd name="connsiteX28" fmla="*/ 4263558 w 4271614"/>
                <a:gd name="connsiteY28" fmla="*/ 1608477 h 3090839"/>
                <a:gd name="connsiteX0" fmla="*/ 4263558 w 4271614"/>
                <a:gd name="connsiteY0" fmla="*/ 1608477 h 3090839"/>
                <a:gd name="connsiteX1" fmla="*/ 4022258 w 4271614"/>
                <a:gd name="connsiteY1" fmla="*/ 1405277 h 3090839"/>
                <a:gd name="connsiteX2" fmla="*/ 3692058 w 4271614"/>
                <a:gd name="connsiteY2" fmla="*/ 1494177 h 3090839"/>
                <a:gd name="connsiteX3" fmla="*/ 3412658 w 4271614"/>
                <a:gd name="connsiteY3" fmla="*/ 1621177 h 3090839"/>
                <a:gd name="connsiteX4" fmla="*/ 2853858 w 4271614"/>
                <a:gd name="connsiteY4" fmla="*/ 1824377 h 3090839"/>
                <a:gd name="connsiteX5" fmla="*/ 2561758 w 4271614"/>
                <a:gd name="connsiteY5" fmla="*/ 2129177 h 3090839"/>
                <a:gd name="connsiteX6" fmla="*/ 2218858 w 4271614"/>
                <a:gd name="connsiteY6" fmla="*/ 2446677 h 3090839"/>
                <a:gd name="connsiteX7" fmla="*/ 1926758 w 4271614"/>
                <a:gd name="connsiteY7" fmla="*/ 2319677 h 3090839"/>
                <a:gd name="connsiteX8" fmla="*/ 1533058 w 4271614"/>
                <a:gd name="connsiteY8" fmla="*/ 2091077 h 3090839"/>
                <a:gd name="connsiteX9" fmla="*/ 1418758 w 4271614"/>
                <a:gd name="connsiteY9" fmla="*/ 1811677 h 3090839"/>
                <a:gd name="connsiteX10" fmla="*/ 1558458 w 4271614"/>
                <a:gd name="connsiteY10" fmla="*/ 1417977 h 3090839"/>
                <a:gd name="connsiteX11" fmla="*/ 1494958 w 4271614"/>
                <a:gd name="connsiteY11" fmla="*/ 935377 h 3090839"/>
                <a:gd name="connsiteX12" fmla="*/ 1418758 w 4271614"/>
                <a:gd name="connsiteY12" fmla="*/ 655977 h 3090839"/>
                <a:gd name="connsiteX13" fmla="*/ 1329858 w 4271614"/>
                <a:gd name="connsiteY13" fmla="*/ 363877 h 3090839"/>
                <a:gd name="connsiteX14" fmla="*/ 986958 w 4271614"/>
                <a:gd name="connsiteY14" fmla="*/ 20977 h 3090839"/>
                <a:gd name="connsiteX15" fmla="*/ 656758 w 4271614"/>
                <a:gd name="connsiteY15" fmla="*/ 59077 h 3090839"/>
                <a:gd name="connsiteX16" fmla="*/ 250358 w 4271614"/>
                <a:gd name="connsiteY16" fmla="*/ 236877 h 3090839"/>
                <a:gd name="connsiteX17" fmla="*/ 9058 w 4271614"/>
                <a:gd name="connsiteY17" fmla="*/ 1024277 h 3090839"/>
                <a:gd name="connsiteX18" fmla="*/ 97958 w 4271614"/>
                <a:gd name="connsiteY18" fmla="*/ 1621177 h 3090839"/>
                <a:gd name="connsiteX19" fmla="*/ 529758 w 4271614"/>
                <a:gd name="connsiteY19" fmla="*/ 1849777 h 3090839"/>
                <a:gd name="connsiteX20" fmla="*/ 771058 w 4271614"/>
                <a:gd name="connsiteY20" fmla="*/ 1964077 h 3090839"/>
                <a:gd name="connsiteX21" fmla="*/ 1126658 w 4271614"/>
                <a:gd name="connsiteY21" fmla="*/ 2421277 h 3090839"/>
                <a:gd name="connsiteX22" fmla="*/ 1621958 w 4271614"/>
                <a:gd name="connsiteY22" fmla="*/ 2687977 h 3090839"/>
                <a:gd name="connsiteX23" fmla="*/ 2282358 w 4271614"/>
                <a:gd name="connsiteY23" fmla="*/ 3081677 h 3090839"/>
                <a:gd name="connsiteX24" fmla="*/ 2815758 w 4271614"/>
                <a:gd name="connsiteY24" fmla="*/ 2941977 h 3090839"/>
                <a:gd name="connsiteX25" fmla="*/ 3552358 w 4271614"/>
                <a:gd name="connsiteY25" fmla="*/ 2675277 h 3090839"/>
                <a:gd name="connsiteX26" fmla="*/ 4149258 w 4271614"/>
                <a:gd name="connsiteY26" fmla="*/ 2268877 h 3090839"/>
                <a:gd name="connsiteX27" fmla="*/ 4263558 w 4271614"/>
                <a:gd name="connsiteY27" fmla="*/ 1608477 h 3090839"/>
                <a:gd name="connsiteX0" fmla="*/ 4263558 w 4271614"/>
                <a:gd name="connsiteY0" fmla="*/ 1608477 h 3090839"/>
                <a:gd name="connsiteX1" fmla="*/ 4022258 w 4271614"/>
                <a:gd name="connsiteY1" fmla="*/ 1405277 h 3090839"/>
                <a:gd name="connsiteX2" fmla="*/ 3692058 w 4271614"/>
                <a:gd name="connsiteY2" fmla="*/ 1494177 h 3090839"/>
                <a:gd name="connsiteX3" fmla="*/ 3412658 w 4271614"/>
                <a:gd name="connsiteY3" fmla="*/ 1621177 h 3090839"/>
                <a:gd name="connsiteX4" fmla="*/ 2853858 w 4271614"/>
                <a:gd name="connsiteY4" fmla="*/ 1824377 h 3090839"/>
                <a:gd name="connsiteX5" fmla="*/ 2561758 w 4271614"/>
                <a:gd name="connsiteY5" fmla="*/ 2129177 h 3090839"/>
                <a:gd name="connsiteX6" fmla="*/ 1926758 w 4271614"/>
                <a:gd name="connsiteY6" fmla="*/ 2319677 h 3090839"/>
                <a:gd name="connsiteX7" fmla="*/ 1533058 w 4271614"/>
                <a:gd name="connsiteY7" fmla="*/ 2091077 h 3090839"/>
                <a:gd name="connsiteX8" fmla="*/ 1418758 w 4271614"/>
                <a:gd name="connsiteY8" fmla="*/ 1811677 h 3090839"/>
                <a:gd name="connsiteX9" fmla="*/ 1558458 w 4271614"/>
                <a:gd name="connsiteY9" fmla="*/ 1417977 h 3090839"/>
                <a:gd name="connsiteX10" fmla="*/ 1494958 w 4271614"/>
                <a:gd name="connsiteY10" fmla="*/ 935377 h 3090839"/>
                <a:gd name="connsiteX11" fmla="*/ 1418758 w 4271614"/>
                <a:gd name="connsiteY11" fmla="*/ 655977 h 3090839"/>
                <a:gd name="connsiteX12" fmla="*/ 1329858 w 4271614"/>
                <a:gd name="connsiteY12" fmla="*/ 363877 h 3090839"/>
                <a:gd name="connsiteX13" fmla="*/ 986958 w 4271614"/>
                <a:gd name="connsiteY13" fmla="*/ 20977 h 3090839"/>
                <a:gd name="connsiteX14" fmla="*/ 656758 w 4271614"/>
                <a:gd name="connsiteY14" fmla="*/ 59077 h 3090839"/>
                <a:gd name="connsiteX15" fmla="*/ 250358 w 4271614"/>
                <a:gd name="connsiteY15" fmla="*/ 236877 h 3090839"/>
                <a:gd name="connsiteX16" fmla="*/ 9058 w 4271614"/>
                <a:gd name="connsiteY16" fmla="*/ 1024277 h 3090839"/>
                <a:gd name="connsiteX17" fmla="*/ 97958 w 4271614"/>
                <a:gd name="connsiteY17" fmla="*/ 1621177 h 3090839"/>
                <a:gd name="connsiteX18" fmla="*/ 529758 w 4271614"/>
                <a:gd name="connsiteY18" fmla="*/ 1849777 h 3090839"/>
                <a:gd name="connsiteX19" fmla="*/ 771058 w 4271614"/>
                <a:gd name="connsiteY19" fmla="*/ 1964077 h 3090839"/>
                <a:gd name="connsiteX20" fmla="*/ 1126658 w 4271614"/>
                <a:gd name="connsiteY20" fmla="*/ 2421277 h 3090839"/>
                <a:gd name="connsiteX21" fmla="*/ 1621958 w 4271614"/>
                <a:gd name="connsiteY21" fmla="*/ 2687977 h 3090839"/>
                <a:gd name="connsiteX22" fmla="*/ 2282358 w 4271614"/>
                <a:gd name="connsiteY22" fmla="*/ 3081677 h 3090839"/>
                <a:gd name="connsiteX23" fmla="*/ 2815758 w 4271614"/>
                <a:gd name="connsiteY23" fmla="*/ 2941977 h 3090839"/>
                <a:gd name="connsiteX24" fmla="*/ 3552358 w 4271614"/>
                <a:gd name="connsiteY24" fmla="*/ 2675277 h 3090839"/>
                <a:gd name="connsiteX25" fmla="*/ 4149258 w 4271614"/>
                <a:gd name="connsiteY25" fmla="*/ 2268877 h 3090839"/>
                <a:gd name="connsiteX26" fmla="*/ 4263558 w 4271614"/>
                <a:gd name="connsiteY26" fmla="*/ 1608477 h 3090839"/>
                <a:gd name="connsiteX0" fmla="*/ 4263558 w 4271614"/>
                <a:gd name="connsiteY0" fmla="*/ 1608477 h 3090839"/>
                <a:gd name="connsiteX1" fmla="*/ 4022258 w 4271614"/>
                <a:gd name="connsiteY1" fmla="*/ 1405277 h 3090839"/>
                <a:gd name="connsiteX2" fmla="*/ 3692058 w 4271614"/>
                <a:gd name="connsiteY2" fmla="*/ 1494177 h 3090839"/>
                <a:gd name="connsiteX3" fmla="*/ 3412658 w 4271614"/>
                <a:gd name="connsiteY3" fmla="*/ 1621177 h 3090839"/>
                <a:gd name="connsiteX4" fmla="*/ 2853858 w 4271614"/>
                <a:gd name="connsiteY4" fmla="*/ 1824377 h 3090839"/>
                <a:gd name="connsiteX5" fmla="*/ 1926758 w 4271614"/>
                <a:gd name="connsiteY5" fmla="*/ 2319677 h 3090839"/>
                <a:gd name="connsiteX6" fmla="*/ 1533058 w 4271614"/>
                <a:gd name="connsiteY6" fmla="*/ 2091077 h 3090839"/>
                <a:gd name="connsiteX7" fmla="*/ 1418758 w 4271614"/>
                <a:gd name="connsiteY7" fmla="*/ 1811677 h 3090839"/>
                <a:gd name="connsiteX8" fmla="*/ 1558458 w 4271614"/>
                <a:gd name="connsiteY8" fmla="*/ 1417977 h 3090839"/>
                <a:gd name="connsiteX9" fmla="*/ 1494958 w 4271614"/>
                <a:gd name="connsiteY9" fmla="*/ 935377 h 3090839"/>
                <a:gd name="connsiteX10" fmla="*/ 1418758 w 4271614"/>
                <a:gd name="connsiteY10" fmla="*/ 655977 h 3090839"/>
                <a:gd name="connsiteX11" fmla="*/ 1329858 w 4271614"/>
                <a:gd name="connsiteY11" fmla="*/ 363877 h 3090839"/>
                <a:gd name="connsiteX12" fmla="*/ 986958 w 4271614"/>
                <a:gd name="connsiteY12" fmla="*/ 20977 h 3090839"/>
                <a:gd name="connsiteX13" fmla="*/ 656758 w 4271614"/>
                <a:gd name="connsiteY13" fmla="*/ 59077 h 3090839"/>
                <a:gd name="connsiteX14" fmla="*/ 250358 w 4271614"/>
                <a:gd name="connsiteY14" fmla="*/ 236877 h 3090839"/>
                <a:gd name="connsiteX15" fmla="*/ 9058 w 4271614"/>
                <a:gd name="connsiteY15" fmla="*/ 1024277 h 3090839"/>
                <a:gd name="connsiteX16" fmla="*/ 97958 w 4271614"/>
                <a:gd name="connsiteY16" fmla="*/ 1621177 h 3090839"/>
                <a:gd name="connsiteX17" fmla="*/ 529758 w 4271614"/>
                <a:gd name="connsiteY17" fmla="*/ 1849777 h 3090839"/>
                <a:gd name="connsiteX18" fmla="*/ 771058 w 4271614"/>
                <a:gd name="connsiteY18" fmla="*/ 1964077 h 3090839"/>
                <a:gd name="connsiteX19" fmla="*/ 1126658 w 4271614"/>
                <a:gd name="connsiteY19" fmla="*/ 2421277 h 3090839"/>
                <a:gd name="connsiteX20" fmla="*/ 1621958 w 4271614"/>
                <a:gd name="connsiteY20" fmla="*/ 2687977 h 3090839"/>
                <a:gd name="connsiteX21" fmla="*/ 2282358 w 4271614"/>
                <a:gd name="connsiteY21" fmla="*/ 3081677 h 3090839"/>
                <a:gd name="connsiteX22" fmla="*/ 2815758 w 4271614"/>
                <a:gd name="connsiteY22" fmla="*/ 2941977 h 3090839"/>
                <a:gd name="connsiteX23" fmla="*/ 3552358 w 4271614"/>
                <a:gd name="connsiteY23" fmla="*/ 2675277 h 3090839"/>
                <a:gd name="connsiteX24" fmla="*/ 4149258 w 4271614"/>
                <a:gd name="connsiteY24" fmla="*/ 2268877 h 3090839"/>
                <a:gd name="connsiteX25" fmla="*/ 4263558 w 4271614"/>
                <a:gd name="connsiteY25" fmla="*/ 1608477 h 3090839"/>
                <a:gd name="connsiteX0" fmla="*/ 4263558 w 4271614"/>
                <a:gd name="connsiteY0" fmla="*/ 1608477 h 3090839"/>
                <a:gd name="connsiteX1" fmla="*/ 4022258 w 4271614"/>
                <a:gd name="connsiteY1" fmla="*/ 1405277 h 3090839"/>
                <a:gd name="connsiteX2" fmla="*/ 3692058 w 4271614"/>
                <a:gd name="connsiteY2" fmla="*/ 1494177 h 3090839"/>
                <a:gd name="connsiteX3" fmla="*/ 3412658 w 4271614"/>
                <a:gd name="connsiteY3" fmla="*/ 1621177 h 3090839"/>
                <a:gd name="connsiteX4" fmla="*/ 2853858 w 4271614"/>
                <a:gd name="connsiteY4" fmla="*/ 1824377 h 3090839"/>
                <a:gd name="connsiteX5" fmla="*/ 1926758 w 4271614"/>
                <a:gd name="connsiteY5" fmla="*/ 2319677 h 3090839"/>
                <a:gd name="connsiteX6" fmla="*/ 1533058 w 4271614"/>
                <a:gd name="connsiteY6" fmla="*/ 2091077 h 3090839"/>
                <a:gd name="connsiteX7" fmla="*/ 1418758 w 4271614"/>
                <a:gd name="connsiteY7" fmla="*/ 1811677 h 3090839"/>
                <a:gd name="connsiteX8" fmla="*/ 1558458 w 4271614"/>
                <a:gd name="connsiteY8" fmla="*/ 1417977 h 3090839"/>
                <a:gd name="connsiteX9" fmla="*/ 1494958 w 4271614"/>
                <a:gd name="connsiteY9" fmla="*/ 935377 h 3090839"/>
                <a:gd name="connsiteX10" fmla="*/ 1329858 w 4271614"/>
                <a:gd name="connsiteY10" fmla="*/ 363877 h 3090839"/>
                <a:gd name="connsiteX11" fmla="*/ 986958 w 4271614"/>
                <a:gd name="connsiteY11" fmla="*/ 20977 h 3090839"/>
                <a:gd name="connsiteX12" fmla="*/ 656758 w 4271614"/>
                <a:gd name="connsiteY12" fmla="*/ 59077 h 3090839"/>
                <a:gd name="connsiteX13" fmla="*/ 250358 w 4271614"/>
                <a:gd name="connsiteY13" fmla="*/ 236877 h 3090839"/>
                <a:gd name="connsiteX14" fmla="*/ 9058 w 4271614"/>
                <a:gd name="connsiteY14" fmla="*/ 1024277 h 3090839"/>
                <a:gd name="connsiteX15" fmla="*/ 97958 w 4271614"/>
                <a:gd name="connsiteY15" fmla="*/ 1621177 h 3090839"/>
                <a:gd name="connsiteX16" fmla="*/ 529758 w 4271614"/>
                <a:gd name="connsiteY16" fmla="*/ 1849777 h 3090839"/>
                <a:gd name="connsiteX17" fmla="*/ 771058 w 4271614"/>
                <a:gd name="connsiteY17" fmla="*/ 1964077 h 3090839"/>
                <a:gd name="connsiteX18" fmla="*/ 1126658 w 4271614"/>
                <a:gd name="connsiteY18" fmla="*/ 2421277 h 3090839"/>
                <a:gd name="connsiteX19" fmla="*/ 1621958 w 4271614"/>
                <a:gd name="connsiteY19" fmla="*/ 2687977 h 3090839"/>
                <a:gd name="connsiteX20" fmla="*/ 2282358 w 4271614"/>
                <a:gd name="connsiteY20" fmla="*/ 3081677 h 3090839"/>
                <a:gd name="connsiteX21" fmla="*/ 2815758 w 4271614"/>
                <a:gd name="connsiteY21" fmla="*/ 2941977 h 3090839"/>
                <a:gd name="connsiteX22" fmla="*/ 3552358 w 4271614"/>
                <a:gd name="connsiteY22" fmla="*/ 2675277 h 3090839"/>
                <a:gd name="connsiteX23" fmla="*/ 4149258 w 4271614"/>
                <a:gd name="connsiteY23" fmla="*/ 2268877 h 3090839"/>
                <a:gd name="connsiteX24" fmla="*/ 4263558 w 4271614"/>
                <a:gd name="connsiteY24" fmla="*/ 1608477 h 3090839"/>
                <a:gd name="connsiteX0" fmla="*/ 4263558 w 4271614"/>
                <a:gd name="connsiteY0" fmla="*/ 1608477 h 3090839"/>
                <a:gd name="connsiteX1" fmla="*/ 4022258 w 4271614"/>
                <a:gd name="connsiteY1" fmla="*/ 1405277 h 3090839"/>
                <a:gd name="connsiteX2" fmla="*/ 3692058 w 4271614"/>
                <a:gd name="connsiteY2" fmla="*/ 1494177 h 3090839"/>
                <a:gd name="connsiteX3" fmla="*/ 3412658 w 4271614"/>
                <a:gd name="connsiteY3" fmla="*/ 1621177 h 3090839"/>
                <a:gd name="connsiteX4" fmla="*/ 2853858 w 4271614"/>
                <a:gd name="connsiteY4" fmla="*/ 1824377 h 3090839"/>
                <a:gd name="connsiteX5" fmla="*/ 1926758 w 4271614"/>
                <a:gd name="connsiteY5" fmla="*/ 2319677 h 3090839"/>
                <a:gd name="connsiteX6" fmla="*/ 1533058 w 4271614"/>
                <a:gd name="connsiteY6" fmla="*/ 2091077 h 3090839"/>
                <a:gd name="connsiteX7" fmla="*/ 1418758 w 4271614"/>
                <a:gd name="connsiteY7" fmla="*/ 1811677 h 3090839"/>
                <a:gd name="connsiteX8" fmla="*/ 1558458 w 4271614"/>
                <a:gd name="connsiteY8" fmla="*/ 1417977 h 3090839"/>
                <a:gd name="connsiteX9" fmla="*/ 1494958 w 4271614"/>
                <a:gd name="connsiteY9" fmla="*/ 935377 h 3090839"/>
                <a:gd name="connsiteX10" fmla="*/ 1329858 w 4271614"/>
                <a:gd name="connsiteY10" fmla="*/ 363877 h 3090839"/>
                <a:gd name="connsiteX11" fmla="*/ 986958 w 4271614"/>
                <a:gd name="connsiteY11" fmla="*/ 20977 h 3090839"/>
                <a:gd name="connsiteX12" fmla="*/ 656758 w 4271614"/>
                <a:gd name="connsiteY12" fmla="*/ 59077 h 3090839"/>
                <a:gd name="connsiteX13" fmla="*/ 250358 w 4271614"/>
                <a:gd name="connsiteY13" fmla="*/ 236877 h 3090839"/>
                <a:gd name="connsiteX14" fmla="*/ 9058 w 4271614"/>
                <a:gd name="connsiteY14" fmla="*/ 1024277 h 3090839"/>
                <a:gd name="connsiteX15" fmla="*/ 97958 w 4271614"/>
                <a:gd name="connsiteY15" fmla="*/ 1621177 h 3090839"/>
                <a:gd name="connsiteX16" fmla="*/ 529758 w 4271614"/>
                <a:gd name="connsiteY16" fmla="*/ 1726209 h 3090839"/>
                <a:gd name="connsiteX17" fmla="*/ 771058 w 4271614"/>
                <a:gd name="connsiteY17" fmla="*/ 1964077 h 3090839"/>
                <a:gd name="connsiteX18" fmla="*/ 1126658 w 4271614"/>
                <a:gd name="connsiteY18" fmla="*/ 2421277 h 3090839"/>
                <a:gd name="connsiteX19" fmla="*/ 1621958 w 4271614"/>
                <a:gd name="connsiteY19" fmla="*/ 2687977 h 3090839"/>
                <a:gd name="connsiteX20" fmla="*/ 2282358 w 4271614"/>
                <a:gd name="connsiteY20" fmla="*/ 3081677 h 3090839"/>
                <a:gd name="connsiteX21" fmla="*/ 2815758 w 4271614"/>
                <a:gd name="connsiteY21" fmla="*/ 2941977 h 3090839"/>
                <a:gd name="connsiteX22" fmla="*/ 3552358 w 4271614"/>
                <a:gd name="connsiteY22" fmla="*/ 2675277 h 3090839"/>
                <a:gd name="connsiteX23" fmla="*/ 4149258 w 4271614"/>
                <a:gd name="connsiteY23" fmla="*/ 2268877 h 3090839"/>
                <a:gd name="connsiteX24" fmla="*/ 4263558 w 4271614"/>
                <a:gd name="connsiteY24" fmla="*/ 1608477 h 3090839"/>
                <a:gd name="connsiteX0" fmla="*/ 4263558 w 4271614"/>
                <a:gd name="connsiteY0" fmla="*/ 1608477 h 3090839"/>
                <a:gd name="connsiteX1" fmla="*/ 4022258 w 4271614"/>
                <a:gd name="connsiteY1" fmla="*/ 1405277 h 3090839"/>
                <a:gd name="connsiteX2" fmla="*/ 3692058 w 4271614"/>
                <a:gd name="connsiteY2" fmla="*/ 1494177 h 3090839"/>
                <a:gd name="connsiteX3" fmla="*/ 3412658 w 4271614"/>
                <a:gd name="connsiteY3" fmla="*/ 1621177 h 3090839"/>
                <a:gd name="connsiteX4" fmla="*/ 2853858 w 4271614"/>
                <a:gd name="connsiteY4" fmla="*/ 1824377 h 3090839"/>
                <a:gd name="connsiteX5" fmla="*/ 1926758 w 4271614"/>
                <a:gd name="connsiteY5" fmla="*/ 2319677 h 3090839"/>
                <a:gd name="connsiteX6" fmla="*/ 1533058 w 4271614"/>
                <a:gd name="connsiteY6" fmla="*/ 2091077 h 3090839"/>
                <a:gd name="connsiteX7" fmla="*/ 1418758 w 4271614"/>
                <a:gd name="connsiteY7" fmla="*/ 1811677 h 3090839"/>
                <a:gd name="connsiteX8" fmla="*/ 1558458 w 4271614"/>
                <a:gd name="connsiteY8" fmla="*/ 1417977 h 3090839"/>
                <a:gd name="connsiteX9" fmla="*/ 1494958 w 4271614"/>
                <a:gd name="connsiteY9" fmla="*/ 935377 h 3090839"/>
                <a:gd name="connsiteX10" fmla="*/ 1329858 w 4271614"/>
                <a:gd name="connsiteY10" fmla="*/ 363877 h 3090839"/>
                <a:gd name="connsiteX11" fmla="*/ 986958 w 4271614"/>
                <a:gd name="connsiteY11" fmla="*/ 20977 h 3090839"/>
                <a:gd name="connsiteX12" fmla="*/ 656758 w 4271614"/>
                <a:gd name="connsiteY12" fmla="*/ 59077 h 3090839"/>
                <a:gd name="connsiteX13" fmla="*/ 250358 w 4271614"/>
                <a:gd name="connsiteY13" fmla="*/ 236877 h 3090839"/>
                <a:gd name="connsiteX14" fmla="*/ 9058 w 4271614"/>
                <a:gd name="connsiteY14" fmla="*/ 1024277 h 3090839"/>
                <a:gd name="connsiteX15" fmla="*/ 97958 w 4271614"/>
                <a:gd name="connsiteY15" fmla="*/ 1621177 h 3090839"/>
                <a:gd name="connsiteX16" fmla="*/ 529758 w 4271614"/>
                <a:gd name="connsiteY16" fmla="*/ 1726209 h 3090839"/>
                <a:gd name="connsiteX17" fmla="*/ 1126658 w 4271614"/>
                <a:gd name="connsiteY17" fmla="*/ 2421277 h 3090839"/>
                <a:gd name="connsiteX18" fmla="*/ 1621958 w 4271614"/>
                <a:gd name="connsiteY18" fmla="*/ 2687977 h 3090839"/>
                <a:gd name="connsiteX19" fmla="*/ 2282358 w 4271614"/>
                <a:gd name="connsiteY19" fmla="*/ 3081677 h 3090839"/>
                <a:gd name="connsiteX20" fmla="*/ 2815758 w 4271614"/>
                <a:gd name="connsiteY20" fmla="*/ 2941977 h 3090839"/>
                <a:gd name="connsiteX21" fmla="*/ 3552358 w 4271614"/>
                <a:gd name="connsiteY21" fmla="*/ 2675277 h 3090839"/>
                <a:gd name="connsiteX22" fmla="*/ 4149258 w 4271614"/>
                <a:gd name="connsiteY22" fmla="*/ 2268877 h 3090839"/>
                <a:gd name="connsiteX23" fmla="*/ 4263558 w 4271614"/>
                <a:gd name="connsiteY23" fmla="*/ 1608477 h 3090839"/>
                <a:gd name="connsiteX0" fmla="*/ 4263558 w 4271614"/>
                <a:gd name="connsiteY0" fmla="*/ 1608477 h 3106992"/>
                <a:gd name="connsiteX1" fmla="*/ 4022258 w 4271614"/>
                <a:gd name="connsiteY1" fmla="*/ 1405277 h 3106992"/>
                <a:gd name="connsiteX2" fmla="*/ 3692058 w 4271614"/>
                <a:gd name="connsiteY2" fmla="*/ 1494177 h 3106992"/>
                <a:gd name="connsiteX3" fmla="*/ 3412658 w 4271614"/>
                <a:gd name="connsiteY3" fmla="*/ 1621177 h 3106992"/>
                <a:gd name="connsiteX4" fmla="*/ 2853858 w 4271614"/>
                <a:gd name="connsiteY4" fmla="*/ 1824377 h 3106992"/>
                <a:gd name="connsiteX5" fmla="*/ 1926758 w 4271614"/>
                <a:gd name="connsiteY5" fmla="*/ 2319677 h 3106992"/>
                <a:gd name="connsiteX6" fmla="*/ 1533058 w 4271614"/>
                <a:gd name="connsiteY6" fmla="*/ 2091077 h 3106992"/>
                <a:gd name="connsiteX7" fmla="*/ 1418758 w 4271614"/>
                <a:gd name="connsiteY7" fmla="*/ 1811677 h 3106992"/>
                <a:gd name="connsiteX8" fmla="*/ 1558458 w 4271614"/>
                <a:gd name="connsiteY8" fmla="*/ 1417977 h 3106992"/>
                <a:gd name="connsiteX9" fmla="*/ 1494958 w 4271614"/>
                <a:gd name="connsiteY9" fmla="*/ 935377 h 3106992"/>
                <a:gd name="connsiteX10" fmla="*/ 1329858 w 4271614"/>
                <a:gd name="connsiteY10" fmla="*/ 363877 h 3106992"/>
                <a:gd name="connsiteX11" fmla="*/ 986958 w 4271614"/>
                <a:gd name="connsiteY11" fmla="*/ 20977 h 3106992"/>
                <a:gd name="connsiteX12" fmla="*/ 656758 w 4271614"/>
                <a:gd name="connsiteY12" fmla="*/ 59077 h 3106992"/>
                <a:gd name="connsiteX13" fmla="*/ 250358 w 4271614"/>
                <a:gd name="connsiteY13" fmla="*/ 236877 h 3106992"/>
                <a:gd name="connsiteX14" fmla="*/ 9058 w 4271614"/>
                <a:gd name="connsiteY14" fmla="*/ 1024277 h 3106992"/>
                <a:gd name="connsiteX15" fmla="*/ 97958 w 4271614"/>
                <a:gd name="connsiteY15" fmla="*/ 1621177 h 3106992"/>
                <a:gd name="connsiteX16" fmla="*/ 529758 w 4271614"/>
                <a:gd name="connsiteY16" fmla="*/ 1726209 h 3106992"/>
                <a:gd name="connsiteX17" fmla="*/ 1126658 w 4271614"/>
                <a:gd name="connsiteY17" fmla="*/ 2421277 h 3106992"/>
                <a:gd name="connsiteX18" fmla="*/ 2282358 w 4271614"/>
                <a:gd name="connsiteY18" fmla="*/ 3081677 h 3106992"/>
                <a:gd name="connsiteX19" fmla="*/ 2815758 w 4271614"/>
                <a:gd name="connsiteY19" fmla="*/ 2941977 h 3106992"/>
                <a:gd name="connsiteX20" fmla="*/ 3552358 w 4271614"/>
                <a:gd name="connsiteY20" fmla="*/ 2675277 h 3106992"/>
                <a:gd name="connsiteX21" fmla="*/ 4149258 w 4271614"/>
                <a:gd name="connsiteY21" fmla="*/ 2268877 h 3106992"/>
                <a:gd name="connsiteX22" fmla="*/ 4263558 w 4271614"/>
                <a:gd name="connsiteY22" fmla="*/ 1608477 h 3106992"/>
                <a:gd name="connsiteX0" fmla="*/ 4263558 w 4271614"/>
                <a:gd name="connsiteY0" fmla="*/ 1608477 h 3085577"/>
                <a:gd name="connsiteX1" fmla="*/ 4022258 w 4271614"/>
                <a:gd name="connsiteY1" fmla="*/ 1405277 h 3085577"/>
                <a:gd name="connsiteX2" fmla="*/ 3692058 w 4271614"/>
                <a:gd name="connsiteY2" fmla="*/ 1494177 h 3085577"/>
                <a:gd name="connsiteX3" fmla="*/ 3412658 w 4271614"/>
                <a:gd name="connsiteY3" fmla="*/ 1621177 h 3085577"/>
                <a:gd name="connsiteX4" fmla="*/ 2853858 w 4271614"/>
                <a:gd name="connsiteY4" fmla="*/ 1824377 h 3085577"/>
                <a:gd name="connsiteX5" fmla="*/ 1926758 w 4271614"/>
                <a:gd name="connsiteY5" fmla="*/ 2319677 h 3085577"/>
                <a:gd name="connsiteX6" fmla="*/ 1533058 w 4271614"/>
                <a:gd name="connsiteY6" fmla="*/ 2091077 h 3085577"/>
                <a:gd name="connsiteX7" fmla="*/ 1418758 w 4271614"/>
                <a:gd name="connsiteY7" fmla="*/ 1811677 h 3085577"/>
                <a:gd name="connsiteX8" fmla="*/ 1558458 w 4271614"/>
                <a:gd name="connsiteY8" fmla="*/ 1417977 h 3085577"/>
                <a:gd name="connsiteX9" fmla="*/ 1494958 w 4271614"/>
                <a:gd name="connsiteY9" fmla="*/ 935377 h 3085577"/>
                <a:gd name="connsiteX10" fmla="*/ 1329858 w 4271614"/>
                <a:gd name="connsiteY10" fmla="*/ 363877 h 3085577"/>
                <a:gd name="connsiteX11" fmla="*/ 986958 w 4271614"/>
                <a:gd name="connsiteY11" fmla="*/ 20977 h 3085577"/>
                <a:gd name="connsiteX12" fmla="*/ 656758 w 4271614"/>
                <a:gd name="connsiteY12" fmla="*/ 59077 h 3085577"/>
                <a:gd name="connsiteX13" fmla="*/ 250358 w 4271614"/>
                <a:gd name="connsiteY13" fmla="*/ 236877 h 3085577"/>
                <a:gd name="connsiteX14" fmla="*/ 9058 w 4271614"/>
                <a:gd name="connsiteY14" fmla="*/ 1024277 h 3085577"/>
                <a:gd name="connsiteX15" fmla="*/ 97958 w 4271614"/>
                <a:gd name="connsiteY15" fmla="*/ 1621177 h 3085577"/>
                <a:gd name="connsiteX16" fmla="*/ 529758 w 4271614"/>
                <a:gd name="connsiteY16" fmla="*/ 1726209 h 3085577"/>
                <a:gd name="connsiteX17" fmla="*/ 1126658 w 4271614"/>
                <a:gd name="connsiteY17" fmla="*/ 2421277 h 3085577"/>
                <a:gd name="connsiteX18" fmla="*/ 2282358 w 4271614"/>
                <a:gd name="connsiteY18" fmla="*/ 3081677 h 3085577"/>
                <a:gd name="connsiteX19" fmla="*/ 3552358 w 4271614"/>
                <a:gd name="connsiteY19" fmla="*/ 2675277 h 3085577"/>
                <a:gd name="connsiteX20" fmla="*/ 4149258 w 4271614"/>
                <a:gd name="connsiteY20" fmla="*/ 2268877 h 3085577"/>
                <a:gd name="connsiteX21" fmla="*/ 4263558 w 4271614"/>
                <a:gd name="connsiteY21" fmla="*/ 1608477 h 3085577"/>
                <a:gd name="connsiteX0" fmla="*/ 4263558 w 4271614"/>
                <a:gd name="connsiteY0" fmla="*/ 1608477 h 3085577"/>
                <a:gd name="connsiteX1" fmla="*/ 4022258 w 4271614"/>
                <a:gd name="connsiteY1" fmla="*/ 1405277 h 3085577"/>
                <a:gd name="connsiteX2" fmla="*/ 3412658 w 4271614"/>
                <a:gd name="connsiteY2" fmla="*/ 1621177 h 3085577"/>
                <a:gd name="connsiteX3" fmla="*/ 2853858 w 4271614"/>
                <a:gd name="connsiteY3" fmla="*/ 1824377 h 3085577"/>
                <a:gd name="connsiteX4" fmla="*/ 1926758 w 4271614"/>
                <a:gd name="connsiteY4" fmla="*/ 2319677 h 3085577"/>
                <a:gd name="connsiteX5" fmla="*/ 1533058 w 4271614"/>
                <a:gd name="connsiteY5" fmla="*/ 2091077 h 3085577"/>
                <a:gd name="connsiteX6" fmla="*/ 1418758 w 4271614"/>
                <a:gd name="connsiteY6" fmla="*/ 1811677 h 3085577"/>
                <a:gd name="connsiteX7" fmla="*/ 1558458 w 4271614"/>
                <a:gd name="connsiteY7" fmla="*/ 1417977 h 3085577"/>
                <a:gd name="connsiteX8" fmla="*/ 1494958 w 4271614"/>
                <a:gd name="connsiteY8" fmla="*/ 935377 h 3085577"/>
                <a:gd name="connsiteX9" fmla="*/ 1329858 w 4271614"/>
                <a:gd name="connsiteY9" fmla="*/ 363877 h 3085577"/>
                <a:gd name="connsiteX10" fmla="*/ 986958 w 4271614"/>
                <a:gd name="connsiteY10" fmla="*/ 20977 h 3085577"/>
                <a:gd name="connsiteX11" fmla="*/ 656758 w 4271614"/>
                <a:gd name="connsiteY11" fmla="*/ 59077 h 3085577"/>
                <a:gd name="connsiteX12" fmla="*/ 250358 w 4271614"/>
                <a:gd name="connsiteY12" fmla="*/ 236877 h 3085577"/>
                <a:gd name="connsiteX13" fmla="*/ 9058 w 4271614"/>
                <a:gd name="connsiteY13" fmla="*/ 1024277 h 3085577"/>
                <a:gd name="connsiteX14" fmla="*/ 97958 w 4271614"/>
                <a:gd name="connsiteY14" fmla="*/ 1621177 h 3085577"/>
                <a:gd name="connsiteX15" fmla="*/ 529758 w 4271614"/>
                <a:gd name="connsiteY15" fmla="*/ 1726209 h 3085577"/>
                <a:gd name="connsiteX16" fmla="*/ 1126658 w 4271614"/>
                <a:gd name="connsiteY16" fmla="*/ 2421277 h 3085577"/>
                <a:gd name="connsiteX17" fmla="*/ 2282358 w 4271614"/>
                <a:gd name="connsiteY17" fmla="*/ 3081677 h 3085577"/>
                <a:gd name="connsiteX18" fmla="*/ 3552358 w 4271614"/>
                <a:gd name="connsiteY18" fmla="*/ 2675277 h 3085577"/>
                <a:gd name="connsiteX19" fmla="*/ 4149258 w 4271614"/>
                <a:gd name="connsiteY19" fmla="*/ 2268877 h 3085577"/>
                <a:gd name="connsiteX20" fmla="*/ 4263558 w 4271614"/>
                <a:gd name="connsiteY20" fmla="*/ 1608477 h 3085577"/>
                <a:gd name="connsiteX0" fmla="*/ 4263558 w 4271614"/>
                <a:gd name="connsiteY0" fmla="*/ 1608477 h 3085577"/>
                <a:gd name="connsiteX1" fmla="*/ 4022258 w 4271614"/>
                <a:gd name="connsiteY1" fmla="*/ 1405277 h 3085577"/>
                <a:gd name="connsiteX2" fmla="*/ 3412658 w 4271614"/>
                <a:gd name="connsiteY2" fmla="*/ 1584107 h 3085577"/>
                <a:gd name="connsiteX3" fmla="*/ 2853858 w 4271614"/>
                <a:gd name="connsiteY3" fmla="*/ 1824377 h 3085577"/>
                <a:gd name="connsiteX4" fmla="*/ 1926758 w 4271614"/>
                <a:gd name="connsiteY4" fmla="*/ 2319677 h 3085577"/>
                <a:gd name="connsiteX5" fmla="*/ 1533058 w 4271614"/>
                <a:gd name="connsiteY5" fmla="*/ 2091077 h 3085577"/>
                <a:gd name="connsiteX6" fmla="*/ 1418758 w 4271614"/>
                <a:gd name="connsiteY6" fmla="*/ 1811677 h 3085577"/>
                <a:gd name="connsiteX7" fmla="*/ 1558458 w 4271614"/>
                <a:gd name="connsiteY7" fmla="*/ 1417977 h 3085577"/>
                <a:gd name="connsiteX8" fmla="*/ 1494958 w 4271614"/>
                <a:gd name="connsiteY8" fmla="*/ 935377 h 3085577"/>
                <a:gd name="connsiteX9" fmla="*/ 1329858 w 4271614"/>
                <a:gd name="connsiteY9" fmla="*/ 363877 h 3085577"/>
                <a:gd name="connsiteX10" fmla="*/ 986958 w 4271614"/>
                <a:gd name="connsiteY10" fmla="*/ 20977 h 3085577"/>
                <a:gd name="connsiteX11" fmla="*/ 656758 w 4271614"/>
                <a:gd name="connsiteY11" fmla="*/ 59077 h 3085577"/>
                <a:gd name="connsiteX12" fmla="*/ 250358 w 4271614"/>
                <a:gd name="connsiteY12" fmla="*/ 236877 h 3085577"/>
                <a:gd name="connsiteX13" fmla="*/ 9058 w 4271614"/>
                <a:gd name="connsiteY13" fmla="*/ 1024277 h 3085577"/>
                <a:gd name="connsiteX14" fmla="*/ 97958 w 4271614"/>
                <a:gd name="connsiteY14" fmla="*/ 1621177 h 3085577"/>
                <a:gd name="connsiteX15" fmla="*/ 529758 w 4271614"/>
                <a:gd name="connsiteY15" fmla="*/ 1726209 h 3085577"/>
                <a:gd name="connsiteX16" fmla="*/ 1126658 w 4271614"/>
                <a:gd name="connsiteY16" fmla="*/ 2421277 h 3085577"/>
                <a:gd name="connsiteX17" fmla="*/ 2282358 w 4271614"/>
                <a:gd name="connsiteY17" fmla="*/ 3081677 h 3085577"/>
                <a:gd name="connsiteX18" fmla="*/ 3552358 w 4271614"/>
                <a:gd name="connsiteY18" fmla="*/ 2675277 h 3085577"/>
                <a:gd name="connsiteX19" fmla="*/ 4149258 w 4271614"/>
                <a:gd name="connsiteY19" fmla="*/ 2268877 h 3085577"/>
                <a:gd name="connsiteX20" fmla="*/ 4263558 w 4271614"/>
                <a:gd name="connsiteY20" fmla="*/ 1608477 h 3085577"/>
                <a:gd name="connsiteX0" fmla="*/ 4263558 w 4271614"/>
                <a:gd name="connsiteY0" fmla="*/ 1608477 h 3085577"/>
                <a:gd name="connsiteX1" fmla="*/ 4022258 w 4271614"/>
                <a:gd name="connsiteY1" fmla="*/ 1405277 h 3085577"/>
                <a:gd name="connsiteX2" fmla="*/ 2853858 w 4271614"/>
                <a:gd name="connsiteY2" fmla="*/ 1824377 h 3085577"/>
                <a:gd name="connsiteX3" fmla="*/ 1926758 w 4271614"/>
                <a:gd name="connsiteY3" fmla="*/ 2319677 h 3085577"/>
                <a:gd name="connsiteX4" fmla="*/ 1533058 w 4271614"/>
                <a:gd name="connsiteY4" fmla="*/ 2091077 h 3085577"/>
                <a:gd name="connsiteX5" fmla="*/ 1418758 w 4271614"/>
                <a:gd name="connsiteY5" fmla="*/ 1811677 h 3085577"/>
                <a:gd name="connsiteX6" fmla="*/ 1558458 w 4271614"/>
                <a:gd name="connsiteY6" fmla="*/ 1417977 h 3085577"/>
                <a:gd name="connsiteX7" fmla="*/ 1494958 w 4271614"/>
                <a:gd name="connsiteY7" fmla="*/ 935377 h 3085577"/>
                <a:gd name="connsiteX8" fmla="*/ 1329858 w 4271614"/>
                <a:gd name="connsiteY8" fmla="*/ 363877 h 3085577"/>
                <a:gd name="connsiteX9" fmla="*/ 986958 w 4271614"/>
                <a:gd name="connsiteY9" fmla="*/ 20977 h 3085577"/>
                <a:gd name="connsiteX10" fmla="*/ 656758 w 4271614"/>
                <a:gd name="connsiteY10" fmla="*/ 59077 h 3085577"/>
                <a:gd name="connsiteX11" fmla="*/ 250358 w 4271614"/>
                <a:gd name="connsiteY11" fmla="*/ 236877 h 3085577"/>
                <a:gd name="connsiteX12" fmla="*/ 9058 w 4271614"/>
                <a:gd name="connsiteY12" fmla="*/ 1024277 h 3085577"/>
                <a:gd name="connsiteX13" fmla="*/ 97958 w 4271614"/>
                <a:gd name="connsiteY13" fmla="*/ 1621177 h 3085577"/>
                <a:gd name="connsiteX14" fmla="*/ 529758 w 4271614"/>
                <a:gd name="connsiteY14" fmla="*/ 1726209 h 3085577"/>
                <a:gd name="connsiteX15" fmla="*/ 1126658 w 4271614"/>
                <a:gd name="connsiteY15" fmla="*/ 2421277 h 3085577"/>
                <a:gd name="connsiteX16" fmla="*/ 2282358 w 4271614"/>
                <a:gd name="connsiteY16" fmla="*/ 3081677 h 3085577"/>
                <a:gd name="connsiteX17" fmla="*/ 3552358 w 4271614"/>
                <a:gd name="connsiteY17" fmla="*/ 2675277 h 3085577"/>
                <a:gd name="connsiteX18" fmla="*/ 4149258 w 4271614"/>
                <a:gd name="connsiteY18" fmla="*/ 2268877 h 3085577"/>
                <a:gd name="connsiteX19" fmla="*/ 4263558 w 4271614"/>
                <a:gd name="connsiteY19" fmla="*/ 1608477 h 3085577"/>
                <a:gd name="connsiteX0" fmla="*/ 4263558 w 4271614"/>
                <a:gd name="connsiteY0" fmla="*/ 1608477 h 3085577"/>
                <a:gd name="connsiteX1" fmla="*/ 4022258 w 4271614"/>
                <a:gd name="connsiteY1" fmla="*/ 1405277 h 3085577"/>
                <a:gd name="connsiteX2" fmla="*/ 2853858 w 4271614"/>
                <a:gd name="connsiteY2" fmla="*/ 1824377 h 3085577"/>
                <a:gd name="connsiteX3" fmla="*/ 1926758 w 4271614"/>
                <a:gd name="connsiteY3" fmla="*/ 2319677 h 3085577"/>
                <a:gd name="connsiteX4" fmla="*/ 1533058 w 4271614"/>
                <a:gd name="connsiteY4" fmla="*/ 2091077 h 3085577"/>
                <a:gd name="connsiteX5" fmla="*/ 1558458 w 4271614"/>
                <a:gd name="connsiteY5" fmla="*/ 1417977 h 3085577"/>
                <a:gd name="connsiteX6" fmla="*/ 1494958 w 4271614"/>
                <a:gd name="connsiteY6" fmla="*/ 935377 h 3085577"/>
                <a:gd name="connsiteX7" fmla="*/ 1329858 w 4271614"/>
                <a:gd name="connsiteY7" fmla="*/ 363877 h 3085577"/>
                <a:gd name="connsiteX8" fmla="*/ 986958 w 4271614"/>
                <a:gd name="connsiteY8" fmla="*/ 20977 h 3085577"/>
                <a:gd name="connsiteX9" fmla="*/ 656758 w 4271614"/>
                <a:gd name="connsiteY9" fmla="*/ 59077 h 3085577"/>
                <a:gd name="connsiteX10" fmla="*/ 250358 w 4271614"/>
                <a:gd name="connsiteY10" fmla="*/ 236877 h 3085577"/>
                <a:gd name="connsiteX11" fmla="*/ 9058 w 4271614"/>
                <a:gd name="connsiteY11" fmla="*/ 1024277 h 3085577"/>
                <a:gd name="connsiteX12" fmla="*/ 97958 w 4271614"/>
                <a:gd name="connsiteY12" fmla="*/ 1621177 h 3085577"/>
                <a:gd name="connsiteX13" fmla="*/ 529758 w 4271614"/>
                <a:gd name="connsiteY13" fmla="*/ 1726209 h 3085577"/>
                <a:gd name="connsiteX14" fmla="*/ 1126658 w 4271614"/>
                <a:gd name="connsiteY14" fmla="*/ 2421277 h 3085577"/>
                <a:gd name="connsiteX15" fmla="*/ 2282358 w 4271614"/>
                <a:gd name="connsiteY15" fmla="*/ 3081677 h 3085577"/>
                <a:gd name="connsiteX16" fmla="*/ 3552358 w 4271614"/>
                <a:gd name="connsiteY16" fmla="*/ 2675277 h 3085577"/>
                <a:gd name="connsiteX17" fmla="*/ 4149258 w 4271614"/>
                <a:gd name="connsiteY17" fmla="*/ 2268877 h 3085577"/>
                <a:gd name="connsiteX18" fmla="*/ 4263558 w 4271614"/>
                <a:gd name="connsiteY18" fmla="*/ 1608477 h 3085577"/>
                <a:gd name="connsiteX0" fmla="*/ 4263558 w 4271614"/>
                <a:gd name="connsiteY0" fmla="*/ 1608477 h 3085577"/>
                <a:gd name="connsiteX1" fmla="*/ 4022258 w 4271614"/>
                <a:gd name="connsiteY1" fmla="*/ 1405277 h 3085577"/>
                <a:gd name="connsiteX2" fmla="*/ 2853858 w 4271614"/>
                <a:gd name="connsiteY2" fmla="*/ 1824377 h 3085577"/>
                <a:gd name="connsiteX3" fmla="*/ 1926758 w 4271614"/>
                <a:gd name="connsiteY3" fmla="*/ 2319677 h 3085577"/>
                <a:gd name="connsiteX4" fmla="*/ 1533058 w 4271614"/>
                <a:gd name="connsiteY4" fmla="*/ 2091077 h 3085577"/>
                <a:gd name="connsiteX5" fmla="*/ 1558458 w 4271614"/>
                <a:gd name="connsiteY5" fmla="*/ 1417977 h 3085577"/>
                <a:gd name="connsiteX6" fmla="*/ 1581455 w 4271614"/>
                <a:gd name="connsiteY6" fmla="*/ 898307 h 3085577"/>
                <a:gd name="connsiteX7" fmla="*/ 1329858 w 4271614"/>
                <a:gd name="connsiteY7" fmla="*/ 363877 h 3085577"/>
                <a:gd name="connsiteX8" fmla="*/ 986958 w 4271614"/>
                <a:gd name="connsiteY8" fmla="*/ 20977 h 3085577"/>
                <a:gd name="connsiteX9" fmla="*/ 656758 w 4271614"/>
                <a:gd name="connsiteY9" fmla="*/ 59077 h 3085577"/>
                <a:gd name="connsiteX10" fmla="*/ 250358 w 4271614"/>
                <a:gd name="connsiteY10" fmla="*/ 236877 h 3085577"/>
                <a:gd name="connsiteX11" fmla="*/ 9058 w 4271614"/>
                <a:gd name="connsiteY11" fmla="*/ 1024277 h 3085577"/>
                <a:gd name="connsiteX12" fmla="*/ 97958 w 4271614"/>
                <a:gd name="connsiteY12" fmla="*/ 1621177 h 3085577"/>
                <a:gd name="connsiteX13" fmla="*/ 529758 w 4271614"/>
                <a:gd name="connsiteY13" fmla="*/ 1726209 h 3085577"/>
                <a:gd name="connsiteX14" fmla="*/ 1126658 w 4271614"/>
                <a:gd name="connsiteY14" fmla="*/ 2421277 h 3085577"/>
                <a:gd name="connsiteX15" fmla="*/ 2282358 w 4271614"/>
                <a:gd name="connsiteY15" fmla="*/ 3081677 h 3085577"/>
                <a:gd name="connsiteX16" fmla="*/ 3552358 w 4271614"/>
                <a:gd name="connsiteY16" fmla="*/ 2675277 h 3085577"/>
                <a:gd name="connsiteX17" fmla="*/ 4149258 w 4271614"/>
                <a:gd name="connsiteY17" fmla="*/ 2268877 h 3085577"/>
                <a:gd name="connsiteX18" fmla="*/ 4263558 w 4271614"/>
                <a:gd name="connsiteY18" fmla="*/ 1608477 h 3085577"/>
                <a:gd name="connsiteX0" fmla="*/ 4263558 w 4271614"/>
                <a:gd name="connsiteY0" fmla="*/ 1591183 h 3068283"/>
                <a:gd name="connsiteX1" fmla="*/ 4022258 w 4271614"/>
                <a:gd name="connsiteY1" fmla="*/ 1387983 h 3068283"/>
                <a:gd name="connsiteX2" fmla="*/ 2853858 w 4271614"/>
                <a:gd name="connsiteY2" fmla="*/ 1807083 h 3068283"/>
                <a:gd name="connsiteX3" fmla="*/ 1926758 w 4271614"/>
                <a:gd name="connsiteY3" fmla="*/ 2302383 h 3068283"/>
                <a:gd name="connsiteX4" fmla="*/ 1533058 w 4271614"/>
                <a:gd name="connsiteY4" fmla="*/ 2073783 h 3068283"/>
                <a:gd name="connsiteX5" fmla="*/ 1558458 w 4271614"/>
                <a:gd name="connsiteY5" fmla="*/ 1400683 h 3068283"/>
                <a:gd name="connsiteX6" fmla="*/ 1581455 w 4271614"/>
                <a:gd name="connsiteY6" fmla="*/ 881013 h 3068283"/>
                <a:gd name="connsiteX7" fmla="*/ 1329858 w 4271614"/>
                <a:gd name="connsiteY7" fmla="*/ 346583 h 3068283"/>
                <a:gd name="connsiteX8" fmla="*/ 986958 w 4271614"/>
                <a:gd name="connsiteY8" fmla="*/ 3683 h 3068283"/>
                <a:gd name="connsiteX9" fmla="*/ 250358 w 4271614"/>
                <a:gd name="connsiteY9" fmla="*/ 219583 h 3068283"/>
                <a:gd name="connsiteX10" fmla="*/ 9058 w 4271614"/>
                <a:gd name="connsiteY10" fmla="*/ 1006983 h 3068283"/>
                <a:gd name="connsiteX11" fmla="*/ 97958 w 4271614"/>
                <a:gd name="connsiteY11" fmla="*/ 1603883 h 3068283"/>
                <a:gd name="connsiteX12" fmla="*/ 529758 w 4271614"/>
                <a:gd name="connsiteY12" fmla="*/ 1708915 h 3068283"/>
                <a:gd name="connsiteX13" fmla="*/ 1126658 w 4271614"/>
                <a:gd name="connsiteY13" fmla="*/ 2403983 h 3068283"/>
                <a:gd name="connsiteX14" fmla="*/ 2282358 w 4271614"/>
                <a:gd name="connsiteY14" fmla="*/ 3064383 h 3068283"/>
                <a:gd name="connsiteX15" fmla="*/ 3552358 w 4271614"/>
                <a:gd name="connsiteY15" fmla="*/ 2657983 h 3068283"/>
                <a:gd name="connsiteX16" fmla="*/ 4149258 w 4271614"/>
                <a:gd name="connsiteY16" fmla="*/ 2251583 h 3068283"/>
                <a:gd name="connsiteX17" fmla="*/ 4263558 w 4271614"/>
                <a:gd name="connsiteY17" fmla="*/ 1591183 h 3068283"/>
                <a:gd name="connsiteX0" fmla="*/ 4264349 w 4272405"/>
                <a:gd name="connsiteY0" fmla="*/ 1591183 h 3068283"/>
                <a:gd name="connsiteX1" fmla="*/ 4023049 w 4272405"/>
                <a:gd name="connsiteY1" fmla="*/ 1387983 h 3068283"/>
                <a:gd name="connsiteX2" fmla="*/ 2854649 w 4272405"/>
                <a:gd name="connsiteY2" fmla="*/ 1807083 h 3068283"/>
                <a:gd name="connsiteX3" fmla="*/ 1927549 w 4272405"/>
                <a:gd name="connsiteY3" fmla="*/ 2302383 h 3068283"/>
                <a:gd name="connsiteX4" fmla="*/ 1533849 w 4272405"/>
                <a:gd name="connsiteY4" fmla="*/ 2073783 h 3068283"/>
                <a:gd name="connsiteX5" fmla="*/ 1559249 w 4272405"/>
                <a:gd name="connsiteY5" fmla="*/ 1400683 h 3068283"/>
                <a:gd name="connsiteX6" fmla="*/ 1582246 w 4272405"/>
                <a:gd name="connsiteY6" fmla="*/ 881013 h 3068283"/>
                <a:gd name="connsiteX7" fmla="*/ 1330649 w 4272405"/>
                <a:gd name="connsiteY7" fmla="*/ 346583 h 3068283"/>
                <a:gd name="connsiteX8" fmla="*/ 987749 w 4272405"/>
                <a:gd name="connsiteY8" fmla="*/ 3683 h 3068283"/>
                <a:gd name="connsiteX9" fmla="*/ 251149 w 4272405"/>
                <a:gd name="connsiteY9" fmla="*/ 219583 h 3068283"/>
                <a:gd name="connsiteX10" fmla="*/ 9849 w 4272405"/>
                <a:gd name="connsiteY10" fmla="*/ 1006983 h 3068283"/>
                <a:gd name="connsiteX11" fmla="*/ 530549 w 4272405"/>
                <a:gd name="connsiteY11" fmla="*/ 1708915 h 3068283"/>
                <a:gd name="connsiteX12" fmla="*/ 1127449 w 4272405"/>
                <a:gd name="connsiteY12" fmla="*/ 2403983 h 3068283"/>
                <a:gd name="connsiteX13" fmla="*/ 2283149 w 4272405"/>
                <a:gd name="connsiteY13" fmla="*/ 3064383 h 3068283"/>
                <a:gd name="connsiteX14" fmla="*/ 3553149 w 4272405"/>
                <a:gd name="connsiteY14" fmla="*/ 2657983 h 3068283"/>
                <a:gd name="connsiteX15" fmla="*/ 4150049 w 4272405"/>
                <a:gd name="connsiteY15" fmla="*/ 2251583 h 3068283"/>
                <a:gd name="connsiteX16" fmla="*/ 4264349 w 4272405"/>
                <a:gd name="connsiteY16" fmla="*/ 1591183 h 3068283"/>
                <a:gd name="connsiteX0" fmla="*/ 4254598 w 4262654"/>
                <a:gd name="connsiteY0" fmla="*/ 1591183 h 3068283"/>
                <a:gd name="connsiteX1" fmla="*/ 4013298 w 4262654"/>
                <a:gd name="connsiteY1" fmla="*/ 1387983 h 3068283"/>
                <a:gd name="connsiteX2" fmla="*/ 2844898 w 4262654"/>
                <a:gd name="connsiteY2" fmla="*/ 1807083 h 3068283"/>
                <a:gd name="connsiteX3" fmla="*/ 1917798 w 4262654"/>
                <a:gd name="connsiteY3" fmla="*/ 2302383 h 3068283"/>
                <a:gd name="connsiteX4" fmla="*/ 1524098 w 4262654"/>
                <a:gd name="connsiteY4" fmla="*/ 2073783 h 3068283"/>
                <a:gd name="connsiteX5" fmla="*/ 1549498 w 4262654"/>
                <a:gd name="connsiteY5" fmla="*/ 1400683 h 3068283"/>
                <a:gd name="connsiteX6" fmla="*/ 1572495 w 4262654"/>
                <a:gd name="connsiteY6" fmla="*/ 881013 h 3068283"/>
                <a:gd name="connsiteX7" fmla="*/ 1320898 w 4262654"/>
                <a:gd name="connsiteY7" fmla="*/ 346583 h 3068283"/>
                <a:gd name="connsiteX8" fmla="*/ 977998 w 4262654"/>
                <a:gd name="connsiteY8" fmla="*/ 3683 h 3068283"/>
                <a:gd name="connsiteX9" fmla="*/ 241398 w 4262654"/>
                <a:gd name="connsiteY9" fmla="*/ 219583 h 3068283"/>
                <a:gd name="connsiteX10" fmla="*/ 98 w 4262654"/>
                <a:gd name="connsiteY10" fmla="*/ 1006983 h 3068283"/>
                <a:gd name="connsiteX11" fmla="*/ 261306 w 4262654"/>
                <a:gd name="connsiteY11" fmla="*/ 1684201 h 3068283"/>
                <a:gd name="connsiteX12" fmla="*/ 1117698 w 4262654"/>
                <a:gd name="connsiteY12" fmla="*/ 2403983 h 3068283"/>
                <a:gd name="connsiteX13" fmla="*/ 2273398 w 4262654"/>
                <a:gd name="connsiteY13" fmla="*/ 3064383 h 3068283"/>
                <a:gd name="connsiteX14" fmla="*/ 3543398 w 4262654"/>
                <a:gd name="connsiteY14" fmla="*/ 2657983 h 3068283"/>
                <a:gd name="connsiteX15" fmla="*/ 4140298 w 4262654"/>
                <a:gd name="connsiteY15" fmla="*/ 2251583 h 3068283"/>
                <a:gd name="connsiteX16" fmla="*/ 4254598 w 4262654"/>
                <a:gd name="connsiteY16" fmla="*/ 1591183 h 3068283"/>
                <a:gd name="connsiteX0" fmla="*/ 4262396 w 4270452"/>
                <a:gd name="connsiteY0" fmla="*/ 1591183 h 3068283"/>
                <a:gd name="connsiteX1" fmla="*/ 4021096 w 4270452"/>
                <a:gd name="connsiteY1" fmla="*/ 1387983 h 3068283"/>
                <a:gd name="connsiteX2" fmla="*/ 2852696 w 4270452"/>
                <a:gd name="connsiteY2" fmla="*/ 1807083 h 3068283"/>
                <a:gd name="connsiteX3" fmla="*/ 1925596 w 4270452"/>
                <a:gd name="connsiteY3" fmla="*/ 2302383 h 3068283"/>
                <a:gd name="connsiteX4" fmla="*/ 1531896 w 4270452"/>
                <a:gd name="connsiteY4" fmla="*/ 2073783 h 3068283"/>
                <a:gd name="connsiteX5" fmla="*/ 1557296 w 4270452"/>
                <a:gd name="connsiteY5" fmla="*/ 1400683 h 3068283"/>
                <a:gd name="connsiteX6" fmla="*/ 1580293 w 4270452"/>
                <a:gd name="connsiteY6" fmla="*/ 881013 h 3068283"/>
                <a:gd name="connsiteX7" fmla="*/ 1328696 w 4270452"/>
                <a:gd name="connsiteY7" fmla="*/ 346583 h 3068283"/>
                <a:gd name="connsiteX8" fmla="*/ 985796 w 4270452"/>
                <a:gd name="connsiteY8" fmla="*/ 3683 h 3068283"/>
                <a:gd name="connsiteX9" fmla="*/ 249196 w 4270452"/>
                <a:gd name="connsiteY9" fmla="*/ 219583 h 3068283"/>
                <a:gd name="connsiteX10" fmla="*/ 7896 w 4270452"/>
                <a:gd name="connsiteY10" fmla="*/ 1006983 h 3068283"/>
                <a:gd name="connsiteX11" fmla="*/ 269104 w 4270452"/>
                <a:gd name="connsiteY11" fmla="*/ 1684201 h 3068283"/>
                <a:gd name="connsiteX12" fmla="*/ 1125496 w 4270452"/>
                <a:gd name="connsiteY12" fmla="*/ 2403983 h 3068283"/>
                <a:gd name="connsiteX13" fmla="*/ 2281196 w 4270452"/>
                <a:gd name="connsiteY13" fmla="*/ 3064383 h 3068283"/>
                <a:gd name="connsiteX14" fmla="*/ 3551196 w 4270452"/>
                <a:gd name="connsiteY14" fmla="*/ 2657983 h 3068283"/>
                <a:gd name="connsiteX15" fmla="*/ 4148096 w 4270452"/>
                <a:gd name="connsiteY15" fmla="*/ 2251583 h 3068283"/>
                <a:gd name="connsiteX16" fmla="*/ 4262396 w 4270452"/>
                <a:gd name="connsiteY16" fmla="*/ 1591183 h 3068283"/>
                <a:gd name="connsiteX0" fmla="*/ 4254598 w 4262654"/>
                <a:gd name="connsiteY0" fmla="*/ 1591183 h 3072637"/>
                <a:gd name="connsiteX1" fmla="*/ 4013298 w 4262654"/>
                <a:gd name="connsiteY1" fmla="*/ 1387983 h 3072637"/>
                <a:gd name="connsiteX2" fmla="*/ 2844898 w 4262654"/>
                <a:gd name="connsiteY2" fmla="*/ 1807083 h 3072637"/>
                <a:gd name="connsiteX3" fmla="*/ 1917798 w 4262654"/>
                <a:gd name="connsiteY3" fmla="*/ 2302383 h 3072637"/>
                <a:gd name="connsiteX4" fmla="*/ 1524098 w 4262654"/>
                <a:gd name="connsiteY4" fmla="*/ 2073783 h 3072637"/>
                <a:gd name="connsiteX5" fmla="*/ 1549498 w 4262654"/>
                <a:gd name="connsiteY5" fmla="*/ 1400683 h 3072637"/>
                <a:gd name="connsiteX6" fmla="*/ 1572495 w 4262654"/>
                <a:gd name="connsiteY6" fmla="*/ 881013 h 3072637"/>
                <a:gd name="connsiteX7" fmla="*/ 1320898 w 4262654"/>
                <a:gd name="connsiteY7" fmla="*/ 346583 h 3072637"/>
                <a:gd name="connsiteX8" fmla="*/ 977998 w 4262654"/>
                <a:gd name="connsiteY8" fmla="*/ 3683 h 3072637"/>
                <a:gd name="connsiteX9" fmla="*/ 241398 w 4262654"/>
                <a:gd name="connsiteY9" fmla="*/ 219583 h 3072637"/>
                <a:gd name="connsiteX10" fmla="*/ 98 w 4262654"/>
                <a:gd name="connsiteY10" fmla="*/ 1006983 h 3072637"/>
                <a:gd name="connsiteX11" fmla="*/ 261306 w 4262654"/>
                <a:gd name="connsiteY11" fmla="*/ 1684201 h 3072637"/>
                <a:gd name="connsiteX12" fmla="*/ 1179482 w 4262654"/>
                <a:gd name="connsiteY12" fmla="*/ 2268058 h 3072637"/>
                <a:gd name="connsiteX13" fmla="*/ 2273398 w 4262654"/>
                <a:gd name="connsiteY13" fmla="*/ 3064383 h 3072637"/>
                <a:gd name="connsiteX14" fmla="*/ 3543398 w 4262654"/>
                <a:gd name="connsiteY14" fmla="*/ 2657983 h 3072637"/>
                <a:gd name="connsiteX15" fmla="*/ 4140298 w 4262654"/>
                <a:gd name="connsiteY15" fmla="*/ 2251583 h 3072637"/>
                <a:gd name="connsiteX16" fmla="*/ 4254598 w 4262654"/>
                <a:gd name="connsiteY16" fmla="*/ 1591183 h 3072637"/>
                <a:gd name="connsiteX0" fmla="*/ 4257479 w 4265535"/>
                <a:gd name="connsiteY0" fmla="*/ 1591183 h 3072637"/>
                <a:gd name="connsiteX1" fmla="*/ 4016179 w 4265535"/>
                <a:gd name="connsiteY1" fmla="*/ 1387983 h 3072637"/>
                <a:gd name="connsiteX2" fmla="*/ 2847779 w 4265535"/>
                <a:gd name="connsiteY2" fmla="*/ 1807083 h 3072637"/>
                <a:gd name="connsiteX3" fmla="*/ 1920679 w 4265535"/>
                <a:gd name="connsiteY3" fmla="*/ 2302383 h 3072637"/>
                <a:gd name="connsiteX4" fmla="*/ 1526979 w 4265535"/>
                <a:gd name="connsiteY4" fmla="*/ 2073783 h 3072637"/>
                <a:gd name="connsiteX5" fmla="*/ 1552379 w 4265535"/>
                <a:gd name="connsiteY5" fmla="*/ 1400683 h 3072637"/>
                <a:gd name="connsiteX6" fmla="*/ 1575376 w 4265535"/>
                <a:gd name="connsiteY6" fmla="*/ 881013 h 3072637"/>
                <a:gd name="connsiteX7" fmla="*/ 1323779 w 4265535"/>
                <a:gd name="connsiteY7" fmla="*/ 346583 h 3072637"/>
                <a:gd name="connsiteX8" fmla="*/ 980879 w 4265535"/>
                <a:gd name="connsiteY8" fmla="*/ 3683 h 3072637"/>
                <a:gd name="connsiteX9" fmla="*/ 244279 w 4265535"/>
                <a:gd name="connsiteY9" fmla="*/ 219583 h 3072637"/>
                <a:gd name="connsiteX10" fmla="*/ 2979 w 4265535"/>
                <a:gd name="connsiteY10" fmla="*/ 1006983 h 3072637"/>
                <a:gd name="connsiteX11" fmla="*/ 375398 w 4265535"/>
                <a:gd name="connsiteY11" fmla="*/ 1634774 h 3072637"/>
                <a:gd name="connsiteX12" fmla="*/ 1182363 w 4265535"/>
                <a:gd name="connsiteY12" fmla="*/ 2268058 h 3072637"/>
                <a:gd name="connsiteX13" fmla="*/ 2276279 w 4265535"/>
                <a:gd name="connsiteY13" fmla="*/ 3064383 h 3072637"/>
                <a:gd name="connsiteX14" fmla="*/ 3546279 w 4265535"/>
                <a:gd name="connsiteY14" fmla="*/ 2657983 h 3072637"/>
                <a:gd name="connsiteX15" fmla="*/ 4143179 w 4265535"/>
                <a:gd name="connsiteY15" fmla="*/ 2251583 h 3072637"/>
                <a:gd name="connsiteX16" fmla="*/ 4257479 w 4265535"/>
                <a:gd name="connsiteY16" fmla="*/ 1591183 h 3072637"/>
                <a:gd name="connsiteX0" fmla="*/ 4257479 w 4265535"/>
                <a:gd name="connsiteY0" fmla="*/ 1591183 h 3072637"/>
                <a:gd name="connsiteX1" fmla="*/ 4016179 w 4265535"/>
                <a:gd name="connsiteY1" fmla="*/ 1387983 h 3072637"/>
                <a:gd name="connsiteX2" fmla="*/ 2847779 w 4265535"/>
                <a:gd name="connsiteY2" fmla="*/ 1807083 h 3072637"/>
                <a:gd name="connsiteX3" fmla="*/ 1920679 w 4265535"/>
                <a:gd name="connsiteY3" fmla="*/ 2302383 h 3072637"/>
                <a:gd name="connsiteX4" fmla="*/ 1526979 w 4265535"/>
                <a:gd name="connsiteY4" fmla="*/ 2073783 h 3072637"/>
                <a:gd name="connsiteX5" fmla="*/ 1552379 w 4265535"/>
                <a:gd name="connsiteY5" fmla="*/ 1400683 h 3072637"/>
                <a:gd name="connsiteX6" fmla="*/ 1575376 w 4265535"/>
                <a:gd name="connsiteY6" fmla="*/ 881013 h 3072637"/>
                <a:gd name="connsiteX7" fmla="*/ 1323779 w 4265535"/>
                <a:gd name="connsiteY7" fmla="*/ 346583 h 3072637"/>
                <a:gd name="connsiteX8" fmla="*/ 980879 w 4265535"/>
                <a:gd name="connsiteY8" fmla="*/ 3683 h 3072637"/>
                <a:gd name="connsiteX9" fmla="*/ 244279 w 4265535"/>
                <a:gd name="connsiteY9" fmla="*/ 219583 h 3072637"/>
                <a:gd name="connsiteX10" fmla="*/ 2979 w 4265535"/>
                <a:gd name="connsiteY10" fmla="*/ 1006983 h 3072637"/>
                <a:gd name="connsiteX11" fmla="*/ 375398 w 4265535"/>
                <a:gd name="connsiteY11" fmla="*/ 1634774 h 3072637"/>
                <a:gd name="connsiteX12" fmla="*/ 1182363 w 4265535"/>
                <a:gd name="connsiteY12" fmla="*/ 2268058 h 3072637"/>
                <a:gd name="connsiteX13" fmla="*/ 2276279 w 4265535"/>
                <a:gd name="connsiteY13" fmla="*/ 3064383 h 3072637"/>
                <a:gd name="connsiteX14" fmla="*/ 3546279 w 4265535"/>
                <a:gd name="connsiteY14" fmla="*/ 2657983 h 3072637"/>
                <a:gd name="connsiteX15" fmla="*/ 4143179 w 4265535"/>
                <a:gd name="connsiteY15" fmla="*/ 2251583 h 3072637"/>
                <a:gd name="connsiteX16" fmla="*/ 4257479 w 4265535"/>
                <a:gd name="connsiteY16" fmla="*/ 1591183 h 3072637"/>
                <a:gd name="connsiteX0" fmla="*/ 4257479 w 4265535"/>
                <a:gd name="connsiteY0" fmla="*/ 1624022 h 3105476"/>
                <a:gd name="connsiteX1" fmla="*/ 4016179 w 4265535"/>
                <a:gd name="connsiteY1" fmla="*/ 1420822 h 3105476"/>
                <a:gd name="connsiteX2" fmla="*/ 2847779 w 4265535"/>
                <a:gd name="connsiteY2" fmla="*/ 1839922 h 3105476"/>
                <a:gd name="connsiteX3" fmla="*/ 1920679 w 4265535"/>
                <a:gd name="connsiteY3" fmla="*/ 2335222 h 3105476"/>
                <a:gd name="connsiteX4" fmla="*/ 1526979 w 4265535"/>
                <a:gd name="connsiteY4" fmla="*/ 2106622 h 3105476"/>
                <a:gd name="connsiteX5" fmla="*/ 1552379 w 4265535"/>
                <a:gd name="connsiteY5" fmla="*/ 1433522 h 3105476"/>
                <a:gd name="connsiteX6" fmla="*/ 1575376 w 4265535"/>
                <a:gd name="connsiteY6" fmla="*/ 913852 h 3105476"/>
                <a:gd name="connsiteX7" fmla="*/ 980879 w 4265535"/>
                <a:gd name="connsiteY7" fmla="*/ 36522 h 3105476"/>
                <a:gd name="connsiteX8" fmla="*/ 244279 w 4265535"/>
                <a:gd name="connsiteY8" fmla="*/ 252422 h 3105476"/>
                <a:gd name="connsiteX9" fmla="*/ 2979 w 4265535"/>
                <a:gd name="connsiteY9" fmla="*/ 1039822 h 3105476"/>
                <a:gd name="connsiteX10" fmla="*/ 375398 w 4265535"/>
                <a:gd name="connsiteY10" fmla="*/ 1667613 h 3105476"/>
                <a:gd name="connsiteX11" fmla="*/ 1182363 w 4265535"/>
                <a:gd name="connsiteY11" fmla="*/ 2300897 h 3105476"/>
                <a:gd name="connsiteX12" fmla="*/ 2276279 w 4265535"/>
                <a:gd name="connsiteY12" fmla="*/ 3097222 h 3105476"/>
                <a:gd name="connsiteX13" fmla="*/ 3546279 w 4265535"/>
                <a:gd name="connsiteY13" fmla="*/ 2690822 h 3105476"/>
                <a:gd name="connsiteX14" fmla="*/ 4143179 w 4265535"/>
                <a:gd name="connsiteY14" fmla="*/ 2284422 h 3105476"/>
                <a:gd name="connsiteX15" fmla="*/ 4257479 w 4265535"/>
                <a:gd name="connsiteY15" fmla="*/ 1624022 h 3105476"/>
                <a:gd name="connsiteX0" fmla="*/ 4257479 w 4265535"/>
                <a:gd name="connsiteY0" fmla="*/ 1624022 h 3105476"/>
                <a:gd name="connsiteX1" fmla="*/ 4016179 w 4265535"/>
                <a:gd name="connsiteY1" fmla="*/ 1420822 h 3105476"/>
                <a:gd name="connsiteX2" fmla="*/ 2847779 w 4265535"/>
                <a:gd name="connsiteY2" fmla="*/ 1839922 h 3105476"/>
                <a:gd name="connsiteX3" fmla="*/ 1920679 w 4265535"/>
                <a:gd name="connsiteY3" fmla="*/ 2335222 h 3105476"/>
                <a:gd name="connsiteX4" fmla="*/ 1526979 w 4265535"/>
                <a:gd name="connsiteY4" fmla="*/ 2106622 h 3105476"/>
                <a:gd name="connsiteX5" fmla="*/ 1552379 w 4265535"/>
                <a:gd name="connsiteY5" fmla="*/ 1433522 h 3105476"/>
                <a:gd name="connsiteX6" fmla="*/ 1575376 w 4265535"/>
                <a:gd name="connsiteY6" fmla="*/ 913852 h 3105476"/>
                <a:gd name="connsiteX7" fmla="*/ 980879 w 4265535"/>
                <a:gd name="connsiteY7" fmla="*/ 36522 h 3105476"/>
                <a:gd name="connsiteX8" fmla="*/ 244279 w 4265535"/>
                <a:gd name="connsiteY8" fmla="*/ 252422 h 3105476"/>
                <a:gd name="connsiteX9" fmla="*/ 2979 w 4265535"/>
                <a:gd name="connsiteY9" fmla="*/ 1039822 h 3105476"/>
                <a:gd name="connsiteX10" fmla="*/ 375398 w 4265535"/>
                <a:gd name="connsiteY10" fmla="*/ 1667613 h 3105476"/>
                <a:gd name="connsiteX11" fmla="*/ 1182363 w 4265535"/>
                <a:gd name="connsiteY11" fmla="*/ 2300897 h 3105476"/>
                <a:gd name="connsiteX12" fmla="*/ 2276279 w 4265535"/>
                <a:gd name="connsiteY12" fmla="*/ 3097222 h 3105476"/>
                <a:gd name="connsiteX13" fmla="*/ 3546279 w 4265535"/>
                <a:gd name="connsiteY13" fmla="*/ 2690822 h 3105476"/>
                <a:gd name="connsiteX14" fmla="*/ 4143179 w 4265535"/>
                <a:gd name="connsiteY14" fmla="*/ 2284422 h 3105476"/>
                <a:gd name="connsiteX15" fmla="*/ 4257479 w 4265535"/>
                <a:gd name="connsiteY15" fmla="*/ 1624022 h 3105476"/>
                <a:gd name="connsiteX0" fmla="*/ 4257479 w 4265535"/>
                <a:gd name="connsiteY0" fmla="*/ 1624022 h 3105476"/>
                <a:gd name="connsiteX1" fmla="*/ 4016179 w 4265535"/>
                <a:gd name="connsiteY1" fmla="*/ 1420822 h 3105476"/>
                <a:gd name="connsiteX2" fmla="*/ 2847779 w 4265535"/>
                <a:gd name="connsiteY2" fmla="*/ 1839922 h 3105476"/>
                <a:gd name="connsiteX3" fmla="*/ 1920679 w 4265535"/>
                <a:gd name="connsiteY3" fmla="*/ 2335222 h 3105476"/>
                <a:gd name="connsiteX4" fmla="*/ 1526979 w 4265535"/>
                <a:gd name="connsiteY4" fmla="*/ 2106622 h 3105476"/>
                <a:gd name="connsiteX5" fmla="*/ 1575376 w 4265535"/>
                <a:gd name="connsiteY5" fmla="*/ 913852 h 3105476"/>
                <a:gd name="connsiteX6" fmla="*/ 980879 w 4265535"/>
                <a:gd name="connsiteY6" fmla="*/ 36522 h 3105476"/>
                <a:gd name="connsiteX7" fmla="*/ 244279 w 4265535"/>
                <a:gd name="connsiteY7" fmla="*/ 252422 h 3105476"/>
                <a:gd name="connsiteX8" fmla="*/ 2979 w 4265535"/>
                <a:gd name="connsiteY8" fmla="*/ 1039822 h 3105476"/>
                <a:gd name="connsiteX9" fmla="*/ 375398 w 4265535"/>
                <a:gd name="connsiteY9" fmla="*/ 1667613 h 3105476"/>
                <a:gd name="connsiteX10" fmla="*/ 1182363 w 4265535"/>
                <a:gd name="connsiteY10" fmla="*/ 2300897 h 3105476"/>
                <a:gd name="connsiteX11" fmla="*/ 2276279 w 4265535"/>
                <a:gd name="connsiteY11" fmla="*/ 3097222 h 3105476"/>
                <a:gd name="connsiteX12" fmla="*/ 3546279 w 4265535"/>
                <a:gd name="connsiteY12" fmla="*/ 2690822 h 3105476"/>
                <a:gd name="connsiteX13" fmla="*/ 4143179 w 4265535"/>
                <a:gd name="connsiteY13" fmla="*/ 2284422 h 3105476"/>
                <a:gd name="connsiteX14" fmla="*/ 4257479 w 4265535"/>
                <a:gd name="connsiteY14" fmla="*/ 1624022 h 3105476"/>
                <a:gd name="connsiteX0" fmla="*/ 4257479 w 4265535"/>
                <a:gd name="connsiteY0" fmla="*/ 1624022 h 3105476"/>
                <a:gd name="connsiteX1" fmla="*/ 4016179 w 4265535"/>
                <a:gd name="connsiteY1" fmla="*/ 1420822 h 3105476"/>
                <a:gd name="connsiteX2" fmla="*/ 2847779 w 4265535"/>
                <a:gd name="connsiteY2" fmla="*/ 1839922 h 3105476"/>
                <a:gd name="connsiteX3" fmla="*/ 2550874 w 4265535"/>
                <a:gd name="connsiteY3" fmla="*/ 2471147 h 3105476"/>
                <a:gd name="connsiteX4" fmla="*/ 1526979 w 4265535"/>
                <a:gd name="connsiteY4" fmla="*/ 2106622 h 3105476"/>
                <a:gd name="connsiteX5" fmla="*/ 1575376 w 4265535"/>
                <a:gd name="connsiteY5" fmla="*/ 913852 h 3105476"/>
                <a:gd name="connsiteX6" fmla="*/ 980879 w 4265535"/>
                <a:gd name="connsiteY6" fmla="*/ 36522 h 3105476"/>
                <a:gd name="connsiteX7" fmla="*/ 244279 w 4265535"/>
                <a:gd name="connsiteY7" fmla="*/ 252422 h 3105476"/>
                <a:gd name="connsiteX8" fmla="*/ 2979 w 4265535"/>
                <a:gd name="connsiteY8" fmla="*/ 1039822 h 3105476"/>
                <a:gd name="connsiteX9" fmla="*/ 375398 w 4265535"/>
                <a:gd name="connsiteY9" fmla="*/ 1667613 h 3105476"/>
                <a:gd name="connsiteX10" fmla="*/ 1182363 w 4265535"/>
                <a:gd name="connsiteY10" fmla="*/ 2300897 h 3105476"/>
                <a:gd name="connsiteX11" fmla="*/ 2276279 w 4265535"/>
                <a:gd name="connsiteY11" fmla="*/ 3097222 h 3105476"/>
                <a:gd name="connsiteX12" fmla="*/ 3546279 w 4265535"/>
                <a:gd name="connsiteY12" fmla="*/ 2690822 h 3105476"/>
                <a:gd name="connsiteX13" fmla="*/ 4143179 w 4265535"/>
                <a:gd name="connsiteY13" fmla="*/ 2284422 h 3105476"/>
                <a:gd name="connsiteX14" fmla="*/ 4257479 w 4265535"/>
                <a:gd name="connsiteY14" fmla="*/ 1624022 h 3105476"/>
                <a:gd name="connsiteX0" fmla="*/ 4143179 w 4194496"/>
                <a:gd name="connsiteY0" fmla="*/ 2284422 h 3105476"/>
                <a:gd name="connsiteX1" fmla="*/ 4016179 w 4194496"/>
                <a:gd name="connsiteY1" fmla="*/ 1420822 h 3105476"/>
                <a:gd name="connsiteX2" fmla="*/ 2847779 w 4194496"/>
                <a:gd name="connsiteY2" fmla="*/ 1839922 h 3105476"/>
                <a:gd name="connsiteX3" fmla="*/ 2550874 w 4194496"/>
                <a:gd name="connsiteY3" fmla="*/ 2471147 h 3105476"/>
                <a:gd name="connsiteX4" fmla="*/ 1526979 w 4194496"/>
                <a:gd name="connsiteY4" fmla="*/ 2106622 h 3105476"/>
                <a:gd name="connsiteX5" fmla="*/ 1575376 w 4194496"/>
                <a:gd name="connsiteY5" fmla="*/ 913852 h 3105476"/>
                <a:gd name="connsiteX6" fmla="*/ 980879 w 4194496"/>
                <a:gd name="connsiteY6" fmla="*/ 36522 h 3105476"/>
                <a:gd name="connsiteX7" fmla="*/ 244279 w 4194496"/>
                <a:gd name="connsiteY7" fmla="*/ 252422 h 3105476"/>
                <a:gd name="connsiteX8" fmla="*/ 2979 w 4194496"/>
                <a:gd name="connsiteY8" fmla="*/ 1039822 h 3105476"/>
                <a:gd name="connsiteX9" fmla="*/ 375398 w 4194496"/>
                <a:gd name="connsiteY9" fmla="*/ 1667613 h 3105476"/>
                <a:gd name="connsiteX10" fmla="*/ 1182363 w 4194496"/>
                <a:gd name="connsiteY10" fmla="*/ 2300897 h 3105476"/>
                <a:gd name="connsiteX11" fmla="*/ 2276279 w 4194496"/>
                <a:gd name="connsiteY11" fmla="*/ 3097222 h 3105476"/>
                <a:gd name="connsiteX12" fmla="*/ 3546279 w 4194496"/>
                <a:gd name="connsiteY12" fmla="*/ 2690822 h 3105476"/>
                <a:gd name="connsiteX13" fmla="*/ 4143179 w 4194496"/>
                <a:gd name="connsiteY13" fmla="*/ 2284422 h 3105476"/>
                <a:gd name="connsiteX0" fmla="*/ 4143179 w 4154854"/>
                <a:gd name="connsiteY0" fmla="*/ 2284422 h 3105476"/>
                <a:gd name="connsiteX1" fmla="*/ 3855541 w 4154854"/>
                <a:gd name="connsiteY1" fmla="*/ 1803881 h 3105476"/>
                <a:gd name="connsiteX2" fmla="*/ 2847779 w 4154854"/>
                <a:gd name="connsiteY2" fmla="*/ 1839922 h 3105476"/>
                <a:gd name="connsiteX3" fmla="*/ 2550874 w 4154854"/>
                <a:gd name="connsiteY3" fmla="*/ 2471147 h 3105476"/>
                <a:gd name="connsiteX4" fmla="*/ 1526979 w 4154854"/>
                <a:gd name="connsiteY4" fmla="*/ 2106622 h 3105476"/>
                <a:gd name="connsiteX5" fmla="*/ 1575376 w 4154854"/>
                <a:gd name="connsiteY5" fmla="*/ 913852 h 3105476"/>
                <a:gd name="connsiteX6" fmla="*/ 980879 w 4154854"/>
                <a:gd name="connsiteY6" fmla="*/ 36522 h 3105476"/>
                <a:gd name="connsiteX7" fmla="*/ 244279 w 4154854"/>
                <a:gd name="connsiteY7" fmla="*/ 252422 h 3105476"/>
                <a:gd name="connsiteX8" fmla="*/ 2979 w 4154854"/>
                <a:gd name="connsiteY8" fmla="*/ 1039822 h 3105476"/>
                <a:gd name="connsiteX9" fmla="*/ 375398 w 4154854"/>
                <a:gd name="connsiteY9" fmla="*/ 1667613 h 3105476"/>
                <a:gd name="connsiteX10" fmla="*/ 1182363 w 4154854"/>
                <a:gd name="connsiteY10" fmla="*/ 2300897 h 3105476"/>
                <a:gd name="connsiteX11" fmla="*/ 2276279 w 4154854"/>
                <a:gd name="connsiteY11" fmla="*/ 3097222 h 3105476"/>
                <a:gd name="connsiteX12" fmla="*/ 3546279 w 4154854"/>
                <a:gd name="connsiteY12" fmla="*/ 2690822 h 3105476"/>
                <a:gd name="connsiteX13" fmla="*/ 4143179 w 4154854"/>
                <a:gd name="connsiteY13" fmla="*/ 2284422 h 3105476"/>
                <a:gd name="connsiteX0" fmla="*/ 4143179 w 4155362"/>
                <a:gd name="connsiteY0" fmla="*/ 2284422 h 3105476"/>
                <a:gd name="connsiteX1" fmla="*/ 3855541 w 4155362"/>
                <a:gd name="connsiteY1" fmla="*/ 1803881 h 3105476"/>
                <a:gd name="connsiteX2" fmla="*/ 2798352 w 4155362"/>
                <a:gd name="connsiteY2" fmla="*/ 1778138 h 3105476"/>
                <a:gd name="connsiteX3" fmla="*/ 2550874 w 4155362"/>
                <a:gd name="connsiteY3" fmla="*/ 2471147 h 3105476"/>
                <a:gd name="connsiteX4" fmla="*/ 1526979 w 4155362"/>
                <a:gd name="connsiteY4" fmla="*/ 2106622 h 3105476"/>
                <a:gd name="connsiteX5" fmla="*/ 1575376 w 4155362"/>
                <a:gd name="connsiteY5" fmla="*/ 913852 h 3105476"/>
                <a:gd name="connsiteX6" fmla="*/ 980879 w 4155362"/>
                <a:gd name="connsiteY6" fmla="*/ 36522 h 3105476"/>
                <a:gd name="connsiteX7" fmla="*/ 244279 w 4155362"/>
                <a:gd name="connsiteY7" fmla="*/ 252422 h 3105476"/>
                <a:gd name="connsiteX8" fmla="*/ 2979 w 4155362"/>
                <a:gd name="connsiteY8" fmla="*/ 1039822 h 3105476"/>
                <a:gd name="connsiteX9" fmla="*/ 375398 w 4155362"/>
                <a:gd name="connsiteY9" fmla="*/ 1667613 h 3105476"/>
                <a:gd name="connsiteX10" fmla="*/ 1182363 w 4155362"/>
                <a:gd name="connsiteY10" fmla="*/ 2300897 h 3105476"/>
                <a:gd name="connsiteX11" fmla="*/ 2276279 w 4155362"/>
                <a:gd name="connsiteY11" fmla="*/ 3097222 h 3105476"/>
                <a:gd name="connsiteX12" fmla="*/ 3546279 w 4155362"/>
                <a:gd name="connsiteY12" fmla="*/ 2690822 h 3105476"/>
                <a:gd name="connsiteX13" fmla="*/ 4143179 w 4155362"/>
                <a:gd name="connsiteY13" fmla="*/ 2284422 h 3105476"/>
                <a:gd name="connsiteX0" fmla="*/ 4143179 w 4155362"/>
                <a:gd name="connsiteY0" fmla="*/ 2284422 h 3105476"/>
                <a:gd name="connsiteX1" fmla="*/ 3855541 w 4155362"/>
                <a:gd name="connsiteY1" fmla="*/ 1803881 h 3105476"/>
                <a:gd name="connsiteX2" fmla="*/ 2798352 w 4155362"/>
                <a:gd name="connsiteY2" fmla="*/ 1778138 h 3105476"/>
                <a:gd name="connsiteX3" fmla="*/ 2699155 w 4155362"/>
                <a:gd name="connsiteY3" fmla="*/ 2520574 h 3105476"/>
                <a:gd name="connsiteX4" fmla="*/ 1526979 w 4155362"/>
                <a:gd name="connsiteY4" fmla="*/ 2106622 h 3105476"/>
                <a:gd name="connsiteX5" fmla="*/ 1575376 w 4155362"/>
                <a:gd name="connsiteY5" fmla="*/ 913852 h 3105476"/>
                <a:gd name="connsiteX6" fmla="*/ 980879 w 4155362"/>
                <a:gd name="connsiteY6" fmla="*/ 36522 h 3105476"/>
                <a:gd name="connsiteX7" fmla="*/ 244279 w 4155362"/>
                <a:gd name="connsiteY7" fmla="*/ 252422 h 3105476"/>
                <a:gd name="connsiteX8" fmla="*/ 2979 w 4155362"/>
                <a:gd name="connsiteY8" fmla="*/ 1039822 h 3105476"/>
                <a:gd name="connsiteX9" fmla="*/ 375398 w 4155362"/>
                <a:gd name="connsiteY9" fmla="*/ 1667613 h 3105476"/>
                <a:gd name="connsiteX10" fmla="*/ 1182363 w 4155362"/>
                <a:gd name="connsiteY10" fmla="*/ 2300897 h 3105476"/>
                <a:gd name="connsiteX11" fmla="*/ 2276279 w 4155362"/>
                <a:gd name="connsiteY11" fmla="*/ 3097222 h 3105476"/>
                <a:gd name="connsiteX12" fmla="*/ 3546279 w 4155362"/>
                <a:gd name="connsiteY12" fmla="*/ 2690822 h 3105476"/>
                <a:gd name="connsiteX13" fmla="*/ 4143179 w 4155362"/>
                <a:gd name="connsiteY13" fmla="*/ 2284422 h 3105476"/>
                <a:gd name="connsiteX0" fmla="*/ 4140317 w 4152500"/>
                <a:gd name="connsiteY0" fmla="*/ 2262561 h 3083615"/>
                <a:gd name="connsiteX1" fmla="*/ 3852679 w 4152500"/>
                <a:gd name="connsiteY1" fmla="*/ 1782020 h 3083615"/>
                <a:gd name="connsiteX2" fmla="*/ 2795490 w 4152500"/>
                <a:gd name="connsiteY2" fmla="*/ 1756277 h 3083615"/>
                <a:gd name="connsiteX3" fmla="*/ 2696293 w 4152500"/>
                <a:gd name="connsiteY3" fmla="*/ 2498713 h 3083615"/>
                <a:gd name="connsiteX4" fmla="*/ 1524117 w 4152500"/>
                <a:gd name="connsiteY4" fmla="*/ 2084761 h 3083615"/>
                <a:gd name="connsiteX5" fmla="*/ 1572514 w 4152500"/>
                <a:gd name="connsiteY5" fmla="*/ 891991 h 3083615"/>
                <a:gd name="connsiteX6" fmla="*/ 978017 w 4152500"/>
                <a:gd name="connsiteY6" fmla="*/ 14661 h 3083615"/>
                <a:gd name="connsiteX7" fmla="*/ 340271 w 4152500"/>
                <a:gd name="connsiteY7" fmla="*/ 391198 h 3083615"/>
                <a:gd name="connsiteX8" fmla="*/ 117 w 4152500"/>
                <a:gd name="connsiteY8" fmla="*/ 1017961 h 3083615"/>
                <a:gd name="connsiteX9" fmla="*/ 372536 w 4152500"/>
                <a:gd name="connsiteY9" fmla="*/ 1645752 h 3083615"/>
                <a:gd name="connsiteX10" fmla="*/ 1179501 w 4152500"/>
                <a:gd name="connsiteY10" fmla="*/ 2279036 h 3083615"/>
                <a:gd name="connsiteX11" fmla="*/ 2273417 w 4152500"/>
                <a:gd name="connsiteY11" fmla="*/ 3075361 h 3083615"/>
                <a:gd name="connsiteX12" fmla="*/ 3543417 w 4152500"/>
                <a:gd name="connsiteY12" fmla="*/ 2668961 h 3083615"/>
                <a:gd name="connsiteX13" fmla="*/ 4140317 w 4152500"/>
                <a:gd name="connsiteY13" fmla="*/ 2262561 h 3083615"/>
                <a:gd name="connsiteX0" fmla="*/ 4140263 w 4152446"/>
                <a:gd name="connsiteY0" fmla="*/ 2276091 h 3097145"/>
                <a:gd name="connsiteX1" fmla="*/ 3852625 w 4152446"/>
                <a:gd name="connsiteY1" fmla="*/ 1795550 h 3097145"/>
                <a:gd name="connsiteX2" fmla="*/ 2795436 w 4152446"/>
                <a:gd name="connsiteY2" fmla="*/ 1769807 h 3097145"/>
                <a:gd name="connsiteX3" fmla="*/ 2696239 w 4152446"/>
                <a:gd name="connsiteY3" fmla="*/ 2512243 h 3097145"/>
                <a:gd name="connsiteX4" fmla="*/ 1524063 w 4152446"/>
                <a:gd name="connsiteY4" fmla="*/ 2098291 h 3097145"/>
                <a:gd name="connsiteX5" fmla="*/ 1572460 w 4152446"/>
                <a:gd name="connsiteY5" fmla="*/ 905521 h 3097145"/>
                <a:gd name="connsiteX6" fmla="*/ 977963 w 4152446"/>
                <a:gd name="connsiteY6" fmla="*/ 28191 h 3097145"/>
                <a:gd name="connsiteX7" fmla="*/ 340217 w 4152446"/>
                <a:gd name="connsiteY7" fmla="*/ 404728 h 3097145"/>
                <a:gd name="connsiteX8" fmla="*/ 63 w 4152446"/>
                <a:gd name="connsiteY8" fmla="*/ 1031491 h 3097145"/>
                <a:gd name="connsiteX9" fmla="*/ 372482 w 4152446"/>
                <a:gd name="connsiteY9" fmla="*/ 1659282 h 3097145"/>
                <a:gd name="connsiteX10" fmla="*/ 1179447 w 4152446"/>
                <a:gd name="connsiteY10" fmla="*/ 2292566 h 3097145"/>
                <a:gd name="connsiteX11" fmla="*/ 2273363 w 4152446"/>
                <a:gd name="connsiteY11" fmla="*/ 3088891 h 3097145"/>
                <a:gd name="connsiteX12" fmla="*/ 3543363 w 4152446"/>
                <a:gd name="connsiteY12" fmla="*/ 2682491 h 3097145"/>
                <a:gd name="connsiteX13" fmla="*/ 4140263 w 4152446"/>
                <a:gd name="connsiteY13" fmla="*/ 2276091 h 3097145"/>
                <a:gd name="connsiteX0" fmla="*/ 4140651 w 4152834"/>
                <a:gd name="connsiteY0" fmla="*/ 2260579 h 3081633"/>
                <a:gd name="connsiteX1" fmla="*/ 3853013 w 4152834"/>
                <a:gd name="connsiteY1" fmla="*/ 1780038 h 3081633"/>
                <a:gd name="connsiteX2" fmla="*/ 2795824 w 4152834"/>
                <a:gd name="connsiteY2" fmla="*/ 1754295 h 3081633"/>
                <a:gd name="connsiteX3" fmla="*/ 2696627 w 4152834"/>
                <a:gd name="connsiteY3" fmla="*/ 2496731 h 3081633"/>
                <a:gd name="connsiteX4" fmla="*/ 1524451 w 4152834"/>
                <a:gd name="connsiteY4" fmla="*/ 2082779 h 3081633"/>
                <a:gd name="connsiteX5" fmla="*/ 1572848 w 4152834"/>
                <a:gd name="connsiteY5" fmla="*/ 890009 h 3081633"/>
                <a:gd name="connsiteX6" fmla="*/ 978351 w 4152834"/>
                <a:gd name="connsiteY6" fmla="*/ 12679 h 3081633"/>
                <a:gd name="connsiteX7" fmla="*/ 414746 w 4152834"/>
                <a:gd name="connsiteY7" fmla="*/ 500427 h 3081633"/>
                <a:gd name="connsiteX8" fmla="*/ 451 w 4152834"/>
                <a:gd name="connsiteY8" fmla="*/ 1015979 h 3081633"/>
                <a:gd name="connsiteX9" fmla="*/ 372870 w 4152834"/>
                <a:gd name="connsiteY9" fmla="*/ 1643770 h 3081633"/>
                <a:gd name="connsiteX10" fmla="*/ 1179835 w 4152834"/>
                <a:gd name="connsiteY10" fmla="*/ 2277054 h 3081633"/>
                <a:gd name="connsiteX11" fmla="*/ 2273751 w 4152834"/>
                <a:gd name="connsiteY11" fmla="*/ 3073379 h 3081633"/>
                <a:gd name="connsiteX12" fmla="*/ 3543751 w 4152834"/>
                <a:gd name="connsiteY12" fmla="*/ 2666979 h 3081633"/>
                <a:gd name="connsiteX13" fmla="*/ 4140651 w 4152834"/>
                <a:gd name="connsiteY13" fmla="*/ 2260579 h 3081633"/>
                <a:gd name="connsiteX0" fmla="*/ 4140651 w 4152834"/>
                <a:gd name="connsiteY0" fmla="*/ 2260579 h 3081633"/>
                <a:gd name="connsiteX1" fmla="*/ 3853013 w 4152834"/>
                <a:gd name="connsiteY1" fmla="*/ 1780038 h 3081633"/>
                <a:gd name="connsiteX2" fmla="*/ 2795824 w 4152834"/>
                <a:gd name="connsiteY2" fmla="*/ 1754295 h 3081633"/>
                <a:gd name="connsiteX3" fmla="*/ 2696627 w 4152834"/>
                <a:gd name="connsiteY3" fmla="*/ 2496731 h 3081633"/>
                <a:gd name="connsiteX4" fmla="*/ 1524451 w 4152834"/>
                <a:gd name="connsiteY4" fmla="*/ 2082779 h 3081633"/>
                <a:gd name="connsiteX5" fmla="*/ 1572848 w 4152834"/>
                <a:gd name="connsiteY5" fmla="*/ 890009 h 3081633"/>
                <a:gd name="connsiteX6" fmla="*/ 978351 w 4152834"/>
                <a:gd name="connsiteY6" fmla="*/ 12679 h 3081633"/>
                <a:gd name="connsiteX7" fmla="*/ 414746 w 4152834"/>
                <a:gd name="connsiteY7" fmla="*/ 500427 h 3081633"/>
                <a:gd name="connsiteX8" fmla="*/ 451 w 4152834"/>
                <a:gd name="connsiteY8" fmla="*/ 1015979 h 3081633"/>
                <a:gd name="connsiteX9" fmla="*/ 372870 w 4152834"/>
                <a:gd name="connsiteY9" fmla="*/ 1643770 h 3081633"/>
                <a:gd name="connsiteX10" fmla="*/ 1179835 w 4152834"/>
                <a:gd name="connsiteY10" fmla="*/ 2277054 h 3081633"/>
                <a:gd name="connsiteX11" fmla="*/ 2273751 w 4152834"/>
                <a:gd name="connsiteY11" fmla="*/ 3073379 h 3081633"/>
                <a:gd name="connsiteX12" fmla="*/ 3543751 w 4152834"/>
                <a:gd name="connsiteY12" fmla="*/ 2666979 h 3081633"/>
                <a:gd name="connsiteX13" fmla="*/ 4140651 w 4152834"/>
                <a:gd name="connsiteY13" fmla="*/ 2260579 h 3081633"/>
                <a:gd name="connsiteX0" fmla="*/ 4169766 w 4181949"/>
                <a:gd name="connsiteY0" fmla="*/ 2248481 h 3069535"/>
                <a:gd name="connsiteX1" fmla="*/ 3882128 w 4181949"/>
                <a:gd name="connsiteY1" fmla="*/ 1767940 h 3069535"/>
                <a:gd name="connsiteX2" fmla="*/ 2824939 w 4181949"/>
                <a:gd name="connsiteY2" fmla="*/ 1742197 h 3069535"/>
                <a:gd name="connsiteX3" fmla="*/ 2725742 w 4181949"/>
                <a:gd name="connsiteY3" fmla="*/ 2484633 h 3069535"/>
                <a:gd name="connsiteX4" fmla="*/ 1553566 w 4181949"/>
                <a:gd name="connsiteY4" fmla="*/ 2070681 h 3069535"/>
                <a:gd name="connsiteX5" fmla="*/ 1601963 w 4181949"/>
                <a:gd name="connsiteY5" fmla="*/ 877911 h 3069535"/>
                <a:gd name="connsiteX6" fmla="*/ 1007466 w 4181949"/>
                <a:gd name="connsiteY6" fmla="*/ 581 h 3069535"/>
                <a:gd name="connsiteX7" fmla="*/ 29566 w 4181949"/>
                <a:gd name="connsiteY7" fmla="*/ 1003881 h 3069535"/>
                <a:gd name="connsiteX8" fmla="*/ 401985 w 4181949"/>
                <a:gd name="connsiteY8" fmla="*/ 1631672 h 3069535"/>
                <a:gd name="connsiteX9" fmla="*/ 1208950 w 4181949"/>
                <a:gd name="connsiteY9" fmla="*/ 2264956 h 3069535"/>
                <a:gd name="connsiteX10" fmla="*/ 2302866 w 4181949"/>
                <a:gd name="connsiteY10" fmla="*/ 3061281 h 3069535"/>
                <a:gd name="connsiteX11" fmla="*/ 3572866 w 4181949"/>
                <a:gd name="connsiteY11" fmla="*/ 2654881 h 3069535"/>
                <a:gd name="connsiteX12" fmla="*/ 4169766 w 4181949"/>
                <a:gd name="connsiteY12" fmla="*/ 2248481 h 3069535"/>
                <a:gd name="connsiteX0" fmla="*/ 4149988 w 4162171"/>
                <a:gd name="connsiteY0" fmla="*/ 2149725 h 2970779"/>
                <a:gd name="connsiteX1" fmla="*/ 3862350 w 4162171"/>
                <a:gd name="connsiteY1" fmla="*/ 1669184 h 2970779"/>
                <a:gd name="connsiteX2" fmla="*/ 2805161 w 4162171"/>
                <a:gd name="connsiteY2" fmla="*/ 1643441 h 2970779"/>
                <a:gd name="connsiteX3" fmla="*/ 2705964 w 4162171"/>
                <a:gd name="connsiteY3" fmla="*/ 2385877 h 2970779"/>
                <a:gd name="connsiteX4" fmla="*/ 1533788 w 4162171"/>
                <a:gd name="connsiteY4" fmla="*/ 1971925 h 2970779"/>
                <a:gd name="connsiteX5" fmla="*/ 1582185 w 4162171"/>
                <a:gd name="connsiteY5" fmla="*/ 779155 h 2970779"/>
                <a:gd name="connsiteX6" fmla="*/ 654055 w 4162171"/>
                <a:gd name="connsiteY6" fmla="*/ 679 h 2970779"/>
                <a:gd name="connsiteX7" fmla="*/ 9788 w 4162171"/>
                <a:gd name="connsiteY7" fmla="*/ 905125 h 2970779"/>
                <a:gd name="connsiteX8" fmla="*/ 382207 w 4162171"/>
                <a:gd name="connsiteY8" fmla="*/ 1532916 h 2970779"/>
                <a:gd name="connsiteX9" fmla="*/ 1189172 w 4162171"/>
                <a:gd name="connsiteY9" fmla="*/ 2166200 h 2970779"/>
                <a:gd name="connsiteX10" fmla="*/ 2283088 w 4162171"/>
                <a:gd name="connsiteY10" fmla="*/ 2962525 h 2970779"/>
                <a:gd name="connsiteX11" fmla="*/ 3553088 w 4162171"/>
                <a:gd name="connsiteY11" fmla="*/ 2556125 h 2970779"/>
                <a:gd name="connsiteX12" fmla="*/ 4149988 w 4162171"/>
                <a:gd name="connsiteY12" fmla="*/ 2149725 h 2970779"/>
                <a:gd name="connsiteX0" fmla="*/ 4151265 w 4163448"/>
                <a:gd name="connsiteY0" fmla="*/ 2149725 h 2970779"/>
                <a:gd name="connsiteX1" fmla="*/ 3863627 w 4163448"/>
                <a:gd name="connsiteY1" fmla="*/ 1669184 h 2970779"/>
                <a:gd name="connsiteX2" fmla="*/ 2806438 w 4163448"/>
                <a:gd name="connsiteY2" fmla="*/ 1643441 h 2970779"/>
                <a:gd name="connsiteX3" fmla="*/ 2707241 w 4163448"/>
                <a:gd name="connsiteY3" fmla="*/ 2385877 h 2970779"/>
                <a:gd name="connsiteX4" fmla="*/ 1535065 w 4163448"/>
                <a:gd name="connsiteY4" fmla="*/ 1971925 h 2970779"/>
                <a:gd name="connsiteX5" fmla="*/ 1583462 w 4163448"/>
                <a:gd name="connsiteY5" fmla="*/ 779155 h 2970779"/>
                <a:gd name="connsiteX6" fmla="*/ 655332 w 4163448"/>
                <a:gd name="connsiteY6" fmla="*/ 679 h 2970779"/>
                <a:gd name="connsiteX7" fmla="*/ 11065 w 4163448"/>
                <a:gd name="connsiteY7" fmla="*/ 905125 h 2970779"/>
                <a:gd name="connsiteX8" fmla="*/ 1190449 w 4163448"/>
                <a:gd name="connsiteY8" fmla="*/ 2166200 h 2970779"/>
                <a:gd name="connsiteX9" fmla="*/ 2284365 w 4163448"/>
                <a:gd name="connsiteY9" fmla="*/ 2962525 h 2970779"/>
                <a:gd name="connsiteX10" fmla="*/ 3554365 w 4163448"/>
                <a:gd name="connsiteY10" fmla="*/ 2556125 h 2970779"/>
                <a:gd name="connsiteX11" fmla="*/ 4151265 w 4163448"/>
                <a:gd name="connsiteY11" fmla="*/ 2149725 h 2970779"/>
                <a:gd name="connsiteX0" fmla="*/ 4151265 w 4163448"/>
                <a:gd name="connsiteY0" fmla="*/ 2149725 h 2556171"/>
                <a:gd name="connsiteX1" fmla="*/ 3863627 w 4163448"/>
                <a:gd name="connsiteY1" fmla="*/ 1669184 h 2556171"/>
                <a:gd name="connsiteX2" fmla="*/ 2806438 w 4163448"/>
                <a:gd name="connsiteY2" fmla="*/ 1643441 h 2556171"/>
                <a:gd name="connsiteX3" fmla="*/ 2707241 w 4163448"/>
                <a:gd name="connsiteY3" fmla="*/ 2385877 h 2556171"/>
                <a:gd name="connsiteX4" fmla="*/ 1535065 w 4163448"/>
                <a:gd name="connsiteY4" fmla="*/ 1971925 h 2556171"/>
                <a:gd name="connsiteX5" fmla="*/ 1583462 w 4163448"/>
                <a:gd name="connsiteY5" fmla="*/ 779155 h 2556171"/>
                <a:gd name="connsiteX6" fmla="*/ 655332 w 4163448"/>
                <a:gd name="connsiteY6" fmla="*/ 679 h 2556171"/>
                <a:gd name="connsiteX7" fmla="*/ 11065 w 4163448"/>
                <a:gd name="connsiteY7" fmla="*/ 905125 h 2556171"/>
                <a:gd name="connsiteX8" fmla="*/ 1190449 w 4163448"/>
                <a:gd name="connsiteY8" fmla="*/ 2166200 h 2556171"/>
                <a:gd name="connsiteX9" fmla="*/ 3554365 w 4163448"/>
                <a:gd name="connsiteY9" fmla="*/ 2556125 h 2556171"/>
                <a:gd name="connsiteX10" fmla="*/ 4151265 w 4163448"/>
                <a:gd name="connsiteY10" fmla="*/ 2149725 h 2556171"/>
                <a:gd name="connsiteX0" fmla="*/ 4151265 w 4163448"/>
                <a:gd name="connsiteY0" fmla="*/ 2149725 h 2556171"/>
                <a:gd name="connsiteX1" fmla="*/ 3863627 w 4163448"/>
                <a:gd name="connsiteY1" fmla="*/ 1669184 h 2556171"/>
                <a:gd name="connsiteX2" fmla="*/ 2806438 w 4163448"/>
                <a:gd name="connsiteY2" fmla="*/ 1643441 h 2556171"/>
                <a:gd name="connsiteX3" fmla="*/ 2521889 w 4163448"/>
                <a:gd name="connsiteY3" fmla="*/ 1978104 h 2556171"/>
                <a:gd name="connsiteX4" fmla="*/ 1535065 w 4163448"/>
                <a:gd name="connsiteY4" fmla="*/ 1971925 h 2556171"/>
                <a:gd name="connsiteX5" fmla="*/ 1583462 w 4163448"/>
                <a:gd name="connsiteY5" fmla="*/ 779155 h 2556171"/>
                <a:gd name="connsiteX6" fmla="*/ 655332 w 4163448"/>
                <a:gd name="connsiteY6" fmla="*/ 679 h 2556171"/>
                <a:gd name="connsiteX7" fmla="*/ 11065 w 4163448"/>
                <a:gd name="connsiteY7" fmla="*/ 905125 h 2556171"/>
                <a:gd name="connsiteX8" fmla="*/ 1190449 w 4163448"/>
                <a:gd name="connsiteY8" fmla="*/ 2166200 h 2556171"/>
                <a:gd name="connsiteX9" fmla="*/ 3554365 w 4163448"/>
                <a:gd name="connsiteY9" fmla="*/ 2556125 h 2556171"/>
                <a:gd name="connsiteX10" fmla="*/ 4151265 w 4163448"/>
                <a:gd name="connsiteY10" fmla="*/ 2149725 h 2556171"/>
                <a:gd name="connsiteX0" fmla="*/ 4151265 w 4163448"/>
                <a:gd name="connsiteY0" fmla="*/ 2149611 h 2556057"/>
                <a:gd name="connsiteX1" fmla="*/ 3863627 w 4163448"/>
                <a:gd name="connsiteY1" fmla="*/ 1669070 h 2556057"/>
                <a:gd name="connsiteX2" fmla="*/ 2806438 w 4163448"/>
                <a:gd name="connsiteY2" fmla="*/ 1643327 h 2556057"/>
                <a:gd name="connsiteX3" fmla="*/ 2521889 w 4163448"/>
                <a:gd name="connsiteY3" fmla="*/ 1977990 h 2556057"/>
                <a:gd name="connsiteX4" fmla="*/ 1609205 w 4163448"/>
                <a:gd name="connsiteY4" fmla="*/ 1378686 h 2556057"/>
                <a:gd name="connsiteX5" fmla="*/ 1583462 w 4163448"/>
                <a:gd name="connsiteY5" fmla="*/ 779041 h 2556057"/>
                <a:gd name="connsiteX6" fmla="*/ 655332 w 4163448"/>
                <a:gd name="connsiteY6" fmla="*/ 565 h 2556057"/>
                <a:gd name="connsiteX7" fmla="*/ 11065 w 4163448"/>
                <a:gd name="connsiteY7" fmla="*/ 905011 h 2556057"/>
                <a:gd name="connsiteX8" fmla="*/ 1190449 w 4163448"/>
                <a:gd name="connsiteY8" fmla="*/ 2166086 h 2556057"/>
                <a:gd name="connsiteX9" fmla="*/ 3554365 w 4163448"/>
                <a:gd name="connsiteY9" fmla="*/ 2556011 h 2556057"/>
                <a:gd name="connsiteX10" fmla="*/ 4151265 w 4163448"/>
                <a:gd name="connsiteY10" fmla="*/ 2149611 h 2556057"/>
                <a:gd name="connsiteX0" fmla="*/ 4151265 w 4163448"/>
                <a:gd name="connsiteY0" fmla="*/ 2149611 h 2556057"/>
                <a:gd name="connsiteX1" fmla="*/ 3863627 w 4163448"/>
                <a:gd name="connsiteY1" fmla="*/ 1669070 h 2556057"/>
                <a:gd name="connsiteX2" fmla="*/ 2806438 w 4163448"/>
                <a:gd name="connsiteY2" fmla="*/ 1643327 h 2556057"/>
                <a:gd name="connsiteX3" fmla="*/ 1609205 w 4163448"/>
                <a:gd name="connsiteY3" fmla="*/ 1378686 h 2556057"/>
                <a:gd name="connsiteX4" fmla="*/ 1583462 w 4163448"/>
                <a:gd name="connsiteY4" fmla="*/ 779041 h 2556057"/>
                <a:gd name="connsiteX5" fmla="*/ 655332 w 4163448"/>
                <a:gd name="connsiteY5" fmla="*/ 565 h 2556057"/>
                <a:gd name="connsiteX6" fmla="*/ 11065 w 4163448"/>
                <a:gd name="connsiteY6" fmla="*/ 905011 h 2556057"/>
                <a:gd name="connsiteX7" fmla="*/ 1190449 w 4163448"/>
                <a:gd name="connsiteY7" fmla="*/ 2166086 h 2556057"/>
                <a:gd name="connsiteX8" fmla="*/ 3554365 w 4163448"/>
                <a:gd name="connsiteY8" fmla="*/ 2556011 h 2556057"/>
                <a:gd name="connsiteX9" fmla="*/ 4151265 w 4163448"/>
                <a:gd name="connsiteY9" fmla="*/ 2149611 h 2556057"/>
                <a:gd name="connsiteX0" fmla="*/ 4151265 w 4156408"/>
                <a:gd name="connsiteY0" fmla="*/ 2149611 h 2408413"/>
                <a:gd name="connsiteX1" fmla="*/ 3863627 w 4156408"/>
                <a:gd name="connsiteY1" fmla="*/ 1669070 h 2408413"/>
                <a:gd name="connsiteX2" fmla="*/ 2806438 w 4156408"/>
                <a:gd name="connsiteY2" fmla="*/ 1643327 h 2408413"/>
                <a:gd name="connsiteX3" fmla="*/ 1609205 w 4156408"/>
                <a:gd name="connsiteY3" fmla="*/ 1378686 h 2408413"/>
                <a:gd name="connsiteX4" fmla="*/ 1583462 w 4156408"/>
                <a:gd name="connsiteY4" fmla="*/ 779041 h 2408413"/>
                <a:gd name="connsiteX5" fmla="*/ 655332 w 4156408"/>
                <a:gd name="connsiteY5" fmla="*/ 565 h 2408413"/>
                <a:gd name="connsiteX6" fmla="*/ 11065 w 4156408"/>
                <a:gd name="connsiteY6" fmla="*/ 905011 h 2408413"/>
                <a:gd name="connsiteX7" fmla="*/ 1190449 w 4156408"/>
                <a:gd name="connsiteY7" fmla="*/ 2166086 h 2408413"/>
                <a:gd name="connsiteX8" fmla="*/ 3690290 w 4156408"/>
                <a:gd name="connsiteY8" fmla="*/ 2407730 h 2408413"/>
                <a:gd name="connsiteX9" fmla="*/ 4151265 w 4156408"/>
                <a:gd name="connsiteY9" fmla="*/ 2149611 h 2408413"/>
                <a:gd name="connsiteX0" fmla="*/ 4150764 w 4155907"/>
                <a:gd name="connsiteY0" fmla="*/ 2151089 h 2409891"/>
                <a:gd name="connsiteX1" fmla="*/ 3863126 w 4155907"/>
                <a:gd name="connsiteY1" fmla="*/ 1670548 h 2409891"/>
                <a:gd name="connsiteX2" fmla="*/ 2805937 w 4155907"/>
                <a:gd name="connsiteY2" fmla="*/ 1644805 h 2409891"/>
                <a:gd name="connsiteX3" fmla="*/ 1608704 w 4155907"/>
                <a:gd name="connsiteY3" fmla="*/ 1380164 h 2409891"/>
                <a:gd name="connsiteX4" fmla="*/ 1422324 w 4155907"/>
                <a:gd name="connsiteY4" fmla="*/ 681665 h 2409891"/>
                <a:gd name="connsiteX5" fmla="*/ 654831 w 4155907"/>
                <a:gd name="connsiteY5" fmla="*/ 2043 h 2409891"/>
                <a:gd name="connsiteX6" fmla="*/ 10564 w 4155907"/>
                <a:gd name="connsiteY6" fmla="*/ 906489 h 2409891"/>
                <a:gd name="connsiteX7" fmla="*/ 1189948 w 4155907"/>
                <a:gd name="connsiteY7" fmla="*/ 2167564 h 2409891"/>
                <a:gd name="connsiteX8" fmla="*/ 3689789 w 4155907"/>
                <a:gd name="connsiteY8" fmla="*/ 2409208 h 2409891"/>
                <a:gd name="connsiteX9" fmla="*/ 4150764 w 4155907"/>
                <a:gd name="connsiteY9" fmla="*/ 2151089 h 2409891"/>
                <a:gd name="connsiteX0" fmla="*/ 4150764 w 4155907"/>
                <a:gd name="connsiteY0" fmla="*/ 2151113 h 2409915"/>
                <a:gd name="connsiteX1" fmla="*/ 3863126 w 4155907"/>
                <a:gd name="connsiteY1" fmla="*/ 1670572 h 2409915"/>
                <a:gd name="connsiteX2" fmla="*/ 2805937 w 4155907"/>
                <a:gd name="connsiteY2" fmla="*/ 1644829 h 2409915"/>
                <a:gd name="connsiteX3" fmla="*/ 1744629 w 4155907"/>
                <a:gd name="connsiteY3" fmla="*/ 1417258 h 2409915"/>
                <a:gd name="connsiteX4" fmla="*/ 1422324 w 4155907"/>
                <a:gd name="connsiteY4" fmla="*/ 681689 h 2409915"/>
                <a:gd name="connsiteX5" fmla="*/ 654831 w 4155907"/>
                <a:gd name="connsiteY5" fmla="*/ 2067 h 2409915"/>
                <a:gd name="connsiteX6" fmla="*/ 10564 w 4155907"/>
                <a:gd name="connsiteY6" fmla="*/ 906513 h 2409915"/>
                <a:gd name="connsiteX7" fmla="*/ 1189948 w 4155907"/>
                <a:gd name="connsiteY7" fmla="*/ 2167588 h 2409915"/>
                <a:gd name="connsiteX8" fmla="*/ 3689789 w 4155907"/>
                <a:gd name="connsiteY8" fmla="*/ 2409232 h 2409915"/>
                <a:gd name="connsiteX9" fmla="*/ 4150764 w 4155907"/>
                <a:gd name="connsiteY9" fmla="*/ 2151113 h 2409915"/>
                <a:gd name="connsiteX0" fmla="*/ 4176890 w 4181295"/>
                <a:gd name="connsiteY0" fmla="*/ 2029193 h 2417002"/>
                <a:gd name="connsiteX1" fmla="*/ 3863126 w 4181295"/>
                <a:gd name="connsiteY1" fmla="*/ 1670572 h 2417002"/>
                <a:gd name="connsiteX2" fmla="*/ 2805937 w 4181295"/>
                <a:gd name="connsiteY2" fmla="*/ 1644829 h 2417002"/>
                <a:gd name="connsiteX3" fmla="*/ 1744629 w 4181295"/>
                <a:gd name="connsiteY3" fmla="*/ 1417258 h 2417002"/>
                <a:gd name="connsiteX4" fmla="*/ 1422324 w 4181295"/>
                <a:gd name="connsiteY4" fmla="*/ 681689 h 2417002"/>
                <a:gd name="connsiteX5" fmla="*/ 654831 w 4181295"/>
                <a:gd name="connsiteY5" fmla="*/ 2067 h 2417002"/>
                <a:gd name="connsiteX6" fmla="*/ 10564 w 4181295"/>
                <a:gd name="connsiteY6" fmla="*/ 906513 h 2417002"/>
                <a:gd name="connsiteX7" fmla="*/ 1189948 w 4181295"/>
                <a:gd name="connsiteY7" fmla="*/ 2167588 h 2417002"/>
                <a:gd name="connsiteX8" fmla="*/ 3689789 w 4181295"/>
                <a:gd name="connsiteY8" fmla="*/ 2409232 h 2417002"/>
                <a:gd name="connsiteX9" fmla="*/ 4176890 w 4181295"/>
                <a:gd name="connsiteY9" fmla="*/ 2029193 h 2417002"/>
                <a:gd name="connsiteX0" fmla="*/ 4176890 w 4180647"/>
                <a:gd name="connsiteY0" fmla="*/ 2029193 h 2417002"/>
                <a:gd name="connsiteX1" fmla="*/ 3863126 w 4180647"/>
                <a:gd name="connsiteY1" fmla="*/ 1670572 h 2417002"/>
                <a:gd name="connsiteX2" fmla="*/ 2805937 w 4180647"/>
                <a:gd name="connsiteY2" fmla="*/ 1644829 h 2417002"/>
                <a:gd name="connsiteX3" fmla="*/ 1744629 w 4180647"/>
                <a:gd name="connsiteY3" fmla="*/ 1417258 h 2417002"/>
                <a:gd name="connsiteX4" fmla="*/ 1422324 w 4180647"/>
                <a:gd name="connsiteY4" fmla="*/ 681689 h 2417002"/>
                <a:gd name="connsiteX5" fmla="*/ 654831 w 4180647"/>
                <a:gd name="connsiteY5" fmla="*/ 2067 h 2417002"/>
                <a:gd name="connsiteX6" fmla="*/ 10564 w 4180647"/>
                <a:gd name="connsiteY6" fmla="*/ 906513 h 2417002"/>
                <a:gd name="connsiteX7" fmla="*/ 1189948 w 4180647"/>
                <a:gd name="connsiteY7" fmla="*/ 2167588 h 2417002"/>
                <a:gd name="connsiteX8" fmla="*/ 3689789 w 4180647"/>
                <a:gd name="connsiteY8" fmla="*/ 2409232 h 2417002"/>
                <a:gd name="connsiteX9" fmla="*/ 4176890 w 4180647"/>
                <a:gd name="connsiteY9" fmla="*/ 2029193 h 24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0647" h="2417002">
                  <a:moveTo>
                    <a:pt x="4176890" y="2029193"/>
                  </a:moveTo>
                  <a:cubicBezTo>
                    <a:pt x="4162236" y="1906083"/>
                    <a:pt x="4091618" y="1734633"/>
                    <a:pt x="3863126" y="1670572"/>
                  </a:cubicBezTo>
                  <a:cubicBezTo>
                    <a:pt x="3634634" y="1606511"/>
                    <a:pt x="3159020" y="1687048"/>
                    <a:pt x="2805937" y="1644829"/>
                  </a:cubicBezTo>
                  <a:cubicBezTo>
                    <a:pt x="2452854" y="1602610"/>
                    <a:pt x="1975231" y="1577781"/>
                    <a:pt x="1744629" y="1417258"/>
                  </a:cubicBezTo>
                  <a:cubicBezTo>
                    <a:pt x="1514027" y="1256735"/>
                    <a:pt x="1603957" y="917554"/>
                    <a:pt x="1422324" y="681689"/>
                  </a:cubicBezTo>
                  <a:cubicBezTo>
                    <a:pt x="1240691" y="445824"/>
                    <a:pt x="890124" y="-35404"/>
                    <a:pt x="654831" y="2067"/>
                  </a:cubicBezTo>
                  <a:cubicBezTo>
                    <a:pt x="419538" y="39538"/>
                    <a:pt x="-78622" y="545593"/>
                    <a:pt x="10564" y="906513"/>
                  </a:cubicBezTo>
                  <a:cubicBezTo>
                    <a:pt x="99750" y="1267433"/>
                    <a:pt x="576744" y="1917135"/>
                    <a:pt x="1189948" y="2167588"/>
                  </a:cubicBezTo>
                  <a:cubicBezTo>
                    <a:pt x="1803152" y="2418041"/>
                    <a:pt x="3191965" y="2432298"/>
                    <a:pt x="3689789" y="2409232"/>
                  </a:cubicBezTo>
                  <a:cubicBezTo>
                    <a:pt x="4187613" y="2386166"/>
                    <a:pt x="4191544" y="2152303"/>
                    <a:pt x="4176890" y="2029193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670035" y="6136136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533849" y="4916902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5" idx="1"/>
              <a:endCxn id="53" idx="5"/>
            </p:cNvCxnSpPr>
            <p:nvPr/>
          </p:nvCxnSpPr>
          <p:spPr>
            <a:xfrm flipH="1" flipV="1">
              <a:off x="7615888" y="4358160"/>
              <a:ext cx="1110557" cy="1834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822738" y="5996131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5" idx="2"/>
              <a:endCxn id="48" idx="6"/>
            </p:cNvCxnSpPr>
            <p:nvPr/>
          </p:nvCxnSpPr>
          <p:spPr>
            <a:xfrm flipH="1" flipV="1">
              <a:off x="8207930" y="6188727"/>
              <a:ext cx="462105" cy="140005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8069903" y="4221974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75483" y="4988910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519643" y="5297192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287106" y="4029378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089786" y="5163944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920648" y="5859945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569753" y="4414570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215387" y="5081168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140929" y="6145509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471227" y="4713164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14200" y="5757570"/>
              <a:ext cx="385192" cy="3851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stCxn id="53" idx="6"/>
              <a:endCxn id="50" idx="2"/>
            </p:cNvCxnSpPr>
            <p:nvPr/>
          </p:nvCxnSpPr>
          <p:spPr>
            <a:xfrm>
              <a:off x="7672298" y="4221974"/>
              <a:ext cx="397605" cy="19259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1" idx="0"/>
              <a:endCxn id="53" idx="3"/>
            </p:cNvCxnSpPr>
            <p:nvPr/>
          </p:nvCxnSpPr>
          <p:spPr>
            <a:xfrm flipV="1">
              <a:off x="6968079" y="4358160"/>
              <a:ext cx="375437" cy="63075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2" idx="0"/>
              <a:endCxn id="53" idx="4"/>
            </p:cNvCxnSpPr>
            <p:nvPr/>
          </p:nvCxnSpPr>
          <p:spPr>
            <a:xfrm flipH="1" flipV="1">
              <a:off x="7479702" y="4414570"/>
              <a:ext cx="232537" cy="88262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8" idx="0"/>
              <a:endCxn id="50" idx="4"/>
            </p:cNvCxnSpPr>
            <p:nvPr/>
          </p:nvCxnSpPr>
          <p:spPr>
            <a:xfrm flipV="1">
              <a:off x="8015334" y="4607166"/>
              <a:ext cx="247165" cy="13889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2" idx="2"/>
              <a:endCxn id="51" idx="6"/>
            </p:cNvCxnSpPr>
            <p:nvPr/>
          </p:nvCxnSpPr>
          <p:spPr>
            <a:xfrm flipH="1" flipV="1">
              <a:off x="7160675" y="5181506"/>
              <a:ext cx="358968" cy="3082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3"/>
              <a:endCxn id="58" idx="6"/>
            </p:cNvCxnSpPr>
            <p:nvPr/>
          </p:nvCxnSpPr>
          <p:spPr>
            <a:xfrm flipH="1">
              <a:off x="5526121" y="6188727"/>
              <a:ext cx="450937" cy="149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4" idx="4"/>
              <a:endCxn id="55" idx="0"/>
            </p:cNvCxnSpPr>
            <p:nvPr/>
          </p:nvCxnSpPr>
          <p:spPr>
            <a:xfrm flipH="1">
              <a:off x="6113244" y="5549136"/>
              <a:ext cx="169138" cy="310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2" idx="3"/>
              <a:endCxn id="55" idx="6"/>
            </p:cNvCxnSpPr>
            <p:nvPr/>
          </p:nvCxnSpPr>
          <p:spPr>
            <a:xfrm flipH="1">
              <a:off x="6305840" y="5625974"/>
              <a:ext cx="1270213" cy="426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2" idx="2"/>
              <a:endCxn id="54" idx="6"/>
            </p:cNvCxnSpPr>
            <p:nvPr/>
          </p:nvCxnSpPr>
          <p:spPr>
            <a:xfrm flipH="1" flipV="1">
              <a:off x="6474978" y="5356540"/>
              <a:ext cx="1044665" cy="133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4" idx="1"/>
              <a:endCxn id="56" idx="5"/>
            </p:cNvCxnSpPr>
            <p:nvPr/>
          </p:nvCxnSpPr>
          <p:spPr>
            <a:xfrm flipH="1" flipV="1">
              <a:off x="5898535" y="4743352"/>
              <a:ext cx="247661" cy="47700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7" idx="0"/>
              <a:endCxn id="56" idx="3"/>
            </p:cNvCxnSpPr>
            <p:nvPr/>
          </p:nvCxnSpPr>
          <p:spPr>
            <a:xfrm flipV="1">
              <a:off x="5407983" y="4743352"/>
              <a:ext cx="218180" cy="3378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57" idx="1"/>
              <a:endCxn id="59" idx="5"/>
            </p:cNvCxnSpPr>
            <p:nvPr/>
          </p:nvCxnSpPr>
          <p:spPr>
            <a:xfrm flipH="1" flipV="1">
              <a:off x="4800009" y="5041946"/>
              <a:ext cx="471788" cy="956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0" idx="0"/>
              <a:endCxn id="59" idx="5"/>
            </p:cNvCxnSpPr>
            <p:nvPr/>
          </p:nvCxnSpPr>
          <p:spPr>
            <a:xfrm flipV="1">
              <a:off x="4706796" y="5041946"/>
              <a:ext cx="93213" cy="715624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0" idx="7"/>
              <a:endCxn id="56" idx="2"/>
            </p:cNvCxnSpPr>
            <p:nvPr/>
          </p:nvCxnSpPr>
          <p:spPr>
            <a:xfrm flipV="1">
              <a:off x="4842982" y="4607166"/>
              <a:ext cx="726771" cy="12068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55" idx="1"/>
              <a:endCxn id="56" idx="4"/>
            </p:cNvCxnSpPr>
            <p:nvPr/>
          </p:nvCxnSpPr>
          <p:spPr>
            <a:xfrm flipH="1" flipV="1">
              <a:off x="5762349" y="4799762"/>
              <a:ext cx="214709" cy="111659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58" idx="0"/>
              <a:endCxn id="57" idx="4"/>
            </p:cNvCxnSpPr>
            <p:nvPr/>
          </p:nvCxnSpPr>
          <p:spPr>
            <a:xfrm flipV="1">
              <a:off x="5333525" y="5466360"/>
              <a:ext cx="74458" cy="679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55" idx="1"/>
              <a:endCxn id="57" idx="5"/>
            </p:cNvCxnSpPr>
            <p:nvPr/>
          </p:nvCxnSpPr>
          <p:spPr>
            <a:xfrm flipH="1" flipV="1">
              <a:off x="5544169" y="5409950"/>
              <a:ext cx="432889" cy="506405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54" idx="2"/>
              <a:endCxn id="57" idx="6"/>
            </p:cNvCxnSpPr>
            <p:nvPr/>
          </p:nvCxnSpPr>
          <p:spPr>
            <a:xfrm flipH="1" flipV="1">
              <a:off x="5600579" y="5273764"/>
              <a:ext cx="489207" cy="8277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53" idx="2"/>
              <a:endCxn id="56" idx="7"/>
            </p:cNvCxnSpPr>
            <p:nvPr/>
          </p:nvCxnSpPr>
          <p:spPr>
            <a:xfrm flipH="1">
              <a:off x="5898535" y="4221974"/>
              <a:ext cx="1388571" cy="249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9" idx="6"/>
              <a:endCxn id="56" idx="2"/>
            </p:cNvCxnSpPr>
            <p:nvPr/>
          </p:nvCxnSpPr>
          <p:spPr>
            <a:xfrm flipV="1">
              <a:off x="4856419" y="4607166"/>
              <a:ext cx="713334" cy="2985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0" idx="5"/>
              <a:endCxn id="58" idx="2"/>
            </p:cNvCxnSpPr>
            <p:nvPr/>
          </p:nvCxnSpPr>
          <p:spPr>
            <a:xfrm>
              <a:off x="4842982" y="6086352"/>
              <a:ext cx="297947" cy="25175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0" idx="7"/>
              <a:endCxn id="57" idx="3"/>
            </p:cNvCxnSpPr>
            <p:nvPr/>
          </p:nvCxnSpPr>
          <p:spPr>
            <a:xfrm flipV="1">
              <a:off x="4842982" y="5409950"/>
              <a:ext cx="428815" cy="404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45" idx="1"/>
              <a:endCxn id="46" idx="4"/>
            </p:cNvCxnSpPr>
            <p:nvPr/>
          </p:nvCxnSpPr>
          <p:spPr>
            <a:xfrm flipV="1">
              <a:off x="8726445" y="5302094"/>
              <a:ext cx="0" cy="8904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45" idx="1"/>
              <a:endCxn id="52" idx="6"/>
            </p:cNvCxnSpPr>
            <p:nvPr/>
          </p:nvCxnSpPr>
          <p:spPr>
            <a:xfrm flipH="1" flipV="1">
              <a:off x="7904835" y="5489788"/>
              <a:ext cx="821610" cy="702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46" idx="2"/>
            </p:cNvCxnSpPr>
            <p:nvPr/>
          </p:nvCxnSpPr>
          <p:spPr>
            <a:xfrm flipH="1" flipV="1">
              <a:off x="5948199" y="4743352"/>
              <a:ext cx="2585650" cy="3661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45" idx="1"/>
              <a:endCxn id="54" idx="5"/>
            </p:cNvCxnSpPr>
            <p:nvPr/>
          </p:nvCxnSpPr>
          <p:spPr>
            <a:xfrm flipH="1" flipV="1">
              <a:off x="6418568" y="5492726"/>
              <a:ext cx="2307877" cy="699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51" idx="2"/>
              <a:endCxn id="59" idx="5"/>
            </p:cNvCxnSpPr>
            <p:nvPr/>
          </p:nvCxnSpPr>
          <p:spPr>
            <a:xfrm flipH="1" flipV="1">
              <a:off x="4800009" y="5041946"/>
              <a:ext cx="1975474" cy="139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0" idx="3"/>
              <a:endCxn id="52" idx="7"/>
            </p:cNvCxnSpPr>
            <p:nvPr/>
          </p:nvCxnSpPr>
          <p:spPr>
            <a:xfrm flipH="1">
              <a:off x="7848425" y="4550756"/>
              <a:ext cx="277888" cy="80284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46" idx="1"/>
              <a:endCxn id="50" idx="5"/>
            </p:cNvCxnSpPr>
            <p:nvPr/>
          </p:nvCxnSpPr>
          <p:spPr>
            <a:xfrm flipH="1" flipV="1">
              <a:off x="8398685" y="4550756"/>
              <a:ext cx="191574" cy="42255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46" idx="2"/>
              <a:endCxn id="51" idx="7"/>
            </p:cNvCxnSpPr>
            <p:nvPr/>
          </p:nvCxnSpPr>
          <p:spPr>
            <a:xfrm flipH="1" flipV="1">
              <a:off x="7104265" y="5045320"/>
              <a:ext cx="1429584" cy="64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53" idx="3"/>
              <a:endCxn id="54" idx="7"/>
            </p:cNvCxnSpPr>
            <p:nvPr/>
          </p:nvCxnSpPr>
          <p:spPr>
            <a:xfrm flipH="1">
              <a:off x="6418568" y="4358160"/>
              <a:ext cx="924948" cy="862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48" idx="1"/>
            </p:cNvCxnSpPr>
            <p:nvPr/>
          </p:nvCxnSpPr>
          <p:spPr>
            <a:xfrm flipH="1" flipV="1">
              <a:off x="5920648" y="4789257"/>
              <a:ext cx="1958500" cy="12632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48" idx="2"/>
              <a:endCxn id="54" idx="5"/>
            </p:cNvCxnSpPr>
            <p:nvPr/>
          </p:nvCxnSpPr>
          <p:spPr>
            <a:xfrm flipH="1" flipV="1">
              <a:off x="6418568" y="5492726"/>
              <a:ext cx="1404170" cy="696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57" idx="5"/>
            </p:cNvCxnSpPr>
            <p:nvPr/>
          </p:nvCxnSpPr>
          <p:spPr>
            <a:xfrm flipH="1" flipV="1">
              <a:off x="5544169" y="5409950"/>
              <a:ext cx="2274890" cy="782598"/>
            </a:xfrm>
            <a:prstGeom prst="line">
              <a:avLst/>
            </a:prstGeom>
            <a:ln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/>
            <p:cNvSpPr/>
            <p:nvPr/>
          </p:nvSpPr>
          <p:spPr>
            <a:xfrm>
              <a:off x="6246669" y="6200699"/>
              <a:ext cx="2423366" cy="330002"/>
            </a:xfrm>
            <a:custGeom>
              <a:avLst/>
              <a:gdLst>
                <a:gd name="connsiteX0" fmla="*/ 2593259 w 2593259"/>
                <a:gd name="connsiteY0" fmla="*/ 321788 h 747280"/>
                <a:gd name="connsiteX1" fmla="*/ 1925994 w 2593259"/>
                <a:gd name="connsiteY1" fmla="*/ 667777 h 747280"/>
                <a:gd name="connsiteX2" fmla="*/ 1184589 w 2593259"/>
                <a:gd name="connsiteY2" fmla="*/ 741917 h 747280"/>
                <a:gd name="connsiteX3" fmla="*/ 443183 w 2593259"/>
                <a:gd name="connsiteY3" fmla="*/ 568923 h 747280"/>
                <a:gd name="connsiteX4" fmla="*/ 35410 w 2593259"/>
                <a:gd name="connsiteY4" fmla="*/ 49939 h 747280"/>
                <a:gd name="connsiteX5" fmla="*/ 47767 w 2593259"/>
                <a:gd name="connsiteY5" fmla="*/ 49939 h 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3259" h="747280">
                  <a:moveTo>
                    <a:pt x="2593259" y="321788"/>
                  </a:moveTo>
                  <a:cubicBezTo>
                    <a:pt x="2377015" y="459771"/>
                    <a:pt x="2160772" y="597755"/>
                    <a:pt x="1925994" y="667777"/>
                  </a:cubicBezTo>
                  <a:cubicBezTo>
                    <a:pt x="1691216" y="737799"/>
                    <a:pt x="1431724" y="758393"/>
                    <a:pt x="1184589" y="741917"/>
                  </a:cubicBezTo>
                  <a:cubicBezTo>
                    <a:pt x="937454" y="725441"/>
                    <a:pt x="634713" y="684253"/>
                    <a:pt x="443183" y="568923"/>
                  </a:cubicBezTo>
                  <a:cubicBezTo>
                    <a:pt x="251653" y="453593"/>
                    <a:pt x="101313" y="136436"/>
                    <a:pt x="35410" y="49939"/>
                  </a:cubicBezTo>
                  <a:cubicBezTo>
                    <a:pt x="-30493" y="-36558"/>
                    <a:pt x="8637" y="6690"/>
                    <a:pt x="47767" y="4993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>
              <a:stCxn id="54" idx="3"/>
              <a:endCxn id="58" idx="7"/>
            </p:cNvCxnSpPr>
            <p:nvPr/>
          </p:nvCxnSpPr>
          <p:spPr>
            <a:xfrm flipH="1">
              <a:off x="5469711" y="5492726"/>
              <a:ext cx="676485" cy="7091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5" idx="1"/>
            </p:cNvCxnSpPr>
            <p:nvPr/>
          </p:nvCxnSpPr>
          <p:spPr>
            <a:xfrm flipH="1" flipV="1">
              <a:off x="4800009" y="5077410"/>
              <a:ext cx="1177049" cy="838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55" idx="6"/>
            </p:cNvCxnSpPr>
            <p:nvPr/>
          </p:nvCxnSpPr>
          <p:spPr>
            <a:xfrm flipH="1" flipV="1">
              <a:off x="6305840" y="6052541"/>
              <a:ext cx="1513217" cy="159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48" idx="7"/>
              <a:endCxn id="46" idx="4"/>
            </p:cNvCxnSpPr>
            <p:nvPr/>
          </p:nvCxnSpPr>
          <p:spPr>
            <a:xfrm flipV="1">
              <a:off x="8151520" y="5302094"/>
              <a:ext cx="574925" cy="7504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51520" y="2189763"/>
                <a:ext cx="1116894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u="sng" dirty="0"/>
                  <a:t>Why random edge works?</a:t>
                </a:r>
              </a:p>
              <a:p>
                <a:r>
                  <a:rPr lang="en-US" sz="2800" dirty="0"/>
                  <a:t>If the current  component size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/>
                  <a:t>then with good prob., </a:t>
                </a:r>
              </a:p>
              <a:p>
                <a:r>
                  <a:rPr lang="en-US" sz="2800" dirty="0"/>
                  <a:t>a </a:t>
                </a:r>
                <a:r>
                  <a:rPr lang="en-US" sz="2800" dirty="0">
                    <a:solidFill>
                      <a:srgbClr val="00B050"/>
                    </a:solidFill>
                  </a:rPr>
                  <a:t>random</a:t>
                </a:r>
                <a:r>
                  <a:rPr lang="en-US" sz="2800" dirty="0"/>
                  <a:t> edge is an </a:t>
                </a:r>
                <a:r>
                  <a:rPr lang="en-US" sz="2800" dirty="0">
                    <a:solidFill>
                      <a:srgbClr val="00B050"/>
                    </a:solidFill>
                  </a:rPr>
                  <a:t>outgoing</a:t>
                </a:r>
                <a:r>
                  <a:rPr lang="en-US" sz="2800" dirty="0"/>
                  <a:t> edge. </a:t>
                </a: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89763"/>
                <a:ext cx="11168941" cy="1600438"/>
              </a:xfrm>
              <a:prstGeom prst="rect">
                <a:avLst/>
              </a:prstGeom>
              <a:blipFill rotWithShape="1">
                <a:blip r:embed="rId6"/>
                <a:stretch>
                  <a:fillRect l="-1092" b="-9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03648" y="5805264"/>
                <a:ext cx="104410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One</a:t>
                </a:r>
                <a:r>
                  <a:rPr lang="en-US" sz="2800" dirty="0"/>
                  <a:t> step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random</a:t>
                </a:r>
                <a:r>
                  <a:rPr lang="en-US" sz="2800" dirty="0"/>
                  <a:t> merging is ``equivalent”  to </a:t>
                </a:r>
                <a:endParaRPr lang="en-US" sz="28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steps of </a:t>
                </a:r>
                <a:r>
                  <a:rPr lang="en-US" sz="2800" dirty="0" err="1"/>
                  <a:t>Boruvka</a:t>
                </a:r>
                <a:r>
                  <a:rPr lang="en-US" sz="2800" dirty="0"/>
                  <a:t>-Style merging.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805264"/>
                <a:ext cx="10441058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116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021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06149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Intuition: </a:t>
            </a:r>
            <a:r>
              <a:rPr lang="en-US" sz="3600" b="1" dirty="0">
                <a:solidFill>
                  <a:srgbClr val="FF0000"/>
                </a:solidFill>
              </a:rPr>
              <a:t>Sparse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7030A0"/>
                </a:solidFill>
              </a:rPr>
              <a:t>Scenario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2052" y="742355"/>
                <a:ext cx="7809615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Forest Growth: 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components.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52" y="742355"/>
                <a:ext cx="780961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8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59411" y="1605924"/>
                <a:ext cx="7373029" cy="9589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The Sparse Scenario</a:t>
                </a:r>
                <a:r>
                  <a:rPr lang="en-US" sz="2800" dirty="0"/>
                  <a:t>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outgoing</a:t>
                </a:r>
                <a:r>
                  <a:rPr lang="en-US" sz="2800" dirty="0"/>
                  <a:t>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411" y="1605924"/>
                <a:ext cx="7373029" cy="958980"/>
              </a:xfrm>
              <a:prstGeom prst="rect">
                <a:avLst/>
              </a:prstGeom>
              <a:blipFill rotWithShape="1">
                <a:blip r:embed="rId4"/>
                <a:stretch>
                  <a:fillRect l="-1653" t="-50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3224" y="1887692"/>
                <a:ext cx="9057288" cy="4846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Design </a:t>
                </a:r>
                <a:r>
                  <a:rPr lang="en-US" sz="2800" dirty="0">
                    <a:solidFill>
                      <a:srgbClr val="0070C0"/>
                    </a:solidFill>
                  </a:rPr>
                  <a:t>Sparsity-Sensitive Sketch </a:t>
                </a:r>
                <a:r>
                  <a:rPr lang="en-US" sz="2800" dirty="0"/>
                  <a:t>of size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The leader simulates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dirty="0"/>
                  <a:t> Boruvka-Style merging.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  <a:endParaRPr lang="en-US" sz="2800" b="1" dirty="0"/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4" y="1887692"/>
                <a:ext cx="9057288" cy="4846711"/>
              </a:xfrm>
              <a:prstGeom prst="rect">
                <a:avLst/>
              </a:prstGeom>
              <a:blipFill rotWithShape="1">
                <a:blip r:embed="rId7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TextBox 201"/>
          <p:cNvSpPr txBox="1"/>
          <p:nvPr/>
        </p:nvSpPr>
        <p:spPr>
          <a:xfrm>
            <a:off x="35496" y="3212976"/>
            <a:ext cx="8277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Projecting incident edges into </a:t>
            </a:r>
            <a:r>
              <a:rPr lang="en-US" sz="2800" dirty="0">
                <a:solidFill>
                  <a:srgbClr val="FF0000"/>
                </a:solidFill>
              </a:rPr>
              <a:t>lower</a:t>
            </a:r>
            <a:r>
              <a:rPr lang="en-US" sz="2800" dirty="0"/>
              <a:t> dimensional 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602052" y="4005064"/>
                <a:ext cx="22674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800" dirty="0"/>
                  <a:t> linear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 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+mj-lt"/>
                  </a:rPr>
                  <a:t>sampler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52" y="4005064"/>
                <a:ext cx="2267416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4839" t="-5732" r="-53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786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06149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Sparsity Sensitive Sketching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9724" y="1844824"/>
                <a:ext cx="8743484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 </a:t>
                </a:r>
                <a:r>
                  <a:rPr lang="en-US" sz="2800" b="1" dirty="0"/>
                  <a:t>Define the sketch and properties.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Show how to locally simulate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dirty="0"/>
                  <a:t>rounds of BC.</a:t>
                </a:r>
              </a:p>
              <a:p>
                <a:endParaRPr lang="en-US" sz="28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Show that it can be delivered to leader with O(1) rounds.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24" y="1844824"/>
                <a:ext cx="8743484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185" t="-2050" r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73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-171400"/>
            <a:ext cx="8867328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Congest Model </a:t>
            </a:r>
          </a:p>
        </p:txBody>
      </p:sp>
      <p:sp>
        <p:nvSpPr>
          <p:cNvPr id="4" name="Oval 3"/>
          <p:cNvSpPr/>
          <p:nvPr/>
        </p:nvSpPr>
        <p:spPr>
          <a:xfrm>
            <a:off x="8407763" y="14198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50563" y="278092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07563" y="181120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17163" y="429309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91147" y="323812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71459" y="441196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51304" y="38980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076313"/>
            <a:ext cx="61051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every round: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Send messages to </a:t>
            </a:r>
            <a:r>
              <a:rPr lang="en-US" sz="3200" dirty="0">
                <a:solidFill>
                  <a:srgbClr val="FF0000"/>
                </a:solidFill>
              </a:rPr>
              <a:t>neighbors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Receive message from </a:t>
            </a:r>
            <a:r>
              <a:rPr lang="en-US" sz="3200" dirty="0">
                <a:solidFill>
                  <a:srgbClr val="FF0000"/>
                </a:solidFill>
              </a:rPr>
              <a:t>neighbors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Perform </a:t>
            </a:r>
            <a:r>
              <a:rPr lang="en-US" sz="3200" i="1" dirty="0"/>
              <a:t>local</a:t>
            </a:r>
            <a:r>
              <a:rPr lang="en-US" sz="3200" dirty="0"/>
              <a:t> computation.</a:t>
            </a:r>
          </a:p>
        </p:txBody>
      </p:sp>
      <p:cxnSp>
        <p:nvCxnSpPr>
          <p:cNvPr id="13" name="Straight Connector 12"/>
          <p:cNvCxnSpPr>
            <a:stCxn id="4" idx="4"/>
            <a:endCxn id="5" idx="7"/>
          </p:cNvCxnSpPr>
          <p:nvPr/>
        </p:nvCxnSpPr>
        <p:spPr>
          <a:xfrm flipH="1">
            <a:off x="8340808" y="1877031"/>
            <a:ext cx="295555" cy="970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4" idx="2"/>
          </p:cNvCxnSpPr>
          <p:nvPr/>
        </p:nvCxnSpPr>
        <p:spPr>
          <a:xfrm flipV="1">
            <a:off x="7064763" y="1648431"/>
            <a:ext cx="1343000" cy="391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6" idx="4"/>
          </p:cNvCxnSpPr>
          <p:nvPr/>
        </p:nvCxnSpPr>
        <p:spPr>
          <a:xfrm flipH="1" flipV="1">
            <a:off x="6836163" y="2268401"/>
            <a:ext cx="383584" cy="969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1"/>
            <a:endCxn id="6" idx="5"/>
          </p:cNvCxnSpPr>
          <p:nvPr/>
        </p:nvCxnSpPr>
        <p:spPr>
          <a:xfrm flipH="1" flipV="1">
            <a:off x="6997808" y="2201446"/>
            <a:ext cx="1019710" cy="646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  <a:endCxn id="9" idx="0"/>
          </p:cNvCxnSpPr>
          <p:nvPr/>
        </p:nvCxnSpPr>
        <p:spPr>
          <a:xfrm flipH="1">
            <a:off x="5900059" y="2201446"/>
            <a:ext cx="774459" cy="221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2"/>
          </p:cNvCxnSpPr>
          <p:nvPr/>
        </p:nvCxnSpPr>
        <p:spPr>
          <a:xfrm flipH="1">
            <a:off x="5900059" y="4521696"/>
            <a:ext cx="1317104" cy="118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2"/>
            <a:endCxn id="8" idx="5"/>
          </p:cNvCxnSpPr>
          <p:nvPr/>
        </p:nvCxnSpPr>
        <p:spPr>
          <a:xfrm flipH="1" flipV="1">
            <a:off x="7381392" y="3628373"/>
            <a:ext cx="1269912" cy="498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967">
            <a:off x="7381391" y="1180106"/>
            <a:ext cx="569171" cy="569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53" y="4126631"/>
            <a:ext cx="56529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Messages are </a:t>
            </a:r>
            <a:r>
              <a:rPr lang="en-US" sz="3200" dirty="0">
                <a:solidFill>
                  <a:srgbClr val="FF0000"/>
                </a:solidFill>
              </a:rPr>
              <a:t>bounded</a:t>
            </a:r>
            <a:r>
              <a:rPr lang="en-US" sz="3200" dirty="0"/>
              <a:t> by B bits.</a:t>
            </a:r>
          </a:p>
          <a:p>
            <a:r>
              <a:rPr lang="en-US" sz="3200" dirty="0"/>
              <a:t>Typically, </a:t>
            </a:r>
            <a:r>
              <a:rPr lang="en-US" sz="3200" dirty="0">
                <a:solidFill>
                  <a:srgbClr val="00B050"/>
                </a:solidFill>
              </a:rPr>
              <a:t>B=O(log n).</a:t>
            </a:r>
          </a:p>
          <a:p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1534168" y="5885031"/>
            <a:ext cx="627237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Congestion + Locality</a:t>
            </a:r>
          </a:p>
        </p:txBody>
      </p:sp>
    </p:spTree>
    <p:extLst>
      <p:ext uri="{BB962C8B-B14F-4D97-AF65-F5344CB8AC3E}">
        <p14:creationId xmlns:p14="http://schemas.microsoft.com/office/powerpoint/2010/main" val="148548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06149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Sketch of vertex v</a:t>
            </a:r>
          </a:p>
        </p:txBody>
      </p:sp>
      <p:sp>
        <p:nvSpPr>
          <p:cNvPr id="5" name="Oval 4"/>
          <p:cNvSpPr/>
          <p:nvPr/>
        </p:nvSpPr>
        <p:spPr>
          <a:xfrm>
            <a:off x="3970784" y="405192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68999" y="2968164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6423" y="3387636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6423" y="3819684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6423" y="4336316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6423" y="5056396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6423" y="5645036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56423" y="6136516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5" idx="5"/>
            <a:endCxn id="13" idx="1"/>
          </p:cNvCxnSpPr>
          <p:nvPr/>
        </p:nvCxnSpPr>
        <p:spPr>
          <a:xfrm>
            <a:off x="4361029" y="4442165"/>
            <a:ext cx="628872" cy="1727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7"/>
            <a:endCxn id="7" idx="3"/>
          </p:cNvCxnSpPr>
          <p:nvPr/>
        </p:nvCxnSpPr>
        <p:spPr>
          <a:xfrm flipV="1">
            <a:off x="4361029" y="3163286"/>
            <a:ext cx="641448" cy="95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5"/>
            <a:endCxn id="12" idx="1"/>
          </p:cNvCxnSpPr>
          <p:nvPr/>
        </p:nvCxnSpPr>
        <p:spPr>
          <a:xfrm>
            <a:off x="4361029" y="4442165"/>
            <a:ext cx="628872" cy="1236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83967" y="5865103"/>
                <a:ext cx="575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7" y="5865103"/>
                <a:ext cx="5759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423098" y="2552103"/>
            <a:ext cx="3050170" cy="3616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23098" y="2568147"/>
            <a:ext cx="305017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47092" y="2568147"/>
                <a:ext cx="3126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92" y="2568147"/>
                <a:ext cx="312617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423097" y="4820775"/>
                <a:ext cx="3050169" cy="55568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97" y="4820775"/>
                <a:ext cx="3050169" cy="5556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423098" y="3072203"/>
            <a:ext cx="3050170" cy="555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5" idx="7"/>
            <a:endCxn id="8" idx="3"/>
          </p:cNvCxnSpPr>
          <p:nvPr/>
        </p:nvCxnSpPr>
        <p:spPr>
          <a:xfrm flipV="1">
            <a:off x="4361029" y="3582758"/>
            <a:ext cx="628872" cy="536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63116" y="3134919"/>
                <a:ext cx="2522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..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ℓ−1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16" y="3134919"/>
                <a:ext cx="252222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79941" y="4358267"/>
                <a:ext cx="1361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941" y="4358267"/>
                <a:ext cx="136101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25421" y="1998963"/>
                <a:ext cx="2070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bits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421" y="1998963"/>
                <a:ext cx="2070054" cy="523220"/>
              </a:xfrm>
              <a:prstGeom prst="rect">
                <a:avLst/>
              </a:prstGeom>
              <a:blipFill rotWithShape="1">
                <a:blip r:embed="rId16"/>
                <a:stretch>
                  <a:fillRect t="-10465" r="-472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74759" y="6218148"/>
                <a:ext cx="1969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𝑆𝑘𝑒𝑡𝑐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759" y="6218148"/>
                <a:ext cx="196964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55482" y="4005064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482" y="4005064"/>
                <a:ext cx="472502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5400000">
                <a:off x="7732903" y="3904204"/>
                <a:ext cx="2227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rows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32903" y="3904204"/>
                <a:ext cx="2227982" cy="523220"/>
              </a:xfrm>
              <a:prstGeom prst="rect">
                <a:avLst/>
              </a:prstGeom>
              <a:blipFill rotWithShape="1">
                <a:blip r:embed="rId17"/>
                <a:stretch>
                  <a:fillRect l="-32558" r="-10465" b="-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5430238" y="4265091"/>
            <a:ext cx="3043029" cy="5556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5400000">
            <a:off x="6649872" y="3562040"/>
            <a:ext cx="35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lonna MT" panose="04020805060202030203" pitchFamily="82" charset="0"/>
                <a:cs typeface="Arabic Typesetting" panose="03020402040406030203" pitchFamily="66" charset="-78"/>
              </a:rPr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 rot="5400000">
            <a:off x="6622587" y="5472867"/>
            <a:ext cx="35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lonna MT" panose="04020805060202030203" pitchFamily="82" charset="0"/>
                <a:cs typeface="Arabic Typesetting" panose="03020402040406030203" pitchFamily="66" charset="-78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49972" y="2908707"/>
                <a:ext cx="581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972" y="2908707"/>
                <a:ext cx="581826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36512" y="774803"/>
                <a:ext cx="7792010" cy="2078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 Each row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is XOR of a subset of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sz="32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 An edge is sampled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with prob.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774803"/>
                <a:ext cx="7792010" cy="2078133"/>
              </a:xfrm>
              <a:prstGeom prst="rect">
                <a:avLst/>
              </a:prstGeom>
              <a:blipFill rotWithShape="1">
                <a:blip r:embed="rId19"/>
                <a:stretch>
                  <a:fillRect l="-1956" t="-351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3635896" y="5060341"/>
            <a:ext cx="2189525" cy="219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0786" y="4680978"/>
                <a:ext cx="372441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ℓ  </m:t>
                        </m:r>
                      </m:e>
                    </m:func>
                  </m:oMath>
                </a14:m>
                <a:r>
                  <a:rPr lang="en-US" sz="2800" dirty="0"/>
                  <a:t>contains the </a:t>
                </a:r>
              </a:p>
              <a:p>
                <a:r>
                  <a:rPr lang="en-US" sz="2800" dirty="0"/>
                  <a:t>ID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one edge </a:t>
                </a:r>
              </a:p>
              <a:p>
                <a:r>
                  <a:rPr lang="en-US" sz="2800" dirty="0"/>
                  <a:t>with const. prob. 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86" y="4680978"/>
                <a:ext cx="3724418" cy="1384995"/>
              </a:xfrm>
              <a:prstGeom prst="rect">
                <a:avLst/>
              </a:prstGeom>
              <a:blipFill rotWithShape="1">
                <a:blip r:embed="rId20"/>
                <a:stretch>
                  <a:fillRect l="-3437" t="-3965" r="-164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754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06149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Sketch of a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9233" y="1196752"/>
                <a:ext cx="8498636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Sketch of component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𝑆𝑘𝑒𝑡𝑐h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⊕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𝑆𝑘𝑒𝑡𝑐h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33" y="1196752"/>
                <a:ext cx="8498636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3490566" y="2500158"/>
            <a:ext cx="2304256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92295" y="2767966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88224" y="1963688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635080" y="3547864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6" idx="7"/>
            <a:endCxn id="37" idx="2"/>
          </p:cNvCxnSpPr>
          <p:nvPr/>
        </p:nvCxnSpPr>
        <p:spPr>
          <a:xfrm flipV="1">
            <a:off x="5521077" y="2156284"/>
            <a:ext cx="1067147" cy="668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5"/>
            <a:endCxn id="38" idx="2"/>
          </p:cNvCxnSpPr>
          <p:nvPr/>
        </p:nvCxnSpPr>
        <p:spPr>
          <a:xfrm>
            <a:off x="5521077" y="3096748"/>
            <a:ext cx="1114003" cy="64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707904" y="2757028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1" idx="6"/>
            <a:endCxn id="36" idx="2"/>
          </p:cNvCxnSpPr>
          <p:nvPr/>
        </p:nvCxnSpPr>
        <p:spPr>
          <a:xfrm>
            <a:off x="4093096" y="2949624"/>
            <a:ext cx="1099199" cy="10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267744" y="2767966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3" idx="6"/>
          </p:cNvCxnSpPr>
          <p:nvPr/>
        </p:nvCxnSpPr>
        <p:spPr>
          <a:xfrm flipV="1">
            <a:off x="2652936" y="2944319"/>
            <a:ext cx="1046876" cy="16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9621074">
                <a:off x="5529840" y="2093614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1000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1074">
                <a:off x="5529840" y="2093614"/>
                <a:ext cx="93326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76060" y="253975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0111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060" y="2539752"/>
                <a:ext cx="93326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1834669">
                <a:off x="5704656" y="3033065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0101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4669">
                <a:off x="5704656" y="3033065"/>
                <a:ext cx="9332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725763" y="253975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1001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763" y="2539752"/>
                <a:ext cx="93326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48064" y="2724260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24260"/>
                <a:ext cx="43774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02204" y="2683768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204" y="2683768"/>
                <a:ext cx="4377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3491880" y="4182179"/>
            <a:ext cx="1222413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19376088">
                <a:off x="5969707" y="2250805"/>
                <a:ext cx="592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76088">
                <a:off x="5969707" y="2250805"/>
                <a:ext cx="59272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rot="1839333">
                <a:off x="5741928" y="3268027"/>
                <a:ext cx="600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9333">
                <a:off x="5741928" y="3268027"/>
                <a:ext cx="60099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31042" y="2827784"/>
                <a:ext cx="600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042" y="2827784"/>
                <a:ext cx="600998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818874" y="2808620"/>
                <a:ext cx="600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874" y="2808620"/>
                <a:ext cx="600998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38731" y="4239378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1101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731" y="4239378"/>
                <a:ext cx="933269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3491881" y="4758243"/>
            <a:ext cx="12224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25758" y="481544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1111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758" y="4815442"/>
                <a:ext cx="933269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40421" y="5520714"/>
                <a:ext cx="16196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𝑆𝑘𝑒𝑡𝑐h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421" y="5520714"/>
                <a:ext cx="1619611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75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715289" y="4182179"/>
            <a:ext cx="1192415" cy="603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9512" y="4239377"/>
                <a:ext cx="53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39377"/>
                <a:ext cx="539443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30419" y="4239378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1001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9" y="4239378"/>
                <a:ext cx="933269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3552" y="4872642"/>
                <a:ext cx="53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52" y="4872642"/>
                <a:ext cx="539443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715290" y="4758243"/>
            <a:ext cx="1192414" cy="603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17446" y="481544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0111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46" y="4815442"/>
                <a:ext cx="933269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88979" y="5524934"/>
                <a:ext cx="16196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𝑆𝑘𝑒𝑡𝑐h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9" y="5524934"/>
                <a:ext cx="1619611" cy="461665"/>
              </a:xfrm>
              <a:prstGeom prst="rect">
                <a:avLst/>
              </a:prstGeom>
              <a:blipFill rotWithShape="1">
                <a:blip r:embed="rId21"/>
                <a:stretch>
                  <a:fillRect r="-37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302709" y="4209629"/>
                <a:ext cx="12611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09" y="4209629"/>
                <a:ext cx="1261179" cy="461665"/>
              </a:xfrm>
              <a:prstGeom prst="rect">
                <a:avLst/>
              </a:prstGeom>
              <a:blipFill rotWithShape="1">
                <a:blip r:embed="rId2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302709" y="4830251"/>
                <a:ext cx="12611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09" y="4830251"/>
                <a:ext cx="1261179" cy="461665"/>
              </a:xfrm>
              <a:prstGeom prst="rect">
                <a:avLst/>
              </a:prstGeom>
              <a:blipFill rotWithShape="1">
                <a:blip r:embed="rId2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>
          <a:xfrm>
            <a:off x="6911862" y="4182179"/>
            <a:ext cx="1192415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023107" y="4239378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7" y="4239378"/>
                <a:ext cx="933269" cy="4616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/>
          <p:cNvSpPr/>
          <p:nvPr/>
        </p:nvSpPr>
        <p:spPr>
          <a:xfrm>
            <a:off x="6911863" y="4758243"/>
            <a:ext cx="119241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010134" y="481544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134" y="4815442"/>
                <a:ext cx="933269" cy="46166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966879" y="5478323"/>
                <a:ext cx="34296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𝑆𝑘𝑒𝑡𝑐h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{</m:t>
                      </m:r>
                      <m:r>
                        <a:rPr lang="en-US" sz="2400" b="0" i="1" smtClean="0">
                          <a:latin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})=</m:t>
                      </m:r>
                    </m:oMath>
                  </m:oMathPara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𝑆𝑘𝑒𝑡𝑐h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𝑆𝑘𝑒𝑡𝑐h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79" y="5478323"/>
                <a:ext cx="3429657" cy="830997"/>
              </a:xfrm>
              <a:prstGeom prst="rect">
                <a:avLst/>
              </a:prstGeom>
              <a:blipFill rotWithShape="1">
                <a:blip r:embed="rId26"/>
                <a:stretch>
                  <a:fillRect l="-534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026135" y="4182179"/>
                <a:ext cx="1922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⊕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35" y="4182179"/>
                <a:ext cx="1922129" cy="461665"/>
              </a:xfrm>
              <a:prstGeom prst="rect">
                <a:avLst/>
              </a:prstGeom>
              <a:blipFill rotWithShape="1">
                <a:blip r:embed="rId2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336813" y="4758243"/>
                <a:ext cx="53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813" y="4758243"/>
                <a:ext cx="539443" cy="461665"/>
              </a:xfrm>
              <a:prstGeom prst="rect">
                <a:avLst/>
              </a:prstGeom>
              <a:blipFill rotWithShape="1">
                <a:blip r:embed="rId2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596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06149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Properties of the Sketch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148" y="1105580"/>
            <a:ext cx="845173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Sketches allows a leader to simulate BC algorithm locally.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988840"/>
            <a:ext cx="91493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Linearity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r>
              <a:rPr lang="en-US" sz="3200" dirty="0"/>
              <a:t>The sketch of a component is the </a:t>
            </a:r>
            <a:r>
              <a:rPr lang="en-US" sz="3200" dirty="0">
                <a:solidFill>
                  <a:srgbClr val="7030A0"/>
                </a:solidFill>
              </a:rPr>
              <a:t>sum</a:t>
            </a:r>
            <a:r>
              <a:rPr lang="en-US" sz="3200" dirty="0"/>
              <a:t> of its elements.</a:t>
            </a:r>
          </a:p>
          <a:p>
            <a:r>
              <a:rPr lang="en-US" sz="3200" dirty="0"/>
              <a:t>Internal edges </a:t>
            </a:r>
            <a:r>
              <a:rPr lang="en-US" sz="3200" dirty="0">
                <a:solidFill>
                  <a:srgbClr val="7030A0"/>
                </a:solidFill>
              </a:rPr>
              <a:t>cancelled</a:t>
            </a:r>
            <a:r>
              <a:rPr lang="en-US" sz="3200" dirty="0"/>
              <a:t> out.</a:t>
            </a:r>
          </a:p>
          <a:p>
            <a:endParaRPr lang="en-US" sz="3200" dirty="0"/>
          </a:p>
          <a:p>
            <a:r>
              <a:rPr lang="en-US" sz="3200" dirty="0"/>
              <a:t>For that, the sampling of an edge </a:t>
            </a:r>
            <a:r>
              <a:rPr lang="en-US" sz="3200" dirty="0">
                <a:solidFill>
                  <a:srgbClr val="7030A0"/>
                </a:solidFill>
              </a:rPr>
              <a:t>(</a:t>
            </a:r>
            <a:r>
              <a:rPr lang="en-US" sz="3200" dirty="0" err="1">
                <a:solidFill>
                  <a:srgbClr val="7030A0"/>
                </a:solidFill>
              </a:rPr>
              <a:t>u,v</a:t>
            </a:r>
            <a:r>
              <a:rPr lang="en-US" sz="3200" dirty="0">
                <a:solidFill>
                  <a:srgbClr val="7030A0"/>
                </a:solidFill>
              </a:rPr>
              <a:t>) </a:t>
            </a:r>
            <a:r>
              <a:rPr lang="en-US" sz="3200" dirty="0"/>
              <a:t>is </a:t>
            </a:r>
            <a:r>
              <a:rPr lang="en-US" sz="3200" dirty="0">
                <a:solidFill>
                  <a:srgbClr val="FF0000"/>
                </a:solidFill>
              </a:rPr>
              <a:t>consistent </a:t>
            </a:r>
          </a:p>
          <a:p>
            <a:r>
              <a:rPr lang="en-US" sz="3200" dirty="0"/>
              <a:t>between endpoints.</a:t>
            </a:r>
          </a:p>
        </p:txBody>
      </p:sp>
    </p:spTree>
    <p:extLst>
      <p:ext uri="{BB962C8B-B14F-4D97-AF65-F5344CB8AC3E}">
        <p14:creationId xmlns:p14="http://schemas.microsoft.com/office/powerpoint/2010/main" val="1803412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06149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The Sketch of Component is the Sketch of the Contracted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05972" y="1196752"/>
                <a:ext cx="9053841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Sketch of component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𝑆𝑘𝑒𝑡𝑐h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⊕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𝑆𝑘𝑒𝑡𝑐h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972" y="1196752"/>
                <a:ext cx="905384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3490566" y="2500158"/>
            <a:ext cx="2304256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92295" y="2767966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88224" y="1963688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635080" y="3547864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6" idx="7"/>
            <a:endCxn id="37" idx="2"/>
          </p:cNvCxnSpPr>
          <p:nvPr/>
        </p:nvCxnSpPr>
        <p:spPr>
          <a:xfrm flipV="1">
            <a:off x="5521077" y="2156284"/>
            <a:ext cx="1067147" cy="668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5"/>
            <a:endCxn id="38" idx="2"/>
          </p:cNvCxnSpPr>
          <p:nvPr/>
        </p:nvCxnSpPr>
        <p:spPr>
          <a:xfrm>
            <a:off x="5521077" y="3096748"/>
            <a:ext cx="1114003" cy="64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707904" y="2757028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1" idx="6"/>
            <a:endCxn id="36" idx="2"/>
          </p:cNvCxnSpPr>
          <p:nvPr/>
        </p:nvCxnSpPr>
        <p:spPr>
          <a:xfrm>
            <a:off x="4093096" y="2949624"/>
            <a:ext cx="1099199" cy="10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267744" y="2767966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3" idx="6"/>
          </p:cNvCxnSpPr>
          <p:nvPr/>
        </p:nvCxnSpPr>
        <p:spPr>
          <a:xfrm flipV="1">
            <a:off x="2652936" y="2944319"/>
            <a:ext cx="1046876" cy="16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9621074">
                <a:off x="5529840" y="2093614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1000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1074">
                <a:off x="5529840" y="2093614"/>
                <a:ext cx="93326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76060" y="253975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0111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060" y="2539752"/>
                <a:ext cx="93326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1834669">
                <a:off x="5704656" y="3033065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0101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4669">
                <a:off x="5704656" y="3033065"/>
                <a:ext cx="9332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725763" y="253975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1001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763" y="2539752"/>
                <a:ext cx="93326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48064" y="2724260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24260"/>
                <a:ext cx="43774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02204" y="2683768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204" y="2683768"/>
                <a:ext cx="4377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3491880" y="4182179"/>
            <a:ext cx="1222413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19376088">
                <a:off x="5969707" y="2250805"/>
                <a:ext cx="592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76088">
                <a:off x="5969707" y="2250805"/>
                <a:ext cx="59272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rot="1839333">
                <a:off x="5741928" y="3268027"/>
                <a:ext cx="600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9333">
                <a:off x="5741928" y="3268027"/>
                <a:ext cx="60099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31042" y="2827784"/>
                <a:ext cx="600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042" y="2827784"/>
                <a:ext cx="600998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818874" y="2808620"/>
                <a:ext cx="600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874" y="2808620"/>
                <a:ext cx="600998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38731" y="4239378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1101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731" y="4239378"/>
                <a:ext cx="933269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3491881" y="4758243"/>
            <a:ext cx="12224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25758" y="481544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1111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758" y="4815442"/>
                <a:ext cx="933269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40421" y="5520714"/>
                <a:ext cx="16196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𝑆𝑘𝑒𝑡𝑐h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421" y="5520714"/>
                <a:ext cx="1619611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75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715289" y="4182179"/>
            <a:ext cx="1192415" cy="603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9512" y="4239377"/>
                <a:ext cx="53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39377"/>
                <a:ext cx="539443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30419" y="4239378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1001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9" y="4239378"/>
                <a:ext cx="933269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3552" y="4872642"/>
                <a:ext cx="53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52" y="4872642"/>
                <a:ext cx="539443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715290" y="4758243"/>
            <a:ext cx="1192414" cy="603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17446" y="481544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0111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46" y="4815442"/>
                <a:ext cx="933269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88979" y="5524934"/>
                <a:ext cx="16196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𝑆𝑘𝑒𝑡𝑐h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9" y="5524934"/>
                <a:ext cx="1619611" cy="461665"/>
              </a:xfrm>
              <a:prstGeom prst="rect">
                <a:avLst/>
              </a:prstGeom>
              <a:blipFill rotWithShape="1">
                <a:blip r:embed="rId21"/>
                <a:stretch>
                  <a:fillRect r="-37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302709" y="4209629"/>
                <a:ext cx="12611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09" y="4209629"/>
                <a:ext cx="1261179" cy="461665"/>
              </a:xfrm>
              <a:prstGeom prst="rect">
                <a:avLst/>
              </a:prstGeom>
              <a:blipFill rotWithShape="1">
                <a:blip r:embed="rId2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302709" y="4830251"/>
                <a:ext cx="12611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09" y="4830251"/>
                <a:ext cx="1261179" cy="461665"/>
              </a:xfrm>
              <a:prstGeom prst="rect">
                <a:avLst/>
              </a:prstGeom>
              <a:blipFill rotWithShape="1">
                <a:blip r:embed="rId2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>
          <a:xfrm>
            <a:off x="6911862" y="4182179"/>
            <a:ext cx="1192415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023107" y="4239378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7" y="4239378"/>
                <a:ext cx="933269" cy="4616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/>
          <p:cNvSpPr/>
          <p:nvPr/>
        </p:nvSpPr>
        <p:spPr>
          <a:xfrm>
            <a:off x="6911863" y="4758243"/>
            <a:ext cx="119241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010134" y="481544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134" y="4815442"/>
                <a:ext cx="933269" cy="46166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966879" y="5478323"/>
                <a:ext cx="34296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𝑆𝑘𝑒𝑡𝑐h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{</m:t>
                      </m:r>
                      <m:r>
                        <a:rPr lang="en-US" sz="2400" b="0" i="1" smtClean="0">
                          <a:latin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})=</m:t>
                      </m:r>
                    </m:oMath>
                  </m:oMathPara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𝑆𝑘𝑒𝑡𝑐h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𝑆𝑘𝑒𝑡𝑐h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79" y="5478323"/>
                <a:ext cx="3429657" cy="830997"/>
              </a:xfrm>
              <a:prstGeom prst="rect">
                <a:avLst/>
              </a:prstGeom>
              <a:blipFill rotWithShape="1">
                <a:blip r:embed="rId26"/>
                <a:stretch>
                  <a:fillRect l="-534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026135" y="4182179"/>
                <a:ext cx="1922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⊕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35" y="4182179"/>
                <a:ext cx="1922129" cy="461665"/>
              </a:xfrm>
              <a:prstGeom prst="rect">
                <a:avLst/>
              </a:prstGeom>
              <a:blipFill rotWithShape="1">
                <a:blip r:embed="rId2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336813" y="4758243"/>
                <a:ext cx="53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813" y="4758243"/>
                <a:ext cx="539443" cy="461665"/>
              </a:xfrm>
              <a:prstGeom prst="rect">
                <a:avLst/>
              </a:prstGeom>
              <a:blipFill rotWithShape="1">
                <a:blip r:embed="rId2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709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4941167"/>
            <a:ext cx="8540415" cy="1571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7504" y="3356992"/>
            <a:ext cx="8540415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06149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Properties of the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1988840"/>
                <a:ext cx="8540415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/>
                  <a:t>Linearity (cancel internal edges)</a:t>
                </a:r>
              </a:p>
              <a:p>
                <a:pPr marL="514350" indent="-514350">
                  <a:buAutoNum type="arabicPeriod"/>
                </a:pP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3200" dirty="0"/>
                  <a:t>Sampler.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Completeness</a:t>
                </a:r>
                <a:r>
                  <a:rPr lang="en-US" sz="3200" dirty="0"/>
                  <a:t>: </a:t>
                </a:r>
              </a:p>
              <a:p>
                <a:r>
                  <a:rPr lang="en-US" sz="3200" dirty="0"/>
                  <a:t>With constant prob. one row contains single edge.</a:t>
                </a:r>
              </a:p>
              <a:p>
                <a:endParaRPr lang="en-US" sz="3200" b="1" dirty="0"/>
              </a:p>
              <a:p>
                <a:r>
                  <a:rPr lang="en-US" sz="3200" b="1" dirty="0"/>
                  <a:t>Soundness</a:t>
                </a:r>
                <a:r>
                  <a:rPr lang="en-US" sz="3200" dirty="0"/>
                  <a:t>:</a:t>
                </a:r>
              </a:p>
              <a:p>
                <a:r>
                  <a:rPr lang="en-US" sz="3200" dirty="0"/>
                  <a:t>With high prob., detect rows containing XOR of </a:t>
                </a:r>
              </a:p>
              <a:p>
                <a:r>
                  <a:rPr lang="en-US" sz="3200" dirty="0"/>
                  <a:t>more than </a:t>
                </a:r>
                <a:r>
                  <a:rPr lang="en-US" sz="3200" b="1" dirty="0"/>
                  <a:t>one</a:t>
                </a:r>
                <a:r>
                  <a:rPr lang="en-US" sz="3200" dirty="0"/>
                  <a:t> edge.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88840"/>
                <a:ext cx="8540415" cy="4524315"/>
              </a:xfrm>
              <a:prstGeom prst="rect">
                <a:avLst/>
              </a:prstGeom>
              <a:blipFill rotWithShape="1">
                <a:blip r:embed="rId3"/>
                <a:stretch>
                  <a:fillRect l="-1927" t="-2022" r="-785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6148" y="1105580"/>
            <a:ext cx="845173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Sketches allows a leader to simulate BC algorithm locally.</a:t>
            </a:r>
          </a:p>
        </p:txBody>
      </p:sp>
    </p:spTree>
    <p:extLst>
      <p:ext uri="{BB962C8B-B14F-4D97-AF65-F5344CB8AC3E}">
        <p14:creationId xmlns:p14="http://schemas.microsoft.com/office/powerpoint/2010/main" val="1214659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06149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Example: Sketch of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05972" y="1196752"/>
                <a:ext cx="9053841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Sketch of component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𝑆𝑘𝑒𝑡𝑐h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⊕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𝑆𝑘𝑒𝑡𝑐h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972" y="1196752"/>
                <a:ext cx="905384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3490566" y="2500158"/>
            <a:ext cx="2304256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92295" y="2767966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88224" y="1963688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635080" y="3547864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6" idx="7"/>
            <a:endCxn id="37" idx="2"/>
          </p:cNvCxnSpPr>
          <p:nvPr/>
        </p:nvCxnSpPr>
        <p:spPr>
          <a:xfrm flipV="1">
            <a:off x="5521077" y="2156284"/>
            <a:ext cx="1067147" cy="668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5"/>
            <a:endCxn id="38" idx="2"/>
          </p:cNvCxnSpPr>
          <p:nvPr/>
        </p:nvCxnSpPr>
        <p:spPr>
          <a:xfrm>
            <a:off x="5521077" y="3096748"/>
            <a:ext cx="1114003" cy="64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707904" y="2757028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1" idx="6"/>
            <a:endCxn id="36" idx="2"/>
          </p:cNvCxnSpPr>
          <p:nvPr/>
        </p:nvCxnSpPr>
        <p:spPr>
          <a:xfrm>
            <a:off x="4093096" y="2949624"/>
            <a:ext cx="1099199" cy="10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267744" y="2767966"/>
            <a:ext cx="385192" cy="38519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3" idx="6"/>
          </p:cNvCxnSpPr>
          <p:nvPr/>
        </p:nvCxnSpPr>
        <p:spPr>
          <a:xfrm flipV="1">
            <a:off x="2652936" y="2944319"/>
            <a:ext cx="1046876" cy="16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9621074">
                <a:off x="5529840" y="2093614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1000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1074">
                <a:off x="5529840" y="2093614"/>
                <a:ext cx="93326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76060" y="253975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0111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060" y="2539752"/>
                <a:ext cx="93326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1834669">
                <a:off x="5704656" y="3033065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0101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4669">
                <a:off x="5704656" y="3033065"/>
                <a:ext cx="9332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725763" y="253975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1001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763" y="2539752"/>
                <a:ext cx="93326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48064" y="2724260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24260"/>
                <a:ext cx="43774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02204" y="2683768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204" y="2683768"/>
                <a:ext cx="4377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3491880" y="4182179"/>
            <a:ext cx="1222413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19376088">
                <a:off x="5969707" y="2250805"/>
                <a:ext cx="592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76088">
                <a:off x="5969707" y="2250805"/>
                <a:ext cx="59272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rot="1839333">
                <a:off x="5741928" y="3268027"/>
                <a:ext cx="600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9333">
                <a:off x="5741928" y="3268027"/>
                <a:ext cx="60099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31042" y="2827784"/>
                <a:ext cx="600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042" y="2827784"/>
                <a:ext cx="600998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818874" y="2808620"/>
                <a:ext cx="600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874" y="2808620"/>
                <a:ext cx="600998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38731" y="4239378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1101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731" y="4239378"/>
                <a:ext cx="933269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3491881" y="4758243"/>
            <a:ext cx="12224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25758" y="481544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1111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758" y="4815442"/>
                <a:ext cx="933269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40421" y="5520714"/>
                <a:ext cx="16196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𝑆𝑘𝑒𝑡𝑐h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421" y="5520714"/>
                <a:ext cx="1619611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75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715289" y="4182179"/>
            <a:ext cx="1192415" cy="603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9512" y="4239377"/>
                <a:ext cx="53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39377"/>
                <a:ext cx="539443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30419" y="4239378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1001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9" y="4239378"/>
                <a:ext cx="933269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3552" y="4872642"/>
                <a:ext cx="53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52" y="4872642"/>
                <a:ext cx="539443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715290" y="4758243"/>
            <a:ext cx="1192414" cy="603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17446" y="481544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0111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46" y="4815442"/>
                <a:ext cx="933269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88979" y="5524934"/>
                <a:ext cx="16196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𝑆𝑘𝑒𝑡𝑐h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9" y="5524934"/>
                <a:ext cx="1619611" cy="461665"/>
              </a:xfrm>
              <a:prstGeom prst="rect">
                <a:avLst/>
              </a:prstGeom>
              <a:blipFill rotWithShape="1">
                <a:blip r:embed="rId21"/>
                <a:stretch>
                  <a:fillRect r="-37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302709" y="4209629"/>
                <a:ext cx="12611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09" y="4209629"/>
                <a:ext cx="1261179" cy="461665"/>
              </a:xfrm>
              <a:prstGeom prst="rect">
                <a:avLst/>
              </a:prstGeom>
              <a:blipFill rotWithShape="1">
                <a:blip r:embed="rId2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302709" y="4830251"/>
                <a:ext cx="12611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09" y="4830251"/>
                <a:ext cx="1261179" cy="461665"/>
              </a:xfrm>
              <a:prstGeom prst="rect">
                <a:avLst/>
              </a:prstGeom>
              <a:blipFill rotWithShape="1">
                <a:blip r:embed="rId2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>
          <a:xfrm>
            <a:off x="6911862" y="4182179"/>
            <a:ext cx="1192415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023107" y="4239378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7" y="4239378"/>
                <a:ext cx="933269" cy="4616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/>
          <p:cNvSpPr/>
          <p:nvPr/>
        </p:nvSpPr>
        <p:spPr>
          <a:xfrm>
            <a:off x="6911863" y="4758243"/>
            <a:ext cx="119241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010134" y="4815442"/>
                <a:ext cx="9332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1000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134" y="4815442"/>
                <a:ext cx="933269" cy="46166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966879" y="5478323"/>
                <a:ext cx="34296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𝑆𝑘𝑒𝑡𝑐h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{</m:t>
                      </m:r>
                      <m:r>
                        <a:rPr lang="en-US" sz="2400" b="0" i="1" smtClean="0">
                          <a:latin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})=</m:t>
                      </m:r>
                    </m:oMath>
                  </m:oMathPara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𝑆𝑘𝑒𝑡𝑐h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𝑆𝑘𝑒𝑡𝑐h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79" y="5478323"/>
                <a:ext cx="3429657" cy="830997"/>
              </a:xfrm>
              <a:prstGeom prst="rect">
                <a:avLst/>
              </a:prstGeom>
              <a:blipFill rotWithShape="1">
                <a:blip r:embed="rId26"/>
                <a:stretch>
                  <a:fillRect l="-534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026135" y="4182179"/>
                <a:ext cx="1922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⊕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35" y="4182179"/>
                <a:ext cx="1922129" cy="461665"/>
              </a:xfrm>
              <a:prstGeom prst="rect">
                <a:avLst/>
              </a:prstGeom>
              <a:blipFill rotWithShape="1">
                <a:blip r:embed="rId2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336813" y="4758243"/>
                <a:ext cx="539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813" y="4758243"/>
                <a:ext cx="539443" cy="461665"/>
              </a:xfrm>
              <a:prstGeom prst="rect">
                <a:avLst/>
              </a:prstGeom>
              <a:blipFill rotWithShape="1">
                <a:blip r:embed="rId2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824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06149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Sparsity Sensitive Sketching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291" y="813836"/>
                <a:ext cx="7373029" cy="9589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The Sparse Scenario</a:t>
                </a:r>
                <a:r>
                  <a:rPr lang="en-US" sz="2800" dirty="0"/>
                  <a:t>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outgoing</a:t>
                </a:r>
                <a:r>
                  <a:rPr lang="en-US" sz="2800" dirty="0"/>
                  <a:t>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1" y="813836"/>
                <a:ext cx="7373029" cy="958980"/>
              </a:xfrm>
              <a:prstGeom prst="rect">
                <a:avLst/>
              </a:prstGeom>
              <a:blipFill rotWithShape="1">
                <a:blip r:embed="rId3"/>
                <a:stretch>
                  <a:fillRect l="-1654" t="-50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/>
          <p:nvPr/>
        </p:nvSpPr>
        <p:spPr>
          <a:xfrm>
            <a:off x="4042792" y="3763888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028431" y="1972628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041007" y="2680132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028431" y="3099604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028431" y="3531652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028431" y="4048284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028431" y="4768364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028431" y="5357004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028431" y="5848484"/>
            <a:ext cx="2286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stCxn id="68" idx="7"/>
            <a:endCxn id="69" idx="3"/>
          </p:cNvCxnSpPr>
          <p:nvPr/>
        </p:nvCxnSpPr>
        <p:spPr>
          <a:xfrm flipV="1">
            <a:off x="4433037" y="2167750"/>
            <a:ext cx="628872" cy="1663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5"/>
            <a:endCxn id="76" idx="1"/>
          </p:cNvCxnSpPr>
          <p:nvPr/>
        </p:nvCxnSpPr>
        <p:spPr>
          <a:xfrm>
            <a:off x="4433037" y="4154133"/>
            <a:ext cx="628872" cy="1727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8" idx="7"/>
            <a:endCxn id="70" idx="3"/>
          </p:cNvCxnSpPr>
          <p:nvPr/>
        </p:nvCxnSpPr>
        <p:spPr>
          <a:xfrm flipV="1">
            <a:off x="4433037" y="2875254"/>
            <a:ext cx="641448" cy="95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8" idx="5"/>
            <a:endCxn id="75" idx="1"/>
          </p:cNvCxnSpPr>
          <p:nvPr/>
        </p:nvCxnSpPr>
        <p:spPr>
          <a:xfrm>
            <a:off x="4433037" y="4154133"/>
            <a:ext cx="628872" cy="1236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21065" y="2095449"/>
                <a:ext cx="581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065" y="2095449"/>
                <a:ext cx="58182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355976" y="4797152"/>
                <a:ext cx="575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97152"/>
                <a:ext cx="5759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5495106" y="2264071"/>
            <a:ext cx="3050170" cy="3616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495106" y="2280115"/>
            <a:ext cx="305017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19100" y="2280115"/>
                <a:ext cx="3126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100" y="2280115"/>
                <a:ext cx="31261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495105" y="4532743"/>
                <a:ext cx="3050169" cy="55568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105" y="4532743"/>
                <a:ext cx="3050169" cy="555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5495106" y="2784171"/>
            <a:ext cx="3050170" cy="555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>
            <a:stCxn id="68" idx="7"/>
            <a:endCxn id="71" idx="3"/>
          </p:cNvCxnSpPr>
          <p:nvPr/>
        </p:nvCxnSpPr>
        <p:spPr>
          <a:xfrm flipV="1">
            <a:off x="4433037" y="3294726"/>
            <a:ext cx="628872" cy="536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635124" y="2846887"/>
                <a:ext cx="2522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..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ℓ−1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124" y="2846887"/>
                <a:ext cx="252222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251949" y="4070235"/>
                <a:ext cx="1361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949" y="4070235"/>
                <a:ext cx="136101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897429" y="1710931"/>
                <a:ext cx="2070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bits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429" y="1710931"/>
                <a:ext cx="2070054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0588" r="-470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46767" y="5930116"/>
                <a:ext cx="1969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𝑆𝑘𝑒𝑡𝑐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767" y="5930116"/>
                <a:ext cx="1969642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027490" y="3717032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490" y="3717032"/>
                <a:ext cx="472502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 rot="5400000">
                <a:off x="7804911" y="3616172"/>
                <a:ext cx="2227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rows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804911" y="3616172"/>
                <a:ext cx="2227982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32558" r="-10465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/>
          <p:cNvSpPr/>
          <p:nvPr/>
        </p:nvSpPr>
        <p:spPr>
          <a:xfrm>
            <a:off x="5502246" y="3977059"/>
            <a:ext cx="3043029" cy="5556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 rot="5400000">
            <a:off x="6721880" y="3274008"/>
            <a:ext cx="35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lonna MT" panose="04020805060202030203" pitchFamily="82" charset="0"/>
                <a:cs typeface="Arabic Typesetting" panose="03020402040406030203" pitchFamily="66" charset="-78"/>
              </a:rPr>
              <a:t>…</a:t>
            </a:r>
          </a:p>
        </p:txBody>
      </p:sp>
      <p:sp>
        <p:nvSpPr>
          <p:cNvPr id="99" name="TextBox 98"/>
          <p:cNvSpPr txBox="1"/>
          <p:nvPr/>
        </p:nvSpPr>
        <p:spPr>
          <a:xfrm rot="5400000">
            <a:off x="6694595" y="5184835"/>
            <a:ext cx="35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lonna MT" panose="04020805060202030203" pitchFamily="82" charset="0"/>
                <a:cs typeface="Arabic Typesetting" panose="03020402040406030203" pitchFamily="66" charset="-78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521980" y="2620675"/>
                <a:ext cx="581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80" y="2620675"/>
                <a:ext cx="58182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054" y="1524272"/>
                <a:ext cx="4847609" cy="4905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An edge is sampled to </a:t>
                </a:r>
              </a:p>
              <a:p>
                <a:r>
                  <a:rPr lang="en-US" sz="2400" dirty="0"/>
                  <a:t>row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with prob.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The sampling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consistent</a:t>
                </a:r>
              </a:p>
              <a:p>
                <a:r>
                  <a:rPr lang="en-US" sz="2400" dirty="0"/>
                  <a:t>between two endpoints.</a:t>
                </a:r>
              </a:p>
              <a:p>
                <a:endParaRPr lang="en-U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With constant prob.,</a:t>
                </a:r>
              </a:p>
              <a:p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 row contains</a:t>
                </a:r>
              </a:p>
              <a:p>
                <a:r>
                  <a:rPr lang="en-US" sz="2400" dirty="0"/>
                  <a:t>one edge.</a:t>
                </a:r>
              </a:p>
              <a:p>
                <a:endParaRPr lang="en-U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Collision detection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Can distinguish if row contains a XOR </a:t>
                </a:r>
              </a:p>
              <a:p>
                <a:r>
                  <a:rPr lang="en-US" sz="2400" dirty="0"/>
                  <a:t>of more than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/>
                  <a:t> edge.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4" y="1524272"/>
                <a:ext cx="4847609" cy="4905574"/>
              </a:xfrm>
              <a:prstGeom prst="rect">
                <a:avLst/>
              </a:prstGeom>
              <a:blipFill rotWithShape="1">
                <a:blip r:embed="rId16"/>
                <a:stretch>
                  <a:fillRect l="-1887" t="-994" r="-1132" b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283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306149" y="-243408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>
                    <a:solidFill>
                      <a:srgbClr val="7030A0"/>
                    </a:solidFill>
                  </a:rPr>
                  <a:t>Properties of the Sketches: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Sampler</a:t>
                </a:r>
              </a:p>
            </p:txBody>
          </p:sp>
        </mc:Choice>
        <mc:Fallback xmlns="">
          <p:sp>
            <p:nvSpPr>
              <p:cNvPr id="3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49" y="-243408"/>
                <a:ext cx="8229600" cy="1143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30140" y="2449073"/>
            <a:ext cx="3299369" cy="24868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11161" y="323679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653961" y="277959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051224" y="278465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653961" y="387844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051224" y="41562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556692" y="352852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364639" y="289517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32252" y="372626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82" idx="0"/>
          </p:cNvCxnSpPr>
          <p:nvPr/>
        </p:nvCxnSpPr>
        <p:spPr>
          <a:xfrm flipV="1">
            <a:off x="2882561" y="1808455"/>
            <a:ext cx="123843" cy="971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2" idx="7"/>
          </p:cNvCxnSpPr>
          <p:nvPr/>
        </p:nvCxnSpPr>
        <p:spPr>
          <a:xfrm flipV="1">
            <a:off x="3044206" y="2106447"/>
            <a:ext cx="754286" cy="740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1785292" y="1854419"/>
            <a:ext cx="469208" cy="898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3" idx="0"/>
          </p:cNvCxnSpPr>
          <p:nvPr/>
        </p:nvCxnSpPr>
        <p:spPr>
          <a:xfrm flipV="1">
            <a:off x="2279824" y="1808455"/>
            <a:ext cx="228600" cy="976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0419" y="901377"/>
                <a:ext cx="6420604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Component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outgoing edges.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19" y="901377"/>
                <a:ext cx="6420604" cy="539315"/>
              </a:xfrm>
              <a:prstGeom prst="rect">
                <a:avLst/>
              </a:prstGeom>
              <a:blipFill rotWithShape="1">
                <a:blip r:embed="rId4"/>
                <a:stretch>
                  <a:fillRect l="-1898" t="-6818" r="-854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/>
          <p:cNvCxnSpPr/>
          <p:nvPr/>
        </p:nvCxnSpPr>
        <p:spPr>
          <a:xfrm flipH="1" flipV="1">
            <a:off x="1017703" y="2039085"/>
            <a:ext cx="469208" cy="898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630140" y="4092224"/>
            <a:ext cx="430712" cy="843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1654055" y="4514094"/>
            <a:ext cx="430712" cy="843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5" idx="4"/>
          </p:cNvCxnSpPr>
          <p:nvPr/>
        </p:nvCxnSpPr>
        <p:spPr>
          <a:xfrm>
            <a:off x="2279824" y="4613489"/>
            <a:ext cx="163465" cy="84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4" idx="4"/>
          </p:cNvCxnSpPr>
          <p:nvPr/>
        </p:nvCxnSpPr>
        <p:spPr>
          <a:xfrm>
            <a:off x="2882561" y="4335647"/>
            <a:ext cx="123581" cy="1009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939622" y="4116608"/>
            <a:ext cx="659363" cy="993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468810" y="3595343"/>
            <a:ext cx="659363" cy="993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95536" y="2815324"/>
            <a:ext cx="469208" cy="898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25617" y="2146379"/>
                <a:ext cx="4622804" cy="373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+mj-lt"/>
                  </a:rPr>
                  <a:t>of the sketch:</a:t>
                </a:r>
              </a:p>
              <a:p>
                <a:endParaRPr lang="en-US" sz="2800" dirty="0"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Each outgoing edge is </a:t>
                </a:r>
              </a:p>
              <a:p>
                <a:r>
                  <a:rPr lang="en-US" sz="2800" dirty="0">
                    <a:latin typeface="+mj-lt"/>
                  </a:rPr>
                  <a:t>sampled </a:t>
                </a:r>
                <a:r>
                  <a:rPr lang="en-US" sz="2800" dirty="0" err="1">
                    <a:latin typeface="+mj-lt"/>
                  </a:rPr>
                  <a:t>w.p</a:t>
                </a:r>
                <a:r>
                  <a:rPr lang="en-US" sz="2800" dirty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800" dirty="0">
                    <a:latin typeface="+mj-lt"/>
                  </a:rPr>
                  <a:t>.</a:t>
                </a:r>
              </a:p>
              <a:p>
                <a:endParaRPr lang="en-US" sz="2800" dirty="0"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With constant prob., exactly 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  <a:latin typeface="+mj-lt"/>
                  </a:rPr>
                  <a:t>one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outgoing</a:t>
                </a:r>
                <a:r>
                  <a:rPr lang="en-US" sz="2800" dirty="0">
                    <a:latin typeface="+mj-lt"/>
                  </a:rPr>
                  <a:t> edge is sampled.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617" y="2146379"/>
                <a:ext cx="4622804" cy="3730893"/>
              </a:xfrm>
              <a:prstGeom prst="rect">
                <a:avLst/>
              </a:prstGeom>
              <a:blipFill rotWithShape="1">
                <a:blip r:embed="rId5"/>
                <a:stretch>
                  <a:fillRect l="-2770" t="-1471" r="-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263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06149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Sparsity Sensitive Sketching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96" y="1844824"/>
                <a:ext cx="9029460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</a:rPr>
                  <a:t>  </a:t>
                </a:r>
                <a:r>
                  <a:rPr lang="en-US" sz="2800" b="1" dirty="0">
                    <a:solidFill>
                      <a:schemeClr val="bg1">
                        <a:lumMod val="85000"/>
                      </a:schemeClr>
                    </a:solidFill>
                  </a:rPr>
                  <a:t>Define the sketch and properties.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800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 Show how to locally simulate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𝑶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rounds of BC.</a:t>
                </a:r>
              </a:p>
              <a:p>
                <a:endParaRPr lang="en-US" sz="28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Show that it can be delivered to leader with O(1) rounds.</a:t>
                </a:r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844824"/>
                <a:ext cx="902946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215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266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4783775" y="1318121"/>
            <a:ext cx="4184962" cy="5138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9006" y="1363718"/>
            <a:ext cx="4184962" cy="5138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181779" y="1318121"/>
            <a:ext cx="2509850" cy="3772773"/>
          </a:xfrm>
          <a:custGeom>
            <a:avLst/>
            <a:gdLst>
              <a:gd name="connsiteX0" fmla="*/ 2430880 w 2509850"/>
              <a:gd name="connsiteY0" fmla="*/ 323685 h 3772773"/>
              <a:gd name="connsiteX1" fmla="*/ 1368199 w 2509850"/>
              <a:gd name="connsiteY1" fmla="*/ 138333 h 3772773"/>
              <a:gd name="connsiteX2" fmla="*/ 317875 w 2509850"/>
              <a:gd name="connsiteY2" fmla="*/ 1460506 h 3772773"/>
              <a:gd name="connsiteX3" fmla="*/ 46026 w 2509850"/>
              <a:gd name="connsiteY3" fmla="*/ 2856820 h 3772773"/>
              <a:gd name="connsiteX4" fmla="*/ 1133421 w 2509850"/>
              <a:gd name="connsiteY4" fmla="*/ 3771220 h 3772773"/>
              <a:gd name="connsiteX5" fmla="*/ 2282599 w 2509850"/>
              <a:gd name="connsiteY5" fmla="*/ 2646755 h 3772773"/>
              <a:gd name="connsiteX6" fmla="*/ 2430880 w 2509850"/>
              <a:gd name="connsiteY6" fmla="*/ 323685 h 377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9850" h="3772773">
                <a:moveTo>
                  <a:pt x="2430880" y="323685"/>
                </a:moveTo>
                <a:cubicBezTo>
                  <a:pt x="2278480" y="-94385"/>
                  <a:pt x="1720366" y="-51137"/>
                  <a:pt x="1368199" y="138333"/>
                </a:cubicBezTo>
                <a:cubicBezTo>
                  <a:pt x="1016031" y="327803"/>
                  <a:pt x="538237" y="1007425"/>
                  <a:pt x="317875" y="1460506"/>
                </a:cubicBezTo>
                <a:cubicBezTo>
                  <a:pt x="97513" y="1913587"/>
                  <a:pt x="-89898" y="2471701"/>
                  <a:pt x="46026" y="2856820"/>
                </a:cubicBezTo>
                <a:cubicBezTo>
                  <a:pt x="181950" y="3241939"/>
                  <a:pt x="760659" y="3806231"/>
                  <a:pt x="1133421" y="3771220"/>
                </a:cubicBezTo>
                <a:cubicBezTo>
                  <a:pt x="1506183" y="3736209"/>
                  <a:pt x="2060177" y="3221344"/>
                  <a:pt x="2282599" y="2646755"/>
                </a:cubicBezTo>
                <a:cubicBezTo>
                  <a:pt x="2505021" y="2072166"/>
                  <a:pt x="2583280" y="741755"/>
                  <a:pt x="2430880" y="32368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306149" y="-27384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>
                    <a:solidFill>
                      <a:srgbClr val="7030A0"/>
                    </a:solidFill>
                  </a:rPr>
                  <a:t>Simulating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/>
                      </a:rPr>
                      <m:t>rounds</m:t>
                    </m:r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/>
                      </a:rPr>
                      <m:t>of</m:t>
                    </m:r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/>
                      </a:rPr>
                      <m:t>BC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  <a:p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49" y="-27384"/>
                <a:ext cx="8229600" cy="1143000"/>
              </a:xfrm>
              <a:prstGeom prst="rect">
                <a:avLst/>
              </a:prstGeom>
              <a:blipFill rotWithShape="1">
                <a:blip r:embed="rId4"/>
                <a:stretch>
                  <a:fillRect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67192" y="692696"/>
                <a:ext cx="4758803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In iteration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use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sketch: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192" y="692696"/>
                <a:ext cx="4758803" cy="530915"/>
              </a:xfrm>
              <a:prstGeom prst="rect">
                <a:avLst/>
              </a:prstGeom>
              <a:blipFill rotWithShape="1">
                <a:blip r:embed="rId5"/>
                <a:stretch>
                  <a:fillRect l="-2689" t="-9195" r="-1408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132793" y="2321806"/>
            <a:ext cx="1146884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06234" y="4334348"/>
            <a:ext cx="1146884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46" y="5907469"/>
                <a:ext cx="21162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𝑆𝑘𝑒𝑡𝑐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46" y="5907469"/>
                <a:ext cx="211622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53805" y="2238958"/>
            <a:ext cx="1367635" cy="1621541"/>
            <a:chOff x="5495105" y="2264071"/>
            <a:chExt cx="3050171" cy="3616444"/>
          </a:xfrm>
        </p:grpSpPr>
        <p:sp>
          <p:nvSpPr>
            <p:cNvPr id="8" name="Oval 7"/>
            <p:cNvSpPr/>
            <p:nvPr/>
          </p:nvSpPr>
          <p:spPr>
            <a:xfrm>
              <a:off x="5724128" y="2564904"/>
              <a:ext cx="1146884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95106" y="2264071"/>
              <a:ext cx="3050170" cy="36164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95106" y="2280115"/>
              <a:ext cx="3050170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495105" y="4532743"/>
                  <a:ext cx="3050169" cy="55568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105" y="4532743"/>
                  <a:ext cx="3050169" cy="55568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5495106" y="2784171"/>
              <a:ext cx="3050170" cy="5556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02246" y="3977059"/>
              <a:ext cx="3043029" cy="55568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721880" y="3012398"/>
              <a:ext cx="350766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latin typeface="Colonna MT" panose="04020805060202030203" pitchFamily="82" charset="0"/>
                <a:cs typeface="Arabic Typesetting" panose="03020402040406030203" pitchFamily="66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6694596" y="4923226"/>
              <a:ext cx="350766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latin typeface="Colonna MT" panose="04020805060202030203" pitchFamily="82" charset="0"/>
                <a:cs typeface="Arabic Typesetting" panose="03020402040406030203" pitchFamily="66" charset="-78"/>
              </a:endParaRPr>
            </a:p>
          </p:txBody>
        </p:sp>
      </p:grpSp>
      <p:cxnSp>
        <p:nvCxnSpPr>
          <p:cNvPr id="23" name="Straight Connector 22"/>
          <p:cNvCxnSpPr>
            <a:stCxn id="7" idx="0"/>
            <a:endCxn id="4" idx="4"/>
          </p:cNvCxnSpPr>
          <p:nvPr/>
        </p:nvCxnSpPr>
        <p:spPr>
          <a:xfrm flipH="1" flipV="1">
            <a:off x="2706235" y="3329918"/>
            <a:ext cx="573441" cy="1004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182504" y="4285928"/>
            <a:ext cx="1367635" cy="1621541"/>
            <a:chOff x="5495105" y="2264071"/>
            <a:chExt cx="3050171" cy="3616444"/>
          </a:xfrm>
        </p:grpSpPr>
        <p:sp>
          <p:nvSpPr>
            <p:cNvPr id="28" name="Oval 27"/>
            <p:cNvSpPr/>
            <p:nvPr/>
          </p:nvSpPr>
          <p:spPr>
            <a:xfrm>
              <a:off x="5724128" y="2564904"/>
              <a:ext cx="1146884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95106" y="2264071"/>
              <a:ext cx="3050170" cy="36164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95106" y="2280115"/>
              <a:ext cx="3050170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95105" y="4532743"/>
              <a:ext cx="3050169" cy="5556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95106" y="2784171"/>
              <a:ext cx="3050170" cy="5556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02246" y="3977059"/>
              <a:ext cx="3043029" cy="55568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5400000">
              <a:off x="6721880" y="3012398"/>
              <a:ext cx="350766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latin typeface="Colonna MT" panose="04020805060202030203" pitchFamily="82" charset="0"/>
                <a:cs typeface="Arabic Typesetting" panose="03020402040406030203" pitchFamily="66" charset="-7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5400000">
              <a:off x="6694596" y="4923226"/>
              <a:ext cx="350766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latin typeface="Colonna MT" panose="04020805060202030203" pitchFamily="82" charset="0"/>
                <a:cs typeface="Arabic Typesetting" panose="03020402040406030203" pitchFamily="66" charset="-7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9512" y="1618230"/>
                <a:ext cx="21162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𝑆𝑘𝑒𝑡𝑐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18230"/>
                <a:ext cx="211622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43159" y="2348331"/>
                <a:ext cx="9261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59" y="2348331"/>
                <a:ext cx="926151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51508" y="3614858"/>
                <a:ext cx="727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08" y="3614858"/>
                <a:ext cx="72737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09484" y="4505166"/>
                <a:ext cx="9403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484" y="4505166"/>
                <a:ext cx="940386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7169532" y="1784511"/>
            <a:ext cx="1146884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63783" y="3665085"/>
            <a:ext cx="1146884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3" idx="0"/>
            <a:endCxn id="42" idx="4"/>
          </p:cNvCxnSpPr>
          <p:nvPr/>
        </p:nvCxnSpPr>
        <p:spPr>
          <a:xfrm flipV="1">
            <a:off x="7137225" y="2792623"/>
            <a:ext cx="605749" cy="87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79898" y="1811036"/>
                <a:ext cx="9261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898" y="1811036"/>
                <a:ext cx="926151" cy="830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75466" y="3716343"/>
                <a:ext cx="9403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466" y="3716343"/>
                <a:ext cx="940386" cy="83099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88024" y="5062537"/>
                <a:ext cx="360743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𝑆𝑘𝑒𝑡𝑐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𝑆𝑘𝑒𝑡𝑐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0" i="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𝑆𝑘𝑒𝑡𝑐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062537"/>
                <a:ext cx="3607435" cy="138499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27570" y="3013592"/>
                <a:ext cx="9403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570" y="3013592"/>
                <a:ext cx="940386" cy="83099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2771800" y="1246113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Sample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50535" y="1246113"/>
            <a:ext cx="140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Merge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90645" y="1196752"/>
            <a:ext cx="569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99832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-171400"/>
            <a:ext cx="8867328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Congested Clique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09473" y="1124744"/>
                <a:ext cx="746685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machines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communicating</a:t>
                </a:r>
                <a:r>
                  <a:rPr lang="en-US" sz="2800" dirty="0"/>
                  <a:t> over complete graph.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Bandwidth restriction: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In every round, send on each link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only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bits.</a:t>
                </a: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3" y="1124744"/>
                <a:ext cx="7466852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714" r="-490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Picture 3" descr="http://rosalind.info/media/complete_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4032448" cy="403244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901" y="5445224"/>
            <a:ext cx="56387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Classical multi-party communication, </a:t>
            </a:r>
          </a:p>
          <a:p>
            <a:r>
              <a:rPr lang="en-US" sz="2800" dirty="0"/>
              <a:t>number-in-hand model.</a:t>
            </a:r>
          </a:p>
        </p:txBody>
      </p:sp>
    </p:spTree>
    <p:extLst>
      <p:ext uri="{BB962C8B-B14F-4D97-AF65-F5344CB8AC3E}">
        <p14:creationId xmlns:p14="http://schemas.microsoft.com/office/powerpoint/2010/main" val="1016713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06149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Sparsity Sensitive Sketching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96" y="1844824"/>
                <a:ext cx="9029460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</a:rPr>
                  <a:t>  </a:t>
                </a:r>
                <a:r>
                  <a:rPr lang="en-US" sz="2800" b="1" dirty="0">
                    <a:solidFill>
                      <a:schemeClr val="bg1">
                        <a:lumMod val="85000"/>
                      </a:schemeClr>
                    </a:solidFill>
                  </a:rPr>
                  <a:t>Define the sketch and properties.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800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schemeClr val="bg1">
                        <a:lumMod val="85000"/>
                      </a:schemeClr>
                    </a:solidFill>
                  </a:rPr>
                  <a:t> Show how to locally simulate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𝑶</m:t>
                    </m:r>
                    <m:r>
                      <a:rPr lang="en-US" sz="28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chemeClr val="bg1">
                        <a:lumMod val="85000"/>
                      </a:schemeClr>
                    </a:solidFill>
                  </a:rPr>
                  <a:t>rounds of BC.</a:t>
                </a:r>
              </a:p>
              <a:p>
                <a:endParaRPr lang="en-US" sz="28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</a:t>
                </a:r>
                <a:r>
                  <a:rPr lang="en-US" sz="2800" b="1" dirty="0"/>
                  <a:t>Show that it can be delivered to leader with O(1) rounds.</a:t>
                </a:r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844824"/>
                <a:ext cx="902946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215" t="-2050" r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983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-234280"/>
            <a:ext cx="8661648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Delivering Sketches to Leader in O(1) rounds</a:t>
            </a:r>
          </a:p>
        </p:txBody>
      </p:sp>
      <p:sp>
        <p:nvSpPr>
          <p:cNvPr id="4" name="Oval 3"/>
          <p:cNvSpPr/>
          <p:nvPr/>
        </p:nvSpPr>
        <p:spPr>
          <a:xfrm>
            <a:off x="602052" y="2255375"/>
            <a:ext cx="1247354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56940" y="1784116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…</a:t>
            </a:r>
          </a:p>
        </p:txBody>
      </p:sp>
      <p:cxnSp>
        <p:nvCxnSpPr>
          <p:cNvPr id="6" name="Straight Connector 5"/>
          <p:cNvCxnSpPr>
            <a:stCxn id="4" idx="2"/>
            <a:endCxn id="8" idx="0"/>
          </p:cNvCxnSpPr>
          <p:nvPr/>
        </p:nvCxnSpPr>
        <p:spPr>
          <a:xfrm flipH="1">
            <a:off x="263650" y="2435395"/>
            <a:ext cx="338402" cy="1702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6"/>
            <a:endCxn id="12" idx="0"/>
          </p:cNvCxnSpPr>
          <p:nvPr/>
        </p:nvCxnSpPr>
        <p:spPr>
          <a:xfrm>
            <a:off x="1849406" y="2435395"/>
            <a:ext cx="389788" cy="1702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1083" y="4138085"/>
            <a:ext cx="345133" cy="3451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4459" y="4138085"/>
            <a:ext cx="345133" cy="3451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43608" y="4138085"/>
            <a:ext cx="345133" cy="3451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62571" y="4138085"/>
            <a:ext cx="345133" cy="3451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66627" y="4138085"/>
            <a:ext cx="345133" cy="3451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86707" y="4138085"/>
            <a:ext cx="345133" cy="3451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57392" y="4138085"/>
            <a:ext cx="345133" cy="3451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33456" y="4138085"/>
            <a:ext cx="345133" cy="3451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09520" y="4138085"/>
            <a:ext cx="345133" cy="3451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91629" y="4768044"/>
                <a:ext cx="17245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629" y="4768044"/>
                <a:ext cx="172457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5090963" y="4139032"/>
            <a:ext cx="345133" cy="3451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50537" y="4979895"/>
            <a:ext cx="345133" cy="34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29341" y="5455677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Leader</a:t>
            </a:r>
          </a:p>
        </p:txBody>
      </p:sp>
      <p:cxnSp>
        <p:nvCxnSpPr>
          <p:cNvPr id="27" name="Straight Connector 26"/>
          <p:cNvCxnSpPr>
            <a:stCxn id="8" idx="4"/>
            <a:endCxn id="25" idx="2"/>
          </p:cNvCxnSpPr>
          <p:nvPr/>
        </p:nvCxnSpPr>
        <p:spPr>
          <a:xfrm>
            <a:off x="263650" y="4483218"/>
            <a:ext cx="3786887" cy="66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5" idx="6"/>
          </p:cNvCxnSpPr>
          <p:nvPr/>
        </p:nvCxnSpPr>
        <p:spPr>
          <a:xfrm flipH="1">
            <a:off x="4395670" y="4483218"/>
            <a:ext cx="4396252" cy="66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5" idx="6"/>
          </p:cNvCxnSpPr>
          <p:nvPr/>
        </p:nvCxnSpPr>
        <p:spPr>
          <a:xfrm flipH="1">
            <a:off x="4395670" y="4432674"/>
            <a:ext cx="3626157" cy="719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5" idx="6"/>
          </p:cNvCxnSpPr>
          <p:nvPr/>
        </p:nvCxnSpPr>
        <p:spPr>
          <a:xfrm flipH="1">
            <a:off x="4395670" y="4432674"/>
            <a:ext cx="3107194" cy="719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5" idx="6"/>
          </p:cNvCxnSpPr>
          <p:nvPr/>
        </p:nvCxnSpPr>
        <p:spPr>
          <a:xfrm flipH="1">
            <a:off x="4395670" y="4483218"/>
            <a:ext cx="2653153" cy="66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5" idx="6"/>
          </p:cNvCxnSpPr>
          <p:nvPr/>
        </p:nvCxnSpPr>
        <p:spPr>
          <a:xfrm flipH="1">
            <a:off x="4395670" y="4483218"/>
            <a:ext cx="1933073" cy="66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4" idx="4"/>
            <a:endCxn id="25" idx="0"/>
          </p:cNvCxnSpPr>
          <p:nvPr/>
        </p:nvCxnSpPr>
        <p:spPr>
          <a:xfrm flipH="1">
            <a:off x="4223104" y="4484165"/>
            <a:ext cx="1040426" cy="495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6" idx="4"/>
            <a:endCxn id="25" idx="0"/>
          </p:cNvCxnSpPr>
          <p:nvPr/>
        </p:nvCxnSpPr>
        <p:spPr>
          <a:xfrm flipH="1">
            <a:off x="4223104" y="4483218"/>
            <a:ext cx="558983" cy="496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4"/>
            <a:endCxn id="25" idx="0"/>
          </p:cNvCxnSpPr>
          <p:nvPr/>
        </p:nvCxnSpPr>
        <p:spPr>
          <a:xfrm>
            <a:off x="4206023" y="4483218"/>
            <a:ext cx="17081" cy="496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4"/>
            <a:endCxn id="25" idx="0"/>
          </p:cNvCxnSpPr>
          <p:nvPr/>
        </p:nvCxnSpPr>
        <p:spPr>
          <a:xfrm>
            <a:off x="3629959" y="4483218"/>
            <a:ext cx="593145" cy="496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5"/>
            <a:endCxn id="25" idx="0"/>
          </p:cNvCxnSpPr>
          <p:nvPr/>
        </p:nvCxnSpPr>
        <p:spPr>
          <a:xfrm>
            <a:off x="3081296" y="4432674"/>
            <a:ext cx="1141808" cy="547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4"/>
            <a:endCxn id="25" idx="2"/>
          </p:cNvCxnSpPr>
          <p:nvPr/>
        </p:nvCxnSpPr>
        <p:spPr>
          <a:xfrm>
            <a:off x="727026" y="4483218"/>
            <a:ext cx="3323511" cy="66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4"/>
            <a:endCxn id="25" idx="2"/>
          </p:cNvCxnSpPr>
          <p:nvPr/>
        </p:nvCxnSpPr>
        <p:spPr>
          <a:xfrm>
            <a:off x="1216175" y="4483218"/>
            <a:ext cx="2834362" cy="66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4"/>
            <a:endCxn id="25" idx="2"/>
          </p:cNvCxnSpPr>
          <p:nvPr/>
        </p:nvCxnSpPr>
        <p:spPr>
          <a:xfrm>
            <a:off x="1735138" y="4483218"/>
            <a:ext cx="2315399" cy="66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4"/>
            <a:endCxn id="25" idx="2"/>
          </p:cNvCxnSpPr>
          <p:nvPr/>
        </p:nvCxnSpPr>
        <p:spPr>
          <a:xfrm>
            <a:off x="2239194" y="4483218"/>
            <a:ext cx="1811343" cy="66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1313856" y="2615415"/>
            <a:ext cx="285150" cy="342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727027" y="1838092"/>
            <a:ext cx="172565" cy="4172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98584" y="2615415"/>
            <a:ext cx="233828" cy="2809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250878" y="1838092"/>
            <a:ext cx="125956" cy="390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972218" y="1838092"/>
            <a:ext cx="69408" cy="390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398234" y="2266156"/>
            <a:ext cx="1247354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2"/>
            <a:endCxn id="13" idx="0"/>
          </p:cNvCxnSpPr>
          <p:nvPr/>
        </p:nvCxnSpPr>
        <p:spPr>
          <a:xfrm flipH="1">
            <a:off x="2959274" y="2446176"/>
            <a:ext cx="438960" cy="1691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6"/>
            <a:endCxn id="24" idx="0"/>
          </p:cNvCxnSpPr>
          <p:nvPr/>
        </p:nvCxnSpPr>
        <p:spPr>
          <a:xfrm>
            <a:off x="4645588" y="2446176"/>
            <a:ext cx="617942" cy="1692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110038" y="2626196"/>
            <a:ext cx="285150" cy="342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3519147" y="2046734"/>
            <a:ext cx="86284" cy="2762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3828594" y="2626197"/>
            <a:ext cx="125958" cy="3312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0"/>
          </p:cNvCxnSpPr>
          <p:nvPr/>
        </p:nvCxnSpPr>
        <p:spPr>
          <a:xfrm flipV="1">
            <a:off x="4021911" y="2033189"/>
            <a:ext cx="399038" cy="2329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3793890" y="1919211"/>
            <a:ext cx="34704" cy="3723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47" idx="5"/>
          </p:cNvCxnSpPr>
          <p:nvPr/>
        </p:nvCxnSpPr>
        <p:spPr>
          <a:xfrm flipH="1" flipV="1">
            <a:off x="4462917" y="2573469"/>
            <a:ext cx="182671" cy="261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47" idx="3"/>
          </p:cNvCxnSpPr>
          <p:nvPr/>
        </p:nvCxnSpPr>
        <p:spPr>
          <a:xfrm flipV="1">
            <a:off x="3457392" y="2573469"/>
            <a:ext cx="123513" cy="333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466631" y="2033188"/>
            <a:ext cx="199519" cy="258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6628677" y="1784116"/>
            <a:ext cx="2126343" cy="8312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30064" y="672683"/>
                <a:ext cx="87044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i="0" dirty="0">
                    <a:latin typeface="+mj-lt"/>
                  </a:rPr>
                  <a:t>#Components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latin typeface="+mj-lt"/>
                  </a:rPr>
                  <a:t>.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Sketch size  </a:t>
                </a:r>
                <a:r>
                  <a:rPr lang="en-US" sz="2800" dirty="0">
                    <a:solidFill>
                      <a:srgbClr val="0070C0"/>
                    </a:solidFill>
                    <a:latin typeface="+mj-lt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bits.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+mj-lt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4" y="672683"/>
                <a:ext cx="870445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0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8316416" y="2055238"/>
            <a:ext cx="251421" cy="248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5572" y="2228285"/>
            <a:ext cx="251421" cy="248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2" idx="4"/>
          </p:cNvCxnSpPr>
          <p:nvPr/>
        </p:nvCxnSpPr>
        <p:spPr>
          <a:xfrm flipH="1">
            <a:off x="8316416" y="2303721"/>
            <a:ext cx="125711" cy="1834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4"/>
          </p:cNvCxnSpPr>
          <p:nvPr/>
        </p:nvCxnSpPr>
        <p:spPr>
          <a:xfrm>
            <a:off x="7971283" y="2476768"/>
            <a:ext cx="183208" cy="1619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7463245" y="2074465"/>
            <a:ext cx="251421" cy="248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048822" y="2113925"/>
            <a:ext cx="251421" cy="248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966533" y="1898884"/>
            <a:ext cx="251421" cy="248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>
            <a:stCxn id="89" idx="5"/>
          </p:cNvCxnSpPr>
          <p:nvPr/>
        </p:nvCxnSpPr>
        <p:spPr>
          <a:xfrm>
            <a:off x="8181134" y="2110978"/>
            <a:ext cx="36820" cy="2027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624887" y="2238166"/>
            <a:ext cx="529604" cy="1858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8" idx="4"/>
          </p:cNvCxnSpPr>
          <p:nvPr/>
        </p:nvCxnSpPr>
        <p:spPr>
          <a:xfrm>
            <a:off x="7174533" y="2362408"/>
            <a:ext cx="917710" cy="1817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6012160" y="4047455"/>
            <a:ext cx="559769" cy="461665"/>
            <a:chOff x="6221424" y="5748064"/>
            <a:chExt cx="559769" cy="461665"/>
          </a:xfrm>
        </p:grpSpPr>
        <p:sp>
          <p:nvSpPr>
            <p:cNvPr id="76" name="Oval 75"/>
            <p:cNvSpPr/>
            <p:nvPr/>
          </p:nvSpPr>
          <p:spPr>
            <a:xfrm>
              <a:off x="6328741" y="5806329"/>
              <a:ext cx="345133" cy="3451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6221424" y="5748064"/>
                  <a:ext cx="55976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⊕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424" y="5748064"/>
                  <a:ext cx="55976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6732240" y="4047455"/>
            <a:ext cx="559769" cy="461665"/>
            <a:chOff x="6221424" y="5748064"/>
            <a:chExt cx="559769" cy="461665"/>
          </a:xfrm>
        </p:grpSpPr>
        <p:sp>
          <p:nvSpPr>
            <p:cNvPr id="80" name="Oval 79"/>
            <p:cNvSpPr/>
            <p:nvPr/>
          </p:nvSpPr>
          <p:spPr>
            <a:xfrm>
              <a:off x="6328741" y="5806329"/>
              <a:ext cx="345133" cy="3451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6221424" y="5748064"/>
                  <a:ext cx="55976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⊕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424" y="5748064"/>
                  <a:ext cx="559769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/>
          <p:cNvGrpSpPr/>
          <p:nvPr/>
        </p:nvGrpSpPr>
        <p:grpSpPr>
          <a:xfrm>
            <a:off x="7252591" y="4047455"/>
            <a:ext cx="559769" cy="461665"/>
            <a:chOff x="6221424" y="5748064"/>
            <a:chExt cx="559769" cy="461665"/>
          </a:xfrm>
        </p:grpSpPr>
        <p:sp>
          <p:nvSpPr>
            <p:cNvPr id="85" name="Oval 84"/>
            <p:cNvSpPr/>
            <p:nvPr/>
          </p:nvSpPr>
          <p:spPr>
            <a:xfrm>
              <a:off x="6328741" y="5806329"/>
              <a:ext cx="345133" cy="3451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221424" y="5748064"/>
                  <a:ext cx="55976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⊕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424" y="5748064"/>
                  <a:ext cx="55976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7756647" y="4047455"/>
            <a:ext cx="559769" cy="461665"/>
            <a:chOff x="6221424" y="5748064"/>
            <a:chExt cx="559769" cy="461665"/>
          </a:xfrm>
        </p:grpSpPr>
        <p:sp>
          <p:nvSpPr>
            <p:cNvPr id="94" name="Oval 93"/>
            <p:cNvSpPr/>
            <p:nvPr/>
          </p:nvSpPr>
          <p:spPr>
            <a:xfrm>
              <a:off x="6328741" y="5806329"/>
              <a:ext cx="345133" cy="3451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6221424" y="5748064"/>
                  <a:ext cx="55976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⊕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424" y="5748064"/>
                  <a:ext cx="55976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/>
          <p:cNvGrpSpPr/>
          <p:nvPr/>
        </p:nvGrpSpPr>
        <p:grpSpPr>
          <a:xfrm>
            <a:off x="8476727" y="4005064"/>
            <a:ext cx="559769" cy="461665"/>
            <a:chOff x="6221424" y="5748064"/>
            <a:chExt cx="559769" cy="461665"/>
          </a:xfrm>
        </p:grpSpPr>
        <p:sp>
          <p:nvSpPr>
            <p:cNvPr id="102" name="Oval 101"/>
            <p:cNvSpPr/>
            <p:nvPr/>
          </p:nvSpPr>
          <p:spPr>
            <a:xfrm>
              <a:off x="6328741" y="5806329"/>
              <a:ext cx="345133" cy="3451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6221424" y="5748064"/>
                  <a:ext cx="55976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⊕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424" y="5748064"/>
                  <a:ext cx="559769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2202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230832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Putting Things Together:</a:t>
            </a:r>
          </a:p>
          <a:p>
            <a:r>
              <a:rPr lang="en-US" sz="3600" dirty="0">
                <a:solidFill>
                  <a:srgbClr val="7030A0"/>
                </a:solidFill>
              </a:rPr>
              <a:t>The Graph Connectivity Algorithm</a:t>
            </a:r>
          </a:p>
          <a:p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8689" y="1268760"/>
                <a:ext cx="7079695" cy="95410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Input: </a:t>
                </a:r>
                <a:r>
                  <a:rPr lang="en-US" sz="2800" dirty="0"/>
                  <a:t>Forest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</a:t>
                </a:r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dirty="0"/>
                  <a:t> components.</a:t>
                </a:r>
              </a:p>
              <a:p>
                <a:r>
                  <a:rPr lang="en-US" sz="2800" u="sng" dirty="0"/>
                  <a:t>Output</a:t>
                </a:r>
                <a:r>
                  <a:rPr lang="en-US" sz="2800" dirty="0"/>
                  <a:t>: Forest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F’</a:t>
                </a:r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 components.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89" y="1268760"/>
                <a:ext cx="707969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631" t="-4348" r="-429" b="-1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2636912"/>
                <a:ext cx="8869287" cy="3333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Types of components in 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1. </a:t>
                </a:r>
                <a:r>
                  <a:rPr lang="en-US" sz="2800" dirty="0">
                    <a:solidFill>
                      <a:srgbClr val="0070C0"/>
                    </a:solidFill>
                  </a:rPr>
                  <a:t>Large:</a:t>
                </a:r>
                <a:r>
                  <a:rPr lang="en-US" sz="2800" dirty="0"/>
                  <a:t> with more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8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vertices – Easy!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2. </a:t>
                </a:r>
                <a:r>
                  <a:rPr lang="en-US" sz="2800" dirty="0">
                    <a:solidFill>
                      <a:srgbClr val="0070C0"/>
                    </a:solidFill>
                  </a:rPr>
                  <a:t>Non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growable</a:t>
                </a:r>
                <a:r>
                  <a:rPr lang="en-US" sz="2800" dirty="0"/>
                  <a:t>: small components with no outgoing edge.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3.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Growable</a:t>
                </a:r>
                <a:r>
                  <a:rPr lang="en-US" sz="2800" dirty="0">
                    <a:solidFill>
                      <a:srgbClr val="0070C0"/>
                    </a:solidFill>
                  </a:rPr>
                  <a:t> components</a:t>
                </a:r>
                <a:r>
                  <a:rPr lang="en-US" sz="2800" dirty="0"/>
                  <a:t>:</a:t>
                </a:r>
              </a:p>
              <a:p>
                <a:r>
                  <a:rPr lang="en-US" sz="2800" dirty="0">
                    <a:solidFill>
                      <a:srgbClr val="00B050"/>
                    </a:solidFill>
                  </a:rPr>
                  <a:t>Low-degree (sparse): </a:t>
                </a:r>
                <a:r>
                  <a:rPr lang="en-US" sz="2800" dirty="0"/>
                  <a:t>with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/>
                  <a:t> outgoing edges.</a:t>
                </a:r>
              </a:p>
              <a:p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High-degree (dense): </a:t>
                </a:r>
                <a:r>
                  <a:rPr lang="en-US" sz="2800" dirty="0"/>
                  <a:t>with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outgoing edges.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36912"/>
                <a:ext cx="8869287" cy="3333733"/>
              </a:xfrm>
              <a:prstGeom prst="rect">
                <a:avLst/>
              </a:prstGeom>
              <a:blipFill rotWithShape="1">
                <a:blip r:embed="rId6"/>
                <a:stretch>
                  <a:fillRect l="-1443" t="-1648" r="-412" b="-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80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210817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The Graph Connectivity Algorithm</a:t>
            </a:r>
          </a:p>
          <a:p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1482" y="962725"/>
                <a:ext cx="8180958" cy="95410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Input: </a:t>
                </a:r>
                <a:r>
                  <a:rPr lang="en-US" sz="2800" dirty="0"/>
                  <a:t>Forest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b="1" dirty="0" err="1">
                    <a:solidFill>
                      <a:srgbClr val="0070C0"/>
                    </a:solidFill>
                  </a:rPr>
                  <a:t>growable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components.</a:t>
                </a:r>
              </a:p>
              <a:p>
                <a:r>
                  <a:rPr lang="en-US" sz="2800" u="sng" dirty="0"/>
                  <a:t>Output</a:t>
                </a:r>
                <a:r>
                  <a:rPr lang="en-US" sz="2800" dirty="0"/>
                  <a:t>: Forest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growable</a:t>
                </a:r>
                <a:r>
                  <a:rPr lang="en-US" sz="2800" dirty="0"/>
                  <a:t> components.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82" y="962725"/>
                <a:ext cx="8180958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12" t="-4375" r="-743"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2180053"/>
                <a:ext cx="8631646" cy="44172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</a:rPr>
                  <a:t>Step S1: Handling low-degree components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Every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L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+mj-lt"/>
                  </a:rPr>
                  <a:t>sketches: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𝑺𝒌𝒆𝒕𝒄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𝑺𝒌𝒆𝒕𝒄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𝑳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b="0" i="0" dirty="0">
                  <a:latin typeface="+mj-lt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latin typeface="+mj-lt"/>
                  </a:rPr>
                  <a:t>Compute the sketch of each component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>
                    <a:latin typeface="+mj-lt"/>
                  </a:rPr>
                  <a:t> </a:t>
                </a:r>
              </a:p>
              <a:p>
                <a:pPr>
                  <a:lnSpc>
                    <a:spcPct val="200000"/>
                  </a:lnSpc>
                </a:pPr>
                <a:endParaRPr lang="en-US" sz="2800" dirty="0">
                  <a:latin typeface="+mj-lt"/>
                </a:endParaRPr>
              </a:p>
              <a:p>
                <a:pPr marL="457200" indent="-4572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800" b="0" i="0" dirty="0">
                    <a:latin typeface="+mj-lt"/>
                  </a:rPr>
                  <a:t>Route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𝑆𝑘𝑒𝑡𝑐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800" b="0" i="0" dirty="0">
                    <a:latin typeface="+mj-lt"/>
                  </a:rPr>
                  <a:t>of </a:t>
                </a:r>
                <a:r>
                  <a:rPr lang="en-US" sz="2800" b="1" i="0" dirty="0" err="1">
                    <a:solidFill>
                      <a:srgbClr val="0070C0"/>
                    </a:solidFill>
                    <a:latin typeface="+mj-lt"/>
                  </a:rPr>
                  <a:t>growable</a:t>
                </a:r>
                <a:r>
                  <a:rPr lang="en-US" sz="2800" b="0" i="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2800" dirty="0"/>
                  <a:t>component to leader.</a:t>
                </a:r>
                <a:endParaRPr lang="en-US" sz="2800" dirty="0">
                  <a:latin typeface="+mj-lt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latin typeface="+mj-lt"/>
                  </a:rPr>
                  <a:t>The leader </a:t>
                </a:r>
                <a:r>
                  <a:rPr lang="en-US" sz="2800" dirty="0">
                    <a:solidFill>
                      <a:srgbClr val="00B050"/>
                    </a:solidFill>
                    <a:latin typeface="+mj-lt"/>
                  </a:rPr>
                  <a:t>locally</a:t>
                </a:r>
                <a:r>
                  <a:rPr lang="en-US" sz="2800" dirty="0">
                    <a:latin typeface="+mj-lt"/>
                  </a:rPr>
                  <a:t> simulates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 </m:t>
                        </m:r>
                      </m:e>
                    </m:func>
                  </m:oMath>
                </a14:m>
                <a:r>
                  <a:rPr lang="en-US" sz="2800" b="0" i="0" dirty="0">
                    <a:latin typeface="+mj-lt"/>
                  </a:rPr>
                  <a:t>BC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+mj-lt"/>
                  </a:rPr>
                  <a:t>merging.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80053"/>
                <a:ext cx="8631646" cy="4417299"/>
              </a:xfrm>
              <a:prstGeom prst="rect">
                <a:avLst/>
              </a:prstGeom>
              <a:blipFill rotWithShape="1">
                <a:blip r:embed="rId6"/>
                <a:stretch>
                  <a:fillRect l="-1268" t="-549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9632" y="4509120"/>
                <a:ext cx="6552728" cy="72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𝑆𝑘𝑒𝑡𝑐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𝑆𝑘𝑒𝑡𝑐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1≤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09120"/>
                <a:ext cx="6552728" cy="7200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101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210817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The Graph Connectivity Algorithm</a:t>
            </a:r>
          </a:p>
          <a:p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0834" y="908720"/>
                <a:ext cx="8427820" cy="95410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Input: </a:t>
                </a:r>
                <a:r>
                  <a:rPr lang="en-US" sz="2800" dirty="0"/>
                  <a:t>Forest </a:t>
                </a:r>
                <a:r>
                  <a:rPr lang="en-US" sz="2800" dirty="0">
                    <a:solidFill>
                      <a:srgbClr val="00B050"/>
                    </a:solidFill>
                  </a:rPr>
                  <a:t>F</a:t>
                </a:r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b="1" dirty="0" err="1">
                    <a:solidFill>
                      <a:srgbClr val="0070C0"/>
                    </a:solidFill>
                  </a:rPr>
                  <a:t>growable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components.</a:t>
                </a:r>
              </a:p>
              <a:p>
                <a:r>
                  <a:rPr lang="en-US" sz="2800" u="sng" dirty="0"/>
                  <a:t>Output</a:t>
                </a:r>
                <a:r>
                  <a:rPr lang="en-US" sz="2800" dirty="0"/>
                  <a:t>: Forest  </a:t>
                </a:r>
                <a:r>
                  <a:rPr lang="en-US" sz="2800" dirty="0">
                    <a:solidFill>
                      <a:srgbClr val="00B050"/>
                    </a:solidFill>
                  </a:rPr>
                  <a:t>F’</a:t>
                </a:r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growable</a:t>
                </a:r>
                <a:r>
                  <a:rPr lang="en-US" sz="2800" dirty="0"/>
                  <a:t> components.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4" y="908720"/>
                <a:ext cx="8427820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371" t="-4348" r="-722" b="-1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0834" y="2111942"/>
                <a:ext cx="8271606" cy="20474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</a:rPr>
                  <a:t>Step S2: Handling high-degree components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  <a:p>
                <a:endParaRPr lang="en-US" sz="2800" b="1" dirty="0">
                  <a:solidFill>
                    <a:srgbClr val="00B05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Every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sends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random</a:t>
                </a:r>
                <a:r>
                  <a:rPr lang="en-US" sz="2800" dirty="0"/>
                  <a:t> edge to the leader.</a:t>
                </a:r>
                <a:endParaRPr lang="en-US" sz="2800" b="0" i="0" dirty="0">
                  <a:latin typeface="+mj-lt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latin typeface="+mj-lt"/>
                  </a:rPr>
                  <a:t>The Leader merges components into forest </a:t>
                </a:r>
                <a:r>
                  <a:rPr lang="en-US" sz="2800" b="1" dirty="0">
                    <a:solidFill>
                      <a:srgbClr val="00B050"/>
                    </a:solidFill>
                    <a:latin typeface="+mj-lt"/>
                  </a:rPr>
                  <a:t>F’.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4" y="2111942"/>
                <a:ext cx="8271606" cy="2047420"/>
              </a:xfrm>
              <a:prstGeom prst="rect">
                <a:avLst/>
              </a:prstGeom>
              <a:blipFill rotWithShape="1">
                <a:blip r:embed="rId7"/>
                <a:stretch>
                  <a:fillRect l="-1396" t="-1176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4509120"/>
                <a:ext cx="8271606" cy="181588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</a:rPr>
                  <a:t>Step S3: Cleanup</a:t>
                </a:r>
              </a:p>
              <a:p>
                <a:endParaRPr lang="en-US" sz="2800" b="1" dirty="0">
                  <a:solidFill>
                    <a:srgbClr val="00B05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The leader identifies and </a:t>
                </a:r>
                <a:r>
                  <a:rPr lang="en-US" sz="2800" dirty="0">
                    <a:solidFill>
                      <a:srgbClr val="7030A0"/>
                    </a:solidFill>
                  </a:rPr>
                  <a:t>deactivates</a:t>
                </a:r>
                <a:r>
                  <a:rPr lang="en-US" sz="2800" dirty="0"/>
                  <a:t> components in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F’</a:t>
                </a:r>
                <a:r>
                  <a:rPr lang="en-US" sz="2800" dirty="0"/>
                  <a:t> that are smaller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non-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growable</a:t>
                </a:r>
                <a:r>
                  <a:rPr lang="en-US" sz="2800" dirty="0"/>
                  <a:t>.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09120"/>
                <a:ext cx="8271606" cy="1815882"/>
              </a:xfrm>
              <a:prstGeom prst="rect">
                <a:avLst/>
              </a:prstGeom>
              <a:blipFill rotWithShape="1">
                <a:blip r:embed="rId8"/>
                <a:stretch>
                  <a:fillRect l="-1323" t="-2318" r="-1984"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363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210817" y="-234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Analysis of (S1): The Sparse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2564904"/>
                <a:ext cx="936104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Leader simulates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b="0" i="0" dirty="0">
                    <a:latin typeface="+mj-lt"/>
                  </a:rPr>
                  <a:t>of BC algorithm.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 err="1">
                    <a:solidFill>
                      <a:srgbClr val="FF0000"/>
                    </a:solidFill>
                  </a:rPr>
                  <a:t>i’th</a:t>
                </a:r>
                <a:r>
                  <a:rPr lang="en-US" sz="2800" dirty="0">
                    <a:solidFill>
                      <a:srgbClr val="FF0000"/>
                    </a:solidFill>
                  </a:rPr>
                  <a:t> phase</a:t>
                </a:r>
                <a:r>
                  <a:rPr lang="en-US" sz="2800" dirty="0"/>
                  <a:t>: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low-</a:t>
                </a:r>
                <a:r>
                  <a:rPr lang="en-US" sz="2800" dirty="0" err="1"/>
                  <a:t>deg</a:t>
                </a:r>
                <a:r>
                  <a:rPr lang="en-US" sz="2800" dirty="0"/>
                  <a:t> components.</a:t>
                </a:r>
              </a:p>
              <a:p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(#edges decoded successfully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𝑡h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sketch)=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/10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         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.,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/20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outgoing edges.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        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≤39/40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564904"/>
                <a:ext cx="9361040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1368" t="-1382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7504" y="971600"/>
            <a:ext cx="8496944" cy="14492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504" y="980728"/>
                <a:ext cx="784887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Lemma[Low-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Deg</a:t>
                </a:r>
                <a:r>
                  <a:rPr lang="en-US" sz="2800" dirty="0">
                    <a:solidFill>
                      <a:srgbClr val="FF0000"/>
                    </a:solidFill>
                  </a:rPr>
                  <a:t>]: </a:t>
                </a:r>
              </a:p>
              <a:p>
                <a:r>
                  <a:rPr lang="en-US" sz="2800" dirty="0"/>
                  <a:t>After Step (S1),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.,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/>
                  <a:t>growable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low-degree</a:t>
                </a:r>
                <a:r>
                  <a:rPr lang="en-US" sz="2800" dirty="0"/>
                  <a:t> components.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80728"/>
                <a:ext cx="7848872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632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24536" y="5181766"/>
            <a:ext cx="616767" cy="444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24536" y="6074367"/>
            <a:ext cx="616767" cy="444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7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5292080" y="4221088"/>
            <a:ext cx="3672408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3083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Analysis of (S2): The Dense Case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259632"/>
            <a:ext cx="8496944" cy="14492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323925"/>
                <a:ext cx="84969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Lemma[High-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Deg</a:t>
                </a:r>
                <a:r>
                  <a:rPr lang="en-US" sz="2800" dirty="0">
                    <a:solidFill>
                      <a:srgbClr val="FF0000"/>
                    </a:solidFill>
                  </a:rPr>
                  <a:t>]: </a:t>
                </a:r>
              </a:p>
              <a:p>
                <a:r>
                  <a:rPr lang="en-US" sz="2800" dirty="0"/>
                  <a:t>After Step (S2),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/>
                  <a:t>growable</a:t>
                </a:r>
                <a:r>
                  <a:rPr lang="en-US" sz="2800" dirty="0"/>
                  <a:t> high-degree components.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23925"/>
                <a:ext cx="8496944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435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331967" y="4717941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5863" y="4717941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59759" y="4717941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2"/>
            <a:endCxn id="6" idx="6"/>
          </p:cNvCxnSpPr>
          <p:nvPr/>
        </p:nvCxnSpPr>
        <p:spPr>
          <a:xfrm flipH="1">
            <a:off x="7781055" y="4910537"/>
            <a:ext cx="550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2"/>
            <a:endCxn id="7" idx="6"/>
          </p:cNvCxnSpPr>
          <p:nvPr/>
        </p:nvCxnSpPr>
        <p:spPr>
          <a:xfrm flipH="1">
            <a:off x="6844951" y="4910537"/>
            <a:ext cx="550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6680925" y="4530178"/>
            <a:ext cx="864973" cy="197708"/>
          </a:xfrm>
          <a:custGeom>
            <a:avLst/>
            <a:gdLst>
              <a:gd name="connsiteX0" fmla="*/ 0 w 790832"/>
              <a:gd name="connsiteY0" fmla="*/ 243182 h 243182"/>
              <a:gd name="connsiteX1" fmla="*/ 345989 w 790832"/>
              <a:gd name="connsiteY1" fmla="*/ 8404 h 243182"/>
              <a:gd name="connsiteX2" fmla="*/ 630195 w 790832"/>
              <a:gd name="connsiteY2" fmla="*/ 70187 h 243182"/>
              <a:gd name="connsiteX3" fmla="*/ 790832 w 790832"/>
              <a:gd name="connsiteY3" fmla="*/ 243182 h 243182"/>
              <a:gd name="connsiteX0" fmla="*/ 0 w 790832"/>
              <a:gd name="connsiteY0" fmla="*/ 234778 h 234778"/>
              <a:gd name="connsiteX1" fmla="*/ 345989 w 790832"/>
              <a:gd name="connsiteY1" fmla="*/ 0 h 234778"/>
              <a:gd name="connsiteX2" fmla="*/ 790832 w 790832"/>
              <a:gd name="connsiteY2" fmla="*/ 234778 h 234778"/>
              <a:gd name="connsiteX0" fmla="*/ 0 w 790832"/>
              <a:gd name="connsiteY0" fmla="*/ 234778 h 234778"/>
              <a:gd name="connsiteX1" fmla="*/ 457200 w 790832"/>
              <a:gd name="connsiteY1" fmla="*/ 0 h 234778"/>
              <a:gd name="connsiteX2" fmla="*/ 790832 w 790832"/>
              <a:gd name="connsiteY2" fmla="*/ 234778 h 234778"/>
              <a:gd name="connsiteX0" fmla="*/ 0 w 790832"/>
              <a:gd name="connsiteY0" fmla="*/ 123567 h 123567"/>
              <a:gd name="connsiteX1" fmla="*/ 420130 w 790832"/>
              <a:gd name="connsiteY1" fmla="*/ 0 h 123567"/>
              <a:gd name="connsiteX2" fmla="*/ 790832 w 790832"/>
              <a:gd name="connsiteY2" fmla="*/ 123567 h 123567"/>
              <a:gd name="connsiteX0" fmla="*/ 0 w 790832"/>
              <a:gd name="connsiteY0" fmla="*/ 197708 h 197708"/>
              <a:gd name="connsiteX1" fmla="*/ 444844 w 790832"/>
              <a:gd name="connsiteY1" fmla="*/ 0 h 197708"/>
              <a:gd name="connsiteX2" fmla="*/ 790832 w 790832"/>
              <a:gd name="connsiteY2" fmla="*/ 197708 h 197708"/>
              <a:gd name="connsiteX0" fmla="*/ 0 w 864973"/>
              <a:gd name="connsiteY0" fmla="*/ 197708 h 197708"/>
              <a:gd name="connsiteX1" fmla="*/ 444844 w 864973"/>
              <a:gd name="connsiteY1" fmla="*/ 0 h 197708"/>
              <a:gd name="connsiteX2" fmla="*/ 864973 w 864973"/>
              <a:gd name="connsiteY2" fmla="*/ 197708 h 19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973" h="197708">
                <a:moveTo>
                  <a:pt x="0" y="197708"/>
                </a:moveTo>
                <a:cubicBezTo>
                  <a:pt x="120478" y="94735"/>
                  <a:pt x="300682" y="0"/>
                  <a:pt x="444844" y="0"/>
                </a:cubicBezTo>
                <a:cubicBezTo>
                  <a:pt x="589006" y="0"/>
                  <a:pt x="772298" y="148796"/>
                  <a:pt x="864973" y="1977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7504" y="2996952"/>
                <a:ext cx="8179419" cy="3848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Assume the current size of the component is less than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8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The prob.  that a random edge is internal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(8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1/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.</a:t>
                </a:r>
              </a:p>
              <a:p>
                <a:endParaRPr lang="en-U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Hence, the probability that the final  </a:t>
                </a:r>
                <a:br>
                  <a:rPr lang="en-US" sz="2400" dirty="0"/>
                </a:br>
                <a:r>
                  <a:rPr lang="en-US" sz="2400" dirty="0"/>
                  <a:t>component has size less than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8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is </a:t>
                </a:r>
                <a:br>
                  <a:rPr lang="en-US" sz="2400" dirty="0"/>
                </a:br>
                <a:r>
                  <a:rPr lang="en-US" sz="2400" dirty="0"/>
                  <a:t>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𝑐𝑥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Overall, in expectation,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/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 </a:t>
                </a:r>
              </a:p>
              <a:p>
                <a:r>
                  <a:rPr lang="en-US" sz="2400" dirty="0"/>
                  <a:t>components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≤8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96952"/>
                <a:ext cx="8179419" cy="3848874"/>
              </a:xfrm>
              <a:prstGeom prst="rect">
                <a:avLst/>
              </a:prstGeom>
              <a:blipFill>
                <a:blip r:embed="rId4"/>
                <a:stretch>
                  <a:fillRect l="-1193" t="-1268" r="-224" b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 rot="5400000">
            <a:off x="7387306" y="4401341"/>
            <a:ext cx="412037" cy="19596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44951" y="5649579"/>
                <a:ext cx="17234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≤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8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+mj-lt"/>
                  </a:rPr>
                  <a:t>vertices</a:t>
                </a:r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51" y="5649579"/>
                <a:ext cx="172342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654" t="-10526" r="-459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H="1" flipV="1">
            <a:off x="5528299" y="4509120"/>
            <a:ext cx="936104" cy="316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528299" y="5014297"/>
            <a:ext cx="931460" cy="183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6088394" y="4551184"/>
            <a:ext cx="288754" cy="630194"/>
          </a:xfrm>
          <a:custGeom>
            <a:avLst/>
            <a:gdLst>
              <a:gd name="connsiteX0" fmla="*/ 288754 w 288754"/>
              <a:gd name="connsiteY0" fmla="*/ 0 h 630194"/>
              <a:gd name="connsiteX1" fmla="*/ 4549 w 288754"/>
              <a:gd name="connsiteY1" fmla="*/ 345989 h 630194"/>
              <a:gd name="connsiteX2" fmla="*/ 140473 w 288754"/>
              <a:gd name="connsiteY2" fmla="*/ 630194 h 63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54" h="630194">
                <a:moveTo>
                  <a:pt x="288754" y="0"/>
                </a:moveTo>
                <a:cubicBezTo>
                  <a:pt x="159008" y="120478"/>
                  <a:pt x="29262" y="240957"/>
                  <a:pt x="4549" y="345989"/>
                </a:cubicBezTo>
                <a:cubicBezTo>
                  <a:pt x="-20164" y="451021"/>
                  <a:pt x="60154" y="540607"/>
                  <a:pt x="140473" y="6301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07472" y="4584722"/>
                <a:ext cx="708271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472" y="4584722"/>
                <a:ext cx="708271" cy="5904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16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259632"/>
            <a:ext cx="8496944" cy="14492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323925"/>
                <a:ext cx="84969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Lemma[High-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Deg</a:t>
                </a:r>
                <a:r>
                  <a:rPr lang="en-US" sz="2800" dirty="0">
                    <a:solidFill>
                      <a:srgbClr val="FF0000"/>
                    </a:solidFill>
                  </a:rPr>
                  <a:t>]: </a:t>
                </a:r>
              </a:p>
              <a:p>
                <a:r>
                  <a:rPr lang="en-US" sz="2800" dirty="0"/>
                  <a:t>After Step (S2),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/>
                  <a:t>growable</a:t>
                </a:r>
                <a:r>
                  <a:rPr lang="en-US" sz="2800" dirty="0"/>
                  <a:t> high-degree components.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23925"/>
                <a:ext cx="8496944" cy="1384995"/>
              </a:xfrm>
              <a:prstGeom prst="rect">
                <a:avLst/>
              </a:prstGeom>
              <a:blipFill>
                <a:blip r:embed="rId3"/>
                <a:stretch>
                  <a:fillRect l="-1435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236296" y="3240639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00192" y="3240639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64088" y="3240639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84368" y="3211022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211022"/>
                <a:ext cx="93121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75522" y="3407492"/>
                <a:ext cx="998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𝜅</m:t>
                      </m:r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522" y="3407492"/>
                <a:ext cx="9986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5" idx="2"/>
            <a:endCxn id="6" idx="6"/>
          </p:cNvCxnSpPr>
          <p:nvPr/>
        </p:nvCxnSpPr>
        <p:spPr>
          <a:xfrm flipH="1">
            <a:off x="6685384" y="3433235"/>
            <a:ext cx="550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2"/>
            <a:endCxn id="7" idx="6"/>
          </p:cNvCxnSpPr>
          <p:nvPr/>
        </p:nvCxnSpPr>
        <p:spPr>
          <a:xfrm flipH="1">
            <a:off x="5749280" y="3433235"/>
            <a:ext cx="550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585254" y="3052876"/>
            <a:ext cx="864973" cy="197708"/>
          </a:xfrm>
          <a:custGeom>
            <a:avLst/>
            <a:gdLst>
              <a:gd name="connsiteX0" fmla="*/ 0 w 790832"/>
              <a:gd name="connsiteY0" fmla="*/ 243182 h 243182"/>
              <a:gd name="connsiteX1" fmla="*/ 345989 w 790832"/>
              <a:gd name="connsiteY1" fmla="*/ 8404 h 243182"/>
              <a:gd name="connsiteX2" fmla="*/ 630195 w 790832"/>
              <a:gd name="connsiteY2" fmla="*/ 70187 h 243182"/>
              <a:gd name="connsiteX3" fmla="*/ 790832 w 790832"/>
              <a:gd name="connsiteY3" fmla="*/ 243182 h 243182"/>
              <a:gd name="connsiteX0" fmla="*/ 0 w 790832"/>
              <a:gd name="connsiteY0" fmla="*/ 234778 h 234778"/>
              <a:gd name="connsiteX1" fmla="*/ 345989 w 790832"/>
              <a:gd name="connsiteY1" fmla="*/ 0 h 234778"/>
              <a:gd name="connsiteX2" fmla="*/ 790832 w 790832"/>
              <a:gd name="connsiteY2" fmla="*/ 234778 h 234778"/>
              <a:gd name="connsiteX0" fmla="*/ 0 w 790832"/>
              <a:gd name="connsiteY0" fmla="*/ 234778 h 234778"/>
              <a:gd name="connsiteX1" fmla="*/ 457200 w 790832"/>
              <a:gd name="connsiteY1" fmla="*/ 0 h 234778"/>
              <a:gd name="connsiteX2" fmla="*/ 790832 w 790832"/>
              <a:gd name="connsiteY2" fmla="*/ 234778 h 234778"/>
              <a:gd name="connsiteX0" fmla="*/ 0 w 790832"/>
              <a:gd name="connsiteY0" fmla="*/ 123567 h 123567"/>
              <a:gd name="connsiteX1" fmla="*/ 420130 w 790832"/>
              <a:gd name="connsiteY1" fmla="*/ 0 h 123567"/>
              <a:gd name="connsiteX2" fmla="*/ 790832 w 790832"/>
              <a:gd name="connsiteY2" fmla="*/ 123567 h 123567"/>
              <a:gd name="connsiteX0" fmla="*/ 0 w 790832"/>
              <a:gd name="connsiteY0" fmla="*/ 197708 h 197708"/>
              <a:gd name="connsiteX1" fmla="*/ 444844 w 790832"/>
              <a:gd name="connsiteY1" fmla="*/ 0 h 197708"/>
              <a:gd name="connsiteX2" fmla="*/ 790832 w 790832"/>
              <a:gd name="connsiteY2" fmla="*/ 197708 h 197708"/>
              <a:gd name="connsiteX0" fmla="*/ 0 w 864973"/>
              <a:gd name="connsiteY0" fmla="*/ 197708 h 197708"/>
              <a:gd name="connsiteX1" fmla="*/ 444844 w 864973"/>
              <a:gd name="connsiteY1" fmla="*/ 0 h 197708"/>
              <a:gd name="connsiteX2" fmla="*/ 864973 w 864973"/>
              <a:gd name="connsiteY2" fmla="*/ 197708 h 19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973" h="197708">
                <a:moveTo>
                  <a:pt x="0" y="197708"/>
                </a:moveTo>
                <a:cubicBezTo>
                  <a:pt x="120478" y="94735"/>
                  <a:pt x="300682" y="0"/>
                  <a:pt x="444844" y="0"/>
                </a:cubicBezTo>
                <a:cubicBezTo>
                  <a:pt x="589006" y="0"/>
                  <a:pt x="772298" y="148796"/>
                  <a:pt x="864973" y="1977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1409" y="4436514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95305" y="4436514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59201" y="4436514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84368" y="4406897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406897"/>
                <a:ext cx="93121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96228" y="4837309"/>
                <a:ext cx="998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𝜅</m:t>
                      </m:r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28" y="4837309"/>
                <a:ext cx="9986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>
            <a:stCxn id="13" idx="2"/>
            <a:endCxn id="14" idx="6"/>
          </p:cNvCxnSpPr>
          <p:nvPr/>
        </p:nvCxnSpPr>
        <p:spPr>
          <a:xfrm flipH="1">
            <a:off x="6680497" y="4629110"/>
            <a:ext cx="550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2"/>
            <a:endCxn id="15" idx="6"/>
          </p:cNvCxnSpPr>
          <p:nvPr/>
        </p:nvCxnSpPr>
        <p:spPr>
          <a:xfrm flipH="1">
            <a:off x="5744393" y="4629110"/>
            <a:ext cx="550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27984" y="4439623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808289" y="4637729"/>
            <a:ext cx="550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0"/>
            <a:endCxn id="6" idx="3"/>
          </p:cNvCxnSpPr>
          <p:nvPr/>
        </p:nvCxnSpPr>
        <p:spPr>
          <a:xfrm flipV="1">
            <a:off x="4620580" y="3569421"/>
            <a:ext cx="1736022" cy="870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241183" y="5705812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05079" y="5705812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8975" y="5705812"/>
            <a:ext cx="385192" cy="385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84368" y="5676195"/>
                <a:ext cx="931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5676195"/>
                <a:ext cx="93121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28649" y="5667575"/>
                <a:ext cx="998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𝜅</m:t>
                      </m:r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649" y="5667575"/>
                <a:ext cx="99867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stCxn id="23" idx="2"/>
            <a:endCxn id="24" idx="6"/>
          </p:cNvCxnSpPr>
          <p:nvPr/>
        </p:nvCxnSpPr>
        <p:spPr>
          <a:xfrm flipH="1">
            <a:off x="6690271" y="5898408"/>
            <a:ext cx="550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2"/>
            <a:endCxn id="25" idx="6"/>
          </p:cNvCxnSpPr>
          <p:nvPr/>
        </p:nvCxnSpPr>
        <p:spPr>
          <a:xfrm flipH="1">
            <a:off x="5754167" y="5898408"/>
            <a:ext cx="550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5535827" y="6078568"/>
            <a:ext cx="1897952" cy="665565"/>
          </a:xfrm>
          <a:custGeom>
            <a:avLst/>
            <a:gdLst>
              <a:gd name="connsiteX0" fmla="*/ 0 w 1828800"/>
              <a:gd name="connsiteY0" fmla="*/ 0 h 639138"/>
              <a:gd name="connsiteX1" fmla="*/ 518984 w 1828800"/>
              <a:gd name="connsiteY1" fmla="*/ 580767 h 639138"/>
              <a:gd name="connsiteX2" fmla="*/ 1272746 w 1828800"/>
              <a:gd name="connsiteY2" fmla="*/ 556054 h 639138"/>
              <a:gd name="connsiteX3" fmla="*/ 1828800 w 1828800"/>
              <a:gd name="connsiteY3" fmla="*/ 24713 h 6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639138">
                <a:moveTo>
                  <a:pt x="0" y="0"/>
                </a:moveTo>
                <a:cubicBezTo>
                  <a:pt x="153430" y="244045"/>
                  <a:pt x="306860" y="488091"/>
                  <a:pt x="518984" y="580767"/>
                </a:cubicBezTo>
                <a:cubicBezTo>
                  <a:pt x="731108" y="673443"/>
                  <a:pt x="1054443" y="648730"/>
                  <a:pt x="1272746" y="556054"/>
                </a:cubicBezTo>
                <a:cubicBezTo>
                  <a:pt x="1491049" y="463378"/>
                  <a:pt x="1659924" y="244045"/>
                  <a:pt x="1828800" y="24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C1B120E-C629-4485-8E56-297CB291AD9C}"/>
              </a:ext>
            </a:extLst>
          </p:cNvPr>
          <p:cNvSpPr txBox="1">
            <a:spLocks/>
          </p:cNvSpPr>
          <p:nvPr/>
        </p:nvSpPr>
        <p:spPr>
          <a:xfrm>
            <a:off x="23083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Analysis of (S2): The Dense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78C0BE-7348-4E59-8FA1-E631D3BC18C4}"/>
                  </a:ext>
                </a:extLst>
              </p:cNvPr>
              <p:cNvSpPr txBox="1"/>
              <p:nvPr/>
            </p:nvSpPr>
            <p:spPr>
              <a:xfrm>
                <a:off x="138506" y="3498956"/>
                <a:ext cx="4086760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800" dirty="0"/>
                  <a:t>bound on n</a:t>
                </a:r>
                <a:r>
                  <a:rPr lang="en-US" sz="2800" b="0" dirty="0"/>
                  <a:t>umber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small components</a:t>
                </a:r>
              </a:p>
              <a:p>
                <a:r>
                  <a:rPr lang="en-US" sz="2800" dirty="0"/>
                  <a:t>that do not contain </a:t>
                </a:r>
              </a:p>
              <a:p>
                <a:r>
                  <a:rPr lang="en-US" sz="2800" i="1" dirty="0"/>
                  <a:t>low-degree</a:t>
                </a:r>
                <a:r>
                  <a:rPr lang="en-US" sz="2800" dirty="0"/>
                  <a:t> components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78C0BE-7348-4E59-8FA1-E631D3BC1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6" y="3498956"/>
                <a:ext cx="4086760" cy="1815882"/>
              </a:xfrm>
              <a:prstGeom prst="rect">
                <a:avLst/>
              </a:prstGeom>
              <a:blipFill>
                <a:blip r:embed="rId10"/>
                <a:stretch>
                  <a:fillRect l="-3134" t="-3356" r="-149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5107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210817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The Graph Connectivity Algorithm</a:t>
            </a:r>
          </a:p>
          <a:p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1482" y="962725"/>
                <a:ext cx="8180958" cy="95410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Input: </a:t>
                </a:r>
                <a:r>
                  <a:rPr lang="en-US" sz="2800" dirty="0"/>
                  <a:t>Forest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b="1" dirty="0" err="1">
                    <a:solidFill>
                      <a:srgbClr val="0070C0"/>
                    </a:solidFill>
                  </a:rPr>
                  <a:t>growable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components.</a:t>
                </a:r>
              </a:p>
              <a:p>
                <a:r>
                  <a:rPr lang="en-US" sz="2800" u="sng" dirty="0"/>
                  <a:t>Output</a:t>
                </a:r>
                <a:r>
                  <a:rPr lang="en-US" sz="2800" dirty="0"/>
                  <a:t>: Forest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growable</a:t>
                </a:r>
                <a:r>
                  <a:rPr lang="en-US" sz="2800" dirty="0"/>
                  <a:t> components.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82" y="962725"/>
                <a:ext cx="8180958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12" t="-4375" r="-743"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2180053"/>
                <a:ext cx="8631646" cy="44172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</a:rPr>
                  <a:t>Step S1: Handling low-degree components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Every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L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+mj-lt"/>
                  </a:rPr>
                  <a:t>sketches: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𝑺𝒌𝒆𝒕𝒄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𝑺𝒌𝒆𝒕𝒄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𝑳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b="0" i="0" dirty="0">
                  <a:latin typeface="+mj-lt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latin typeface="+mj-lt"/>
                  </a:rPr>
                  <a:t>Compute the sketch of each component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>
                    <a:latin typeface="+mj-lt"/>
                  </a:rPr>
                  <a:t> </a:t>
                </a:r>
              </a:p>
              <a:p>
                <a:pPr>
                  <a:lnSpc>
                    <a:spcPct val="200000"/>
                  </a:lnSpc>
                </a:pPr>
                <a:endParaRPr lang="en-US" sz="2800" dirty="0">
                  <a:latin typeface="+mj-lt"/>
                </a:endParaRPr>
              </a:p>
              <a:p>
                <a:pPr marL="457200" indent="-4572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800" b="0" i="0" dirty="0">
                    <a:latin typeface="+mj-lt"/>
                  </a:rPr>
                  <a:t>Route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𝑆𝑘𝑒𝑡𝑐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800" b="0" i="0" dirty="0">
                    <a:latin typeface="+mj-lt"/>
                  </a:rPr>
                  <a:t>of </a:t>
                </a:r>
                <a:r>
                  <a:rPr lang="en-US" sz="2800" b="1" i="0" dirty="0" err="1">
                    <a:solidFill>
                      <a:srgbClr val="0070C0"/>
                    </a:solidFill>
                    <a:latin typeface="+mj-lt"/>
                  </a:rPr>
                  <a:t>growable</a:t>
                </a:r>
                <a:r>
                  <a:rPr lang="en-US" sz="2800" b="0" i="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2800" dirty="0"/>
                  <a:t>component to leader.</a:t>
                </a:r>
                <a:endParaRPr lang="en-US" sz="2800" dirty="0">
                  <a:latin typeface="+mj-lt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latin typeface="+mj-lt"/>
                  </a:rPr>
                  <a:t>The leader </a:t>
                </a:r>
                <a:r>
                  <a:rPr lang="en-US" sz="2800" dirty="0">
                    <a:solidFill>
                      <a:srgbClr val="00B050"/>
                    </a:solidFill>
                    <a:latin typeface="+mj-lt"/>
                  </a:rPr>
                  <a:t>locally</a:t>
                </a:r>
                <a:r>
                  <a:rPr lang="en-US" sz="2800" dirty="0">
                    <a:latin typeface="+mj-lt"/>
                  </a:rPr>
                  <a:t> simulates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 </m:t>
                        </m:r>
                      </m:e>
                    </m:func>
                  </m:oMath>
                </a14:m>
                <a:r>
                  <a:rPr lang="en-US" sz="2800" b="0" i="0" dirty="0">
                    <a:latin typeface="+mj-lt"/>
                  </a:rPr>
                  <a:t>BC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+mj-lt"/>
                  </a:rPr>
                  <a:t>merging.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80053"/>
                <a:ext cx="8631646" cy="4417299"/>
              </a:xfrm>
              <a:prstGeom prst="rect">
                <a:avLst/>
              </a:prstGeom>
              <a:blipFill rotWithShape="1">
                <a:blip r:embed="rId6"/>
                <a:stretch>
                  <a:fillRect l="-1268" t="-549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9632" y="4509120"/>
                <a:ext cx="6552728" cy="72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𝑆𝑘𝑒𝑡𝑐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𝑆𝑘𝑒𝑡𝑐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1≤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09120"/>
                <a:ext cx="6552728" cy="7200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1694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210817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The Graph Connectivity Algorithm</a:t>
            </a:r>
          </a:p>
          <a:p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0834" y="908720"/>
                <a:ext cx="8427820" cy="95410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Input: </a:t>
                </a:r>
                <a:r>
                  <a:rPr lang="en-US" sz="2800" dirty="0"/>
                  <a:t>Forest </a:t>
                </a:r>
                <a:r>
                  <a:rPr lang="en-US" sz="2800" dirty="0">
                    <a:solidFill>
                      <a:srgbClr val="00B050"/>
                    </a:solidFill>
                  </a:rPr>
                  <a:t>F</a:t>
                </a:r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b="1" dirty="0" err="1">
                    <a:solidFill>
                      <a:srgbClr val="0070C0"/>
                    </a:solidFill>
                  </a:rPr>
                  <a:t>growable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components.</a:t>
                </a:r>
              </a:p>
              <a:p>
                <a:r>
                  <a:rPr lang="en-US" sz="2800" u="sng" dirty="0"/>
                  <a:t>Output</a:t>
                </a:r>
                <a:r>
                  <a:rPr lang="en-US" sz="2800" dirty="0"/>
                  <a:t>: Forest  </a:t>
                </a:r>
                <a:r>
                  <a:rPr lang="en-US" sz="2800" dirty="0">
                    <a:solidFill>
                      <a:srgbClr val="00B050"/>
                    </a:solidFill>
                  </a:rPr>
                  <a:t>F’</a:t>
                </a:r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growable</a:t>
                </a:r>
                <a:r>
                  <a:rPr lang="en-US" sz="2800" dirty="0"/>
                  <a:t> components.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4" y="908720"/>
                <a:ext cx="8427820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371" t="-4348" r="-722" b="-1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0834" y="2111942"/>
                <a:ext cx="8271606" cy="20474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</a:rPr>
                  <a:t>Step S2: Handling high-degree components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  <a:p>
                <a:endParaRPr lang="en-US" sz="2800" b="1" dirty="0">
                  <a:solidFill>
                    <a:srgbClr val="00B05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Every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sends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random</a:t>
                </a:r>
                <a:r>
                  <a:rPr lang="en-US" sz="2800" dirty="0"/>
                  <a:t> edge to the leader.</a:t>
                </a:r>
                <a:endParaRPr lang="en-US" sz="2800" b="0" i="0" dirty="0">
                  <a:latin typeface="+mj-lt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latin typeface="+mj-lt"/>
                  </a:rPr>
                  <a:t>The Leader merges components into forest </a:t>
                </a:r>
                <a:r>
                  <a:rPr lang="en-US" sz="2800" b="1" dirty="0">
                    <a:solidFill>
                      <a:srgbClr val="00B050"/>
                    </a:solidFill>
                    <a:latin typeface="+mj-lt"/>
                  </a:rPr>
                  <a:t>F’.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4" y="2111942"/>
                <a:ext cx="8271606" cy="2047420"/>
              </a:xfrm>
              <a:prstGeom prst="rect">
                <a:avLst/>
              </a:prstGeom>
              <a:blipFill rotWithShape="1">
                <a:blip r:embed="rId7"/>
                <a:stretch>
                  <a:fillRect l="-1396" t="-1176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4509120"/>
                <a:ext cx="8271606" cy="181588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</a:rPr>
                  <a:t>Step S3: Cleanup</a:t>
                </a:r>
              </a:p>
              <a:p>
                <a:endParaRPr lang="en-US" sz="2800" b="1" dirty="0">
                  <a:solidFill>
                    <a:srgbClr val="00B05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The leader identifies and </a:t>
                </a:r>
                <a:r>
                  <a:rPr lang="en-US" sz="2800" dirty="0">
                    <a:solidFill>
                      <a:srgbClr val="7030A0"/>
                    </a:solidFill>
                  </a:rPr>
                  <a:t>deactivates</a:t>
                </a:r>
                <a:r>
                  <a:rPr lang="en-US" sz="2800" dirty="0"/>
                  <a:t> components in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F’</a:t>
                </a:r>
                <a:r>
                  <a:rPr lang="en-US" sz="2800" dirty="0"/>
                  <a:t> that are smaller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non-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growable</a:t>
                </a:r>
                <a:r>
                  <a:rPr lang="en-US" sz="2800" dirty="0"/>
                  <a:t>.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09120"/>
                <a:ext cx="8271606" cy="1815882"/>
              </a:xfrm>
              <a:prstGeom prst="rect">
                <a:avLst/>
              </a:prstGeom>
              <a:blipFill rotWithShape="1">
                <a:blip r:embed="rId8"/>
                <a:stretch>
                  <a:fillRect l="-1323" t="-2318" r="-1984"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70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-171400"/>
            <a:ext cx="8867328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Congested Clique Model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-36512" y="764704"/>
            <a:ext cx="8870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3200" dirty="0"/>
              <a:t> Graphs: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Problem Graph </a:t>
            </a:r>
            <a:r>
              <a:rPr lang="en-US" sz="3200" dirty="0"/>
              <a:t>&amp;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Communication Graph – Clique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1944" y="2276872"/>
            <a:ext cx="43877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In every round, </a:t>
            </a:r>
            <a:r>
              <a:rPr lang="en-US" sz="2800" dirty="0">
                <a:solidFill>
                  <a:srgbClr val="FF0000"/>
                </a:solidFill>
              </a:rPr>
              <a:t>every</a:t>
            </a:r>
            <a:r>
              <a:rPr lang="en-US" sz="2800" dirty="0"/>
              <a:t> pair of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vertices can exchange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O(log n) </a:t>
            </a:r>
            <a:r>
              <a:rPr lang="en-US" sz="2800" dirty="0"/>
              <a:t>bits.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5004048" y="1916832"/>
            <a:ext cx="4032448" cy="4032448"/>
            <a:chOff x="1115616" y="0"/>
            <a:chExt cx="6912768" cy="6912768"/>
          </a:xfrm>
        </p:grpSpPr>
        <p:pic>
          <p:nvPicPr>
            <p:cNvPr id="116" name="Picture 3" descr="http://rosalind.info/media/complete_graph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0"/>
              <a:ext cx="6912768" cy="6912768"/>
            </a:xfrm>
            <a:prstGeom prst="rect">
              <a:avLst/>
            </a:prstGeom>
            <a:noFill/>
          </p:spPr>
        </p:pic>
        <p:cxnSp>
          <p:nvCxnSpPr>
            <p:cNvPr id="117" name="Straight Connector 116"/>
            <p:cNvCxnSpPr/>
            <p:nvPr/>
          </p:nvCxnSpPr>
          <p:spPr>
            <a:xfrm>
              <a:off x="4572000" y="476672"/>
              <a:ext cx="1584176" cy="547260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547664" y="3573016"/>
              <a:ext cx="3024336" cy="28803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1547664" y="836712"/>
              <a:ext cx="4464496" cy="25202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4648200" y="836712"/>
              <a:ext cx="1507976" cy="562081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156176" y="836712"/>
              <a:ext cx="1224136" cy="41044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907704" y="1916832"/>
              <a:ext cx="5328592" cy="30243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059832" y="836712"/>
              <a:ext cx="3096344" cy="52649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059832" y="836712"/>
              <a:ext cx="4608512" cy="25922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380312" y="2060848"/>
              <a:ext cx="360040" cy="12601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907704" y="5093568"/>
              <a:ext cx="1008112" cy="1008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907704" y="2060848"/>
              <a:ext cx="1008112" cy="40408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79512" y="5825294"/>
            <a:ext cx="785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Main complexity parameter: communication rounds.</a:t>
            </a:r>
          </a:p>
        </p:txBody>
      </p:sp>
    </p:spTree>
    <p:extLst>
      <p:ext uri="{BB962C8B-B14F-4D97-AF65-F5344CB8AC3E}">
        <p14:creationId xmlns:p14="http://schemas.microsoft.com/office/powerpoint/2010/main" val="560829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3933056"/>
            <a:ext cx="8928992" cy="993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306149" y="-1714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MST Algorithm</a:t>
                </a: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49" y="-171400"/>
                <a:ext cx="8229600" cy="11430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4140" y="947791"/>
                <a:ext cx="8586332" cy="140108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Karger-Klein-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Tarjan</a:t>
                </a:r>
                <a:r>
                  <a:rPr lang="en-US" sz="2800" dirty="0">
                    <a:solidFill>
                      <a:srgbClr val="FF0000"/>
                    </a:solidFill>
                  </a:rPr>
                  <a:t> (KKT) Sampling</a:t>
                </a:r>
                <a:r>
                  <a:rPr lang="en-US" sz="2800" dirty="0"/>
                  <a:t>:  </a:t>
                </a:r>
              </a:p>
              <a:p>
                <a:r>
                  <a:rPr lang="en-US" sz="2800" dirty="0"/>
                  <a:t>Reduce the problem into solving </a:t>
                </a:r>
                <a:r>
                  <a:rPr lang="en-US" sz="2800" dirty="0">
                    <a:solidFill>
                      <a:srgbClr val="FF0000"/>
                    </a:solidFill>
                  </a:rPr>
                  <a:t>two</a:t>
                </a:r>
                <a:r>
                  <a:rPr lang="en-US" sz="2800" dirty="0"/>
                  <a:t> MST problems, each </a:t>
                </a:r>
              </a:p>
              <a:p>
                <a:r>
                  <a:rPr lang="en-US" sz="2800" dirty="0"/>
                  <a:t>on graph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3/2</m:t>
                        </m:r>
                      </m:sup>
                    </m:sSup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edges.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0" y="947791"/>
                <a:ext cx="8586332" cy="1401089"/>
              </a:xfrm>
              <a:prstGeom prst="rect">
                <a:avLst/>
              </a:prstGeom>
              <a:blipFill rotWithShape="1">
                <a:blip r:embed="rId11"/>
                <a:stretch>
                  <a:fillRect l="-1274" t="-2991" r="-1274" b="-10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2462401"/>
                <a:ext cx="9459277" cy="609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1. Sample edges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/>
                  <a:t>.</a:t>
                </a:r>
              </a:p>
              <a:p>
                <a:r>
                  <a:rPr lang="en-US" sz="2800" dirty="0"/>
                  <a:t>2. Compute </a:t>
                </a:r>
                <a:r>
                  <a:rPr lang="en-US" sz="2800" dirty="0">
                    <a:solidFill>
                      <a:srgbClr val="7030A0"/>
                    </a:solidFill>
                  </a:rPr>
                  <a:t>MSF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on the subgraph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u="sng" dirty="0"/>
                  <a:t>Def</a:t>
                </a:r>
                <a:r>
                  <a:rPr lang="en-US" sz="2800" dirty="0"/>
                  <a:t>: Edge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𝒆</m:t>
                    </m:r>
                    <m:r>
                      <a:rPr lang="en-US" sz="28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=(</m:t>
                    </m:r>
                    <m:r>
                      <a:rPr lang="en-US" sz="28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dirty="0"/>
                  <a:t>in G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𝒍𝒊𝒈𝒉𝒕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if it is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not </a:t>
                </a:r>
                <a:r>
                  <a:rPr lang="en-US" sz="2800" dirty="0"/>
                  <a:t>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heaviest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on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path in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3.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, there are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𝒑</m:t>
                            </m:r>
                          </m:den>
                        </m:f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F-light</a:t>
                </a:r>
                <a:r>
                  <a:rPr lang="en-US" sz="2800" dirty="0"/>
                  <a:t> edges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4. Compute </a:t>
                </a:r>
                <a:r>
                  <a:rPr lang="en-US" sz="2800" dirty="0">
                    <a:solidFill>
                      <a:srgbClr val="7030A0"/>
                    </a:solidFill>
                  </a:rPr>
                  <a:t>MST</a:t>
                </a:r>
                <a:r>
                  <a:rPr lang="en-US" sz="2800" dirty="0"/>
                  <a:t> tree 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𝑳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b="1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62401"/>
                <a:ext cx="9459277" cy="6097438"/>
              </a:xfrm>
              <a:prstGeom prst="rect">
                <a:avLst/>
              </a:prstGeom>
              <a:blipFill>
                <a:blip r:embed="rId12"/>
                <a:stretch>
                  <a:fillRect l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8506377" y="5085981"/>
            <a:ext cx="335027" cy="3383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93304" y="6222489"/>
            <a:ext cx="335027" cy="3383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98265" y="6222489"/>
            <a:ext cx="335027" cy="3383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17" idx="0"/>
          </p:cNvCxnSpPr>
          <p:nvPr/>
        </p:nvCxnSpPr>
        <p:spPr>
          <a:xfrm>
            <a:off x="8760818" y="5424317"/>
            <a:ext cx="0" cy="798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6"/>
            <a:endCxn id="17" idx="2"/>
          </p:cNvCxnSpPr>
          <p:nvPr/>
        </p:nvCxnSpPr>
        <p:spPr>
          <a:xfrm>
            <a:off x="7833292" y="6391657"/>
            <a:ext cx="760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7"/>
            <a:endCxn id="8" idx="3"/>
          </p:cNvCxnSpPr>
          <p:nvPr/>
        </p:nvCxnSpPr>
        <p:spPr>
          <a:xfrm flipV="1">
            <a:off x="7784228" y="5374769"/>
            <a:ext cx="771213" cy="897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456400" y="4926345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400" y="4926345"/>
                <a:ext cx="508088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26257" y="6069762"/>
                <a:ext cx="4729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257" y="6069762"/>
                <a:ext cx="472950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8174903" y="57036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2033" y="64237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68346" y="55014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360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306149" y="-1714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MST Algorithm</a:t>
                </a: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49" y="-171400"/>
                <a:ext cx="8229600" cy="11430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6148" y="836712"/>
                <a:ext cx="8586332" cy="140108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Karger-Klein-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Tarjan</a:t>
                </a:r>
                <a:r>
                  <a:rPr lang="en-US" sz="2800" dirty="0">
                    <a:solidFill>
                      <a:srgbClr val="FF0000"/>
                    </a:solidFill>
                  </a:rPr>
                  <a:t> (KKT) Sampling</a:t>
                </a:r>
                <a:r>
                  <a:rPr lang="en-US" sz="2800" dirty="0"/>
                  <a:t>:  </a:t>
                </a:r>
              </a:p>
              <a:p>
                <a:r>
                  <a:rPr lang="en-US" sz="2800" dirty="0"/>
                  <a:t>Reduce the problem into solving </a:t>
                </a:r>
                <a:r>
                  <a:rPr lang="en-US" sz="2800" dirty="0">
                    <a:solidFill>
                      <a:srgbClr val="FF0000"/>
                    </a:solidFill>
                  </a:rPr>
                  <a:t>two</a:t>
                </a:r>
                <a:r>
                  <a:rPr lang="en-US" sz="2800" dirty="0"/>
                  <a:t> MST problems, each </a:t>
                </a:r>
              </a:p>
              <a:p>
                <a:r>
                  <a:rPr lang="en-US" sz="2800" dirty="0"/>
                  <a:t>on graph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3/2</m:t>
                        </m:r>
                      </m:sup>
                    </m:sSup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edges.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48" y="836712"/>
                <a:ext cx="8586332" cy="1401089"/>
              </a:xfrm>
              <a:prstGeom prst="rect">
                <a:avLst/>
              </a:prstGeom>
              <a:blipFill rotWithShape="1">
                <a:blip r:embed="rId4"/>
                <a:stretch>
                  <a:fillRect l="-1274" t="-2991" r="-1274" b="-10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6149" y="2492896"/>
                <a:ext cx="8586332" cy="39751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Sorting Edges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buckets:</a:t>
                </a:r>
                <a:r>
                  <a:rPr lang="en-US" sz="2800" dirty="0"/>
                  <a:t> 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u="sng" dirty="0"/>
              </a:p>
              <a:p>
                <a:r>
                  <a:rPr lang="en-US" sz="2800" u="sng" dirty="0"/>
                  <a:t>By Lenzen’12, within O(1) rounds: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Every vertex knows the bucket of each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its edges</a:t>
                </a:r>
                <a:r>
                  <a:rPr lang="en-US" sz="28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For every bucket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/>
                  <a:t> there is a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49" y="2492896"/>
                <a:ext cx="8586332" cy="3975127"/>
              </a:xfrm>
              <a:prstGeom prst="rect">
                <a:avLst/>
              </a:prstGeom>
              <a:blipFill rotWithShape="1">
                <a:blip r:embed="rId5"/>
                <a:stretch>
                  <a:fillRect l="-1274" t="-915" b="-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n 3"/>
              <p:cNvSpPr/>
              <p:nvPr/>
            </p:nvSpPr>
            <p:spPr>
              <a:xfrm>
                <a:off x="1331640" y="3853689"/>
                <a:ext cx="914400" cy="871455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Ca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53689"/>
                <a:ext cx="914400" cy="871455"/>
              </a:xfrm>
              <a:prstGeom prst="can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49932" y="381168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15287" y="3003501"/>
                <a:ext cx="6468950" cy="569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,…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err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dirty="0" err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err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err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 …..,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 ….,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3/2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87" y="3003501"/>
                <a:ext cx="6468950" cy="569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627784" y="3861048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1661195" y="2949271"/>
            <a:ext cx="294190" cy="13853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>
            <a:off x="4109467" y="2949271"/>
            <a:ext cx="294190" cy="13853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n 14"/>
              <p:cNvSpPr/>
              <p:nvPr/>
            </p:nvSpPr>
            <p:spPr>
              <a:xfrm>
                <a:off x="3801616" y="3861048"/>
                <a:ext cx="914400" cy="871455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Ca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616" y="3861048"/>
                <a:ext cx="914400" cy="871455"/>
              </a:xfrm>
              <a:prstGeom prst="can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n 15"/>
              <p:cNvSpPr/>
              <p:nvPr/>
            </p:nvSpPr>
            <p:spPr>
              <a:xfrm>
                <a:off x="6105872" y="3861048"/>
                <a:ext cx="914400" cy="871455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Ca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872" y="3861048"/>
                <a:ext cx="914400" cy="871455"/>
              </a:xfrm>
              <a:prstGeom prst="can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796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302840" y="-162272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>
                    <a:solidFill>
                      <a:srgbClr val="7030A0"/>
                    </a:solidFill>
                  </a:rPr>
                  <a:t>From MST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Connectivity Problems</a:t>
                </a: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40" y="-162272"/>
                <a:ext cx="8229600" cy="1143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03648" y="2708920"/>
                <a:ext cx="6624570" cy="569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,…</m:t>
                      </m:r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err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800" b="1" i="1" dirty="0" err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err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dirty="0" err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𝒊𝒏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, ….., </m:t>
                      </m:r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, …., </m:t>
                      </m:r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708920"/>
                <a:ext cx="6624570" cy="569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/>
          <p:cNvSpPr/>
          <p:nvPr/>
        </p:nvSpPr>
        <p:spPr>
          <a:xfrm rot="16200000">
            <a:off x="4740343" y="2667398"/>
            <a:ext cx="294190" cy="13853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n 22"/>
              <p:cNvSpPr/>
              <p:nvPr/>
            </p:nvSpPr>
            <p:spPr>
              <a:xfrm>
                <a:off x="4449688" y="3565657"/>
                <a:ext cx="914400" cy="871455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Can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688" y="3565657"/>
                <a:ext cx="914400" cy="871455"/>
              </a:xfrm>
              <a:prstGeom prst="can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090" y="908720"/>
                <a:ext cx="8136904" cy="1569660"/>
              </a:xfrm>
              <a:prstGeom prst="rect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alpha val="56000"/>
                    </a:schemeClr>
                  </a:gs>
                  <a:gs pos="5000">
                    <a:schemeClr val="dk1">
                      <a:tint val="15000"/>
                      <a:satMod val="350000"/>
                      <a:alpha val="67000"/>
                    </a:schemeClr>
                  </a:gs>
                </a:gsLst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Key Observation: </a:t>
                </a:r>
              </a:p>
              <a:p>
                <a:r>
                  <a:rPr lang="en-US" sz="3200" dirty="0"/>
                  <a:t>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3200" dirty="0"/>
                  <a:t> in MST if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F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are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not connected</a:t>
                </a:r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…∪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0" y="908720"/>
                <a:ext cx="8136904" cy="15696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 rot="16200000">
            <a:off x="349188" y="4509678"/>
            <a:ext cx="81277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73095" y="4581128"/>
                <a:ext cx="7663401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Leader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should know the </a:t>
                </a:r>
                <a:r>
                  <a:rPr lang="en-US" sz="2800" dirty="0">
                    <a:solidFill>
                      <a:srgbClr val="00B050"/>
                    </a:solidFill>
                  </a:rPr>
                  <a:t>connected components</a:t>
                </a:r>
              </a:p>
              <a:p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…∪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095" y="4581128"/>
                <a:ext cx="7663401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1427" t="-4348" r="-555" b="-1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own Arrow 23"/>
          <p:cNvSpPr/>
          <p:nvPr/>
        </p:nvSpPr>
        <p:spPr>
          <a:xfrm rot="16200000">
            <a:off x="349188" y="5563580"/>
            <a:ext cx="81277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56508" y="5655548"/>
                <a:ext cx="7679988" cy="100521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Nodes compute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dirty="0"/>
                  <a:t> connectivity problems for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in parallel. 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08" y="5655548"/>
                <a:ext cx="7679988" cy="1005212"/>
              </a:xfrm>
              <a:prstGeom prst="rect">
                <a:avLst/>
              </a:prstGeom>
              <a:blipFill rotWithShape="1">
                <a:blip r:embed="rId8"/>
                <a:stretch>
                  <a:fillRect l="-1504" t="-3550" b="-1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435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284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Key Result -Summary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090" y="908720"/>
                <a:ext cx="8136904" cy="1569660"/>
              </a:xfrm>
              <a:prstGeom prst="rect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alpha val="56000"/>
                    </a:schemeClr>
                  </a:gs>
                  <a:gs pos="5000">
                    <a:schemeClr val="dk1">
                      <a:tint val="15000"/>
                      <a:satMod val="350000"/>
                      <a:alpha val="67000"/>
                    </a:schemeClr>
                  </a:gs>
                </a:gsLst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A Minimum Spanning Tree (Forest) can be computed within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Congested Clique rounds.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0" y="908720"/>
                <a:ext cx="8136904" cy="1569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547" y="3429000"/>
                <a:ext cx="9434378" cy="273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u="sng" dirty="0"/>
                  <a:t>Corollaries:</a:t>
                </a:r>
                <a:r>
                  <a:rPr lang="en-US" sz="3200" dirty="0"/>
                  <a:t> Can be done within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3200" dirty="0"/>
                  <a:t> rounds: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Testing bipartiteness,  cut verification, s-t connectivity,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and cycle containment.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" y="3429000"/>
                <a:ext cx="9434378" cy="2739211"/>
              </a:xfrm>
              <a:prstGeom prst="rect">
                <a:avLst/>
              </a:prstGeom>
              <a:blipFill rotWithShape="1">
                <a:blip r:embed="rId4"/>
                <a:stretch>
                  <a:fillRect l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39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Congested Clique: Practical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Overlay Networks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Large Scale Graph Processing  </a:t>
            </a:r>
          </a:p>
          <a:p>
            <a:pPr marL="0" indent="0">
              <a:buNone/>
            </a:pPr>
            <a:r>
              <a:rPr lang="en-US" dirty="0"/>
              <a:t>(Every node holds partial information about the graph)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85" y="1844824"/>
            <a:ext cx="5243727" cy="2413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30216"/>
            <a:ext cx="2483768" cy="24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5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209" y="-243408"/>
            <a:ext cx="9648745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Congested Clique: Theoretical Motivation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15617" y="5561550"/>
            <a:ext cx="705678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115617" y="1673118"/>
            <a:ext cx="0" cy="38884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410166" y="3204264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Congestion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3889" y="5805263"/>
            <a:ext cx="145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50974" y="4477855"/>
                <a:ext cx="2348592" cy="95410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Local Model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Ω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𝐷𝑖𝑎𝑚𝑒𝑡𝑒𝑟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974" y="4477855"/>
                <a:ext cx="2348592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113281" y="3496652"/>
            <a:ext cx="152477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Congest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9633" y="1907657"/>
            <a:ext cx="171752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Congested</a:t>
            </a:r>
          </a:p>
          <a:p>
            <a:r>
              <a:rPr lang="en-US" sz="2800" dirty="0"/>
              <a:t>Clique</a:t>
            </a:r>
          </a:p>
        </p:txBody>
      </p:sp>
    </p:spTree>
    <p:extLst>
      <p:ext uri="{BB962C8B-B14F-4D97-AF65-F5344CB8AC3E}">
        <p14:creationId xmlns:p14="http://schemas.microsoft.com/office/powerpoint/2010/main" val="277212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Related Models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59354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/>
              <a:t>  MapReduce</a:t>
            </a:r>
          </a:p>
          <a:p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/>
              <a:t>  k-machines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/>
              <a:t>  Multi-party communication </a:t>
            </a:r>
          </a:p>
          <a:p>
            <a:r>
              <a:rPr lang="en-US" sz="3600" dirty="0"/>
              <a:t>(number-on-hand)</a:t>
            </a:r>
          </a:p>
        </p:txBody>
      </p:sp>
    </p:spTree>
    <p:extLst>
      <p:ext uri="{BB962C8B-B14F-4D97-AF65-F5344CB8AC3E}">
        <p14:creationId xmlns:p14="http://schemas.microsoft.com/office/powerpoint/2010/main" val="339567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History of Congested Clique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5536" y="4149080"/>
            <a:ext cx="84249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3895" y="425244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57210" y="3973706"/>
            <a:ext cx="1" cy="319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04" y="2867452"/>
            <a:ext cx="255018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LPPP’03</a:t>
            </a:r>
          </a:p>
          <a:p>
            <a:r>
              <a:rPr lang="en-US" sz="2400" dirty="0"/>
              <a:t>MST in O(</a:t>
            </a:r>
            <a:r>
              <a:rPr lang="en-US" sz="2400" dirty="0" err="1"/>
              <a:t>loglog</a:t>
            </a:r>
            <a:r>
              <a:rPr lang="en-US" sz="2400" dirty="0"/>
              <a:t> n) </a:t>
            </a:r>
          </a:p>
          <a:p>
            <a:r>
              <a:rPr lang="en-US" sz="2400" dirty="0"/>
              <a:t>rounds.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6220" y="428380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969535" y="4005064"/>
            <a:ext cx="1" cy="319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92280" y="428380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2015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495595" y="3973706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99992" y="3543399"/>
            <a:ext cx="10575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DLP’12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9992" y="2967335"/>
            <a:ext cx="144892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Lenzen’12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28532" y="2420888"/>
            <a:ext cx="10976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BHP’12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8144" y="424315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2014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271459" y="3933056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85277" y="3520160"/>
            <a:ext cx="111286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DKO’14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85277" y="2967335"/>
            <a:ext cx="9308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HP’14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36465" y="3512041"/>
            <a:ext cx="13623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HPPSS’15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36465" y="2882553"/>
            <a:ext cx="135248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CKKLP’15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60065" y="2391271"/>
            <a:ext cx="10625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HPS’14</a:t>
            </a:r>
          </a:p>
        </p:txBody>
      </p:sp>
    </p:spTree>
    <p:extLst>
      <p:ext uri="{BB962C8B-B14F-4D97-AF65-F5344CB8AC3E}">
        <p14:creationId xmlns:p14="http://schemas.microsoft.com/office/powerpoint/2010/main" val="357710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3012</Words>
  <Application>Microsoft Office PowerPoint</Application>
  <PresentationFormat>On-screen Show (4:3)</PresentationFormat>
  <Paragraphs>802</Paragraphs>
  <Slides>53</Slides>
  <Notes>28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Arabic Typesetting</vt:lpstr>
      <vt:lpstr>Arial</vt:lpstr>
      <vt:lpstr>Calibri</vt:lpstr>
      <vt:lpstr>Cambria Math</vt:lpstr>
      <vt:lpstr>Colonna MT</vt:lpstr>
      <vt:lpstr>Comic Sans MS</vt:lpstr>
      <vt:lpstr>Wingdings</vt:lpstr>
      <vt:lpstr>Office Theme</vt:lpstr>
      <vt:lpstr>MST in Log-Star Rounds of Congested Clique</vt:lpstr>
      <vt:lpstr>The LOCAL Model </vt:lpstr>
      <vt:lpstr>The Congest Model </vt:lpstr>
      <vt:lpstr>The Congested Clique Model </vt:lpstr>
      <vt:lpstr>The Congested Clique Model </vt:lpstr>
      <vt:lpstr>Congested Clique: Practical Motivation</vt:lpstr>
      <vt:lpstr>Congested Clique: Theoretical Motivation</vt:lpstr>
      <vt:lpstr>Related Models</vt:lpstr>
      <vt:lpstr>History of Congested Clique</vt:lpstr>
      <vt:lpstr>Distributed Construction of MST</vt:lpstr>
      <vt:lpstr>MST in the Congested Clique Model</vt:lpstr>
      <vt:lpstr>MST in O(log n) Rounds (Boruvka 1926)</vt:lpstr>
      <vt:lpstr>MST in O(log n) Rounds (Boruvka 1926)</vt:lpstr>
      <vt:lpstr>MST in O(log n) Rounds (Boruvka 1926)</vt:lpstr>
      <vt:lpstr>MST in O(log n) Rounds (Boruvka 1926)</vt:lpstr>
      <vt:lpstr>MST in O(log n) Rounds (Boruvka 1926)</vt:lpstr>
      <vt:lpstr>MST in O(log n) Rounds (Boruvka 1926)</vt:lpstr>
      <vt:lpstr>MST in O(log n) Rounds (Boruvka 1926)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Delivering Sketches to Leader in O(1) 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Merav</dc:creator>
  <cp:lastModifiedBy>Merav Parter</cp:lastModifiedBy>
  <cp:revision>87</cp:revision>
  <dcterms:created xsi:type="dcterms:W3CDTF">2016-03-02T17:01:10Z</dcterms:created>
  <dcterms:modified xsi:type="dcterms:W3CDTF">2017-11-13T05:55:13Z</dcterms:modified>
</cp:coreProperties>
</file>