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6"/>
  </p:notesMasterIdLst>
  <p:sldIdLst>
    <p:sldId id="256" r:id="rId2"/>
    <p:sldId id="257" r:id="rId3"/>
    <p:sldId id="280" r:id="rId4"/>
    <p:sldId id="298" r:id="rId5"/>
    <p:sldId id="299" r:id="rId6"/>
    <p:sldId id="300" r:id="rId7"/>
    <p:sldId id="259" r:id="rId8"/>
    <p:sldId id="281" r:id="rId9"/>
    <p:sldId id="260" r:id="rId10"/>
    <p:sldId id="282" r:id="rId11"/>
    <p:sldId id="283" r:id="rId12"/>
    <p:sldId id="284" r:id="rId13"/>
    <p:sldId id="285" r:id="rId14"/>
    <p:sldId id="289" r:id="rId15"/>
    <p:sldId id="286" r:id="rId16"/>
    <p:sldId id="290" r:id="rId17"/>
    <p:sldId id="287" r:id="rId18"/>
    <p:sldId id="291" r:id="rId19"/>
    <p:sldId id="292" r:id="rId20"/>
    <p:sldId id="293" r:id="rId21"/>
    <p:sldId id="294" r:id="rId22"/>
    <p:sldId id="295" r:id="rId23"/>
    <p:sldId id="296" r:id="rId24"/>
    <p:sldId id="297" r:id="rId2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08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001" autoAdjust="0"/>
    <p:restoredTop sz="94660"/>
  </p:normalViewPr>
  <p:slideViewPr>
    <p:cSldViewPr snapToGrid="0" showGuides="1">
      <p:cViewPr varScale="1">
        <p:scale>
          <a:sx n="67" d="100"/>
          <a:sy n="67" d="100"/>
        </p:scale>
        <p:origin x="572" y="36"/>
      </p:cViewPr>
      <p:guideLst>
        <p:guide orient="horz" pos="2808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78D489D-DAC4-4C7E-B0BC-74C33A066FBC}" type="datetimeFigureOut">
              <a:rPr lang="en-US" smtClean="0"/>
              <a:t>9/18/2024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BA82775-E000-47AD-80BE-E104AACA34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06424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279EAC-ADFF-4087-9292-54A4C169A6B8}" type="datetimeFigureOut">
              <a:rPr lang="en-US" smtClean="0"/>
              <a:t>9/18/2024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FDBD74-A176-49F0-A256-02FE34BC0F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99914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279EAC-ADFF-4087-9292-54A4C169A6B8}" type="datetimeFigureOut">
              <a:rPr lang="en-US" smtClean="0"/>
              <a:t>9/18/2024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FDBD74-A176-49F0-A256-02FE34BC0F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70969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279EAC-ADFF-4087-9292-54A4C169A6B8}" type="datetimeFigureOut">
              <a:rPr lang="en-US" smtClean="0"/>
              <a:t>9/18/2024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FDBD74-A176-49F0-A256-02FE34BC0F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00578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279EAC-ADFF-4087-9292-54A4C169A6B8}" type="datetimeFigureOut">
              <a:rPr lang="en-US" smtClean="0"/>
              <a:t>9/18/2024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FDBD74-A176-49F0-A256-02FE34BC0F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13837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279EAC-ADFF-4087-9292-54A4C169A6B8}" type="datetimeFigureOut">
              <a:rPr lang="en-US" smtClean="0"/>
              <a:t>9/18/2024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FDBD74-A176-49F0-A256-02FE34BC0F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8683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279EAC-ADFF-4087-9292-54A4C169A6B8}" type="datetimeFigureOut">
              <a:rPr lang="en-US" smtClean="0"/>
              <a:t>9/18/2024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FDBD74-A176-49F0-A256-02FE34BC0F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43876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279EAC-ADFF-4087-9292-54A4C169A6B8}" type="datetimeFigureOut">
              <a:rPr lang="en-US" smtClean="0"/>
              <a:t>9/18/2024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FDBD74-A176-49F0-A256-02FE34BC0F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7576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279EAC-ADFF-4087-9292-54A4C169A6B8}" type="datetimeFigureOut">
              <a:rPr lang="en-US" smtClean="0"/>
              <a:t>9/18/2024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FDBD74-A176-49F0-A256-02FE34BC0F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28947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279EAC-ADFF-4087-9292-54A4C169A6B8}" type="datetimeFigureOut">
              <a:rPr lang="en-US" smtClean="0"/>
              <a:t>9/18/2024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FDBD74-A176-49F0-A256-02FE34BC0F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49491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279EAC-ADFF-4087-9292-54A4C169A6B8}" type="datetimeFigureOut">
              <a:rPr lang="en-US" smtClean="0"/>
              <a:t>9/18/2024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FDBD74-A176-49F0-A256-02FE34BC0F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20314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279EAC-ADFF-4087-9292-54A4C169A6B8}" type="datetimeFigureOut">
              <a:rPr lang="en-US" smtClean="0"/>
              <a:t>9/18/2024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FDBD74-A176-49F0-A256-02FE34BC0F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2984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C279EAC-ADFF-4087-9292-54A4C169A6B8}" type="datetimeFigureOut">
              <a:rPr lang="en-US" smtClean="0"/>
              <a:t>9/18/2024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FDBD74-A176-49F0-A256-02FE34BC0F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50943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51.png"/><Relationship Id="rId13" Type="http://schemas.openxmlformats.org/officeDocument/2006/relationships/image" Target="../media/image56.png"/><Relationship Id="rId18" Type="http://schemas.openxmlformats.org/officeDocument/2006/relationships/image" Target="../media/image61.png"/><Relationship Id="rId3" Type="http://schemas.openxmlformats.org/officeDocument/2006/relationships/image" Target="../media/image46.png"/><Relationship Id="rId7" Type="http://schemas.openxmlformats.org/officeDocument/2006/relationships/image" Target="../media/image50.png"/><Relationship Id="rId12" Type="http://schemas.openxmlformats.org/officeDocument/2006/relationships/image" Target="../media/image55.png"/><Relationship Id="rId17" Type="http://schemas.openxmlformats.org/officeDocument/2006/relationships/image" Target="../media/image60.png"/><Relationship Id="rId2" Type="http://schemas.openxmlformats.org/officeDocument/2006/relationships/image" Target="../media/image45.png"/><Relationship Id="rId16" Type="http://schemas.openxmlformats.org/officeDocument/2006/relationships/image" Target="../media/image59.png"/><Relationship Id="rId20" Type="http://schemas.openxmlformats.org/officeDocument/2006/relationships/image" Target="../media/image6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9.png"/><Relationship Id="rId11" Type="http://schemas.openxmlformats.org/officeDocument/2006/relationships/image" Target="../media/image54.png"/><Relationship Id="rId5" Type="http://schemas.openxmlformats.org/officeDocument/2006/relationships/image" Target="../media/image48.png"/><Relationship Id="rId15" Type="http://schemas.openxmlformats.org/officeDocument/2006/relationships/image" Target="../media/image3.jpeg"/><Relationship Id="rId10" Type="http://schemas.openxmlformats.org/officeDocument/2006/relationships/image" Target="../media/image53.png"/><Relationship Id="rId19" Type="http://schemas.openxmlformats.org/officeDocument/2006/relationships/image" Target="../media/image62.png"/><Relationship Id="rId4" Type="http://schemas.openxmlformats.org/officeDocument/2006/relationships/image" Target="../media/image47.png"/><Relationship Id="rId9" Type="http://schemas.openxmlformats.org/officeDocument/2006/relationships/image" Target="../media/image52.png"/><Relationship Id="rId14" Type="http://schemas.openxmlformats.org/officeDocument/2006/relationships/image" Target="../media/image57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png"/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8.png"/><Relationship Id="rId4" Type="http://schemas.openxmlformats.org/officeDocument/2006/relationships/image" Target="../media/image67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png"/><Relationship Id="rId2" Type="http://schemas.openxmlformats.org/officeDocument/2006/relationships/image" Target="../media/image6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1.png"/><Relationship Id="rId4" Type="http://schemas.openxmlformats.org/officeDocument/2006/relationships/image" Target="../media/image70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.png"/><Relationship Id="rId2" Type="http://schemas.openxmlformats.org/officeDocument/2006/relationships/image" Target="../media/image7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6.png"/><Relationship Id="rId2" Type="http://schemas.openxmlformats.org/officeDocument/2006/relationships/image" Target="../media/image7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8.png"/><Relationship Id="rId4" Type="http://schemas.openxmlformats.org/officeDocument/2006/relationships/image" Target="../media/image77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0.png"/><Relationship Id="rId2" Type="http://schemas.openxmlformats.org/officeDocument/2006/relationships/image" Target="../media/image79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1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2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jpeg"/><Relationship Id="rId3" Type="http://schemas.openxmlformats.org/officeDocument/2006/relationships/image" Target="../media/image84.png"/><Relationship Id="rId7" Type="http://schemas.openxmlformats.org/officeDocument/2006/relationships/image" Target="../media/image88.png"/><Relationship Id="rId2" Type="http://schemas.openxmlformats.org/officeDocument/2006/relationships/image" Target="../media/image8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7.png"/><Relationship Id="rId5" Type="http://schemas.openxmlformats.org/officeDocument/2006/relationships/image" Target="../media/image86.png"/><Relationship Id="rId4" Type="http://schemas.openxmlformats.org/officeDocument/2006/relationships/image" Target="../media/image85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jpeg"/><Relationship Id="rId3" Type="http://schemas.openxmlformats.org/officeDocument/2006/relationships/image" Target="../media/image90.png"/><Relationship Id="rId7" Type="http://schemas.openxmlformats.org/officeDocument/2006/relationships/image" Target="../media/image94.png"/><Relationship Id="rId2" Type="http://schemas.openxmlformats.org/officeDocument/2006/relationships/image" Target="../media/image8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3.png"/><Relationship Id="rId5" Type="http://schemas.openxmlformats.org/officeDocument/2006/relationships/image" Target="../media/image92.png"/><Relationship Id="rId4" Type="http://schemas.openxmlformats.org/officeDocument/2006/relationships/image" Target="../media/image91.png"/><Relationship Id="rId9" Type="http://schemas.openxmlformats.org/officeDocument/2006/relationships/image" Target="../media/image95.pn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2.png"/><Relationship Id="rId3" Type="http://schemas.openxmlformats.org/officeDocument/2006/relationships/image" Target="../media/image97.png"/><Relationship Id="rId7" Type="http://schemas.openxmlformats.org/officeDocument/2006/relationships/image" Target="../media/image101.png"/><Relationship Id="rId2" Type="http://schemas.openxmlformats.org/officeDocument/2006/relationships/image" Target="../media/image9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0.png"/><Relationship Id="rId5" Type="http://schemas.openxmlformats.org/officeDocument/2006/relationships/image" Target="../media/image99.png"/><Relationship Id="rId4" Type="http://schemas.openxmlformats.org/officeDocument/2006/relationships/image" Target="../media/image98.pn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8.png"/><Relationship Id="rId3" Type="http://schemas.openxmlformats.org/officeDocument/2006/relationships/image" Target="../media/image104.png"/><Relationship Id="rId7" Type="http://schemas.openxmlformats.org/officeDocument/2006/relationships/image" Target="../media/image11.png"/><Relationship Id="rId2" Type="http://schemas.openxmlformats.org/officeDocument/2006/relationships/image" Target="../media/image10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7.png"/><Relationship Id="rId5" Type="http://schemas.openxmlformats.org/officeDocument/2006/relationships/image" Target="../media/image106.png"/><Relationship Id="rId10" Type="http://schemas.openxmlformats.org/officeDocument/2006/relationships/image" Target="../media/image109.png"/><Relationship Id="rId4" Type="http://schemas.openxmlformats.org/officeDocument/2006/relationships/image" Target="../media/image105.png"/><Relationship Id="rId9" Type="http://schemas.openxmlformats.org/officeDocument/2006/relationships/image" Target="../media/image108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7.png"/><Relationship Id="rId7" Type="http://schemas.openxmlformats.org/officeDocument/2006/relationships/image" Target="../media/image2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2.jpeg"/><Relationship Id="rId7" Type="http://schemas.openxmlformats.org/officeDocument/2006/relationships/image" Target="../media/image17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11" Type="http://schemas.openxmlformats.org/officeDocument/2006/relationships/image" Target="../media/image21.png"/><Relationship Id="rId5" Type="http://schemas.openxmlformats.org/officeDocument/2006/relationships/image" Target="../media/image15.png"/><Relationship Id="rId10" Type="http://schemas.openxmlformats.org/officeDocument/2006/relationships/image" Target="../media/image20.png"/><Relationship Id="rId4" Type="http://schemas.openxmlformats.org/officeDocument/2006/relationships/image" Target="../media/image14.png"/><Relationship Id="rId9" Type="http://schemas.openxmlformats.org/officeDocument/2006/relationships/image" Target="../media/image1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7" Type="http://schemas.openxmlformats.org/officeDocument/2006/relationships/image" Target="../media/image2.jpe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png"/><Relationship Id="rId13" Type="http://schemas.openxmlformats.org/officeDocument/2006/relationships/image" Target="../media/image43.png"/><Relationship Id="rId3" Type="http://schemas.openxmlformats.org/officeDocument/2006/relationships/image" Target="../media/image33.png"/><Relationship Id="rId7" Type="http://schemas.openxmlformats.org/officeDocument/2006/relationships/image" Target="../media/image37.png"/><Relationship Id="rId12" Type="http://schemas.openxmlformats.org/officeDocument/2006/relationships/image" Target="../media/image42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6.png"/><Relationship Id="rId11" Type="http://schemas.openxmlformats.org/officeDocument/2006/relationships/image" Target="../media/image41.png"/><Relationship Id="rId5" Type="http://schemas.openxmlformats.org/officeDocument/2006/relationships/image" Target="../media/image35.png"/><Relationship Id="rId10" Type="http://schemas.openxmlformats.org/officeDocument/2006/relationships/image" Target="../media/image40.png"/><Relationship Id="rId4" Type="http://schemas.openxmlformats.org/officeDocument/2006/relationships/image" Target="../media/image34.png"/><Relationship Id="rId9" Type="http://schemas.openxmlformats.org/officeDocument/2006/relationships/image" Target="../media/image39.png"/><Relationship Id="rId14" Type="http://schemas.openxmlformats.org/officeDocument/2006/relationships/image" Target="../media/image4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08364" y="595889"/>
            <a:ext cx="9697278" cy="3809955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C00000"/>
                </a:solidFill>
              </a:rPr>
              <a:t>Succinct Graph Structures </a:t>
            </a:r>
            <a:br>
              <a:rPr lang="en-US" dirty="0">
                <a:solidFill>
                  <a:srgbClr val="C00000"/>
                </a:solidFill>
              </a:rPr>
            </a:br>
            <a:r>
              <a:rPr lang="en-US" dirty="0">
                <a:solidFill>
                  <a:srgbClr val="C00000"/>
                </a:solidFill>
              </a:rPr>
              <a:t>and Their Applications</a:t>
            </a:r>
            <a:br>
              <a:rPr lang="en-US" dirty="0">
                <a:solidFill>
                  <a:srgbClr val="C00000"/>
                </a:solidFill>
              </a:rPr>
            </a:br>
            <a:r>
              <a:rPr lang="en-US" sz="5400" dirty="0" err="1">
                <a:solidFill>
                  <a:srgbClr val="00B050"/>
                </a:solidFill>
              </a:rPr>
              <a:t>Ulpana</a:t>
            </a:r>
            <a:r>
              <a:rPr lang="en-US" sz="5400" dirty="0">
                <a:solidFill>
                  <a:srgbClr val="00B050"/>
                </a:solidFill>
              </a:rPr>
              <a:t> Summer 2024</a:t>
            </a:r>
            <a:br>
              <a:rPr lang="en-US" sz="5400" dirty="0">
                <a:solidFill>
                  <a:srgbClr val="00B050"/>
                </a:solidFill>
              </a:rPr>
            </a:br>
            <a:endParaRPr lang="en-US" dirty="0">
              <a:solidFill>
                <a:srgbClr val="00B050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37221" y="3879129"/>
            <a:ext cx="9439564" cy="2253817"/>
          </a:xfrm>
        </p:spPr>
        <p:txBody>
          <a:bodyPr/>
          <a:lstStyle/>
          <a:p>
            <a:endParaRPr lang="en-US" dirty="0"/>
          </a:p>
          <a:p>
            <a:r>
              <a:rPr lang="en-US" sz="3200" dirty="0"/>
              <a:t>Class 3: Routing Schemes</a:t>
            </a:r>
          </a:p>
        </p:txBody>
      </p:sp>
    </p:spTree>
    <p:extLst>
      <p:ext uri="{BB962C8B-B14F-4D97-AF65-F5344CB8AC3E}">
        <p14:creationId xmlns:p14="http://schemas.microsoft.com/office/powerpoint/2010/main" val="131620748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-152112"/>
            <a:ext cx="10515600" cy="1325563"/>
          </a:xfrm>
        </p:spPr>
        <p:txBody>
          <a:bodyPr/>
          <a:lstStyle/>
          <a:p>
            <a:r>
              <a:rPr lang="en-US" dirty="0"/>
              <a:t>Interval Routing</a:t>
            </a:r>
          </a:p>
        </p:txBody>
      </p:sp>
      <p:sp>
        <p:nvSpPr>
          <p:cNvPr id="11" name="Oval 10"/>
          <p:cNvSpPr/>
          <p:nvPr/>
        </p:nvSpPr>
        <p:spPr>
          <a:xfrm>
            <a:off x="9483278" y="914311"/>
            <a:ext cx="277091" cy="277091"/>
          </a:xfrm>
          <a:prstGeom prst="ellips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/>
          <p:cNvSpPr/>
          <p:nvPr/>
        </p:nvSpPr>
        <p:spPr>
          <a:xfrm>
            <a:off x="8450117" y="2439481"/>
            <a:ext cx="277091" cy="277091"/>
          </a:xfrm>
          <a:prstGeom prst="ellips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/>
          <p:cNvSpPr/>
          <p:nvPr/>
        </p:nvSpPr>
        <p:spPr>
          <a:xfrm>
            <a:off x="9430329" y="2439481"/>
            <a:ext cx="277091" cy="277091"/>
          </a:xfrm>
          <a:prstGeom prst="ellips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10410541" y="2703817"/>
            <a:ext cx="277091" cy="277091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/>
          <p:cNvSpPr/>
          <p:nvPr/>
        </p:nvSpPr>
        <p:spPr>
          <a:xfrm>
            <a:off x="7541493" y="3219954"/>
            <a:ext cx="277091" cy="277091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/>
          <p:cNvSpPr/>
          <p:nvPr/>
        </p:nvSpPr>
        <p:spPr>
          <a:xfrm>
            <a:off x="8311571" y="3244127"/>
            <a:ext cx="277091" cy="277091"/>
          </a:xfrm>
          <a:prstGeom prst="ellips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val 16"/>
          <p:cNvSpPr/>
          <p:nvPr/>
        </p:nvSpPr>
        <p:spPr>
          <a:xfrm>
            <a:off x="6805005" y="4922711"/>
            <a:ext cx="277091" cy="277091"/>
          </a:xfrm>
          <a:prstGeom prst="ellipse">
            <a:avLst/>
          </a:prstGeom>
          <a:solidFill>
            <a:srgbClr val="92D050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Oval 17"/>
          <p:cNvSpPr/>
          <p:nvPr/>
        </p:nvSpPr>
        <p:spPr>
          <a:xfrm>
            <a:off x="7777893" y="4937268"/>
            <a:ext cx="277091" cy="277091"/>
          </a:xfrm>
          <a:prstGeom prst="ellips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Oval 18"/>
          <p:cNvSpPr/>
          <p:nvPr/>
        </p:nvSpPr>
        <p:spPr>
          <a:xfrm>
            <a:off x="9776693" y="4784166"/>
            <a:ext cx="277091" cy="277091"/>
          </a:xfrm>
          <a:prstGeom prst="ellips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Oval 19"/>
          <p:cNvSpPr/>
          <p:nvPr/>
        </p:nvSpPr>
        <p:spPr>
          <a:xfrm>
            <a:off x="10410541" y="4759995"/>
            <a:ext cx="277091" cy="277091"/>
          </a:xfrm>
          <a:prstGeom prst="ellips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Oval 20"/>
          <p:cNvSpPr/>
          <p:nvPr/>
        </p:nvSpPr>
        <p:spPr>
          <a:xfrm>
            <a:off x="11042073" y="4752920"/>
            <a:ext cx="277091" cy="277091"/>
          </a:xfrm>
          <a:prstGeom prst="ellips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2" name="Straight Connector 21"/>
          <p:cNvCxnSpPr>
            <a:stCxn id="11" idx="4"/>
            <a:endCxn id="12" idx="7"/>
          </p:cNvCxnSpPr>
          <p:nvPr/>
        </p:nvCxnSpPr>
        <p:spPr>
          <a:xfrm flipH="1">
            <a:off x="8686629" y="1191402"/>
            <a:ext cx="935195" cy="1288658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>
            <a:stCxn id="11" idx="4"/>
            <a:endCxn id="13" idx="0"/>
          </p:cNvCxnSpPr>
          <p:nvPr/>
        </p:nvCxnSpPr>
        <p:spPr>
          <a:xfrm flipH="1">
            <a:off x="9568875" y="1191402"/>
            <a:ext cx="52949" cy="1248079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>
            <a:stCxn id="11" idx="4"/>
            <a:endCxn id="14" idx="0"/>
          </p:cNvCxnSpPr>
          <p:nvPr/>
        </p:nvCxnSpPr>
        <p:spPr>
          <a:xfrm>
            <a:off x="9621824" y="1191402"/>
            <a:ext cx="927263" cy="1512415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>
            <a:stCxn id="19" idx="0"/>
            <a:endCxn id="14" idx="4"/>
          </p:cNvCxnSpPr>
          <p:nvPr/>
        </p:nvCxnSpPr>
        <p:spPr>
          <a:xfrm flipV="1">
            <a:off x="9915239" y="2980908"/>
            <a:ext cx="633848" cy="1803258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/>
          <p:cNvCxnSpPr>
            <a:stCxn id="20" idx="0"/>
            <a:endCxn id="14" idx="4"/>
          </p:cNvCxnSpPr>
          <p:nvPr/>
        </p:nvCxnSpPr>
        <p:spPr>
          <a:xfrm flipV="1">
            <a:off x="10549087" y="2980908"/>
            <a:ext cx="0" cy="1779087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>
            <a:endCxn id="14" idx="4"/>
          </p:cNvCxnSpPr>
          <p:nvPr/>
        </p:nvCxnSpPr>
        <p:spPr>
          <a:xfrm flipH="1" flipV="1">
            <a:off x="10549087" y="2980908"/>
            <a:ext cx="612858" cy="1779087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/>
          <p:cNvCxnSpPr>
            <a:stCxn id="15" idx="7"/>
            <a:endCxn id="12" idx="3"/>
          </p:cNvCxnSpPr>
          <p:nvPr/>
        </p:nvCxnSpPr>
        <p:spPr>
          <a:xfrm flipV="1">
            <a:off x="7778005" y="2675993"/>
            <a:ext cx="712691" cy="58454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/>
          <p:cNvCxnSpPr>
            <a:stCxn id="16" idx="0"/>
            <a:endCxn id="12" idx="4"/>
          </p:cNvCxnSpPr>
          <p:nvPr/>
        </p:nvCxnSpPr>
        <p:spPr>
          <a:xfrm flipV="1">
            <a:off x="8450117" y="2716572"/>
            <a:ext cx="138546" cy="527555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45"/>
          <p:cNvCxnSpPr>
            <a:stCxn id="17" idx="0"/>
            <a:endCxn id="15" idx="4"/>
          </p:cNvCxnSpPr>
          <p:nvPr/>
        </p:nvCxnSpPr>
        <p:spPr>
          <a:xfrm flipV="1">
            <a:off x="6943551" y="3497045"/>
            <a:ext cx="736488" cy="1425666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Connector 48"/>
          <p:cNvCxnSpPr>
            <a:stCxn id="18" idx="1"/>
            <a:endCxn id="15" idx="4"/>
          </p:cNvCxnSpPr>
          <p:nvPr/>
        </p:nvCxnSpPr>
        <p:spPr>
          <a:xfrm flipH="1" flipV="1">
            <a:off x="7680039" y="3497045"/>
            <a:ext cx="138433" cy="1480802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53" name="TextBox 52"/>
              <p:cNvSpPr txBox="1"/>
              <p:nvPr/>
            </p:nvSpPr>
            <p:spPr>
              <a:xfrm>
                <a:off x="9037871" y="729245"/>
                <a:ext cx="465191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1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53" name="TextBox 5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037871" y="729245"/>
                <a:ext cx="465191" cy="523220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4" name="TextBox 53"/>
              <p:cNvSpPr txBox="1"/>
              <p:nvPr/>
            </p:nvSpPr>
            <p:spPr>
              <a:xfrm>
                <a:off x="8069999" y="2268099"/>
                <a:ext cx="465191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2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54" name="TextBox 5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69999" y="2268099"/>
                <a:ext cx="465191" cy="523220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5" name="TextBox 54"/>
              <p:cNvSpPr txBox="1"/>
              <p:nvPr/>
            </p:nvSpPr>
            <p:spPr>
              <a:xfrm>
                <a:off x="7143260" y="3040649"/>
                <a:ext cx="465191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3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55" name="TextBox 5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43260" y="3040649"/>
                <a:ext cx="465191" cy="523220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6" name="TextBox 55"/>
              <p:cNvSpPr txBox="1"/>
              <p:nvPr/>
            </p:nvSpPr>
            <p:spPr>
              <a:xfrm>
                <a:off x="6323148" y="4809265"/>
                <a:ext cx="465191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4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56" name="TextBox 5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23148" y="4809265"/>
                <a:ext cx="465191" cy="523220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7" name="TextBox 56"/>
              <p:cNvSpPr txBox="1"/>
              <p:nvPr/>
            </p:nvSpPr>
            <p:spPr>
              <a:xfrm>
                <a:off x="8025898" y="4816155"/>
                <a:ext cx="465191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5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57" name="TextBox 5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25898" y="4816155"/>
                <a:ext cx="465191" cy="523220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8" name="TextBox 57"/>
              <p:cNvSpPr txBox="1"/>
              <p:nvPr/>
            </p:nvSpPr>
            <p:spPr>
              <a:xfrm>
                <a:off x="8478129" y="3161309"/>
                <a:ext cx="465191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6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58" name="TextBox 5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78129" y="3161309"/>
                <a:ext cx="465191" cy="523220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9" name="TextBox 58"/>
              <p:cNvSpPr txBox="1"/>
              <p:nvPr/>
            </p:nvSpPr>
            <p:spPr>
              <a:xfrm>
                <a:off x="9075493" y="2387097"/>
                <a:ext cx="465191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7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59" name="TextBox 5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075493" y="2387097"/>
                <a:ext cx="465191" cy="523220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0" name="TextBox 59"/>
              <p:cNvSpPr txBox="1"/>
              <p:nvPr/>
            </p:nvSpPr>
            <p:spPr>
              <a:xfrm>
                <a:off x="10613231" y="2291391"/>
                <a:ext cx="465191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8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60" name="TextBox 5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613231" y="2291391"/>
                <a:ext cx="465191" cy="523220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1" name="TextBox 60"/>
              <p:cNvSpPr txBox="1"/>
              <p:nvPr/>
            </p:nvSpPr>
            <p:spPr>
              <a:xfrm>
                <a:off x="9682642" y="5088091"/>
                <a:ext cx="465191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9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61" name="TextBox 6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82642" y="5088091"/>
                <a:ext cx="465191" cy="523220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2" name="TextBox 61"/>
              <p:cNvSpPr txBox="1"/>
              <p:nvPr/>
            </p:nvSpPr>
            <p:spPr>
              <a:xfrm>
                <a:off x="10170292" y="5088091"/>
                <a:ext cx="663964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10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62" name="TextBox 6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170292" y="5088091"/>
                <a:ext cx="663964" cy="523220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3" name="TextBox 62"/>
              <p:cNvSpPr txBox="1"/>
              <p:nvPr/>
            </p:nvSpPr>
            <p:spPr>
              <a:xfrm>
                <a:off x="10856342" y="5088091"/>
                <a:ext cx="663964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11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63" name="TextBox 6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856342" y="5088091"/>
                <a:ext cx="663964" cy="523220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 flipH="1">
                <a:off x="7477992" y="3226949"/>
                <a:ext cx="942572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𝑣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flipH="1">
                <a:off x="7477992" y="3226949"/>
                <a:ext cx="942572" cy="523220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5" name="Group 4"/>
          <p:cNvGrpSpPr/>
          <p:nvPr/>
        </p:nvGrpSpPr>
        <p:grpSpPr>
          <a:xfrm>
            <a:off x="10355378" y="1176342"/>
            <a:ext cx="1446087" cy="923330"/>
            <a:chOff x="1439835" y="3909187"/>
            <a:chExt cx="1446087" cy="923330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0" name="TextBox 49"/>
                <p:cNvSpPr txBox="1"/>
                <p:nvPr/>
              </p:nvSpPr>
              <p:spPr>
                <a:xfrm>
                  <a:off x="1439835" y="3909187"/>
                  <a:ext cx="1446087" cy="923330"/>
                </a:xfrm>
                <a:prstGeom prst="rect">
                  <a:avLst/>
                </a:prstGeom>
                <a:solidFill>
                  <a:schemeClr val="accent1">
                    <a:lumMod val="20000"/>
                    <a:lumOff val="80000"/>
                  </a:schemeClr>
                </a:solidFill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𝐿</m:t>
                        </m:r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</m:d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=[3,5]</m:t>
                        </m:r>
                      </m:oMath>
                    </m:oMathPara>
                  </a14:m>
                  <a:endParaRPr lang="en-US" b="0" dirty="0"/>
                </a:p>
                <a:p>
                  <a:endParaRPr lang="en-US" dirty="0"/>
                </a:p>
                <a:p>
                  <a:endParaRPr lang="en-US" dirty="0"/>
                </a:p>
              </p:txBody>
            </p:sp>
          </mc:Choice>
          <mc:Fallback xmlns="">
            <p:sp>
              <p:nvSpPr>
                <p:cNvPr id="50" name="TextBox 49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439835" y="3909187"/>
                  <a:ext cx="1446087" cy="923330"/>
                </a:xfrm>
                <a:prstGeom prst="rect">
                  <a:avLst/>
                </a:prstGeom>
                <a:blipFill>
                  <a:blip r:embed="rId1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pic>
          <p:nvPicPr>
            <p:cNvPr id="51" name="Picture 2" descr="http://www.fuzzimo.com/wp-content/uploads/2011/03/fzm-Old-Air-Mail-Envelopes-%281%29-01.jpg"/>
            <p:cNvPicPr>
              <a:picLocks noChangeAspect="1" noChangeArrowheads="1"/>
            </p:cNvPicPr>
            <p:nvPr/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66469" y="4269096"/>
              <a:ext cx="592818" cy="486163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</p:pic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64" name="TextBox 63"/>
              <p:cNvSpPr txBox="1"/>
              <p:nvPr/>
            </p:nvSpPr>
            <p:spPr>
              <a:xfrm flipH="1">
                <a:off x="9781192" y="2568482"/>
                <a:ext cx="942572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𝑠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64" name="TextBox 6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flipH="1">
                <a:off x="9781192" y="2568482"/>
                <a:ext cx="942572" cy="523220"/>
              </a:xfrm>
              <a:prstGeom prst="rect">
                <a:avLst/>
              </a:prstGeom>
              <a:blipFill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6" name="TextBox 35"/>
              <p:cNvSpPr txBox="1"/>
              <p:nvPr/>
            </p:nvSpPr>
            <p:spPr>
              <a:xfrm>
                <a:off x="-83128" y="1650126"/>
                <a:ext cx="6085577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𝑅</m:t>
                      </m:r>
                      <m:d>
                        <m:d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</m:d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m:rPr>
                          <m:lit/>
                        </m:rPr>
                        <a:rPr lang="en-US" sz="2800" b="0" i="1" smtClean="0">
                          <a:latin typeface="Cambria Math" panose="02040503050406030204" pitchFamily="18" charset="0"/>
                        </a:rPr>
                        <m:t>{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 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1,11</m:t>
                          </m:r>
                        </m:e>
                      </m:d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, 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9,9</m:t>
                          </m:r>
                        </m:e>
                      </m:d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,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10,10</m:t>
                          </m:r>
                        </m:e>
                      </m:d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,[11,11]}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36" name="TextBox 3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83128" y="1650126"/>
                <a:ext cx="6085577" cy="523220"/>
              </a:xfrm>
              <a:prstGeom prst="rect">
                <a:avLst/>
              </a:prstGeom>
              <a:blipFill>
                <a:blip r:embed="rId1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5" name="TextBox 64"/>
              <p:cNvSpPr txBox="1"/>
              <p:nvPr/>
            </p:nvSpPr>
            <p:spPr>
              <a:xfrm>
                <a:off x="-83128" y="2242152"/>
                <a:ext cx="4461862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𝑅</m:t>
                      </m:r>
                      <m:d>
                        <m:d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e>
                      </m:d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m:rPr>
                          <m:lit/>
                        </m:rPr>
                        <a:rPr lang="en-US" sz="2800" b="0" i="1" smtClean="0">
                          <a:latin typeface="Cambria Math" panose="02040503050406030204" pitchFamily="18" charset="0"/>
                        </a:rPr>
                        <m:t>{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 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2,5</m:t>
                          </m:r>
                        </m:e>
                      </m:d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, 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7,7</m:t>
                          </m:r>
                        </m:e>
                      </m:d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,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8,11</m:t>
                          </m:r>
                        </m:e>
                      </m:d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}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65" name="TextBox 6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83128" y="2242152"/>
                <a:ext cx="4461862" cy="523220"/>
              </a:xfrm>
              <a:prstGeom prst="rect">
                <a:avLst/>
              </a:prstGeom>
              <a:blipFill>
                <a:blip r:embed="rId1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7" name="TextBox 66"/>
              <p:cNvSpPr txBox="1"/>
              <p:nvPr/>
            </p:nvSpPr>
            <p:spPr>
              <a:xfrm>
                <a:off x="-83128" y="2840594"/>
                <a:ext cx="3405356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𝑅</m:t>
                      </m:r>
                      <m:d>
                        <m:d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e>
                      </m:d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m:rPr>
                          <m:lit/>
                        </m:rPr>
                        <a:rPr lang="en-US" sz="2800" b="0" i="1" smtClean="0">
                          <a:latin typeface="Cambria Math" panose="02040503050406030204" pitchFamily="18" charset="0"/>
                        </a:rPr>
                        <m:t>{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 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3,5</m:t>
                          </m:r>
                        </m:e>
                      </m:d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, [6,6]}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67" name="TextBox 6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83128" y="2840594"/>
                <a:ext cx="3405356" cy="523220"/>
              </a:xfrm>
              <a:prstGeom prst="rect">
                <a:avLst/>
              </a:prstGeom>
              <a:blipFill>
                <a:blip r:embed="rId1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9" name="TextBox 38"/>
              <p:cNvSpPr txBox="1"/>
              <p:nvPr/>
            </p:nvSpPr>
            <p:spPr>
              <a:xfrm>
                <a:off x="0" y="4286045"/>
                <a:ext cx="6394435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/>
                  <a:t>Each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𝑅</m:t>
                    </m:r>
                    <m:d>
                      <m:d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</m:d>
                  </m:oMath>
                </a14:m>
                <a:r>
                  <a:rPr lang="en-US" sz="2800" dirty="0"/>
                  <a:t> requires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US" sz="28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(</m:t>
                    </m:r>
                    <m:func>
                      <m:funcPr>
                        <m:ctrlPr>
                          <a:rPr lang="en-US" sz="28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2800" b="0" i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deg</m:t>
                        </m:r>
                      </m:fName>
                      <m:e>
                        <m:d>
                          <m:dPr>
                            <m:ctrlPr>
                              <a:rPr lang="en-US" sz="28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8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𝑢</m:t>
                            </m:r>
                          </m:e>
                        </m:d>
                      </m:e>
                    </m:func>
                    <m:r>
                      <m:rPr>
                        <m:sty m:val="p"/>
                      </m:rPr>
                      <a:rPr lang="en-US" sz="28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log</m:t>
                    </m:r>
                    <m:r>
                      <a:rPr lang="en-US" sz="28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sz="28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n</m:t>
                    </m:r>
                    <m:r>
                      <a:rPr lang="en-US" sz="28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800" dirty="0">
                    <a:solidFill>
                      <a:srgbClr val="FF0000"/>
                    </a:solidFill>
                  </a:rPr>
                  <a:t> </a:t>
                </a:r>
                <a:r>
                  <a:rPr lang="en-US" sz="2800" dirty="0"/>
                  <a:t>bits</a:t>
                </a:r>
              </a:p>
            </p:txBody>
          </p:sp>
        </mc:Choice>
        <mc:Fallback xmlns="">
          <p:sp>
            <p:nvSpPr>
              <p:cNvPr id="39" name="TextBox 3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4286045"/>
                <a:ext cx="6394435" cy="523220"/>
              </a:xfrm>
              <a:prstGeom prst="rect">
                <a:avLst/>
              </a:prstGeom>
              <a:blipFill>
                <a:blip r:embed="rId20"/>
                <a:stretch>
                  <a:fillRect l="-1907" t="-10465" b="-325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8932694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0515600" cy="1325563"/>
          </a:xfrm>
        </p:spPr>
        <p:txBody>
          <a:bodyPr/>
          <a:lstStyle/>
          <a:p>
            <a:r>
              <a:rPr lang="en-US" dirty="0"/>
              <a:t>Improved Routing Schemes for Trees [TZ’01]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154709" y="1567007"/>
                <a:ext cx="10515600" cy="4351338"/>
              </a:xfrm>
            </p:spPr>
            <p:txBody>
              <a:bodyPr/>
              <a:lstStyle/>
              <a:p>
                <a:r>
                  <a:rPr lang="en-US" dirty="0"/>
                  <a:t>Labels of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US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(</m:t>
                    </m:r>
                    <m:sSup>
                      <m:sSupPr>
                        <m:ctrlPr>
                          <a:rPr lang="en-US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b="0" i="0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log</m:t>
                        </m:r>
                      </m:e>
                      <m:sup>
                        <m:r>
                          <a:rPr lang="en-US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>
                    <a:solidFill>
                      <a:srgbClr val="7030A0"/>
                    </a:solidFill>
                  </a:rPr>
                  <a:t> </a:t>
                </a:r>
                <a:r>
                  <a:rPr lang="en-US" dirty="0"/>
                  <a:t>bits</a:t>
                </a:r>
              </a:p>
              <a:p>
                <a:r>
                  <a:rPr lang="en-US" dirty="0"/>
                  <a:t>Routing tables of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US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(</m:t>
                    </m:r>
                    <m:func>
                      <m:funcPr>
                        <m:ctrlPr>
                          <a:rPr lang="en-US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b="0" i="0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log</m:t>
                        </m:r>
                      </m:fName>
                      <m:e>
                        <m:r>
                          <a:rPr lang="en-US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</m:e>
                    </m:func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bits</a:t>
                </a:r>
              </a:p>
              <a:p>
                <a:endParaRPr lang="en-US" dirty="0"/>
              </a:p>
              <a:p>
                <a:r>
                  <a:rPr lang="en-US" dirty="0"/>
                  <a:t>Tool: </a:t>
                </a:r>
                <a:r>
                  <a:rPr lang="en-US" dirty="0">
                    <a:solidFill>
                      <a:srgbClr val="FFC000"/>
                    </a:solidFill>
                  </a:rPr>
                  <a:t>Heavy Light Tree Decomposition </a:t>
                </a:r>
                <a:r>
                  <a:rPr lang="en-US" dirty="0"/>
                  <a:t>(</a:t>
                </a:r>
                <a:r>
                  <a:rPr lang="en-US" dirty="0" err="1"/>
                  <a:t>Sleator</a:t>
                </a:r>
                <a:r>
                  <a:rPr lang="en-US" dirty="0"/>
                  <a:t> and </a:t>
                </a:r>
                <a:r>
                  <a:rPr lang="en-US" dirty="0" err="1"/>
                  <a:t>Tarjan</a:t>
                </a:r>
                <a:r>
                  <a:rPr lang="en-US" dirty="0"/>
                  <a:t>)</a:t>
                </a:r>
              </a:p>
              <a:p>
                <a:pPr marL="0" indent="0">
                  <a:buNone/>
                </a:pPr>
                <a:r>
                  <a:rPr lang="en-US" dirty="0"/>
                  <a:t>Recursive partitioning of </a:t>
                </a:r>
                <a:r>
                  <a:rPr lang="en-US" dirty="0">
                    <a:solidFill>
                      <a:srgbClr val="FF0000"/>
                    </a:solidFill>
                  </a:rPr>
                  <a:t>tree</a:t>
                </a:r>
                <a:r>
                  <a:rPr lang="en-US" dirty="0"/>
                  <a:t> into a collection of </a:t>
                </a:r>
                <a:r>
                  <a:rPr lang="en-US" dirty="0">
                    <a:solidFill>
                      <a:srgbClr val="FF0000"/>
                    </a:solidFill>
                  </a:rPr>
                  <a:t>vertex-disjoint paths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54709" y="1567007"/>
                <a:ext cx="10515600" cy="4351338"/>
              </a:xfrm>
              <a:blipFill>
                <a:blip r:embed="rId2"/>
                <a:stretch>
                  <a:fillRect l="-1159" t="-22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46752636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0515600" cy="1325563"/>
          </a:xfrm>
        </p:spPr>
        <p:txBody>
          <a:bodyPr/>
          <a:lstStyle/>
          <a:p>
            <a:r>
              <a:rPr lang="en-US" dirty="0"/>
              <a:t>Heavy-Light Tree Decomposition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1" y="1278333"/>
                <a:ext cx="12192000" cy="4351338"/>
              </a:xfrm>
            </p:spPr>
            <p:txBody>
              <a:bodyPr>
                <a:normAutofit/>
              </a:bodyPr>
              <a:lstStyle/>
              <a:p>
                <a:r>
                  <a:rPr lang="en-US" dirty="0"/>
                  <a:t>Define the </a:t>
                </a:r>
                <a:r>
                  <a:rPr lang="en-US" dirty="0">
                    <a:solidFill>
                      <a:srgbClr val="FF0000"/>
                    </a:solidFill>
                  </a:rPr>
                  <a:t>heavy</a:t>
                </a:r>
                <a:r>
                  <a:rPr lang="en-US" dirty="0">
                    <a:solidFill>
                      <a:srgbClr val="00B050"/>
                    </a:solidFill>
                  </a:rPr>
                  <a:t> </a:t>
                </a:r>
                <a:r>
                  <a:rPr lang="en-US" dirty="0"/>
                  <a:t>child of node </a:t>
                </a:r>
                <a:r>
                  <a:rPr lang="en-US" dirty="0">
                    <a:solidFill>
                      <a:srgbClr val="00B050"/>
                    </a:solidFill>
                  </a:rPr>
                  <a:t>u </a:t>
                </a:r>
                <a:r>
                  <a:rPr lang="en-US" dirty="0"/>
                  <a:t>to be the (unique) child of </a:t>
                </a:r>
                <a:r>
                  <a:rPr lang="en-US" dirty="0">
                    <a:solidFill>
                      <a:srgbClr val="FF0000"/>
                    </a:solidFill>
                  </a:rPr>
                  <a:t>largest</a:t>
                </a:r>
                <a:r>
                  <a:rPr lang="en-US" dirty="0"/>
                  <a:t> subtree. </a:t>
                </a:r>
              </a:p>
              <a:p>
                <a:pPr marL="0" indent="0">
                  <a:buNone/>
                </a:pPr>
                <a:r>
                  <a:rPr lang="en-US" dirty="0"/>
                  <a:t>The remaining children are </a:t>
                </a:r>
                <a:r>
                  <a:rPr lang="en-US" dirty="0">
                    <a:solidFill>
                      <a:srgbClr val="00B050"/>
                    </a:solidFill>
                  </a:rPr>
                  <a:t>light</a:t>
                </a:r>
              </a:p>
              <a:p>
                <a:pPr marL="0" indent="0">
                  <a:buNone/>
                </a:pPr>
                <a:endParaRPr lang="en-US" dirty="0">
                  <a:solidFill>
                    <a:srgbClr val="00B050"/>
                  </a:solidFill>
                </a:endParaRPr>
              </a:p>
              <a:p>
                <a:pPr marL="0" indent="0">
                  <a:lnSpc>
                    <a:spcPct val="150000"/>
                  </a:lnSpc>
                  <a:buNone/>
                </a:pPr>
                <a:r>
                  <a:rPr lang="en-US" dirty="0">
                    <a:solidFill>
                      <a:srgbClr val="FF0000"/>
                    </a:solidFill>
                  </a:rPr>
                  <a:t>Note: </a:t>
                </a:r>
                <a:r>
                  <a:rPr lang="en-US" dirty="0"/>
                  <a:t>for every light-child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𝑤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of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𝑢</m:t>
                    </m:r>
                  </m:oMath>
                </a14:m>
                <a:r>
                  <a:rPr lang="en-US" dirty="0">
                    <a:solidFill>
                      <a:schemeClr val="tx1"/>
                    </a:solidFill>
                  </a:rPr>
                  <a:t> it holds:</a:t>
                </a:r>
              </a:p>
              <a:p>
                <a:pPr marL="0" indent="0">
                  <a:lnSpc>
                    <a:spcPct val="15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d>
                        <m:dPr>
                          <m:begChr m:val="|"/>
                          <m:endChr m:val="|"/>
                          <m:ctrlPr>
                            <a:rPr lang="en-US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m:rPr>
                              <m:sty m:val="p"/>
                            </m:rPr>
                            <a:rPr lang="en-US" b="0" i="0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T</m:t>
                          </m:r>
                          <m:d>
                            <m:dPr>
                              <m:ctrlPr>
                                <a:rPr lang="en-US" b="0" i="1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m:rPr>
                                  <m:sty m:val="p"/>
                                </m:rPr>
                                <a:rPr lang="en-US" b="0" i="0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  <m:t>w</m:t>
                              </m:r>
                            </m:e>
                          </m:d>
                        </m:e>
                      </m:d>
                      <m:r>
                        <a:rPr lang="en-US" b="0" i="0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≤|</m:t>
                      </m:r>
                      <m:r>
                        <m:rPr>
                          <m:sty m:val="p"/>
                        </m:rPr>
                        <a:rPr lang="en-US" b="0" i="0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T</m:t>
                      </m:r>
                      <m:d>
                        <m:dPr>
                          <m:ctrlPr>
                            <a:rPr lang="en-US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m:rPr>
                              <m:sty m:val="p"/>
                            </m:rPr>
                            <a:rPr lang="en-US" b="0" i="0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u</m:t>
                          </m:r>
                        </m:e>
                      </m:d>
                      <m:r>
                        <a:rPr lang="en-US" b="0" i="0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|/2</m:t>
                      </m:r>
                    </m:oMath>
                  </m:oMathPara>
                </a14:m>
                <a:endParaRPr lang="en-US" dirty="0">
                  <a:solidFill>
                    <a:srgbClr val="7030A0"/>
                  </a:solidFill>
                </a:endParaRPr>
              </a:p>
              <a:p>
                <a:pPr marL="0" indent="0">
                  <a:lnSpc>
                    <a:spcPct val="120000"/>
                  </a:lnSpc>
                  <a:buNone/>
                </a:pPr>
                <a:endParaRPr lang="en-US" dirty="0"/>
              </a:p>
              <a:p>
                <a:pPr marL="0" indent="0">
                  <a:lnSpc>
                    <a:spcPct val="120000"/>
                  </a:lnSpc>
                  <a:buNone/>
                </a:pPr>
                <a:r>
                  <a:rPr lang="en-US" dirty="0"/>
                  <a:t>An edge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 dirty="0" err="1" smtClean="0">
                        <a:latin typeface="Cambria Math" panose="02040503050406030204" pitchFamily="18" charset="0"/>
                      </a:rPr>
                      <m:t>𝑢</m:t>
                    </m:r>
                    <m:r>
                      <a:rPr lang="en-US" i="1" dirty="0" err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i="1" dirty="0" err="1" smtClean="0">
                        <a:latin typeface="Cambria Math" panose="02040503050406030204" pitchFamily="18" charset="0"/>
                      </a:rPr>
                      <m:t>𝑣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) </m:t>
                    </m:r>
                  </m:oMath>
                </a14:m>
                <a:r>
                  <a:rPr lang="en-US" dirty="0"/>
                  <a:t>is </a:t>
                </a:r>
                <a:r>
                  <a:rPr lang="en-US" dirty="0">
                    <a:solidFill>
                      <a:srgbClr val="00B050"/>
                    </a:solidFill>
                  </a:rPr>
                  <a:t>light</a:t>
                </a:r>
                <a:r>
                  <a:rPr lang="en-US" dirty="0"/>
                  <a:t> (</a:t>
                </a:r>
                <a:r>
                  <a:rPr lang="en-US" dirty="0">
                    <a:solidFill>
                      <a:srgbClr val="FF0000"/>
                    </a:solidFill>
                  </a:rPr>
                  <a:t>heavy</a:t>
                </a:r>
                <a:r>
                  <a:rPr lang="en-US" dirty="0"/>
                  <a:t>) if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𝑣</m:t>
                    </m:r>
                  </m:oMath>
                </a14:m>
                <a:r>
                  <a:rPr lang="en-US" dirty="0"/>
                  <a:t> is </a:t>
                </a:r>
                <a:r>
                  <a:rPr lang="en-US" dirty="0">
                    <a:solidFill>
                      <a:srgbClr val="00B050"/>
                    </a:solidFill>
                  </a:rPr>
                  <a:t>light</a:t>
                </a:r>
                <a:r>
                  <a:rPr lang="en-US" dirty="0"/>
                  <a:t> (</a:t>
                </a:r>
                <a:r>
                  <a:rPr lang="en-US" dirty="0">
                    <a:solidFill>
                      <a:srgbClr val="FF0000"/>
                    </a:solidFill>
                  </a:rPr>
                  <a:t>heavy</a:t>
                </a:r>
                <a:r>
                  <a:rPr lang="en-US" dirty="0"/>
                  <a:t>)</a:t>
                </a:r>
              </a:p>
              <a:p>
                <a:pPr marL="0" indent="0">
                  <a:lnSpc>
                    <a:spcPct val="150000"/>
                  </a:lnSpc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" y="1278333"/>
                <a:ext cx="12192000" cy="4351338"/>
              </a:xfrm>
              <a:blipFill>
                <a:blip r:embed="rId2"/>
                <a:stretch>
                  <a:fillRect l="-1000" t="-23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6" name="Text Box 4"/>
          <p:cNvSpPr txBox="1">
            <a:spLocks noChangeArrowheads="1"/>
          </p:cNvSpPr>
          <p:nvPr/>
        </p:nvSpPr>
        <p:spPr bwMode="auto">
          <a:xfrm>
            <a:off x="8220650" y="2278495"/>
            <a:ext cx="1841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rtl="1" eaLnBrk="0" hangingPunct="0"/>
            <a:endParaRPr lang="en-US" altLang="en-US" sz="2400">
              <a:latin typeface="Times New Roman" pitchFamily="18" charset="0"/>
              <a:cs typeface="Times New Roman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8" name="TextBox 47"/>
              <p:cNvSpPr txBox="1"/>
              <p:nvPr/>
            </p:nvSpPr>
            <p:spPr>
              <a:xfrm>
                <a:off x="10457111" y="1820453"/>
                <a:ext cx="696079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𝑠</m:t>
                      </m:r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48" name="TextBox 4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457111" y="1820453"/>
                <a:ext cx="696079" cy="584775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9" name="Straight Connector 48"/>
          <p:cNvCxnSpPr/>
          <p:nvPr/>
        </p:nvCxnSpPr>
        <p:spPr>
          <a:xfrm flipH="1">
            <a:off x="9906134" y="2333388"/>
            <a:ext cx="435668" cy="918606"/>
          </a:xfrm>
          <a:prstGeom prst="line">
            <a:avLst/>
          </a:prstGeom>
          <a:ln w="41275">
            <a:solidFill>
              <a:schemeClr val="tx1"/>
            </a:solidFill>
          </a:ln>
          <a:effectLst>
            <a:glow rad="139700">
              <a:schemeClr val="accent6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Connector 49"/>
          <p:cNvCxnSpPr>
            <a:stCxn id="79" idx="4"/>
            <a:endCxn id="52" idx="0"/>
          </p:cNvCxnSpPr>
          <p:nvPr/>
        </p:nvCxnSpPr>
        <p:spPr>
          <a:xfrm>
            <a:off x="10357216" y="2321078"/>
            <a:ext cx="398406" cy="876023"/>
          </a:xfrm>
          <a:prstGeom prst="line">
            <a:avLst/>
          </a:prstGeom>
          <a:ln w="412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Oval 50"/>
          <p:cNvSpPr>
            <a:spLocks noChangeArrowheads="1"/>
          </p:cNvSpPr>
          <p:nvPr/>
        </p:nvSpPr>
        <p:spPr bwMode="auto">
          <a:xfrm>
            <a:off x="9791280" y="3197101"/>
            <a:ext cx="243108" cy="243108"/>
          </a:xfrm>
          <a:prstGeom prst="ellipse">
            <a:avLst/>
          </a:prstGeom>
          <a:solidFill>
            <a:schemeClr val="accent1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latin typeface="Arial" charset="0"/>
              <a:cs typeface="Arial" charset="0"/>
            </a:endParaRPr>
          </a:p>
        </p:txBody>
      </p:sp>
      <p:sp>
        <p:nvSpPr>
          <p:cNvPr id="52" name="Oval 51"/>
          <p:cNvSpPr>
            <a:spLocks noChangeArrowheads="1"/>
          </p:cNvSpPr>
          <p:nvPr/>
        </p:nvSpPr>
        <p:spPr bwMode="auto">
          <a:xfrm>
            <a:off x="10634068" y="3197101"/>
            <a:ext cx="243108" cy="243108"/>
          </a:xfrm>
          <a:prstGeom prst="ellipse">
            <a:avLst/>
          </a:prstGeom>
          <a:solidFill>
            <a:schemeClr val="accent1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>
            <a:defPPr>
              <a:defRPr lang="he-IL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endParaRPr lang="en-US"/>
          </a:p>
        </p:txBody>
      </p:sp>
      <p:cxnSp>
        <p:nvCxnSpPr>
          <p:cNvPr id="53" name="Straight Connector 52"/>
          <p:cNvCxnSpPr/>
          <p:nvPr/>
        </p:nvCxnSpPr>
        <p:spPr>
          <a:xfrm flipH="1">
            <a:off x="9217258" y="3404328"/>
            <a:ext cx="607786" cy="767664"/>
          </a:xfrm>
          <a:prstGeom prst="line">
            <a:avLst/>
          </a:prstGeom>
          <a:ln w="412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Connector 54"/>
          <p:cNvCxnSpPr>
            <a:stCxn id="51" idx="5"/>
          </p:cNvCxnSpPr>
          <p:nvPr/>
        </p:nvCxnSpPr>
        <p:spPr>
          <a:xfrm>
            <a:off x="9998786" y="3404607"/>
            <a:ext cx="400280" cy="771963"/>
          </a:xfrm>
          <a:prstGeom prst="line">
            <a:avLst/>
          </a:prstGeom>
          <a:ln w="412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" name="Oval 55"/>
          <p:cNvSpPr>
            <a:spLocks noChangeArrowheads="1"/>
          </p:cNvSpPr>
          <p:nvPr/>
        </p:nvSpPr>
        <p:spPr bwMode="auto">
          <a:xfrm>
            <a:off x="9043516" y="4171992"/>
            <a:ext cx="243108" cy="243108"/>
          </a:xfrm>
          <a:prstGeom prst="ellipse">
            <a:avLst/>
          </a:prstGeom>
          <a:solidFill>
            <a:schemeClr val="accent1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>
            <a:defPPr>
              <a:defRPr lang="he-IL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endParaRPr lang="en-US"/>
          </a:p>
        </p:txBody>
      </p:sp>
      <p:sp>
        <p:nvSpPr>
          <p:cNvPr id="57" name="Oval 56"/>
          <p:cNvSpPr>
            <a:spLocks noChangeArrowheads="1"/>
          </p:cNvSpPr>
          <p:nvPr/>
        </p:nvSpPr>
        <p:spPr bwMode="auto">
          <a:xfrm>
            <a:off x="9698687" y="4171992"/>
            <a:ext cx="243108" cy="243108"/>
          </a:xfrm>
          <a:prstGeom prst="ellipse">
            <a:avLst/>
          </a:prstGeom>
          <a:solidFill>
            <a:schemeClr val="accent1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latin typeface="Arial" charset="0"/>
              <a:cs typeface="Arial" charset="0"/>
            </a:endParaRPr>
          </a:p>
        </p:txBody>
      </p:sp>
      <p:sp>
        <p:nvSpPr>
          <p:cNvPr id="58" name="Oval 57"/>
          <p:cNvSpPr>
            <a:spLocks noChangeArrowheads="1"/>
          </p:cNvSpPr>
          <p:nvPr/>
        </p:nvSpPr>
        <p:spPr bwMode="auto">
          <a:xfrm>
            <a:off x="10273459" y="4178868"/>
            <a:ext cx="243108" cy="243108"/>
          </a:xfrm>
          <a:prstGeom prst="ellipse">
            <a:avLst/>
          </a:prstGeom>
          <a:solidFill>
            <a:schemeClr val="accent1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>
            <a:defPPr>
              <a:defRPr lang="he-IL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endParaRPr lang="en-US"/>
          </a:p>
        </p:txBody>
      </p:sp>
      <p:cxnSp>
        <p:nvCxnSpPr>
          <p:cNvPr id="59" name="Straight Connector 58"/>
          <p:cNvCxnSpPr>
            <a:stCxn id="52" idx="5"/>
          </p:cNvCxnSpPr>
          <p:nvPr/>
        </p:nvCxnSpPr>
        <p:spPr>
          <a:xfrm>
            <a:off x="10841574" y="3404607"/>
            <a:ext cx="635282" cy="767385"/>
          </a:xfrm>
          <a:prstGeom prst="line">
            <a:avLst/>
          </a:prstGeom>
          <a:ln w="412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Connector 59"/>
          <p:cNvCxnSpPr/>
          <p:nvPr/>
        </p:nvCxnSpPr>
        <p:spPr>
          <a:xfrm>
            <a:off x="10767890" y="3417647"/>
            <a:ext cx="109286" cy="754345"/>
          </a:xfrm>
          <a:prstGeom prst="line">
            <a:avLst/>
          </a:prstGeom>
          <a:ln w="412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1" name="Oval 60"/>
          <p:cNvSpPr>
            <a:spLocks noChangeArrowheads="1"/>
          </p:cNvSpPr>
          <p:nvPr/>
        </p:nvSpPr>
        <p:spPr bwMode="auto">
          <a:xfrm>
            <a:off x="10783108" y="4149430"/>
            <a:ext cx="243108" cy="243108"/>
          </a:xfrm>
          <a:prstGeom prst="ellipse">
            <a:avLst/>
          </a:prstGeom>
          <a:solidFill>
            <a:schemeClr val="accent1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>
            <a:defPPr>
              <a:defRPr lang="he-IL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endParaRPr lang="en-US"/>
          </a:p>
        </p:txBody>
      </p:sp>
      <p:sp>
        <p:nvSpPr>
          <p:cNvPr id="62" name="Oval 61"/>
          <p:cNvSpPr>
            <a:spLocks noChangeArrowheads="1"/>
          </p:cNvSpPr>
          <p:nvPr/>
        </p:nvSpPr>
        <p:spPr bwMode="auto">
          <a:xfrm>
            <a:off x="11410258" y="4171992"/>
            <a:ext cx="243108" cy="243108"/>
          </a:xfrm>
          <a:prstGeom prst="ellipse">
            <a:avLst/>
          </a:prstGeom>
          <a:solidFill>
            <a:schemeClr val="accent1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>
            <a:defPPr>
              <a:defRPr lang="he-IL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endParaRPr lang="en-US"/>
          </a:p>
        </p:txBody>
      </p:sp>
      <p:cxnSp>
        <p:nvCxnSpPr>
          <p:cNvPr id="63" name="Straight Connector 62"/>
          <p:cNvCxnSpPr/>
          <p:nvPr/>
        </p:nvCxnSpPr>
        <p:spPr>
          <a:xfrm flipH="1">
            <a:off x="8269188" y="4377095"/>
            <a:ext cx="783877" cy="686778"/>
          </a:xfrm>
          <a:prstGeom prst="line">
            <a:avLst/>
          </a:prstGeom>
          <a:ln w="412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Straight Connector 63"/>
          <p:cNvCxnSpPr/>
          <p:nvPr/>
        </p:nvCxnSpPr>
        <p:spPr>
          <a:xfrm flipH="1">
            <a:off x="8824885" y="4411749"/>
            <a:ext cx="300641" cy="652124"/>
          </a:xfrm>
          <a:prstGeom prst="line">
            <a:avLst/>
          </a:prstGeom>
          <a:ln w="412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Straight Connector 64"/>
          <p:cNvCxnSpPr/>
          <p:nvPr/>
        </p:nvCxnSpPr>
        <p:spPr>
          <a:xfrm flipH="1">
            <a:off x="9415373" y="4372517"/>
            <a:ext cx="331997" cy="686778"/>
          </a:xfrm>
          <a:prstGeom prst="line">
            <a:avLst/>
          </a:prstGeom>
          <a:ln w="412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Straight Connector 66"/>
          <p:cNvCxnSpPr/>
          <p:nvPr/>
        </p:nvCxnSpPr>
        <p:spPr>
          <a:xfrm>
            <a:off x="9866013" y="4411749"/>
            <a:ext cx="347581" cy="629092"/>
          </a:xfrm>
          <a:prstGeom prst="line">
            <a:avLst/>
          </a:prstGeom>
          <a:ln w="412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8" name="Oval 67"/>
          <p:cNvSpPr>
            <a:spLocks noChangeArrowheads="1"/>
          </p:cNvSpPr>
          <p:nvPr/>
        </p:nvSpPr>
        <p:spPr bwMode="auto">
          <a:xfrm>
            <a:off x="8125679" y="5061210"/>
            <a:ext cx="243108" cy="243108"/>
          </a:xfrm>
          <a:prstGeom prst="ellipse">
            <a:avLst/>
          </a:prstGeom>
          <a:solidFill>
            <a:schemeClr val="accent1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>
            <a:defPPr>
              <a:defRPr lang="he-IL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endParaRPr lang="en-US"/>
          </a:p>
        </p:txBody>
      </p:sp>
      <p:sp>
        <p:nvSpPr>
          <p:cNvPr id="69" name="Oval 68"/>
          <p:cNvSpPr>
            <a:spLocks noChangeArrowheads="1"/>
          </p:cNvSpPr>
          <p:nvPr/>
        </p:nvSpPr>
        <p:spPr bwMode="auto">
          <a:xfrm>
            <a:off x="8696165" y="5061210"/>
            <a:ext cx="243108" cy="243108"/>
          </a:xfrm>
          <a:prstGeom prst="ellipse">
            <a:avLst/>
          </a:prstGeom>
          <a:solidFill>
            <a:schemeClr val="accent1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>
            <a:defPPr>
              <a:defRPr lang="he-IL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endParaRPr lang="en-US"/>
          </a:p>
        </p:txBody>
      </p:sp>
      <p:sp>
        <p:nvSpPr>
          <p:cNvPr id="70" name="Oval 69"/>
          <p:cNvSpPr>
            <a:spLocks noChangeArrowheads="1"/>
          </p:cNvSpPr>
          <p:nvPr/>
        </p:nvSpPr>
        <p:spPr bwMode="auto">
          <a:xfrm>
            <a:off x="9279670" y="5052834"/>
            <a:ext cx="243108" cy="243108"/>
          </a:xfrm>
          <a:prstGeom prst="ellipse">
            <a:avLst/>
          </a:prstGeom>
          <a:solidFill>
            <a:schemeClr val="accent1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>
            <a:defPPr>
              <a:defRPr lang="he-IL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endParaRPr lang="en-US"/>
          </a:p>
        </p:txBody>
      </p:sp>
      <p:sp>
        <p:nvSpPr>
          <p:cNvPr id="71" name="Oval 70"/>
          <p:cNvSpPr>
            <a:spLocks noChangeArrowheads="1"/>
          </p:cNvSpPr>
          <p:nvPr/>
        </p:nvSpPr>
        <p:spPr bwMode="auto">
          <a:xfrm>
            <a:off x="10122265" y="5045702"/>
            <a:ext cx="243108" cy="243108"/>
          </a:xfrm>
          <a:prstGeom prst="ellipse">
            <a:avLst/>
          </a:prstGeom>
          <a:solidFill>
            <a:schemeClr val="accent1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>
            <a:defPPr>
              <a:defRPr lang="he-IL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endParaRPr lang="en-US"/>
          </a:p>
        </p:txBody>
      </p:sp>
      <p:sp>
        <p:nvSpPr>
          <p:cNvPr id="72" name="Oval 71"/>
          <p:cNvSpPr>
            <a:spLocks noChangeArrowheads="1"/>
          </p:cNvSpPr>
          <p:nvPr/>
        </p:nvSpPr>
        <p:spPr bwMode="auto">
          <a:xfrm>
            <a:off x="9682360" y="5047779"/>
            <a:ext cx="243108" cy="243108"/>
          </a:xfrm>
          <a:prstGeom prst="ellipse">
            <a:avLst/>
          </a:prstGeom>
          <a:solidFill>
            <a:schemeClr val="accent1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latin typeface="Arial" charset="0"/>
              <a:cs typeface="Arial" charset="0"/>
            </a:endParaRPr>
          </a:p>
        </p:txBody>
      </p:sp>
      <p:cxnSp>
        <p:nvCxnSpPr>
          <p:cNvPr id="73" name="Straight Connector 72"/>
          <p:cNvCxnSpPr>
            <a:stCxn id="62" idx="4"/>
            <a:endCxn id="74" idx="0"/>
          </p:cNvCxnSpPr>
          <p:nvPr/>
        </p:nvCxnSpPr>
        <p:spPr>
          <a:xfrm flipH="1">
            <a:off x="11529743" y="4415100"/>
            <a:ext cx="2069" cy="752156"/>
          </a:xfrm>
          <a:prstGeom prst="line">
            <a:avLst/>
          </a:prstGeom>
          <a:ln w="412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4" name="Oval 73"/>
          <p:cNvSpPr>
            <a:spLocks noChangeArrowheads="1"/>
          </p:cNvSpPr>
          <p:nvPr/>
        </p:nvSpPr>
        <p:spPr bwMode="auto">
          <a:xfrm>
            <a:off x="11408189" y="5167256"/>
            <a:ext cx="243108" cy="243108"/>
          </a:xfrm>
          <a:prstGeom prst="ellipse">
            <a:avLst/>
          </a:prstGeom>
          <a:solidFill>
            <a:schemeClr val="accent1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>
            <a:defPPr>
              <a:defRPr lang="he-IL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endParaRPr lang="en-US"/>
          </a:p>
        </p:txBody>
      </p:sp>
      <p:cxnSp>
        <p:nvCxnSpPr>
          <p:cNvPr id="76" name="Straight Connector 75"/>
          <p:cNvCxnSpPr/>
          <p:nvPr/>
        </p:nvCxnSpPr>
        <p:spPr>
          <a:xfrm>
            <a:off x="11529743" y="5417396"/>
            <a:ext cx="0" cy="674096"/>
          </a:xfrm>
          <a:prstGeom prst="line">
            <a:avLst/>
          </a:prstGeom>
          <a:ln w="412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8" name="Oval 77"/>
          <p:cNvSpPr>
            <a:spLocks noChangeArrowheads="1"/>
          </p:cNvSpPr>
          <p:nvPr/>
        </p:nvSpPr>
        <p:spPr bwMode="auto">
          <a:xfrm>
            <a:off x="9625816" y="5848384"/>
            <a:ext cx="243108" cy="243108"/>
          </a:xfrm>
          <a:prstGeom prst="ellipse">
            <a:avLst/>
          </a:prstGeom>
          <a:solidFill>
            <a:schemeClr val="accent1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latin typeface="Arial" charset="0"/>
              <a:cs typeface="Arial" charset="0"/>
            </a:endParaRPr>
          </a:p>
        </p:txBody>
      </p:sp>
      <p:sp>
        <p:nvSpPr>
          <p:cNvPr id="79" name="Oval 78"/>
          <p:cNvSpPr>
            <a:spLocks noChangeArrowheads="1"/>
          </p:cNvSpPr>
          <p:nvPr/>
        </p:nvSpPr>
        <p:spPr bwMode="auto">
          <a:xfrm>
            <a:off x="10235662" y="2077970"/>
            <a:ext cx="243108" cy="243108"/>
          </a:xfrm>
          <a:prstGeom prst="ellipse">
            <a:avLst/>
          </a:prstGeom>
          <a:solidFill>
            <a:schemeClr val="accent1"/>
          </a:solidFill>
          <a:ln w="25400">
            <a:solidFill>
              <a:schemeClr val="tx1"/>
            </a:solidFill>
            <a:round/>
            <a:headEnd/>
            <a:tailEnd/>
          </a:ln>
          <a:effectLst>
            <a:glow rad="139700">
              <a:schemeClr val="accent6">
                <a:satMod val="175000"/>
                <a:alpha val="40000"/>
              </a:schemeClr>
            </a:glow>
          </a:effectLst>
        </p:spPr>
        <p:txBody>
          <a:bodyPr wrap="none" anchor="ctr"/>
          <a:lstStyle>
            <a:defPPr>
              <a:defRPr lang="he-IL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0" name="TextBox 79"/>
              <p:cNvSpPr txBox="1"/>
              <p:nvPr/>
            </p:nvSpPr>
            <p:spPr>
              <a:xfrm>
                <a:off x="9234591" y="3009585"/>
                <a:ext cx="696079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𝑢</m:t>
                      </m:r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80" name="TextBox 7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234591" y="3009585"/>
                <a:ext cx="696079" cy="584775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1" name="TextBox 80"/>
              <p:cNvSpPr txBox="1"/>
              <p:nvPr/>
            </p:nvSpPr>
            <p:spPr>
              <a:xfrm>
                <a:off x="9125525" y="3971240"/>
                <a:ext cx="696079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𝑣</m:t>
                      </m:r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81" name="TextBox 8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25525" y="3971240"/>
                <a:ext cx="696079" cy="584775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85" name="Straight Connector 84"/>
          <p:cNvCxnSpPr>
            <a:endCxn id="57" idx="0"/>
          </p:cNvCxnSpPr>
          <p:nvPr/>
        </p:nvCxnSpPr>
        <p:spPr>
          <a:xfrm flipH="1">
            <a:off x="9820241" y="3453368"/>
            <a:ext cx="72919" cy="718624"/>
          </a:xfrm>
          <a:prstGeom prst="line">
            <a:avLst/>
          </a:prstGeom>
          <a:ln w="41275">
            <a:solidFill>
              <a:schemeClr val="tx1"/>
            </a:solidFill>
          </a:ln>
          <a:effectLst>
            <a:glow rad="139700">
              <a:schemeClr val="accent6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8" name="Straight Connector 87"/>
          <p:cNvCxnSpPr>
            <a:endCxn id="72" idx="0"/>
          </p:cNvCxnSpPr>
          <p:nvPr/>
        </p:nvCxnSpPr>
        <p:spPr>
          <a:xfrm flipH="1">
            <a:off x="9803914" y="4436736"/>
            <a:ext cx="2121" cy="611043"/>
          </a:xfrm>
          <a:prstGeom prst="line">
            <a:avLst/>
          </a:prstGeom>
          <a:ln w="41275">
            <a:solidFill>
              <a:schemeClr val="tx1"/>
            </a:solidFill>
          </a:ln>
          <a:effectLst>
            <a:glow rad="139700">
              <a:schemeClr val="accent6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4" name="Straight Connector 93"/>
          <p:cNvCxnSpPr>
            <a:endCxn id="78" idx="0"/>
          </p:cNvCxnSpPr>
          <p:nvPr/>
        </p:nvCxnSpPr>
        <p:spPr>
          <a:xfrm flipH="1">
            <a:off x="9747370" y="5300760"/>
            <a:ext cx="39161" cy="547624"/>
          </a:xfrm>
          <a:prstGeom prst="line">
            <a:avLst/>
          </a:prstGeom>
          <a:ln w="41275">
            <a:solidFill>
              <a:schemeClr val="tx1"/>
            </a:solidFill>
          </a:ln>
          <a:effectLst>
            <a:glow rad="139700">
              <a:schemeClr val="accent6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5" name="Oval 104"/>
          <p:cNvSpPr>
            <a:spLocks noChangeArrowheads="1"/>
          </p:cNvSpPr>
          <p:nvPr/>
        </p:nvSpPr>
        <p:spPr bwMode="auto">
          <a:xfrm>
            <a:off x="11408189" y="6040966"/>
            <a:ext cx="243108" cy="243108"/>
          </a:xfrm>
          <a:prstGeom prst="ellipse">
            <a:avLst/>
          </a:prstGeom>
          <a:solidFill>
            <a:schemeClr val="accent1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>
            <a:defPPr>
              <a:defRPr lang="he-IL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514613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-24241" y="-304919"/>
            <a:ext cx="10515600" cy="1325563"/>
          </a:xfrm>
        </p:spPr>
        <p:txBody>
          <a:bodyPr/>
          <a:lstStyle/>
          <a:p>
            <a:r>
              <a:rPr lang="en-US" dirty="0"/>
              <a:t>Heavy-Light Tree Decomposition</a:t>
            </a:r>
          </a:p>
        </p:txBody>
      </p:sp>
      <p:sp>
        <p:nvSpPr>
          <p:cNvPr id="5" name="Rectangle 4"/>
          <p:cNvSpPr/>
          <p:nvPr/>
        </p:nvSpPr>
        <p:spPr>
          <a:xfrm>
            <a:off x="98787" y="993144"/>
            <a:ext cx="9294984" cy="2032842"/>
          </a:xfrm>
          <a:prstGeom prst="rect">
            <a:avLst/>
          </a:prstGeom>
          <a:ln w="76200" cmpd="dbl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endParaRPr lang="en-US" sz="28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143616" y="1003509"/>
                <a:ext cx="9351976" cy="202228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b="1" dirty="0" err="1"/>
                  <a:t>Thm</a:t>
                </a:r>
                <a:r>
                  <a:rPr lang="en-US" sz="2800" b="1" dirty="0"/>
                  <a:t> 1</a:t>
                </a:r>
                <a:r>
                  <a:rPr lang="en-US" sz="2800" dirty="0"/>
                  <a:t>: There exists an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800" dirty="0"/>
                  <a:t> time algorithm that computes a path </a:t>
                </a:r>
                <a14:m>
                  <m:oMath xmlns:m="http://schemas.openxmlformats.org/officeDocument/2006/math">
                    <m:r>
                      <a:rPr lang="en-US" sz="2800" i="1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𝑄</m:t>
                    </m:r>
                    <m:r>
                      <a:rPr lang="en-US" sz="2800" i="1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⊆</m:t>
                    </m:r>
                    <m:r>
                      <a:rPr lang="en-US" sz="2800" i="1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𝑇</m:t>
                    </m:r>
                  </m:oMath>
                </a14:m>
                <a:r>
                  <a:rPr lang="en-US" sz="2800" dirty="0">
                    <a:solidFill>
                      <a:srgbClr val="00B050"/>
                    </a:solidFill>
                  </a:rPr>
                  <a:t>  </a:t>
                </a:r>
                <a:r>
                  <a:rPr lang="en-US" sz="2800" dirty="0"/>
                  <a:t>whose removal breaks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</a:rPr>
                      <m:t>𝑇</m:t>
                    </m:r>
                  </m:oMath>
                </a14:m>
                <a:r>
                  <a:rPr lang="en-US" sz="2800" dirty="0"/>
                  <a:t> into </a:t>
                </a:r>
                <a:r>
                  <a:rPr lang="en-US" sz="2800" dirty="0">
                    <a:solidFill>
                      <a:srgbClr val="FF0000"/>
                    </a:solidFill>
                  </a:rPr>
                  <a:t>vertex-disjoint</a:t>
                </a:r>
                <a:r>
                  <a:rPr lang="en-US" sz="2800" dirty="0"/>
                  <a:t> </a:t>
                </a:r>
              </a:p>
              <a:p>
                <a:r>
                  <a:rPr lang="en-US" sz="2800" dirty="0"/>
                  <a:t>sub-trees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a:rPr lang="en-US" sz="2800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2800" i="1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,…,</m:t>
                    </m:r>
                    <m:sSub>
                      <m:sSubPr>
                        <m:ctrlPr>
                          <a:rPr lang="en-US" sz="2800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a:rPr lang="en-US" sz="2800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ℓ</m:t>
                        </m:r>
                      </m:sub>
                    </m:sSub>
                  </m:oMath>
                </a14:m>
                <a:r>
                  <a:rPr lang="en-US" sz="2800" dirty="0"/>
                  <a:t> s.t: </a:t>
                </a:r>
              </a:p>
              <a:p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sz="28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8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𝑇</m:t>
                            </m:r>
                          </m:e>
                          <m:sub>
                            <m:r>
                              <a:rPr lang="en-US" sz="28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d>
                    <m:r>
                      <a:rPr lang="en-US" sz="28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≤</m:t>
                    </m:r>
                    <m:f>
                      <m:fPr>
                        <m:ctrlPr>
                          <a:rPr lang="en-US" sz="28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d>
                          <m:dPr>
                            <m:begChr m:val="|"/>
                            <m:endChr m:val="|"/>
                            <m:ctrlPr>
                              <a:rPr lang="en-US" sz="28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8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𝑇</m:t>
                            </m:r>
                          </m:e>
                        </m:d>
                      </m:num>
                      <m:den>
                        <m:r>
                          <a:rPr lang="en-US" sz="28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 lang="en-US" sz="2800" b="0" i="0" smtClean="0">
                        <a:latin typeface="Cambria Math" panose="02040503050406030204" pitchFamily="18" charset="0"/>
                      </a:rPr>
                      <m:t>     </m:t>
                    </m:r>
                  </m:oMath>
                </a14:m>
                <a:r>
                  <a:rPr lang="en-US" sz="2800" dirty="0"/>
                  <a:t>and </a:t>
                </a:r>
                <a14:m>
                  <m:oMath xmlns:m="http://schemas.openxmlformats.org/officeDocument/2006/math">
                    <m:r>
                      <a:rPr lang="en-US" sz="2800" b="0" i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800" i="1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𝑄</m:t>
                    </m:r>
                  </m:oMath>
                </a14:m>
                <a:r>
                  <a:rPr lang="en-US" sz="2800" dirty="0"/>
                  <a:t> is connected via an edge to each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a:rPr lang="en-US" sz="28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endParaRPr lang="en-US" sz="2800" dirty="0"/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3616" y="1003509"/>
                <a:ext cx="9351976" cy="2022285"/>
              </a:xfrm>
              <a:prstGeom prst="rect">
                <a:avLst/>
              </a:prstGeom>
              <a:blipFill>
                <a:blip r:embed="rId2"/>
                <a:stretch>
                  <a:fillRect l="-1369" t="-3021" b="-362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Text Box 4"/>
          <p:cNvSpPr txBox="1">
            <a:spLocks noChangeArrowheads="1"/>
          </p:cNvSpPr>
          <p:nvPr/>
        </p:nvSpPr>
        <p:spPr bwMode="auto">
          <a:xfrm>
            <a:off x="8220650" y="2278495"/>
            <a:ext cx="1841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rtl="1" eaLnBrk="0" hangingPunct="0"/>
            <a:endParaRPr lang="en-US" altLang="en-US" sz="2400">
              <a:latin typeface="Times New Roman" pitchFamily="18" charset="0"/>
              <a:cs typeface="Times New Roman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10457111" y="1820453"/>
                <a:ext cx="696079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𝑠</m:t>
                      </m:r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457111" y="1820453"/>
                <a:ext cx="696079" cy="584775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9" name="Straight Connector 8"/>
          <p:cNvCxnSpPr/>
          <p:nvPr/>
        </p:nvCxnSpPr>
        <p:spPr>
          <a:xfrm flipH="1">
            <a:off x="9906134" y="2333388"/>
            <a:ext cx="435668" cy="918606"/>
          </a:xfrm>
          <a:prstGeom prst="line">
            <a:avLst/>
          </a:prstGeom>
          <a:ln w="41275">
            <a:solidFill>
              <a:schemeClr val="tx1"/>
            </a:solidFill>
          </a:ln>
          <a:effectLst>
            <a:glow rad="139700">
              <a:schemeClr val="accent6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>
            <a:stCxn id="35" idx="4"/>
            <a:endCxn id="12" idx="0"/>
          </p:cNvCxnSpPr>
          <p:nvPr/>
        </p:nvCxnSpPr>
        <p:spPr>
          <a:xfrm>
            <a:off x="10357216" y="2321078"/>
            <a:ext cx="398406" cy="876023"/>
          </a:xfrm>
          <a:prstGeom prst="line">
            <a:avLst/>
          </a:prstGeom>
          <a:ln w="412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Oval 10"/>
          <p:cNvSpPr>
            <a:spLocks noChangeArrowheads="1"/>
          </p:cNvSpPr>
          <p:nvPr/>
        </p:nvSpPr>
        <p:spPr bwMode="auto">
          <a:xfrm>
            <a:off x="9791280" y="3197101"/>
            <a:ext cx="243108" cy="243108"/>
          </a:xfrm>
          <a:prstGeom prst="ellipse">
            <a:avLst/>
          </a:prstGeom>
          <a:solidFill>
            <a:schemeClr val="accent1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latin typeface="Arial" charset="0"/>
              <a:cs typeface="Arial" charset="0"/>
            </a:endParaRPr>
          </a:p>
        </p:txBody>
      </p:sp>
      <p:sp>
        <p:nvSpPr>
          <p:cNvPr id="12" name="Oval 11"/>
          <p:cNvSpPr>
            <a:spLocks noChangeArrowheads="1"/>
          </p:cNvSpPr>
          <p:nvPr/>
        </p:nvSpPr>
        <p:spPr bwMode="auto">
          <a:xfrm>
            <a:off x="10634068" y="3197101"/>
            <a:ext cx="243108" cy="243108"/>
          </a:xfrm>
          <a:prstGeom prst="ellipse">
            <a:avLst/>
          </a:prstGeom>
          <a:solidFill>
            <a:schemeClr val="accent1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>
            <a:defPPr>
              <a:defRPr lang="he-IL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endParaRPr lang="en-US"/>
          </a:p>
        </p:txBody>
      </p:sp>
      <p:cxnSp>
        <p:nvCxnSpPr>
          <p:cNvPr id="13" name="Straight Connector 12"/>
          <p:cNvCxnSpPr/>
          <p:nvPr/>
        </p:nvCxnSpPr>
        <p:spPr>
          <a:xfrm flipH="1">
            <a:off x="9217258" y="3404328"/>
            <a:ext cx="607786" cy="767664"/>
          </a:xfrm>
          <a:prstGeom prst="line">
            <a:avLst/>
          </a:prstGeom>
          <a:ln w="412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>
            <a:stCxn id="11" idx="5"/>
          </p:cNvCxnSpPr>
          <p:nvPr/>
        </p:nvCxnSpPr>
        <p:spPr>
          <a:xfrm>
            <a:off x="9998786" y="3404607"/>
            <a:ext cx="400280" cy="771963"/>
          </a:xfrm>
          <a:prstGeom prst="line">
            <a:avLst/>
          </a:prstGeom>
          <a:ln w="412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Oval 14"/>
          <p:cNvSpPr>
            <a:spLocks noChangeArrowheads="1"/>
          </p:cNvSpPr>
          <p:nvPr/>
        </p:nvSpPr>
        <p:spPr bwMode="auto">
          <a:xfrm>
            <a:off x="9043516" y="4171992"/>
            <a:ext cx="243108" cy="243108"/>
          </a:xfrm>
          <a:prstGeom prst="ellipse">
            <a:avLst/>
          </a:prstGeom>
          <a:solidFill>
            <a:schemeClr val="accent1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>
            <a:defPPr>
              <a:defRPr lang="he-IL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endParaRPr lang="en-US"/>
          </a:p>
        </p:txBody>
      </p:sp>
      <p:sp>
        <p:nvSpPr>
          <p:cNvPr id="16" name="Oval 15"/>
          <p:cNvSpPr>
            <a:spLocks noChangeArrowheads="1"/>
          </p:cNvSpPr>
          <p:nvPr/>
        </p:nvSpPr>
        <p:spPr bwMode="auto">
          <a:xfrm>
            <a:off x="9698687" y="4171992"/>
            <a:ext cx="243108" cy="243108"/>
          </a:xfrm>
          <a:prstGeom prst="ellipse">
            <a:avLst/>
          </a:prstGeom>
          <a:solidFill>
            <a:schemeClr val="accent1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latin typeface="Arial" charset="0"/>
              <a:cs typeface="Arial" charset="0"/>
            </a:endParaRPr>
          </a:p>
        </p:txBody>
      </p:sp>
      <p:sp>
        <p:nvSpPr>
          <p:cNvPr id="17" name="Oval 16"/>
          <p:cNvSpPr>
            <a:spLocks noChangeArrowheads="1"/>
          </p:cNvSpPr>
          <p:nvPr/>
        </p:nvSpPr>
        <p:spPr bwMode="auto">
          <a:xfrm>
            <a:off x="10273459" y="4178868"/>
            <a:ext cx="243108" cy="243108"/>
          </a:xfrm>
          <a:prstGeom prst="ellipse">
            <a:avLst/>
          </a:prstGeom>
          <a:solidFill>
            <a:schemeClr val="accent1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>
            <a:defPPr>
              <a:defRPr lang="he-IL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endParaRPr lang="en-US"/>
          </a:p>
        </p:txBody>
      </p:sp>
      <p:cxnSp>
        <p:nvCxnSpPr>
          <p:cNvPr id="18" name="Straight Connector 17"/>
          <p:cNvCxnSpPr>
            <a:stCxn id="12" idx="5"/>
          </p:cNvCxnSpPr>
          <p:nvPr/>
        </p:nvCxnSpPr>
        <p:spPr>
          <a:xfrm>
            <a:off x="10841574" y="3404607"/>
            <a:ext cx="635282" cy="767385"/>
          </a:xfrm>
          <a:prstGeom prst="line">
            <a:avLst/>
          </a:prstGeom>
          <a:ln w="412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>
            <a:off x="10767890" y="3417647"/>
            <a:ext cx="109286" cy="754345"/>
          </a:xfrm>
          <a:prstGeom prst="line">
            <a:avLst/>
          </a:prstGeom>
          <a:ln w="412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Oval 19"/>
          <p:cNvSpPr>
            <a:spLocks noChangeArrowheads="1"/>
          </p:cNvSpPr>
          <p:nvPr/>
        </p:nvSpPr>
        <p:spPr bwMode="auto">
          <a:xfrm>
            <a:off x="10783108" y="4149430"/>
            <a:ext cx="243108" cy="243108"/>
          </a:xfrm>
          <a:prstGeom prst="ellipse">
            <a:avLst/>
          </a:prstGeom>
          <a:solidFill>
            <a:schemeClr val="accent1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>
            <a:defPPr>
              <a:defRPr lang="he-IL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endParaRPr lang="en-US"/>
          </a:p>
        </p:txBody>
      </p:sp>
      <p:sp>
        <p:nvSpPr>
          <p:cNvPr id="21" name="Oval 20"/>
          <p:cNvSpPr>
            <a:spLocks noChangeArrowheads="1"/>
          </p:cNvSpPr>
          <p:nvPr/>
        </p:nvSpPr>
        <p:spPr bwMode="auto">
          <a:xfrm>
            <a:off x="11410258" y="4171992"/>
            <a:ext cx="243108" cy="243108"/>
          </a:xfrm>
          <a:prstGeom prst="ellipse">
            <a:avLst/>
          </a:prstGeom>
          <a:solidFill>
            <a:schemeClr val="accent1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>
            <a:defPPr>
              <a:defRPr lang="he-IL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endParaRPr lang="en-US"/>
          </a:p>
        </p:txBody>
      </p:sp>
      <p:cxnSp>
        <p:nvCxnSpPr>
          <p:cNvPr id="22" name="Straight Connector 21"/>
          <p:cNvCxnSpPr/>
          <p:nvPr/>
        </p:nvCxnSpPr>
        <p:spPr>
          <a:xfrm flipH="1">
            <a:off x="8269188" y="4377095"/>
            <a:ext cx="783877" cy="686778"/>
          </a:xfrm>
          <a:prstGeom prst="line">
            <a:avLst/>
          </a:prstGeom>
          <a:ln w="412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H="1">
            <a:off x="8824885" y="4411749"/>
            <a:ext cx="300641" cy="652124"/>
          </a:xfrm>
          <a:prstGeom prst="line">
            <a:avLst/>
          </a:prstGeom>
          <a:ln w="412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 flipH="1">
            <a:off x="9415373" y="4372517"/>
            <a:ext cx="331997" cy="686778"/>
          </a:xfrm>
          <a:prstGeom prst="line">
            <a:avLst/>
          </a:prstGeom>
          <a:ln w="412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>
            <a:off x="9866013" y="4411749"/>
            <a:ext cx="347581" cy="629092"/>
          </a:xfrm>
          <a:prstGeom prst="line">
            <a:avLst/>
          </a:prstGeom>
          <a:ln w="412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Oval 25"/>
          <p:cNvSpPr>
            <a:spLocks noChangeArrowheads="1"/>
          </p:cNvSpPr>
          <p:nvPr/>
        </p:nvSpPr>
        <p:spPr bwMode="auto">
          <a:xfrm>
            <a:off x="8125679" y="5061210"/>
            <a:ext cx="243108" cy="243108"/>
          </a:xfrm>
          <a:prstGeom prst="ellipse">
            <a:avLst/>
          </a:prstGeom>
          <a:solidFill>
            <a:schemeClr val="accent1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>
            <a:defPPr>
              <a:defRPr lang="he-IL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endParaRPr lang="en-US"/>
          </a:p>
        </p:txBody>
      </p:sp>
      <p:sp>
        <p:nvSpPr>
          <p:cNvPr id="27" name="Oval 26"/>
          <p:cNvSpPr>
            <a:spLocks noChangeArrowheads="1"/>
          </p:cNvSpPr>
          <p:nvPr/>
        </p:nvSpPr>
        <p:spPr bwMode="auto">
          <a:xfrm>
            <a:off x="8696165" y="5061210"/>
            <a:ext cx="243108" cy="243108"/>
          </a:xfrm>
          <a:prstGeom prst="ellipse">
            <a:avLst/>
          </a:prstGeom>
          <a:solidFill>
            <a:schemeClr val="accent1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>
            <a:defPPr>
              <a:defRPr lang="he-IL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endParaRPr lang="en-US"/>
          </a:p>
        </p:txBody>
      </p:sp>
      <p:sp>
        <p:nvSpPr>
          <p:cNvPr id="28" name="Oval 27"/>
          <p:cNvSpPr>
            <a:spLocks noChangeArrowheads="1"/>
          </p:cNvSpPr>
          <p:nvPr/>
        </p:nvSpPr>
        <p:spPr bwMode="auto">
          <a:xfrm>
            <a:off x="9279670" y="5052834"/>
            <a:ext cx="243108" cy="243108"/>
          </a:xfrm>
          <a:prstGeom prst="ellipse">
            <a:avLst/>
          </a:prstGeom>
          <a:solidFill>
            <a:schemeClr val="accent1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>
            <a:defPPr>
              <a:defRPr lang="he-IL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endParaRPr lang="en-US"/>
          </a:p>
        </p:txBody>
      </p:sp>
      <p:sp>
        <p:nvSpPr>
          <p:cNvPr id="29" name="Oval 28"/>
          <p:cNvSpPr>
            <a:spLocks noChangeArrowheads="1"/>
          </p:cNvSpPr>
          <p:nvPr/>
        </p:nvSpPr>
        <p:spPr bwMode="auto">
          <a:xfrm>
            <a:off x="10122265" y="5045702"/>
            <a:ext cx="243108" cy="243108"/>
          </a:xfrm>
          <a:prstGeom prst="ellipse">
            <a:avLst/>
          </a:prstGeom>
          <a:solidFill>
            <a:schemeClr val="accent1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>
            <a:defPPr>
              <a:defRPr lang="he-IL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endParaRPr lang="en-US"/>
          </a:p>
        </p:txBody>
      </p:sp>
      <p:sp>
        <p:nvSpPr>
          <p:cNvPr id="30" name="Oval 29"/>
          <p:cNvSpPr>
            <a:spLocks noChangeArrowheads="1"/>
          </p:cNvSpPr>
          <p:nvPr/>
        </p:nvSpPr>
        <p:spPr bwMode="auto">
          <a:xfrm>
            <a:off x="9682360" y="5047779"/>
            <a:ext cx="243108" cy="243108"/>
          </a:xfrm>
          <a:prstGeom prst="ellipse">
            <a:avLst/>
          </a:prstGeom>
          <a:solidFill>
            <a:schemeClr val="accent1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latin typeface="Arial" charset="0"/>
              <a:cs typeface="Arial" charset="0"/>
            </a:endParaRPr>
          </a:p>
        </p:txBody>
      </p:sp>
      <p:cxnSp>
        <p:nvCxnSpPr>
          <p:cNvPr id="31" name="Straight Connector 30"/>
          <p:cNvCxnSpPr>
            <a:stCxn id="21" idx="4"/>
            <a:endCxn id="32" idx="0"/>
          </p:cNvCxnSpPr>
          <p:nvPr/>
        </p:nvCxnSpPr>
        <p:spPr>
          <a:xfrm flipH="1">
            <a:off x="11529743" y="4415100"/>
            <a:ext cx="2069" cy="752156"/>
          </a:xfrm>
          <a:prstGeom prst="line">
            <a:avLst/>
          </a:prstGeom>
          <a:ln w="412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Oval 31"/>
          <p:cNvSpPr>
            <a:spLocks noChangeArrowheads="1"/>
          </p:cNvSpPr>
          <p:nvPr/>
        </p:nvSpPr>
        <p:spPr bwMode="auto">
          <a:xfrm>
            <a:off x="11408189" y="5167256"/>
            <a:ext cx="243108" cy="243108"/>
          </a:xfrm>
          <a:prstGeom prst="ellipse">
            <a:avLst/>
          </a:prstGeom>
          <a:solidFill>
            <a:schemeClr val="accent1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>
            <a:defPPr>
              <a:defRPr lang="he-IL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endParaRPr lang="en-US"/>
          </a:p>
        </p:txBody>
      </p:sp>
      <p:cxnSp>
        <p:nvCxnSpPr>
          <p:cNvPr id="33" name="Straight Connector 32"/>
          <p:cNvCxnSpPr/>
          <p:nvPr/>
        </p:nvCxnSpPr>
        <p:spPr>
          <a:xfrm>
            <a:off x="11529743" y="5417396"/>
            <a:ext cx="0" cy="674096"/>
          </a:xfrm>
          <a:prstGeom prst="line">
            <a:avLst/>
          </a:prstGeom>
          <a:ln w="412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Oval 33"/>
          <p:cNvSpPr>
            <a:spLocks noChangeArrowheads="1"/>
          </p:cNvSpPr>
          <p:nvPr/>
        </p:nvSpPr>
        <p:spPr bwMode="auto">
          <a:xfrm>
            <a:off x="9625816" y="5848384"/>
            <a:ext cx="243108" cy="243108"/>
          </a:xfrm>
          <a:prstGeom prst="ellipse">
            <a:avLst/>
          </a:prstGeom>
          <a:solidFill>
            <a:schemeClr val="accent1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latin typeface="Arial" charset="0"/>
              <a:cs typeface="Arial" charset="0"/>
            </a:endParaRPr>
          </a:p>
        </p:txBody>
      </p:sp>
      <p:sp>
        <p:nvSpPr>
          <p:cNvPr id="35" name="Oval 34"/>
          <p:cNvSpPr>
            <a:spLocks noChangeArrowheads="1"/>
          </p:cNvSpPr>
          <p:nvPr/>
        </p:nvSpPr>
        <p:spPr bwMode="auto">
          <a:xfrm>
            <a:off x="10235662" y="2077970"/>
            <a:ext cx="243108" cy="243108"/>
          </a:xfrm>
          <a:prstGeom prst="ellipse">
            <a:avLst/>
          </a:prstGeom>
          <a:solidFill>
            <a:schemeClr val="accent1"/>
          </a:solidFill>
          <a:ln w="25400">
            <a:solidFill>
              <a:schemeClr val="tx1"/>
            </a:solidFill>
            <a:round/>
            <a:headEnd/>
            <a:tailEnd/>
          </a:ln>
          <a:effectLst>
            <a:glow rad="139700">
              <a:schemeClr val="accent6">
                <a:satMod val="175000"/>
                <a:alpha val="40000"/>
              </a:schemeClr>
            </a:glow>
          </a:effectLst>
        </p:spPr>
        <p:txBody>
          <a:bodyPr wrap="none" anchor="ctr"/>
          <a:lstStyle>
            <a:defPPr>
              <a:defRPr lang="he-IL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6" name="TextBox 35"/>
              <p:cNvSpPr txBox="1"/>
              <p:nvPr/>
            </p:nvSpPr>
            <p:spPr>
              <a:xfrm>
                <a:off x="9893160" y="2971503"/>
                <a:ext cx="696079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𝑢</m:t>
                      </m:r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36" name="TextBox 3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893160" y="2971503"/>
                <a:ext cx="696079" cy="584775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7" name="TextBox 36"/>
              <p:cNvSpPr txBox="1"/>
              <p:nvPr/>
            </p:nvSpPr>
            <p:spPr>
              <a:xfrm>
                <a:off x="9727026" y="4036795"/>
                <a:ext cx="696079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𝑣</m:t>
                      </m:r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37" name="TextBox 3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727026" y="4036795"/>
                <a:ext cx="696079" cy="584775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8" name="Straight Connector 37"/>
          <p:cNvCxnSpPr>
            <a:endCxn id="16" idx="0"/>
          </p:cNvCxnSpPr>
          <p:nvPr/>
        </p:nvCxnSpPr>
        <p:spPr>
          <a:xfrm flipH="1">
            <a:off x="9820241" y="3453368"/>
            <a:ext cx="72919" cy="718624"/>
          </a:xfrm>
          <a:prstGeom prst="line">
            <a:avLst/>
          </a:prstGeom>
          <a:ln w="41275">
            <a:solidFill>
              <a:schemeClr val="tx1"/>
            </a:solidFill>
          </a:ln>
          <a:effectLst>
            <a:glow rad="139700">
              <a:schemeClr val="accent6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>
            <a:endCxn id="30" idx="0"/>
          </p:cNvCxnSpPr>
          <p:nvPr/>
        </p:nvCxnSpPr>
        <p:spPr>
          <a:xfrm flipH="1">
            <a:off x="9803914" y="4436736"/>
            <a:ext cx="2121" cy="611043"/>
          </a:xfrm>
          <a:prstGeom prst="line">
            <a:avLst/>
          </a:prstGeom>
          <a:ln w="41275">
            <a:solidFill>
              <a:schemeClr val="tx1"/>
            </a:solidFill>
          </a:ln>
          <a:effectLst>
            <a:glow rad="139700">
              <a:schemeClr val="accent6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/>
          <p:cNvCxnSpPr>
            <a:endCxn id="34" idx="0"/>
          </p:cNvCxnSpPr>
          <p:nvPr/>
        </p:nvCxnSpPr>
        <p:spPr>
          <a:xfrm flipH="1">
            <a:off x="9747370" y="5300760"/>
            <a:ext cx="39161" cy="547624"/>
          </a:xfrm>
          <a:prstGeom prst="line">
            <a:avLst/>
          </a:prstGeom>
          <a:ln w="41275">
            <a:solidFill>
              <a:schemeClr val="tx1"/>
            </a:solidFill>
          </a:ln>
          <a:effectLst>
            <a:glow rad="139700">
              <a:schemeClr val="accent6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Oval 40"/>
          <p:cNvSpPr>
            <a:spLocks noChangeArrowheads="1"/>
          </p:cNvSpPr>
          <p:nvPr/>
        </p:nvSpPr>
        <p:spPr bwMode="auto">
          <a:xfrm>
            <a:off x="11408189" y="6040966"/>
            <a:ext cx="243108" cy="243108"/>
          </a:xfrm>
          <a:prstGeom prst="ellipse">
            <a:avLst/>
          </a:prstGeom>
          <a:solidFill>
            <a:schemeClr val="accent1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>
            <a:defPPr>
              <a:defRPr lang="he-IL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endParaRPr lang="en-US"/>
          </a:p>
        </p:txBody>
      </p:sp>
      <p:sp>
        <p:nvSpPr>
          <p:cNvPr id="42" name="TextBox 41"/>
          <p:cNvSpPr txBox="1"/>
          <p:nvPr/>
        </p:nvSpPr>
        <p:spPr>
          <a:xfrm>
            <a:off x="0" y="3686209"/>
            <a:ext cx="761977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/>
              <a:t>Proof:  </a:t>
            </a:r>
            <a:r>
              <a:rPr lang="en-US" sz="3200" dirty="0"/>
              <a:t>simply go to heavy-child on each step</a:t>
            </a:r>
          </a:p>
        </p:txBody>
      </p:sp>
      <p:sp>
        <p:nvSpPr>
          <p:cNvPr id="43" name="TextBox 42"/>
          <p:cNvSpPr txBox="1"/>
          <p:nvPr/>
        </p:nvSpPr>
        <p:spPr>
          <a:xfrm>
            <a:off x="0" y="4996422"/>
            <a:ext cx="7241278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/>
              <a:t>The HL decomposition is given by applying</a:t>
            </a:r>
          </a:p>
          <a:p>
            <a:r>
              <a:rPr lang="en-US" sz="3200" i="1" dirty="0">
                <a:solidFill>
                  <a:srgbClr val="FF0000"/>
                </a:solidFill>
              </a:rPr>
              <a:t>recursively</a:t>
            </a:r>
            <a:r>
              <a:rPr lang="en-US" sz="3200" dirty="0"/>
              <a:t> </a:t>
            </a:r>
            <a:r>
              <a:rPr lang="en-US" sz="3200" b="1" dirty="0" err="1"/>
              <a:t>Thm</a:t>
            </a:r>
            <a:r>
              <a:rPr lang="en-US" sz="3200" b="1" dirty="0"/>
              <a:t> .1</a:t>
            </a:r>
          </a:p>
        </p:txBody>
      </p:sp>
    </p:spTree>
    <p:extLst>
      <p:ext uri="{BB962C8B-B14F-4D97-AF65-F5344CB8AC3E}">
        <p14:creationId xmlns:p14="http://schemas.microsoft.com/office/powerpoint/2010/main" val="408298476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-37215" y="-24345"/>
            <a:ext cx="10515600" cy="1325563"/>
          </a:xfrm>
        </p:spPr>
        <p:txBody>
          <a:bodyPr/>
          <a:lstStyle/>
          <a:p>
            <a:r>
              <a:rPr lang="en-US" dirty="0"/>
              <a:t>Heavy-Light Tree Decomposition</a:t>
            </a:r>
          </a:p>
        </p:txBody>
      </p:sp>
      <p:cxnSp>
        <p:nvCxnSpPr>
          <p:cNvPr id="6" name="Straight Connector 5"/>
          <p:cNvCxnSpPr/>
          <p:nvPr/>
        </p:nvCxnSpPr>
        <p:spPr>
          <a:xfrm flipH="1">
            <a:off x="9873672" y="1659661"/>
            <a:ext cx="435668" cy="918606"/>
          </a:xfrm>
          <a:prstGeom prst="line">
            <a:avLst/>
          </a:prstGeom>
          <a:ln w="41275">
            <a:solidFill>
              <a:schemeClr val="tx1"/>
            </a:solidFill>
          </a:ln>
          <a:effectLst>
            <a:glow rad="139700">
              <a:schemeClr val="accent6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10309340" y="1659661"/>
            <a:ext cx="382708" cy="918606"/>
          </a:xfrm>
          <a:prstGeom prst="line">
            <a:avLst/>
          </a:prstGeom>
          <a:ln w="412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Oval 7"/>
          <p:cNvSpPr>
            <a:spLocks noChangeArrowheads="1"/>
          </p:cNvSpPr>
          <p:nvPr/>
        </p:nvSpPr>
        <p:spPr bwMode="auto">
          <a:xfrm>
            <a:off x="9735863" y="2578267"/>
            <a:ext cx="243108" cy="243108"/>
          </a:xfrm>
          <a:prstGeom prst="ellipse">
            <a:avLst/>
          </a:prstGeom>
          <a:solidFill>
            <a:schemeClr val="accent1"/>
          </a:solidFill>
          <a:ln w="25400">
            <a:solidFill>
              <a:schemeClr val="tx1"/>
            </a:solidFill>
            <a:round/>
            <a:headEnd/>
            <a:tailEnd/>
          </a:ln>
          <a:effectLst>
            <a:glow rad="139700">
              <a:schemeClr val="accent6">
                <a:satMod val="175000"/>
                <a:alpha val="40000"/>
              </a:schemeClr>
            </a:glow>
          </a:effectLst>
        </p:spPr>
        <p:txBody>
          <a:bodyPr wrap="none" anchor="ctr"/>
          <a:lstStyle>
            <a:defPPr>
              <a:defRPr lang="he-IL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endParaRPr lang="en-US"/>
          </a:p>
        </p:txBody>
      </p:sp>
      <p:sp>
        <p:nvSpPr>
          <p:cNvPr id="9" name="Oval 8"/>
          <p:cNvSpPr>
            <a:spLocks noChangeArrowheads="1"/>
          </p:cNvSpPr>
          <p:nvPr/>
        </p:nvSpPr>
        <p:spPr bwMode="auto">
          <a:xfrm>
            <a:off x="10578651" y="2578267"/>
            <a:ext cx="243108" cy="243108"/>
          </a:xfrm>
          <a:prstGeom prst="ellipse">
            <a:avLst/>
          </a:prstGeom>
          <a:solidFill>
            <a:schemeClr val="accent1"/>
          </a:solidFill>
          <a:ln w="25400">
            <a:solidFill>
              <a:schemeClr val="tx1"/>
            </a:solidFill>
            <a:round/>
            <a:headEnd/>
            <a:tailEnd/>
          </a:ln>
          <a:effectLst>
            <a:glow rad="139700">
              <a:schemeClr val="accent3">
                <a:lumMod val="75000"/>
                <a:alpha val="40000"/>
              </a:schemeClr>
            </a:glow>
          </a:effectLst>
        </p:spPr>
        <p:txBody>
          <a:bodyPr wrap="none" anchor="ctr"/>
          <a:lstStyle>
            <a:defPPr>
              <a:defRPr lang="he-IL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endParaRPr lang="en-US"/>
          </a:p>
        </p:txBody>
      </p:sp>
      <p:cxnSp>
        <p:nvCxnSpPr>
          <p:cNvPr id="10" name="Straight Connector 9"/>
          <p:cNvCxnSpPr/>
          <p:nvPr/>
        </p:nvCxnSpPr>
        <p:spPr>
          <a:xfrm flipH="1">
            <a:off x="9161841" y="2785494"/>
            <a:ext cx="607786" cy="767664"/>
          </a:xfrm>
          <a:prstGeom prst="line">
            <a:avLst/>
          </a:prstGeom>
          <a:ln w="412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>
            <a:stCxn id="8" idx="4"/>
          </p:cNvCxnSpPr>
          <p:nvPr/>
        </p:nvCxnSpPr>
        <p:spPr>
          <a:xfrm flipH="1">
            <a:off x="9751818" y="2821375"/>
            <a:ext cx="105599" cy="736361"/>
          </a:xfrm>
          <a:prstGeom prst="line">
            <a:avLst/>
          </a:prstGeom>
          <a:ln w="41275">
            <a:solidFill>
              <a:schemeClr val="tx1"/>
            </a:solidFill>
          </a:ln>
          <a:effectLst>
            <a:glow rad="139700">
              <a:schemeClr val="accent6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>
            <a:stCxn id="8" idx="5"/>
          </p:cNvCxnSpPr>
          <p:nvPr/>
        </p:nvCxnSpPr>
        <p:spPr>
          <a:xfrm>
            <a:off x="9943369" y="2785773"/>
            <a:ext cx="400280" cy="771963"/>
          </a:xfrm>
          <a:prstGeom prst="line">
            <a:avLst/>
          </a:prstGeom>
          <a:ln w="412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Oval 12"/>
          <p:cNvSpPr>
            <a:spLocks noChangeArrowheads="1"/>
          </p:cNvSpPr>
          <p:nvPr/>
        </p:nvSpPr>
        <p:spPr bwMode="auto">
          <a:xfrm>
            <a:off x="8988099" y="3553158"/>
            <a:ext cx="243108" cy="243108"/>
          </a:xfrm>
          <a:prstGeom prst="ellipse">
            <a:avLst/>
          </a:prstGeom>
          <a:solidFill>
            <a:schemeClr val="accent1"/>
          </a:solidFill>
          <a:ln w="25400">
            <a:solidFill>
              <a:schemeClr val="tx1"/>
            </a:solidFill>
            <a:round/>
            <a:headEnd/>
            <a:tailEnd/>
          </a:ln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  <p:txBody>
          <a:bodyPr wrap="none" anchor="ctr"/>
          <a:lstStyle>
            <a:defPPr>
              <a:defRPr lang="he-IL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endParaRPr lang="en-US"/>
          </a:p>
        </p:txBody>
      </p:sp>
      <p:sp>
        <p:nvSpPr>
          <p:cNvPr id="14" name="Oval 13"/>
          <p:cNvSpPr>
            <a:spLocks noChangeArrowheads="1"/>
          </p:cNvSpPr>
          <p:nvPr/>
        </p:nvSpPr>
        <p:spPr bwMode="auto">
          <a:xfrm>
            <a:off x="9643270" y="3553158"/>
            <a:ext cx="243108" cy="243108"/>
          </a:xfrm>
          <a:prstGeom prst="ellipse">
            <a:avLst/>
          </a:prstGeom>
          <a:solidFill>
            <a:schemeClr val="accent1"/>
          </a:solidFill>
          <a:ln w="25400">
            <a:solidFill>
              <a:schemeClr val="tx1"/>
            </a:solidFill>
            <a:round/>
            <a:headEnd/>
            <a:tailEnd/>
          </a:ln>
          <a:effectLst>
            <a:glow rad="139700">
              <a:schemeClr val="accent6">
                <a:satMod val="175000"/>
                <a:alpha val="40000"/>
              </a:schemeClr>
            </a:glow>
          </a:effectLst>
        </p:spPr>
        <p:txBody>
          <a:bodyPr wrap="none" anchor="ctr"/>
          <a:lstStyle>
            <a:defPPr>
              <a:defRPr lang="he-IL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endParaRPr lang="en-US"/>
          </a:p>
        </p:txBody>
      </p:sp>
      <p:sp>
        <p:nvSpPr>
          <p:cNvPr id="15" name="Oval 14"/>
          <p:cNvSpPr>
            <a:spLocks noChangeArrowheads="1"/>
          </p:cNvSpPr>
          <p:nvPr/>
        </p:nvSpPr>
        <p:spPr bwMode="auto">
          <a:xfrm>
            <a:off x="10218042" y="3560034"/>
            <a:ext cx="243108" cy="243108"/>
          </a:xfrm>
          <a:prstGeom prst="ellipse">
            <a:avLst/>
          </a:prstGeom>
          <a:solidFill>
            <a:schemeClr val="accent1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>
            <a:defPPr>
              <a:defRPr lang="he-IL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endParaRPr lang="en-US"/>
          </a:p>
        </p:txBody>
      </p:sp>
      <p:cxnSp>
        <p:nvCxnSpPr>
          <p:cNvPr id="16" name="Straight Connector 15"/>
          <p:cNvCxnSpPr>
            <a:stCxn id="9" idx="5"/>
          </p:cNvCxnSpPr>
          <p:nvPr/>
        </p:nvCxnSpPr>
        <p:spPr>
          <a:xfrm>
            <a:off x="10786157" y="2785773"/>
            <a:ext cx="635282" cy="767385"/>
          </a:xfrm>
          <a:prstGeom prst="line">
            <a:avLst/>
          </a:prstGeom>
          <a:ln w="41275">
            <a:solidFill>
              <a:schemeClr val="tx1"/>
            </a:solidFill>
          </a:ln>
          <a:effectLst>
            <a:glow rad="139700">
              <a:schemeClr val="accent3">
                <a:lumMod val="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10712473" y="2798813"/>
            <a:ext cx="109286" cy="754345"/>
          </a:xfrm>
          <a:prstGeom prst="line">
            <a:avLst/>
          </a:prstGeom>
          <a:ln w="412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Oval 17"/>
          <p:cNvSpPr>
            <a:spLocks noChangeArrowheads="1"/>
          </p:cNvSpPr>
          <p:nvPr/>
        </p:nvSpPr>
        <p:spPr bwMode="auto">
          <a:xfrm>
            <a:off x="10727691" y="3530596"/>
            <a:ext cx="243108" cy="243108"/>
          </a:xfrm>
          <a:prstGeom prst="ellipse">
            <a:avLst/>
          </a:prstGeom>
          <a:solidFill>
            <a:schemeClr val="accent1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>
            <a:defPPr>
              <a:defRPr lang="he-IL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endParaRPr lang="en-US"/>
          </a:p>
        </p:txBody>
      </p:sp>
      <p:sp>
        <p:nvSpPr>
          <p:cNvPr id="19" name="Oval 18"/>
          <p:cNvSpPr>
            <a:spLocks noChangeArrowheads="1"/>
          </p:cNvSpPr>
          <p:nvPr/>
        </p:nvSpPr>
        <p:spPr bwMode="auto">
          <a:xfrm>
            <a:off x="11354841" y="3553158"/>
            <a:ext cx="243108" cy="243108"/>
          </a:xfrm>
          <a:prstGeom prst="ellipse">
            <a:avLst/>
          </a:prstGeom>
          <a:solidFill>
            <a:schemeClr val="accent1"/>
          </a:solidFill>
          <a:ln w="25400">
            <a:solidFill>
              <a:schemeClr val="tx1"/>
            </a:solidFill>
            <a:round/>
            <a:headEnd/>
            <a:tailEnd/>
          </a:ln>
          <a:effectLst>
            <a:glow rad="139700">
              <a:schemeClr val="accent3">
                <a:lumMod val="75000"/>
                <a:alpha val="40000"/>
              </a:schemeClr>
            </a:glow>
          </a:effec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latin typeface="Arial" charset="0"/>
              <a:cs typeface="Arial" charset="0"/>
            </a:endParaRPr>
          </a:p>
        </p:txBody>
      </p:sp>
      <p:cxnSp>
        <p:nvCxnSpPr>
          <p:cNvPr id="20" name="Straight Connector 19"/>
          <p:cNvCxnSpPr/>
          <p:nvPr/>
        </p:nvCxnSpPr>
        <p:spPr>
          <a:xfrm flipH="1">
            <a:off x="8213771" y="3758261"/>
            <a:ext cx="783877" cy="686778"/>
          </a:xfrm>
          <a:prstGeom prst="line">
            <a:avLst/>
          </a:prstGeom>
          <a:ln w="41275">
            <a:solidFill>
              <a:schemeClr val="tx1"/>
            </a:solidFill>
          </a:ln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>
            <a:off x="8769468" y="3792915"/>
            <a:ext cx="300641" cy="652124"/>
          </a:xfrm>
          <a:prstGeom prst="line">
            <a:avLst/>
          </a:prstGeom>
          <a:ln w="412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 flipH="1">
            <a:off x="9359956" y="3753683"/>
            <a:ext cx="331997" cy="686778"/>
          </a:xfrm>
          <a:prstGeom prst="line">
            <a:avLst/>
          </a:prstGeom>
          <a:ln w="412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>
            <a:off x="9748497" y="3800844"/>
            <a:ext cx="3321" cy="639617"/>
          </a:xfrm>
          <a:prstGeom prst="line">
            <a:avLst/>
          </a:prstGeom>
          <a:ln w="41275">
            <a:solidFill>
              <a:schemeClr val="tx1"/>
            </a:solidFill>
          </a:ln>
          <a:effectLst>
            <a:glow rad="139700">
              <a:schemeClr val="accent6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>
            <a:off x="9810596" y="3792915"/>
            <a:ext cx="347581" cy="629092"/>
          </a:xfrm>
          <a:prstGeom prst="line">
            <a:avLst/>
          </a:prstGeom>
          <a:ln w="412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Oval 24"/>
          <p:cNvSpPr>
            <a:spLocks noChangeArrowheads="1"/>
          </p:cNvSpPr>
          <p:nvPr/>
        </p:nvSpPr>
        <p:spPr bwMode="auto">
          <a:xfrm>
            <a:off x="8070262" y="4442376"/>
            <a:ext cx="243108" cy="243108"/>
          </a:xfrm>
          <a:prstGeom prst="ellipse">
            <a:avLst/>
          </a:prstGeom>
          <a:solidFill>
            <a:schemeClr val="accent1"/>
          </a:solidFill>
          <a:ln w="25400">
            <a:solidFill>
              <a:schemeClr val="tx1"/>
            </a:solidFill>
            <a:round/>
            <a:headEnd/>
            <a:tailEnd/>
          </a:ln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  <p:txBody>
          <a:bodyPr wrap="none" anchor="ctr"/>
          <a:lstStyle>
            <a:defPPr>
              <a:defRPr lang="he-IL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endParaRPr lang="en-US"/>
          </a:p>
        </p:txBody>
      </p:sp>
      <p:sp>
        <p:nvSpPr>
          <p:cNvPr id="26" name="Oval 25"/>
          <p:cNvSpPr>
            <a:spLocks noChangeArrowheads="1"/>
          </p:cNvSpPr>
          <p:nvPr/>
        </p:nvSpPr>
        <p:spPr bwMode="auto">
          <a:xfrm>
            <a:off x="8640748" y="4442376"/>
            <a:ext cx="243108" cy="243108"/>
          </a:xfrm>
          <a:prstGeom prst="ellipse">
            <a:avLst/>
          </a:prstGeom>
          <a:solidFill>
            <a:schemeClr val="accent1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>
            <a:defPPr>
              <a:defRPr lang="he-IL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endParaRPr lang="en-US"/>
          </a:p>
        </p:txBody>
      </p:sp>
      <p:sp>
        <p:nvSpPr>
          <p:cNvPr id="27" name="Oval 26"/>
          <p:cNvSpPr>
            <a:spLocks noChangeArrowheads="1"/>
          </p:cNvSpPr>
          <p:nvPr/>
        </p:nvSpPr>
        <p:spPr bwMode="auto">
          <a:xfrm>
            <a:off x="9224253" y="4434000"/>
            <a:ext cx="243108" cy="243108"/>
          </a:xfrm>
          <a:prstGeom prst="ellipse">
            <a:avLst/>
          </a:prstGeom>
          <a:solidFill>
            <a:schemeClr val="accent1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>
            <a:defPPr>
              <a:defRPr lang="he-IL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endParaRPr lang="en-US"/>
          </a:p>
        </p:txBody>
      </p:sp>
      <p:sp>
        <p:nvSpPr>
          <p:cNvPr id="28" name="Oval 27"/>
          <p:cNvSpPr>
            <a:spLocks noChangeArrowheads="1"/>
          </p:cNvSpPr>
          <p:nvPr/>
        </p:nvSpPr>
        <p:spPr bwMode="auto">
          <a:xfrm>
            <a:off x="10066848" y="4426868"/>
            <a:ext cx="243108" cy="243108"/>
          </a:xfrm>
          <a:prstGeom prst="ellipse">
            <a:avLst/>
          </a:prstGeom>
          <a:solidFill>
            <a:schemeClr val="accent1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>
            <a:defPPr>
              <a:defRPr lang="he-IL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endParaRPr lang="en-US"/>
          </a:p>
        </p:txBody>
      </p:sp>
      <p:sp>
        <p:nvSpPr>
          <p:cNvPr id="29" name="Oval 28"/>
          <p:cNvSpPr>
            <a:spLocks noChangeArrowheads="1"/>
          </p:cNvSpPr>
          <p:nvPr/>
        </p:nvSpPr>
        <p:spPr bwMode="auto">
          <a:xfrm>
            <a:off x="9626943" y="4428945"/>
            <a:ext cx="243108" cy="243108"/>
          </a:xfrm>
          <a:prstGeom prst="ellipse">
            <a:avLst/>
          </a:prstGeom>
          <a:solidFill>
            <a:schemeClr val="accent1"/>
          </a:solidFill>
          <a:ln w="25400">
            <a:solidFill>
              <a:schemeClr val="tx1"/>
            </a:solidFill>
            <a:round/>
            <a:headEnd/>
            <a:tailEnd/>
          </a:ln>
          <a:effectLst>
            <a:glow rad="139700">
              <a:schemeClr val="accent6">
                <a:satMod val="175000"/>
                <a:alpha val="40000"/>
              </a:schemeClr>
            </a:glow>
          </a:effectLst>
        </p:spPr>
        <p:txBody>
          <a:bodyPr wrap="none" anchor="ctr"/>
          <a:lstStyle>
            <a:defPPr>
              <a:defRPr lang="he-IL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endParaRPr lang="en-US"/>
          </a:p>
        </p:txBody>
      </p:sp>
      <p:cxnSp>
        <p:nvCxnSpPr>
          <p:cNvPr id="30" name="Straight Connector 29"/>
          <p:cNvCxnSpPr>
            <a:stCxn id="19" idx="4"/>
            <a:endCxn id="31" idx="0"/>
          </p:cNvCxnSpPr>
          <p:nvPr/>
        </p:nvCxnSpPr>
        <p:spPr>
          <a:xfrm>
            <a:off x="11476395" y="3796266"/>
            <a:ext cx="90397" cy="706139"/>
          </a:xfrm>
          <a:prstGeom prst="line">
            <a:avLst/>
          </a:prstGeom>
          <a:ln w="41275">
            <a:solidFill>
              <a:schemeClr val="tx1"/>
            </a:solidFill>
          </a:ln>
          <a:effectLst>
            <a:glow rad="139700">
              <a:schemeClr val="accent3">
                <a:lumMod val="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Oval 30"/>
          <p:cNvSpPr>
            <a:spLocks noChangeArrowheads="1"/>
          </p:cNvSpPr>
          <p:nvPr/>
        </p:nvSpPr>
        <p:spPr bwMode="auto">
          <a:xfrm>
            <a:off x="11445238" y="4502405"/>
            <a:ext cx="243108" cy="243108"/>
          </a:xfrm>
          <a:prstGeom prst="ellipse">
            <a:avLst/>
          </a:prstGeom>
          <a:solidFill>
            <a:schemeClr val="accent1"/>
          </a:solidFill>
          <a:ln w="25400">
            <a:solidFill>
              <a:schemeClr val="tx1"/>
            </a:solidFill>
            <a:round/>
            <a:headEnd/>
            <a:tailEnd/>
          </a:ln>
          <a:effectLst>
            <a:glow rad="139700">
              <a:schemeClr val="accent3">
                <a:lumMod val="75000"/>
                <a:alpha val="40000"/>
              </a:schemeClr>
            </a:glow>
          </a:effec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latin typeface="Arial" charset="0"/>
              <a:cs typeface="Arial" charset="0"/>
            </a:endParaRPr>
          </a:p>
        </p:txBody>
      </p:sp>
      <p:sp>
        <p:nvSpPr>
          <p:cNvPr id="32" name="Oval 31"/>
          <p:cNvSpPr>
            <a:spLocks noChangeArrowheads="1"/>
          </p:cNvSpPr>
          <p:nvPr/>
        </p:nvSpPr>
        <p:spPr bwMode="auto">
          <a:xfrm>
            <a:off x="11571200" y="5472658"/>
            <a:ext cx="243108" cy="243108"/>
          </a:xfrm>
          <a:prstGeom prst="ellipse">
            <a:avLst/>
          </a:prstGeom>
          <a:solidFill>
            <a:schemeClr val="accent1"/>
          </a:solidFill>
          <a:ln w="25400">
            <a:solidFill>
              <a:schemeClr val="tx1"/>
            </a:solidFill>
            <a:round/>
            <a:headEnd/>
            <a:tailEnd/>
          </a:ln>
          <a:effectLst>
            <a:glow rad="139700">
              <a:schemeClr val="accent3">
                <a:lumMod val="75000"/>
                <a:alpha val="40000"/>
              </a:schemeClr>
            </a:glow>
          </a:effec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latin typeface="Arial" charset="0"/>
              <a:cs typeface="Arial" charset="0"/>
            </a:endParaRPr>
          </a:p>
        </p:txBody>
      </p:sp>
      <p:cxnSp>
        <p:nvCxnSpPr>
          <p:cNvPr id="33" name="Straight Connector 32"/>
          <p:cNvCxnSpPr/>
          <p:nvPr/>
        </p:nvCxnSpPr>
        <p:spPr>
          <a:xfrm>
            <a:off x="11584708" y="4773408"/>
            <a:ext cx="103638" cy="678244"/>
          </a:xfrm>
          <a:prstGeom prst="line">
            <a:avLst/>
          </a:prstGeom>
          <a:ln w="41275">
            <a:solidFill>
              <a:schemeClr val="tx1"/>
            </a:solidFill>
          </a:ln>
          <a:effectLst>
            <a:glow rad="139700">
              <a:schemeClr val="accent3">
                <a:lumMod val="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/>
          <p:cNvCxnSpPr>
            <a:stCxn id="29" idx="4"/>
          </p:cNvCxnSpPr>
          <p:nvPr/>
        </p:nvCxnSpPr>
        <p:spPr>
          <a:xfrm flipH="1">
            <a:off x="9676684" y="4672053"/>
            <a:ext cx="71813" cy="557497"/>
          </a:xfrm>
          <a:prstGeom prst="line">
            <a:avLst/>
          </a:prstGeom>
          <a:ln w="41275">
            <a:solidFill>
              <a:schemeClr val="tx1"/>
            </a:solidFill>
          </a:ln>
          <a:effectLst>
            <a:glow rad="139700">
              <a:schemeClr val="accent6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Oval 34"/>
          <p:cNvSpPr>
            <a:spLocks noChangeArrowheads="1"/>
          </p:cNvSpPr>
          <p:nvPr/>
        </p:nvSpPr>
        <p:spPr bwMode="auto">
          <a:xfrm>
            <a:off x="9570399" y="5229550"/>
            <a:ext cx="243108" cy="243108"/>
          </a:xfrm>
          <a:prstGeom prst="ellipse">
            <a:avLst/>
          </a:prstGeom>
          <a:solidFill>
            <a:schemeClr val="accent1"/>
          </a:solidFill>
          <a:ln w="25400">
            <a:solidFill>
              <a:schemeClr val="tx1"/>
            </a:solidFill>
            <a:round/>
            <a:headEnd/>
            <a:tailEnd/>
          </a:ln>
          <a:effectLst>
            <a:glow rad="139700">
              <a:schemeClr val="accent6">
                <a:satMod val="175000"/>
                <a:alpha val="40000"/>
              </a:schemeClr>
            </a:glow>
          </a:effectLst>
        </p:spPr>
        <p:txBody>
          <a:bodyPr wrap="none" anchor="ctr"/>
          <a:lstStyle>
            <a:defPPr>
              <a:defRPr lang="he-IL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endParaRPr lang="en-US"/>
          </a:p>
        </p:txBody>
      </p:sp>
      <p:sp>
        <p:nvSpPr>
          <p:cNvPr id="36" name="Oval 35"/>
          <p:cNvSpPr>
            <a:spLocks noChangeArrowheads="1"/>
          </p:cNvSpPr>
          <p:nvPr/>
        </p:nvSpPr>
        <p:spPr bwMode="auto">
          <a:xfrm>
            <a:off x="10180245" y="1459136"/>
            <a:ext cx="243108" cy="243108"/>
          </a:xfrm>
          <a:prstGeom prst="ellipse">
            <a:avLst/>
          </a:prstGeom>
          <a:solidFill>
            <a:schemeClr val="accent1"/>
          </a:solidFill>
          <a:ln w="25400">
            <a:solidFill>
              <a:schemeClr val="tx1"/>
            </a:solidFill>
            <a:round/>
            <a:headEnd/>
            <a:tailEnd/>
          </a:ln>
          <a:effectLst>
            <a:glow rad="139700">
              <a:schemeClr val="accent6">
                <a:satMod val="175000"/>
                <a:alpha val="40000"/>
              </a:schemeClr>
            </a:glow>
          </a:effectLst>
        </p:spPr>
        <p:txBody>
          <a:bodyPr wrap="none" anchor="ctr"/>
          <a:lstStyle>
            <a:defPPr>
              <a:defRPr lang="he-IL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9" name="TextBox 38"/>
              <p:cNvSpPr txBox="1"/>
              <p:nvPr/>
            </p:nvSpPr>
            <p:spPr>
              <a:xfrm>
                <a:off x="-37215" y="1802061"/>
                <a:ext cx="9074023" cy="353943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b="1" dirty="0"/>
                  <a:t>Observation 1</a:t>
                </a:r>
                <a:r>
                  <a:rPr lang="en-US" sz="2800" dirty="0"/>
                  <a:t>:  paths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𝐻𝐿</m:t>
                        </m:r>
                        <m:r>
                          <a:rPr lang="en-US" sz="28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m:rPr>
                            <m:lit/>
                          </m:rPr>
                          <a:rPr lang="en-US" sz="28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{</m:t>
                        </m:r>
                        <m:r>
                          <a:rPr lang="en-US" sz="28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a:rPr lang="en-US" sz="28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28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,…, </m:t>
                    </m:r>
                    <m:sSub>
                      <m:sSubPr>
                        <m:ctrlPr>
                          <a:rPr lang="en-US" sz="28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a:rPr lang="en-US" sz="28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ℓ</m:t>
                        </m:r>
                      </m:sub>
                    </m:sSub>
                    <m:r>
                      <a:rPr lang="en-US" sz="28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}</m:t>
                    </m:r>
                  </m:oMath>
                </a14:m>
                <a:r>
                  <a:rPr lang="en-US" sz="2800" dirty="0">
                    <a:solidFill>
                      <a:srgbClr val="FF0000"/>
                    </a:solidFill>
                  </a:rPr>
                  <a:t> </a:t>
                </a:r>
                <a:r>
                  <a:rPr lang="en-US" sz="2800" dirty="0"/>
                  <a:t>cover all </a:t>
                </a:r>
                <a:r>
                  <a:rPr lang="en-US" sz="2800" dirty="0">
                    <a:solidFill>
                      <a:srgbClr val="FF0000"/>
                    </a:solidFill>
                  </a:rPr>
                  <a:t>heavy</a:t>
                </a:r>
                <a:r>
                  <a:rPr lang="en-US" sz="2800" dirty="0"/>
                  <a:t> edges</a:t>
                </a:r>
              </a:p>
              <a:p>
                <a:endParaRPr lang="en-US" sz="2800" dirty="0"/>
              </a:p>
              <a:p>
                <a:r>
                  <a:rPr lang="en-US" sz="2800" b="1" dirty="0"/>
                  <a:t>Observation 2: </a:t>
                </a:r>
                <a:r>
                  <a:rPr lang="en-US" sz="2800" dirty="0"/>
                  <a:t>any path from root to node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𝑢</m:t>
                    </m:r>
                  </m:oMath>
                </a14:m>
                <a:r>
                  <a:rPr lang="en-US" sz="2800" dirty="0"/>
                  <a:t> contains</a:t>
                </a:r>
              </a:p>
              <a:p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(</m:t>
                    </m:r>
                    <m:func>
                      <m:func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2800" b="0" i="0" smtClean="0">
                            <a:latin typeface="Cambria Math" panose="02040503050406030204" pitchFamily="18" charset="0"/>
                          </a:rPr>
                          <m:t>log</m:t>
                        </m:r>
                      </m:fName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e>
                    </m:func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800" dirty="0">
                    <a:solidFill>
                      <a:srgbClr val="00B050"/>
                    </a:solidFill>
                  </a:rPr>
                  <a:t>light</a:t>
                </a:r>
                <a:r>
                  <a:rPr lang="en-US" sz="2800" dirty="0"/>
                  <a:t> edges</a:t>
                </a:r>
              </a:p>
              <a:p>
                <a:endParaRPr lang="en-US" sz="2800" dirty="0"/>
              </a:p>
              <a:p>
                <a:endParaRPr lang="en-US" sz="2800" dirty="0"/>
              </a:p>
              <a:p>
                <a:r>
                  <a:rPr lang="en-US" sz="2800" b="1" dirty="0"/>
                  <a:t>Proof: </a:t>
                </a:r>
                <a:r>
                  <a:rPr lang="en-US" sz="2800" dirty="0"/>
                  <a:t>the path can interacts with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(</m:t>
                    </m:r>
                    <m:func>
                      <m:func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2800">
                            <a:latin typeface="Cambria Math" panose="02040503050406030204" pitchFamily="18" charset="0"/>
                          </a:rPr>
                          <m:t>log</m:t>
                        </m:r>
                      </m:fName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)</m:t>
                        </m:r>
                      </m:e>
                    </m:func>
                  </m:oMath>
                </a14:m>
                <a:r>
                  <a:rPr lang="en-US" sz="2800" dirty="0"/>
                  <a:t> path </a:t>
                </a:r>
              </a:p>
              <a:p>
                <a:r>
                  <a:rPr lang="en-US" sz="2800" dirty="0"/>
                  <a:t>in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𝐻𝐿</m:t>
                    </m:r>
                  </m:oMath>
                </a14:m>
                <a:endParaRPr lang="en-US" sz="2800" dirty="0"/>
              </a:p>
            </p:txBody>
          </p:sp>
        </mc:Choice>
        <mc:Fallback xmlns="">
          <p:sp>
            <p:nvSpPr>
              <p:cNvPr id="39" name="TextBox 3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37215" y="1802061"/>
                <a:ext cx="9074023" cy="3539430"/>
              </a:xfrm>
              <a:prstGeom prst="rect">
                <a:avLst/>
              </a:prstGeom>
              <a:blipFill>
                <a:blip r:embed="rId2"/>
                <a:stretch>
                  <a:fillRect l="-1411" t="-1724" r="-403" b="-41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60472743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0515600" cy="1325563"/>
          </a:xfrm>
        </p:spPr>
        <p:txBody>
          <a:bodyPr/>
          <a:lstStyle/>
          <a:p>
            <a:r>
              <a:rPr lang="en-US" dirty="0"/>
              <a:t>Improved Routing Scheme for Trees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88470" y="1287692"/>
                <a:ext cx="10853361" cy="5417908"/>
              </a:xfrm>
            </p:spPr>
            <p:txBody>
              <a:bodyPr>
                <a:normAutofit fontScale="92500" lnSpcReduction="10000"/>
              </a:bodyPr>
              <a:lstStyle/>
              <a:p>
                <a:pPr marL="0" indent="0">
                  <a:buNone/>
                </a:pPr>
                <a:r>
                  <a:rPr lang="en-US" dirty="0">
                    <a:solidFill>
                      <a:srgbClr val="FF0000"/>
                    </a:solidFill>
                  </a:rPr>
                  <a:t>Preprocessing algorithm: </a:t>
                </a:r>
                <a:endParaRPr lang="en-US" dirty="0"/>
              </a:p>
              <a:p>
                <a:pPr>
                  <a:lnSpc>
                    <a:spcPct val="100000"/>
                  </a:lnSpc>
                </a:pPr>
                <a:r>
                  <a:rPr lang="en-US" dirty="0"/>
                  <a:t>DFS numbering</a:t>
                </a:r>
              </a:p>
              <a:p>
                <a:pPr>
                  <a:lnSpc>
                    <a:spcPct val="100000"/>
                  </a:lnSpc>
                </a:pPr>
                <a:r>
                  <a:rPr lang="en-US" dirty="0"/>
                  <a:t>Heavy-light decomposition</a:t>
                </a:r>
                <a:endParaRPr lang="he-IL" dirty="0"/>
              </a:p>
              <a:p>
                <a:pPr marL="0" indent="0">
                  <a:lnSpc>
                    <a:spcPct val="110000"/>
                  </a:lnSpc>
                  <a:buNone/>
                </a:pPr>
                <a:r>
                  <a:rPr lang="en-US" u="sng" dirty="0">
                    <a:solidFill>
                      <a:srgbClr val="00B0F0"/>
                    </a:solidFill>
                  </a:rPr>
                  <a:t>Label </a:t>
                </a:r>
                <a14:m>
                  <m:oMath xmlns:m="http://schemas.openxmlformats.org/officeDocument/2006/math">
                    <m:r>
                      <a:rPr lang="en-US" b="0" i="1" u="sng" smtClean="0">
                        <a:solidFill>
                          <a:srgbClr val="00B0F0"/>
                        </a:solidFill>
                        <a:latin typeface="Cambria Math" panose="02040503050406030204" pitchFamily="18" charset="0"/>
                      </a:rPr>
                      <m:t>𝐿</m:t>
                    </m:r>
                    <m:d>
                      <m:dPr>
                        <m:ctrlPr>
                          <a:rPr lang="en-US" b="0" i="1" u="sng" smtClean="0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u="sng" smtClean="0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</m:d>
                    <m:r>
                      <a:rPr lang="en-US" b="0" i="1" u="sng" smtClean="0">
                        <a:solidFill>
                          <a:srgbClr val="00B0F0"/>
                        </a:solidFill>
                        <a:latin typeface="Cambria Math" panose="02040503050406030204" pitchFamily="18" charset="0"/>
                      </a:rPr>
                      <m:t>:</m:t>
                    </m:r>
                  </m:oMath>
                </a14:m>
                <a:endParaRPr lang="en-US" u="sng" dirty="0">
                  <a:solidFill>
                    <a:srgbClr val="00B0F0"/>
                  </a:solidFill>
                </a:endParaRPr>
              </a:p>
              <a:p>
                <a:pPr marL="0" indent="0">
                  <a:lnSpc>
                    <a:spcPct val="110000"/>
                  </a:lnSpc>
                  <a:buNone/>
                </a:pPr>
                <a:r>
                  <a:rPr lang="en-US" dirty="0"/>
                  <a:t>1. 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m:rPr>
                        <m:sty m:val="p"/>
                      </m:rPr>
                      <a:rPr lang="en-US" b="0" i="1" dirty="0" smtClean="0">
                        <a:latin typeface="Cambria Math" panose="02040503050406030204" pitchFamily="18" charset="0"/>
                      </a:rPr>
                      <m:t>log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</a:t>
                </a:r>
                <a:r>
                  <a:rPr lang="en-US" dirty="0">
                    <a:solidFill>
                      <a:srgbClr val="00B050"/>
                    </a:solidFill>
                  </a:rPr>
                  <a:t>light</a:t>
                </a:r>
                <a:r>
                  <a:rPr lang="en-US" dirty="0"/>
                  <a:t>-edges on the path from root to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𝑢</m:t>
                    </m:r>
                  </m:oMath>
                </a14:m>
                <a:endParaRPr lang="en-US" b="0" i="1" dirty="0">
                  <a:latin typeface="Cambria Math" panose="02040503050406030204" pitchFamily="18" charset="0"/>
                </a:endParaRPr>
              </a:p>
              <a:p>
                <a:pPr marL="0" indent="0">
                  <a:lnSpc>
                    <a:spcPct val="110000"/>
                  </a:lnSpc>
                  <a:buNone/>
                </a:pPr>
                <a:r>
                  <a:rPr lang="en-US" b="0" dirty="0"/>
                  <a:t>2.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𝐷𝐹𝑆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𝑢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  <a:p>
                <a:pPr marL="0" indent="0">
                  <a:lnSpc>
                    <a:spcPct val="170000"/>
                  </a:lnSpc>
                  <a:buNone/>
                </a:pPr>
                <a:r>
                  <a:rPr lang="en-US" u="sng" dirty="0">
                    <a:solidFill>
                      <a:srgbClr val="00B0F0"/>
                    </a:solidFill>
                  </a:rPr>
                  <a:t>Routing table </a:t>
                </a:r>
                <a14:m>
                  <m:oMath xmlns:m="http://schemas.openxmlformats.org/officeDocument/2006/math">
                    <m:r>
                      <a:rPr lang="en-US" b="0" i="1" u="sng" smtClean="0">
                        <a:solidFill>
                          <a:srgbClr val="00B0F0"/>
                        </a:solidFill>
                        <a:latin typeface="Cambria Math" panose="02040503050406030204" pitchFamily="18" charset="0"/>
                      </a:rPr>
                      <m:t>𝑅</m:t>
                    </m:r>
                    <m:d>
                      <m:dPr>
                        <m:ctrlPr>
                          <a:rPr lang="en-US" b="0" i="1" u="sng" smtClean="0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u="sng" smtClean="0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</m:d>
                    <m:r>
                      <a:rPr lang="en-US" b="0" i="1" u="sng" smtClean="0">
                        <a:solidFill>
                          <a:srgbClr val="00B0F0"/>
                        </a:solidFill>
                        <a:latin typeface="Cambria Math" panose="02040503050406030204" pitchFamily="18" charset="0"/>
                      </a:rPr>
                      <m:t>:</m:t>
                    </m:r>
                  </m:oMath>
                </a14:m>
                <a:endParaRPr lang="en-US" b="0" u="sng" dirty="0">
                  <a:solidFill>
                    <a:srgbClr val="00B0F0"/>
                  </a:solidFill>
                </a:endParaRPr>
              </a:p>
              <a:p>
                <a:pPr marL="0" indent="0">
                  <a:lnSpc>
                    <a:spcPct val="10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1. [</m:t>
                      </m:r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𝐷𝐹𝑆</m:t>
                      </m:r>
                      <m:d>
                        <m:dPr>
                          <m:ctrlP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𝑢</m:t>
                          </m:r>
                        </m:e>
                      </m:d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, </m:t>
                      </m:r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𝐷𝐹𝑆</m:t>
                      </m:r>
                      <m:d>
                        <m:dPr>
                          <m:ctrlP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ℓ</m:t>
                          </m:r>
                          <m:d>
                            <m:dPr>
                              <m:ctrlP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𝑢</m:t>
                              </m:r>
                            </m:e>
                          </m:d>
                        </m:e>
                      </m:d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]</m:t>
                      </m:r>
                    </m:oMath>
                  </m:oMathPara>
                </a14:m>
                <a:endParaRPr lang="en-US" b="0" dirty="0">
                  <a:solidFill>
                    <a:schemeClr val="tx1"/>
                  </a:solidFill>
                </a:endParaRPr>
              </a:p>
              <a:p>
                <a:pPr marL="0" indent="0">
                  <a:lnSpc>
                    <a:spcPct val="100000"/>
                  </a:lnSpc>
                  <a:buNone/>
                </a:pPr>
                <a:r>
                  <a:rPr lang="en-US" dirty="0"/>
                  <a:t>2. Parent of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𝑢</m:t>
                    </m:r>
                  </m:oMath>
                </a14:m>
                <a:endParaRPr lang="en-US" b="0" dirty="0">
                  <a:solidFill>
                    <a:schemeClr val="tx1"/>
                  </a:solidFill>
                </a:endParaRPr>
              </a:p>
              <a:p>
                <a:pPr marL="0" indent="0">
                  <a:lnSpc>
                    <a:spcPct val="100000"/>
                  </a:lnSpc>
                  <a:buNone/>
                </a:pPr>
                <a:r>
                  <a:rPr lang="en-US" dirty="0"/>
                  <a:t>3. </a:t>
                </a:r>
                <a:r>
                  <a:rPr lang="en-US" dirty="0">
                    <a:solidFill>
                      <a:srgbClr val="FF0000"/>
                    </a:solidFill>
                  </a:rPr>
                  <a:t>Heavy</a:t>
                </a:r>
                <a:r>
                  <a:rPr lang="en-US" dirty="0"/>
                  <a:t> child of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𝑢</m:t>
                    </m:r>
                  </m:oMath>
                </a14:m>
                <a:endParaRPr lang="en-US" b="0" dirty="0">
                  <a:solidFill>
                    <a:schemeClr val="tx1"/>
                  </a:solidFill>
                </a:endParaRPr>
              </a:p>
              <a:p>
                <a:pPr marL="0" indent="0">
                  <a:lnSpc>
                    <a:spcPct val="100000"/>
                  </a:lnSpc>
                  <a:buNone/>
                </a:pPr>
                <a:endParaRPr lang="en-US" dirty="0"/>
              </a:p>
              <a:p>
                <a:pPr marL="0" indent="0">
                  <a:lnSpc>
                    <a:spcPct val="150000"/>
                  </a:lnSpc>
                  <a:buNone/>
                </a:pPr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endParaRPr lang="en-US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8470" y="1287692"/>
                <a:ext cx="10853361" cy="5417908"/>
              </a:xfrm>
              <a:blipFill>
                <a:blip r:embed="rId2"/>
                <a:stretch>
                  <a:fillRect l="-1011" t="-225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" name="Straight Connector 3"/>
          <p:cNvCxnSpPr/>
          <p:nvPr/>
        </p:nvCxnSpPr>
        <p:spPr>
          <a:xfrm flipH="1">
            <a:off x="9725891" y="1299441"/>
            <a:ext cx="435668" cy="918606"/>
          </a:xfrm>
          <a:prstGeom prst="line">
            <a:avLst/>
          </a:prstGeom>
          <a:ln w="41275">
            <a:solidFill>
              <a:schemeClr val="tx1"/>
            </a:solidFill>
          </a:ln>
          <a:effectLst>
            <a:glow rad="139700">
              <a:schemeClr val="accent6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/>
        </p:nvCxnSpPr>
        <p:spPr>
          <a:xfrm>
            <a:off x="10161559" y="1299441"/>
            <a:ext cx="382708" cy="918606"/>
          </a:xfrm>
          <a:prstGeom prst="line">
            <a:avLst/>
          </a:prstGeom>
          <a:ln w="412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Oval 5"/>
          <p:cNvSpPr>
            <a:spLocks noChangeArrowheads="1"/>
          </p:cNvSpPr>
          <p:nvPr/>
        </p:nvSpPr>
        <p:spPr bwMode="auto">
          <a:xfrm>
            <a:off x="9588082" y="2218047"/>
            <a:ext cx="243108" cy="243108"/>
          </a:xfrm>
          <a:prstGeom prst="ellipse">
            <a:avLst/>
          </a:prstGeom>
          <a:solidFill>
            <a:schemeClr val="accent1"/>
          </a:solidFill>
          <a:ln w="25400">
            <a:solidFill>
              <a:schemeClr val="tx1"/>
            </a:solidFill>
            <a:round/>
            <a:headEnd/>
            <a:tailEnd/>
          </a:ln>
          <a:effectLst>
            <a:glow rad="139700">
              <a:schemeClr val="accent6">
                <a:satMod val="175000"/>
                <a:alpha val="40000"/>
              </a:schemeClr>
            </a:glow>
          </a:effectLst>
        </p:spPr>
        <p:txBody>
          <a:bodyPr wrap="none" anchor="ctr"/>
          <a:lstStyle>
            <a:defPPr>
              <a:defRPr lang="he-IL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endParaRPr lang="en-US"/>
          </a:p>
        </p:txBody>
      </p:sp>
      <p:sp>
        <p:nvSpPr>
          <p:cNvPr id="7" name="Oval 6"/>
          <p:cNvSpPr>
            <a:spLocks noChangeArrowheads="1"/>
          </p:cNvSpPr>
          <p:nvPr/>
        </p:nvSpPr>
        <p:spPr bwMode="auto">
          <a:xfrm>
            <a:off x="10430870" y="2218047"/>
            <a:ext cx="243108" cy="243108"/>
          </a:xfrm>
          <a:prstGeom prst="ellipse">
            <a:avLst/>
          </a:prstGeom>
          <a:solidFill>
            <a:schemeClr val="accent1"/>
          </a:solidFill>
          <a:ln w="25400">
            <a:solidFill>
              <a:schemeClr val="tx1"/>
            </a:solidFill>
            <a:round/>
            <a:headEnd/>
            <a:tailEnd/>
          </a:ln>
          <a:effectLst>
            <a:glow rad="139700">
              <a:schemeClr val="accent3">
                <a:lumMod val="75000"/>
                <a:alpha val="40000"/>
              </a:schemeClr>
            </a:glow>
          </a:effectLst>
        </p:spPr>
        <p:txBody>
          <a:bodyPr wrap="none" anchor="ctr"/>
          <a:lstStyle>
            <a:defPPr>
              <a:defRPr lang="he-IL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H="1">
            <a:off x="9014060" y="2425274"/>
            <a:ext cx="607786" cy="767664"/>
          </a:xfrm>
          <a:prstGeom prst="line">
            <a:avLst/>
          </a:prstGeom>
          <a:ln w="412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>
            <a:stCxn id="6" idx="4"/>
          </p:cNvCxnSpPr>
          <p:nvPr/>
        </p:nvCxnSpPr>
        <p:spPr>
          <a:xfrm flipH="1">
            <a:off x="9604037" y="2461155"/>
            <a:ext cx="105599" cy="736361"/>
          </a:xfrm>
          <a:prstGeom prst="line">
            <a:avLst/>
          </a:prstGeom>
          <a:ln w="41275">
            <a:solidFill>
              <a:schemeClr val="tx1"/>
            </a:solidFill>
          </a:ln>
          <a:effectLst>
            <a:glow rad="139700">
              <a:schemeClr val="accent6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>
            <a:stCxn id="6" idx="5"/>
          </p:cNvCxnSpPr>
          <p:nvPr/>
        </p:nvCxnSpPr>
        <p:spPr>
          <a:xfrm>
            <a:off x="9795588" y="2425553"/>
            <a:ext cx="400280" cy="771963"/>
          </a:xfrm>
          <a:prstGeom prst="line">
            <a:avLst/>
          </a:prstGeom>
          <a:ln w="412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Oval 10"/>
          <p:cNvSpPr>
            <a:spLocks noChangeArrowheads="1"/>
          </p:cNvSpPr>
          <p:nvPr/>
        </p:nvSpPr>
        <p:spPr bwMode="auto">
          <a:xfrm>
            <a:off x="8840318" y="3192938"/>
            <a:ext cx="243108" cy="243108"/>
          </a:xfrm>
          <a:prstGeom prst="ellipse">
            <a:avLst/>
          </a:prstGeom>
          <a:solidFill>
            <a:schemeClr val="accent1"/>
          </a:solidFill>
          <a:ln w="25400">
            <a:solidFill>
              <a:schemeClr val="tx1"/>
            </a:solidFill>
            <a:round/>
            <a:headEnd/>
            <a:tailEnd/>
          </a:ln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  <p:txBody>
          <a:bodyPr wrap="none" anchor="ctr"/>
          <a:lstStyle>
            <a:defPPr>
              <a:defRPr lang="he-IL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endParaRPr lang="en-US"/>
          </a:p>
        </p:txBody>
      </p:sp>
      <p:sp>
        <p:nvSpPr>
          <p:cNvPr id="12" name="Oval 11"/>
          <p:cNvSpPr>
            <a:spLocks noChangeArrowheads="1"/>
          </p:cNvSpPr>
          <p:nvPr/>
        </p:nvSpPr>
        <p:spPr bwMode="auto">
          <a:xfrm>
            <a:off x="9495489" y="3192938"/>
            <a:ext cx="243108" cy="243108"/>
          </a:xfrm>
          <a:prstGeom prst="ellipse">
            <a:avLst/>
          </a:prstGeom>
          <a:solidFill>
            <a:schemeClr val="accent1"/>
          </a:solidFill>
          <a:ln w="25400">
            <a:solidFill>
              <a:schemeClr val="tx1"/>
            </a:solidFill>
            <a:round/>
            <a:headEnd/>
            <a:tailEnd/>
          </a:ln>
          <a:effectLst>
            <a:glow rad="139700">
              <a:schemeClr val="accent6">
                <a:satMod val="175000"/>
                <a:alpha val="40000"/>
              </a:schemeClr>
            </a:glow>
          </a:effectLst>
        </p:spPr>
        <p:txBody>
          <a:bodyPr wrap="none" anchor="ctr"/>
          <a:lstStyle>
            <a:defPPr>
              <a:defRPr lang="he-IL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endParaRPr lang="en-US"/>
          </a:p>
        </p:txBody>
      </p:sp>
      <p:sp>
        <p:nvSpPr>
          <p:cNvPr id="13" name="Oval 12"/>
          <p:cNvSpPr>
            <a:spLocks noChangeArrowheads="1"/>
          </p:cNvSpPr>
          <p:nvPr/>
        </p:nvSpPr>
        <p:spPr bwMode="auto">
          <a:xfrm>
            <a:off x="10070261" y="3199814"/>
            <a:ext cx="243108" cy="243108"/>
          </a:xfrm>
          <a:prstGeom prst="ellipse">
            <a:avLst/>
          </a:prstGeom>
          <a:solidFill>
            <a:schemeClr val="accent1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>
            <a:defPPr>
              <a:defRPr lang="he-IL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endParaRPr lang="en-US"/>
          </a:p>
        </p:txBody>
      </p:sp>
      <p:cxnSp>
        <p:nvCxnSpPr>
          <p:cNvPr id="14" name="Straight Connector 13"/>
          <p:cNvCxnSpPr>
            <a:stCxn id="7" idx="5"/>
          </p:cNvCxnSpPr>
          <p:nvPr/>
        </p:nvCxnSpPr>
        <p:spPr>
          <a:xfrm>
            <a:off x="10638376" y="2425553"/>
            <a:ext cx="635282" cy="767385"/>
          </a:xfrm>
          <a:prstGeom prst="line">
            <a:avLst/>
          </a:prstGeom>
          <a:ln w="41275">
            <a:solidFill>
              <a:schemeClr val="tx1"/>
            </a:solidFill>
          </a:ln>
          <a:effectLst>
            <a:glow rad="139700">
              <a:schemeClr val="accent3">
                <a:lumMod val="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10564692" y="2438593"/>
            <a:ext cx="109286" cy="754345"/>
          </a:xfrm>
          <a:prstGeom prst="line">
            <a:avLst/>
          </a:prstGeom>
          <a:ln w="412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Oval 15"/>
          <p:cNvSpPr>
            <a:spLocks noChangeArrowheads="1"/>
          </p:cNvSpPr>
          <p:nvPr/>
        </p:nvSpPr>
        <p:spPr bwMode="auto">
          <a:xfrm>
            <a:off x="10579910" y="3170376"/>
            <a:ext cx="243108" cy="243108"/>
          </a:xfrm>
          <a:prstGeom prst="ellipse">
            <a:avLst/>
          </a:prstGeom>
          <a:solidFill>
            <a:schemeClr val="accent1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>
            <a:defPPr>
              <a:defRPr lang="he-IL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endParaRPr lang="en-US"/>
          </a:p>
        </p:txBody>
      </p:sp>
      <p:sp>
        <p:nvSpPr>
          <p:cNvPr id="17" name="Oval 16"/>
          <p:cNvSpPr>
            <a:spLocks noChangeArrowheads="1"/>
          </p:cNvSpPr>
          <p:nvPr/>
        </p:nvSpPr>
        <p:spPr bwMode="auto">
          <a:xfrm>
            <a:off x="11207060" y="3192938"/>
            <a:ext cx="243108" cy="243108"/>
          </a:xfrm>
          <a:prstGeom prst="ellipse">
            <a:avLst/>
          </a:prstGeom>
          <a:solidFill>
            <a:schemeClr val="accent1"/>
          </a:solidFill>
          <a:ln w="25400">
            <a:solidFill>
              <a:schemeClr val="tx1"/>
            </a:solidFill>
            <a:round/>
            <a:headEnd/>
            <a:tailEnd/>
          </a:ln>
          <a:effectLst>
            <a:glow rad="139700">
              <a:schemeClr val="accent3">
                <a:lumMod val="75000"/>
                <a:alpha val="40000"/>
              </a:schemeClr>
            </a:glow>
          </a:effec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latin typeface="Arial" charset="0"/>
              <a:cs typeface="Arial" charset="0"/>
            </a:endParaRPr>
          </a:p>
        </p:txBody>
      </p:sp>
      <p:cxnSp>
        <p:nvCxnSpPr>
          <p:cNvPr id="18" name="Straight Connector 17"/>
          <p:cNvCxnSpPr/>
          <p:nvPr/>
        </p:nvCxnSpPr>
        <p:spPr>
          <a:xfrm flipH="1">
            <a:off x="8065990" y="3398041"/>
            <a:ext cx="783877" cy="686778"/>
          </a:xfrm>
          <a:prstGeom prst="line">
            <a:avLst/>
          </a:prstGeom>
          <a:ln w="41275">
            <a:solidFill>
              <a:schemeClr val="tx1"/>
            </a:solidFill>
          </a:ln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>
            <a:off x="8621687" y="3432695"/>
            <a:ext cx="300641" cy="652124"/>
          </a:xfrm>
          <a:prstGeom prst="line">
            <a:avLst/>
          </a:prstGeom>
          <a:ln w="412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 flipH="1">
            <a:off x="9212175" y="3393463"/>
            <a:ext cx="331997" cy="686778"/>
          </a:xfrm>
          <a:prstGeom prst="line">
            <a:avLst/>
          </a:prstGeom>
          <a:ln w="412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>
            <a:off x="9600716" y="3440624"/>
            <a:ext cx="3321" cy="639617"/>
          </a:xfrm>
          <a:prstGeom prst="line">
            <a:avLst/>
          </a:prstGeom>
          <a:ln w="41275">
            <a:solidFill>
              <a:schemeClr val="tx1"/>
            </a:solidFill>
          </a:ln>
          <a:effectLst>
            <a:glow rad="139700">
              <a:schemeClr val="accent6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>
            <a:off x="9662815" y="3432695"/>
            <a:ext cx="347581" cy="629092"/>
          </a:xfrm>
          <a:prstGeom prst="line">
            <a:avLst/>
          </a:prstGeom>
          <a:ln w="412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Oval 22"/>
          <p:cNvSpPr>
            <a:spLocks noChangeArrowheads="1"/>
          </p:cNvSpPr>
          <p:nvPr/>
        </p:nvSpPr>
        <p:spPr bwMode="auto">
          <a:xfrm>
            <a:off x="7922481" y="4082156"/>
            <a:ext cx="243108" cy="243108"/>
          </a:xfrm>
          <a:prstGeom prst="ellipse">
            <a:avLst/>
          </a:prstGeom>
          <a:solidFill>
            <a:schemeClr val="accent1"/>
          </a:solidFill>
          <a:ln w="25400">
            <a:solidFill>
              <a:schemeClr val="tx1"/>
            </a:solidFill>
            <a:round/>
            <a:headEnd/>
            <a:tailEnd/>
          </a:ln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  <p:txBody>
          <a:bodyPr wrap="none" anchor="ctr"/>
          <a:lstStyle>
            <a:defPPr>
              <a:defRPr lang="he-IL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endParaRPr lang="en-US"/>
          </a:p>
        </p:txBody>
      </p:sp>
      <p:sp>
        <p:nvSpPr>
          <p:cNvPr id="24" name="Oval 23"/>
          <p:cNvSpPr>
            <a:spLocks noChangeArrowheads="1"/>
          </p:cNvSpPr>
          <p:nvPr/>
        </p:nvSpPr>
        <p:spPr bwMode="auto">
          <a:xfrm>
            <a:off x="8492967" y="4082156"/>
            <a:ext cx="243108" cy="243108"/>
          </a:xfrm>
          <a:prstGeom prst="ellipse">
            <a:avLst/>
          </a:prstGeom>
          <a:solidFill>
            <a:schemeClr val="accent1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>
            <a:defPPr>
              <a:defRPr lang="he-IL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endParaRPr lang="en-US"/>
          </a:p>
        </p:txBody>
      </p:sp>
      <p:sp>
        <p:nvSpPr>
          <p:cNvPr id="25" name="Oval 24"/>
          <p:cNvSpPr>
            <a:spLocks noChangeArrowheads="1"/>
          </p:cNvSpPr>
          <p:nvPr/>
        </p:nvSpPr>
        <p:spPr bwMode="auto">
          <a:xfrm>
            <a:off x="9076472" y="4073780"/>
            <a:ext cx="243108" cy="243108"/>
          </a:xfrm>
          <a:prstGeom prst="ellipse">
            <a:avLst/>
          </a:prstGeom>
          <a:solidFill>
            <a:schemeClr val="accent1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>
            <a:defPPr>
              <a:defRPr lang="he-IL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endParaRPr lang="en-US"/>
          </a:p>
        </p:txBody>
      </p:sp>
      <p:sp>
        <p:nvSpPr>
          <p:cNvPr id="26" name="Oval 25"/>
          <p:cNvSpPr>
            <a:spLocks noChangeArrowheads="1"/>
          </p:cNvSpPr>
          <p:nvPr/>
        </p:nvSpPr>
        <p:spPr bwMode="auto">
          <a:xfrm>
            <a:off x="9919067" y="4066648"/>
            <a:ext cx="243108" cy="243108"/>
          </a:xfrm>
          <a:prstGeom prst="ellipse">
            <a:avLst/>
          </a:prstGeom>
          <a:solidFill>
            <a:schemeClr val="accent1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>
            <a:defPPr>
              <a:defRPr lang="he-IL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endParaRPr lang="en-US"/>
          </a:p>
        </p:txBody>
      </p:sp>
      <p:sp>
        <p:nvSpPr>
          <p:cNvPr id="27" name="Oval 26"/>
          <p:cNvSpPr>
            <a:spLocks noChangeArrowheads="1"/>
          </p:cNvSpPr>
          <p:nvPr/>
        </p:nvSpPr>
        <p:spPr bwMode="auto">
          <a:xfrm>
            <a:off x="9479162" y="4068725"/>
            <a:ext cx="243108" cy="243108"/>
          </a:xfrm>
          <a:prstGeom prst="ellipse">
            <a:avLst/>
          </a:prstGeom>
          <a:solidFill>
            <a:schemeClr val="accent1"/>
          </a:solidFill>
          <a:ln w="25400">
            <a:solidFill>
              <a:schemeClr val="tx1"/>
            </a:solidFill>
            <a:round/>
            <a:headEnd/>
            <a:tailEnd/>
          </a:ln>
          <a:effectLst>
            <a:glow rad="139700">
              <a:schemeClr val="accent6">
                <a:satMod val="175000"/>
                <a:alpha val="40000"/>
              </a:schemeClr>
            </a:glow>
          </a:effectLst>
        </p:spPr>
        <p:txBody>
          <a:bodyPr wrap="none" anchor="ctr"/>
          <a:lstStyle>
            <a:defPPr>
              <a:defRPr lang="he-IL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endParaRPr lang="en-US"/>
          </a:p>
        </p:txBody>
      </p:sp>
      <p:cxnSp>
        <p:nvCxnSpPr>
          <p:cNvPr id="28" name="Straight Connector 27"/>
          <p:cNvCxnSpPr>
            <a:stCxn id="17" idx="4"/>
            <a:endCxn id="29" idx="0"/>
          </p:cNvCxnSpPr>
          <p:nvPr/>
        </p:nvCxnSpPr>
        <p:spPr>
          <a:xfrm>
            <a:off x="11328614" y="3436046"/>
            <a:ext cx="90397" cy="706139"/>
          </a:xfrm>
          <a:prstGeom prst="line">
            <a:avLst/>
          </a:prstGeom>
          <a:ln w="41275">
            <a:solidFill>
              <a:schemeClr val="tx1"/>
            </a:solidFill>
          </a:ln>
          <a:effectLst>
            <a:glow rad="139700">
              <a:schemeClr val="accent3">
                <a:lumMod val="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Oval 28"/>
          <p:cNvSpPr>
            <a:spLocks noChangeArrowheads="1"/>
          </p:cNvSpPr>
          <p:nvPr/>
        </p:nvSpPr>
        <p:spPr bwMode="auto">
          <a:xfrm>
            <a:off x="11297457" y="4142185"/>
            <a:ext cx="243108" cy="243108"/>
          </a:xfrm>
          <a:prstGeom prst="ellipse">
            <a:avLst/>
          </a:prstGeom>
          <a:solidFill>
            <a:schemeClr val="accent1"/>
          </a:solidFill>
          <a:ln w="25400">
            <a:solidFill>
              <a:schemeClr val="tx1"/>
            </a:solidFill>
            <a:round/>
            <a:headEnd/>
            <a:tailEnd/>
          </a:ln>
          <a:effectLst>
            <a:glow rad="139700">
              <a:schemeClr val="accent3">
                <a:lumMod val="75000"/>
                <a:alpha val="40000"/>
              </a:schemeClr>
            </a:glow>
          </a:effec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latin typeface="Arial" charset="0"/>
              <a:cs typeface="Arial" charset="0"/>
            </a:endParaRPr>
          </a:p>
        </p:txBody>
      </p:sp>
      <p:sp>
        <p:nvSpPr>
          <p:cNvPr id="30" name="Oval 29"/>
          <p:cNvSpPr>
            <a:spLocks noChangeArrowheads="1"/>
          </p:cNvSpPr>
          <p:nvPr/>
        </p:nvSpPr>
        <p:spPr bwMode="auto">
          <a:xfrm>
            <a:off x="11423419" y="5112438"/>
            <a:ext cx="243108" cy="243108"/>
          </a:xfrm>
          <a:prstGeom prst="ellipse">
            <a:avLst/>
          </a:prstGeom>
          <a:solidFill>
            <a:schemeClr val="accent1"/>
          </a:solidFill>
          <a:ln w="25400">
            <a:solidFill>
              <a:schemeClr val="tx1"/>
            </a:solidFill>
            <a:round/>
            <a:headEnd/>
            <a:tailEnd/>
          </a:ln>
          <a:effectLst>
            <a:glow rad="139700">
              <a:schemeClr val="accent3">
                <a:lumMod val="75000"/>
                <a:alpha val="40000"/>
              </a:schemeClr>
            </a:glow>
          </a:effec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latin typeface="Arial" charset="0"/>
              <a:cs typeface="Arial" charset="0"/>
            </a:endParaRPr>
          </a:p>
        </p:txBody>
      </p:sp>
      <p:cxnSp>
        <p:nvCxnSpPr>
          <p:cNvPr id="31" name="Straight Connector 30"/>
          <p:cNvCxnSpPr/>
          <p:nvPr/>
        </p:nvCxnSpPr>
        <p:spPr>
          <a:xfrm>
            <a:off x="11436927" y="4413188"/>
            <a:ext cx="103638" cy="678244"/>
          </a:xfrm>
          <a:prstGeom prst="line">
            <a:avLst/>
          </a:prstGeom>
          <a:ln w="41275">
            <a:solidFill>
              <a:schemeClr val="tx1"/>
            </a:solidFill>
          </a:ln>
          <a:effectLst>
            <a:glow rad="139700">
              <a:schemeClr val="accent3">
                <a:lumMod val="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/>
          <p:cNvCxnSpPr>
            <a:stCxn id="27" idx="4"/>
          </p:cNvCxnSpPr>
          <p:nvPr/>
        </p:nvCxnSpPr>
        <p:spPr>
          <a:xfrm flipH="1">
            <a:off x="9528903" y="4311833"/>
            <a:ext cx="71813" cy="557497"/>
          </a:xfrm>
          <a:prstGeom prst="line">
            <a:avLst/>
          </a:prstGeom>
          <a:ln w="41275">
            <a:solidFill>
              <a:schemeClr val="tx1"/>
            </a:solidFill>
          </a:ln>
          <a:effectLst>
            <a:glow rad="139700">
              <a:schemeClr val="accent6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Oval 32"/>
          <p:cNvSpPr>
            <a:spLocks noChangeArrowheads="1"/>
          </p:cNvSpPr>
          <p:nvPr/>
        </p:nvSpPr>
        <p:spPr bwMode="auto">
          <a:xfrm>
            <a:off x="9422618" y="4869330"/>
            <a:ext cx="243108" cy="243108"/>
          </a:xfrm>
          <a:prstGeom prst="ellipse">
            <a:avLst/>
          </a:prstGeom>
          <a:solidFill>
            <a:schemeClr val="accent1"/>
          </a:solidFill>
          <a:ln w="25400">
            <a:solidFill>
              <a:schemeClr val="tx1"/>
            </a:solidFill>
            <a:round/>
            <a:headEnd/>
            <a:tailEnd/>
          </a:ln>
          <a:effectLst>
            <a:glow rad="139700">
              <a:schemeClr val="accent6">
                <a:satMod val="175000"/>
                <a:alpha val="40000"/>
              </a:schemeClr>
            </a:glow>
          </a:effectLst>
        </p:spPr>
        <p:txBody>
          <a:bodyPr wrap="none" anchor="ctr"/>
          <a:lstStyle>
            <a:defPPr>
              <a:defRPr lang="he-IL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endParaRPr lang="en-US"/>
          </a:p>
        </p:txBody>
      </p:sp>
      <p:sp>
        <p:nvSpPr>
          <p:cNvPr id="34" name="Oval 33"/>
          <p:cNvSpPr>
            <a:spLocks noChangeArrowheads="1"/>
          </p:cNvSpPr>
          <p:nvPr/>
        </p:nvSpPr>
        <p:spPr bwMode="auto">
          <a:xfrm>
            <a:off x="10032464" y="1098916"/>
            <a:ext cx="243108" cy="243108"/>
          </a:xfrm>
          <a:prstGeom prst="ellipse">
            <a:avLst/>
          </a:prstGeom>
          <a:solidFill>
            <a:schemeClr val="accent1"/>
          </a:solidFill>
          <a:ln w="25400">
            <a:solidFill>
              <a:schemeClr val="tx1"/>
            </a:solidFill>
            <a:round/>
            <a:headEnd/>
            <a:tailEnd/>
          </a:ln>
          <a:effectLst>
            <a:glow rad="139700">
              <a:schemeClr val="accent6">
                <a:satMod val="175000"/>
                <a:alpha val="40000"/>
              </a:schemeClr>
            </a:glow>
          </a:effectLst>
        </p:spPr>
        <p:txBody>
          <a:bodyPr wrap="none" anchor="ctr"/>
          <a:lstStyle>
            <a:defPPr>
              <a:defRPr lang="he-IL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5" name="TextBox 34"/>
              <p:cNvSpPr txBox="1"/>
              <p:nvPr/>
            </p:nvSpPr>
            <p:spPr>
              <a:xfrm flipH="1">
                <a:off x="7434715" y="3802044"/>
                <a:ext cx="499971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𝑢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35" name="TextBox 3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flipH="1">
                <a:off x="7434715" y="3802044"/>
                <a:ext cx="499971" cy="523220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7" name="Straight Connector 36"/>
          <p:cNvCxnSpPr/>
          <p:nvPr/>
        </p:nvCxnSpPr>
        <p:spPr>
          <a:xfrm flipH="1">
            <a:off x="7919698" y="4325264"/>
            <a:ext cx="75766" cy="684115"/>
          </a:xfrm>
          <a:prstGeom prst="line">
            <a:avLst/>
          </a:prstGeom>
          <a:ln w="41275">
            <a:solidFill>
              <a:schemeClr val="tx1"/>
            </a:solidFill>
          </a:ln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Oval 38"/>
          <p:cNvSpPr>
            <a:spLocks noChangeArrowheads="1"/>
          </p:cNvSpPr>
          <p:nvPr/>
        </p:nvSpPr>
        <p:spPr bwMode="auto">
          <a:xfrm>
            <a:off x="7784688" y="5026309"/>
            <a:ext cx="243108" cy="243108"/>
          </a:xfrm>
          <a:prstGeom prst="ellipse">
            <a:avLst/>
          </a:prstGeom>
          <a:solidFill>
            <a:schemeClr val="accent1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>
            <a:defPPr>
              <a:defRPr lang="he-IL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endParaRPr lang="en-US"/>
          </a:p>
        </p:txBody>
      </p:sp>
      <p:cxnSp>
        <p:nvCxnSpPr>
          <p:cNvPr id="41" name="Straight Connector 40"/>
          <p:cNvCxnSpPr>
            <a:stCxn id="23" idx="4"/>
            <a:endCxn id="44" idx="0"/>
          </p:cNvCxnSpPr>
          <p:nvPr/>
        </p:nvCxnSpPr>
        <p:spPr>
          <a:xfrm>
            <a:off x="8044035" y="4325264"/>
            <a:ext cx="378183" cy="663851"/>
          </a:xfrm>
          <a:prstGeom prst="line">
            <a:avLst/>
          </a:prstGeom>
          <a:ln w="412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Oval 43"/>
          <p:cNvSpPr>
            <a:spLocks noChangeArrowheads="1"/>
          </p:cNvSpPr>
          <p:nvPr/>
        </p:nvSpPr>
        <p:spPr bwMode="auto">
          <a:xfrm>
            <a:off x="8300664" y="4989115"/>
            <a:ext cx="243108" cy="243108"/>
          </a:xfrm>
          <a:prstGeom prst="ellipse">
            <a:avLst/>
          </a:prstGeom>
          <a:solidFill>
            <a:schemeClr val="accent1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>
            <a:defPPr>
              <a:defRPr lang="he-IL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endParaRPr lang="en-US"/>
          </a:p>
        </p:txBody>
      </p:sp>
      <p:cxnSp>
        <p:nvCxnSpPr>
          <p:cNvPr id="46" name="Straight Connector 45"/>
          <p:cNvCxnSpPr/>
          <p:nvPr/>
        </p:nvCxnSpPr>
        <p:spPr>
          <a:xfrm flipH="1">
            <a:off x="7838479" y="5286347"/>
            <a:ext cx="75766" cy="684115"/>
          </a:xfrm>
          <a:prstGeom prst="line">
            <a:avLst/>
          </a:prstGeom>
          <a:ln w="41275">
            <a:solidFill>
              <a:schemeClr val="tx1"/>
            </a:solidFill>
          </a:ln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Connector 46"/>
          <p:cNvCxnSpPr>
            <a:stCxn id="39" idx="4"/>
            <a:endCxn id="48" idx="0"/>
          </p:cNvCxnSpPr>
          <p:nvPr/>
        </p:nvCxnSpPr>
        <p:spPr>
          <a:xfrm>
            <a:off x="7906242" y="5269417"/>
            <a:ext cx="400524" cy="601768"/>
          </a:xfrm>
          <a:prstGeom prst="line">
            <a:avLst/>
          </a:prstGeom>
          <a:ln w="412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Oval 47"/>
          <p:cNvSpPr>
            <a:spLocks noChangeArrowheads="1"/>
          </p:cNvSpPr>
          <p:nvPr/>
        </p:nvSpPr>
        <p:spPr bwMode="auto">
          <a:xfrm>
            <a:off x="8185212" y="5871185"/>
            <a:ext cx="243108" cy="243108"/>
          </a:xfrm>
          <a:prstGeom prst="ellipse">
            <a:avLst/>
          </a:prstGeom>
          <a:solidFill>
            <a:schemeClr val="accent1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>
            <a:defPPr>
              <a:defRPr lang="he-IL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endParaRPr lang="en-US"/>
          </a:p>
        </p:txBody>
      </p:sp>
      <p:sp>
        <p:nvSpPr>
          <p:cNvPr id="49" name="Oval 48"/>
          <p:cNvSpPr>
            <a:spLocks noChangeArrowheads="1"/>
          </p:cNvSpPr>
          <p:nvPr/>
        </p:nvSpPr>
        <p:spPr bwMode="auto">
          <a:xfrm>
            <a:off x="7671137" y="5962643"/>
            <a:ext cx="243108" cy="243108"/>
          </a:xfrm>
          <a:prstGeom prst="ellipse">
            <a:avLst/>
          </a:prstGeom>
          <a:solidFill>
            <a:schemeClr val="accent1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>
            <a:defPPr>
              <a:defRPr lang="he-IL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586792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0472" y="-121339"/>
            <a:ext cx="10515600" cy="1325563"/>
          </a:xfrm>
        </p:spPr>
        <p:txBody>
          <a:bodyPr>
            <a:normAutofit/>
          </a:bodyPr>
          <a:lstStyle/>
          <a:p>
            <a:r>
              <a:rPr lang="en-US" sz="4000" dirty="0"/>
              <a:t>Improved Routing Scheme for Trees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0" y="1163388"/>
                <a:ext cx="12306730" cy="5417908"/>
              </a:xfrm>
            </p:spPr>
            <p:txBody>
              <a:bodyPr>
                <a:normAutofit/>
              </a:bodyPr>
              <a:lstStyle/>
              <a:p>
                <a:pPr marL="0" indent="0">
                  <a:lnSpc>
                    <a:spcPct val="100000"/>
                  </a:lnSpc>
                  <a:buNone/>
                </a:pPr>
                <a:r>
                  <a:rPr lang="en-US" dirty="0">
                    <a:solidFill>
                      <a:srgbClr val="00B0F0"/>
                    </a:solidFill>
                  </a:rPr>
                  <a:t>Label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00B0F0"/>
                        </a:solidFill>
                        <a:latin typeface="Cambria Math" panose="02040503050406030204" pitchFamily="18" charset="0"/>
                      </a:rPr>
                      <m:t>𝐿</m:t>
                    </m:r>
                    <m:d>
                      <m:dPr>
                        <m:ctrlPr>
                          <a:rPr lang="en-US" b="0" i="1" smtClean="0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</m:d>
                    <m:r>
                      <a:rPr lang="en-US" b="0" i="1" smtClean="0">
                        <a:solidFill>
                          <a:srgbClr val="00B0F0"/>
                        </a:solidFill>
                        <a:latin typeface="Cambria Math" panose="02040503050406030204" pitchFamily="18" charset="0"/>
                      </a:rPr>
                      <m:t>: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m:rPr>
                        <m:sty m:val="p"/>
                      </m:rPr>
                      <a:rPr lang="en-US" b="0" i="1" dirty="0" smtClean="0">
                        <a:latin typeface="Cambria Math" panose="02040503050406030204" pitchFamily="18" charset="0"/>
                      </a:rPr>
                      <m:t>log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</a:t>
                </a:r>
                <a:r>
                  <a:rPr lang="en-US" dirty="0">
                    <a:solidFill>
                      <a:srgbClr val="00B050"/>
                    </a:solidFill>
                  </a:rPr>
                  <a:t>light</a:t>
                </a:r>
                <a:r>
                  <a:rPr lang="en-US" dirty="0"/>
                  <a:t>-edges on the path to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𝑢</m:t>
                    </m:r>
                  </m:oMath>
                </a14:m>
                <a:r>
                  <a:rPr lang="en-US" b="0" dirty="0"/>
                  <a:t> </a:t>
                </a:r>
                <a14:m>
                  <m:oMath xmlns:m="http://schemas.openxmlformats.org/officeDocument/2006/math">
                    <m:r>
                      <a:rPr lang="en-US" b="0" i="0" smtClean="0">
                        <a:latin typeface="Cambria Math" panose="02040503050406030204" pitchFamily="18" charset="0"/>
                      </a:rPr>
                      <m:t>+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𝐷𝐹𝑆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𝑢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  <a:p>
                <a:pPr marL="0" indent="0">
                  <a:lnSpc>
                    <a:spcPct val="100000"/>
                  </a:lnSpc>
                  <a:buNone/>
                </a:pPr>
                <a:r>
                  <a:rPr lang="en-US" dirty="0">
                    <a:solidFill>
                      <a:srgbClr val="00B0F0"/>
                    </a:solidFill>
                  </a:rPr>
                  <a:t>Routing table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00B0F0"/>
                        </a:solidFill>
                        <a:latin typeface="Cambria Math" panose="02040503050406030204" pitchFamily="18" charset="0"/>
                      </a:rPr>
                      <m:t>𝑅</m:t>
                    </m:r>
                    <m:d>
                      <m:dPr>
                        <m:ctrlPr>
                          <a:rPr lang="en-US" b="0" i="1" smtClean="0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</m:d>
                    <m:r>
                      <a:rPr lang="en-US" b="0" i="1" smtClean="0">
                        <a:solidFill>
                          <a:srgbClr val="00B0F0"/>
                        </a:solidFill>
                        <a:latin typeface="Cambria Math" panose="02040503050406030204" pitchFamily="18" charset="0"/>
                      </a:rPr>
                      <m:t>:</m:t>
                    </m:r>
                    <m:r>
                      <a:rPr lang="en-US" b="0" i="0" smtClean="0">
                        <a:solidFill>
                          <a:srgbClr val="00B0F0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</m:t>
                    </m:r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𝐷𝐹𝑆</m:t>
                        </m:r>
                        <m:d>
                          <m:dPr>
                            <m:ctrlP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𝑢</m:t>
                            </m:r>
                          </m:e>
                        </m:d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, </m:t>
                        </m:r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𝐷𝐹𝑆</m:t>
                        </m:r>
                        <m:d>
                          <m:dPr>
                            <m:ctrlP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𝑓</m:t>
                            </m:r>
                            <m:d>
                              <m:dPr>
                                <m:ctrlPr>
                                  <a:rPr lang="en-US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𝑢</m:t>
                                </m:r>
                              </m:e>
                            </m:d>
                          </m:e>
                        </m:d>
                      </m:e>
                    </m:d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, </m:t>
                    </m:r>
                  </m:oMath>
                </a14:m>
                <a:r>
                  <a:rPr lang="en-US" dirty="0"/>
                  <a:t> parent of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𝑢</m:t>
                    </m:r>
                    <m:r>
                      <a:rPr lang="en-US" b="0" i="0" smtClean="0">
                        <a:latin typeface="Cambria Math" panose="02040503050406030204" pitchFamily="18" charset="0"/>
                      </a:rPr>
                      <m:t>,  </m:t>
                    </m:r>
                  </m:oMath>
                </a14:m>
                <a:r>
                  <a:rPr lang="en-US" dirty="0">
                    <a:solidFill>
                      <a:srgbClr val="FF0000"/>
                    </a:solidFill>
                  </a:rPr>
                  <a:t>heavy</a:t>
                </a:r>
                <a:r>
                  <a:rPr lang="en-US" dirty="0"/>
                  <a:t> child of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𝑢</m:t>
                    </m:r>
                  </m:oMath>
                </a14:m>
                <a:endParaRPr lang="en-US" b="0" dirty="0">
                  <a:solidFill>
                    <a:schemeClr val="tx1"/>
                  </a:solidFill>
                </a:endParaRPr>
              </a:p>
              <a:p>
                <a:pPr marL="0" indent="0">
                  <a:lnSpc>
                    <a:spcPct val="100000"/>
                  </a:lnSpc>
                  <a:buNone/>
                </a:pPr>
                <a:endParaRPr lang="en-US" b="0" dirty="0">
                  <a:solidFill>
                    <a:srgbClr val="00B0F0"/>
                  </a:solidFill>
                </a:endParaRPr>
              </a:p>
              <a:p>
                <a:pPr marL="0" indent="0">
                  <a:lnSpc>
                    <a:spcPct val="100000"/>
                  </a:lnSpc>
                  <a:buNone/>
                </a:pPr>
                <a:r>
                  <a:rPr lang="en-US" b="0" dirty="0">
                    <a:solidFill>
                      <a:srgbClr val="00B0F0"/>
                    </a:solidFill>
                  </a:rPr>
                  <a:t>Routing Alg. at node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00B0F0"/>
                        </a:solidFill>
                        <a:latin typeface="Cambria Math" panose="02040503050406030204" pitchFamily="18" charset="0"/>
                      </a:rPr>
                      <m:t>𝑢</m:t>
                    </m:r>
                    <m:r>
                      <a:rPr lang="en-US" b="0" i="1" smtClean="0">
                        <a:solidFill>
                          <a:srgbClr val="00B0F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>
                    <a:solidFill>
                      <a:srgbClr val="00B0F0"/>
                    </a:solidFill>
                  </a:rPr>
                  <a:t>(target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solidFill>
                          <a:srgbClr val="00B0F0"/>
                        </a:solidFill>
                        <a:latin typeface="Cambria Math" panose="02040503050406030204" pitchFamily="18" charset="0"/>
                      </a:rPr>
                      <m:t>v</m:t>
                    </m:r>
                    <m:r>
                      <a:rPr lang="en-US" b="0" i="0" smtClean="0">
                        <a:solidFill>
                          <a:srgbClr val="00B0F0"/>
                        </a:solidFill>
                        <a:latin typeface="Cambria Math" panose="02040503050406030204" pitchFamily="18" charset="0"/>
                      </a:rPr>
                      <m:t>)</m:t>
                    </m:r>
                    <m:r>
                      <a:rPr lang="en-US" b="0" i="1" smtClean="0">
                        <a:solidFill>
                          <a:srgbClr val="00B0F0"/>
                        </a:solidFill>
                        <a:latin typeface="Cambria Math" panose="02040503050406030204" pitchFamily="18" charset="0"/>
                      </a:rPr>
                      <m:t>:</m:t>
                    </m:r>
                  </m:oMath>
                </a14:m>
                <a:endParaRPr lang="en-US" b="0" dirty="0">
                  <a:solidFill>
                    <a:srgbClr val="00B0F0"/>
                  </a:solidFill>
                </a:endParaRPr>
              </a:p>
              <a:p>
                <a:pPr marL="514350" indent="-514350">
                  <a:lnSpc>
                    <a:spcPct val="100000"/>
                  </a:lnSpc>
                  <a:buAutoNum type="arabicPeriod"/>
                </a:pPr>
                <a:r>
                  <a:rPr lang="en-US" dirty="0"/>
                  <a:t>If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𝑣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∉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𝑇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</m:oMath>
                </a14:m>
                <a:r>
                  <a:rPr lang="en-US" b="0" dirty="0"/>
                  <a:t> forward to parent</a:t>
                </a:r>
              </a:p>
              <a:p>
                <a:pPr marL="514350" indent="-514350">
                  <a:lnSpc>
                    <a:spcPct val="100000"/>
                  </a:lnSpc>
                  <a:buAutoNum type="arabicPeriod"/>
                </a:pPr>
                <a:r>
                  <a:rPr lang="en-US" dirty="0"/>
                  <a:t>If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∃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𝑢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𝐿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𝑣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b="0" dirty="0"/>
                  <a:t>, forward to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𝑤</m:t>
                    </m:r>
                  </m:oMath>
                </a14:m>
                <a:endParaRPr lang="en-US" b="0" dirty="0"/>
              </a:p>
              <a:p>
                <a:pPr marL="514350" indent="-514350">
                  <a:lnSpc>
                    <a:spcPct val="100000"/>
                  </a:lnSpc>
                  <a:buAutoNum type="arabicPeriod"/>
                </a:pPr>
                <a:r>
                  <a:rPr lang="en-US" dirty="0"/>
                  <a:t>Forward to heavy child</a:t>
                </a:r>
                <a:endParaRPr lang="en-US" b="0" dirty="0"/>
              </a:p>
              <a:p>
                <a:pPr marL="0" indent="0">
                  <a:lnSpc>
                    <a:spcPct val="100000"/>
                  </a:lnSpc>
                  <a:buNone/>
                </a:pPr>
                <a:endParaRPr lang="en-US" dirty="0"/>
              </a:p>
              <a:p>
                <a:pPr marL="0" indent="0">
                  <a:lnSpc>
                    <a:spcPct val="150000"/>
                  </a:lnSpc>
                  <a:buNone/>
                </a:pPr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endParaRPr lang="en-US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0" y="1163388"/>
                <a:ext cx="12306730" cy="5417908"/>
              </a:xfrm>
              <a:blipFill>
                <a:blip r:embed="rId2"/>
                <a:stretch>
                  <a:fillRect l="-1040" t="-112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" name="Straight Connector 3"/>
          <p:cNvCxnSpPr>
            <a:stCxn id="34" idx="3"/>
            <a:endCxn id="6" idx="6"/>
          </p:cNvCxnSpPr>
          <p:nvPr/>
        </p:nvCxnSpPr>
        <p:spPr>
          <a:xfrm flipH="1">
            <a:off x="8957721" y="2541595"/>
            <a:ext cx="739370" cy="305634"/>
          </a:xfrm>
          <a:prstGeom prst="line">
            <a:avLst/>
          </a:prstGeom>
          <a:ln w="41275">
            <a:solidFill>
              <a:schemeClr val="tx1"/>
            </a:solidFill>
          </a:ln>
          <a:effectLst>
            <a:glow rad="139700">
              <a:schemeClr val="accent6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>
            <a:stCxn id="34" idx="5"/>
            <a:endCxn id="7" idx="0"/>
          </p:cNvCxnSpPr>
          <p:nvPr/>
        </p:nvCxnSpPr>
        <p:spPr>
          <a:xfrm>
            <a:off x="9868995" y="2541595"/>
            <a:ext cx="646483" cy="378418"/>
          </a:xfrm>
          <a:prstGeom prst="line">
            <a:avLst/>
          </a:prstGeom>
          <a:ln w="412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Oval 5"/>
          <p:cNvSpPr>
            <a:spLocks noChangeArrowheads="1"/>
          </p:cNvSpPr>
          <p:nvPr/>
        </p:nvSpPr>
        <p:spPr bwMode="auto">
          <a:xfrm>
            <a:off x="8714613" y="2725675"/>
            <a:ext cx="243108" cy="243108"/>
          </a:xfrm>
          <a:prstGeom prst="ellipse">
            <a:avLst/>
          </a:prstGeom>
          <a:solidFill>
            <a:schemeClr val="accent1"/>
          </a:solidFill>
          <a:ln w="25400">
            <a:solidFill>
              <a:schemeClr val="tx1"/>
            </a:solidFill>
            <a:round/>
            <a:headEnd/>
            <a:tailEnd/>
          </a:ln>
          <a:effectLst>
            <a:glow rad="139700">
              <a:schemeClr val="accent6">
                <a:satMod val="175000"/>
                <a:alpha val="40000"/>
              </a:schemeClr>
            </a:glow>
          </a:effectLst>
        </p:spPr>
        <p:txBody>
          <a:bodyPr wrap="none" anchor="ctr"/>
          <a:lstStyle>
            <a:defPPr>
              <a:defRPr lang="he-IL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endParaRPr lang="en-US"/>
          </a:p>
        </p:txBody>
      </p:sp>
      <p:sp>
        <p:nvSpPr>
          <p:cNvPr id="7" name="Oval 6"/>
          <p:cNvSpPr>
            <a:spLocks noChangeArrowheads="1"/>
          </p:cNvSpPr>
          <p:nvPr/>
        </p:nvSpPr>
        <p:spPr bwMode="auto">
          <a:xfrm>
            <a:off x="10393924" y="2920013"/>
            <a:ext cx="243108" cy="243108"/>
          </a:xfrm>
          <a:prstGeom prst="ellipse">
            <a:avLst/>
          </a:prstGeom>
          <a:solidFill>
            <a:schemeClr val="accent1"/>
          </a:solidFill>
          <a:ln w="25400">
            <a:solidFill>
              <a:schemeClr val="tx1"/>
            </a:solidFill>
            <a:round/>
            <a:headEnd/>
            <a:tailEnd/>
          </a:ln>
          <a:effectLst>
            <a:glow rad="139700">
              <a:schemeClr val="accent3">
                <a:lumMod val="75000"/>
                <a:alpha val="40000"/>
              </a:schemeClr>
            </a:glow>
          </a:effectLst>
        </p:spPr>
        <p:txBody>
          <a:bodyPr wrap="none" anchor="ctr"/>
          <a:lstStyle>
            <a:defPPr>
              <a:defRPr lang="he-IL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H="1">
            <a:off x="8130966" y="2962929"/>
            <a:ext cx="607786" cy="767664"/>
          </a:xfrm>
          <a:prstGeom prst="line">
            <a:avLst/>
          </a:prstGeom>
          <a:ln w="412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>
            <a:stCxn id="6" idx="4"/>
          </p:cNvCxnSpPr>
          <p:nvPr/>
        </p:nvCxnSpPr>
        <p:spPr>
          <a:xfrm flipH="1">
            <a:off x="8720943" y="2998810"/>
            <a:ext cx="105599" cy="736361"/>
          </a:xfrm>
          <a:prstGeom prst="line">
            <a:avLst/>
          </a:prstGeom>
          <a:ln w="41275">
            <a:solidFill>
              <a:schemeClr val="tx1"/>
            </a:solidFill>
          </a:ln>
          <a:effectLst>
            <a:glow rad="139700">
              <a:schemeClr val="accent6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>
            <a:stCxn id="6" idx="5"/>
          </p:cNvCxnSpPr>
          <p:nvPr/>
        </p:nvCxnSpPr>
        <p:spPr>
          <a:xfrm>
            <a:off x="8912494" y="2963208"/>
            <a:ext cx="400280" cy="771963"/>
          </a:xfrm>
          <a:prstGeom prst="line">
            <a:avLst/>
          </a:prstGeom>
          <a:ln w="412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Oval 10"/>
          <p:cNvSpPr>
            <a:spLocks noChangeArrowheads="1"/>
          </p:cNvSpPr>
          <p:nvPr/>
        </p:nvSpPr>
        <p:spPr bwMode="auto">
          <a:xfrm>
            <a:off x="7957224" y="3730593"/>
            <a:ext cx="243108" cy="243108"/>
          </a:xfrm>
          <a:prstGeom prst="ellipse">
            <a:avLst/>
          </a:prstGeom>
          <a:solidFill>
            <a:schemeClr val="accent1"/>
          </a:solidFill>
          <a:ln w="25400">
            <a:solidFill>
              <a:schemeClr val="tx1"/>
            </a:solidFill>
            <a:round/>
            <a:headEnd/>
            <a:tailEnd/>
          </a:ln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  <p:txBody>
          <a:bodyPr wrap="none" anchor="ctr"/>
          <a:lstStyle>
            <a:defPPr>
              <a:defRPr lang="he-IL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endParaRPr lang="en-US"/>
          </a:p>
        </p:txBody>
      </p:sp>
      <p:sp>
        <p:nvSpPr>
          <p:cNvPr id="12" name="Oval 11"/>
          <p:cNvSpPr>
            <a:spLocks noChangeArrowheads="1"/>
          </p:cNvSpPr>
          <p:nvPr/>
        </p:nvSpPr>
        <p:spPr bwMode="auto">
          <a:xfrm>
            <a:off x="8612395" y="3730593"/>
            <a:ext cx="243108" cy="243108"/>
          </a:xfrm>
          <a:prstGeom prst="ellipse">
            <a:avLst/>
          </a:prstGeom>
          <a:solidFill>
            <a:schemeClr val="accent1"/>
          </a:solidFill>
          <a:ln w="25400">
            <a:solidFill>
              <a:schemeClr val="tx1"/>
            </a:solidFill>
            <a:round/>
            <a:headEnd/>
            <a:tailEnd/>
          </a:ln>
          <a:effectLst>
            <a:glow rad="139700">
              <a:schemeClr val="accent6">
                <a:satMod val="175000"/>
                <a:alpha val="40000"/>
              </a:schemeClr>
            </a:glow>
          </a:effectLst>
        </p:spPr>
        <p:txBody>
          <a:bodyPr wrap="none" anchor="ctr"/>
          <a:lstStyle>
            <a:defPPr>
              <a:defRPr lang="he-IL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endParaRPr lang="en-US"/>
          </a:p>
        </p:txBody>
      </p:sp>
      <p:sp>
        <p:nvSpPr>
          <p:cNvPr id="13" name="Oval 12"/>
          <p:cNvSpPr>
            <a:spLocks noChangeArrowheads="1"/>
          </p:cNvSpPr>
          <p:nvPr/>
        </p:nvSpPr>
        <p:spPr bwMode="auto">
          <a:xfrm>
            <a:off x="9187167" y="3737469"/>
            <a:ext cx="243108" cy="243108"/>
          </a:xfrm>
          <a:prstGeom prst="ellipse">
            <a:avLst/>
          </a:prstGeom>
          <a:solidFill>
            <a:schemeClr val="accent1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>
            <a:defPPr>
              <a:defRPr lang="he-IL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endParaRPr lang="en-US"/>
          </a:p>
        </p:txBody>
      </p:sp>
      <p:cxnSp>
        <p:nvCxnSpPr>
          <p:cNvPr id="14" name="Straight Connector 13"/>
          <p:cNvCxnSpPr>
            <a:stCxn id="7" idx="5"/>
          </p:cNvCxnSpPr>
          <p:nvPr/>
        </p:nvCxnSpPr>
        <p:spPr>
          <a:xfrm>
            <a:off x="10601430" y="3127519"/>
            <a:ext cx="635282" cy="767385"/>
          </a:xfrm>
          <a:prstGeom prst="line">
            <a:avLst/>
          </a:prstGeom>
          <a:ln w="41275">
            <a:solidFill>
              <a:schemeClr val="tx1"/>
            </a:solidFill>
          </a:ln>
          <a:effectLst>
            <a:glow rad="139700">
              <a:schemeClr val="accent3">
                <a:lumMod val="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10527746" y="3140559"/>
            <a:ext cx="109286" cy="754345"/>
          </a:xfrm>
          <a:prstGeom prst="line">
            <a:avLst/>
          </a:prstGeom>
          <a:ln w="412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Oval 15"/>
          <p:cNvSpPr>
            <a:spLocks noChangeArrowheads="1"/>
          </p:cNvSpPr>
          <p:nvPr/>
        </p:nvSpPr>
        <p:spPr bwMode="auto">
          <a:xfrm>
            <a:off x="10542964" y="3872342"/>
            <a:ext cx="243108" cy="243108"/>
          </a:xfrm>
          <a:prstGeom prst="ellipse">
            <a:avLst/>
          </a:prstGeom>
          <a:solidFill>
            <a:schemeClr val="accent1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>
            <a:defPPr>
              <a:defRPr lang="he-IL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endParaRPr lang="en-US"/>
          </a:p>
        </p:txBody>
      </p:sp>
      <p:sp>
        <p:nvSpPr>
          <p:cNvPr id="17" name="Oval 16"/>
          <p:cNvSpPr>
            <a:spLocks noChangeArrowheads="1"/>
          </p:cNvSpPr>
          <p:nvPr/>
        </p:nvSpPr>
        <p:spPr bwMode="auto">
          <a:xfrm>
            <a:off x="11170114" y="3894904"/>
            <a:ext cx="243108" cy="243108"/>
          </a:xfrm>
          <a:prstGeom prst="ellipse">
            <a:avLst/>
          </a:prstGeom>
          <a:solidFill>
            <a:schemeClr val="accent1"/>
          </a:solidFill>
          <a:ln w="25400">
            <a:solidFill>
              <a:schemeClr val="tx1"/>
            </a:solidFill>
            <a:round/>
            <a:headEnd/>
            <a:tailEnd/>
          </a:ln>
          <a:effectLst>
            <a:glow rad="139700">
              <a:schemeClr val="accent3">
                <a:lumMod val="75000"/>
                <a:alpha val="40000"/>
              </a:schemeClr>
            </a:glow>
          </a:effec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latin typeface="Arial" charset="0"/>
              <a:cs typeface="Arial" charset="0"/>
            </a:endParaRPr>
          </a:p>
        </p:txBody>
      </p:sp>
      <p:cxnSp>
        <p:nvCxnSpPr>
          <p:cNvPr id="18" name="Straight Connector 17"/>
          <p:cNvCxnSpPr/>
          <p:nvPr/>
        </p:nvCxnSpPr>
        <p:spPr>
          <a:xfrm flipH="1">
            <a:off x="7182896" y="3935696"/>
            <a:ext cx="783877" cy="686778"/>
          </a:xfrm>
          <a:prstGeom prst="line">
            <a:avLst/>
          </a:prstGeom>
          <a:ln w="41275">
            <a:solidFill>
              <a:schemeClr val="tx1"/>
            </a:solidFill>
          </a:ln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>
            <a:off x="7738593" y="3970350"/>
            <a:ext cx="300641" cy="652124"/>
          </a:xfrm>
          <a:prstGeom prst="line">
            <a:avLst/>
          </a:prstGeom>
          <a:ln w="412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 flipH="1">
            <a:off x="8329081" y="3931118"/>
            <a:ext cx="331997" cy="686778"/>
          </a:xfrm>
          <a:prstGeom prst="line">
            <a:avLst/>
          </a:prstGeom>
          <a:ln w="412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>
            <a:off x="8717622" y="3978279"/>
            <a:ext cx="3321" cy="639617"/>
          </a:xfrm>
          <a:prstGeom prst="line">
            <a:avLst/>
          </a:prstGeom>
          <a:ln w="41275">
            <a:solidFill>
              <a:schemeClr val="tx1"/>
            </a:solidFill>
          </a:ln>
          <a:effectLst>
            <a:glow rad="139700">
              <a:schemeClr val="accent6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>
            <a:off x="8779721" y="3970350"/>
            <a:ext cx="347581" cy="629092"/>
          </a:xfrm>
          <a:prstGeom prst="line">
            <a:avLst/>
          </a:prstGeom>
          <a:ln w="412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Oval 22"/>
          <p:cNvSpPr>
            <a:spLocks noChangeArrowheads="1"/>
          </p:cNvSpPr>
          <p:nvPr/>
        </p:nvSpPr>
        <p:spPr bwMode="auto">
          <a:xfrm>
            <a:off x="7039387" y="4619811"/>
            <a:ext cx="243108" cy="243108"/>
          </a:xfrm>
          <a:prstGeom prst="ellipse">
            <a:avLst/>
          </a:prstGeom>
          <a:solidFill>
            <a:schemeClr val="accent1"/>
          </a:solidFill>
          <a:ln w="25400">
            <a:solidFill>
              <a:schemeClr val="tx1"/>
            </a:solidFill>
            <a:round/>
            <a:headEnd/>
            <a:tailEnd/>
          </a:ln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  <p:txBody>
          <a:bodyPr wrap="none" anchor="ctr"/>
          <a:lstStyle>
            <a:defPPr>
              <a:defRPr lang="he-IL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endParaRPr lang="en-US"/>
          </a:p>
        </p:txBody>
      </p:sp>
      <p:sp>
        <p:nvSpPr>
          <p:cNvPr id="24" name="Oval 23"/>
          <p:cNvSpPr>
            <a:spLocks noChangeArrowheads="1"/>
          </p:cNvSpPr>
          <p:nvPr/>
        </p:nvSpPr>
        <p:spPr bwMode="auto">
          <a:xfrm>
            <a:off x="7609873" y="4619811"/>
            <a:ext cx="243108" cy="243108"/>
          </a:xfrm>
          <a:prstGeom prst="ellipse">
            <a:avLst/>
          </a:prstGeom>
          <a:solidFill>
            <a:schemeClr val="accent1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>
            <a:defPPr>
              <a:defRPr lang="he-IL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endParaRPr lang="en-US"/>
          </a:p>
        </p:txBody>
      </p:sp>
      <p:sp>
        <p:nvSpPr>
          <p:cNvPr id="25" name="Oval 24"/>
          <p:cNvSpPr>
            <a:spLocks noChangeArrowheads="1"/>
          </p:cNvSpPr>
          <p:nvPr/>
        </p:nvSpPr>
        <p:spPr bwMode="auto">
          <a:xfrm>
            <a:off x="8193378" y="4611435"/>
            <a:ext cx="243108" cy="243108"/>
          </a:xfrm>
          <a:prstGeom prst="ellipse">
            <a:avLst/>
          </a:prstGeom>
          <a:solidFill>
            <a:schemeClr val="accent1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>
            <a:defPPr>
              <a:defRPr lang="he-IL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endParaRPr lang="en-US"/>
          </a:p>
        </p:txBody>
      </p:sp>
      <p:sp>
        <p:nvSpPr>
          <p:cNvPr id="26" name="Oval 25"/>
          <p:cNvSpPr>
            <a:spLocks noChangeArrowheads="1"/>
          </p:cNvSpPr>
          <p:nvPr/>
        </p:nvSpPr>
        <p:spPr bwMode="auto">
          <a:xfrm>
            <a:off x="9035973" y="4604303"/>
            <a:ext cx="243108" cy="243108"/>
          </a:xfrm>
          <a:prstGeom prst="ellipse">
            <a:avLst/>
          </a:prstGeom>
          <a:solidFill>
            <a:schemeClr val="accent1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>
            <a:defPPr>
              <a:defRPr lang="he-IL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endParaRPr lang="en-US"/>
          </a:p>
        </p:txBody>
      </p:sp>
      <p:sp>
        <p:nvSpPr>
          <p:cNvPr id="27" name="Oval 26"/>
          <p:cNvSpPr>
            <a:spLocks noChangeArrowheads="1"/>
          </p:cNvSpPr>
          <p:nvPr/>
        </p:nvSpPr>
        <p:spPr bwMode="auto">
          <a:xfrm>
            <a:off x="8596068" y="4606380"/>
            <a:ext cx="243108" cy="243108"/>
          </a:xfrm>
          <a:prstGeom prst="ellipse">
            <a:avLst/>
          </a:prstGeom>
          <a:solidFill>
            <a:schemeClr val="accent1"/>
          </a:solidFill>
          <a:ln w="25400">
            <a:solidFill>
              <a:schemeClr val="tx1"/>
            </a:solidFill>
            <a:round/>
            <a:headEnd/>
            <a:tailEnd/>
          </a:ln>
          <a:effectLst>
            <a:glow rad="139700">
              <a:schemeClr val="accent6">
                <a:satMod val="175000"/>
                <a:alpha val="40000"/>
              </a:schemeClr>
            </a:glow>
          </a:effectLst>
        </p:spPr>
        <p:txBody>
          <a:bodyPr wrap="none" anchor="ctr"/>
          <a:lstStyle>
            <a:defPPr>
              <a:defRPr lang="he-IL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endParaRPr lang="en-US"/>
          </a:p>
        </p:txBody>
      </p:sp>
      <p:cxnSp>
        <p:nvCxnSpPr>
          <p:cNvPr id="28" name="Straight Connector 27"/>
          <p:cNvCxnSpPr>
            <a:stCxn id="17" idx="4"/>
            <a:endCxn id="29" idx="0"/>
          </p:cNvCxnSpPr>
          <p:nvPr/>
        </p:nvCxnSpPr>
        <p:spPr>
          <a:xfrm>
            <a:off x="11291668" y="4138012"/>
            <a:ext cx="90397" cy="706139"/>
          </a:xfrm>
          <a:prstGeom prst="line">
            <a:avLst/>
          </a:prstGeom>
          <a:ln w="41275">
            <a:solidFill>
              <a:schemeClr val="tx1"/>
            </a:solidFill>
          </a:ln>
          <a:effectLst>
            <a:glow rad="139700">
              <a:schemeClr val="accent3">
                <a:lumMod val="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Oval 28"/>
          <p:cNvSpPr>
            <a:spLocks noChangeArrowheads="1"/>
          </p:cNvSpPr>
          <p:nvPr/>
        </p:nvSpPr>
        <p:spPr bwMode="auto">
          <a:xfrm>
            <a:off x="11260511" y="4844151"/>
            <a:ext cx="243108" cy="243108"/>
          </a:xfrm>
          <a:prstGeom prst="ellipse">
            <a:avLst/>
          </a:prstGeom>
          <a:solidFill>
            <a:schemeClr val="accent1"/>
          </a:solidFill>
          <a:ln w="25400">
            <a:solidFill>
              <a:schemeClr val="tx1"/>
            </a:solidFill>
            <a:round/>
            <a:headEnd/>
            <a:tailEnd/>
          </a:ln>
          <a:effectLst>
            <a:glow rad="139700">
              <a:schemeClr val="accent3">
                <a:lumMod val="75000"/>
                <a:alpha val="40000"/>
              </a:schemeClr>
            </a:glow>
          </a:effec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latin typeface="Arial" charset="0"/>
              <a:cs typeface="Arial" charset="0"/>
            </a:endParaRPr>
          </a:p>
        </p:txBody>
      </p:sp>
      <p:sp>
        <p:nvSpPr>
          <p:cNvPr id="30" name="Oval 29"/>
          <p:cNvSpPr>
            <a:spLocks noChangeArrowheads="1"/>
          </p:cNvSpPr>
          <p:nvPr/>
        </p:nvSpPr>
        <p:spPr bwMode="auto">
          <a:xfrm>
            <a:off x="11386473" y="5814404"/>
            <a:ext cx="243108" cy="243108"/>
          </a:xfrm>
          <a:prstGeom prst="ellipse">
            <a:avLst/>
          </a:prstGeom>
          <a:solidFill>
            <a:schemeClr val="accent1"/>
          </a:solidFill>
          <a:ln w="25400">
            <a:solidFill>
              <a:schemeClr val="tx1"/>
            </a:solidFill>
            <a:round/>
            <a:headEnd/>
            <a:tailEnd/>
          </a:ln>
          <a:effectLst>
            <a:glow rad="139700">
              <a:schemeClr val="accent3">
                <a:lumMod val="75000"/>
                <a:alpha val="40000"/>
              </a:schemeClr>
            </a:glow>
          </a:effec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latin typeface="Arial" charset="0"/>
              <a:cs typeface="Arial" charset="0"/>
            </a:endParaRPr>
          </a:p>
        </p:txBody>
      </p:sp>
      <p:cxnSp>
        <p:nvCxnSpPr>
          <p:cNvPr id="31" name="Straight Connector 30"/>
          <p:cNvCxnSpPr/>
          <p:nvPr/>
        </p:nvCxnSpPr>
        <p:spPr>
          <a:xfrm>
            <a:off x="11399981" y="5115154"/>
            <a:ext cx="103638" cy="678244"/>
          </a:xfrm>
          <a:prstGeom prst="line">
            <a:avLst/>
          </a:prstGeom>
          <a:ln w="41275">
            <a:solidFill>
              <a:schemeClr val="tx1"/>
            </a:solidFill>
          </a:ln>
          <a:effectLst>
            <a:glow rad="139700">
              <a:schemeClr val="accent3">
                <a:lumMod val="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/>
          <p:cNvCxnSpPr>
            <a:stCxn id="27" idx="4"/>
          </p:cNvCxnSpPr>
          <p:nvPr/>
        </p:nvCxnSpPr>
        <p:spPr>
          <a:xfrm flipH="1">
            <a:off x="8645809" y="4849488"/>
            <a:ext cx="71813" cy="557497"/>
          </a:xfrm>
          <a:prstGeom prst="line">
            <a:avLst/>
          </a:prstGeom>
          <a:ln w="41275">
            <a:solidFill>
              <a:schemeClr val="tx1"/>
            </a:solidFill>
          </a:ln>
          <a:effectLst>
            <a:glow rad="139700">
              <a:schemeClr val="accent6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Oval 32"/>
          <p:cNvSpPr>
            <a:spLocks noChangeArrowheads="1"/>
          </p:cNvSpPr>
          <p:nvPr/>
        </p:nvSpPr>
        <p:spPr bwMode="auto">
          <a:xfrm>
            <a:off x="8539524" y="5406985"/>
            <a:ext cx="243108" cy="243108"/>
          </a:xfrm>
          <a:prstGeom prst="ellipse">
            <a:avLst/>
          </a:prstGeom>
          <a:solidFill>
            <a:schemeClr val="accent1"/>
          </a:solidFill>
          <a:ln w="25400">
            <a:solidFill>
              <a:schemeClr val="tx1"/>
            </a:solidFill>
            <a:round/>
            <a:headEnd/>
            <a:tailEnd/>
          </a:ln>
          <a:effectLst>
            <a:glow rad="139700">
              <a:schemeClr val="accent6">
                <a:satMod val="175000"/>
                <a:alpha val="40000"/>
              </a:schemeClr>
            </a:glow>
          </a:effectLst>
        </p:spPr>
        <p:txBody>
          <a:bodyPr wrap="none" anchor="ctr"/>
          <a:lstStyle>
            <a:defPPr>
              <a:defRPr lang="he-IL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endParaRPr lang="en-US"/>
          </a:p>
        </p:txBody>
      </p:sp>
      <p:sp>
        <p:nvSpPr>
          <p:cNvPr id="34" name="Oval 33"/>
          <p:cNvSpPr>
            <a:spLocks noChangeArrowheads="1"/>
          </p:cNvSpPr>
          <p:nvPr/>
        </p:nvSpPr>
        <p:spPr bwMode="auto">
          <a:xfrm>
            <a:off x="9661489" y="2334089"/>
            <a:ext cx="243108" cy="243108"/>
          </a:xfrm>
          <a:prstGeom prst="ellipse">
            <a:avLst/>
          </a:prstGeom>
          <a:solidFill>
            <a:schemeClr val="accent1"/>
          </a:solidFill>
          <a:ln w="25400">
            <a:solidFill>
              <a:schemeClr val="tx1"/>
            </a:solidFill>
            <a:round/>
            <a:headEnd/>
            <a:tailEnd/>
          </a:ln>
          <a:effectLst>
            <a:glow rad="139700">
              <a:schemeClr val="accent6">
                <a:satMod val="175000"/>
                <a:alpha val="40000"/>
              </a:schemeClr>
            </a:glow>
          </a:effectLst>
        </p:spPr>
        <p:txBody>
          <a:bodyPr wrap="none" anchor="ctr"/>
          <a:lstStyle>
            <a:defPPr>
              <a:defRPr lang="he-IL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5" name="TextBox 34"/>
              <p:cNvSpPr txBox="1"/>
              <p:nvPr/>
            </p:nvSpPr>
            <p:spPr>
              <a:xfrm flipH="1">
                <a:off x="6551621" y="4339699"/>
                <a:ext cx="499971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𝑢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35" name="TextBox 3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flipH="1">
                <a:off x="6551621" y="4339699"/>
                <a:ext cx="499971" cy="523220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7" name="Straight Connector 36"/>
          <p:cNvCxnSpPr/>
          <p:nvPr/>
        </p:nvCxnSpPr>
        <p:spPr>
          <a:xfrm flipH="1">
            <a:off x="7036604" y="4862919"/>
            <a:ext cx="75766" cy="684115"/>
          </a:xfrm>
          <a:prstGeom prst="line">
            <a:avLst/>
          </a:prstGeom>
          <a:ln w="41275">
            <a:solidFill>
              <a:schemeClr val="tx1"/>
            </a:solidFill>
          </a:ln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Oval 38"/>
          <p:cNvSpPr>
            <a:spLocks noChangeArrowheads="1"/>
          </p:cNvSpPr>
          <p:nvPr/>
        </p:nvSpPr>
        <p:spPr bwMode="auto">
          <a:xfrm>
            <a:off x="6901594" y="5563964"/>
            <a:ext cx="243108" cy="243108"/>
          </a:xfrm>
          <a:prstGeom prst="ellipse">
            <a:avLst/>
          </a:prstGeom>
          <a:solidFill>
            <a:schemeClr val="accent1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>
            <a:defPPr>
              <a:defRPr lang="he-IL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endParaRPr lang="en-US"/>
          </a:p>
        </p:txBody>
      </p:sp>
      <p:cxnSp>
        <p:nvCxnSpPr>
          <p:cNvPr id="41" name="Straight Connector 40"/>
          <p:cNvCxnSpPr>
            <a:stCxn id="23" idx="4"/>
            <a:endCxn id="44" idx="0"/>
          </p:cNvCxnSpPr>
          <p:nvPr/>
        </p:nvCxnSpPr>
        <p:spPr>
          <a:xfrm>
            <a:off x="7160941" y="4862919"/>
            <a:ext cx="378183" cy="663851"/>
          </a:xfrm>
          <a:prstGeom prst="line">
            <a:avLst/>
          </a:prstGeom>
          <a:ln w="412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Oval 43"/>
          <p:cNvSpPr>
            <a:spLocks noChangeArrowheads="1"/>
          </p:cNvSpPr>
          <p:nvPr/>
        </p:nvSpPr>
        <p:spPr bwMode="auto">
          <a:xfrm>
            <a:off x="7417570" y="5526770"/>
            <a:ext cx="243108" cy="243108"/>
          </a:xfrm>
          <a:prstGeom prst="ellipse">
            <a:avLst/>
          </a:prstGeom>
          <a:solidFill>
            <a:schemeClr val="accent1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>
            <a:defPPr>
              <a:defRPr lang="he-IL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endParaRPr lang="en-US"/>
          </a:p>
        </p:txBody>
      </p:sp>
      <p:cxnSp>
        <p:nvCxnSpPr>
          <p:cNvPr id="46" name="Straight Connector 45"/>
          <p:cNvCxnSpPr/>
          <p:nvPr/>
        </p:nvCxnSpPr>
        <p:spPr>
          <a:xfrm flipH="1">
            <a:off x="6955385" y="5824002"/>
            <a:ext cx="75766" cy="684115"/>
          </a:xfrm>
          <a:prstGeom prst="line">
            <a:avLst/>
          </a:prstGeom>
          <a:ln w="41275">
            <a:solidFill>
              <a:schemeClr val="tx1"/>
            </a:solidFill>
          </a:ln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Connector 46"/>
          <p:cNvCxnSpPr>
            <a:stCxn id="39" idx="4"/>
            <a:endCxn id="48" idx="0"/>
          </p:cNvCxnSpPr>
          <p:nvPr/>
        </p:nvCxnSpPr>
        <p:spPr>
          <a:xfrm>
            <a:off x="7023148" y="5807072"/>
            <a:ext cx="400524" cy="601768"/>
          </a:xfrm>
          <a:prstGeom prst="line">
            <a:avLst/>
          </a:prstGeom>
          <a:ln w="412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Oval 47"/>
          <p:cNvSpPr>
            <a:spLocks noChangeArrowheads="1"/>
          </p:cNvSpPr>
          <p:nvPr/>
        </p:nvSpPr>
        <p:spPr bwMode="auto">
          <a:xfrm>
            <a:off x="7302118" y="6408840"/>
            <a:ext cx="243108" cy="243108"/>
          </a:xfrm>
          <a:prstGeom prst="ellipse">
            <a:avLst/>
          </a:prstGeom>
          <a:solidFill>
            <a:schemeClr val="accent1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>
            <a:defPPr>
              <a:defRPr lang="he-IL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endParaRPr lang="en-US"/>
          </a:p>
        </p:txBody>
      </p:sp>
      <p:sp>
        <p:nvSpPr>
          <p:cNvPr id="49" name="Oval 48"/>
          <p:cNvSpPr>
            <a:spLocks noChangeArrowheads="1"/>
          </p:cNvSpPr>
          <p:nvPr/>
        </p:nvSpPr>
        <p:spPr bwMode="auto">
          <a:xfrm>
            <a:off x="6788043" y="6500298"/>
            <a:ext cx="243108" cy="243108"/>
          </a:xfrm>
          <a:prstGeom prst="ellipse">
            <a:avLst/>
          </a:prstGeom>
          <a:solidFill>
            <a:schemeClr val="accent1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>
            <a:defPPr>
              <a:defRPr lang="he-IL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3" name="TextBox 52"/>
              <p:cNvSpPr txBox="1"/>
              <p:nvPr/>
            </p:nvSpPr>
            <p:spPr>
              <a:xfrm flipH="1">
                <a:off x="11534776" y="4592933"/>
                <a:ext cx="499971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𝑣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53" name="TextBox 5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flipH="1">
                <a:off x="11534776" y="4592933"/>
                <a:ext cx="499971" cy="523220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4" name="TextBox 53"/>
              <p:cNvSpPr txBox="1"/>
              <p:nvPr/>
            </p:nvSpPr>
            <p:spPr>
              <a:xfrm>
                <a:off x="27424" y="5513119"/>
                <a:ext cx="3535391" cy="95410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dirty="0">
                    <a:solidFill>
                      <a:srgbClr val="FF0000"/>
                    </a:solidFill>
                  </a:rPr>
                  <a:t>Label space: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𝑂</m:t>
                    </m:r>
                    <m:d>
                      <m:d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 lang="en-US" sz="2800" b="0" i="0" smtClean="0">
                                <a:latin typeface="Cambria Math" panose="02040503050406030204" pitchFamily="18" charset="0"/>
                              </a:rPr>
                              <m:t>log</m:t>
                            </m:r>
                          </m:e>
                          <m:sup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</m:oMath>
                </a14:m>
                <a:endParaRPr lang="en-US" sz="2800" dirty="0"/>
              </a:p>
              <a:p>
                <a:r>
                  <a:rPr lang="en-US" sz="2800" dirty="0">
                    <a:solidFill>
                      <a:srgbClr val="FF0000"/>
                    </a:solidFill>
                  </a:rPr>
                  <a:t>Table space: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m:rPr>
                        <m:sty m:val="p"/>
                      </m:rPr>
                      <a:rPr lang="en-US" sz="2800" b="0" i="1" smtClean="0">
                        <a:latin typeface="Cambria Math" panose="02040503050406030204" pitchFamily="18" charset="0"/>
                      </a:rPr>
                      <m:t>log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sz="2800" dirty="0"/>
              </a:p>
            </p:txBody>
          </p:sp>
        </mc:Choice>
        <mc:Fallback xmlns="">
          <p:sp>
            <p:nvSpPr>
              <p:cNvPr id="54" name="TextBox 5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424" y="5513119"/>
                <a:ext cx="3535391" cy="954107"/>
              </a:xfrm>
              <a:prstGeom prst="rect">
                <a:avLst/>
              </a:prstGeom>
              <a:blipFill>
                <a:blip r:embed="rId5"/>
                <a:stretch>
                  <a:fillRect l="-3448" t="-5732" b="-1719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51102863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418" y="0"/>
            <a:ext cx="10515600" cy="1325563"/>
          </a:xfrm>
        </p:spPr>
        <p:txBody>
          <a:bodyPr/>
          <a:lstStyle/>
          <a:p>
            <a:r>
              <a:rPr lang="en-US" dirty="0"/>
              <a:t>From Trees to General Graphs: Tree Covers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154706" y="1299152"/>
                <a:ext cx="12037291" cy="4351338"/>
              </a:xfrm>
            </p:spPr>
            <p:txBody>
              <a:bodyPr/>
              <a:lstStyle/>
              <a:p>
                <a:pPr marL="0" indent="0">
                  <a:lnSpc>
                    <a:spcPct val="100000"/>
                  </a:lnSpc>
                  <a:buNone/>
                </a:pPr>
                <a:r>
                  <a:rPr lang="en-US" dirty="0">
                    <a:solidFill>
                      <a:srgbClr val="FF0000"/>
                    </a:solidFill>
                  </a:rPr>
                  <a:t>Tree Covers: </a:t>
                </a:r>
                <a:r>
                  <a:rPr lang="en-US" dirty="0"/>
                  <a:t>a family of trees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T</m:t>
                    </m:r>
                    <m:r>
                      <a:rPr lang="en-US" b="0" i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lit/>
                      </m:rPr>
                      <a:rPr lang="en-US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{</m:t>
                    </m:r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</m:t>
                    </m:r>
                    <m:sSub>
                      <m:sSubPr>
                        <m:ctrlP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,…, </m:t>
                    </m:r>
                    <m:sSub>
                      <m:sSubPr>
                        <m:ctrlP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ℓ</m:t>
                        </m:r>
                      </m:sub>
                    </m:sSub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}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 such that:</a:t>
                </a:r>
              </a:p>
              <a:p>
                <a:pPr marL="0" indent="0">
                  <a:lnSpc>
                    <a:spcPct val="100000"/>
                  </a:lnSpc>
                  <a:buNone/>
                </a:pPr>
                <a:r>
                  <a:rPr lang="en-US" dirty="0"/>
                  <a:t>For every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𝑢</m:t>
                    </m:r>
                    <m:r>
                      <a:rPr lang="en-US" b="0" i="1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𝑣</m:t>
                    </m:r>
                  </m:oMath>
                </a14:m>
                <a:r>
                  <a:rPr lang="en-US" dirty="0">
                    <a:solidFill>
                      <a:srgbClr val="00B050"/>
                    </a:solidFill>
                  </a:rPr>
                  <a:t>  </a:t>
                </a:r>
                <a:r>
                  <a:rPr lang="en-US" dirty="0"/>
                  <a:t>there is a tree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b="0" i="1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b="0" i="1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𝑇</m:t>
                    </m:r>
                    <m:r>
                      <a:rPr lang="en-US" b="0" i="1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containing </a:t>
                </a:r>
                <a:r>
                  <a:rPr lang="en-US" dirty="0">
                    <a:solidFill>
                      <a:srgbClr val="00B050"/>
                    </a:solidFill>
                  </a:rPr>
                  <a:t>low-stretch path</a:t>
                </a:r>
                <a:r>
                  <a:rPr lang="en-US" dirty="0"/>
                  <a:t> between them.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54706" y="1299152"/>
                <a:ext cx="12037291" cy="4351338"/>
              </a:xfrm>
              <a:blipFill>
                <a:blip r:embed="rId2"/>
                <a:stretch>
                  <a:fillRect l="-1013" t="-126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ight Arrow 3"/>
          <p:cNvSpPr/>
          <p:nvPr/>
        </p:nvSpPr>
        <p:spPr>
          <a:xfrm>
            <a:off x="307109" y="2761078"/>
            <a:ext cx="76661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1361261" y="2741784"/>
            <a:ext cx="939327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From routing on general graphs to routing on trees with stretch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70750" y="3922704"/>
                <a:ext cx="12205201" cy="188211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2800" dirty="0"/>
                  <a:t>TZ DO implicitly defines a </a:t>
                </a:r>
                <a:r>
                  <a:rPr lang="en-US" sz="2800" dirty="0">
                    <a:solidFill>
                      <a:srgbClr val="0070C0"/>
                    </a:solidFill>
                  </a:rPr>
                  <a:t>tree-cover</a:t>
                </a:r>
                <a:r>
                  <a:rPr lang="en-US" sz="2800" dirty="0"/>
                  <a:t> with the following properties:</a:t>
                </a:r>
              </a:p>
              <a:p>
                <a:pPr marL="457200" indent="-45720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en-US" sz="2800" dirty="0"/>
                  <a:t>Each vertex belongs to </a:t>
                </a:r>
                <a14:m>
                  <m:oMath xmlns:m="http://schemas.openxmlformats.org/officeDocument/2006/math">
                    <m:acc>
                      <m:accPr>
                        <m:chr m:val="̃"/>
                        <m:ctrlPr>
                          <a:rPr lang="en-US" sz="280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8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𝑂</m:t>
                        </m:r>
                      </m:e>
                    </m:acc>
                    <m:r>
                      <a:rPr lang="en-US" sz="2800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(</m:t>
                    </m:r>
                    <m:sSup>
                      <m:sSupPr>
                        <m:ctrlPr>
                          <a:rPr lang="en-US" sz="28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p>
                        <m:r>
                          <a:rPr lang="en-US" sz="28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  <m:r>
                          <a:rPr lang="en-US" sz="28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/</m:t>
                        </m:r>
                        <m:r>
                          <a:rPr lang="en-US" sz="28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𝑘</m:t>
                        </m:r>
                      </m:sup>
                    </m:sSup>
                    <m:r>
                      <a:rPr lang="en-US" sz="2800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800" dirty="0">
                    <a:solidFill>
                      <a:srgbClr val="7030A0"/>
                    </a:solidFill>
                  </a:rPr>
                  <a:t> </a:t>
                </a:r>
                <a:r>
                  <a:rPr lang="en-US" sz="2800" dirty="0"/>
                  <a:t>trees</a:t>
                </a:r>
              </a:p>
              <a:p>
                <a:pPr marL="457200" indent="-457200">
                  <a:buFont typeface="Arial" panose="020B0604020202020204" pitchFamily="34" charset="0"/>
                  <a:buChar char="•"/>
                </a:pPr>
                <a:r>
                  <a:rPr lang="en-US" sz="2800" dirty="0"/>
                  <a:t>Every pair of vertices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𝑢</m:t>
                    </m:r>
                    <m:r>
                      <a:rPr lang="en-US" sz="2800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2800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𝑣</m:t>
                    </m:r>
                  </m:oMath>
                </a14:m>
                <a:r>
                  <a:rPr lang="en-US" sz="2800" dirty="0">
                    <a:solidFill>
                      <a:srgbClr val="7030A0"/>
                    </a:solidFill>
                  </a:rPr>
                  <a:t> </a:t>
                </a:r>
                <a:r>
                  <a:rPr lang="en-US" sz="2800" dirty="0"/>
                  <a:t>has a tree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a:rPr lang="en-US" sz="28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sz="2800" dirty="0"/>
                  <a:t> such that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𝑑</m:t>
                        </m:r>
                      </m:e>
                      <m:sub>
                        <m:sSub>
                          <m:sSubPr>
                            <m:ctrlPr>
                              <a:rPr lang="en-US" sz="2800" b="0" i="1" smtClean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b="0" i="1" smtClean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  <m:t>𝑇</m:t>
                            </m:r>
                          </m:e>
                          <m:sub>
                            <m:r>
                              <a:rPr lang="en-US" sz="2800" b="0" i="1" smtClean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sub>
                    </m:sSub>
                    <m:d>
                      <m:dPr>
                        <m:ctrlPr>
                          <a:rPr lang="en-US" sz="28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𝑢</m:t>
                        </m:r>
                        <m:r>
                          <a:rPr lang="en-US" sz="28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28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</m:d>
                    <m:r>
                      <a:rPr lang="en-US" sz="2800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≤</m:t>
                    </m:r>
                    <m:sSub>
                      <m:sSubPr>
                        <m:ctrlPr>
                          <a:rPr lang="en-US" sz="28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sz="28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sz="28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US" sz="28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28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  <m:r>
                          <a:rPr lang="en-US" sz="28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  <m:r>
                          <a:rPr lang="en-US" sz="28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𝑑</m:t>
                        </m:r>
                      </m:e>
                      <m:sub>
                        <m:r>
                          <a:rPr lang="en-US" sz="28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𝐺</m:t>
                        </m:r>
                      </m:sub>
                    </m:sSub>
                    <m:r>
                      <a:rPr lang="en-US" sz="2800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800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𝑢</m:t>
                    </m:r>
                    <m:r>
                      <a:rPr lang="en-US" sz="2800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2800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𝑣</m:t>
                    </m:r>
                    <m:r>
                      <a:rPr lang="en-US" sz="2800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800" dirty="0">
                    <a:solidFill>
                      <a:srgbClr val="7030A0"/>
                    </a:solidFill>
                  </a:rPr>
                  <a:t> </a:t>
                </a:r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750" y="3922704"/>
                <a:ext cx="12205201" cy="1882118"/>
              </a:xfrm>
              <a:prstGeom prst="rect">
                <a:avLst/>
              </a:prstGeom>
              <a:blipFill>
                <a:blip r:embed="rId3"/>
                <a:stretch>
                  <a:fillRect l="-1049" b="-614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54712936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1636" y="-221673"/>
            <a:ext cx="10515600" cy="1325563"/>
          </a:xfrm>
        </p:spPr>
        <p:txBody>
          <a:bodyPr/>
          <a:lstStyle/>
          <a:p>
            <a:r>
              <a:rPr lang="en-US" dirty="0"/>
              <a:t>Short Recut of TZ Distance Oracles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/>
              <p:cNvSpPr/>
              <p:nvPr/>
            </p:nvSpPr>
            <p:spPr>
              <a:xfrm>
                <a:off x="0" y="1036845"/>
                <a:ext cx="12115496" cy="561762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2800" u="sng" dirty="0">
                    <a:solidFill>
                      <a:srgbClr val="0070C0"/>
                    </a:solidFill>
                  </a:rPr>
                  <a:t>Preprocessing algorithm</a:t>
                </a:r>
                <a:r>
                  <a:rPr lang="en-US" sz="2800" dirty="0">
                    <a:solidFill>
                      <a:srgbClr val="0070C0"/>
                    </a:solidFill>
                  </a:rPr>
                  <a:t>:</a:t>
                </a:r>
              </a:p>
              <a:p>
                <a:pPr marL="457200" indent="-45720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en-US" sz="2800" dirty="0">
                    <a:solidFill>
                      <a:srgbClr val="002060"/>
                    </a:solidFill>
                  </a:rPr>
                  <a:t> 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𝑉</m:t>
                    </m:r>
                    <m:r>
                      <a:rPr lang="en-US" sz="2800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sz="28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en-US" sz="28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sz="2800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800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⊇</m:t>
                    </m:r>
                    <m:sSub>
                      <m:sSubPr>
                        <m:ctrlPr>
                          <a:rPr lang="en-US" sz="28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en-US" sz="28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2800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⊇…⊇</m:t>
                    </m:r>
                    <m:sSub>
                      <m:sSubPr>
                        <m:ctrlPr>
                          <a:rPr lang="en-US" sz="28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en-US" sz="28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𝑘</m:t>
                        </m:r>
                        <m:r>
                          <a:rPr lang="en-US" sz="28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−1 </m:t>
                        </m:r>
                      </m:sub>
                    </m:sSub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800" dirty="0"/>
                  <a:t>where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en-US" sz="28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sz="2800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←</m:t>
                    </m:r>
                    <m:r>
                      <a:rPr lang="en-US" sz="2800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𝑆𝑎𝑚𝑝𝑙𝑒</m:t>
                    </m:r>
                    <m:d>
                      <m:dPr>
                        <m:ctrlPr>
                          <a:rPr lang="en-US" sz="28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800" b="0" i="1" smtClean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b="0" i="1" smtClean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  <m:t>𝐴</m:t>
                            </m:r>
                          </m:e>
                          <m:sub>
                            <m:r>
                              <a:rPr lang="en-US" sz="2800" b="0" i="1" smtClean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  <m:t>𝑖</m:t>
                            </m:r>
                            <m:r>
                              <a:rPr lang="en-US" sz="2800" b="0" i="1" smtClean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  <m:t>−1 </m:t>
                            </m:r>
                          </m:sub>
                        </m:sSub>
                        <m:r>
                          <a:rPr lang="en-US" sz="28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sSup>
                          <m:sSupPr>
                            <m:ctrlPr>
                              <a:rPr lang="en-US" sz="2800" b="0" i="1" smtClean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800" b="0" i="1" smtClean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  <m:sup>
                            <m:r>
                              <a:rPr lang="en-US" sz="2800" b="0" i="1" smtClean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  <m:t>−1/</m:t>
                            </m:r>
                            <m:r>
                              <a:rPr lang="en-US" sz="2800" b="0" i="1" smtClean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  <m:t>𝑘</m:t>
                            </m:r>
                          </m:sup>
                        </m:sSup>
                      </m:e>
                    </m:d>
                  </m:oMath>
                </a14:m>
                <a:endParaRPr lang="en-US" sz="2800" dirty="0"/>
              </a:p>
              <a:p>
                <a:pPr marL="457200" indent="-45720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en-US" sz="2800" b="0" dirty="0"/>
                  <a:t>Pivot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 </m:t>
                    </m:r>
                    <m:sSub>
                      <m:sSubPr>
                        <m:ctrlPr>
                          <a:rPr lang="en-US" sz="28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sz="28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d>
                      <m:dPr>
                        <m:ctrlPr>
                          <a:rPr lang="en-US" sz="28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</m:d>
                    <m:r>
                      <a:rPr lang="en-US" sz="2800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≔</m:t>
                    </m:r>
                  </m:oMath>
                </a14:m>
                <a:r>
                  <a:rPr lang="en-US" sz="2800" dirty="0">
                    <a:solidFill>
                      <a:srgbClr val="7030A0"/>
                    </a:solidFill>
                  </a:rPr>
                  <a:t> </a:t>
                </a:r>
                <a:r>
                  <a:rPr lang="en-US" sz="2800" dirty="0"/>
                  <a:t>closest vertex to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𝑣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800" dirty="0"/>
                  <a:t>in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en-US" sz="28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, </m:t>
                    </m:r>
                  </m:oMath>
                </a14:m>
                <a:r>
                  <a:rPr lang="en-US" sz="2800" dirty="0"/>
                  <a:t>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∀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𝑣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𝑉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m:rPr>
                        <m:lit/>
                      </m:rPr>
                      <a:rPr lang="en-US" sz="2800" b="0" i="1" smtClean="0">
                        <a:latin typeface="Cambria Math" panose="02040503050406030204" pitchFamily="18" charset="0"/>
                      </a:rPr>
                      <m:t>{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0,…,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−1</m:t>
                    </m:r>
                    <m:r>
                      <m:rPr>
                        <m:lit/>
                      </m:rPr>
                      <a:rPr lang="en-US" sz="2800" b="0" i="1" smtClean="0">
                        <a:latin typeface="Cambria Math" panose="02040503050406030204" pitchFamily="18" charset="0"/>
                      </a:rPr>
                      <m:t>}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endParaRPr lang="en-US" sz="2800" dirty="0"/>
              </a:p>
              <a:p>
                <a:pPr marL="457200" indent="-45720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en-US" sz="2800" dirty="0"/>
                  <a:t>Bunch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  <m:sub>
                        <m:r>
                          <a:rPr lang="en-US" sz="28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d>
                      <m:dPr>
                        <m:ctrlPr>
                          <a:rPr lang="en-US" sz="28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</m:d>
                    <m:r>
                      <a:rPr lang="en-US" sz="2800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≔</m:t>
                    </m:r>
                    <m:r>
                      <m:rPr>
                        <m:lit/>
                      </m:rPr>
                      <a:rPr lang="en-US" sz="2800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{</m:t>
                    </m:r>
                    <m:r>
                      <a:rPr lang="en-US" sz="2800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800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𝑤</m:t>
                    </m:r>
                    <m:r>
                      <a:rPr lang="en-US" sz="2800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∈</m:t>
                    </m:r>
                    <m:sSub>
                      <m:sSubPr>
                        <m:ctrlPr>
                          <a:rPr lang="en-US" sz="28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en-US" sz="28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sz="2800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−</m:t>
                    </m:r>
                    <m:sSub>
                      <m:sSubPr>
                        <m:ctrlPr>
                          <a:rPr lang="en-US" sz="28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en-US" sz="28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sz="28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+1</m:t>
                        </m:r>
                      </m:sub>
                    </m:sSub>
                    <m:r>
                      <a:rPr lang="en-US" sz="2800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∣</m:t>
                    </m:r>
                    <m:r>
                      <a:rPr lang="en-US" sz="2800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𝑑</m:t>
                    </m:r>
                    <m:d>
                      <m:dPr>
                        <m:ctrlPr>
                          <a:rPr lang="en-US" sz="28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𝑣</m:t>
                        </m:r>
                        <m:r>
                          <a:rPr lang="en-US" sz="28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28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</m:d>
                    <m:r>
                      <a:rPr lang="en-US" sz="2800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&lt;</m:t>
                    </m:r>
                    <m:r>
                      <a:rPr lang="en-US" sz="2800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𝑑</m:t>
                    </m:r>
                    <m:r>
                      <a:rPr lang="en-US" sz="2800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800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𝑣</m:t>
                    </m:r>
                    <m:r>
                      <a:rPr lang="en-US" sz="2800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sz="28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sz="28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sz="28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+1</m:t>
                        </m:r>
                      </m:sub>
                    </m:sSub>
                    <m:d>
                      <m:dPr>
                        <m:ctrlPr>
                          <a:rPr lang="en-US" sz="28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</m:d>
                    <m:r>
                      <a:rPr lang="en-US" sz="2800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)</m:t>
                    </m:r>
                    <m:r>
                      <m:rPr>
                        <m:lit/>
                      </m:rPr>
                      <a:rPr lang="en-US" sz="2800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}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 , 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m:rPr>
                        <m:lit/>
                      </m:rPr>
                      <a:rPr lang="en-US" sz="2800" b="0" i="1" smtClean="0">
                        <a:latin typeface="Cambria Math" panose="02040503050406030204" pitchFamily="18" charset="0"/>
                      </a:rPr>
                      <m:t>{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0,…,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−2</m:t>
                    </m:r>
                    <m:r>
                      <m:rPr>
                        <m:lit/>
                      </m:rPr>
                      <a:rPr lang="en-US" sz="2800" b="0" i="1" smtClean="0">
                        <a:latin typeface="Cambria Math" panose="02040503050406030204" pitchFamily="18" charset="0"/>
                      </a:rPr>
                      <m:t>}</m:t>
                    </m:r>
                  </m:oMath>
                </a14:m>
                <a:endParaRPr lang="en-US" sz="2800" b="0" dirty="0"/>
              </a:p>
              <a:p>
                <a:pPr marL="457200" indent="-45720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en-US" sz="2800" dirty="0"/>
                  <a:t>        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  <m:sub>
                        <m:r>
                          <a:rPr lang="en-US" sz="28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US" sz="28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−1</m:t>
                        </m:r>
                      </m:sub>
                    </m:sSub>
                    <m:d>
                      <m:dPr>
                        <m:ctrlPr>
                          <a:rPr lang="en-US" sz="28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</m:d>
                    <m:r>
                      <a:rPr lang="en-US" sz="2800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sz="28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en-US" sz="28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US" sz="28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−1</m:t>
                        </m:r>
                      </m:sub>
                    </m:sSub>
                  </m:oMath>
                </a14:m>
                <a:endParaRPr lang="en-US" sz="2800" dirty="0"/>
              </a:p>
              <a:p>
                <a:pPr marL="457200" indent="-45720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en-US" sz="2800" dirty="0"/>
                  <a:t>Store in </a:t>
                </a:r>
                <a:r>
                  <a:rPr lang="en-US" sz="2800" b="1" dirty="0"/>
                  <a:t>hash-table</a:t>
                </a:r>
                <a:r>
                  <a:rPr lang="en-US" sz="2800" dirty="0"/>
                  <a:t> distances between </a:t>
                </a:r>
                <a14:m>
                  <m:oMath xmlns:m="http://schemas.openxmlformats.org/officeDocument/2006/math">
                    <m:r>
                      <a:rPr lang="en-US" sz="28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𝑣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800" dirty="0"/>
                  <a:t>and every vertex in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𝐵</m:t>
                    </m:r>
                    <m:d>
                      <m:dPr>
                        <m:ctrlPr>
                          <a:rPr lang="en-US" sz="28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</m:d>
                    <m:r>
                      <a:rPr lang="en-US" sz="28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nary>
                      <m:naryPr>
                        <m:chr m:val="⋃"/>
                        <m:supHide m:val="on"/>
                        <m:ctrlPr>
                          <a:rPr lang="en-US" sz="28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sz="28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  <m:sup/>
                      <m:e>
                        <m:sSub>
                          <m:sSubPr>
                            <m:ctrlPr>
                              <a:rPr lang="en-US" sz="28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𝐵</m:t>
                            </m:r>
                          </m:e>
                          <m:sub>
                            <m:r>
                              <a:rPr lang="en-US" sz="28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r>
                          <a:rPr lang="en-US" sz="28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sz="28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𝑣</m:t>
                        </m:r>
                        <m:r>
                          <a:rPr lang="en-US" sz="28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</m:e>
                    </m:nary>
                  </m:oMath>
                </a14:m>
                <a:endParaRPr lang="en-US" sz="2800" dirty="0">
                  <a:solidFill>
                    <a:srgbClr val="0070C0"/>
                  </a:solidFill>
                </a:endParaRPr>
              </a:p>
              <a:p>
                <a:endParaRPr lang="en-US" sz="2800" dirty="0">
                  <a:solidFill>
                    <a:srgbClr val="0070C0"/>
                  </a:solidFill>
                </a:endParaRPr>
              </a:p>
              <a:p>
                <a:r>
                  <a:rPr lang="en-US" sz="2800" dirty="0">
                    <a:solidFill>
                      <a:srgbClr val="0070C0"/>
                    </a:solidFill>
                  </a:rPr>
                  <a:t>Query algorithm:  </a:t>
                </a:r>
                <a:r>
                  <a:rPr lang="en-US" sz="2800" dirty="0"/>
                  <a:t>Let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𝑖</m:t>
                        </m:r>
                      </m:e>
                      <m:sup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  <m:r>
                      <a:rPr lang="en-US" sz="2800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800" dirty="0"/>
                  <a:t>be min value such that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sSup>
                          <m:sSupPr>
                            <m:ctrlPr>
                              <a:rPr lang="en-US" sz="28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e>
                          <m:sup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∗</m:t>
                            </m:r>
                          </m:sup>
                        </m:sSup>
                      </m:sub>
                    </m:sSub>
                    <m:d>
                      <m:d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</m:d>
                    <m:r>
                      <a:rPr lang="en-US" sz="2800" i="1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𝐵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𝑣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800" dirty="0"/>
                  <a:t>.</a:t>
                </a:r>
              </a:p>
              <a:p>
                <a:r>
                  <a:rPr lang="en-US" sz="2800" dirty="0">
                    <a:solidFill>
                      <a:srgbClr val="0070C0"/>
                    </a:solidFill>
                  </a:rPr>
                  <a:t>Last class: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𝑑</m:t>
                        </m:r>
                      </m:e>
                      <m:sub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𝐺</m:t>
                        </m:r>
                      </m:sub>
                    </m:sSub>
                    <m:d>
                      <m:d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𝑢</m:t>
                        </m:r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sz="28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  <m:sub>
                            <m:sSup>
                              <m:sSupPr>
                                <m:ctrlPr>
                                  <a:rPr lang="en-US" sz="2800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2800" i="1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e>
                              <m:sup>
                                <m:r>
                                  <a:rPr lang="en-US" sz="2800" i="1">
                                    <a:latin typeface="Cambria Math" panose="02040503050406030204" pitchFamily="18" charset="0"/>
                                  </a:rPr>
                                  <m:t>∗</m:t>
                                </m:r>
                              </m:sup>
                            </m:sSup>
                          </m:sub>
                        </m:sSub>
                        <m:d>
                          <m:dPr>
                            <m:ctrlPr>
                              <a:rPr lang="en-US" sz="28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𝑢</m:t>
                            </m:r>
                          </m:e>
                        </m:d>
                      </m:e>
                    </m:d>
                    <m:r>
                      <a:rPr lang="en-US" sz="2800" i="1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𝑑</m:t>
                        </m:r>
                      </m:e>
                      <m:sub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𝐺</m:t>
                        </m:r>
                      </m:sub>
                    </m:sSub>
                    <m:d>
                      <m:d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8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  <m:sub>
                            <m:sSup>
                              <m:sSupPr>
                                <m:ctrlPr>
                                  <a:rPr lang="en-US" sz="2800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2800" i="1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e>
                              <m:sup>
                                <m:r>
                                  <a:rPr lang="en-US" sz="2800" i="1">
                                    <a:latin typeface="Cambria Math" panose="02040503050406030204" pitchFamily="18" charset="0"/>
                                  </a:rPr>
                                  <m:t>∗</m:t>
                                </m:r>
                              </m:sup>
                            </m:sSup>
                          </m:sub>
                        </m:sSub>
                        <m:d>
                          <m:dPr>
                            <m:ctrlPr>
                              <a:rPr lang="en-US" sz="28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𝑢</m:t>
                            </m:r>
                          </m:e>
                        </m:d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</m:d>
                    <m:r>
                      <a:rPr lang="en-US" sz="2800" i="1">
                        <a:latin typeface="Cambria Math" panose="02040503050406030204" pitchFamily="18" charset="0"/>
                      </a:rPr>
                      <m:t>≤</m:t>
                    </m:r>
                    <m:d>
                      <m:dPr>
                        <m:ctrlPr>
                          <a:rPr lang="en-US" sz="28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𝟒</m:t>
                        </m:r>
                        <m:r>
                          <a:rPr lang="en-US" sz="28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𝒌</m:t>
                        </m:r>
                        <m:r>
                          <a:rPr lang="en-US" sz="28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28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𝟑</m:t>
                        </m:r>
                      </m:e>
                    </m:d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𝑑</m:t>
                        </m:r>
                      </m:e>
                      <m:sub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𝐺</m:t>
                        </m:r>
                      </m:sub>
                    </m:sSub>
                    <m:r>
                      <a:rPr lang="en-US" sz="2800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𝑢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𝑣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sz="2800" dirty="0"/>
              </a:p>
              <a:p>
                <a:endParaRPr lang="en-US" sz="2800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4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1036845"/>
                <a:ext cx="12115496" cy="5617628"/>
              </a:xfrm>
              <a:prstGeom prst="rect">
                <a:avLst/>
              </a:prstGeom>
              <a:blipFill>
                <a:blip r:embed="rId2"/>
                <a:stretch>
                  <a:fillRect l="-1007" t="-97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6377637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39BD111-9B4A-4D09-BEDE-0188D69EC7EE}" type="slidenum">
              <a:rPr lang="he-IL" altLang="en-US"/>
              <a:pPr>
                <a:defRPr/>
              </a:pPr>
              <a:t>19</a:t>
            </a:fld>
            <a:endParaRPr lang="en-US" altLang="en-US"/>
          </a:p>
        </p:txBody>
      </p:sp>
      <p:sp>
        <p:nvSpPr>
          <p:cNvPr id="145410" name="Rectangle 2"/>
          <p:cNvSpPr>
            <a:spLocks noGrp="1" noChangeArrowheads="1"/>
          </p:cNvSpPr>
          <p:nvPr>
            <p:ph type="title"/>
          </p:nvPr>
        </p:nvSpPr>
        <p:spPr>
          <a:xfrm>
            <a:off x="2209800" y="52389"/>
            <a:ext cx="7772400" cy="909637"/>
          </a:xfrm>
        </p:spPr>
        <p:txBody>
          <a:bodyPr/>
          <a:lstStyle/>
          <a:p>
            <a:pPr rtl="0">
              <a:defRPr/>
            </a:pPr>
            <a:r>
              <a:rPr lang="en-US" altLang="en-US" sz="4800" b="1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anose="030F0702030302020204" pitchFamily="66" charset="0"/>
              </a:rPr>
              <a:t>Bunches</a:t>
            </a:r>
          </a:p>
        </p:txBody>
      </p:sp>
      <p:sp>
        <p:nvSpPr>
          <p:cNvPr id="18436" name="Oval 3"/>
          <p:cNvSpPr>
            <a:spLocks noChangeAspect="1" noChangeArrowheads="1"/>
          </p:cNvSpPr>
          <p:nvPr/>
        </p:nvSpPr>
        <p:spPr bwMode="auto">
          <a:xfrm>
            <a:off x="5897563" y="3276600"/>
            <a:ext cx="165100" cy="166688"/>
          </a:xfrm>
          <a:prstGeom prst="ellipse">
            <a:avLst/>
          </a:prstGeom>
          <a:solidFill>
            <a:schemeClr val="accent1"/>
          </a:solidFill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ctr" rtl="1"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1pPr>
            <a:lvl2pPr marL="742950" indent="-285750" algn="ctr" rtl="1"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2pPr>
            <a:lvl3pPr marL="1143000" indent="-228600" algn="ctr" rtl="1"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3pPr>
            <a:lvl4pPr marL="1600200" indent="-228600" algn="ctr" rtl="1"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4pPr>
            <a:lvl5pPr marL="2057400" indent="-228600" algn="ctr" rtl="1"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5pPr>
            <a:lvl6pPr marL="2514600" indent="-228600" algn="ctr" rtl="1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6pPr>
            <a:lvl7pPr marL="2971800" indent="-228600" algn="ctr" rtl="1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7pPr>
            <a:lvl8pPr marL="3429000" indent="-228600" algn="ctr" rtl="1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8pPr>
            <a:lvl9pPr marL="3886200" indent="-228600" algn="ctr" rtl="1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9pPr>
          </a:lstStyle>
          <a:p>
            <a:endParaRPr lang="en-US" altLang="en-US"/>
          </a:p>
        </p:txBody>
      </p:sp>
      <p:sp>
        <p:nvSpPr>
          <p:cNvPr id="18438" name="Oval 5"/>
          <p:cNvSpPr>
            <a:spLocks noChangeArrowheads="1"/>
          </p:cNvSpPr>
          <p:nvPr/>
        </p:nvSpPr>
        <p:spPr bwMode="auto">
          <a:xfrm>
            <a:off x="6137275" y="2935289"/>
            <a:ext cx="90488" cy="92075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ctr" rtl="1"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1pPr>
            <a:lvl2pPr marL="742950" indent="-285750" algn="ctr" rtl="1"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2pPr>
            <a:lvl3pPr marL="1143000" indent="-228600" algn="ctr" rtl="1"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3pPr>
            <a:lvl4pPr marL="1600200" indent="-228600" algn="ctr" rtl="1"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4pPr>
            <a:lvl5pPr marL="2057400" indent="-228600" algn="ctr" rtl="1"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5pPr>
            <a:lvl6pPr marL="2514600" indent="-228600" algn="ctr" rtl="1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6pPr>
            <a:lvl7pPr marL="2971800" indent="-228600" algn="ctr" rtl="1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7pPr>
            <a:lvl8pPr marL="3429000" indent="-228600" algn="ctr" rtl="1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8pPr>
            <a:lvl9pPr marL="3886200" indent="-228600" algn="ctr" rtl="1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9pPr>
          </a:lstStyle>
          <a:p>
            <a:endParaRPr lang="en-US" altLang="en-US"/>
          </a:p>
        </p:txBody>
      </p:sp>
      <p:sp>
        <p:nvSpPr>
          <p:cNvPr id="18439" name="Oval 6"/>
          <p:cNvSpPr>
            <a:spLocks noChangeArrowheads="1"/>
          </p:cNvSpPr>
          <p:nvPr/>
        </p:nvSpPr>
        <p:spPr bwMode="auto">
          <a:xfrm>
            <a:off x="6318250" y="3262314"/>
            <a:ext cx="90488" cy="92075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ctr" rtl="1"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1pPr>
            <a:lvl2pPr marL="742950" indent="-285750" algn="ctr" rtl="1"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2pPr>
            <a:lvl3pPr marL="1143000" indent="-228600" algn="ctr" rtl="1"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3pPr>
            <a:lvl4pPr marL="1600200" indent="-228600" algn="ctr" rtl="1"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4pPr>
            <a:lvl5pPr marL="2057400" indent="-228600" algn="ctr" rtl="1"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5pPr>
            <a:lvl6pPr marL="2514600" indent="-228600" algn="ctr" rtl="1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6pPr>
            <a:lvl7pPr marL="2971800" indent="-228600" algn="ctr" rtl="1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7pPr>
            <a:lvl8pPr marL="3429000" indent="-228600" algn="ctr" rtl="1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8pPr>
            <a:lvl9pPr marL="3886200" indent="-228600" algn="ctr" rtl="1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9pPr>
          </a:lstStyle>
          <a:p>
            <a:endParaRPr lang="en-US" altLang="en-US"/>
          </a:p>
        </p:txBody>
      </p:sp>
      <p:sp>
        <p:nvSpPr>
          <p:cNvPr id="18440" name="Oval 7"/>
          <p:cNvSpPr>
            <a:spLocks noChangeArrowheads="1"/>
          </p:cNvSpPr>
          <p:nvPr/>
        </p:nvSpPr>
        <p:spPr bwMode="auto">
          <a:xfrm>
            <a:off x="5919789" y="3748089"/>
            <a:ext cx="90487" cy="92075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ctr" rtl="1"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1pPr>
            <a:lvl2pPr marL="742950" indent="-285750" algn="ctr" rtl="1"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2pPr>
            <a:lvl3pPr marL="1143000" indent="-228600" algn="ctr" rtl="1"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3pPr>
            <a:lvl4pPr marL="1600200" indent="-228600" algn="ctr" rtl="1"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4pPr>
            <a:lvl5pPr marL="2057400" indent="-228600" algn="ctr" rtl="1"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5pPr>
            <a:lvl6pPr marL="2514600" indent="-228600" algn="ctr" rtl="1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6pPr>
            <a:lvl7pPr marL="2971800" indent="-228600" algn="ctr" rtl="1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7pPr>
            <a:lvl8pPr marL="3429000" indent="-228600" algn="ctr" rtl="1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8pPr>
            <a:lvl9pPr marL="3886200" indent="-228600" algn="ctr" rtl="1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9pPr>
          </a:lstStyle>
          <a:p>
            <a:endParaRPr lang="en-US" altLang="en-US"/>
          </a:p>
        </p:txBody>
      </p:sp>
      <p:sp>
        <p:nvSpPr>
          <p:cNvPr id="18441" name="Oval 8"/>
          <p:cNvSpPr>
            <a:spLocks noChangeArrowheads="1"/>
          </p:cNvSpPr>
          <p:nvPr/>
        </p:nvSpPr>
        <p:spPr bwMode="auto">
          <a:xfrm>
            <a:off x="6421439" y="3754439"/>
            <a:ext cx="90487" cy="92075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ctr" rtl="1"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1pPr>
            <a:lvl2pPr marL="742950" indent="-285750" algn="ctr" rtl="1"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2pPr>
            <a:lvl3pPr marL="1143000" indent="-228600" algn="ctr" rtl="1"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3pPr>
            <a:lvl4pPr marL="1600200" indent="-228600" algn="ctr" rtl="1"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4pPr>
            <a:lvl5pPr marL="2057400" indent="-228600" algn="ctr" rtl="1"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5pPr>
            <a:lvl6pPr marL="2514600" indent="-228600" algn="ctr" rtl="1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6pPr>
            <a:lvl7pPr marL="2971800" indent="-228600" algn="ctr" rtl="1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7pPr>
            <a:lvl8pPr marL="3429000" indent="-228600" algn="ctr" rtl="1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8pPr>
            <a:lvl9pPr marL="3886200" indent="-228600" algn="ctr" rtl="1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9pPr>
          </a:lstStyle>
          <a:p>
            <a:endParaRPr lang="en-US" altLang="en-US"/>
          </a:p>
        </p:txBody>
      </p:sp>
      <p:sp>
        <p:nvSpPr>
          <p:cNvPr id="18442" name="Oval 9"/>
          <p:cNvSpPr>
            <a:spLocks noChangeArrowheads="1"/>
          </p:cNvSpPr>
          <p:nvPr/>
        </p:nvSpPr>
        <p:spPr bwMode="auto">
          <a:xfrm>
            <a:off x="5541964" y="3282951"/>
            <a:ext cx="90487" cy="92075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ctr" rtl="1"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1pPr>
            <a:lvl2pPr marL="742950" indent="-285750" algn="ctr" rtl="1"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2pPr>
            <a:lvl3pPr marL="1143000" indent="-228600" algn="ctr" rtl="1"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3pPr>
            <a:lvl4pPr marL="1600200" indent="-228600" algn="ctr" rtl="1"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4pPr>
            <a:lvl5pPr marL="2057400" indent="-228600" algn="ctr" rtl="1"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5pPr>
            <a:lvl6pPr marL="2514600" indent="-228600" algn="ctr" rtl="1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6pPr>
            <a:lvl7pPr marL="2971800" indent="-228600" algn="ctr" rtl="1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7pPr>
            <a:lvl8pPr marL="3429000" indent="-228600" algn="ctr" rtl="1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8pPr>
            <a:lvl9pPr marL="3886200" indent="-228600" algn="ctr" rtl="1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9pPr>
          </a:lstStyle>
          <a:p>
            <a:endParaRPr lang="en-US" altLang="en-US"/>
          </a:p>
        </p:txBody>
      </p:sp>
      <p:sp>
        <p:nvSpPr>
          <p:cNvPr id="18443" name="Oval 10"/>
          <p:cNvSpPr>
            <a:spLocks noChangeArrowheads="1"/>
          </p:cNvSpPr>
          <p:nvPr/>
        </p:nvSpPr>
        <p:spPr bwMode="auto">
          <a:xfrm>
            <a:off x="5519739" y="3813176"/>
            <a:ext cx="90487" cy="92075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ctr" rtl="1"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1pPr>
            <a:lvl2pPr marL="742950" indent="-285750" algn="ctr" rtl="1"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2pPr>
            <a:lvl3pPr marL="1143000" indent="-228600" algn="ctr" rtl="1"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3pPr>
            <a:lvl4pPr marL="1600200" indent="-228600" algn="ctr" rtl="1"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4pPr>
            <a:lvl5pPr marL="2057400" indent="-228600" algn="ctr" rtl="1"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5pPr>
            <a:lvl6pPr marL="2514600" indent="-228600" algn="ctr" rtl="1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6pPr>
            <a:lvl7pPr marL="2971800" indent="-228600" algn="ctr" rtl="1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7pPr>
            <a:lvl8pPr marL="3429000" indent="-228600" algn="ctr" rtl="1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8pPr>
            <a:lvl9pPr marL="3886200" indent="-228600" algn="ctr" rtl="1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9pPr>
          </a:lstStyle>
          <a:p>
            <a:endParaRPr lang="en-US" altLang="en-US"/>
          </a:p>
        </p:txBody>
      </p:sp>
      <p:sp>
        <p:nvSpPr>
          <p:cNvPr id="18444" name="Oval 11"/>
          <p:cNvSpPr>
            <a:spLocks noChangeArrowheads="1"/>
          </p:cNvSpPr>
          <p:nvPr/>
        </p:nvSpPr>
        <p:spPr bwMode="auto">
          <a:xfrm>
            <a:off x="6716714" y="3079751"/>
            <a:ext cx="90487" cy="92075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ctr" rtl="1"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1pPr>
            <a:lvl2pPr marL="742950" indent="-285750" algn="ctr" rtl="1"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2pPr>
            <a:lvl3pPr marL="1143000" indent="-228600" algn="ctr" rtl="1"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3pPr>
            <a:lvl4pPr marL="1600200" indent="-228600" algn="ctr" rtl="1"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4pPr>
            <a:lvl5pPr marL="2057400" indent="-228600" algn="ctr" rtl="1"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5pPr>
            <a:lvl6pPr marL="2514600" indent="-228600" algn="ctr" rtl="1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6pPr>
            <a:lvl7pPr marL="2971800" indent="-228600" algn="ctr" rtl="1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7pPr>
            <a:lvl8pPr marL="3429000" indent="-228600" algn="ctr" rtl="1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8pPr>
            <a:lvl9pPr marL="3886200" indent="-228600" algn="ctr" rtl="1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9pPr>
          </a:lstStyle>
          <a:p>
            <a:endParaRPr lang="en-US" altLang="en-US"/>
          </a:p>
        </p:txBody>
      </p:sp>
      <p:sp>
        <p:nvSpPr>
          <p:cNvPr id="18445" name="Oval 12"/>
          <p:cNvSpPr>
            <a:spLocks noChangeArrowheads="1"/>
          </p:cNvSpPr>
          <p:nvPr/>
        </p:nvSpPr>
        <p:spPr bwMode="auto">
          <a:xfrm>
            <a:off x="5853114" y="4160839"/>
            <a:ext cx="90487" cy="92075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ctr" rtl="1"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1pPr>
            <a:lvl2pPr marL="742950" indent="-285750" algn="ctr" rtl="1"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2pPr>
            <a:lvl3pPr marL="1143000" indent="-228600" algn="ctr" rtl="1"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3pPr>
            <a:lvl4pPr marL="1600200" indent="-228600" algn="ctr" rtl="1"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4pPr>
            <a:lvl5pPr marL="2057400" indent="-228600" algn="ctr" rtl="1"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5pPr>
            <a:lvl6pPr marL="2514600" indent="-228600" algn="ctr" rtl="1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6pPr>
            <a:lvl7pPr marL="2971800" indent="-228600" algn="ctr" rtl="1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7pPr>
            <a:lvl8pPr marL="3429000" indent="-228600" algn="ctr" rtl="1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8pPr>
            <a:lvl9pPr marL="3886200" indent="-228600" algn="ctr" rtl="1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9pPr>
          </a:lstStyle>
          <a:p>
            <a:endParaRPr lang="en-US" altLang="en-US"/>
          </a:p>
        </p:txBody>
      </p:sp>
      <p:sp>
        <p:nvSpPr>
          <p:cNvPr id="18446" name="Oval 13"/>
          <p:cNvSpPr>
            <a:spLocks noChangeArrowheads="1"/>
          </p:cNvSpPr>
          <p:nvPr/>
        </p:nvSpPr>
        <p:spPr bwMode="auto">
          <a:xfrm>
            <a:off x="5280025" y="2876551"/>
            <a:ext cx="90488" cy="92075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ctr" rtl="1"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1pPr>
            <a:lvl2pPr marL="742950" indent="-285750" algn="ctr" rtl="1"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2pPr>
            <a:lvl3pPr marL="1143000" indent="-228600" algn="ctr" rtl="1"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3pPr>
            <a:lvl4pPr marL="1600200" indent="-228600" algn="ctr" rtl="1"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4pPr>
            <a:lvl5pPr marL="2057400" indent="-228600" algn="ctr" rtl="1"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5pPr>
            <a:lvl6pPr marL="2514600" indent="-228600" algn="ctr" rtl="1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6pPr>
            <a:lvl7pPr marL="2971800" indent="-228600" algn="ctr" rtl="1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7pPr>
            <a:lvl8pPr marL="3429000" indent="-228600" algn="ctr" rtl="1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8pPr>
            <a:lvl9pPr marL="3886200" indent="-228600" algn="ctr" rtl="1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9pPr>
          </a:lstStyle>
          <a:p>
            <a:endParaRPr lang="en-US" altLang="en-US"/>
          </a:p>
        </p:txBody>
      </p:sp>
      <p:sp>
        <p:nvSpPr>
          <p:cNvPr id="18447" name="Oval 14"/>
          <p:cNvSpPr>
            <a:spLocks noChangeArrowheads="1"/>
          </p:cNvSpPr>
          <p:nvPr/>
        </p:nvSpPr>
        <p:spPr bwMode="auto">
          <a:xfrm>
            <a:off x="6753225" y="3508376"/>
            <a:ext cx="90488" cy="92075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ctr" rtl="1"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1pPr>
            <a:lvl2pPr marL="742950" indent="-285750" algn="ctr" rtl="1"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2pPr>
            <a:lvl3pPr marL="1143000" indent="-228600" algn="ctr" rtl="1"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3pPr>
            <a:lvl4pPr marL="1600200" indent="-228600" algn="ctr" rtl="1"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4pPr>
            <a:lvl5pPr marL="2057400" indent="-228600" algn="ctr" rtl="1"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5pPr>
            <a:lvl6pPr marL="2514600" indent="-228600" algn="ctr" rtl="1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6pPr>
            <a:lvl7pPr marL="2971800" indent="-228600" algn="ctr" rtl="1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7pPr>
            <a:lvl8pPr marL="3429000" indent="-228600" algn="ctr" rtl="1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8pPr>
            <a:lvl9pPr marL="3886200" indent="-228600" algn="ctr" rtl="1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9pPr>
          </a:lstStyle>
          <a:p>
            <a:endParaRPr lang="en-US" altLang="en-US"/>
          </a:p>
        </p:txBody>
      </p:sp>
      <p:sp>
        <p:nvSpPr>
          <p:cNvPr id="18448" name="Oval 15"/>
          <p:cNvSpPr>
            <a:spLocks noChangeArrowheads="1"/>
          </p:cNvSpPr>
          <p:nvPr/>
        </p:nvSpPr>
        <p:spPr bwMode="auto">
          <a:xfrm>
            <a:off x="6338889" y="2614614"/>
            <a:ext cx="90487" cy="92075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ctr" rtl="1"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1pPr>
            <a:lvl2pPr marL="742950" indent="-285750" algn="ctr" rtl="1"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2pPr>
            <a:lvl3pPr marL="1143000" indent="-228600" algn="ctr" rtl="1"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3pPr>
            <a:lvl4pPr marL="1600200" indent="-228600" algn="ctr" rtl="1"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4pPr>
            <a:lvl5pPr marL="2057400" indent="-228600" algn="ctr" rtl="1"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5pPr>
            <a:lvl6pPr marL="2514600" indent="-228600" algn="ctr" rtl="1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6pPr>
            <a:lvl7pPr marL="2971800" indent="-228600" algn="ctr" rtl="1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7pPr>
            <a:lvl8pPr marL="3429000" indent="-228600" algn="ctr" rtl="1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8pPr>
            <a:lvl9pPr marL="3886200" indent="-228600" algn="ctr" rtl="1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9pPr>
          </a:lstStyle>
          <a:p>
            <a:endParaRPr lang="en-US" altLang="en-US"/>
          </a:p>
        </p:txBody>
      </p:sp>
      <p:sp>
        <p:nvSpPr>
          <p:cNvPr id="18449" name="Oval 16"/>
          <p:cNvSpPr>
            <a:spLocks noChangeArrowheads="1"/>
          </p:cNvSpPr>
          <p:nvPr/>
        </p:nvSpPr>
        <p:spPr bwMode="auto">
          <a:xfrm>
            <a:off x="6623050" y="4002089"/>
            <a:ext cx="90488" cy="92075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ctr" rtl="1"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1pPr>
            <a:lvl2pPr marL="742950" indent="-285750" algn="ctr" rtl="1"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2pPr>
            <a:lvl3pPr marL="1143000" indent="-228600" algn="ctr" rtl="1"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3pPr>
            <a:lvl4pPr marL="1600200" indent="-228600" algn="ctr" rtl="1"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4pPr>
            <a:lvl5pPr marL="2057400" indent="-228600" algn="ctr" rtl="1"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5pPr>
            <a:lvl6pPr marL="2514600" indent="-228600" algn="ctr" rtl="1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6pPr>
            <a:lvl7pPr marL="2971800" indent="-228600" algn="ctr" rtl="1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7pPr>
            <a:lvl8pPr marL="3429000" indent="-228600" algn="ctr" rtl="1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8pPr>
            <a:lvl9pPr marL="3886200" indent="-228600" algn="ctr" rtl="1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9pPr>
          </a:lstStyle>
          <a:p>
            <a:endParaRPr lang="en-US" altLang="en-US"/>
          </a:p>
        </p:txBody>
      </p:sp>
      <p:sp>
        <p:nvSpPr>
          <p:cNvPr id="18450" name="Oval 17"/>
          <p:cNvSpPr>
            <a:spLocks noChangeArrowheads="1"/>
          </p:cNvSpPr>
          <p:nvPr/>
        </p:nvSpPr>
        <p:spPr bwMode="auto">
          <a:xfrm>
            <a:off x="5310189" y="3994151"/>
            <a:ext cx="90487" cy="92075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ctr" rtl="1"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1pPr>
            <a:lvl2pPr marL="742950" indent="-285750" algn="ctr" rtl="1"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2pPr>
            <a:lvl3pPr marL="1143000" indent="-228600" algn="ctr" rtl="1"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3pPr>
            <a:lvl4pPr marL="1600200" indent="-228600" algn="ctr" rtl="1"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4pPr>
            <a:lvl5pPr marL="2057400" indent="-228600" algn="ctr" rtl="1"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5pPr>
            <a:lvl6pPr marL="2514600" indent="-228600" algn="ctr" rtl="1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6pPr>
            <a:lvl7pPr marL="2971800" indent="-228600" algn="ctr" rtl="1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7pPr>
            <a:lvl8pPr marL="3429000" indent="-228600" algn="ctr" rtl="1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8pPr>
            <a:lvl9pPr marL="3886200" indent="-228600" algn="ctr" rtl="1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9pPr>
          </a:lstStyle>
          <a:p>
            <a:endParaRPr lang="en-US" altLang="en-US"/>
          </a:p>
        </p:txBody>
      </p:sp>
      <p:sp>
        <p:nvSpPr>
          <p:cNvPr id="18451" name="Oval 18"/>
          <p:cNvSpPr>
            <a:spLocks noChangeArrowheads="1"/>
          </p:cNvSpPr>
          <p:nvPr/>
        </p:nvSpPr>
        <p:spPr bwMode="auto">
          <a:xfrm>
            <a:off x="5200650" y="3463926"/>
            <a:ext cx="90488" cy="92075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ctr" rtl="1"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1pPr>
            <a:lvl2pPr marL="742950" indent="-285750" algn="ctr" rtl="1"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2pPr>
            <a:lvl3pPr marL="1143000" indent="-228600" algn="ctr" rtl="1"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3pPr>
            <a:lvl4pPr marL="1600200" indent="-228600" algn="ctr" rtl="1"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4pPr>
            <a:lvl5pPr marL="2057400" indent="-228600" algn="ctr" rtl="1"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5pPr>
            <a:lvl6pPr marL="2514600" indent="-228600" algn="ctr" rtl="1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6pPr>
            <a:lvl7pPr marL="2971800" indent="-228600" algn="ctr" rtl="1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7pPr>
            <a:lvl8pPr marL="3429000" indent="-228600" algn="ctr" rtl="1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8pPr>
            <a:lvl9pPr marL="3886200" indent="-228600" algn="ctr" rtl="1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9pPr>
          </a:lstStyle>
          <a:p>
            <a:endParaRPr lang="en-US" altLang="en-US"/>
          </a:p>
        </p:txBody>
      </p:sp>
      <p:sp>
        <p:nvSpPr>
          <p:cNvPr id="18452" name="Oval 19"/>
          <p:cNvSpPr>
            <a:spLocks noChangeArrowheads="1"/>
          </p:cNvSpPr>
          <p:nvPr/>
        </p:nvSpPr>
        <p:spPr bwMode="auto">
          <a:xfrm>
            <a:off x="6216650" y="3941764"/>
            <a:ext cx="90488" cy="92075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ctr" rtl="1"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1pPr>
            <a:lvl2pPr marL="742950" indent="-285750" algn="ctr" rtl="1"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2pPr>
            <a:lvl3pPr marL="1143000" indent="-228600" algn="ctr" rtl="1"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3pPr>
            <a:lvl4pPr marL="1600200" indent="-228600" algn="ctr" rtl="1"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4pPr>
            <a:lvl5pPr marL="2057400" indent="-228600" algn="ctr" rtl="1"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5pPr>
            <a:lvl6pPr marL="2514600" indent="-228600" algn="ctr" rtl="1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6pPr>
            <a:lvl7pPr marL="2971800" indent="-228600" algn="ctr" rtl="1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7pPr>
            <a:lvl8pPr marL="3429000" indent="-228600" algn="ctr" rtl="1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8pPr>
            <a:lvl9pPr marL="3886200" indent="-228600" algn="ctr" rtl="1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9pPr>
          </a:lstStyle>
          <a:p>
            <a:endParaRPr lang="en-US" altLang="en-US"/>
          </a:p>
        </p:txBody>
      </p:sp>
      <p:sp>
        <p:nvSpPr>
          <p:cNvPr id="18453" name="Oval 20"/>
          <p:cNvSpPr>
            <a:spLocks noChangeAspect="1" noChangeArrowheads="1"/>
          </p:cNvSpPr>
          <p:nvPr/>
        </p:nvSpPr>
        <p:spPr bwMode="auto">
          <a:xfrm>
            <a:off x="6237289" y="4265613"/>
            <a:ext cx="219075" cy="222250"/>
          </a:xfrm>
          <a:prstGeom prst="ellipse">
            <a:avLst/>
          </a:prstGeom>
          <a:solidFill>
            <a:srgbClr val="FF99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ctr" rtl="1"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1pPr>
            <a:lvl2pPr marL="742950" indent="-285750" algn="ctr" rtl="1"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2pPr>
            <a:lvl3pPr marL="1143000" indent="-228600" algn="ctr" rtl="1"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3pPr>
            <a:lvl4pPr marL="1600200" indent="-228600" algn="ctr" rtl="1"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4pPr>
            <a:lvl5pPr marL="2057400" indent="-228600" algn="ctr" rtl="1"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5pPr>
            <a:lvl6pPr marL="2514600" indent="-228600" algn="ctr" rtl="1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6pPr>
            <a:lvl7pPr marL="2971800" indent="-228600" algn="ctr" rtl="1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7pPr>
            <a:lvl8pPr marL="3429000" indent="-228600" algn="ctr" rtl="1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8pPr>
            <a:lvl9pPr marL="3886200" indent="-228600" algn="ctr" rtl="1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9pPr>
          </a:lstStyle>
          <a:p>
            <a:endParaRPr lang="en-US" altLang="en-US"/>
          </a:p>
        </p:txBody>
      </p:sp>
      <p:sp>
        <p:nvSpPr>
          <p:cNvPr id="145429" name="Oval 21"/>
          <p:cNvSpPr>
            <a:spLocks noChangeAspect="1" noChangeArrowheads="1"/>
          </p:cNvSpPr>
          <p:nvPr/>
        </p:nvSpPr>
        <p:spPr bwMode="auto">
          <a:xfrm>
            <a:off x="3703639" y="1081089"/>
            <a:ext cx="4606925" cy="4613275"/>
          </a:xfrm>
          <a:prstGeom prst="ellips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ctr" rtl="1"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1pPr>
            <a:lvl2pPr marL="742950" indent="-285750" algn="ctr" rtl="1"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2pPr>
            <a:lvl3pPr marL="1143000" indent="-228600" algn="ctr" rtl="1"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3pPr>
            <a:lvl4pPr marL="1600200" indent="-228600" algn="ctr" rtl="1"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4pPr>
            <a:lvl5pPr marL="2057400" indent="-228600" algn="ctr" rtl="1"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5pPr>
            <a:lvl6pPr marL="2514600" indent="-228600" algn="ctr" rtl="1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6pPr>
            <a:lvl7pPr marL="2971800" indent="-228600" algn="ctr" rtl="1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7pPr>
            <a:lvl8pPr marL="3429000" indent="-228600" algn="ctr" rtl="1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8pPr>
            <a:lvl9pPr marL="3886200" indent="-228600" algn="ctr" rtl="1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9pPr>
          </a:lstStyle>
          <a:p>
            <a:endParaRPr lang="en-US" altLang="en-US"/>
          </a:p>
        </p:txBody>
      </p:sp>
      <p:sp>
        <p:nvSpPr>
          <p:cNvPr id="18455" name="Oval 22"/>
          <p:cNvSpPr>
            <a:spLocks noChangeArrowheads="1"/>
          </p:cNvSpPr>
          <p:nvPr/>
        </p:nvSpPr>
        <p:spPr bwMode="auto">
          <a:xfrm>
            <a:off x="6462714" y="2941639"/>
            <a:ext cx="90487" cy="92075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ctr" rtl="1"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1pPr>
            <a:lvl2pPr marL="742950" indent="-285750" algn="ctr" rtl="1"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2pPr>
            <a:lvl3pPr marL="1143000" indent="-228600" algn="ctr" rtl="1"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3pPr>
            <a:lvl4pPr marL="1600200" indent="-228600" algn="ctr" rtl="1"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4pPr>
            <a:lvl5pPr marL="2057400" indent="-228600" algn="ctr" rtl="1"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5pPr>
            <a:lvl6pPr marL="2514600" indent="-228600" algn="ctr" rtl="1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6pPr>
            <a:lvl7pPr marL="2971800" indent="-228600" algn="ctr" rtl="1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7pPr>
            <a:lvl8pPr marL="3429000" indent="-228600" algn="ctr" rtl="1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8pPr>
            <a:lvl9pPr marL="3886200" indent="-228600" algn="ctr" rtl="1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9pPr>
          </a:lstStyle>
          <a:p>
            <a:endParaRPr lang="en-US" altLang="en-US"/>
          </a:p>
        </p:txBody>
      </p:sp>
      <p:sp>
        <p:nvSpPr>
          <p:cNvPr id="18456" name="Oval 23"/>
          <p:cNvSpPr>
            <a:spLocks noChangeArrowheads="1"/>
          </p:cNvSpPr>
          <p:nvPr/>
        </p:nvSpPr>
        <p:spPr bwMode="auto">
          <a:xfrm>
            <a:off x="5829300" y="2590801"/>
            <a:ext cx="90488" cy="92075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ctr" rtl="1"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1pPr>
            <a:lvl2pPr marL="742950" indent="-285750" algn="ctr" rtl="1"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2pPr>
            <a:lvl3pPr marL="1143000" indent="-228600" algn="ctr" rtl="1"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3pPr>
            <a:lvl4pPr marL="1600200" indent="-228600" algn="ctr" rtl="1"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4pPr>
            <a:lvl5pPr marL="2057400" indent="-228600" algn="ctr" rtl="1"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5pPr>
            <a:lvl6pPr marL="2514600" indent="-228600" algn="ctr" rtl="1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6pPr>
            <a:lvl7pPr marL="2971800" indent="-228600" algn="ctr" rtl="1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7pPr>
            <a:lvl8pPr marL="3429000" indent="-228600" algn="ctr" rtl="1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8pPr>
            <a:lvl9pPr marL="3886200" indent="-228600" algn="ctr" rtl="1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9pPr>
          </a:lstStyle>
          <a:p>
            <a:endParaRPr lang="en-US" altLang="en-US" b="0">
              <a:latin typeface="Symbol" panose="05050102010706020507" pitchFamily="18" charset="2"/>
            </a:endParaRPr>
          </a:p>
        </p:txBody>
      </p:sp>
      <p:sp>
        <p:nvSpPr>
          <p:cNvPr id="18457" name="Oval 24"/>
          <p:cNvSpPr>
            <a:spLocks noChangeAspect="1" noChangeArrowheads="1"/>
          </p:cNvSpPr>
          <p:nvPr/>
        </p:nvSpPr>
        <p:spPr bwMode="auto">
          <a:xfrm>
            <a:off x="4206876" y="2641600"/>
            <a:ext cx="219075" cy="222250"/>
          </a:xfrm>
          <a:prstGeom prst="ellipse">
            <a:avLst/>
          </a:prstGeom>
          <a:solidFill>
            <a:srgbClr val="FF99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ctr" rtl="1"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1pPr>
            <a:lvl2pPr marL="742950" indent="-285750" algn="ctr" rtl="1"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2pPr>
            <a:lvl3pPr marL="1143000" indent="-228600" algn="ctr" rtl="1"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3pPr>
            <a:lvl4pPr marL="1600200" indent="-228600" algn="ctr" rtl="1"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4pPr>
            <a:lvl5pPr marL="2057400" indent="-228600" algn="ctr" rtl="1"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5pPr>
            <a:lvl6pPr marL="2514600" indent="-228600" algn="ctr" rtl="1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6pPr>
            <a:lvl7pPr marL="2971800" indent="-228600" algn="ctr" rtl="1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7pPr>
            <a:lvl8pPr marL="3429000" indent="-228600" algn="ctr" rtl="1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8pPr>
            <a:lvl9pPr marL="3886200" indent="-228600" algn="ctr" rtl="1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9pPr>
          </a:lstStyle>
          <a:p>
            <a:endParaRPr lang="en-US" altLang="en-US"/>
          </a:p>
        </p:txBody>
      </p:sp>
      <p:sp>
        <p:nvSpPr>
          <p:cNvPr id="18458" name="Oval 25"/>
          <p:cNvSpPr>
            <a:spLocks noChangeAspect="1" noChangeArrowheads="1"/>
          </p:cNvSpPr>
          <p:nvPr/>
        </p:nvSpPr>
        <p:spPr bwMode="auto">
          <a:xfrm>
            <a:off x="7145339" y="2722563"/>
            <a:ext cx="219075" cy="222250"/>
          </a:xfrm>
          <a:prstGeom prst="ellipse">
            <a:avLst/>
          </a:prstGeom>
          <a:solidFill>
            <a:srgbClr val="FF99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ctr" rtl="1"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1pPr>
            <a:lvl2pPr marL="742950" indent="-285750" algn="ctr" rtl="1"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2pPr>
            <a:lvl3pPr marL="1143000" indent="-228600" algn="ctr" rtl="1"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3pPr>
            <a:lvl4pPr marL="1600200" indent="-228600" algn="ctr" rtl="1"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4pPr>
            <a:lvl5pPr marL="2057400" indent="-228600" algn="ctr" rtl="1"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5pPr>
            <a:lvl6pPr marL="2514600" indent="-228600" algn="ctr" rtl="1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6pPr>
            <a:lvl7pPr marL="2971800" indent="-228600" algn="ctr" rtl="1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7pPr>
            <a:lvl8pPr marL="3429000" indent="-228600" algn="ctr" rtl="1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8pPr>
            <a:lvl9pPr marL="3886200" indent="-228600" algn="ctr" rtl="1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9pPr>
          </a:lstStyle>
          <a:p>
            <a:endParaRPr lang="en-US" altLang="en-US"/>
          </a:p>
        </p:txBody>
      </p:sp>
      <p:sp>
        <p:nvSpPr>
          <p:cNvPr id="18459" name="Oval 26"/>
          <p:cNvSpPr>
            <a:spLocks noChangeAspect="1" noChangeArrowheads="1"/>
          </p:cNvSpPr>
          <p:nvPr/>
        </p:nvSpPr>
        <p:spPr bwMode="auto">
          <a:xfrm>
            <a:off x="6992939" y="4138613"/>
            <a:ext cx="219075" cy="222250"/>
          </a:xfrm>
          <a:prstGeom prst="ellipse">
            <a:avLst/>
          </a:prstGeom>
          <a:solidFill>
            <a:srgbClr val="FF99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ctr" rtl="1"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1pPr>
            <a:lvl2pPr marL="742950" indent="-285750" algn="ctr" rtl="1"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2pPr>
            <a:lvl3pPr marL="1143000" indent="-228600" algn="ctr" rtl="1"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3pPr>
            <a:lvl4pPr marL="1600200" indent="-228600" algn="ctr" rtl="1"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4pPr>
            <a:lvl5pPr marL="2057400" indent="-228600" algn="ctr" rtl="1"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5pPr>
            <a:lvl6pPr marL="2514600" indent="-228600" algn="ctr" rtl="1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6pPr>
            <a:lvl7pPr marL="2971800" indent="-228600" algn="ctr" rtl="1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7pPr>
            <a:lvl8pPr marL="3429000" indent="-228600" algn="ctr" rtl="1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8pPr>
            <a:lvl9pPr marL="3886200" indent="-228600" algn="ctr" rtl="1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9pPr>
          </a:lstStyle>
          <a:p>
            <a:endParaRPr lang="en-US" altLang="en-US"/>
          </a:p>
        </p:txBody>
      </p:sp>
      <p:sp>
        <p:nvSpPr>
          <p:cNvPr id="18460" name="Oval 27"/>
          <p:cNvSpPr>
            <a:spLocks noChangeAspect="1" noChangeArrowheads="1"/>
          </p:cNvSpPr>
          <p:nvPr/>
        </p:nvSpPr>
        <p:spPr bwMode="auto">
          <a:xfrm>
            <a:off x="4968876" y="4508500"/>
            <a:ext cx="219075" cy="222250"/>
          </a:xfrm>
          <a:prstGeom prst="ellipse">
            <a:avLst/>
          </a:prstGeom>
          <a:solidFill>
            <a:srgbClr val="FF99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ctr" rtl="1"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1pPr>
            <a:lvl2pPr marL="742950" indent="-285750" algn="ctr" rtl="1"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2pPr>
            <a:lvl3pPr marL="1143000" indent="-228600" algn="ctr" rtl="1"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3pPr>
            <a:lvl4pPr marL="1600200" indent="-228600" algn="ctr" rtl="1"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4pPr>
            <a:lvl5pPr marL="2057400" indent="-228600" algn="ctr" rtl="1"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5pPr>
            <a:lvl6pPr marL="2514600" indent="-228600" algn="ctr" rtl="1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6pPr>
            <a:lvl7pPr marL="2971800" indent="-228600" algn="ctr" rtl="1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7pPr>
            <a:lvl8pPr marL="3429000" indent="-228600" algn="ctr" rtl="1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8pPr>
            <a:lvl9pPr marL="3886200" indent="-228600" algn="ctr" rtl="1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9pPr>
          </a:lstStyle>
          <a:p>
            <a:endParaRPr lang="en-US" altLang="en-US"/>
          </a:p>
        </p:txBody>
      </p:sp>
      <p:sp>
        <p:nvSpPr>
          <p:cNvPr id="18461" name="Oval 28"/>
          <p:cNvSpPr>
            <a:spLocks noChangeAspect="1" noChangeArrowheads="1"/>
          </p:cNvSpPr>
          <p:nvPr/>
        </p:nvSpPr>
        <p:spPr bwMode="auto">
          <a:xfrm>
            <a:off x="5221289" y="1976438"/>
            <a:ext cx="219075" cy="222250"/>
          </a:xfrm>
          <a:prstGeom prst="ellipse">
            <a:avLst/>
          </a:prstGeom>
          <a:solidFill>
            <a:srgbClr val="FF99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ctr" rtl="1"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1pPr>
            <a:lvl2pPr marL="742950" indent="-285750" algn="ctr" rtl="1"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2pPr>
            <a:lvl3pPr marL="1143000" indent="-228600" algn="ctr" rtl="1"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3pPr>
            <a:lvl4pPr marL="1600200" indent="-228600" algn="ctr" rtl="1"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4pPr>
            <a:lvl5pPr marL="2057400" indent="-228600" algn="ctr" rtl="1"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5pPr>
            <a:lvl6pPr marL="2514600" indent="-228600" algn="ctr" rtl="1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6pPr>
            <a:lvl7pPr marL="2971800" indent="-228600" algn="ctr" rtl="1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7pPr>
            <a:lvl8pPr marL="3429000" indent="-228600" algn="ctr" rtl="1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8pPr>
            <a:lvl9pPr marL="3886200" indent="-228600" algn="ctr" rtl="1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9pPr>
          </a:lstStyle>
          <a:p>
            <a:endParaRPr lang="en-US" altLang="en-US"/>
          </a:p>
        </p:txBody>
      </p:sp>
      <p:sp>
        <p:nvSpPr>
          <p:cNvPr id="145437" name="Oval 29"/>
          <p:cNvSpPr>
            <a:spLocks noChangeArrowheads="1"/>
          </p:cNvSpPr>
          <p:nvPr/>
        </p:nvSpPr>
        <p:spPr bwMode="auto">
          <a:xfrm>
            <a:off x="7348539" y="3376614"/>
            <a:ext cx="90487" cy="92075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ctr" rtl="1"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1pPr>
            <a:lvl2pPr marL="742950" indent="-285750" algn="ctr" rtl="1"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2pPr>
            <a:lvl3pPr marL="1143000" indent="-228600" algn="ctr" rtl="1"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3pPr>
            <a:lvl4pPr marL="1600200" indent="-228600" algn="ctr" rtl="1"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4pPr>
            <a:lvl5pPr marL="2057400" indent="-228600" algn="ctr" rtl="1"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5pPr>
            <a:lvl6pPr marL="2514600" indent="-228600" algn="ctr" rtl="1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6pPr>
            <a:lvl7pPr marL="2971800" indent="-228600" algn="ctr" rtl="1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7pPr>
            <a:lvl8pPr marL="3429000" indent="-228600" algn="ctr" rtl="1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8pPr>
            <a:lvl9pPr marL="3886200" indent="-228600" algn="ctr" rtl="1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9pPr>
          </a:lstStyle>
          <a:p>
            <a:endParaRPr lang="en-US" altLang="en-US"/>
          </a:p>
        </p:txBody>
      </p:sp>
      <p:sp>
        <p:nvSpPr>
          <p:cNvPr id="145438" name="Oval 30"/>
          <p:cNvSpPr>
            <a:spLocks noChangeArrowheads="1"/>
          </p:cNvSpPr>
          <p:nvPr/>
        </p:nvSpPr>
        <p:spPr bwMode="auto">
          <a:xfrm>
            <a:off x="6688139" y="2252664"/>
            <a:ext cx="90487" cy="92075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ctr" rtl="1"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1pPr>
            <a:lvl2pPr marL="742950" indent="-285750" algn="ctr" rtl="1"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2pPr>
            <a:lvl3pPr marL="1143000" indent="-228600" algn="ctr" rtl="1"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3pPr>
            <a:lvl4pPr marL="1600200" indent="-228600" algn="ctr" rtl="1"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4pPr>
            <a:lvl5pPr marL="2057400" indent="-228600" algn="ctr" rtl="1"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5pPr>
            <a:lvl6pPr marL="2514600" indent="-228600" algn="ctr" rtl="1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6pPr>
            <a:lvl7pPr marL="2971800" indent="-228600" algn="ctr" rtl="1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7pPr>
            <a:lvl8pPr marL="3429000" indent="-228600" algn="ctr" rtl="1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8pPr>
            <a:lvl9pPr marL="3886200" indent="-228600" algn="ctr" rtl="1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9pPr>
          </a:lstStyle>
          <a:p>
            <a:endParaRPr lang="en-US" altLang="en-US"/>
          </a:p>
        </p:txBody>
      </p:sp>
      <p:sp>
        <p:nvSpPr>
          <p:cNvPr id="145439" name="Oval 31"/>
          <p:cNvSpPr>
            <a:spLocks noChangeArrowheads="1"/>
          </p:cNvSpPr>
          <p:nvPr/>
        </p:nvSpPr>
        <p:spPr bwMode="auto">
          <a:xfrm>
            <a:off x="7058025" y="3884614"/>
            <a:ext cx="90488" cy="92075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ctr" rtl="1"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1pPr>
            <a:lvl2pPr marL="742950" indent="-285750" algn="ctr" rtl="1"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2pPr>
            <a:lvl3pPr marL="1143000" indent="-228600" algn="ctr" rtl="1"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3pPr>
            <a:lvl4pPr marL="1600200" indent="-228600" algn="ctr" rtl="1"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4pPr>
            <a:lvl5pPr marL="2057400" indent="-228600" algn="ctr" rtl="1"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5pPr>
            <a:lvl6pPr marL="2514600" indent="-228600" algn="ctr" rtl="1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6pPr>
            <a:lvl7pPr marL="2971800" indent="-228600" algn="ctr" rtl="1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7pPr>
            <a:lvl8pPr marL="3429000" indent="-228600" algn="ctr" rtl="1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8pPr>
            <a:lvl9pPr marL="3886200" indent="-228600" algn="ctr" rtl="1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9pPr>
          </a:lstStyle>
          <a:p>
            <a:endParaRPr lang="en-US" altLang="en-US"/>
          </a:p>
        </p:txBody>
      </p:sp>
      <p:sp>
        <p:nvSpPr>
          <p:cNvPr id="145440" name="Oval 32"/>
          <p:cNvSpPr>
            <a:spLocks noChangeArrowheads="1"/>
          </p:cNvSpPr>
          <p:nvPr/>
        </p:nvSpPr>
        <p:spPr bwMode="auto">
          <a:xfrm>
            <a:off x="6629400" y="4530726"/>
            <a:ext cx="90488" cy="92075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ctr" rtl="1"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1pPr>
            <a:lvl2pPr marL="742950" indent="-285750" algn="ctr" rtl="1"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2pPr>
            <a:lvl3pPr marL="1143000" indent="-228600" algn="ctr" rtl="1"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3pPr>
            <a:lvl4pPr marL="1600200" indent="-228600" algn="ctr" rtl="1"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4pPr>
            <a:lvl5pPr marL="2057400" indent="-228600" algn="ctr" rtl="1"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5pPr>
            <a:lvl6pPr marL="2514600" indent="-228600" algn="ctr" rtl="1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6pPr>
            <a:lvl7pPr marL="2971800" indent="-228600" algn="ctr" rtl="1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7pPr>
            <a:lvl8pPr marL="3429000" indent="-228600" algn="ctr" rtl="1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8pPr>
            <a:lvl9pPr marL="3886200" indent="-228600" algn="ctr" rtl="1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9pPr>
          </a:lstStyle>
          <a:p>
            <a:endParaRPr lang="en-US" altLang="en-US"/>
          </a:p>
        </p:txBody>
      </p:sp>
      <p:sp>
        <p:nvSpPr>
          <p:cNvPr id="145441" name="Oval 33"/>
          <p:cNvSpPr>
            <a:spLocks noChangeArrowheads="1"/>
          </p:cNvSpPr>
          <p:nvPr/>
        </p:nvSpPr>
        <p:spPr bwMode="auto">
          <a:xfrm>
            <a:off x="6084889" y="2012951"/>
            <a:ext cx="90487" cy="92075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ctr" rtl="1"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1pPr>
            <a:lvl2pPr marL="742950" indent="-285750" algn="ctr" rtl="1"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2pPr>
            <a:lvl3pPr marL="1143000" indent="-228600" algn="ctr" rtl="1"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3pPr>
            <a:lvl4pPr marL="1600200" indent="-228600" algn="ctr" rtl="1"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4pPr>
            <a:lvl5pPr marL="2057400" indent="-228600" algn="ctr" rtl="1"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5pPr>
            <a:lvl6pPr marL="2514600" indent="-228600" algn="ctr" rtl="1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6pPr>
            <a:lvl7pPr marL="2971800" indent="-228600" algn="ctr" rtl="1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7pPr>
            <a:lvl8pPr marL="3429000" indent="-228600" algn="ctr" rtl="1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8pPr>
            <a:lvl9pPr marL="3886200" indent="-228600" algn="ctr" rtl="1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9pPr>
          </a:lstStyle>
          <a:p>
            <a:endParaRPr lang="en-US" altLang="en-US"/>
          </a:p>
        </p:txBody>
      </p:sp>
      <p:sp>
        <p:nvSpPr>
          <p:cNvPr id="145442" name="Oval 34"/>
          <p:cNvSpPr>
            <a:spLocks noChangeArrowheads="1"/>
          </p:cNvSpPr>
          <p:nvPr/>
        </p:nvSpPr>
        <p:spPr bwMode="auto">
          <a:xfrm>
            <a:off x="4975225" y="2352676"/>
            <a:ext cx="90488" cy="92075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ctr" rtl="1"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1pPr>
            <a:lvl2pPr marL="742950" indent="-285750" algn="ctr" rtl="1"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2pPr>
            <a:lvl3pPr marL="1143000" indent="-228600" algn="ctr" rtl="1"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3pPr>
            <a:lvl4pPr marL="1600200" indent="-228600" algn="ctr" rtl="1"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4pPr>
            <a:lvl5pPr marL="2057400" indent="-228600" algn="ctr" rtl="1"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5pPr>
            <a:lvl6pPr marL="2514600" indent="-228600" algn="ctr" rtl="1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6pPr>
            <a:lvl7pPr marL="2971800" indent="-228600" algn="ctr" rtl="1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7pPr>
            <a:lvl8pPr marL="3429000" indent="-228600" algn="ctr" rtl="1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8pPr>
            <a:lvl9pPr marL="3886200" indent="-228600" algn="ctr" rtl="1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9pPr>
          </a:lstStyle>
          <a:p>
            <a:endParaRPr lang="en-US" altLang="en-US"/>
          </a:p>
        </p:txBody>
      </p:sp>
      <p:sp>
        <p:nvSpPr>
          <p:cNvPr id="145443" name="Oval 35"/>
          <p:cNvSpPr>
            <a:spLocks noChangeArrowheads="1"/>
          </p:cNvSpPr>
          <p:nvPr/>
        </p:nvSpPr>
        <p:spPr bwMode="auto">
          <a:xfrm>
            <a:off x="4503739" y="3246439"/>
            <a:ext cx="90487" cy="92075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ctr" rtl="1"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1pPr>
            <a:lvl2pPr marL="742950" indent="-285750" algn="ctr" rtl="1"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2pPr>
            <a:lvl3pPr marL="1143000" indent="-228600" algn="ctr" rtl="1"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3pPr>
            <a:lvl4pPr marL="1600200" indent="-228600" algn="ctr" rtl="1"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4pPr>
            <a:lvl5pPr marL="2057400" indent="-228600" algn="ctr" rtl="1"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5pPr>
            <a:lvl6pPr marL="2514600" indent="-228600" algn="ctr" rtl="1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6pPr>
            <a:lvl7pPr marL="2971800" indent="-228600" algn="ctr" rtl="1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7pPr>
            <a:lvl8pPr marL="3429000" indent="-228600" algn="ctr" rtl="1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8pPr>
            <a:lvl9pPr marL="3886200" indent="-228600" algn="ctr" rtl="1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9pPr>
          </a:lstStyle>
          <a:p>
            <a:endParaRPr lang="en-US" altLang="en-US"/>
          </a:p>
        </p:txBody>
      </p:sp>
      <p:sp>
        <p:nvSpPr>
          <p:cNvPr id="145444" name="Oval 36"/>
          <p:cNvSpPr>
            <a:spLocks noChangeArrowheads="1"/>
          </p:cNvSpPr>
          <p:nvPr/>
        </p:nvSpPr>
        <p:spPr bwMode="auto">
          <a:xfrm>
            <a:off x="7442200" y="4197351"/>
            <a:ext cx="90488" cy="92075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ctr" rtl="1"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1pPr>
            <a:lvl2pPr marL="742950" indent="-285750" algn="ctr" rtl="1"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2pPr>
            <a:lvl3pPr marL="1143000" indent="-228600" algn="ctr" rtl="1"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3pPr>
            <a:lvl4pPr marL="1600200" indent="-228600" algn="ctr" rtl="1"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4pPr>
            <a:lvl5pPr marL="2057400" indent="-228600" algn="ctr" rtl="1"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5pPr>
            <a:lvl6pPr marL="2514600" indent="-228600" algn="ctr" rtl="1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6pPr>
            <a:lvl7pPr marL="2971800" indent="-228600" algn="ctr" rtl="1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7pPr>
            <a:lvl8pPr marL="3429000" indent="-228600" algn="ctr" rtl="1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8pPr>
            <a:lvl9pPr marL="3886200" indent="-228600" algn="ctr" rtl="1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9pPr>
          </a:lstStyle>
          <a:p>
            <a:endParaRPr lang="en-US" altLang="en-US"/>
          </a:p>
        </p:txBody>
      </p:sp>
      <p:sp>
        <p:nvSpPr>
          <p:cNvPr id="145445" name="Oval 37"/>
          <p:cNvSpPr>
            <a:spLocks noChangeArrowheads="1"/>
          </p:cNvSpPr>
          <p:nvPr/>
        </p:nvSpPr>
        <p:spPr bwMode="auto">
          <a:xfrm>
            <a:off x="5475289" y="4524376"/>
            <a:ext cx="90487" cy="92075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ctr" rtl="1"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1pPr>
            <a:lvl2pPr marL="742950" indent="-285750" algn="ctr" rtl="1"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2pPr>
            <a:lvl3pPr marL="1143000" indent="-228600" algn="ctr" rtl="1"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3pPr>
            <a:lvl4pPr marL="1600200" indent="-228600" algn="ctr" rtl="1"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4pPr>
            <a:lvl5pPr marL="2057400" indent="-228600" algn="ctr" rtl="1"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5pPr>
            <a:lvl6pPr marL="2514600" indent="-228600" algn="ctr" rtl="1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6pPr>
            <a:lvl7pPr marL="2971800" indent="-228600" algn="ctr" rtl="1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7pPr>
            <a:lvl8pPr marL="3429000" indent="-228600" algn="ctr" rtl="1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8pPr>
            <a:lvl9pPr marL="3886200" indent="-228600" algn="ctr" rtl="1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9pPr>
          </a:lstStyle>
          <a:p>
            <a:endParaRPr lang="en-US" altLang="en-US"/>
          </a:p>
        </p:txBody>
      </p:sp>
      <p:sp>
        <p:nvSpPr>
          <p:cNvPr id="145446" name="Oval 38"/>
          <p:cNvSpPr>
            <a:spLocks noChangeArrowheads="1"/>
          </p:cNvSpPr>
          <p:nvPr/>
        </p:nvSpPr>
        <p:spPr bwMode="auto">
          <a:xfrm>
            <a:off x="4889500" y="4225926"/>
            <a:ext cx="90488" cy="92075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ctr" rtl="1"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1pPr>
            <a:lvl2pPr marL="742950" indent="-285750" algn="ctr" rtl="1"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2pPr>
            <a:lvl3pPr marL="1143000" indent="-228600" algn="ctr" rtl="1"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3pPr>
            <a:lvl4pPr marL="1600200" indent="-228600" algn="ctr" rtl="1"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4pPr>
            <a:lvl5pPr marL="2057400" indent="-228600" algn="ctr" rtl="1"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5pPr>
            <a:lvl6pPr marL="2514600" indent="-228600" algn="ctr" rtl="1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6pPr>
            <a:lvl7pPr marL="2971800" indent="-228600" algn="ctr" rtl="1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7pPr>
            <a:lvl8pPr marL="3429000" indent="-228600" algn="ctr" rtl="1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8pPr>
            <a:lvl9pPr marL="3886200" indent="-228600" algn="ctr" rtl="1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9pPr>
          </a:lstStyle>
          <a:p>
            <a:endParaRPr lang="en-US" altLang="en-US"/>
          </a:p>
        </p:txBody>
      </p:sp>
      <p:sp>
        <p:nvSpPr>
          <p:cNvPr id="145447" name="Oval 39"/>
          <p:cNvSpPr>
            <a:spLocks noChangeArrowheads="1"/>
          </p:cNvSpPr>
          <p:nvPr/>
        </p:nvSpPr>
        <p:spPr bwMode="auto">
          <a:xfrm>
            <a:off x="4489450" y="3970339"/>
            <a:ext cx="90488" cy="92075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ctr" rtl="1"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1pPr>
            <a:lvl2pPr marL="742950" indent="-285750" algn="ctr" rtl="1"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2pPr>
            <a:lvl3pPr marL="1143000" indent="-228600" algn="ctr" rtl="1"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3pPr>
            <a:lvl4pPr marL="1600200" indent="-228600" algn="ctr" rtl="1"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4pPr>
            <a:lvl5pPr marL="2057400" indent="-228600" algn="ctr" rtl="1"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5pPr>
            <a:lvl6pPr marL="2514600" indent="-228600" algn="ctr" rtl="1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6pPr>
            <a:lvl7pPr marL="2971800" indent="-228600" algn="ctr" rtl="1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7pPr>
            <a:lvl8pPr marL="3429000" indent="-228600" algn="ctr" rtl="1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8pPr>
            <a:lvl9pPr marL="3886200" indent="-228600" algn="ctr" rtl="1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9pPr>
          </a:lstStyle>
          <a:p>
            <a:endParaRPr lang="en-US" altLang="en-US"/>
          </a:p>
        </p:txBody>
      </p:sp>
      <p:sp>
        <p:nvSpPr>
          <p:cNvPr id="18473" name="Oval 40"/>
          <p:cNvSpPr>
            <a:spLocks noChangeAspect="1" noChangeArrowheads="1"/>
          </p:cNvSpPr>
          <p:nvPr/>
        </p:nvSpPr>
        <p:spPr bwMode="auto">
          <a:xfrm>
            <a:off x="3549650" y="2884488"/>
            <a:ext cx="311150" cy="315912"/>
          </a:xfrm>
          <a:prstGeom prst="ellipse">
            <a:avLst/>
          </a:prstGeom>
          <a:solidFill>
            <a:srgbClr val="FF33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ctr" rtl="1"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1pPr>
            <a:lvl2pPr marL="742950" indent="-285750" algn="ctr" rtl="1"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2pPr>
            <a:lvl3pPr marL="1143000" indent="-228600" algn="ctr" rtl="1"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3pPr>
            <a:lvl4pPr marL="1600200" indent="-228600" algn="ctr" rtl="1"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4pPr>
            <a:lvl5pPr marL="2057400" indent="-228600" algn="ctr" rtl="1"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5pPr>
            <a:lvl6pPr marL="2514600" indent="-228600" algn="ctr" rtl="1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6pPr>
            <a:lvl7pPr marL="2971800" indent="-228600" algn="ctr" rtl="1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7pPr>
            <a:lvl8pPr marL="3429000" indent="-228600" algn="ctr" rtl="1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8pPr>
            <a:lvl9pPr marL="3886200" indent="-228600" algn="ctr" rtl="1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9pPr>
          </a:lstStyle>
          <a:p>
            <a:endParaRPr lang="en-US" altLang="en-US"/>
          </a:p>
        </p:txBody>
      </p:sp>
      <p:grpSp>
        <p:nvGrpSpPr>
          <p:cNvPr id="18474" name="Group 108"/>
          <p:cNvGrpSpPr>
            <a:grpSpLocks/>
          </p:cNvGrpSpPr>
          <p:nvPr/>
        </p:nvGrpSpPr>
        <p:grpSpPr bwMode="auto">
          <a:xfrm>
            <a:off x="9048751" y="101601"/>
            <a:ext cx="1539875" cy="1579563"/>
            <a:chOff x="4731" y="64"/>
            <a:chExt cx="970" cy="995"/>
          </a:xfrm>
        </p:grpSpPr>
        <p:sp>
          <p:nvSpPr>
            <p:cNvPr id="18538" name="Oval 41"/>
            <p:cNvSpPr>
              <a:spLocks noChangeArrowheads="1"/>
            </p:cNvSpPr>
            <p:nvPr/>
          </p:nvSpPr>
          <p:spPr bwMode="auto">
            <a:xfrm>
              <a:off x="5432" y="232"/>
              <a:ext cx="57" cy="58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algn="ctr" rtl="1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cs typeface="Times New Roman" panose="02020603050405020304" pitchFamily="18" charset="0"/>
                </a:defRPr>
              </a:lvl1pPr>
              <a:lvl2pPr marL="742950" indent="-285750" algn="ctr" rtl="1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cs typeface="Times New Roman" panose="02020603050405020304" pitchFamily="18" charset="0"/>
                </a:defRPr>
              </a:lvl2pPr>
              <a:lvl3pPr marL="1143000" indent="-228600" algn="ctr" rtl="1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cs typeface="Times New Roman" panose="02020603050405020304" pitchFamily="18" charset="0"/>
                </a:defRPr>
              </a:lvl3pPr>
              <a:lvl4pPr marL="1600200" indent="-228600" algn="ctr" rtl="1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cs typeface="Times New Roman" panose="02020603050405020304" pitchFamily="18" charset="0"/>
                </a:defRPr>
              </a:lvl4pPr>
              <a:lvl5pPr marL="2057400" indent="-228600" algn="ctr" rtl="1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cs typeface="Times New Roman" panose="02020603050405020304" pitchFamily="18" charset="0"/>
                </a:defRPr>
              </a:lvl5pPr>
              <a:lvl6pPr marL="2514600" indent="-228600" algn="ctr" rtl="1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cs typeface="Times New Roman" panose="02020603050405020304" pitchFamily="18" charset="0"/>
                </a:defRPr>
              </a:lvl6pPr>
              <a:lvl7pPr marL="2971800" indent="-228600" algn="ctr" rtl="1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cs typeface="Times New Roman" panose="02020603050405020304" pitchFamily="18" charset="0"/>
                </a:defRPr>
              </a:lvl7pPr>
              <a:lvl8pPr marL="3429000" indent="-228600" algn="ctr" rtl="1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cs typeface="Times New Roman" panose="02020603050405020304" pitchFamily="18" charset="0"/>
                </a:defRPr>
              </a:lvl8pPr>
              <a:lvl9pPr marL="3886200" indent="-228600" algn="ctr" rtl="1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cs typeface="Times New Roman" panose="02020603050405020304" pitchFamily="18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8539" name="Oval 42"/>
            <p:cNvSpPr>
              <a:spLocks noChangeAspect="1" noChangeArrowheads="1"/>
            </p:cNvSpPr>
            <p:nvPr/>
          </p:nvSpPr>
          <p:spPr bwMode="auto">
            <a:xfrm>
              <a:off x="5381" y="487"/>
              <a:ext cx="138" cy="140"/>
            </a:xfrm>
            <a:prstGeom prst="ellipse">
              <a:avLst/>
            </a:prstGeom>
            <a:solidFill>
              <a:srgbClr val="FF99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algn="ctr" rtl="1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cs typeface="Times New Roman" panose="02020603050405020304" pitchFamily="18" charset="0"/>
                </a:defRPr>
              </a:lvl1pPr>
              <a:lvl2pPr marL="742950" indent="-285750" algn="ctr" rtl="1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cs typeface="Times New Roman" panose="02020603050405020304" pitchFamily="18" charset="0"/>
                </a:defRPr>
              </a:lvl2pPr>
              <a:lvl3pPr marL="1143000" indent="-228600" algn="ctr" rtl="1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cs typeface="Times New Roman" panose="02020603050405020304" pitchFamily="18" charset="0"/>
                </a:defRPr>
              </a:lvl3pPr>
              <a:lvl4pPr marL="1600200" indent="-228600" algn="ctr" rtl="1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cs typeface="Times New Roman" panose="02020603050405020304" pitchFamily="18" charset="0"/>
                </a:defRPr>
              </a:lvl4pPr>
              <a:lvl5pPr marL="2057400" indent="-228600" algn="ctr" rtl="1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cs typeface="Times New Roman" panose="02020603050405020304" pitchFamily="18" charset="0"/>
                </a:defRPr>
              </a:lvl5pPr>
              <a:lvl6pPr marL="2514600" indent="-228600" algn="ctr" rtl="1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cs typeface="Times New Roman" panose="02020603050405020304" pitchFamily="18" charset="0"/>
                </a:defRPr>
              </a:lvl6pPr>
              <a:lvl7pPr marL="2971800" indent="-228600" algn="ctr" rtl="1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cs typeface="Times New Roman" panose="02020603050405020304" pitchFamily="18" charset="0"/>
                </a:defRPr>
              </a:lvl7pPr>
              <a:lvl8pPr marL="3429000" indent="-228600" algn="ctr" rtl="1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cs typeface="Times New Roman" panose="02020603050405020304" pitchFamily="18" charset="0"/>
                </a:defRPr>
              </a:lvl8pPr>
              <a:lvl9pPr marL="3886200" indent="-228600" algn="ctr" rtl="1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cs typeface="Times New Roman" panose="02020603050405020304" pitchFamily="18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8540" name="Oval 43"/>
            <p:cNvSpPr>
              <a:spLocks noChangeAspect="1" noChangeArrowheads="1"/>
            </p:cNvSpPr>
            <p:nvPr/>
          </p:nvSpPr>
          <p:spPr bwMode="auto">
            <a:xfrm>
              <a:off x="5343" y="770"/>
              <a:ext cx="196" cy="199"/>
            </a:xfrm>
            <a:prstGeom prst="ellipse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algn="ctr" rtl="1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cs typeface="Times New Roman" panose="02020603050405020304" pitchFamily="18" charset="0"/>
                </a:defRPr>
              </a:lvl1pPr>
              <a:lvl2pPr marL="742950" indent="-285750" algn="ctr" rtl="1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cs typeface="Times New Roman" panose="02020603050405020304" pitchFamily="18" charset="0"/>
                </a:defRPr>
              </a:lvl2pPr>
              <a:lvl3pPr marL="1143000" indent="-228600" algn="ctr" rtl="1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cs typeface="Times New Roman" panose="02020603050405020304" pitchFamily="18" charset="0"/>
                </a:defRPr>
              </a:lvl3pPr>
              <a:lvl4pPr marL="1600200" indent="-228600" algn="ctr" rtl="1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cs typeface="Times New Roman" panose="02020603050405020304" pitchFamily="18" charset="0"/>
                </a:defRPr>
              </a:lvl4pPr>
              <a:lvl5pPr marL="2057400" indent="-228600" algn="ctr" rtl="1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cs typeface="Times New Roman" panose="02020603050405020304" pitchFamily="18" charset="0"/>
                </a:defRPr>
              </a:lvl5pPr>
              <a:lvl6pPr marL="2514600" indent="-228600" algn="ctr" rtl="1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cs typeface="Times New Roman" panose="02020603050405020304" pitchFamily="18" charset="0"/>
                </a:defRPr>
              </a:lvl6pPr>
              <a:lvl7pPr marL="2971800" indent="-228600" algn="ctr" rtl="1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cs typeface="Times New Roman" panose="02020603050405020304" pitchFamily="18" charset="0"/>
                </a:defRPr>
              </a:lvl7pPr>
              <a:lvl8pPr marL="3429000" indent="-228600" algn="ctr" rtl="1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cs typeface="Times New Roman" panose="02020603050405020304" pitchFamily="18" charset="0"/>
                </a:defRPr>
              </a:lvl8pPr>
              <a:lvl9pPr marL="3886200" indent="-228600" algn="ctr" rtl="1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cs typeface="Times New Roman" panose="02020603050405020304" pitchFamily="18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8541" name="Text Box 44"/>
            <p:cNvSpPr txBox="1">
              <a:spLocks noChangeArrowheads="1"/>
            </p:cNvSpPr>
            <p:nvPr/>
          </p:nvSpPr>
          <p:spPr bwMode="auto">
            <a:xfrm>
              <a:off x="4731" y="64"/>
              <a:ext cx="970" cy="995"/>
            </a:xfrm>
            <a:prstGeom prst="rect">
              <a:avLst/>
            </a:prstGeom>
            <a:noFill/>
            <a:ln w="25400">
              <a:solidFill>
                <a:srgbClr val="9933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algn="ctr" rtl="1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cs typeface="Times New Roman" panose="02020603050405020304" pitchFamily="18" charset="0"/>
                </a:defRPr>
              </a:lvl1pPr>
              <a:lvl2pPr marL="742950" indent="-285750" algn="ctr" rtl="1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cs typeface="Times New Roman" panose="02020603050405020304" pitchFamily="18" charset="0"/>
                </a:defRPr>
              </a:lvl2pPr>
              <a:lvl3pPr marL="1143000" indent="-228600" algn="ctr" rtl="1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cs typeface="Times New Roman" panose="02020603050405020304" pitchFamily="18" charset="0"/>
                </a:defRPr>
              </a:lvl3pPr>
              <a:lvl4pPr marL="1600200" indent="-228600" algn="ctr" rtl="1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cs typeface="Times New Roman" panose="02020603050405020304" pitchFamily="18" charset="0"/>
                </a:defRPr>
              </a:lvl4pPr>
              <a:lvl5pPr marL="2057400" indent="-228600" algn="ctr" rtl="1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cs typeface="Times New Roman" panose="02020603050405020304" pitchFamily="18" charset="0"/>
                </a:defRPr>
              </a:lvl5pPr>
              <a:lvl6pPr marL="2514600" indent="-228600" algn="ctr" rtl="1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cs typeface="Times New Roman" panose="02020603050405020304" pitchFamily="18" charset="0"/>
                </a:defRPr>
              </a:lvl6pPr>
              <a:lvl7pPr marL="2971800" indent="-228600" algn="ctr" rtl="1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cs typeface="Times New Roman" panose="02020603050405020304" pitchFamily="18" charset="0"/>
                </a:defRPr>
              </a:lvl7pPr>
              <a:lvl8pPr marL="3429000" indent="-228600" algn="ctr" rtl="1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cs typeface="Times New Roman" panose="02020603050405020304" pitchFamily="18" charset="0"/>
                </a:defRPr>
              </a:lvl8pPr>
              <a:lvl9pPr marL="3886200" indent="-228600" algn="ctr" rtl="1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cs typeface="Times New Roman" panose="02020603050405020304" pitchFamily="18" charset="0"/>
                </a:defRPr>
              </a:lvl9pPr>
            </a:lstStyle>
            <a:p>
              <a:pPr algn="l" rtl="0">
                <a:spcBef>
                  <a:spcPct val="50000"/>
                </a:spcBef>
              </a:pPr>
              <a:r>
                <a:rPr lang="en-US" altLang="en-US" sz="3200">
                  <a:solidFill>
                    <a:srgbClr val="CC3300"/>
                  </a:solidFill>
                </a:rPr>
                <a:t>A</a:t>
              </a:r>
              <a:r>
                <a:rPr lang="en-US" altLang="en-US" sz="3200" baseline="-25000">
                  <a:solidFill>
                    <a:srgbClr val="CC3300"/>
                  </a:solidFill>
                </a:rPr>
                <a:t>0</a:t>
              </a:r>
              <a:r>
                <a:rPr lang="en-US" altLang="en-US" sz="3200">
                  <a:solidFill>
                    <a:srgbClr val="CC3300"/>
                  </a:solidFill>
                  <a:sym typeface="Symbol" panose="05050102010706020507" pitchFamily="18" charset="2"/>
                </a:rPr>
                <a:t>=</a:t>
              </a:r>
              <a:br>
                <a:rPr lang="en-US" altLang="en-US" sz="3200">
                  <a:solidFill>
                    <a:srgbClr val="CC3300"/>
                  </a:solidFill>
                  <a:sym typeface="Symbol" panose="05050102010706020507" pitchFamily="18" charset="2"/>
                </a:rPr>
              </a:br>
              <a:r>
                <a:rPr lang="en-US" altLang="en-US" sz="3200">
                  <a:solidFill>
                    <a:srgbClr val="CC3300"/>
                  </a:solidFill>
                </a:rPr>
                <a:t>A</a:t>
              </a:r>
              <a:r>
                <a:rPr lang="en-US" altLang="en-US" sz="3200" baseline="-25000">
                  <a:solidFill>
                    <a:srgbClr val="CC3300"/>
                  </a:solidFill>
                </a:rPr>
                <a:t>1</a:t>
              </a:r>
              <a:r>
                <a:rPr lang="en-US" altLang="en-US" sz="3200">
                  <a:solidFill>
                    <a:srgbClr val="CC3300"/>
                  </a:solidFill>
                  <a:sym typeface="Symbol" panose="05050102010706020507" pitchFamily="18" charset="2"/>
                </a:rPr>
                <a:t>=</a:t>
              </a:r>
              <a:br>
                <a:rPr lang="en-US" altLang="en-US" sz="3200">
                  <a:solidFill>
                    <a:srgbClr val="CC3300"/>
                  </a:solidFill>
                  <a:sym typeface="Symbol" panose="05050102010706020507" pitchFamily="18" charset="2"/>
                </a:rPr>
              </a:br>
              <a:r>
                <a:rPr lang="en-US" altLang="en-US" sz="3200">
                  <a:solidFill>
                    <a:srgbClr val="CC3300"/>
                  </a:solidFill>
                </a:rPr>
                <a:t>A</a:t>
              </a:r>
              <a:r>
                <a:rPr lang="en-US" altLang="en-US" sz="3200" baseline="-25000">
                  <a:solidFill>
                    <a:srgbClr val="CC3300"/>
                  </a:solidFill>
                </a:rPr>
                <a:t>2</a:t>
              </a:r>
              <a:r>
                <a:rPr lang="en-US" altLang="en-US" sz="3200">
                  <a:solidFill>
                    <a:srgbClr val="CC3300"/>
                  </a:solidFill>
                  <a:sym typeface="Symbol" panose="05050102010706020507" pitchFamily="18" charset="2"/>
                </a:rPr>
                <a:t>=</a:t>
              </a:r>
            </a:p>
          </p:txBody>
        </p:sp>
      </p:grpSp>
      <p:sp>
        <p:nvSpPr>
          <p:cNvPr id="145453" name="Oval 45"/>
          <p:cNvSpPr>
            <a:spLocks noChangeArrowheads="1"/>
          </p:cNvSpPr>
          <p:nvPr/>
        </p:nvSpPr>
        <p:spPr bwMode="auto">
          <a:xfrm>
            <a:off x="4884738" y="2247901"/>
            <a:ext cx="2190750" cy="2193925"/>
          </a:xfrm>
          <a:prstGeom prst="ellips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ctr" rtl="1"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1pPr>
            <a:lvl2pPr marL="742950" indent="-285750" algn="ctr" rtl="1"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2pPr>
            <a:lvl3pPr marL="1143000" indent="-228600" algn="ctr" rtl="1"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3pPr>
            <a:lvl4pPr marL="1600200" indent="-228600" algn="ctr" rtl="1"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4pPr>
            <a:lvl5pPr marL="2057400" indent="-228600" algn="ctr" rtl="1"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5pPr>
            <a:lvl6pPr marL="2514600" indent="-228600" algn="ctr" rtl="1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6pPr>
            <a:lvl7pPr marL="2971800" indent="-228600" algn="ctr" rtl="1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7pPr>
            <a:lvl8pPr marL="3429000" indent="-228600" algn="ctr" rtl="1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8pPr>
            <a:lvl9pPr marL="3886200" indent="-228600" algn="ctr" rtl="1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9pPr>
          </a:lstStyle>
          <a:p>
            <a:endParaRPr lang="en-US" altLang="en-US"/>
          </a:p>
        </p:txBody>
      </p:sp>
      <p:sp>
        <p:nvSpPr>
          <p:cNvPr id="18476" name="Oval 46"/>
          <p:cNvSpPr>
            <a:spLocks noChangeAspect="1" noChangeArrowheads="1"/>
          </p:cNvSpPr>
          <p:nvPr/>
        </p:nvSpPr>
        <p:spPr bwMode="auto">
          <a:xfrm>
            <a:off x="8607425" y="3079751"/>
            <a:ext cx="311150" cy="315913"/>
          </a:xfrm>
          <a:prstGeom prst="ellipse">
            <a:avLst/>
          </a:prstGeom>
          <a:solidFill>
            <a:srgbClr val="FF33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ctr" rtl="1"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1pPr>
            <a:lvl2pPr marL="742950" indent="-285750" algn="ctr" rtl="1"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2pPr>
            <a:lvl3pPr marL="1143000" indent="-228600" algn="ctr" rtl="1"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3pPr>
            <a:lvl4pPr marL="1600200" indent="-228600" algn="ctr" rtl="1"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4pPr>
            <a:lvl5pPr marL="2057400" indent="-228600" algn="ctr" rtl="1"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5pPr>
            <a:lvl6pPr marL="2514600" indent="-228600" algn="ctr" rtl="1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6pPr>
            <a:lvl7pPr marL="2971800" indent="-228600" algn="ctr" rtl="1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7pPr>
            <a:lvl8pPr marL="3429000" indent="-228600" algn="ctr" rtl="1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8pPr>
            <a:lvl9pPr marL="3886200" indent="-228600" algn="ctr" rtl="1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9pPr>
          </a:lstStyle>
          <a:p>
            <a:endParaRPr lang="en-US" altLang="en-US"/>
          </a:p>
        </p:txBody>
      </p:sp>
      <p:sp>
        <p:nvSpPr>
          <p:cNvPr id="18477" name="Oval 47"/>
          <p:cNvSpPr>
            <a:spLocks noChangeAspect="1" noChangeArrowheads="1"/>
          </p:cNvSpPr>
          <p:nvPr/>
        </p:nvSpPr>
        <p:spPr bwMode="auto">
          <a:xfrm>
            <a:off x="2330451" y="1317626"/>
            <a:ext cx="284163" cy="288925"/>
          </a:xfrm>
          <a:prstGeom prst="ellipse">
            <a:avLst/>
          </a:prstGeom>
          <a:solidFill>
            <a:srgbClr val="FF33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ctr" rtl="1"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1pPr>
            <a:lvl2pPr marL="742950" indent="-285750" algn="ctr" rtl="1"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2pPr>
            <a:lvl3pPr marL="1143000" indent="-228600" algn="ctr" rtl="1"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3pPr>
            <a:lvl4pPr marL="1600200" indent="-228600" algn="ctr" rtl="1"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4pPr>
            <a:lvl5pPr marL="2057400" indent="-228600" algn="ctr" rtl="1"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5pPr>
            <a:lvl6pPr marL="2514600" indent="-228600" algn="ctr" rtl="1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6pPr>
            <a:lvl7pPr marL="2971800" indent="-228600" algn="ctr" rtl="1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7pPr>
            <a:lvl8pPr marL="3429000" indent="-228600" algn="ctr" rtl="1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8pPr>
            <a:lvl9pPr marL="3886200" indent="-228600" algn="ctr" rtl="1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9pPr>
          </a:lstStyle>
          <a:p>
            <a:endParaRPr lang="en-US" altLang="en-US"/>
          </a:p>
        </p:txBody>
      </p:sp>
      <p:sp>
        <p:nvSpPr>
          <p:cNvPr id="18478" name="Oval 48"/>
          <p:cNvSpPr>
            <a:spLocks noChangeAspect="1" noChangeArrowheads="1"/>
          </p:cNvSpPr>
          <p:nvPr/>
        </p:nvSpPr>
        <p:spPr bwMode="auto">
          <a:xfrm>
            <a:off x="7678738" y="1222376"/>
            <a:ext cx="311150" cy="315913"/>
          </a:xfrm>
          <a:prstGeom prst="ellipse">
            <a:avLst/>
          </a:prstGeom>
          <a:solidFill>
            <a:srgbClr val="FF33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ctr" rtl="1"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1pPr>
            <a:lvl2pPr marL="742950" indent="-285750" algn="ctr" rtl="1"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2pPr>
            <a:lvl3pPr marL="1143000" indent="-228600" algn="ctr" rtl="1"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3pPr>
            <a:lvl4pPr marL="1600200" indent="-228600" algn="ctr" rtl="1"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4pPr>
            <a:lvl5pPr marL="2057400" indent="-228600" algn="ctr" rtl="1"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5pPr>
            <a:lvl6pPr marL="2514600" indent="-228600" algn="ctr" rtl="1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6pPr>
            <a:lvl7pPr marL="2971800" indent="-228600" algn="ctr" rtl="1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7pPr>
            <a:lvl8pPr marL="3429000" indent="-228600" algn="ctr" rtl="1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8pPr>
            <a:lvl9pPr marL="3886200" indent="-228600" algn="ctr" rtl="1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9pPr>
          </a:lstStyle>
          <a:p>
            <a:endParaRPr lang="en-US" altLang="en-US"/>
          </a:p>
        </p:txBody>
      </p:sp>
      <p:sp>
        <p:nvSpPr>
          <p:cNvPr id="18479" name="Oval 49"/>
          <p:cNvSpPr>
            <a:spLocks noChangeAspect="1" noChangeArrowheads="1"/>
          </p:cNvSpPr>
          <p:nvPr/>
        </p:nvSpPr>
        <p:spPr bwMode="auto">
          <a:xfrm>
            <a:off x="4100513" y="1084263"/>
            <a:ext cx="311150" cy="315912"/>
          </a:xfrm>
          <a:prstGeom prst="ellipse">
            <a:avLst/>
          </a:prstGeom>
          <a:solidFill>
            <a:srgbClr val="FF33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ctr" rtl="1"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1pPr>
            <a:lvl2pPr marL="742950" indent="-285750" algn="ctr" rtl="1"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2pPr>
            <a:lvl3pPr marL="1143000" indent="-228600" algn="ctr" rtl="1"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3pPr>
            <a:lvl4pPr marL="1600200" indent="-228600" algn="ctr" rtl="1"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4pPr>
            <a:lvl5pPr marL="2057400" indent="-228600" algn="ctr" rtl="1"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5pPr>
            <a:lvl6pPr marL="2514600" indent="-228600" algn="ctr" rtl="1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6pPr>
            <a:lvl7pPr marL="2971800" indent="-228600" algn="ctr" rtl="1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7pPr>
            <a:lvl8pPr marL="3429000" indent="-228600" algn="ctr" rtl="1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8pPr>
            <a:lvl9pPr marL="3886200" indent="-228600" algn="ctr" rtl="1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9pPr>
          </a:lstStyle>
          <a:p>
            <a:endParaRPr lang="en-US" altLang="en-US"/>
          </a:p>
        </p:txBody>
      </p:sp>
      <p:sp>
        <p:nvSpPr>
          <p:cNvPr id="18480" name="Oval 50"/>
          <p:cNvSpPr>
            <a:spLocks noChangeAspect="1" noChangeArrowheads="1"/>
          </p:cNvSpPr>
          <p:nvPr/>
        </p:nvSpPr>
        <p:spPr bwMode="auto">
          <a:xfrm>
            <a:off x="8420100" y="4589463"/>
            <a:ext cx="311150" cy="315912"/>
          </a:xfrm>
          <a:prstGeom prst="ellipse">
            <a:avLst/>
          </a:prstGeom>
          <a:solidFill>
            <a:srgbClr val="FF33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ctr" rtl="1"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1pPr>
            <a:lvl2pPr marL="742950" indent="-285750" algn="ctr" rtl="1"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2pPr>
            <a:lvl3pPr marL="1143000" indent="-228600" algn="ctr" rtl="1"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3pPr>
            <a:lvl4pPr marL="1600200" indent="-228600" algn="ctr" rtl="1"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4pPr>
            <a:lvl5pPr marL="2057400" indent="-228600" algn="ctr" rtl="1"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5pPr>
            <a:lvl6pPr marL="2514600" indent="-228600" algn="ctr" rtl="1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6pPr>
            <a:lvl7pPr marL="2971800" indent="-228600" algn="ctr" rtl="1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7pPr>
            <a:lvl8pPr marL="3429000" indent="-228600" algn="ctr" rtl="1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8pPr>
            <a:lvl9pPr marL="3886200" indent="-228600" algn="ctr" rtl="1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9pPr>
          </a:lstStyle>
          <a:p>
            <a:endParaRPr lang="en-US" altLang="en-US"/>
          </a:p>
        </p:txBody>
      </p:sp>
      <p:sp>
        <p:nvSpPr>
          <p:cNvPr id="18481" name="Oval 51"/>
          <p:cNvSpPr>
            <a:spLocks noChangeAspect="1" noChangeArrowheads="1"/>
          </p:cNvSpPr>
          <p:nvPr/>
        </p:nvSpPr>
        <p:spPr bwMode="auto">
          <a:xfrm>
            <a:off x="3403600" y="4727576"/>
            <a:ext cx="311150" cy="315913"/>
          </a:xfrm>
          <a:prstGeom prst="ellipse">
            <a:avLst/>
          </a:prstGeom>
          <a:solidFill>
            <a:srgbClr val="FF33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ctr" rtl="1"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1pPr>
            <a:lvl2pPr marL="742950" indent="-285750" algn="ctr" rtl="1"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2pPr>
            <a:lvl3pPr marL="1143000" indent="-228600" algn="ctr" rtl="1"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3pPr>
            <a:lvl4pPr marL="1600200" indent="-228600" algn="ctr" rtl="1"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4pPr>
            <a:lvl5pPr marL="2057400" indent="-228600" algn="ctr" rtl="1"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5pPr>
            <a:lvl6pPr marL="2514600" indent="-228600" algn="ctr" rtl="1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6pPr>
            <a:lvl7pPr marL="2971800" indent="-228600" algn="ctr" rtl="1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7pPr>
            <a:lvl8pPr marL="3429000" indent="-228600" algn="ctr" rtl="1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8pPr>
            <a:lvl9pPr marL="3886200" indent="-228600" algn="ctr" rtl="1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9pPr>
          </a:lstStyle>
          <a:p>
            <a:endParaRPr lang="en-US" altLang="en-US"/>
          </a:p>
        </p:txBody>
      </p:sp>
      <p:sp>
        <p:nvSpPr>
          <p:cNvPr id="18482" name="Oval 52"/>
          <p:cNvSpPr>
            <a:spLocks noChangeAspect="1" noChangeArrowheads="1"/>
          </p:cNvSpPr>
          <p:nvPr/>
        </p:nvSpPr>
        <p:spPr bwMode="auto">
          <a:xfrm>
            <a:off x="9463088" y="4124326"/>
            <a:ext cx="311150" cy="315913"/>
          </a:xfrm>
          <a:prstGeom prst="ellipse">
            <a:avLst/>
          </a:prstGeom>
          <a:solidFill>
            <a:srgbClr val="FF33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ctr" rtl="1"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1pPr>
            <a:lvl2pPr marL="742950" indent="-285750" algn="ctr" rtl="1"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2pPr>
            <a:lvl3pPr marL="1143000" indent="-228600" algn="ctr" rtl="1"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3pPr>
            <a:lvl4pPr marL="1600200" indent="-228600" algn="ctr" rtl="1"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4pPr>
            <a:lvl5pPr marL="2057400" indent="-228600" algn="ctr" rtl="1"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5pPr>
            <a:lvl6pPr marL="2514600" indent="-228600" algn="ctr" rtl="1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6pPr>
            <a:lvl7pPr marL="2971800" indent="-228600" algn="ctr" rtl="1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7pPr>
            <a:lvl8pPr marL="3429000" indent="-228600" algn="ctr" rtl="1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8pPr>
            <a:lvl9pPr marL="3886200" indent="-228600" algn="ctr" rtl="1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9pPr>
          </a:lstStyle>
          <a:p>
            <a:endParaRPr lang="en-US" altLang="en-US"/>
          </a:p>
        </p:txBody>
      </p:sp>
      <p:sp>
        <p:nvSpPr>
          <p:cNvPr id="18483" name="Oval 53"/>
          <p:cNvSpPr>
            <a:spLocks noChangeAspect="1" noChangeArrowheads="1"/>
          </p:cNvSpPr>
          <p:nvPr/>
        </p:nvSpPr>
        <p:spPr bwMode="auto">
          <a:xfrm>
            <a:off x="2270125" y="3827463"/>
            <a:ext cx="311150" cy="315912"/>
          </a:xfrm>
          <a:prstGeom prst="ellipse">
            <a:avLst/>
          </a:prstGeom>
          <a:solidFill>
            <a:srgbClr val="FF33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ctr" rtl="1"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1pPr>
            <a:lvl2pPr marL="742950" indent="-285750" algn="ctr" rtl="1"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2pPr>
            <a:lvl3pPr marL="1143000" indent="-228600" algn="ctr" rtl="1"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3pPr>
            <a:lvl4pPr marL="1600200" indent="-228600" algn="ctr" rtl="1"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4pPr>
            <a:lvl5pPr marL="2057400" indent="-228600" algn="ctr" rtl="1"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5pPr>
            <a:lvl6pPr marL="2514600" indent="-228600" algn="ctr" rtl="1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6pPr>
            <a:lvl7pPr marL="2971800" indent="-228600" algn="ctr" rtl="1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7pPr>
            <a:lvl8pPr marL="3429000" indent="-228600" algn="ctr" rtl="1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8pPr>
            <a:lvl9pPr marL="3886200" indent="-228600" algn="ctr" rtl="1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9pPr>
          </a:lstStyle>
          <a:p>
            <a:endParaRPr lang="en-US" altLang="en-US"/>
          </a:p>
        </p:txBody>
      </p:sp>
      <p:sp>
        <p:nvSpPr>
          <p:cNvPr id="145462" name="Oval 54"/>
          <p:cNvSpPr>
            <a:spLocks noChangeArrowheads="1"/>
          </p:cNvSpPr>
          <p:nvPr/>
        </p:nvSpPr>
        <p:spPr bwMode="auto">
          <a:xfrm>
            <a:off x="4772025" y="2933701"/>
            <a:ext cx="90488" cy="92075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ctr" rtl="1"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1pPr>
            <a:lvl2pPr marL="742950" indent="-285750" algn="ctr" rtl="1"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2pPr>
            <a:lvl3pPr marL="1143000" indent="-228600" algn="ctr" rtl="1"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3pPr>
            <a:lvl4pPr marL="1600200" indent="-228600" algn="ctr" rtl="1"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4pPr>
            <a:lvl5pPr marL="2057400" indent="-228600" algn="ctr" rtl="1"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5pPr>
            <a:lvl6pPr marL="2514600" indent="-228600" algn="ctr" rtl="1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6pPr>
            <a:lvl7pPr marL="2971800" indent="-228600" algn="ctr" rtl="1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7pPr>
            <a:lvl8pPr marL="3429000" indent="-228600" algn="ctr" rtl="1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8pPr>
            <a:lvl9pPr marL="3886200" indent="-228600" algn="ctr" rtl="1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9pPr>
          </a:lstStyle>
          <a:p>
            <a:endParaRPr lang="en-US" altLang="en-US"/>
          </a:p>
        </p:txBody>
      </p:sp>
      <p:sp>
        <p:nvSpPr>
          <p:cNvPr id="145463" name="Oval 55"/>
          <p:cNvSpPr>
            <a:spLocks noChangeArrowheads="1"/>
          </p:cNvSpPr>
          <p:nvPr/>
        </p:nvSpPr>
        <p:spPr bwMode="auto">
          <a:xfrm>
            <a:off x="4778375" y="2070101"/>
            <a:ext cx="90488" cy="92075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ctr" rtl="1"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1pPr>
            <a:lvl2pPr marL="742950" indent="-285750" algn="ctr" rtl="1"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2pPr>
            <a:lvl3pPr marL="1143000" indent="-228600" algn="ctr" rtl="1"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3pPr>
            <a:lvl4pPr marL="1600200" indent="-228600" algn="ctr" rtl="1"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4pPr>
            <a:lvl5pPr marL="2057400" indent="-228600" algn="ctr" rtl="1"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5pPr>
            <a:lvl6pPr marL="2514600" indent="-228600" algn="ctr" rtl="1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6pPr>
            <a:lvl7pPr marL="2971800" indent="-228600" algn="ctr" rtl="1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7pPr>
            <a:lvl8pPr marL="3429000" indent="-228600" algn="ctr" rtl="1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8pPr>
            <a:lvl9pPr marL="3886200" indent="-228600" algn="ctr" rtl="1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9pPr>
          </a:lstStyle>
          <a:p>
            <a:endParaRPr lang="en-US" altLang="en-US"/>
          </a:p>
        </p:txBody>
      </p:sp>
      <p:sp>
        <p:nvSpPr>
          <p:cNvPr id="145464" name="Oval 56"/>
          <p:cNvSpPr>
            <a:spLocks noChangeArrowheads="1"/>
          </p:cNvSpPr>
          <p:nvPr/>
        </p:nvSpPr>
        <p:spPr bwMode="auto">
          <a:xfrm>
            <a:off x="5889625" y="1627189"/>
            <a:ext cx="90488" cy="92075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ctr" rtl="1"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1pPr>
            <a:lvl2pPr marL="742950" indent="-285750" algn="ctr" rtl="1"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2pPr>
            <a:lvl3pPr marL="1143000" indent="-228600" algn="ctr" rtl="1"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3pPr>
            <a:lvl4pPr marL="1600200" indent="-228600" algn="ctr" rtl="1"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4pPr>
            <a:lvl5pPr marL="2057400" indent="-228600" algn="ctr" rtl="1"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5pPr>
            <a:lvl6pPr marL="2514600" indent="-228600" algn="ctr" rtl="1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6pPr>
            <a:lvl7pPr marL="2971800" indent="-228600" algn="ctr" rtl="1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7pPr>
            <a:lvl8pPr marL="3429000" indent="-228600" algn="ctr" rtl="1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8pPr>
            <a:lvl9pPr marL="3886200" indent="-228600" algn="ctr" rtl="1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9pPr>
          </a:lstStyle>
          <a:p>
            <a:endParaRPr lang="en-US" altLang="en-US"/>
          </a:p>
        </p:txBody>
      </p:sp>
      <p:sp>
        <p:nvSpPr>
          <p:cNvPr id="145465" name="Oval 57"/>
          <p:cNvSpPr>
            <a:spLocks noChangeArrowheads="1"/>
          </p:cNvSpPr>
          <p:nvPr/>
        </p:nvSpPr>
        <p:spPr bwMode="auto">
          <a:xfrm>
            <a:off x="6651625" y="1577976"/>
            <a:ext cx="90488" cy="92075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ctr" rtl="1"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1pPr>
            <a:lvl2pPr marL="742950" indent="-285750" algn="ctr" rtl="1"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2pPr>
            <a:lvl3pPr marL="1143000" indent="-228600" algn="ctr" rtl="1"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3pPr>
            <a:lvl4pPr marL="1600200" indent="-228600" algn="ctr" rtl="1"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4pPr>
            <a:lvl5pPr marL="2057400" indent="-228600" algn="ctr" rtl="1"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5pPr>
            <a:lvl6pPr marL="2514600" indent="-228600" algn="ctr" rtl="1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6pPr>
            <a:lvl7pPr marL="2971800" indent="-228600" algn="ctr" rtl="1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7pPr>
            <a:lvl8pPr marL="3429000" indent="-228600" algn="ctr" rtl="1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8pPr>
            <a:lvl9pPr marL="3886200" indent="-228600" algn="ctr" rtl="1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9pPr>
          </a:lstStyle>
          <a:p>
            <a:endParaRPr lang="en-US" altLang="en-US"/>
          </a:p>
        </p:txBody>
      </p:sp>
      <p:sp>
        <p:nvSpPr>
          <p:cNvPr id="145466" name="Oval 58"/>
          <p:cNvSpPr>
            <a:spLocks noChangeArrowheads="1"/>
          </p:cNvSpPr>
          <p:nvPr/>
        </p:nvSpPr>
        <p:spPr bwMode="auto">
          <a:xfrm>
            <a:off x="7224714" y="1919289"/>
            <a:ext cx="90487" cy="92075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ctr" rtl="1"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1pPr>
            <a:lvl2pPr marL="742950" indent="-285750" algn="ctr" rtl="1"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2pPr>
            <a:lvl3pPr marL="1143000" indent="-228600" algn="ctr" rtl="1"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3pPr>
            <a:lvl4pPr marL="1600200" indent="-228600" algn="ctr" rtl="1"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4pPr>
            <a:lvl5pPr marL="2057400" indent="-228600" algn="ctr" rtl="1"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5pPr>
            <a:lvl6pPr marL="2514600" indent="-228600" algn="ctr" rtl="1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6pPr>
            <a:lvl7pPr marL="2971800" indent="-228600" algn="ctr" rtl="1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7pPr>
            <a:lvl8pPr marL="3429000" indent="-228600" algn="ctr" rtl="1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8pPr>
            <a:lvl9pPr marL="3886200" indent="-228600" algn="ctr" rtl="1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9pPr>
          </a:lstStyle>
          <a:p>
            <a:endParaRPr lang="en-US" altLang="en-US"/>
          </a:p>
        </p:txBody>
      </p:sp>
      <p:sp>
        <p:nvSpPr>
          <p:cNvPr id="145467" name="Oval 59"/>
          <p:cNvSpPr>
            <a:spLocks noChangeArrowheads="1"/>
          </p:cNvSpPr>
          <p:nvPr/>
        </p:nvSpPr>
        <p:spPr bwMode="auto">
          <a:xfrm>
            <a:off x="4067175" y="3683001"/>
            <a:ext cx="90488" cy="92075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ctr" rtl="1"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1pPr>
            <a:lvl2pPr marL="742950" indent="-285750" algn="ctr" rtl="1"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2pPr>
            <a:lvl3pPr marL="1143000" indent="-228600" algn="ctr" rtl="1"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3pPr>
            <a:lvl4pPr marL="1600200" indent="-228600" algn="ctr" rtl="1"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4pPr>
            <a:lvl5pPr marL="2057400" indent="-228600" algn="ctr" rtl="1"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5pPr>
            <a:lvl6pPr marL="2514600" indent="-228600" algn="ctr" rtl="1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6pPr>
            <a:lvl7pPr marL="2971800" indent="-228600" algn="ctr" rtl="1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7pPr>
            <a:lvl8pPr marL="3429000" indent="-228600" algn="ctr" rtl="1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8pPr>
            <a:lvl9pPr marL="3886200" indent="-228600" algn="ctr" rtl="1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9pPr>
          </a:lstStyle>
          <a:p>
            <a:endParaRPr lang="en-US" altLang="en-US"/>
          </a:p>
        </p:txBody>
      </p:sp>
      <p:sp>
        <p:nvSpPr>
          <p:cNvPr id="18490" name="Oval 60"/>
          <p:cNvSpPr>
            <a:spLocks noChangeArrowheads="1"/>
          </p:cNvSpPr>
          <p:nvPr/>
        </p:nvSpPr>
        <p:spPr bwMode="auto">
          <a:xfrm>
            <a:off x="5599114" y="4197351"/>
            <a:ext cx="90487" cy="92075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ctr" rtl="1"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1pPr>
            <a:lvl2pPr marL="742950" indent="-285750" algn="ctr" rtl="1"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2pPr>
            <a:lvl3pPr marL="1143000" indent="-228600" algn="ctr" rtl="1"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3pPr>
            <a:lvl4pPr marL="1600200" indent="-228600" algn="ctr" rtl="1"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4pPr>
            <a:lvl5pPr marL="2057400" indent="-228600" algn="ctr" rtl="1"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5pPr>
            <a:lvl6pPr marL="2514600" indent="-228600" algn="ctr" rtl="1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6pPr>
            <a:lvl7pPr marL="2971800" indent="-228600" algn="ctr" rtl="1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7pPr>
            <a:lvl8pPr marL="3429000" indent="-228600" algn="ctr" rtl="1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8pPr>
            <a:lvl9pPr marL="3886200" indent="-228600" algn="ctr" rtl="1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9pPr>
          </a:lstStyle>
          <a:p>
            <a:endParaRPr lang="en-US" altLang="en-US"/>
          </a:p>
        </p:txBody>
      </p:sp>
      <p:sp>
        <p:nvSpPr>
          <p:cNvPr id="145469" name="Oval 61"/>
          <p:cNvSpPr>
            <a:spLocks noChangeArrowheads="1"/>
          </p:cNvSpPr>
          <p:nvPr/>
        </p:nvSpPr>
        <p:spPr bwMode="auto">
          <a:xfrm>
            <a:off x="5649914" y="5105401"/>
            <a:ext cx="90487" cy="92075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ctr" rtl="1"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1pPr>
            <a:lvl2pPr marL="742950" indent="-285750" algn="ctr" rtl="1"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2pPr>
            <a:lvl3pPr marL="1143000" indent="-228600" algn="ctr" rtl="1"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3pPr>
            <a:lvl4pPr marL="1600200" indent="-228600" algn="ctr" rtl="1"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4pPr>
            <a:lvl5pPr marL="2057400" indent="-228600" algn="ctr" rtl="1"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5pPr>
            <a:lvl6pPr marL="2514600" indent="-228600" algn="ctr" rtl="1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6pPr>
            <a:lvl7pPr marL="2971800" indent="-228600" algn="ctr" rtl="1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7pPr>
            <a:lvl8pPr marL="3429000" indent="-228600" algn="ctr" rtl="1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8pPr>
            <a:lvl9pPr marL="3886200" indent="-228600" algn="ctr" rtl="1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9pPr>
          </a:lstStyle>
          <a:p>
            <a:endParaRPr lang="en-US" altLang="en-US"/>
          </a:p>
        </p:txBody>
      </p:sp>
      <p:sp>
        <p:nvSpPr>
          <p:cNvPr id="145470" name="Oval 62"/>
          <p:cNvSpPr>
            <a:spLocks noChangeArrowheads="1"/>
          </p:cNvSpPr>
          <p:nvPr/>
        </p:nvSpPr>
        <p:spPr bwMode="auto">
          <a:xfrm>
            <a:off x="7297739" y="4922839"/>
            <a:ext cx="90487" cy="92075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ctr" rtl="1"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1pPr>
            <a:lvl2pPr marL="742950" indent="-285750" algn="ctr" rtl="1"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2pPr>
            <a:lvl3pPr marL="1143000" indent="-228600" algn="ctr" rtl="1"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3pPr>
            <a:lvl4pPr marL="1600200" indent="-228600" algn="ctr" rtl="1"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4pPr>
            <a:lvl5pPr marL="2057400" indent="-228600" algn="ctr" rtl="1"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5pPr>
            <a:lvl6pPr marL="2514600" indent="-228600" algn="ctr" rtl="1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6pPr>
            <a:lvl7pPr marL="2971800" indent="-228600" algn="ctr" rtl="1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7pPr>
            <a:lvl8pPr marL="3429000" indent="-228600" algn="ctr" rtl="1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8pPr>
            <a:lvl9pPr marL="3886200" indent="-228600" algn="ctr" rtl="1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9pPr>
          </a:lstStyle>
          <a:p>
            <a:endParaRPr lang="en-US" altLang="en-US"/>
          </a:p>
        </p:txBody>
      </p:sp>
      <p:sp>
        <p:nvSpPr>
          <p:cNvPr id="145471" name="Oval 63"/>
          <p:cNvSpPr>
            <a:spLocks noChangeArrowheads="1"/>
          </p:cNvSpPr>
          <p:nvPr/>
        </p:nvSpPr>
        <p:spPr bwMode="auto">
          <a:xfrm>
            <a:off x="7769225" y="3636964"/>
            <a:ext cx="90488" cy="92075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ctr" rtl="1"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1pPr>
            <a:lvl2pPr marL="742950" indent="-285750" algn="ctr" rtl="1"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2pPr>
            <a:lvl3pPr marL="1143000" indent="-228600" algn="ctr" rtl="1"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3pPr>
            <a:lvl4pPr marL="1600200" indent="-228600" algn="ctr" rtl="1"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4pPr>
            <a:lvl5pPr marL="2057400" indent="-228600" algn="ctr" rtl="1"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5pPr>
            <a:lvl6pPr marL="2514600" indent="-228600" algn="ctr" rtl="1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6pPr>
            <a:lvl7pPr marL="2971800" indent="-228600" algn="ctr" rtl="1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7pPr>
            <a:lvl8pPr marL="3429000" indent="-228600" algn="ctr" rtl="1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8pPr>
            <a:lvl9pPr marL="3886200" indent="-228600" algn="ctr" rtl="1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9pPr>
          </a:lstStyle>
          <a:p>
            <a:endParaRPr lang="en-US" altLang="en-US"/>
          </a:p>
        </p:txBody>
      </p:sp>
      <p:sp>
        <p:nvSpPr>
          <p:cNvPr id="145472" name="Oval 64"/>
          <p:cNvSpPr>
            <a:spLocks noChangeArrowheads="1"/>
          </p:cNvSpPr>
          <p:nvPr/>
        </p:nvSpPr>
        <p:spPr bwMode="auto">
          <a:xfrm>
            <a:off x="7820025" y="2846389"/>
            <a:ext cx="90488" cy="92075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ctr" rtl="1"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1pPr>
            <a:lvl2pPr marL="742950" indent="-285750" algn="ctr" rtl="1"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2pPr>
            <a:lvl3pPr marL="1143000" indent="-228600" algn="ctr" rtl="1"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3pPr>
            <a:lvl4pPr marL="1600200" indent="-228600" algn="ctr" rtl="1"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4pPr>
            <a:lvl5pPr marL="2057400" indent="-228600" algn="ctr" rtl="1"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5pPr>
            <a:lvl6pPr marL="2514600" indent="-228600" algn="ctr" rtl="1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6pPr>
            <a:lvl7pPr marL="2971800" indent="-228600" algn="ctr" rtl="1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7pPr>
            <a:lvl8pPr marL="3429000" indent="-228600" algn="ctr" rtl="1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8pPr>
            <a:lvl9pPr marL="3886200" indent="-228600" algn="ctr" rtl="1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9pPr>
          </a:lstStyle>
          <a:p>
            <a:endParaRPr lang="en-US" altLang="en-US"/>
          </a:p>
        </p:txBody>
      </p:sp>
      <p:sp>
        <p:nvSpPr>
          <p:cNvPr id="145473" name="Oval 65"/>
          <p:cNvSpPr>
            <a:spLocks noChangeArrowheads="1"/>
          </p:cNvSpPr>
          <p:nvPr/>
        </p:nvSpPr>
        <p:spPr bwMode="auto">
          <a:xfrm>
            <a:off x="5245100" y="1489076"/>
            <a:ext cx="90488" cy="92075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ctr" rtl="1"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1pPr>
            <a:lvl2pPr marL="742950" indent="-285750" algn="ctr" rtl="1"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2pPr>
            <a:lvl3pPr marL="1143000" indent="-228600" algn="ctr" rtl="1"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3pPr>
            <a:lvl4pPr marL="1600200" indent="-228600" algn="ctr" rtl="1"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4pPr>
            <a:lvl5pPr marL="2057400" indent="-228600" algn="ctr" rtl="1"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5pPr>
            <a:lvl6pPr marL="2514600" indent="-228600" algn="ctr" rtl="1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6pPr>
            <a:lvl7pPr marL="2971800" indent="-228600" algn="ctr" rtl="1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7pPr>
            <a:lvl8pPr marL="3429000" indent="-228600" algn="ctr" rtl="1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8pPr>
            <a:lvl9pPr marL="3886200" indent="-228600" algn="ctr" rtl="1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9pPr>
          </a:lstStyle>
          <a:p>
            <a:endParaRPr lang="en-US" altLang="en-US"/>
          </a:p>
        </p:txBody>
      </p:sp>
      <p:sp>
        <p:nvSpPr>
          <p:cNvPr id="145474" name="Oval 66"/>
          <p:cNvSpPr>
            <a:spLocks noChangeArrowheads="1"/>
          </p:cNvSpPr>
          <p:nvPr/>
        </p:nvSpPr>
        <p:spPr bwMode="auto">
          <a:xfrm>
            <a:off x="6456364" y="5126039"/>
            <a:ext cx="90487" cy="92075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ctr" rtl="1"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1pPr>
            <a:lvl2pPr marL="742950" indent="-285750" algn="ctr" rtl="1"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2pPr>
            <a:lvl3pPr marL="1143000" indent="-228600" algn="ctr" rtl="1"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3pPr>
            <a:lvl4pPr marL="1600200" indent="-228600" algn="ctr" rtl="1"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4pPr>
            <a:lvl5pPr marL="2057400" indent="-228600" algn="ctr" rtl="1"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5pPr>
            <a:lvl6pPr marL="2514600" indent="-228600" algn="ctr" rtl="1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6pPr>
            <a:lvl7pPr marL="2971800" indent="-228600" algn="ctr" rtl="1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7pPr>
            <a:lvl8pPr marL="3429000" indent="-228600" algn="ctr" rtl="1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8pPr>
            <a:lvl9pPr marL="3886200" indent="-228600" algn="ctr" rtl="1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9pPr>
          </a:lstStyle>
          <a:p>
            <a:endParaRPr lang="en-US" altLang="en-US"/>
          </a:p>
        </p:txBody>
      </p:sp>
      <p:sp>
        <p:nvSpPr>
          <p:cNvPr id="145475" name="Oval 67"/>
          <p:cNvSpPr>
            <a:spLocks noChangeArrowheads="1"/>
          </p:cNvSpPr>
          <p:nvPr/>
        </p:nvSpPr>
        <p:spPr bwMode="auto">
          <a:xfrm>
            <a:off x="3240089" y="3798889"/>
            <a:ext cx="90487" cy="92075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ctr" rtl="1"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1pPr>
            <a:lvl2pPr marL="742950" indent="-285750" algn="ctr" rtl="1"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2pPr>
            <a:lvl3pPr marL="1143000" indent="-228600" algn="ctr" rtl="1"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3pPr>
            <a:lvl4pPr marL="1600200" indent="-228600" algn="ctr" rtl="1"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4pPr>
            <a:lvl5pPr marL="2057400" indent="-228600" algn="ctr" rtl="1"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5pPr>
            <a:lvl6pPr marL="2514600" indent="-228600" algn="ctr" rtl="1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6pPr>
            <a:lvl7pPr marL="2971800" indent="-228600" algn="ctr" rtl="1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7pPr>
            <a:lvl8pPr marL="3429000" indent="-228600" algn="ctr" rtl="1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8pPr>
            <a:lvl9pPr marL="3886200" indent="-228600" algn="ctr" rtl="1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9pPr>
          </a:lstStyle>
          <a:p>
            <a:endParaRPr lang="en-US" altLang="en-US"/>
          </a:p>
        </p:txBody>
      </p:sp>
      <p:sp>
        <p:nvSpPr>
          <p:cNvPr id="145476" name="Oval 68"/>
          <p:cNvSpPr>
            <a:spLocks noChangeArrowheads="1"/>
          </p:cNvSpPr>
          <p:nvPr/>
        </p:nvSpPr>
        <p:spPr bwMode="auto">
          <a:xfrm>
            <a:off x="6934200" y="4835526"/>
            <a:ext cx="90488" cy="92075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ctr" rtl="1"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1pPr>
            <a:lvl2pPr marL="742950" indent="-285750" algn="ctr" rtl="1"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2pPr>
            <a:lvl3pPr marL="1143000" indent="-228600" algn="ctr" rtl="1"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3pPr>
            <a:lvl4pPr marL="1600200" indent="-228600" algn="ctr" rtl="1"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4pPr>
            <a:lvl5pPr marL="2057400" indent="-228600" algn="ctr" rtl="1"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5pPr>
            <a:lvl6pPr marL="2514600" indent="-228600" algn="ctr" rtl="1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6pPr>
            <a:lvl7pPr marL="2971800" indent="-228600" algn="ctr" rtl="1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7pPr>
            <a:lvl8pPr marL="3429000" indent="-228600" algn="ctr" rtl="1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8pPr>
            <a:lvl9pPr marL="3886200" indent="-228600" algn="ctr" rtl="1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9pPr>
          </a:lstStyle>
          <a:p>
            <a:endParaRPr lang="en-US" altLang="en-US"/>
          </a:p>
        </p:txBody>
      </p:sp>
      <p:sp>
        <p:nvSpPr>
          <p:cNvPr id="145477" name="Oval 69"/>
          <p:cNvSpPr>
            <a:spLocks noChangeArrowheads="1"/>
          </p:cNvSpPr>
          <p:nvPr/>
        </p:nvSpPr>
        <p:spPr bwMode="auto">
          <a:xfrm>
            <a:off x="8494714" y="4087814"/>
            <a:ext cx="90487" cy="92075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ctr" rtl="1"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1pPr>
            <a:lvl2pPr marL="742950" indent="-285750" algn="ctr" rtl="1"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2pPr>
            <a:lvl3pPr marL="1143000" indent="-228600" algn="ctr" rtl="1"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3pPr>
            <a:lvl4pPr marL="1600200" indent="-228600" algn="ctr" rtl="1"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4pPr>
            <a:lvl5pPr marL="2057400" indent="-228600" algn="ctr" rtl="1"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5pPr>
            <a:lvl6pPr marL="2514600" indent="-228600" algn="ctr" rtl="1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6pPr>
            <a:lvl7pPr marL="2971800" indent="-228600" algn="ctr" rtl="1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7pPr>
            <a:lvl8pPr marL="3429000" indent="-228600" algn="ctr" rtl="1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8pPr>
            <a:lvl9pPr marL="3886200" indent="-228600" algn="ctr" rtl="1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9pPr>
          </a:lstStyle>
          <a:p>
            <a:endParaRPr lang="en-US" altLang="en-US"/>
          </a:p>
        </p:txBody>
      </p:sp>
      <p:sp>
        <p:nvSpPr>
          <p:cNvPr id="145478" name="Oval 70"/>
          <p:cNvSpPr>
            <a:spLocks noChangeArrowheads="1"/>
          </p:cNvSpPr>
          <p:nvPr/>
        </p:nvSpPr>
        <p:spPr bwMode="auto">
          <a:xfrm>
            <a:off x="3248025" y="1730376"/>
            <a:ext cx="90488" cy="92075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ctr" rtl="1"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1pPr>
            <a:lvl2pPr marL="742950" indent="-285750" algn="ctr" rtl="1"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2pPr>
            <a:lvl3pPr marL="1143000" indent="-228600" algn="ctr" rtl="1"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3pPr>
            <a:lvl4pPr marL="1600200" indent="-228600" algn="ctr" rtl="1"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4pPr>
            <a:lvl5pPr marL="2057400" indent="-228600" algn="ctr" rtl="1"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5pPr>
            <a:lvl6pPr marL="2514600" indent="-228600" algn="ctr" rtl="1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6pPr>
            <a:lvl7pPr marL="2971800" indent="-228600" algn="ctr" rtl="1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7pPr>
            <a:lvl8pPr marL="3429000" indent="-228600" algn="ctr" rtl="1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8pPr>
            <a:lvl9pPr marL="3886200" indent="-228600" algn="ctr" rtl="1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9pPr>
          </a:lstStyle>
          <a:p>
            <a:endParaRPr lang="en-US" altLang="en-US"/>
          </a:p>
        </p:txBody>
      </p:sp>
      <p:sp>
        <p:nvSpPr>
          <p:cNvPr id="145479" name="Oval 71"/>
          <p:cNvSpPr>
            <a:spLocks noChangeArrowheads="1"/>
          </p:cNvSpPr>
          <p:nvPr/>
        </p:nvSpPr>
        <p:spPr bwMode="auto">
          <a:xfrm>
            <a:off x="8509000" y="3738564"/>
            <a:ext cx="90488" cy="92075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ctr" rtl="1"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1pPr>
            <a:lvl2pPr marL="742950" indent="-285750" algn="ctr" rtl="1"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2pPr>
            <a:lvl3pPr marL="1143000" indent="-228600" algn="ctr" rtl="1"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3pPr>
            <a:lvl4pPr marL="1600200" indent="-228600" algn="ctr" rtl="1"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4pPr>
            <a:lvl5pPr marL="2057400" indent="-228600" algn="ctr" rtl="1"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5pPr>
            <a:lvl6pPr marL="2514600" indent="-228600" algn="ctr" rtl="1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6pPr>
            <a:lvl7pPr marL="2971800" indent="-228600" algn="ctr" rtl="1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7pPr>
            <a:lvl8pPr marL="3429000" indent="-228600" algn="ctr" rtl="1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8pPr>
            <a:lvl9pPr marL="3886200" indent="-228600" algn="ctr" rtl="1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9pPr>
          </a:lstStyle>
          <a:p>
            <a:endParaRPr lang="en-US" altLang="en-US"/>
          </a:p>
        </p:txBody>
      </p:sp>
      <p:sp>
        <p:nvSpPr>
          <p:cNvPr id="145480" name="Oval 72"/>
          <p:cNvSpPr>
            <a:spLocks noChangeArrowheads="1"/>
          </p:cNvSpPr>
          <p:nvPr/>
        </p:nvSpPr>
        <p:spPr bwMode="auto">
          <a:xfrm>
            <a:off x="8226425" y="1962151"/>
            <a:ext cx="90488" cy="92075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ctr" rtl="1"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1pPr>
            <a:lvl2pPr marL="742950" indent="-285750" algn="ctr" rtl="1"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2pPr>
            <a:lvl3pPr marL="1143000" indent="-228600" algn="ctr" rtl="1"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3pPr>
            <a:lvl4pPr marL="1600200" indent="-228600" algn="ctr" rtl="1"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4pPr>
            <a:lvl5pPr marL="2057400" indent="-228600" algn="ctr" rtl="1"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5pPr>
            <a:lvl6pPr marL="2514600" indent="-228600" algn="ctr" rtl="1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6pPr>
            <a:lvl7pPr marL="2971800" indent="-228600" algn="ctr" rtl="1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7pPr>
            <a:lvl8pPr marL="3429000" indent="-228600" algn="ctr" rtl="1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8pPr>
            <a:lvl9pPr marL="3886200" indent="-228600" algn="ctr" rtl="1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9pPr>
          </a:lstStyle>
          <a:p>
            <a:endParaRPr lang="en-US" altLang="en-US"/>
          </a:p>
        </p:txBody>
      </p:sp>
      <p:sp>
        <p:nvSpPr>
          <p:cNvPr id="145481" name="Oval 73"/>
          <p:cNvSpPr>
            <a:spLocks noChangeArrowheads="1"/>
          </p:cNvSpPr>
          <p:nvPr/>
        </p:nvSpPr>
        <p:spPr bwMode="auto">
          <a:xfrm>
            <a:off x="8582025" y="2549526"/>
            <a:ext cx="90488" cy="92075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ctr" rtl="1"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1pPr>
            <a:lvl2pPr marL="742950" indent="-285750" algn="ctr" rtl="1"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2pPr>
            <a:lvl3pPr marL="1143000" indent="-228600" algn="ctr" rtl="1"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3pPr>
            <a:lvl4pPr marL="1600200" indent="-228600" algn="ctr" rtl="1"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4pPr>
            <a:lvl5pPr marL="2057400" indent="-228600" algn="ctr" rtl="1"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5pPr>
            <a:lvl6pPr marL="2514600" indent="-228600" algn="ctr" rtl="1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6pPr>
            <a:lvl7pPr marL="2971800" indent="-228600" algn="ctr" rtl="1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7pPr>
            <a:lvl8pPr marL="3429000" indent="-228600" algn="ctr" rtl="1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8pPr>
            <a:lvl9pPr marL="3886200" indent="-228600" algn="ctr" rtl="1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9pPr>
          </a:lstStyle>
          <a:p>
            <a:endParaRPr lang="en-US" altLang="en-US"/>
          </a:p>
        </p:txBody>
      </p:sp>
      <p:sp>
        <p:nvSpPr>
          <p:cNvPr id="145482" name="Oval 74"/>
          <p:cNvSpPr>
            <a:spLocks noChangeArrowheads="1"/>
          </p:cNvSpPr>
          <p:nvPr/>
        </p:nvSpPr>
        <p:spPr bwMode="auto">
          <a:xfrm>
            <a:off x="3394075" y="2120901"/>
            <a:ext cx="90488" cy="92075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ctr" rtl="1"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1pPr>
            <a:lvl2pPr marL="742950" indent="-285750" algn="ctr" rtl="1"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2pPr>
            <a:lvl3pPr marL="1143000" indent="-228600" algn="ctr" rtl="1"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3pPr>
            <a:lvl4pPr marL="1600200" indent="-228600" algn="ctr" rtl="1"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4pPr>
            <a:lvl5pPr marL="2057400" indent="-228600" algn="ctr" rtl="1"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5pPr>
            <a:lvl6pPr marL="2514600" indent="-228600" algn="ctr" rtl="1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6pPr>
            <a:lvl7pPr marL="2971800" indent="-228600" algn="ctr" rtl="1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7pPr>
            <a:lvl8pPr marL="3429000" indent="-228600" algn="ctr" rtl="1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8pPr>
            <a:lvl9pPr marL="3886200" indent="-228600" algn="ctr" rtl="1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9pPr>
          </a:lstStyle>
          <a:p>
            <a:endParaRPr lang="en-US" altLang="en-US"/>
          </a:p>
        </p:txBody>
      </p:sp>
      <p:sp>
        <p:nvSpPr>
          <p:cNvPr id="18505" name="Oval 75"/>
          <p:cNvSpPr>
            <a:spLocks noChangeAspect="1" noChangeArrowheads="1"/>
          </p:cNvSpPr>
          <p:nvPr/>
        </p:nvSpPr>
        <p:spPr bwMode="auto">
          <a:xfrm>
            <a:off x="5934076" y="5357813"/>
            <a:ext cx="219075" cy="222250"/>
          </a:xfrm>
          <a:prstGeom prst="ellipse">
            <a:avLst/>
          </a:prstGeom>
          <a:solidFill>
            <a:srgbClr val="FF99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ctr" rtl="1"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1pPr>
            <a:lvl2pPr marL="742950" indent="-285750" algn="ctr" rtl="1"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2pPr>
            <a:lvl3pPr marL="1143000" indent="-228600" algn="ctr" rtl="1"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3pPr>
            <a:lvl4pPr marL="1600200" indent="-228600" algn="ctr" rtl="1"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4pPr>
            <a:lvl5pPr marL="2057400" indent="-228600" algn="ctr" rtl="1"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5pPr>
            <a:lvl6pPr marL="2514600" indent="-228600" algn="ctr" rtl="1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6pPr>
            <a:lvl7pPr marL="2971800" indent="-228600" algn="ctr" rtl="1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7pPr>
            <a:lvl8pPr marL="3429000" indent="-228600" algn="ctr" rtl="1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8pPr>
            <a:lvl9pPr marL="3886200" indent="-228600" algn="ctr" rtl="1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9pPr>
          </a:lstStyle>
          <a:p>
            <a:endParaRPr lang="en-US" altLang="en-US"/>
          </a:p>
        </p:txBody>
      </p:sp>
      <p:sp>
        <p:nvSpPr>
          <p:cNvPr id="145484" name="Oval 76"/>
          <p:cNvSpPr>
            <a:spLocks noChangeAspect="1" noChangeArrowheads="1"/>
          </p:cNvSpPr>
          <p:nvPr/>
        </p:nvSpPr>
        <p:spPr bwMode="auto">
          <a:xfrm>
            <a:off x="2501901" y="3113088"/>
            <a:ext cx="219075" cy="222250"/>
          </a:xfrm>
          <a:prstGeom prst="ellipse">
            <a:avLst/>
          </a:prstGeom>
          <a:solidFill>
            <a:srgbClr val="FF99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ctr" rtl="1"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1pPr>
            <a:lvl2pPr marL="742950" indent="-285750" algn="ctr" rtl="1"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2pPr>
            <a:lvl3pPr marL="1143000" indent="-228600" algn="ctr" rtl="1"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3pPr>
            <a:lvl4pPr marL="1600200" indent="-228600" algn="ctr" rtl="1"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4pPr>
            <a:lvl5pPr marL="2057400" indent="-228600" algn="ctr" rtl="1"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5pPr>
            <a:lvl6pPr marL="2514600" indent="-228600" algn="ctr" rtl="1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6pPr>
            <a:lvl7pPr marL="2971800" indent="-228600" algn="ctr" rtl="1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7pPr>
            <a:lvl8pPr marL="3429000" indent="-228600" algn="ctr" rtl="1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8pPr>
            <a:lvl9pPr marL="3886200" indent="-228600" algn="ctr" rtl="1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9pPr>
          </a:lstStyle>
          <a:p>
            <a:endParaRPr lang="en-US" altLang="en-US"/>
          </a:p>
        </p:txBody>
      </p:sp>
      <p:sp>
        <p:nvSpPr>
          <p:cNvPr id="145485" name="Oval 77"/>
          <p:cNvSpPr>
            <a:spLocks noChangeAspect="1" noChangeArrowheads="1"/>
          </p:cNvSpPr>
          <p:nvPr/>
        </p:nvSpPr>
        <p:spPr bwMode="auto">
          <a:xfrm>
            <a:off x="9053514" y="2643188"/>
            <a:ext cx="219075" cy="222250"/>
          </a:xfrm>
          <a:prstGeom prst="ellipse">
            <a:avLst/>
          </a:prstGeom>
          <a:solidFill>
            <a:srgbClr val="FF99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ctr" rtl="1"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1pPr>
            <a:lvl2pPr marL="742950" indent="-285750" algn="ctr" rtl="1"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2pPr>
            <a:lvl3pPr marL="1143000" indent="-228600" algn="ctr" rtl="1"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3pPr>
            <a:lvl4pPr marL="1600200" indent="-228600" algn="ctr" rtl="1"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4pPr>
            <a:lvl5pPr marL="2057400" indent="-228600" algn="ctr" rtl="1"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5pPr>
            <a:lvl6pPr marL="2514600" indent="-228600" algn="ctr" rtl="1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6pPr>
            <a:lvl7pPr marL="2971800" indent="-228600" algn="ctr" rtl="1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7pPr>
            <a:lvl8pPr marL="3429000" indent="-228600" algn="ctr" rtl="1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8pPr>
            <a:lvl9pPr marL="3886200" indent="-228600" algn="ctr" rtl="1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9pPr>
          </a:lstStyle>
          <a:p>
            <a:endParaRPr lang="en-US" altLang="en-US"/>
          </a:p>
        </p:txBody>
      </p:sp>
      <p:sp>
        <p:nvSpPr>
          <p:cNvPr id="145486" name="Oval 78"/>
          <p:cNvSpPr>
            <a:spLocks noChangeAspect="1" noChangeArrowheads="1"/>
          </p:cNvSpPr>
          <p:nvPr/>
        </p:nvSpPr>
        <p:spPr bwMode="auto">
          <a:xfrm>
            <a:off x="7639051" y="5380038"/>
            <a:ext cx="219075" cy="222250"/>
          </a:xfrm>
          <a:prstGeom prst="ellipse">
            <a:avLst/>
          </a:prstGeom>
          <a:solidFill>
            <a:srgbClr val="FF99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ctr" rtl="1"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1pPr>
            <a:lvl2pPr marL="742950" indent="-285750" algn="ctr" rtl="1"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2pPr>
            <a:lvl3pPr marL="1143000" indent="-228600" algn="ctr" rtl="1"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3pPr>
            <a:lvl4pPr marL="1600200" indent="-228600" algn="ctr" rtl="1"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4pPr>
            <a:lvl5pPr marL="2057400" indent="-228600" algn="ctr" rtl="1"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5pPr>
            <a:lvl6pPr marL="2514600" indent="-228600" algn="ctr" rtl="1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6pPr>
            <a:lvl7pPr marL="2971800" indent="-228600" algn="ctr" rtl="1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7pPr>
            <a:lvl8pPr marL="3429000" indent="-228600" algn="ctr" rtl="1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8pPr>
            <a:lvl9pPr marL="3886200" indent="-228600" algn="ctr" rtl="1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9pPr>
          </a:lstStyle>
          <a:p>
            <a:endParaRPr lang="en-US" altLang="en-US"/>
          </a:p>
        </p:txBody>
      </p:sp>
      <p:sp>
        <p:nvSpPr>
          <p:cNvPr id="145487" name="Oval 79"/>
          <p:cNvSpPr>
            <a:spLocks noChangeAspect="1" noChangeArrowheads="1"/>
          </p:cNvSpPr>
          <p:nvPr/>
        </p:nvSpPr>
        <p:spPr bwMode="auto">
          <a:xfrm>
            <a:off x="9126539" y="3775075"/>
            <a:ext cx="219075" cy="222250"/>
          </a:xfrm>
          <a:prstGeom prst="ellipse">
            <a:avLst/>
          </a:prstGeom>
          <a:solidFill>
            <a:srgbClr val="FF99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ctr" rtl="1"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1pPr>
            <a:lvl2pPr marL="742950" indent="-285750" algn="ctr" rtl="1"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2pPr>
            <a:lvl3pPr marL="1143000" indent="-228600" algn="ctr" rtl="1"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3pPr>
            <a:lvl4pPr marL="1600200" indent="-228600" algn="ctr" rtl="1"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4pPr>
            <a:lvl5pPr marL="2057400" indent="-228600" algn="ctr" rtl="1"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5pPr>
            <a:lvl6pPr marL="2514600" indent="-228600" algn="ctr" rtl="1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6pPr>
            <a:lvl7pPr marL="2971800" indent="-228600" algn="ctr" rtl="1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7pPr>
            <a:lvl8pPr marL="3429000" indent="-228600" algn="ctr" rtl="1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8pPr>
            <a:lvl9pPr marL="3886200" indent="-228600" algn="ctr" rtl="1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9pPr>
          </a:lstStyle>
          <a:p>
            <a:endParaRPr lang="en-US" altLang="en-US"/>
          </a:p>
        </p:txBody>
      </p:sp>
      <p:sp>
        <p:nvSpPr>
          <p:cNvPr id="18510" name="Oval 80"/>
          <p:cNvSpPr>
            <a:spLocks noChangeAspect="1" noChangeArrowheads="1"/>
          </p:cNvSpPr>
          <p:nvPr/>
        </p:nvSpPr>
        <p:spPr bwMode="auto">
          <a:xfrm>
            <a:off x="6737351" y="1778000"/>
            <a:ext cx="219075" cy="222250"/>
          </a:xfrm>
          <a:prstGeom prst="ellipse">
            <a:avLst/>
          </a:prstGeom>
          <a:solidFill>
            <a:srgbClr val="FF99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ctr" rtl="1"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1pPr>
            <a:lvl2pPr marL="742950" indent="-285750" algn="ctr" rtl="1"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2pPr>
            <a:lvl3pPr marL="1143000" indent="-228600" algn="ctr" rtl="1"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3pPr>
            <a:lvl4pPr marL="1600200" indent="-228600" algn="ctr" rtl="1"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4pPr>
            <a:lvl5pPr marL="2057400" indent="-228600" algn="ctr" rtl="1"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5pPr>
            <a:lvl6pPr marL="2514600" indent="-228600" algn="ctr" rtl="1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6pPr>
            <a:lvl7pPr marL="2971800" indent="-228600" algn="ctr" rtl="1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7pPr>
            <a:lvl8pPr marL="3429000" indent="-228600" algn="ctr" rtl="1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8pPr>
            <a:lvl9pPr marL="3886200" indent="-228600" algn="ctr" rtl="1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9pPr>
          </a:lstStyle>
          <a:p>
            <a:endParaRPr lang="en-US" altLang="en-US"/>
          </a:p>
        </p:txBody>
      </p:sp>
      <p:sp>
        <p:nvSpPr>
          <p:cNvPr id="145489" name="Oval 81"/>
          <p:cNvSpPr>
            <a:spLocks noChangeAspect="1" noChangeArrowheads="1"/>
          </p:cNvSpPr>
          <p:nvPr/>
        </p:nvSpPr>
        <p:spPr bwMode="auto">
          <a:xfrm>
            <a:off x="3611564" y="814388"/>
            <a:ext cx="219075" cy="222250"/>
          </a:xfrm>
          <a:prstGeom prst="ellipse">
            <a:avLst/>
          </a:prstGeom>
          <a:solidFill>
            <a:srgbClr val="FF99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ctr" rtl="1"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1pPr>
            <a:lvl2pPr marL="742950" indent="-285750" algn="ctr" rtl="1"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2pPr>
            <a:lvl3pPr marL="1143000" indent="-228600" algn="ctr" rtl="1"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3pPr>
            <a:lvl4pPr marL="1600200" indent="-228600" algn="ctr" rtl="1"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4pPr>
            <a:lvl5pPr marL="2057400" indent="-228600" algn="ctr" rtl="1"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5pPr>
            <a:lvl6pPr marL="2514600" indent="-228600" algn="ctr" rtl="1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6pPr>
            <a:lvl7pPr marL="2971800" indent="-228600" algn="ctr" rtl="1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7pPr>
            <a:lvl8pPr marL="3429000" indent="-228600" algn="ctr" rtl="1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8pPr>
            <a:lvl9pPr marL="3886200" indent="-228600" algn="ctr" rtl="1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9pPr>
          </a:lstStyle>
          <a:p>
            <a:endParaRPr lang="en-US" altLang="en-US"/>
          </a:p>
        </p:txBody>
      </p:sp>
      <p:sp>
        <p:nvSpPr>
          <p:cNvPr id="145490" name="Oval 82"/>
          <p:cNvSpPr>
            <a:spLocks noChangeAspect="1" noChangeArrowheads="1"/>
          </p:cNvSpPr>
          <p:nvPr/>
        </p:nvSpPr>
        <p:spPr bwMode="auto">
          <a:xfrm>
            <a:off x="2878139" y="2605088"/>
            <a:ext cx="219075" cy="222250"/>
          </a:xfrm>
          <a:prstGeom prst="ellipse">
            <a:avLst/>
          </a:prstGeom>
          <a:solidFill>
            <a:srgbClr val="FF99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ctr" rtl="1"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1pPr>
            <a:lvl2pPr marL="742950" indent="-285750" algn="ctr" rtl="1"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2pPr>
            <a:lvl3pPr marL="1143000" indent="-228600" algn="ctr" rtl="1"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3pPr>
            <a:lvl4pPr marL="1600200" indent="-228600" algn="ctr" rtl="1"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4pPr>
            <a:lvl5pPr marL="2057400" indent="-228600" algn="ctr" rtl="1"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5pPr>
            <a:lvl6pPr marL="2514600" indent="-228600" algn="ctr" rtl="1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6pPr>
            <a:lvl7pPr marL="2971800" indent="-228600" algn="ctr" rtl="1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7pPr>
            <a:lvl8pPr marL="3429000" indent="-228600" algn="ctr" rtl="1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8pPr>
            <a:lvl9pPr marL="3886200" indent="-228600" algn="ctr" rtl="1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9pPr>
          </a:lstStyle>
          <a:p>
            <a:endParaRPr lang="en-US" altLang="en-US"/>
          </a:p>
        </p:txBody>
      </p:sp>
      <p:sp>
        <p:nvSpPr>
          <p:cNvPr id="145491" name="Oval 83"/>
          <p:cNvSpPr>
            <a:spLocks noChangeAspect="1" noChangeArrowheads="1"/>
          </p:cNvSpPr>
          <p:nvPr/>
        </p:nvSpPr>
        <p:spPr bwMode="auto">
          <a:xfrm>
            <a:off x="3436939" y="4224338"/>
            <a:ext cx="219075" cy="222250"/>
          </a:xfrm>
          <a:prstGeom prst="ellipse">
            <a:avLst/>
          </a:prstGeom>
          <a:solidFill>
            <a:srgbClr val="FF99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ctr" rtl="1"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1pPr>
            <a:lvl2pPr marL="742950" indent="-285750" algn="ctr" rtl="1"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2pPr>
            <a:lvl3pPr marL="1143000" indent="-228600" algn="ctr" rtl="1"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3pPr>
            <a:lvl4pPr marL="1600200" indent="-228600" algn="ctr" rtl="1"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4pPr>
            <a:lvl5pPr marL="2057400" indent="-228600" algn="ctr" rtl="1"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5pPr>
            <a:lvl6pPr marL="2514600" indent="-228600" algn="ctr" rtl="1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6pPr>
            <a:lvl7pPr marL="2971800" indent="-228600" algn="ctr" rtl="1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7pPr>
            <a:lvl8pPr marL="3429000" indent="-228600" algn="ctr" rtl="1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8pPr>
            <a:lvl9pPr marL="3886200" indent="-228600" algn="ctr" rtl="1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9pPr>
          </a:lstStyle>
          <a:p>
            <a:endParaRPr lang="en-US" altLang="en-US"/>
          </a:p>
        </p:txBody>
      </p:sp>
      <p:sp>
        <p:nvSpPr>
          <p:cNvPr id="145492" name="Oval 84"/>
          <p:cNvSpPr>
            <a:spLocks noChangeAspect="1" noChangeArrowheads="1"/>
          </p:cNvSpPr>
          <p:nvPr/>
        </p:nvSpPr>
        <p:spPr bwMode="auto">
          <a:xfrm>
            <a:off x="8001001" y="4797425"/>
            <a:ext cx="219075" cy="222250"/>
          </a:xfrm>
          <a:prstGeom prst="ellipse">
            <a:avLst/>
          </a:prstGeom>
          <a:solidFill>
            <a:srgbClr val="FF99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ctr" rtl="1"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1pPr>
            <a:lvl2pPr marL="742950" indent="-285750" algn="ctr" rtl="1"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2pPr>
            <a:lvl3pPr marL="1143000" indent="-228600" algn="ctr" rtl="1"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3pPr>
            <a:lvl4pPr marL="1600200" indent="-228600" algn="ctr" rtl="1"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4pPr>
            <a:lvl5pPr marL="2057400" indent="-228600" algn="ctr" rtl="1"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5pPr>
            <a:lvl6pPr marL="2514600" indent="-228600" algn="ctr" rtl="1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6pPr>
            <a:lvl7pPr marL="2971800" indent="-228600" algn="ctr" rtl="1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7pPr>
            <a:lvl8pPr marL="3429000" indent="-228600" algn="ctr" rtl="1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8pPr>
            <a:lvl9pPr marL="3886200" indent="-228600" algn="ctr" rtl="1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9pPr>
          </a:lstStyle>
          <a:p>
            <a:endParaRPr lang="en-US" altLang="en-US"/>
          </a:p>
        </p:txBody>
      </p:sp>
      <p:sp>
        <p:nvSpPr>
          <p:cNvPr id="18515" name="Text Box 85"/>
          <p:cNvSpPr txBox="1">
            <a:spLocks noChangeArrowheads="1"/>
          </p:cNvSpPr>
          <p:nvPr/>
        </p:nvSpPr>
        <p:spPr bwMode="auto">
          <a:xfrm>
            <a:off x="5621339" y="2733675"/>
            <a:ext cx="376237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ctr" rtl="1"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1pPr>
            <a:lvl2pPr marL="742950" indent="-285750" algn="ctr" rtl="1"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2pPr>
            <a:lvl3pPr marL="1143000" indent="-228600" algn="ctr" rtl="1"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3pPr>
            <a:lvl4pPr marL="1600200" indent="-228600" algn="ctr" rtl="1"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4pPr>
            <a:lvl5pPr marL="2057400" indent="-228600" algn="ctr" rtl="1"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5pPr>
            <a:lvl6pPr marL="2514600" indent="-228600" algn="ctr" rtl="1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6pPr>
            <a:lvl7pPr marL="2971800" indent="-228600" algn="ctr" rtl="1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7pPr>
            <a:lvl8pPr marL="3429000" indent="-228600" algn="ctr" rtl="1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8pPr>
            <a:lvl9pPr marL="3886200" indent="-228600" algn="ctr" rtl="1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3200">
                <a:solidFill>
                  <a:schemeClr val="accent2"/>
                </a:solidFill>
              </a:rPr>
              <a:t>v</a:t>
            </a:r>
          </a:p>
        </p:txBody>
      </p:sp>
      <p:sp>
        <p:nvSpPr>
          <p:cNvPr id="145494" name="Oval 86"/>
          <p:cNvSpPr>
            <a:spLocks noChangeAspect="1" noChangeArrowheads="1"/>
          </p:cNvSpPr>
          <p:nvPr/>
        </p:nvSpPr>
        <p:spPr bwMode="auto">
          <a:xfrm>
            <a:off x="2609851" y="4470400"/>
            <a:ext cx="219075" cy="222250"/>
          </a:xfrm>
          <a:prstGeom prst="ellipse">
            <a:avLst/>
          </a:prstGeom>
          <a:solidFill>
            <a:srgbClr val="FF99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ctr" rtl="1"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1pPr>
            <a:lvl2pPr marL="742950" indent="-285750" algn="ctr" rtl="1"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2pPr>
            <a:lvl3pPr marL="1143000" indent="-228600" algn="ctr" rtl="1"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3pPr>
            <a:lvl4pPr marL="1600200" indent="-228600" algn="ctr" rtl="1"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4pPr>
            <a:lvl5pPr marL="2057400" indent="-228600" algn="ctr" rtl="1"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5pPr>
            <a:lvl6pPr marL="2514600" indent="-228600" algn="ctr" rtl="1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6pPr>
            <a:lvl7pPr marL="2971800" indent="-228600" algn="ctr" rtl="1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7pPr>
            <a:lvl8pPr marL="3429000" indent="-228600" algn="ctr" rtl="1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8pPr>
            <a:lvl9pPr marL="3886200" indent="-228600" algn="ctr" rtl="1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9pPr>
          </a:lstStyle>
          <a:p>
            <a:endParaRPr lang="en-US" altLang="en-US"/>
          </a:p>
        </p:txBody>
      </p:sp>
      <p:sp>
        <p:nvSpPr>
          <p:cNvPr id="145495" name="Oval 87"/>
          <p:cNvSpPr>
            <a:spLocks noChangeAspect="1" noChangeArrowheads="1"/>
          </p:cNvSpPr>
          <p:nvPr/>
        </p:nvSpPr>
        <p:spPr bwMode="auto">
          <a:xfrm>
            <a:off x="3125789" y="3171825"/>
            <a:ext cx="219075" cy="222250"/>
          </a:xfrm>
          <a:prstGeom prst="ellipse">
            <a:avLst/>
          </a:prstGeom>
          <a:solidFill>
            <a:srgbClr val="FF99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ctr" rtl="1"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1pPr>
            <a:lvl2pPr marL="742950" indent="-285750" algn="ctr" rtl="1"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2pPr>
            <a:lvl3pPr marL="1143000" indent="-228600" algn="ctr" rtl="1"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3pPr>
            <a:lvl4pPr marL="1600200" indent="-228600" algn="ctr" rtl="1"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4pPr>
            <a:lvl5pPr marL="2057400" indent="-228600" algn="ctr" rtl="1"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5pPr>
            <a:lvl6pPr marL="2514600" indent="-228600" algn="ctr" rtl="1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6pPr>
            <a:lvl7pPr marL="2971800" indent="-228600" algn="ctr" rtl="1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7pPr>
            <a:lvl8pPr marL="3429000" indent="-228600" algn="ctr" rtl="1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8pPr>
            <a:lvl9pPr marL="3886200" indent="-228600" algn="ctr" rtl="1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9pPr>
          </a:lstStyle>
          <a:p>
            <a:endParaRPr lang="en-US" altLang="en-US"/>
          </a:p>
        </p:txBody>
      </p:sp>
      <p:sp>
        <p:nvSpPr>
          <p:cNvPr id="145496" name="Oval 88"/>
          <p:cNvSpPr>
            <a:spLocks noChangeAspect="1" noChangeArrowheads="1"/>
          </p:cNvSpPr>
          <p:nvPr/>
        </p:nvSpPr>
        <p:spPr bwMode="auto">
          <a:xfrm>
            <a:off x="9548814" y="3019425"/>
            <a:ext cx="219075" cy="222250"/>
          </a:xfrm>
          <a:prstGeom prst="ellipse">
            <a:avLst/>
          </a:prstGeom>
          <a:solidFill>
            <a:srgbClr val="FF99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ctr" rtl="1"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1pPr>
            <a:lvl2pPr marL="742950" indent="-285750" algn="ctr" rtl="1"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2pPr>
            <a:lvl3pPr marL="1143000" indent="-228600" algn="ctr" rtl="1"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3pPr>
            <a:lvl4pPr marL="1600200" indent="-228600" algn="ctr" rtl="1"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4pPr>
            <a:lvl5pPr marL="2057400" indent="-228600" algn="ctr" rtl="1"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5pPr>
            <a:lvl6pPr marL="2514600" indent="-228600" algn="ctr" rtl="1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6pPr>
            <a:lvl7pPr marL="2971800" indent="-228600" algn="ctr" rtl="1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7pPr>
            <a:lvl8pPr marL="3429000" indent="-228600" algn="ctr" rtl="1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8pPr>
            <a:lvl9pPr marL="3886200" indent="-228600" algn="ctr" rtl="1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9pPr>
          </a:lstStyle>
          <a:p>
            <a:endParaRPr lang="en-US" altLang="en-US"/>
          </a:p>
        </p:txBody>
      </p:sp>
      <p:sp>
        <p:nvSpPr>
          <p:cNvPr id="145497" name="Oval 89"/>
          <p:cNvSpPr>
            <a:spLocks noChangeAspect="1" noChangeArrowheads="1"/>
          </p:cNvSpPr>
          <p:nvPr/>
        </p:nvSpPr>
        <p:spPr bwMode="auto">
          <a:xfrm>
            <a:off x="9309101" y="4956175"/>
            <a:ext cx="219075" cy="222250"/>
          </a:xfrm>
          <a:prstGeom prst="ellipse">
            <a:avLst/>
          </a:prstGeom>
          <a:solidFill>
            <a:srgbClr val="FF99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ctr" rtl="1"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1pPr>
            <a:lvl2pPr marL="742950" indent="-285750" algn="ctr" rtl="1"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2pPr>
            <a:lvl3pPr marL="1143000" indent="-228600" algn="ctr" rtl="1"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3pPr>
            <a:lvl4pPr marL="1600200" indent="-228600" algn="ctr" rtl="1"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4pPr>
            <a:lvl5pPr marL="2057400" indent="-228600" algn="ctr" rtl="1"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5pPr>
            <a:lvl6pPr marL="2514600" indent="-228600" algn="ctr" rtl="1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6pPr>
            <a:lvl7pPr marL="2971800" indent="-228600" algn="ctr" rtl="1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7pPr>
            <a:lvl8pPr marL="3429000" indent="-228600" algn="ctr" rtl="1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8pPr>
            <a:lvl9pPr marL="3886200" indent="-228600" algn="ctr" rtl="1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9pPr>
          </a:lstStyle>
          <a:p>
            <a:endParaRPr lang="en-US" altLang="en-US"/>
          </a:p>
        </p:txBody>
      </p:sp>
      <p:sp>
        <p:nvSpPr>
          <p:cNvPr id="145498" name="Oval 90"/>
          <p:cNvSpPr>
            <a:spLocks noChangeAspect="1" noChangeArrowheads="1"/>
          </p:cNvSpPr>
          <p:nvPr/>
        </p:nvSpPr>
        <p:spPr bwMode="auto">
          <a:xfrm>
            <a:off x="2290764" y="4964113"/>
            <a:ext cx="219075" cy="222250"/>
          </a:xfrm>
          <a:prstGeom prst="ellipse">
            <a:avLst/>
          </a:prstGeom>
          <a:solidFill>
            <a:srgbClr val="FF99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ctr" rtl="1"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1pPr>
            <a:lvl2pPr marL="742950" indent="-285750" algn="ctr" rtl="1"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2pPr>
            <a:lvl3pPr marL="1143000" indent="-228600" algn="ctr" rtl="1"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3pPr>
            <a:lvl4pPr marL="1600200" indent="-228600" algn="ctr" rtl="1"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4pPr>
            <a:lvl5pPr marL="2057400" indent="-228600" algn="ctr" rtl="1"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5pPr>
            <a:lvl6pPr marL="2514600" indent="-228600" algn="ctr" rtl="1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6pPr>
            <a:lvl7pPr marL="2971800" indent="-228600" algn="ctr" rtl="1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7pPr>
            <a:lvl8pPr marL="3429000" indent="-228600" algn="ctr" rtl="1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8pPr>
            <a:lvl9pPr marL="3886200" indent="-228600" algn="ctr" rtl="1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9pPr>
          </a:lstStyle>
          <a:p>
            <a:endParaRPr lang="en-US" altLang="en-US"/>
          </a:p>
        </p:txBody>
      </p:sp>
      <p:sp>
        <p:nvSpPr>
          <p:cNvPr id="145499" name="Oval 91"/>
          <p:cNvSpPr>
            <a:spLocks noChangeAspect="1" noChangeArrowheads="1"/>
          </p:cNvSpPr>
          <p:nvPr/>
        </p:nvSpPr>
        <p:spPr bwMode="auto">
          <a:xfrm>
            <a:off x="3792539" y="3519488"/>
            <a:ext cx="219075" cy="222250"/>
          </a:xfrm>
          <a:prstGeom prst="ellipse">
            <a:avLst/>
          </a:prstGeom>
          <a:solidFill>
            <a:srgbClr val="FF99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ctr" rtl="1"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1pPr>
            <a:lvl2pPr marL="742950" indent="-285750" algn="ctr" rtl="1"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2pPr>
            <a:lvl3pPr marL="1143000" indent="-228600" algn="ctr" rtl="1"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3pPr>
            <a:lvl4pPr marL="1600200" indent="-228600" algn="ctr" rtl="1"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4pPr>
            <a:lvl5pPr marL="2057400" indent="-228600" algn="ctr" rtl="1"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5pPr>
            <a:lvl6pPr marL="2514600" indent="-228600" algn="ctr" rtl="1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6pPr>
            <a:lvl7pPr marL="2971800" indent="-228600" algn="ctr" rtl="1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7pPr>
            <a:lvl8pPr marL="3429000" indent="-228600" algn="ctr" rtl="1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8pPr>
            <a:lvl9pPr marL="3886200" indent="-228600" algn="ctr" rtl="1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9pPr>
          </a:lstStyle>
          <a:p>
            <a:endParaRPr lang="en-US" altLang="en-US"/>
          </a:p>
        </p:txBody>
      </p:sp>
      <p:sp>
        <p:nvSpPr>
          <p:cNvPr id="145500" name="Oval 92"/>
          <p:cNvSpPr>
            <a:spLocks noChangeAspect="1" noChangeArrowheads="1"/>
          </p:cNvSpPr>
          <p:nvPr/>
        </p:nvSpPr>
        <p:spPr bwMode="auto">
          <a:xfrm>
            <a:off x="8588376" y="2001838"/>
            <a:ext cx="219075" cy="222250"/>
          </a:xfrm>
          <a:prstGeom prst="ellipse">
            <a:avLst/>
          </a:prstGeom>
          <a:solidFill>
            <a:srgbClr val="FF99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ctr" rtl="1"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1pPr>
            <a:lvl2pPr marL="742950" indent="-285750" algn="ctr" rtl="1"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2pPr>
            <a:lvl3pPr marL="1143000" indent="-228600" algn="ctr" rtl="1"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3pPr>
            <a:lvl4pPr marL="1600200" indent="-228600" algn="ctr" rtl="1"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4pPr>
            <a:lvl5pPr marL="2057400" indent="-228600" algn="ctr" rtl="1"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5pPr>
            <a:lvl6pPr marL="2514600" indent="-228600" algn="ctr" rtl="1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6pPr>
            <a:lvl7pPr marL="2971800" indent="-228600" algn="ctr" rtl="1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7pPr>
            <a:lvl8pPr marL="3429000" indent="-228600" algn="ctr" rtl="1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8pPr>
            <a:lvl9pPr marL="3886200" indent="-228600" algn="ctr" rtl="1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9pPr>
          </a:lstStyle>
          <a:p>
            <a:endParaRPr lang="en-US" altLang="en-US"/>
          </a:p>
        </p:txBody>
      </p:sp>
      <p:sp>
        <p:nvSpPr>
          <p:cNvPr id="145501" name="Oval 93"/>
          <p:cNvSpPr>
            <a:spLocks noChangeAspect="1" noChangeArrowheads="1"/>
          </p:cNvSpPr>
          <p:nvPr/>
        </p:nvSpPr>
        <p:spPr bwMode="auto">
          <a:xfrm>
            <a:off x="3697289" y="1666875"/>
            <a:ext cx="219075" cy="222250"/>
          </a:xfrm>
          <a:prstGeom prst="ellipse">
            <a:avLst/>
          </a:prstGeom>
          <a:solidFill>
            <a:srgbClr val="FF99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ctr" rtl="1"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1pPr>
            <a:lvl2pPr marL="742950" indent="-285750" algn="ctr" rtl="1"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2pPr>
            <a:lvl3pPr marL="1143000" indent="-228600" algn="ctr" rtl="1"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3pPr>
            <a:lvl4pPr marL="1600200" indent="-228600" algn="ctr" rtl="1"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4pPr>
            <a:lvl5pPr marL="2057400" indent="-228600" algn="ctr" rtl="1"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5pPr>
            <a:lvl6pPr marL="2514600" indent="-228600" algn="ctr" rtl="1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6pPr>
            <a:lvl7pPr marL="2971800" indent="-228600" algn="ctr" rtl="1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7pPr>
            <a:lvl8pPr marL="3429000" indent="-228600" algn="ctr" rtl="1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8pPr>
            <a:lvl9pPr marL="3886200" indent="-228600" algn="ctr" rtl="1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9pPr>
          </a:lstStyle>
          <a:p>
            <a:endParaRPr lang="en-US" altLang="en-US"/>
          </a:p>
        </p:txBody>
      </p:sp>
      <p:sp>
        <p:nvSpPr>
          <p:cNvPr id="145502" name="Oval 94"/>
          <p:cNvSpPr>
            <a:spLocks noChangeAspect="1" noChangeArrowheads="1"/>
          </p:cNvSpPr>
          <p:nvPr/>
        </p:nvSpPr>
        <p:spPr bwMode="auto">
          <a:xfrm>
            <a:off x="4249739" y="3976688"/>
            <a:ext cx="219075" cy="222250"/>
          </a:xfrm>
          <a:prstGeom prst="ellipse">
            <a:avLst/>
          </a:prstGeom>
          <a:solidFill>
            <a:srgbClr val="FF99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ctr" rtl="1"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1pPr>
            <a:lvl2pPr marL="742950" indent="-285750" algn="ctr" rtl="1"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2pPr>
            <a:lvl3pPr marL="1143000" indent="-228600" algn="ctr" rtl="1"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3pPr>
            <a:lvl4pPr marL="1600200" indent="-228600" algn="ctr" rtl="1"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4pPr>
            <a:lvl5pPr marL="2057400" indent="-228600" algn="ctr" rtl="1"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5pPr>
            <a:lvl6pPr marL="2514600" indent="-228600" algn="ctr" rtl="1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6pPr>
            <a:lvl7pPr marL="2971800" indent="-228600" algn="ctr" rtl="1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7pPr>
            <a:lvl8pPr marL="3429000" indent="-228600" algn="ctr" rtl="1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8pPr>
            <a:lvl9pPr marL="3886200" indent="-228600" algn="ctr" rtl="1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9pPr>
          </a:lstStyle>
          <a:p>
            <a:endParaRPr lang="en-US" altLang="en-US"/>
          </a:p>
        </p:txBody>
      </p:sp>
      <p:sp>
        <p:nvSpPr>
          <p:cNvPr id="145503" name="Oval 95"/>
          <p:cNvSpPr>
            <a:spLocks noChangeAspect="1" noChangeArrowheads="1"/>
          </p:cNvSpPr>
          <p:nvPr/>
        </p:nvSpPr>
        <p:spPr bwMode="auto">
          <a:xfrm>
            <a:off x="4030664" y="5243513"/>
            <a:ext cx="219075" cy="222250"/>
          </a:xfrm>
          <a:prstGeom prst="ellipse">
            <a:avLst/>
          </a:prstGeom>
          <a:solidFill>
            <a:srgbClr val="FF99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ctr" rtl="1"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1pPr>
            <a:lvl2pPr marL="742950" indent="-285750" algn="ctr" rtl="1"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2pPr>
            <a:lvl3pPr marL="1143000" indent="-228600" algn="ctr" rtl="1"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3pPr>
            <a:lvl4pPr marL="1600200" indent="-228600" algn="ctr" rtl="1"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4pPr>
            <a:lvl5pPr marL="2057400" indent="-228600" algn="ctr" rtl="1"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5pPr>
            <a:lvl6pPr marL="2514600" indent="-228600" algn="ctr" rtl="1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6pPr>
            <a:lvl7pPr marL="2971800" indent="-228600" algn="ctr" rtl="1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7pPr>
            <a:lvl8pPr marL="3429000" indent="-228600" algn="ctr" rtl="1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8pPr>
            <a:lvl9pPr marL="3886200" indent="-228600" algn="ctr" rtl="1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9pPr>
          </a:lstStyle>
          <a:p>
            <a:endParaRPr lang="en-US" altLang="en-US"/>
          </a:p>
        </p:txBody>
      </p:sp>
      <p:sp>
        <p:nvSpPr>
          <p:cNvPr id="145504" name="Oval 96"/>
          <p:cNvSpPr>
            <a:spLocks noChangeArrowheads="1"/>
          </p:cNvSpPr>
          <p:nvPr/>
        </p:nvSpPr>
        <p:spPr bwMode="auto">
          <a:xfrm>
            <a:off x="3197225" y="5567364"/>
            <a:ext cx="90488" cy="92075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ctr" rtl="1"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1pPr>
            <a:lvl2pPr marL="742950" indent="-285750" algn="ctr" rtl="1"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2pPr>
            <a:lvl3pPr marL="1143000" indent="-228600" algn="ctr" rtl="1"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3pPr>
            <a:lvl4pPr marL="1600200" indent="-228600" algn="ctr" rtl="1"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4pPr>
            <a:lvl5pPr marL="2057400" indent="-228600" algn="ctr" rtl="1"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5pPr>
            <a:lvl6pPr marL="2514600" indent="-228600" algn="ctr" rtl="1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6pPr>
            <a:lvl7pPr marL="2971800" indent="-228600" algn="ctr" rtl="1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7pPr>
            <a:lvl8pPr marL="3429000" indent="-228600" algn="ctr" rtl="1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8pPr>
            <a:lvl9pPr marL="3886200" indent="-228600" algn="ctr" rtl="1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9pPr>
          </a:lstStyle>
          <a:p>
            <a:endParaRPr lang="en-US" altLang="en-US"/>
          </a:p>
        </p:txBody>
      </p:sp>
      <p:sp>
        <p:nvSpPr>
          <p:cNvPr id="145505" name="Oval 97"/>
          <p:cNvSpPr>
            <a:spLocks noChangeArrowheads="1"/>
          </p:cNvSpPr>
          <p:nvPr/>
        </p:nvSpPr>
        <p:spPr bwMode="auto">
          <a:xfrm>
            <a:off x="8502650" y="5356226"/>
            <a:ext cx="90488" cy="92075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ctr" rtl="1"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1pPr>
            <a:lvl2pPr marL="742950" indent="-285750" algn="ctr" rtl="1"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2pPr>
            <a:lvl3pPr marL="1143000" indent="-228600" algn="ctr" rtl="1"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3pPr>
            <a:lvl4pPr marL="1600200" indent="-228600" algn="ctr" rtl="1"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4pPr>
            <a:lvl5pPr marL="2057400" indent="-228600" algn="ctr" rtl="1"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5pPr>
            <a:lvl6pPr marL="2514600" indent="-228600" algn="ctr" rtl="1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6pPr>
            <a:lvl7pPr marL="2971800" indent="-228600" algn="ctr" rtl="1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7pPr>
            <a:lvl8pPr marL="3429000" indent="-228600" algn="ctr" rtl="1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8pPr>
            <a:lvl9pPr marL="3886200" indent="-228600" algn="ctr" rtl="1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9pPr>
          </a:lstStyle>
          <a:p>
            <a:endParaRPr lang="en-US" altLang="en-US"/>
          </a:p>
        </p:txBody>
      </p:sp>
      <p:sp>
        <p:nvSpPr>
          <p:cNvPr id="145506" name="Oval 98"/>
          <p:cNvSpPr>
            <a:spLocks noChangeArrowheads="1"/>
          </p:cNvSpPr>
          <p:nvPr/>
        </p:nvSpPr>
        <p:spPr bwMode="auto">
          <a:xfrm>
            <a:off x="7710489" y="2389189"/>
            <a:ext cx="90487" cy="92075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ctr" rtl="1"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1pPr>
            <a:lvl2pPr marL="742950" indent="-285750" algn="ctr" rtl="1"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2pPr>
            <a:lvl3pPr marL="1143000" indent="-228600" algn="ctr" rtl="1"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3pPr>
            <a:lvl4pPr marL="1600200" indent="-228600" algn="ctr" rtl="1"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4pPr>
            <a:lvl5pPr marL="2057400" indent="-228600" algn="ctr" rtl="1"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5pPr>
            <a:lvl6pPr marL="2514600" indent="-228600" algn="ctr" rtl="1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6pPr>
            <a:lvl7pPr marL="2971800" indent="-228600" algn="ctr" rtl="1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7pPr>
            <a:lvl8pPr marL="3429000" indent="-228600" algn="ctr" rtl="1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8pPr>
            <a:lvl9pPr marL="3886200" indent="-228600" algn="ctr" rtl="1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9pPr>
          </a:lstStyle>
          <a:p>
            <a:endParaRPr lang="en-US" altLang="en-US"/>
          </a:p>
        </p:txBody>
      </p:sp>
      <p:sp>
        <p:nvSpPr>
          <p:cNvPr id="145507" name="Oval 99"/>
          <p:cNvSpPr>
            <a:spLocks noChangeArrowheads="1"/>
          </p:cNvSpPr>
          <p:nvPr/>
        </p:nvSpPr>
        <p:spPr bwMode="auto">
          <a:xfrm>
            <a:off x="8982075" y="4210051"/>
            <a:ext cx="90488" cy="92075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ctr" rtl="1"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1pPr>
            <a:lvl2pPr marL="742950" indent="-285750" algn="ctr" rtl="1"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2pPr>
            <a:lvl3pPr marL="1143000" indent="-228600" algn="ctr" rtl="1"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3pPr>
            <a:lvl4pPr marL="1600200" indent="-228600" algn="ctr" rtl="1"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4pPr>
            <a:lvl5pPr marL="2057400" indent="-228600" algn="ctr" rtl="1"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5pPr>
            <a:lvl6pPr marL="2514600" indent="-228600" algn="ctr" rtl="1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6pPr>
            <a:lvl7pPr marL="2971800" indent="-228600" algn="ctr" rtl="1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7pPr>
            <a:lvl8pPr marL="3429000" indent="-228600" algn="ctr" rtl="1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8pPr>
            <a:lvl9pPr marL="3886200" indent="-228600" algn="ctr" rtl="1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9pPr>
          </a:lstStyle>
          <a:p>
            <a:endParaRPr lang="en-US" altLang="en-US"/>
          </a:p>
        </p:txBody>
      </p:sp>
      <p:sp>
        <p:nvSpPr>
          <p:cNvPr id="145508" name="Oval 100"/>
          <p:cNvSpPr>
            <a:spLocks noChangeArrowheads="1"/>
          </p:cNvSpPr>
          <p:nvPr/>
        </p:nvSpPr>
        <p:spPr bwMode="auto">
          <a:xfrm>
            <a:off x="2979739" y="4697414"/>
            <a:ext cx="90487" cy="92075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ctr" rtl="1"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1pPr>
            <a:lvl2pPr marL="742950" indent="-285750" algn="ctr" rtl="1"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2pPr>
            <a:lvl3pPr marL="1143000" indent="-228600" algn="ctr" rtl="1"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3pPr>
            <a:lvl4pPr marL="1600200" indent="-228600" algn="ctr" rtl="1"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4pPr>
            <a:lvl5pPr marL="2057400" indent="-228600" algn="ctr" rtl="1"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5pPr>
            <a:lvl6pPr marL="2514600" indent="-228600" algn="ctr" rtl="1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6pPr>
            <a:lvl7pPr marL="2971800" indent="-228600" algn="ctr" rtl="1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7pPr>
            <a:lvl8pPr marL="3429000" indent="-228600" algn="ctr" rtl="1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8pPr>
            <a:lvl9pPr marL="3886200" indent="-228600" algn="ctr" rtl="1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9pPr>
          </a:lstStyle>
          <a:p>
            <a:endParaRPr lang="en-US" altLang="en-US"/>
          </a:p>
        </p:txBody>
      </p:sp>
      <p:sp>
        <p:nvSpPr>
          <p:cNvPr id="145509" name="Oval 101"/>
          <p:cNvSpPr>
            <a:spLocks noChangeArrowheads="1"/>
          </p:cNvSpPr>
          <p:nvPr/>
        </p:nvSpPr>
        <p:spPr bwMode="auto">
          <a:xfrm>
            <a:off x="7340600" y="1149351"/>
            <a:ext cx="90488" cy="92075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ctr" rtl="1"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1pPr>
            <a:lvl2pPr marL="742950" indent="-285750" algn="ctr" rtl="1"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2pPr>
            <a:lvl3pPr marL="1143000" indent="-228600" algn="ctr" rtl="1"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3pPr>
            <a:lvl4pPr marL="1600200" indent="-228600" algn="ctr" rtl="1"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4pPr>
            <a:lvl5pPr marL="2057400" indent="-228600" algn="ctr" rtl="1"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5pPr>
            <a:lvl6pPr marL="2514600" indent="-228600" algn="ctr" rtl="1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6pPr>
            <a:lvl7pPr marL="2971800" indent="-228600" algn="ctr" rtl="1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7pPr>
            <a:lvl8pPr marL="3429000" indent="-228600" algn="ctr" rtl="1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8pPr>
            <a:lvl9pPr marL="3886200" indent="-228600" algn="ctr" rtl="1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9pPr>
          </a:lstStyle>
          <a:p>
            <a:endParaRPr lang="en-US" altLang="en-US"/>
          </a:p>
        </p:txBody>
      </p:sp>
      <p:sp>
        <p:nvSpPr>
          <p:cNvPr id="145510" name="Oval 102"/>
          <p:cNvSpPr>
            <a:spLocks noChangeArrowheads="1"/>
          </p:cNvSpPr>
          <p:nvPr/>
        </p:nvSpPr>
        <p:spPr bwMode="auto">
          <a:xfrm>
            <a:off x="8886825" y="3913189"/>
            <a:ext cx="90488" cy="92075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ctr" rtl="1"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1pPr>
            <a:lvl2pPr marL="742950" indent="-285750" algn="ctr" rtl="1"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2pPr>
            <a:lvl3pPr marL="1143000" indent="-228600" algn="ctr" rtl="1"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3pPr>
            <a:lvl4pPr marL="1600200" indent="-228600" algn="ctr" rtl="1"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4pPr>
            <a:lvl5pPr marL="2057400" indent="-228600" algn="ctr" rtl="1"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5pPr>
            <a:lvl6pPr marL="2514600" indent="-228600" algn="ctr" rtl="1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6pPr>
            <a:lvl7pPr marL="2971800" indent="-228600" algn="ctr" rtl="1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7pPr>
            <a:lvl8pPr marL="3429000" indent="-228600" algn="ctr" rtl="1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8pPr>
            <a:lvl9pPr marL="3886200" indent="-228600" algn="ctr" rtl="1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9pPr>
          </a:lstStyle>
          <a:p>
            <a:endParaRPr lang="en-US" altLang="en-US"/>
          </a:p>
        </p:txBody>
      </p:sp>
      <p:sp>
        <p:nvSpPr>
          <p:cNvPr id="145511" name="Oval 103"/>
          <p:cNvSpPr>
            <a:spLocks noChangeArrowheads="1"/>
          </p:cNvSpPr>
          <p:nvPr/>
        </p:nvSpPr>
        <p:spPr bwMode="auto">
          <a:xfrm>
            <a:off x="2463800" y="2208214"/>
            <a:ext cx="90488" cy="92075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ctr" rtl="1"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1pPr>
            <a:lvl2pPr marL="742950" indent="-285750" algn="ctr" rtl="1"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2pPr>
            <a:lvl3pPr marL="1143000" indent="-228600" algn="ctr" rtl="1"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3pPr>
            <a:lvl4pPr marL="1600200" indent="-228600" algn="ctr" rtl="1"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4pPr>
            <a:lvl5pPr marL="2057400" indent="-228600" algn="ctr" rtl="1"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5pPr>
            <a:lvl6pPr marL="2514600" indent="-228600" algn="ctr" rtl="1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6pPr>
            <a:lvl7pPr marL="2971800" indent="-228600" algn="ctr" rtl="1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7pPr>
            <a:lvl8pPr marL="3429000" indent="-228600" algn="ctr" rtl="1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8pPr>
            <a:lvl9pPr marL="3886200" indent="-228600" algn="ctr" rtl="1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9pPr>
          </a:lstStyle>
          <a:p>
            <a:endParaRPr lang="en-US" altLang="en-US"/>
          </a:p>
        </p:txBody>
      </p:sp>
      <p:sp>
        <p:nvSpPr>
          <p:cNvPr id="145512" name="Oval 104"/>
          <p:cNvSpPr>
            <a:spLocks noChangeArrowheads="1"/>
          </p:cNvSpPr>
          <p:nvPr/>
        </p:nvSpPr>
        <p:spPr bwMode="auto">
          <a:xfrm>
            <a:off x="9248775" y="4595814"/>
            <a:ext cx="90488" cy="92075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ctr" rtl="1"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1pPr>
            <a:lvl2pPr marL="742950" indent="-285750" algn="ctr" rtl="1"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2pPr>
            <a:lvl3pPr marL="1143000" indent="-228600" algn="ctr" rtl="1"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3pPr>
            <a:lvl4pPr marL="1600200" indent="-228600" algn="ctr" rtl="1"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4pPr>
            <a:lvl5pPr marL="2057400" indent="-228600" algn="ctr" rtl="1"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5pPr>
            <a:lvl6pPr marL="2514600" indent="-228600" algn="ctr" rtl="1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6pPr>
            <a:lvl7pPr marL="2971800" indent="-228600" algn="ctr" rtl="1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7pPr>
            <a:lvl8pPr marL="3429000" indent="-228600" algn="ctr" rtl="1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8pPr>
            <a:lvl9pPr marL="3886200" indent="-228600" algn="ctr" rtl="1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9pPr>
          </a:lstStyle>
          <a:p>
            <a:endParaRPr lang="en-US" altLang="en-US"/>
          </a:p>
        </p:txBody>
      </p:sp>
      <p:sp>
        <p:nvSpPr>
          <p:cNvPr id="145513" name="Oval 105"/>
          <p:cNvSpPr>
            <a:spLocks noChangeArrowheads="1"/>
          </p:cNvSpPr>
          <p:nvPr/>
        </p:nvSpPr>
        <p:spPr bwMode="auto">
          <a:xfrm>
            <a:off x="10010775" y="3441701"/>
            <a:ext cx="90488" cy="92075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ctr" rtl="1"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1pPr>
            <a:lvl2pPr marL="742950" indent="-285750" algn="ctr" rtl="1"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2pPr>
            <a:lvl3pPr marL="1143000" indent="-228600" algn="ctr" rtl="1"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3pPr>
            <a:lvl4pPr marL="1600200" indent="-228600" algn="ctr" rtl="1"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4pPr>
            <a:lvl5pPr marL="2057400" indent="-228600" algn="ctr" rtl="1"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5pPr>
            <a:lvl6pPr marL="2514600" indent="-228600" algn="ctr" rtl="1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6pPr>
            <a:lvl7pPr marL="2971800" indent="-228600" algn="ctr" rtl="1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7pPr>
            <a:lvl8pPr marL="3429000" indent="-228600" algn="ctr" rtl="1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8pPr>
            <a:lvl9pPr marL="3886200" indent="-228600" algn="ctr" rtl="1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9pPr>
          </a:lstStyle>
          <a:p>
            <a:endParaRPr lang="en-US" altLang="en-US"/>
          </a:p>
        </p:txBody>
      </p:sp>
      <p:sp>
        <p:nvSpPr>
          <p:cNvPr id="145514" name="Text Box 106"/>
          <p:cNvSpPr txBox="1">
            <a:spLocks noChangeArrowheads="1"/>
          </p:cNvSpPr>
          <p:nvPr/>
        </p:nvSpPr>
        <p:spPr bwMode="auto">
          <a:xfrm>
            <a:off x="5778500" y="4457700"/>
            <a:ext cx="117475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ctr" rtl="1"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1pPr>
            <a:lvl2pPr marL="742950" indent="-285750" algn="ctr" rtl="1"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2pPr>
            <a:lvl3pPr marL="1143000" indent="-228600" algn="ctr" rtl="1"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3pPr>
            <a:lvl4pPr marL="1600200" indent="-228600" algn="ctr" rtl="1"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4pPr>
            <a:lvl5pPr marL="2057400" indent="-228600" algn="ctr" rtl="1"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5pPr>
            <a:lvl6pPr marL="2514600" indent="-228600" algn="ctr" rtl="1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6pPr>
            <a:lvl7pPr marL="2971800" indent="-228600" algn="ctr" rtl="1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7pPr>
            <a:lvl8pPr marL="3429000" indent="-228600" algn="ctr" rtl="1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8pPr>
            <a:lvl9pPr marL="3886200" indent="-228600" algn="ctr" rtl="1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9pPr>
          </a:lstStyle>
          <a:p>
            <a:pPr rtl="0">
              <a:spcBef>
                <a:spcPct val="50000"/>
              </a:spcBef>
            </a:pPr>
            <a:r>
              <a:rPr lang="en-US" altLang="en-US" sz="3200">
                <a:solidFill>
                  <a:schemeClr val="accent2"/>
                </a:solidFill>
              </a:rPr>
              <a:t>p</a:t>
            </a:r>
            <a:r>
              <a:rPr lang="en-US" altLang="en-US" sz="3200" baseline="-25000">
                <a:solidFill>
                  <a:schemeClr val="accent2"/>
                </a:solidFill>
              </a:rPr>
              <a:t>1</a:t>
            </a:r>
            <a:r>
              <a:rPr lang="en-US" altLang="en-US" sz="3200">
                <a:solidFill>
                  <a:schemeClr val="accent2"/>
                </a:solidFill>
              </a:rPr>
              <a:t>(v)</a:t>
            </a:r>
          </a:p>
        </p:txBody>
      </p:sp>
      <p:sp>
        <p:nvSpPr>
          <p:cNvPr id="145515" name="Text Box 107"/>
          <p:cNvSpPr txBox="1">
            <a:spLocks noChangeArrowheads="1"/>
          </p:cNvSpPr>
          <p:nvPr/>
        </p:nvSpPr>
        <p:spPr bwMode="auto">
          <a:xfrm>
            <a:off x="2416175" y="2724150"/>
            <a:ext cx="117475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ctr" rtl="1"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1pPr>
            <a:lvl2pPr marL="742950" indent="-285750" algn="ctr" rtl="1"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2pPr>
            <a:lvl3pPr marL="1143000" indent="-228600" algn="ctr" rtl="1"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3pPr>
            <a:lvl4pPr marL="1600200" indent="-228600" algn="ctr" rtl="1"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4pPr>
            <a:lvl5pPr marL="2057400" indent="-228600" algn="ctr" rtl="1"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5pPr>
            <a:lvl6pPr marL="2514600" indent="-228600" algn="ctr" rtl="1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6pPr>
            <a:lvl7pPr marL="2971800" indent="-228600" algn="ctr" rtl="1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7pPr>
            <a:lvl8pPr marL="3429000" indent="-228600" algn="ctr" rtl="1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8pPr>
            <a:lvl9pPr marL="3886200" indent="-228600" algn="ctr" rtl="1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9pPr>
          </a:lstStyle>
          <a:p>
            <a:pPr rtl="0">
              <a:spcBef>
                <a:spcPct val="50000"/>
              </a:spcBef>
            </a:pPr>
            <a:r>
              <a:rPr lang="en-US" altLang="en-US" sz="3200">
                <a:solidFill>
                  <a:schemeClr val="accent2"/>
                </a:solidFill>
              </a:rPr>
              <a:t>p</a:t>
            </a:r>
            <a:r>
              <a:rPr lang="en-US" altLang="en-US" sz="3200" baseline="-25000">
                <a:solidFill>
                  <a:schemeClr val="accent2"/>
                </a:solidFill>
              </a:rPr>
              <a:t>2</a:t>
            </a:r>
            <a:r>
              <a:rPr lang="en-US" altLang="en-US" sz="3200">
                <a:solidFill>
                  <a:schemeClr val="accent2"/>
                </a:solidFill>
              </a:rPr>
              <a:t>(v)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9869717" y="6194208"/>
            <a:ext cx="234237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*Slide taken from</a:t>
            </a:r>
          </a:p>
          <a:p>
            <a:r>
              <a:rPr lang="en-US" dirty="0"/>
              <a:t> Uri Zwick presentation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/>
              <p:cNvSpPr/>
              <p:nvPr/>
            </p:nvSpPr>
            <p:spPr>
              <a:xfrm>
                <a:off x="374169" y="5951249"/>
                <a:ext cx="9495548" cy="58477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20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𝐵</m:t>
                          </m:r>
                        </m:e>
                        <m:sub>
                          <m:r>
                            <a:rPr lang="en-US" sz="32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d>
                        <m:dPr>
                          <m:ctrlPr>
                            <a:rPr lang="en-US" sz="32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32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</m:d>
                      <m:r>
                        <a:rPr lang="en-US" sz="320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≔</m:t>
                      </m:r>
                      <m:r>
                        <m:rPr>
                          <m:lit/>
                        </m:rPr>
                        <a:rPr lang="en-US" sz="320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{</m:t>
                      </m:r>
                      <m:r>
                        <a:rPr lang="en-US" sz="320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320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𝑤</m:t>
                      </m:r>
                      <m:r>
                        <a:rPr lang="en-US" sz="320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∈</m:t>
                      </m:r>
                      <m:sSub>
                        <m:sSubPr>
                          <m:ctrlPr>
                            <a:rPr lang="en-US" sz="32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b>
                          <m:r>
                            <a:rPr lang="en-US" sz="32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en-US" sz="320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en-US" sz="32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b>
                          <m:r>
                            <a:rPr lang="en-US" sz="32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sz="32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+1</m:t>
                          </m:r>
                        </m:sub>
                      </m:sSub>
                      <m:r>
                        <a:rPr lang="en-US" sz="320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∣</m:t>
                      </m:r>
                      <m:r>
                        <a:rPr lang="en-US" sz="32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𝑑</m:t>
                      </m:r>
                      <m:d>
                        <m:dPr>
                          <m:ctrlPr>
                            <a:rPr lang="en-US" sz="32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32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𝑣</m:t>
                          </m:r>
                          <m:r>
                            <a:rPr lang="en-US" sz="32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32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𝑤</m:t>
                          </m:r>
                        </m:e>
                      </m:d>
                      <m:r>
                        <a:rPr lang="en-US" sz="320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&lt;</m:t>
                      </m:r>
                      <m:sSub>
                        <m:sSubPr>
                          <m:ctrlPr>
                            <a:rPr lang="en-US" sz="32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𝑑</m:t>
                          </m:r>
                          <m:r>
                            <a:rPr lang="en-US" sz="32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sz="32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𝑣</m:t>
                          </m:r>
                          <m:r>
                            <a:rPr lang="en-US" sz="32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32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b>
                          <m:r>
                            <a:rPr lang="en-US" sz="32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sz="32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+1</m:t>
                          </m:r>
                        </m:sub>
                      </m:sSub>
                      <m:d>
                        <m:dPr>
                          <m:ctrlPr>
                            <a:rPr lang="en-US" sz="32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32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</m:d>
                      <m:r>
                        <a:rPr lang="en-US" sz="32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  <m:r>
                        <m:rPr>
                          <m:lit/>
                        </m:rPr>
                        <a:rPr lang="en-US" sz="320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}</m:t>
                      </m:r>
                      <m:r>
                        <a:rPr lang="en-US" sz="320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en-US" sz="32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3" name="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4169" y="5951249"/>
                <a:ext cx="9495548" cy="584775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9800175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4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0" dur="500"/>
                                        <p:tgtEl>
                                          <p:spTgt spid="14546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54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3" dur="500"/>
                                        <p:tgtEl>
                                          <p:spTgt spid="14546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54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6" dur="500"/>
                                        <p:tgtEl>
                                          <p:spTgt spid="1454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54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9" dur="500"/>
                                        <p:tgtEl>
                                          <p:spTgt spid="1454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54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2" dur="500"/>
                                        <p:tgtEl>
                                          <p:spTgt spid="14546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54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5" dur="500"/>
                                        <p:tgtEl>
                                          <p:spTgt spid="14547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54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8" dur="500"/>
                                        <p:tgtEl>
                                          <p:spTgt spid="1454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54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1" dur="500"/>
                                        <p:tgtEl>
                                          <p:spTgt spid="1454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54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4" dur="500"/>
                                        <p:tgtEl>
                                          <p:spTgt spid="14547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54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7" dur="500"/>
                                        <p:tgtEl>
                                          <p:spTgt spid="1454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54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40" dur="500"/>
                                        <p:tgtEl>
                                          <p:spTgt spid="14547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54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43" dur="500"/>
                                        <p:tgtEl>
                                          <p:spTgt spid="14546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54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46" dur="500"/>
                                        <p:tgtEl>
                                          <p:spTgt spid="1454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54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49" dur="500"/>
                                        <p:tgtEl>
                                          <p:spTgt spid="1454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54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52" dur="500"/>
                                        <p:tgtEl>
                                          <p:spTgt spid="1454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54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55" dur="500"/>
                                        <p:tgtEl>
                                          <p:spTgt spid="14546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54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58" dur="500"/>
                                        <p:tgtEl>
                                          <p:spTgt spid="1454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54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1" dur="500"/>
                                        <p:tgtEl>
                                          <p:spTgt spid="1454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54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4" dur="500"/>
                                        <p:tgtEl>
                                          <p:spTgt spid="1454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54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7" dur="500"/>
                                        <p:tgtEl>
                                          <p:spTgt spid="14546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54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70" dur="500"/>
                                        <p:tgtEl>
                                          <p:spTgt spid="14547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54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73" dur="500"/>
                                        <p:tgtEl>
                                          <p:spTgt spid="1454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54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76" dur="500"/>
                                        <p:tgtEl>
                                          <p:spTgt spid="14547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54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79" dur="500"/>
                                        <p:tgtEl>
                                          <p:spTgt spid="14547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54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82" dur="500"/>
                                        <p:tgtEl>
                                          <p:spTgt spid="14547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54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85" dur="500"/>
                                        <p:tgtEl>
                                          <p:spTgt spid="14548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5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88" dur="500"/>
                                        <p:tgtEl>
                                          <p:spTgt spid="14547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54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0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91" dur="500"/>
                                        <p:tgtEl>
                                          <p:spTgt spid="14548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54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94" dur="500"/>
                                        <p:tgtEl>
                                          <p:spTgt spid="14548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54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6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97" dur="500"/>
                                        <p:tgtEl>
                                          <p:spTgt spid="14547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54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00" dur="500"/>
                                        <p:tgtEl>
                                          <p:spTgt spid="14547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54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2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03" dur="500"/>
                                        <p:tgtEl>
                                          <p:spTgt spid="14550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55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06" dur="500"/>
                                        <p:tgtEl>
                                          <p:spTgt spid="14550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55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8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09" dur="500"/>
                                        <p:tgtEl>
                                          <p:spTgt spid="14550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5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12" dur="500"/>
                                        <p:tgtEl>
                                          <p:spTgt spid="14550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55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4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15" dur="500"/>
                                        <p:tgtEl>
                                          <p:spTgt spid="14550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5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7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18" dur="500"/>
                                        <p:tgtEl>
                                          <p:spTgt spid="14550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55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0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21" dur="500"/>
                                        <p:tgtEl>
                                          <p:spTgt spid="1455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55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3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24" dur="500"/>
                                        <p:tgtEl>
                                          <p:spTgt spid="1455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55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6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27" dur="500"/>
                                        <p:tgtEl>
                                          <p:spTgt spid="1455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55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9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30" dur="500"/>
                                        <p:tgtEl>
                                          <p:spTgt spid="1455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55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2" fill="hold" nodeType="clickPar">
                      <p:stCondLst>
                        <p:cond delay="indefinite"/>
                      </p:stCondLst>
                      <p:childTnLst>
                        <p:par>
                          <p:cTn id="1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4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6" fill="hold" nodeType="clickPar">
                      <p:stCondLst>
                        <p:cond delay="indefinite"/>
                      </p:stCondLst>
                      <p:childTnLst>
                        <p:par>
                          <p:cTn id="1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8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39" dur="500"/>
                                        <p:tgtEl>
                                          <p:spTgt spid="14548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54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1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42" dur="500"/>
                                        <p:tgtEl>
                                          <p:spTgt spid="14548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54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4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45" dur="500"/>
                                        <p:tgtEl>
                                          <p:spTgt spid="14548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54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7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48" dur="500"/>
                                        <p:tgtEl>
                                          <p:spTgt spid="14549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54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0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51" dur="500"/>
                                        <p:tgtEl>
                                          <p:spTgt spid="14548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54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3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54" dur="500"/>
                                        <p:tgtEl>
                                          <p:spTgt spid="14549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54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6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57" dur="500"/>
                                        <p:tgtEl>
                                          <p:spTgt spid="14548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54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9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60" dur="500"/>
                                        <p:tgtEl>
                                          <p:spTgt spid="14549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54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2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63" dur="500"/>
                                        <p:tgtEl>
                                          <p:spTgt spid="14549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54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5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66" dur="500"/>
                                        <p:tgtEl>
                                          <p:spTgt spid="14549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54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8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69" dur="500"/>
                                        <p:tgtEl>
                                          <p:spTgt spid="14549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54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1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72" dur="500"/>
                                        <p:tgtEl>
                                          <p:spTgt spid="14549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54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4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75" dur="500"/>
                                        <p:tgtEl>
                                          <p:spTgt spid="14549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54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7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78" dur="500"/>
                                        <p:tgtEl>
                                          <p:spTgt spid="14549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54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0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81" dur="500"/>
                                        <p:tgtEl>
                                          <p:spTgt spid="14550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55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3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84" dur="500"/>
                                        <p:tgtEl>
                                          <p:spTgt spid="14550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55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6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87" dur="500"/>
                                        <p:tgtEl>
                                          <p:spTgt spid="14550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55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9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90" dur="500"/>
                                        <p:tgtEl>
                                          <p:spTgt spid="14550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55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2" fill="hold" nodeType="clickPar">
                      <p:stCondLst>
                        <p:cond delay="indefinite"/>
                      </p:stCondLst>
                      <p:childTnLst>
                        <p:par>
                          <p:cTn id="19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5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6" fill="hold" nodeType="clickPar">
                      <p:stCondLst>
                        <p:cond delay="indefinite"/>
                      </p:stCondLst>
                      <p:childTnLst>
                        <p:par>
                          <p:cTn id="19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5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5514" grpId="0"/>
      <p:bldP spid="14551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325563"/>
          </a:xfrm>
        </p:spPr>
        <p:txBody>
          <a:bodyPr/>
          <a:lstStyle/>
          <a:p>
            <a:r>
              <a:rPr lang="en-US" dirty="0"/>
              <a:t>Compact Routing Schemes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406487"/>
            <a:ext cx="12087516" cy="5684044"/>
          </a:xfrm>
        </p:spPr>
        <p:txBody>
          <a:bodyPr>
            <a:normAutofit/>
          </a:bodyPr>
          <a:lstStyle/>
          <a:p>
            <a:pPr marL="115887" indent="0">
              <a:buSzPct val="45000"/>
              <a:buNone/>
              <a:tabLst>
                <a:tab pos="431800" algn="l"/>
                <a:tab pos="536575" algn="l"/>
                <a:tab pos="985838" algn="l"/>
                <a:tab pos="1435100" algn="l"/>
                <a:tab pos="1884363" algn="l"/>
                <a:tab pos="2333625" algn="l"/>
                <a:tab pos="2782888" algn="l"/>
                <a:tab pos="3232150" algn="l"/>
                <a:tab pos="3681413" algn="l"/>
                <a:tab pos="4130675" algn="l"/>
                <a:tab pos="4579938" algn="l"/>
                <a:tab pos="5029200" algn="l"/>
                <a:tab pos="5478463" algn="l"/>
                <a:tab pos="5927725" algn="l"/>
                <a:tab pos="6376988" algn="l"/>
                <a:tab pos="6826250" algn="l"/>
                <a:tab pos="7275513" algn="l"/>
                <a:tab pos="7724775" algn="l"/>
                <a:tab pos="8174038" algn="l"/>
                <a:tab pos="8623300" algn="l"/>
                <a:tab pos="9072563" algn="l"/>
              </a:tabLst>
            </a:pPr>
            <a:r>
              <a:rPr lang="en-US" dirty="0"/>
              <a:t>A distributed protocol to deliver packets from any node of a network to any other node.</a:t>
            </a:r>
          </a:p>
          <a:p>
            <a:pPr marL="115887" indent="0">
              <a:buSzPct val="45000"/>
              <a:buNone/>
              <a:tabLst>
                <a:tab pos="431800" algn="l"/>
                <a:tab pos="536575" algn="l"/>
                <a:tab pos="985838" algn="l"/>
                <a:tab pos="1435100" algn="l"/>
                <a:tab pos="1884363" algn="l"/>
                <a:tab pos="2333625" algn="l"/>
                <a:tab pos="2782888" algn="l"/>
                <a:tab pos="3232150" algn="l"/>
                <a:tab pos="3681413" algn="l"/>
                <a:tab pos="4130675" algn="l"/>
                <a:tab pos="4579938" algn="l"/>
                <a:tab pos="5029200" algn="l"/>
                <a:tab pos="5478463" algn="l"/>
                <a:tab pos="5927725" algn="l"/>
                <a:tab pos="6376988" algn="l"/>
                <a:tab pos="6826250" algn="l"/>
                <a:tab pos="7275513" algn="l"/>
                <a:tab pos="7724775" algn="l"/>
                <a:tab pos="8174038" algn="l"/>
                <a:tab pos="8623300" algn="l"/>
                <a:tab pos="9072563" algn="l"/>
              </a:tabLst>
            </a:pPr>
            <a:endParaRPr lang="en-US" dirty="0"/>
          </a:p>
          <a:p>
            <a:pPr marL="115887" indent="0">
              <a:buSzPct val="45000"/>
              <a:buNone/>
              <a:tabLst>
                <a:tab pos="431800" algn="l"/>
                <a:tab pos="536575" algn="l"/>
                <a:tab pos="985838" algn="l"/>
                <a:tab pos="1435100" algn="l"/>
                <a:tab pos="1884363" algn="l"/>
                <a:tab pos="2333625" algn="l"/>
                <a:tab pos="2782888" algn="l"/>
                <a:tab pos="3232150" algn="l"/>
                <a:tab pos="3681413" algn="l"/>
                <a:tab pos="4130675" algn="l"/>
                <a:tab pos="4579938" algn="l"/>
                <a:tab pos="5029200" algn="l"/>
                <a:tab pos="5478463" algn="l"/>
                <a:tab pos="5927725" algn="l"/>
                <a:tab pos="6376988" algn="l"/>
                <a:tab pos="6826250" algn="l"/>
                <a:tab pos="7275513" algn="l"/>
                <a:tab pos="7724775" algn="l"/>
                <a:tab pos="8174038" algn="l"/>
                <a:tab pos="8623300" algn="l"/>
                <a:tab pos="9072563" algn="l"/>
              </a:tabLst>
            </a:pPr>
            <a:r>
              <a:rPr lang="en-US" dirty="0"/>
              <a:t>Forward a message from source to destination </a:t>
            </a:r>
          </a:p>
          <a:p>
            <a:pPr marL="115887" indent="0">
              <a:buSzPct val="45000"/>
              <a:buNone/>
              <a:tabLst>
                <a:tab pos="431800" algn="l"/>
                <a:tab pos="536575" algn="l"/>
                <a:tab pos="985838" algn="l"/>
                <a:tab pos="1435100" algn="l"/>
                <a:tab pos="1884363" algn="l"/>
                <a:tab pos="2333625" algn="l"/>
                <a:tab pos="2782888" algn="l"/>
                <a:tab pos="3232150" algn="l"/>
                <a:tab pos="3681413" algn="l"/>
                <a:tab pos="4130675" algn="l"/>
                <a:tab pos="4579938" algn="l"/>
                <a:tab pos="5029200" algn="l"/>
                <a:tab pos="5478463" algn="l"/>
                <a:tab pos="5927725" algn="l"/>
                <a:tab pos="6376988" algn="l"/>
                <a:tab pos="6826250" algn="l"/>
                <a:tab pos="7275513" algn="l"/>
                <a:tab pos="7724775" algn="l"/>
                <a:tab pos="8174038" algn="l"/>
                <a:tab pos="8623300" algn="l"/>
                <a:tab pos="9072563" algn="l"/>
              </a:tabLst>
            </a:pPr>
            <a:r>
              <a:rPr lang="en-US" dirty="0"/>
              <a:t>through a chain of intermediate nodes</a:t>
            </a:r>
          </a:p>
          <a:p>
            <a:pPr marL="115887" indent="0">
              <a:buSzPct val="45000"/>
              <a:buNone/>
              <a:tabLst>
                <a:tab pos="431800" algn="l"/>
                <a:tab pos="536575" algn="l"/>
                <a:tab pos="985838" algn="l"/>
                <a:tab pos="1435100" algn="l"/>
                <a:tab pos="1884363" algn="l"/>
                <a:tab pos="2333625" algn="l"/>
                <a:tab pos="2782888" algn="l"/>
                <a:tab pos="3232150" algn="l"/>
                <a:tab pos="3681413" algn="l"/>
                <a:tab pos="4130675" algn="l"/>
                <a:tab pos="4579938" algn="l"/>
                <a:tab pos="5029200" algn="l"/>
                <a:tab pos="5478463" algn="l"/>
                <a:tab pos="5927725" algn="l"/>
                <a:tab pos="6376988" algn="l"/>
                <a:tab pos="6826250" algn="l"/>
                <a:tab pos="7275513" algn="l"/>
                <a:tab pos="7724775" algn="l"/>
                <a:tab pos="8174038" algn="l"/>
                <a:tab pos="8623300" algn="l"/>
                <a:tab pos="9072563" algn="l"/>
              </a:tabLst>
            </a:pPr>
            <a:endParaRPr lang="en-US" dirty="0"/>
          </a:p>
          <a:p>
            <a:pPr marL="115887" indent="0">
              <a:buSzPct val="45000"/>
              <a:buNone/>
              <a:tabLst>
                <a:tab pos="431800" algn="l"/>
                <a:tab pos="536575" algn="l"/>
                <a:tab pos="985838" algn="l"/>
                <a:tab pos="1435100" algn="l"/>
                <a:tab pos="1884363" algn="l"/>
                <a:tab pos="2333625" algn="l"/>
                <a:tab pos="2782888" algn="l"/>
                <a:tab pos="3232150" algn="l"/>
                <a:tab pos="3681413" algn="l"/>
                <a:tab pos="4130675" algn="l"/>
                <a:tab pos="4579938" algn="l"/>
                <a:tab pos="5029200" algn="l"/>
                <a:tab pos="5478463" algn="l"/>
                <a:tab pos="5927725" algn="l"/>
                <a:tab pos="6376988" algn="l"/>
                <a:tab pos="6826250" algn="l"/>
                <a:tab pos="7275513" algn="l"/>
                <a:tab pos="7724775" algn="l"/>
                <a:tab pos="8174038" algn="l"/>
                <a:tab pos="8623300" algn="l"/>
                <a:tab pos="9072563" algn="l"/>
              </a:tabLst>
            </a:pPr>
            <a:r>
              <a:rPr lang="en-US" dirty="0"/>
              <a:t>Each node makes a decision on the next hop</a:t>
            </a:r>
          </a:p>
          <a:p>
            <a:pPr marL="115887" indent="0">
              <a:buSzPct val="45000"/>
              <a:buNone/>
              <a:tabLst>
                <a:tab pos="431800" algn="l"/>
                <a:tab pos="536575" algn="l"/>
                <a:tab pos="985838" algn="l"/>
                <a:tab pos="1435100" algn="l"/>
                <a:tab pos="1884363" algn="l"/>
                <a:tab pos="2333625" algn="l"/>
                <a:tab pos="2782888" algn="l"/>
                <a:tab pos="3232150" algn="l"/>
                <a:tab pos="3681413" algn="l"/>
                <a:tab pos="4130675" algn="l"/>
                <a:tab pos="4579938" algn="l"/>
                <a:tab pos="5029200" algn="l"/>
                <a:tab pos="5478463" algn="l"/>
                <a:tab pos="5927725" algn="l"/>
                <a:tab pos="6376988" algn="l"/>
                <a:tab pos="6826250" algn="l"/>
                <a:tab pos="7275513" algn="l"/>
                <a:tab pos="7724775" algn="l"/>
                <a:tab pos="8174038" algn="l"/>
                <a:tab pos="8623300" algn="l"/>
                <a:tab pos="9072563" algn="l"/>
              </a:tabLst>
            </a:pPr>
            <a:r>
              <a:rPr lang="en-US" dirty="0"/>
              <a:t>based on the </a:t>
            </a:r>
            <a:r>
              <a:rPr lang="en-US" dirty="0">
                <a:solidFill>
                  <a:srgbClr val="FF0000"/>
                </a:solidFill>
              </a:rPr>
              <a:t>header</a:t>
            </a:r>
            <a:r>
              <a:rPr lang="en-US" dirty="0"/>
              <a:t> of the </a:t>
            </a:r>
            <a:r>
              <a:rPr lang="en-US" dirty="0" err="1"/>
              <a:t>msg</a:t>
            </a:r>
            <a:r>
              <a:rPr lang="en-US" dirty="0"/>
              <a:t> and </a:t>
            </a:r>
          </a:p>
          <a:p>
            <a:pPr marL="115887" indent="0">
              <a:buSzPct val="45000"/>
              <a:buNone/>
              <a:tabLst>
                <a:tab pos="431800" algn="l"/>
                <a:tab pos="536575" algn="l"/>
                <a:tab pos="985838" algn="l"/>
                <a:tab pos="1435100" algn="l"/>
                <a:tab pos="1884363" algn="l"/>
                <a:tab pos="2333625" algn="l"/>
                <a:tab pos="2782888" algn="l"/>
                <a:tab pos="3232150" algn="l"/>
                <a:tab pos="3681413" algn="l"/>
                <a:tab pos="4130675" algn="l"/>
                <a:tab pos="4579938" algn="l"/>
                <a:tab pos="5029200" algn="l"/>
                <a:tab pos="5478463" algn="l"/>
                <a:tab pos="5927725" algn="l"/>
                <a:tab pos="6376988" algn="l"/>
                <a:tab pos="6826250" algn="l"/>
                <a:tab pos="7275513" algn="l"/>
                <a:tab pos="7724775" algn="l"/>
                <a:tab pos="8174038" algn="l"/>
                <a:tab pos="8623300" algn="l"/>
                <a:tab pos="9072563" algn="l"/>
              </a:tabLst>
            </a:pPr>
            <a:r>
              <a:rPr lang="en-US" dirty="0"/>
              <a:t>its </a:t>
            </a:r>
            <a:r>
              <a:rPr lang="en-US" dirty="0">
                <a:solidFill>
                  <a:srgbClr val="FF0000"/>
                </a:solidFill>
              </a:rPr>
              <a:t>routing-table</a:t>
            </a:r>
            <a:r>
              <a:rPr lang="en-US" dirty="0"/>
              <a:t> </a:t>
            </a:r>
          </a:p>
        </p:txBody>
      </p:sp>
      <p:sp>
        <p:nvSpPr>
          <p:cNvPr id="4" name="Oval 3"/>
          <p:cNvSpPr/>
          <p:nvPr/>
        </p:nvSpPr>
        <p:spPr>
          <a:xfrm>
            <a:off x="9650844" y="2832388"/>
            <a:ext cx="277091" cy="277091"/>
          </a:xfrm>
          <a:prstGeom prst="ellips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Oval 20"/>
          <p:cNvSpPr/>
          <p:nvPr/>
        </p:nvSpPr>
        <p:spPr>
          <a:xfrm>
            <a:off x="10920844" y="2222428"/>
            <a:ext cx="277091" cy="277091"/>
          </a:xfrm>
          <a:prstGeom prst="ellips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Oval 22"/>
          <p:cNvSpPr/>
          <p:nvPr/>
        </p:nvSpPr>
        <p:spPr>
          <a:xfrm>
            <a:off x="11271826" y="3603624"/>
            <a:ext cx="277091" cy="277091"/>
          </a:xfrm>
          <a:prstGeom prst="ellips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Oval 23"/>
          <p:cNvSpPr/>
          <p:nvPr/>
        </p:nvSpPr>
        <p:spPr>
          <a:xfrm>
            <a:off x="9912926" y="4477758"/>
            <a:ext cx="277091" cy="277091"/>
          </a:xfrm>
          <a:prstGeom prst="ellips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Oval 24"/>
          <p:cNvSpPr/>
          <p:nvPr/>
        </p:nvSpPr>
        <p:spPr>
          <a:xfrm>
            <a:off x="8790708" y="3955903"/>
            <a:ext cx="277091" cy="277091"/>
          </a:xfrm>
          <a:prstGeom prst="ellips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Oval 25"/>
          <p:cNvSpPr/>
          <p:nvPr/>
        </p:nvSpPr>
        <p:spPr>
          <a:xfrm>
            <a:off x="10206181" y="3678812"/>
            <a:ext cx="277091" cy="277091"/>
          </a:xfrm>
          <a:prstGeom prst="ellips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Oval 27"/>
          <p:cNvSpPr/>
          <p:nvPr/>
        </p:nvSpPr>
        <p:spPr>
          <a:xfrm>
            <a:off x="8910781" y="5204761"/>
            <a:ext cx="277091" cy="277091"/>
          </a:xfrm>
          <a:prstGeom prst="ellips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Oval 28"/>
          <p:cNvSpPr/>
          <p:nvPr/>
        </p:nvSpPr>
        <p:spPr>
          <a:xfrm>
            <a:off x="10789226" y="4938855"/>
            <a:ext cx="277091" cy="277091"/>
          </a:xfrm>
          <a:prstGeom prst="ellips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0" name="Straight Connector 29"/>
          <p:cNvCxnSpPr>
            <a:stCxn id="21" idx="2"/>
            <a:endCxn id="4" idx="7"/>
          </p:cNvCxnSpPr>
          <p:nvPr/>
        </p:nvCxnSpPr>
        <p:spPr>
          <a:xfrm flipH="1">
            <a:off x="9887356" y="2360974"/>
            <a:ext cx="1033488" cy="511993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>
            <a:stCxn id="21" idx="3"/>
            <a:endCxn id="26" idx="0"/>
          </p:cNvCxnSpPr>
          <p:nvPr/>
        </p:nvCxnSpPr>
        <p:spPr>
          <a:xfrm flipH="1">
            <a:off x="10344727" y="2458940"/>
            <a:ext cx="616696" cy="1219872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>
            <a:stCxn id="26" idx="4"/>
            <a:endCxn id="24" idx="0"/>
          </p:cNvCxnSpPr>
          <p:nvPr/>
        </p:nvCxnSpPr>
        <p:spPr>
          <a:xfrm flipH="1">
            <a:off x="10051472" y="3955903"/>
            <a:ext cx="293255" cy="521855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>
            <a:stCxn id="23" idx="3"/>
            <a:endCxn id="26" idx="6"/>
          </p:cNvCxnSpPr>
          <p:nvPr/>
        </p:nvCxnSpPr>
        <p:spPr>
          <a:xfrm flipH="1" flipV="1">
            <a:off x="10483272" y="3817358"/>
            <a:ext cx="829133" cy="22778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/>
          <p:cNvCxnSpPr>
            <a:stCxn id="21" idx="4"/>
            <a:endCxn id="23" idx="0"/>
          </p:cNvCxnSpPr>
          <p:nvPr/>
        </p:nvCxnSpPr>
        <p:spPr>
          <a:xfrm>
            <a:off x="11059390" y="2499519"/>
            <a:ext cx="350982" cy="1104105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/>
          <p:cNvCxnSpPr>
            <a:stCxn id="23" idx="4"/>
            <a:endCxn id="29" idx="7"/>
          </p:cNvCxnSpPr>
          <p:nvPr/>
        </p:nvCxnSpPr>
        <p:spPr>
          <a:xfrm flipH="1">
            <a:off x="11025738" y="3880715"/>
            <a:ext cx="384634" cy="1098719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45"/>
          <p:cNvCxnSpPr>
            <a:stCxn id="24" idx="6"/>
            <a:endCxn id="23" idx="4"/>
          </p:cNvCxnSpPr>
          <p:nvPr/>
        </p:nvCxnSpPr>
        <p:spPr>
          <a:xfrm flipV="1">
            <a:off x="10190017" y="3880715"/>
            <a:ext cx="1220355" cy="735589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Connector 49"/>
          <p:cNvCxnSpPr>
            <a:stCxn id="25" idx="0"/>
            <a:endCxn id="4" idx="3"/>
          </p:cNvCxnSpPr>
          <p:nvPr/>
        </p:nvCxnSpPr>
        <p:spPr>
          <a:xfrm flipV="1">
            <a:off x="8929254" y="3068900"/>
            <a:ext cx="762169" cy="887003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Connector 53"/>
          <p:cNvCxnSpPr>
            <a:endCxn id="26" idx="2"/>
          </p:cNvCxnSpPr>
          <p:nvPr/>
        </p:nvCxnSpPr>
        <p:spPr>
          <a:xfrm flipV="1">
            <a:off x="9081654" y="3817358"/>
            <a:ext cx="1124527" cy="290946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Connector 55"/>
          <p:cNvCxnSpPr>
            <a:stCxn id="24" idx="5"/>
          </p:cNvCxnSpPr>
          <p:nvPr/>
        </p:nvCxnSpPr>
        <p:spPr>
          <a:xfrm>
            <a:off x="10149438" y="4714270"/>
            <a:ext cx="632861" cy="36313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Straight Connector 57"/>
          <p:cNvCxnSpPr>
            <a:stCxn id="28" idx="7"/>
            <a:endCxn id="24" idx="3"/>
          </p:cNvCxnSpPr>
          <p:nvPr/>
        </p:nvCxnSpPr>
        <p:spPr>
          <a:xfrm flipV="1">
            <a:off x="9147293" y="4714270"/>
            <a:ext cx="806212" cy="53107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Straight Connector 62"/>
          <p:cNvCxnSpPr>
            <a:stCxn id="25" idx="4"/>
            <a:endCxn id="28" idx="0"/>
          </p:cNvCxnSpPr>
          <p:nvPr/>
        </p:nvCxnSpPr>
        <p:spPr>
          <a:xfrm>
            <a:off x="8929254" y="4232994"/>
            <a:ext cx="120073" cy="971767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6" name="Picture 2" descr="http://www.fuzzimo.com/wp-content/uploads/2011/03/fzm-Old-Air-Mail-Envelopes-%281%29-0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85071" y="2996112"/>
            <a:ext cx="504978" cy="3856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68" name="TextBox 67"/>
              <p:cNvSpPr txBox="1"/>
              <p:nvPr/>
            </p:nvSpPr>
            <p:spPr>
              <a:xfrm>
                <a:off x="8248242" y="3678812"/>
                <a:ext cx="547842" cy="70788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b="0" i="1" smtClean="0">
                          <a:latin typeface="Cambria Math" panose="02040503050406030204" pitchFamily="18" charset="0"/>
                        </a:rPr>
                        <m:t>𝑠</m:t>
                      </m:r>
                    </m:oMath>
                  </m:oMathPara>
                </a14:m>
                <a:endParaRPr lang="en-US" sz="4000" dirty="0"/>
              </a:p>
            </p:txBody>
          </p:sp>
        </mc:Choice>
        <mc:Fallback xmlns="">
          <p:sp>
            <p:nvSpPr>
              <p:cNvPr id="68" name="TextBox 6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48242" y="3678812"/>
                <a:ext cx="547842" cy="707886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9" name="TextBox 68"/>
              <p:cNvSpPr txBox="1"/>
              <p:nvPr/>
            </p:nvSpPr>
            <p:spPr>
              <a:xfrm>
                <a:off x="11550845" y="3322991"/>
                <a:ext cx="608052" cy="70788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b="0" i="1" smtClean="0">
                          <a:latin typeface="Cambria Math" panose="02040503050406030204" pitchFamily="18" charset="0"/>
                        </a:rPr>
                        <m:t>𝑑</m:t>
                      </m:r>
                    </m:oMath>
                  </m:oMathPara>
                </a14:m>
                <a:endParaRPr lang="en-US" sz="4000" dirty="0"/>
              </a:p>
            </p:txBody>
          </p:sp>
        </mc:Choice>
        <mc:Fallback xmlns="">
          <p:sp>
            <p:nvSpPr>
              <p:cNvPr id="69" name="TextBox 6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550845" y="3322991"/>
                <a:ext cx="608052" cy="707886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0" name="TextBox 69"/>
              <p:cNvSpPr txBox="1"/>
              <p:nvPr/>
            </p:nvSpPr>
            <p:spPr>
              <a:xfrm>
                <a:off x="9604631" y="2965296"/>
                <a:ext cx="413444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dirty="0" smtClean="0">
                          <a:latin typeface="Cambria Math" panose="02040503050406030204" pitchFamily="18" charset="0"/>
                        </a:rPr>
                        <m:t>𝑢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70" name="TextBox 6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04631" y="2965296"/>
                <a:ext cx="413444" cy="523220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1" name="TextBox 70"/>
              <p:cNvSpPr txBox="1"/>
              <p:nvPr/>
            </p:nvSpPr>
            <p:spPr>
              <a:xfrm flipH="1">
                <a:off x="8846440" y="2316799"/>
                <a:ext cx="1516381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i="1" dirty="0" smtClean="0">
                          <a:latin typeface="Cambria Math" panose="02040503050406030204" pitchFamily="18" charset="0"/>
                        </a:rPr>
                        <m:t>𝑅</m:t>
                      </m:r>
                      <m:r>
                        <a:rPr lang="en-US" sz="2800" i="1" dirty="0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2800" i="1" dirty="0" smtClean="0">
                          <a:latin typeface="Cambria Math" panose="02040503050406030204" pitchFamily="18" charset="0"/>
                        </a:rPr>
                        <m:t>𝑢</m:t>
                      </m:r>
                      <m:r>
                        <a:rPr lang="en-US" sz="2800" i="1" dirty="0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71" name="TextBox 7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flipH="1">
                <a:off x="8846440" y="2316799"/>
                <a:ext cx="1516381" cy="523220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97959761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325563"/>
          </a:xfrm>
        </p:spPr>
        <p:txBody>
          <a:bodyPr/>
          <a:lstStyle/>
          <a:p>
            <a:r>
              <a:rPr lang="en-US" dirty="0"/>
              <a:t>Approximate Routing Schemes for General Graphs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0" y="1325563"/>
                <a:ext cx="10515600" cy="4351338"/>
              </a:xfrm>
            </p:spPr>
            <p:txBody>
              <a:bodyPr>
                <a:normAutofit/>
              </a:bodyPr>
              <a:lstStyle/>
              <a:p>
                <a:r>
                  <a:rPr lang="en-US" dirty="0"/>
                  <a:t>Labels of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US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 </m:t>
                    </m:r>
                    <m:sSup>
                      <m:sSupPr>
                        <m:ctrlPr>
                          <a:rPr lang="en-US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b="0" i="0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log</m:t>
                        </m:r>
                      </m:e>
                      <m:sup>
                        <m:r>
                          <a:rPr lang="en-US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>
                    <a:solidFill>
                      <a:srgbClr val="7030A0"/>
                    </a:solidFill>
                  </a:rPr>
                  <a:t> </a:t>
                </a:r>
                <a:r>
                  <a:rPr lang="en-US" dirty="0"/>
                  <a:t>bits</a:t>
                </a:r>
              </a:p>
              <a:p>
                <a:r>
                  <a:rPr lang="en-US" dirty="0"/>
                  <a:t>Tables of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US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𝑘</m:t>
                    </m:r>
                    <m:sSup>
                      <m:sSupPr>
                        <m:ctrlPr>
                          <a:rPr lang="en-US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p>
                        <m:r>
                          <a:rPr lang="en-US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1/</m:t>
                        </m:r>
                        <m:r>
                          <a:rPr lang="en-US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𝑘</m:t>
                        </m:r>
                      </m:sup>
                    </m:sSup>
                    <m:func>
                      <m:funcPr>
                        <m:ctrlPr>
                          <a:rPr lang="en-US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sSup>
                          <m:sSupPr>
                            <m:ctrlPr>
                              <a:rPr lang="en-US" b="0" i="1" smtClean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 lang="en-US" b="0" i="0" smtClean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  <m:t>log</m:t>
                            </m:r>
                          </m:e>
                          <m:sup>
                            <m:r>
                              <a:rPr lang="en-US" b="0" i="1" smtClean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fName>
                      <m:e>
                        <m:r>
                          <a:rPr lang="en-US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</m:e>
                    </m:func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bits</a:t>
                </a:r>
              </a:p>
              <a:p>
                <a:r>
                  <a:rPr lang="en-US" dirty="0"/>
                  <a:t>Stretch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4</m:t>
                    </m:r>
                    <m:r>
                      <a:rPr lang="en-US" i="1" dirty="0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i="1" dirty="0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−3</m:t>
                    </m:r>
                  </m:oMath>
                </a14:m>
                <a:endParaRPr lang="en-US" dirty="0">
                  <a:solidFill>
                    <a:srgbClr val="7030A0"/>
                  </a:solidFill>
                </a:endParaRPr>
              </a:p>
              <a:p>
                <a:endParaRPr lang="en-US" dirty="0">
                  <a:solidFill>
                    <a:srgbClr val="7030A0"/>
                  </a:solidFill>
                </a:endParaRPr>
              </a:p>
              <a:p>
                <a:r>
                  <a:rPr lang="en-US" dirty="0">
                    <a:solidFill>
                      <a:srgbClr val="7030A0"/>
                    </a:solidFill>
                  </a:rPr>
                  <a:t>Definition for vertex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𝑤</m:t>
                    </m:r>
                    <m:r>
                      <a:rPr lang="en-US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:</m:t>
                    </m:r>
                  </m:oMath>
                </a14:m>
                <a:endParaRPr lang="en-US" dirty="0">
                  <a:solidFill>
                    <a:srgbClr val="7030A0"/>
                  </a:solidFill>
                </a:endParaRPr>
              </a:p>
              <a:p>
                <a:pPr marL="0" indent="0">
                  <a:lnSpc>
                    <a:spcPct val="150000"/>
                  </a:lnSpc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𝑤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≔ </m:t>
                    </m:r>
                  </m:oMath>
                </a14:m>
                <a:r>
                  <a:rPr lang="en-US" dirty="0"/>
                  <a:t>shortest-path tree rooted at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𝑤</m:t>
                    </m:r>
                  </m:oMath>
                </a14:m>
                <a:endParaRPr lang="en-US" dirty="0"/>
              </a:p>
              <a:p>
                <a:pPr marL="0" indent="0">
                  <a:lnSpc>
                    <a:spcPct val="150000"/>
                  </a:lnSpc>
                  <a:buNone/>
                </a:pPr>
                <a:r>
                  <a:rPr lang="en-US" dirty="0"/>
                  <a:t>Routing scheme for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𝑤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:</m:t>
                    </m:r>
                    <m:r>
                      <a:rPr lang="en-US" b="0" i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b="0" i="0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L</m:t>
                    </m:r>
                    <m:d>
                      <m:dPr>
                        <m:ctrlPr>
                          <a:rPr lang="en-US" b="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US" b="0" i="0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u</m:t>
                        </m:r>
                        <m:r>
                          <a:rPr lang="en-US" b="0" i="0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, </m:t>
                        </m:r>
                        <m:sSub>
                          <m:sSubPr>
                            <m:ctrlPr>
                              <a:rPr lang="en-US" b="0" i="1" smtClean="0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b="0" i="0" smtClean="0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</a:rPr>
                              <m:t>T</m:t>
                            </m:r>
                          </m:e>
                          <m:sub>
                            <m:r>
                              <m:rPr>
                                <m:sty m:val="p"/>
                              </m:rPr>
                              <a:rPr lang="en-US" b="0" i="0" smtClean="0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</a:rPr>
                              <m:t>w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b="0" dirty="0"/>
                  <a:t> and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𝑅</m:t>
                    </m:r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𝑢</m:t>
                    </m:r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𝑤</m:t>
                        </m:r>
                      </m:sub>
                    </m:sSub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b="0" dirty="0"/>
                  <a:t> for every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𝑢</m:t>
                    </m:r>
                  </m:oMath>
                </a14:m>
                <a:endParaRPr lang="en-US" b="0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0" y="1325563"/>
                <a:ext cx="10515600" cy="4351338"/>
              </a:xfrm>
              <a:blipFill>
                <a:blip r:embed="rId2"/>
                <a:stretch>
                  <a:fillRect l="-1159" t="-22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06274045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0" y="1029999"/>
                <a:ext cx="10515600" cy="4351338"/>
              </a:xfrm>
            </p:spPr>
            <p:txBody>
              <a:bodyPr/>
              <a:lstStyle/>
              <a:p>
                <a:pPr marL="0" indent="0">
                  <a:buNone/>
                </a:pPr>
                <a:r>
                  <a:rPr lang="en-US" dirty="0">
                    <a:solidFill>
                      <a:srgbClr val="FF0000"/>
                    </a:solidFill>
                  </a:rPr>
                  <a:t>Preprocessing algorithm: </a:t>
                </a:r>
              </a:p>
              <a:p>
                <a:pPr marL="0" indent="0">
                  <a:buNone/>
                </a:pPr>
                <a:r>
                  <a:rPr lang="en-US" dirty="0"/>
                  <a:t>Compute the bunches and pivots of TZ oracles.</a:t>
                </a:r>
              </a:p>
              <a:p>
                <a:pPr marL="0" indent="0">
                  <a:buNone/>
                </a:pPr>
                <a:r>
                  <a:rPr lang="en-US" dirty="0"/>
                  <a:t>For every node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𝑢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:</m:t>
                    </m:r>
                  </m:oMath>
                </a14:m>
                <a:r>
                  <a:rPr lang="en-US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dirty="0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dirty="0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b="0" i="1" dirty="0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d>
                      <m:dPr>
                        <m:ctrlPr>
                          <a:rPr lang="en-US" b="0" i="1" dirty="0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dirty="0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</m:d>
                    <m:r>
                      <a:rPr lang="en-US" b="0" i="1" dirty="0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, …, </m:t>
                    </m:r>
                    <m:sSub>
                      <m:sSubPr>
                        <m:ctrlPr>
                          <a:rPr lang="en-US" b="0" i="1" dirty="0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dirty="0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b="0" i="1" dirty="0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US" b="0" i="1" dirty="0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−1</m:t>
                        </m:r>
                      </m:sub>
                    </m:sSub>
                    <m:r>
                      <a:rPr lang="en-US" b="0" i="1" dirty="0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dirty="0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𝑢</m:t>
                    </m:r>
                    <m:r>
                      <a:rPr lang="en-US" b="0" i="1" dirty="0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, 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solidFill>
                          <a:srgbClr val="00B0F0"/>
                        </a:solidFill>
                        <a:latin typeface="Cambria Math" panose="02040503050406030204" pitchFamily="18" charset="0"/>
                      </a:rPr>
                      <m:t>𝐵</m:t>
                    </m:r>
                    <m:r>
                      <a:rPr lang="en-US" b="0" i="1" dirty="0" smtClean="0">
                        <a:solidFill>
                          <a:srgbClr val="00B0F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dirty="0" smtClean="0">
                        <a:solidFill>
                          <a:srgbClr val="00B0F0"/>
                        </a:solidFill>
                        <a:latin typeface="Cambria Math" panose="02040503050406030204" pitchFamily="18" charset="0"/>
                      </a:rPr>
                      <m:t>𝑢</m:t>
                    </m:r>
                    <m:r>
                      <a:rPr lang="en-US" b="0" i="1" dirty="0" smtClean="0">
                        <a:solidFill>
                          <a:srgbClr val="00B0F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>
                  <a:solidFill>
                    <a:srgbClr val="00B0F0"/>
                  </a:solidFill>
                </a:endParaRPr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r>
                  <a:rPr lang="en-US" dirty="0"/>
                  <a:t>Label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𝐿</m:t>
                    </m:r>
                    <m:d>
                      <m:dPr>
                        <m:ctrlPr>
                          <a:rPr lang="en-US" b="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</m:d>
                    <m:r>
                      <a:rPr lang="en-US" b="0" i="1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lit/>
                      </m:rPr>
                      <a:rPr lang="en-US" b="0" i="1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{</m:t>
                    </m:r>
                    <m:r>
                      <a:rPr lang="en-US" b="0" i="1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  </m:t>
                    </m:r>
                    <m:r>
                      <m:rPr>
                        <m:sty m:val="p"/>
                      </m:rPr>
                      <a:rPr lang="en-US" b="0" i="0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L</m:t>
                    </m:r>
                    <m:d>
                      <m:dPr>
                        <m:ctrlPr>
                          <a:rPr lang="en-US" b="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US" b="0" i="0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u</m:t>
                        </m:r>
                        <m:r>
                          <a:rPr lang="en-US" b="0" i="0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, </m:t>
                        </m:r>
                        <m:sSub>
                          <m:sSubPr>
                            <m:ctrlPr>
                              <a:rPr lang="en-US" b="0" i="1" smtClean="0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b="0" i="0" smtClean="0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</a:rPr>
                              <m:t>T</m:t>
                            </m:r>
                          </m:e>
                          <m:sub>
                            <m:sSub>
                              <m:sSubPr>
                                <m:ctrlPr>
                                  <a:rPr lang="en-US" b="0" i="1" dirty="0" smtClean="0">
                                    <a:solidFill>
                                      <a:srgbClr val="00B05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1" dirty="0" smtClean="0">
                                    <a:solidFill>
                                      <a:srgbClr val="00B050"/>
                                    </a:solidFill>
                                    <a:latin typeface="Cambria Math" panose="02040503050406030204" pitchFamily="18" charset="0"/>
                                  </a:rPr>
                                  <m:t>𝑝</m:t>
                                </m:r>
                              </m:e>
                              <m:sub>
                                <m:r>
                                  <a:rPr lang="en-US" b="0" i="1" dirty="0" smtClean="0">
                                    <a:solidFill>
                                      <a:srgbClr val="00B050"/>
                                    </a:solidFill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sub>
                            </m:sSub>
                            <m:d>
                              <m:dPr>
                                <m:ctrlPr>
                                  <a:rPr lang="en-US" b="0" i="1" dirty="0" smtClean="0">
                                    <a:solidFill>
                                      <a:srgbClr val="00B05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b="0" i="1" dirty="0" smtClean="0">
                                    <a:solidFill>
                                      <a:srgbClr val="00B050"/>
                                    </a:solidFill>
                                    <a:latin typeface="Cambria Math" panose="02040503050406030204" pitchFamily="18" charset="0"/>
                                  </a:rPr>
                                  <m:t>𝑢</m:t>
                                </m:r>
                              </m:e>
                            </m:d>
                          </m:sub>
                        </m:sSub>
                      </m:e>
                    </m:d>
                    <m:r>
                      <a:rPr lang="en-US" b="0" i="0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b="0" i="1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…,</m:t>
                    </m:r>
                    <m:r>
                      <m:rPr>
                        <m:sty m:val="p"/>
                      </m:rPr>
                      <a:rPr lang="en-US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L</m:t>
                    </m:r>
                    <m:d>
                      <m:dPr>
                        <m:ctrlPr>
                          <a:rPr lang="en-US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US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u</m:t>
                        </m:r>
                        <m:r>
                          <a:rPr lang="en-US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, </m:t>
                        </m:r>
                        <m:sSub>
                          <m:sSubPr>
                            <m:ctrlPr>
                              <a:rPr lang="en-US" i="1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</a:rPr>
                              <m:t>T</m:t>
                            </m:r>
                          </m:e>
                          <m:sub>
                            <m:sSub>
                              <m:sSubPr>
                                <m:ctrlPr>
                                  <a:rPr lang="en-US" i="1" dirty="0">
                                    <a:solidFill>
                                      <a:srgbClr val="00B05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i="1" dirty="0">
                                    <a:solidFill>
                                      <a:srgbClr val="00B050"/>
                                    </a:solidFill>
                                    <a:latin typeface="Cambria Math" panose="02040503050406030204" pitchFamily="18" charset="0"/>
                                  </a:rPr>
                                  <m:t>𝑝</m:t>
                                </m:r>
                              </m:e>
                              <m:sub>
                                <m:r>
                                  <a:rPr lang="en-US" b="0" i="1" dirty="0" smtClean="0">
                                    <a:solidFill>
                                      <a:srgbClr val="00B050"/>
                                    </a:solidFill>
                                    <a:latin typeface="Cambria Math" panose="02040503050406030204" pitchFamily="18" charset="0"/>
                                  </a:rPr>
                                  <m:t>𝑘</m:t>
                                </m:r>
                                <m:r>
                                  <a:rPr lang="en-US" b="0" i="1" dirty="0" smtClean="0">
                                    <a:solidFill>
                                      <a:srgbClr val="00B050"/>
                                    </a:solidFill>
                                    <a:latin typeface="Cambria Math" panose="02040503050406030204" pitchFamily="18" charset="0"/>
                                  </a:rPr>
                                  <m:t>−1</m:t>
                                </m:r>
                              </m:sub>
                            </m:sSub>
                            <m:d>
                              <m:dPr>
                                <m:ctrlPr>
                                  <a:rPr lang="en-US" i="1" dirty="0">
                                    <a:solidFill>
                                      <a:srgbClr val="00B05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i="1" dirty="0">
                                    <a:solidFill>
                                      <a:srgbClr val="00B050"/>
                                    </a:solidFill>
                                    <a:latin typeface="Cambria Math" panose="02040503050406030204" pitchFamily="18" charset="0"/>
                                  </a:rPr>
                                  <m:t>𝑢</m:t>
                                </m:r>
                              </m:e>
                            </m:d>
                          </m:sub>
                        </m:sSub>
                      </m:e>
                    </m:d>
                    <m:r>
                      <m:rPr>
                        <m:lit/>
                      </m:rPr>
                      <a:rPr lang="en-US" b="0" i="1" dirty="0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}</m:t>
                    </m:r>
                  </m:oMath>
                </a14:m>
                <a:endParaRPr lang="en-US" dirty="0">
                  <a:solidFill>
                    <a:srgbClr val="00B050"/>
                  </a:solidFill>
                </a:endParaRPr>
              </a:p>
              <a:p>
                <a:pPr marL="0" indent="0">
                  <a:buNone/>
                </a:pPr>
                <a:r>
                  <a:rPr lang="en-US" dirty="0"/>
                  <a:t>Routing tables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00B0F0"/>
                        </a:solidFill>
                        <a:latin typeface="Cambria Math" panose="02040503050406030204" pitchFamily="18" charset="0"/>
                      </a:rPr>
                      <m:t>𝑅</m:t>
                    </m:r>
                    <m:d>
                      <m:dPr>
                        <m:ctrlPr>
                          <a:rPr lang="en-US" b="0" i="1" smtClean="0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</m:d>
                    <m:r>
                      <a:rPr lang="en-US" b="0" i="1" smtClean="0">
                        <a:solidFill>
                          <a:srgbClr val="00B0F0"/>
                        </a:solidFill>
                        <a:latin typeface="Cambria Math" panose="02040503050406030204" pitchFamily="18" charset="0"/>
                      </a:rPr>
                      <m:t>=</m:t>
                    </m:r>
                    <m:nary>
                      <m:naryPr>
                        <m:chr m:val="⋃"/>
                        <m:supHide m:val="on"/>
                        <m:ctrlPr>
                          <a:rPr lang="en-US" b="0" i="1" smtClean="0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b="0" i="1" smtClean="0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  <m:t>𝑤</m:t>
                        </m:r>
                        <m:r>
                          <a:rPr lang="en-US" b="0" i="1" smtClean="0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  <m:t>∈</m:t>
                        </m:r>
                        <m:sSub>
                          <m:sSubPr>
                            <m:ctrlPr>
                              <a:rPr lang="en-US" b="0" i="1" smtClean="0">
                                <a:solidFill>
                                  <a:srgbClr val="00B0F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solidFill>
                                  <a:srgbClr val="00B0F0"/>
                                </a:solidFill>
                                <a:latin typeface="Cambria Math" panose="02040503050406030204" pitchFamily="18" charset="0"/>
                              </a:rPr>
                              <m:t>𝐵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rgbClr val="00B0F0"/>
                                </a:solidFill>
                                <a:latin typeface="Cambria Math" panose="02040503050406030204" pitchFamily="18" charset="0"/>
                              </a:rPr>
                              <m:t>𝑢</m:t>
                            </m:r>
                          </m:sub>
                        </m:sSub>
                      </m:sub>
                      <m:sup/>
                      <m:e>
                        <m:r>
                          <a:rPr lang="en-US" b="0" i="1" smtClean="0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  <m:t>𝑅</m:t>
                        </m:r>
                        <m:r>
                          <a:rPr lang="en-US" b="0" i="1" smtClean="0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b="0" i="1" smtClean="0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  <m:t>𝑢</m:t>
                        </m:r>
                        <m:r>
                          <a:rPr lang="en-US" b="0" i="1" smtClean="0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b="0" i="1" smtClean="0">
                                <a:solidFill>
                                  <a:srgbClr val="00B0F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solidFill>
                                  <a:srgbClr val="00B0F0"/>
                                </a:solidFill>
                                <a:latin typeface="Cambria Math" panose="02040503050406030204" pitchFamily="18" charset="0"/>
                              </a:rPr>
                              <m:t>𝑇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rgbClr val="00B0F0"/>
                                </a:solidFill>
                                <a:latin typeface="Cambria Math" panose="02040503050406030204" pitchFamily="18" charset="0"/>
                              </a:rPr>
                              <m:t>𝑤</m:t>
                            </m:r>
                          </m:sub>
                        </m:sSub>
                        <m:r>
                          <a:rPr lang="en-US" b="0" i="1" smtClean="0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</m:e>
                    </m:nary>
                  </m:oMath>
                </a14:m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0" y="1029999"/>
                <a:ext cx="10515600" cy="4351338"/>
              </a:xfrm>
              <a:blipFill>
                <a:blip r:embed="rId2"/>
                <a:stretch>
                  <a:fillRect l="-1159" t="-23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147782" y="-157019"/>
            <a:ext cx="12192000" cy="1325563"/>
          </a:xfrm>
        </p:spPr>
        <p:txBody>
          <a:bodyPr/>
          <a:lstStyle/>
          <a:p>
            <a:r>
              <a:rPr lang="en-US" dirty="0"/>
              <a:t>Approximate Routing Schemes for General Graphs</a:t>
            </a:r>
          </a:p>
        </p:txBody>
      </p:sp>
      <p:cxnSp>
        <p:nvCxnSpPr>
          <p:cNvPr id="6" name="Straight Connector 5"/>
          <p:cNvCxnSpPr/>
          <p:nvPr/>
        </p:nvCxnSpPr>
        <p:spPr>
          <a:xfrm>
            <a:off x="10606325" y="2361622"/>
            <a:ext cx="382708" cy="918606"/>
          </a:xfrm>
          <a:prstGeom prst="line">
            <a:avLst/>
          </a:prstGeom>
          <a:ln w="412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 flipH="1">
            <a:off x="9458826" y="3487455"/>
            <a:ext cx="607786" cy="767664"/>
          </a:xfrm>
          <a:prstGeom prst="line">
            <a:avLst/>
          </a:prstGeom>
          <a:ln w="412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10240354" y="3487734"/>
            <a:ext cx="400280" cy="771963"/>
          </a:xfrm>
          <a:prstGeom prst="line">
            <a:avLst/>
          </a:prstGeom>
          <a:ln w="412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Oval 13"/>
          <p:cNvSpPr>
            <a:spLocks noChangeArrowheads="1"/>
          </p:cNvSpPr>
          <p:nvPr/>
        </p:nvSpPr>
        <p:spPr bwMode="auto">
          <a:xfrm>
            <a:off x="10515027" y="4261995"/>
            <a:ext cx="243108" cy="243108"/>
          </a:xfrm>
          <a:prstGeom prst="ellipse">
            <a:avLst/>
          </a:prstGeom>
          <a:solidFill>
            <a:schemeClr val="accent1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>
            <a:defPPr>
              <a:defRPr lang="he-IL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endParaRPr lang="en-US"/>
          </a:p>
        </p:txBody>
      </p:sp>
      <p:cxnSp>
        <p:nvCxnSpPr>
          <p:cNvPr id="16" name="Straight Connector 15"/>
          <p:cNvCxnSpPr>
            <a:stCxn id="69" idx="4"/>
          </p:cNvCxnSpPr>
          <p:nvPr/>
        </p:nvCxnSpPr>
        <p:spPr>
          <a:xfrm>
            <a:off x="11004042" y="3468229"/>
            <a:ext cx="114702" cy="786890"/>
          </a:xfrm>
          <a:prstGeom prst="line">
            <a:avLst/>
          </a:prstGeom>
          <a:ln w="412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Oval 16"/>
          <p:cNvSpPr>
            <a:spLocks noChangeArrowheads="1"/>
          </p:cNvSpPr>
          <p:nvPr/>
        </p:nvSpPr>
        <p:spPr bwMode="auto">
          <a:xfrm>
            <a:off x="11024676" y="4232557"/>
            <a:ext cx="243108" cy="243108"/>
          </a:xfrm>
          <a:prstGeom prst="ellipse">
            <a:avLst/>
          </a:prstGeom>
          <a:solidFill>
            <a:schemeClr val="accent1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>
            <a:defPPr>
              <a:defRPr lang="he-IL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endParaRPr lang="en-US"/>
          </a:p>
        </p:txBody>
      </p:sp>
      <p:cxnSp>
        <p:nvCxnSpPr>
          <p:cNvPr id="20" name="Straight Connector 19"/>
          <p:cNvCxnSpPr>
            <a:stCxn id="68" idx="4"/>
          </p:cNvCxnSpPr>
          <p:nvPr/>
        </p:nvCxnSpPr>
        <p:spPr>
          <a:xfrm flipH="1">
            <a:off x="9066454" y="4458675"/>
            <a:ext cx="320238" cy="688325"/>
          </a:xfrm>
          <a:prstGeom prst="line">
            <a:avLst/>
          </a:prstGeom>
          <a:ln w="412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>
            <a:off x="9656941" y="4455644"/>
            <a:ext cx="331997" cy="686778"/>
          </a:xfrm>
          <a:prstGeom prst="line">
            <a:avLst/>
          </a:prstGeom>
          <a:ln w="412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>
            <a:off x="10107581" y="4494876"/>
            <a:ext cx="347581" cy="629092"/>
          </a:xfrm>
          <a:prstGeom prst="line">
            <a:avLst/>
          </a:prstGeom>
          <a:ln w="412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Oval 24"/>
          <p:cNvSpPr>
            <a:spLocks noChangeArrowheads="1"/>
          </p:cNvSpPr>
          <p:nvPr/>
        </p:nvSpPr>
        <p:spPr bwMode="auto">
          <a:xfrm>
            <a:off x="8937733" y="5144337"/>
            <a:ext cx="243108" cy="243108"/>
          </a:xfrm>
          <a:prstGeom prst="ellipse">
            <a:avLst/>
          </a:prstGeom>
          <a:solidFill>
            <a:schemeClr val="accent1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>
            <a:defPPr>
              <a:defRPr lang="he-IL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endParaRPr lang="en-US"/>
          </a:p>
        </p:txBody>
      </p:sp>
      <p:sp>
        <p:nvSpPr>
          <p:cNvPr id="26" name="Oval 25"/>
          <p:cNvSpPr>
            <a:spLocks noChangeArrowheads="1"/>
          </p:cNvSpPr>
          <p:nvPr/>
        </p:nvSpPr>
        <p:spPr bwMode="auto">
          <a:xfrm>
            <a:off x="9521238" y="5135961"/>
            <a:ext cx="243108" cy="243108"/>
          </a:xfrm>
          <a:prstGeom prst="ellipse">
            <a:avLst/>
          </a:prstGeom>
          <a:solidFill>
            <a:schemeClr val="accent1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>
            <a:defPPr>
              <a:defRPr lang="he-IL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endParaRPr lang="en-US"/>
          </a:p>
        </p:txBody>
      </p:sp>
      <p:sp>
        <p:nvSpPr>
          <p:cNvPr id="27" name="Oval 26"/>
          <p:cNvSpPr>
            <a:spLocks noChangeArrowheads="1"/>
          </p:cNvSpPr>
          <p:nvPr/>
        </p:nvSpPr>
        <p:spPr bwMode="auto">
          <a:xfrm>
            <a:off x="10363833" y="5128829"/>
            <a:ext cx="243108" cy="243108"/>
          </a:xfrm>
          <a:prstGeom prst="ellipse">
            <a:avLst/>
          </a:prstGeom>
          <a:solidFill>
            <a:schemeClr val="accent1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>
            <a:defPPr>
              <a:defRPr lang="he-IL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6" name="TextBox 35"/>
              <p:cNvSpPr txBox="1"/>
              <p:nvPr/>
            </p:nvSpPr>
            <p:spPr>
              <a:xfrm flipH="1">
                <a:off x="7879481" y="4864225"/>
                <a:ext cx="499971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𝑢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36" name="TextBox 3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flipH="1">
                <a:off x="7879481" y="4864225"/>
                <a:ext cx="499971" cy="523220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8" name="Oval 37"/>
          <p:cNvSpPr>
            <a:spLocks noChangeArrowheads="1"/>
          </p:cNvSpPr>
          <p:nvPr/>
        </p:nvSpPr>
        <p:spPr bwMode="auto">
          <a:xfrm>
            <a:off x="8229454" y="6088490"/>
            <a:ext cx="243108" cy="243108"/>
          </a:xfrm>
          <a:prstGeom prst="ellipse">
            <a:avLst/>
          </a:prstGeom>
          <a:solidFill>
            <a:schemeClr val="accent1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>
            <a:defPPr>
              <a:defRPr lang="he-IL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endParaRPr lang="en-US"/>
          </a:p>
        </p:txBody>
      </p:sp>
      <p:cxnSp>
        <p:nvCxnSpPr>
          <p:cNvPr id="39" name="Straight Connector 38"/>
          <p:cNvCxnSpPr>
            <a:endCxn id="40" idx="0"/>
          </p:cNvCxnSpPr>
          <p:nvPr/>
        </p:nvCxnSpPr>
        <p:spPr>
          <a:xfrm>
            <a:off x="8488801" y="5387445"/>
            <a:ext cx="378183" cy="663851"/>
          </a:xfrm>
          <a:prstGeom prst="line">
            <a:avLst/>
          </a:prstGeom>
          <a:ln w="412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Oval 39"/>
          <p:cNvSpPr>
            <a:spLocks noChangeArrowheads="1"/>
          </p:cNvSpPr>
          <p:nvPr/>
        </p:nvSpPr>
        <p:spPr bwMode="auto">
          <a:xfrm>
            <a:off x="8745430" y="6051296"/>
            <a:ext cx="243108" cy="243108"/>
          </a:xfrm>
          <a:prstGeom prst="ellipse">
            <a:avLst/>
          </a:prstGeom>
          <a:solidFill>
            <a:schemeClr val="accent1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>
            <a:defPPr>
              <a:defRPr lang="he-IL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endParaRPr lang="en-US"/>
          </a:p>
        </p:txBody>
      </p:sp>
      <p:cxnSp>
        <p:nvCxnSpPr>
          <p:cNvPr id="45" name="Straight Connector 44"/>
          <p:cNvCxnSpPr/>
          <p:nvPr/>
        </p:nvCxnSpPr>
        <p:spPr>
          <a:xfrm flipH="1">
            <a:off x="8488801" y="4462625"/>
            <a:ext cx="831885" cy="681712"/>
          </a:xfrm>
          <a:prstGeom prst="line">
            <a:avLst/>
          </a:prstGeom>
          <a:ln w="412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Connector 47"/>
          <p:cNvCxnSpPr>
            <a:endCxn id="38" idx="0"/>
          </p:cNvCxnSpPr>
          <p:nvPr/>
        </p:nvCxnSpPr>
        <p:spPr>
          <a:xfrm flipH="1">
            <a:off x="8351008" y="5390849"/>
            <a:ext cx="132190" cy="697641"/>
          </a:xfrm>
          <a:prstGeom prst="line">
            <a:avLst/>
          </a:prstGeom>
          <a:ln w="412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Oval 49"/>
          <p:cNvSpPr>
            <a:spLocks noChangeArrowheads="1"/>
          </p:cNvSpPr>
          <p:nvPr/>
        </p:nvSpPr>
        <p:spPr bwMode="auto">
          <a:xfrm>
            <a:off x="9860409" y="5931511"/>
            <a:ext cx="243108" cy="243108"/>
          </a:xfrm>
          <a:prstGeom prst="ellipse">
            <a:avLst/>
          </a:prstGeom>
          <a:solidFill>
            <a:schemeClr val="accent1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>
            <a:defPPr>
              <a:defRPr lang="he-IL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endParaRPr lang="en-US"/>
          </a:p>
        </p:txBody>
      </p:sp>
      <p:sp>
        <p:nvSpPr>
          <p:cNvPr id="51" name="Oval 50"/>
          <p:cNvSpPr>
            <a:spLocks noChangeArrowheads="1"/>
          </p:cNvSpPr>
          <p:nvPr/>
        </p:nvSpPr>
        <p:spPr bwMode="auto">
          <a:xfrm>
            <a:off x="9921182" y="5176755"/>
            <a:ext cx="243108" cy="243108"/>
          </a:xfrm>
          <a:prstGeom prst="ellipse">
            <a:avLst/>
          </a:prstGeom>
          <a:solidFill>
            <a:schemeClr val="accent1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>
            <a:defPPr>
              <a:defRPr lang="he-IL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endParaRPr lang="en-US"/>
          </a:p>
        </p:txBody>
      </p:sp>
      <p:sp>
        <p:nvSpPr>
          <p:cNvPr id="52" name="Oval 51"/>
          <p:cNvSpPr>
            <a:spLocks noChangeArrowheads="1"/>
          </p:cNvSpPr>
          <p:nvPr/>
        </p:nvSpPr>
        <p:spPr bwMode="auto">
          <a:xfrm>
            <a:off x="9933293" y="4266719"/>
            <a:ext cx="243108" cy="243108"/>
          </a:xfrm>
          <a:prstGeom prst="ellipse">
            <a:avLst/>
          </a:prstGeom>
          <a:solidFill>
            <a:schemeClr val="accent1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>
            <a:defPPr>
              <a:defRPr lang="he-IL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endParaRPr lang="en-US"/>
          </a:p>
        </p:txBody>
      </p:sp>
      <p:sp>
        <p:nvSpPr>
          <p:cNvPr id="53" name="Oval 52"/>
          <p:cNvSpPr>
            <a:spLocks noChangeArrowheads="1"/>
          </p:cNvSpPr>
          <p:nvPr/>
        </p:nvSpPr>
        <p:spPr bwMode="auto">
          <a:xfrm>
            <a:off x="10049103" y="3291828"/>
            <a:ext cx="243108" cy="243108"/>
          </a:xfrm>
          <a:prstGeom prst="ellipse">
            <a:avLst/>
          </a:prstGeom>
          <a:solidFill>
            <a:schemeClr val="accent1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>
            <a:defPPr>
              <a:defRPr lang="he-IL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endParaRPr lang="en-US"/>
          </a:p>
        </p:txBody>
      </p:sp>
      <p:sp>
        <p:nvSpPr>
          <p:cNvPr id="54" name="Oval 53"/>
          <p:cNvSpPr>
            <a:spLocks noChangeArrowheads="1"/>
          </p:cNvSpPr>
          <p:nvPr/>
        </p:nvSpPr>
        <p:spPr bwMode="auto">
          <a:xfrm>
            <a:off x="10497872" y="2237770"/>
            <a:ext cx="243108" cy="243108"/>
          </a:xfrm>
          <a:prstGeom prst="ellipse">
            <a:avLst/>
          </a:prstGeom>
          <a:solidFill>
            <a:schemeClr val="accent1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>
            <a:defPPr>
              <a:defRPr lang="he-IL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endParaRPr lang="en-US"/>
          </a:p>
        </p:txBody>
      </p:sp>
      <p:cxnSp>
        <p:nvCxnSpPr>
          <p:cNvPr id="55" name="Straight Connector 54"/>
          <p:cNvCxnSpPr/>
          <p:nvPr/>
        </p:nvCxnSpPr>
        <p:spPr>
          <a:xfrm flipV="1">
            <a:off x="10219255" y="2465904"/>
            <a:ext cx="362817" cy="846552"/>
          </a:xfrm>
          <a:prstGeom prst="line">
            <a:avLst/>
          </a:prstGeom>
          <a:ln w="412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Straight Connector 57"/>
          <p:cNvCxnSpPr>
            <a:stCxn id="52" idx="0"/>
            <a:endCxn id="53" idx="4"/>
          </p:cNvCxnSpPr>
          <p:nvPr/>
        </p:nvCxnSpPr>
        <p:spPr>
          <a:xfrm flipV="1">
            <a:off x="10054847" y="3534936"/>
            <a:ext cx="115810" cy="731783"/>
          </a:xfrm>
          <a:prstGeom prst="line">
            <a:avLst/>
          </a:prstGeom>
          <a:ln w="412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Straight Connector 60"/>
          <p:cNvCxnSpPr>
            <a:stCxn id="51" idx="0"/>
            <a:endCxn id="52" idx="4"/>
          </p:cNvCxnSpPr>
          <p:nvPr/>
        </p:nvCxnSpPr>
        <p:spPr>
          <a:xfrm flipV="1">
            <a:off x="10042736" y="4509827"/>
            <a:ext cx="12111" cy="666928"/>
          </a:xfrm>
          <a:prstGeom prst="line">
            <a:avLst/>
          </a:prstGeom>
          <a:ln w="412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Straight Connector 63"/>
          <p:cNvCxnSpPr>
            <a:stCxn id="50" idx="0"/>
            <a:endCxn id="51" idx="4"/>
          </p:cNvCxnSpPr>
          <p:nvPr/>
        </p:nvCxnSpPr>
        <p:spPr>
          <a:xfrm flipV="1">
            <a:off x="9981963" y="5419863"/>
            <a:ext cx="60773" cy="511648"/>
          </a:xfrm>
          <a:prstGeom prst="line">
            <a:avLst/>
          </a:prstGeom>
          <a:ln w="412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7" name="Oval 66"/>
          <p:cNvSpPr>
            <a:spLocks noChangeArrowheads="1"/>
          </p:cNvSpPr>
          <p:nvPr/>
        </p:nvSpPr>
        <p:spPr bwMode="auto">
          <a:xfrm>
            <a:off x="8377678" y="5120130"/>
            <a:ext cx="243108" cy="243108"/>
          </a:xfrm>
          <a:prstGeom prst="ellipse">
            <a:avLst/>
          </a:prstGeom>
          <a:solidFill>
            <a:srgbClr val="FF0000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>
            <a:defPPr>
              <a:defRPr lang="he-IL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endParaRPr lang="en-US"/>
          </a:p>
        </p:txBody>
      </p:sp>
      <p:sp>
        <p:nvSpPr>
          <p:cNvPr id="68" name="Oval 67"/>
          <p:cNvSpPr>
            <a:spLocks noChangeArrowheads="1"/>
          </p:cNvSpPr>
          <p:nvPr/>
        </p:nvSpPr>
        <p:spPr bwMode="auto">
          <a:xfrm>
            <a:off x="9265138" y="4215567"/>
            <a:ext cx="243108" cy="243108"/>
          </a:xfrm>
          <a:prstGeom prst="ellipse">
            <a:avLst/>
          </a:prstGeom>
          <a:solidFill>
            <a:schemeClr val="accent1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>
            <a:defPPr>
              <a:defRPr lang="he-IL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endParaRPr lang="en-US"/>
          </a:p>
        </p:txBody>
      </p:sp>
      <p:sp>
        <p:nvSpPr>
          <p:cNvPr id="69" name="Oval 68"/>
          <p:cNvSpPr>
            <a:spLocks noChangeArrowheads="1"/>
          </p:cNvSpPr>
          <p:nvPr/>
        </p:nvSpPr>
        <p:spPr bwMode="auto">
          <a:xfrm>
            <a:off x="10882488" y="3225121"/>
            <a:ext cx="243108" cy="243108"/>
          </a:xfrm>
          <a:prstGeom prst="ellipse">
            <a:avLst/>
          </a:prstGeom>
          <a:solidFill>
            <a:schemeClr val="accent1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>
            <a:defPPr>
              <a:defRPr lang="he-IL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endParaRPr lang="en-US"/>
          </a:p>
        </p:txBody>
      </p:sp>
      <p:sp>
        <p:nvSpPr>
          <p:cNvPr id="70" name="Oval 69"/>
          <p:cNvSpPr>
            <a:spLocks noChangeArrowheads="1"/>
          </p:cNvSpPr>
          <p:nvPr/>
        </p:nvSpPr>
        <p:spPr bwMode="auto">
          <a:xfrm>
            <a:off x="11615775" y="4239203"/>
            <a:ext cx="243108" cy="243108"/>
          </a:xfrm>
          <a:prstGeom prst="ellipse">
            <a:avLst/>
          </a:prstGeom>
          <a:solidFill>
            <a:srgbClr val="00B050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>
            <a:defPPr>
              <a:defRPr lang="he-IL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endParaRPr lang="en-US"/>
          </a:p>
        </p:txBody>
      </p:sp>
      <p:sp>
        <p:nvSpPr>
          <p:cNvPr id="71" name="Oval 70"/>
          <p:cNvSpPr>
            <a:spLocks noChangeArrowheads="1"/>
          </p:cNvSpPr>
          <p:nvPr/>
        </p:nvSpPr>
        <p:spPr bwMode="auto">
          <a:xfrm>
            <a:off x="11749086" y="5220282"/>
            <a:ext cx="243108" cy="243108"/>
          </a:xfrm>
          <a:prstGeom prst="ellipse">
            <a:avLst/>
          </a:prstGeom>
          <a:solidFill>
            <a:schemeClr val="accent1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>
            <a:defPPr>
              <a:defRPr lang="he-IL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endParaRPr lang="en-US"/>
          </a:p>
        </p:txBody>
      </p:sp>
      <p:sp>
        <p:nvSpPr>
          <p:cNvPr id="72" name="Oval 71"/>
          <p:cNvSpPr>
            <a:spLocks noChangeArrowheads="1"/>
          </p:cNvSpPr>
          <p:nvPr/>
        </p:nvSpPr>
        <p:spPr bwMode="auto">
          <a:xfrm>
            <a:off x="11883690" y="6088490"/>
            <a:ext cx="243108" cy="243108"/>
          </a:xfrm>
          <a:prstGeom prst="ellipse">
            <a:avLst/>
          </a:prstGeom>
          <a:solidFill>
            <a:schemeClr val="accent1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>
            <a:defPPr>
              <a:defRPr lang="he-IL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endParaRPr lang="en-US"/>
          </a:p>
        </p:txBody>
      </p:sp>
      <p:cxnSp>
        <p:nvCxnSpPr>
          <p:cNvPr id="74" name="Straight Connector 73"/>
          <p:cNvCxnSpPr>
            <a:stCxn id="69" idx="4"/>
            <a:endCxn id="70" idx="0"/>
          </p:cNvCxnSpPr>
          <p:nvPr/>
        </p:nvCxnSpPr>
        <p:spPr>
          <a:xfrm>
            <a:off x="11004042" y="3468229"/>
            <a:ext cx="733287" cy="770974"/>
          </a:xfrm>
          <a:prstGeom prst="line">
            <a:avLst/>
          </a:prstGeom>
          <a:ln w="412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Straight Connector 76"/>
          <p:cNvCxnSpPr>
            <a:stCxn id="70" idx="4"/>
            <a:endCxn id="71" idx="0"/>
          </p:cNvCxnSpPr>
          <p:nvPr/>
        </p:nvCxnSpPr>
        <p:spPr>
          <a:xfrm>
            <a:off x="11737329" y="4482311"/>
            <a:ext cx="133311" cy="737971"/>
          </a:xfrm>
          <a:prstGeom prst="line">
            <a:avLst/>
          </a:prstGeom>
          <a:ln w="412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0" name="Straight Connector 79"/>
          <p:cNvCxnSpPr>
            <a:stCxn id="71" idx="4"/>
            <a:endCxn id="72" idx="0"/>
          </p:cNvCxnSpPr>
          <p:nvPr/>
        </p:nvCxnSpPr>
        <p:spPr>
          <a:xfrm>
            <a:off x="11870640" y="5463390"/>
            <a:ext cx="134604" cy="625100"/>
          </a:xfrm>
          <a:prstGeom prst="line">
            <a:avLst/>
          </a:prstGeom>
          <a:ln w="412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83" name="TextBox 82"/>
              <p:cNvSpPr txBox="1"/>
              <p:nvPr/>
            </p:nvSpPr>
            <p:spPr>
              <a:xfrm flipH="1">
                <a:off x="11830575" y="4003876"/>
                <a:ext cx="499971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𝑣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83" name="TextBox 8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flipH="1">
                <a:off x="11830575" y="4003876"/>
                <a:ext cx="499971" cy="523220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6" name="Rectangle 85"/>
              <p:cNvSpPr/>
              <p:nvPr/>
            </p:nvSpPr>
            <p:spPr>
              <a:xfrm>
                <a:off x="-10597" y="4881821"/>
                <a:ext cx="6660221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2800" dirty="0"/>
                  <a:t>Let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𝑖</m:t>
                        </m:r>
                      </m:e>
                      <m:sup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  <m:r>
                      <a:rPr lang="en-US" sz="2800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800" dirty="0"/>
                  <a:t>be min value such that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sSup>
                          <m:sSupPr>
                            <m:ctrlPr>
                              <a:rPr lang="en-US" sz="28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8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𝑖</m:t>
                            </m:r>
                          </m:e>
                          <m:sup>
                            <m:r>
                              <a:rPr lang="en-US" sz="28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∗</m:t>
                            </m:r>
                          </m:sup>
                        </m:sSup>
                      </m:sub>
                    </m:sSub>
                    <m:d>
                      <m:dPr>
                        <m:ctrlPr>
                          <a:rPr lang="en-US" sz="28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</m:d>
                    <m:r>
                      <a:rPr lang="en-US" sz="28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sz="28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𝐵</m:t>
                    </m:r>
                    <m:r>
                      <a:rPr lang="en-US" sz="28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8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𝑢</m:t>
                    </m:r>
                    <m:r>
                      <a:rPr lang="en-US" sz="28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sz="28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86" name="Rectangle 8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10597" y="4881821"/>
                <a:ext cx="6660221" cy="523220"/>
              </a:xfrm>
              <a:prstGeom prst="rect">
                <a:avLst/>
              </a:prstGeom>
              <a:blipFill>
                <a:blip r:embed="rId5"/>
                <a:stretch>
                  <a:fillRect l="-1830" t="-11628" b="-325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7" name="TextBox 86"/>
              <p:cNvSpPr txBox="1"/>
              <p:nvPr/>
            </p:nvSpPr>
            <p:spPr>
              <a:xfrm>
                <a:off x="9906278" y="1618662"/>
                <a:ext cx="1351588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2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b>
                          <m:sSup>
                            <m:sSupPr>
                              <m:ctrlP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e>
                            <m:sup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∗</m:t>
                              </m:r>
                            </m:sup>
                          </m:sSup>
                        </m:sub>
                      </m:sSub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𝑣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87" name="TextBox 8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906278" y="1618662"/>
                <a:ext cx="1351588" cy="584775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9" name="TextBox 88"/>
              <p:cNvSpPr txBox="1"/>
              <p:nvPr/>
            </p:nvSpPr>
            <p:spPr>
              <a:xfrm>
                <a:off x="7083011" y="4039571"/>
                <a:ext cx="1537775" cy="923330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𝐻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: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b>
                          <m:sSup>
                            <m:s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∗</m:t>
                              </m:r>
                            </m:sup>
                          </m:sSup>
                        </m:sub>
                      </m:sSub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,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𝐿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𝑣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89" name="TextBox 8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83011" y="4039571"/>
                <a:ext cx="1537775" cy="923330"/>
              </a:xfrm>
              <a:prstGeom prst="rect">
                <a:avLst/>
              </a:prstGeom>
              <a:blipFill>
                <a:blip r:embed="rId7"/>
                <a:stretch>
                  <a:fillRect r="-476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90" name="Picture 2" descr="http://www.fuzzimo.com/wp-content/uploads/2011/03/fzm-Old-Air-Mail-Envelopes-%281%29-01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3140" y="4418195"/>
            <a:ext cx="592818" cy="486163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</p:pic>
    </p:spTree>
    <p:extLst>
      <p:ext uri="{BB962C8B-B14F-4D97-AF65-F5344CB8AC3E}">
        <p14:creationId xmlns:p14="http://schemas.microsoft.com/office/powerpoint/2010/main" val="95614025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Rectangle 44"/>
          <p:cNvSpPr/>
          <p:nvPr/>
        </p:nvSpPr>
        <p:spPr>
          <a:xfrm>
            <a:off x="100640" y="2783176"/>
            <a:ext cx="6658141" cy="862186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/>
              <p:cNvSpPr>
                <a:spLocks noGrp="1"/>
              </p:cNvSpPr>
              <p:nvPr>
                <p:ph type="title"/>
              </p:nvPr>
            </p:nvSpPr>
            <p:spPr>
              <a:xfrm>
                <a:off x="1179946" y="0"/>
                <a:ext cx="10515600" cy="1325563"/>
              </a:xfrm>
            </p:spPr>
            <p:txBody>
              <a:bodyPr/>
              <a:lstStyle/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𝑢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wants to send a message to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𝑣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1179946" y="0"/>
                <a:ext cx="10515600" cy="1325563"/>
              </a:xfr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130169" y="1469693"/>
                <a:ext cx="10515600" cy="4351338"/>
              </a:xfrm>
            </p:spPr>
            <p:txBody>
              <a:bodyPr/>
              <a:lstStyle/>
              <a:p>
                <a:r>
                  <a:rPr lang="en-US" dirty="0"/>
                  <a:t>Using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𝐿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𝑣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𝑅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𝑢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computes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en-US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limLowPr>
                          <m:e>
                            <m:sSup>
                              <m:sSupPr>
                                <m:ctrlPr>
                                  <a:rPr lang="en-US" b="0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m:rPr>
                                    <m:sty m:val="p"/>
                                  </m:rPr>
                                  <a:rPr lang="en-US" b="0" i="0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i</m:t>
                                </m:r>
                              </m:e>
                              <m:sup>
                                <m:r>
                                  <a:rPr lang="en-US" b="0" i="0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∗</m:t>
                                </m:r>
                              </m:sup>
                            </m:sSup>
                            <m:r>
                              <a:rPr lang="en-US" b="0" i="0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=</m:t>
                            </m:r>
                            <m:r>
                              <m:rPr>
                                <m:sty m:val="p"/>
                              </m:rPr>
                              <a:rPr lang="en-US" b="0" i="0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min</m:t>
                            </m:r>
                          </m:e>
                          <m:lim>
                            <m:r>
                              <a:rPr lang="en-US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𝑖</m:t>
                            </m:r>
                          </m:lim>
                        </m:limLow>
                      </m:fName>
                      <m:e>
                        <m:sSub>
                          <m:sSubPr>
                            <m:ctrlPr>
                              <a:rPr lang="en-US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d>
                          <m:dPr>
                            <m:ctrlPr>
                              <a:rPr lang="en-US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</m:d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∈</m:t>
                        </m:r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𝐵</m:t>
                        </m:r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𝑢</m:t>
                        </m:r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</m:e>
                    </m:func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endParaRPr lang="en-US" dirty="0">
                  <a:solidFill>
                    <a:srgbClr val="FF0000"/>
                  </a:solidFill>
                </a:endParaRPr>
              </a:p>
              <a:p>
                <a:r>
                  <a:rPr lang="en-US" dirty="0"/>
                  <a:t>Forms an header: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𝐻</m:t>
                    </m:r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=(</m:t>
                    </m:r>
                    <m:sSub>
                      <m:sSubPr>
                        <m:ctrlP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sSup>
                          <m:sSupPr>
                            <m:ctrlPr>
                              <a:rPr lang="en-US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𝑖</m:t>
                            </m:r>
                          </m:e>
                          <m:sup>
                            <m:r>
                              <a:rPr lang="en-US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∗</m:t>
                            </m:r>
                          </m:sup>
                        </m:sSup>
                      </m:sub>
                    </m:sSub>
                    <m:d>
                      <m:dPr>
                        <m:ctrlP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</m:d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𝐿</m:t>
                    </m:r>
                    <m:d>
                      <m:dPr>
                        <m:ctrlP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</m:d>
                    <m:r>
                      <a:rPr lang="en-US" b="0" i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r>
                  <a:rPr lang="en-US" b="1" dirty="0"/>
                  <a:t>Claim: </a:t>
                </a:r>
                <a:r>
                  <a:rPr lang="en-US" dirty="0"/>
                  <a:t>For every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𝑤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𝜋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𝑢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𝑣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 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, 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𝐵</m:t>
                    </m:r>
                    <m:d>
                      <m:d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</m:d>
                  </m:oMath>
                </a14:m>
                <a:endParaRPr lang="en-US" dirty="0"/>
              </a:p>
              <a:p>
                <a:pPr marL="0" indent="0">
                  <a:buNone/>
                </a:pPr>
                <a:endParaRPr lang="en-US" b="1" dirty="0"/>
              </a:p>
              <a:p>
                <a:pPr marL="0" indent="0">
                  <a:buNone/>
                </a:pPr>
                <a:endParaRPr lang="en-US" b="1" dirty="0"/>
              </a:p>
              <a:p>
                <a:r>
                  <a:rPr lang="en-US" dirty="0"/>
                  <a:t>Every intermediate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𝑤</m:t>
                    </m:r>
                  </m:oMath>
                </a14:m>
                <a:r>
                  <a:rPr lang="en-US" dirty="0"/>
                  <a:t> compute next-hop</a:t>
                </a:r>
              </a:p>
              <a:p>
                <a:pPr marL="0" indent="0">
                  <a:buNone/>
                </a:pPr>
                <a:r>
                  <a:rPr lang="en-US" dirty="0"/>
                  <a:t>based on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𝐿</m:t>
                    </m:r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𝑣</m:t>
                    </m:r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, </m:t>
                    </m:r>
                    <m:sSub>
                      <m:sSubPr>
                        <m:ctrlP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</m:sub>
                    </m:sSub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𝑅</m:t>
                    </m:r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𝑤</m:t>
                    </m:r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</m:sub>
                    </m:sSub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30169" y="1469693"/>
                <a:ext cx="10515600" cy="4351338"/>
              </a:xfrm>
              <a:blipFill>
                <a:blip r:embed="rId3"/>
                <a:stretch>
                  <a:fillRect l="-1159" t="-22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" name="Straight Connector 3"/>
          <p:cNvCxnSpPr/>
          <p:nvPr/>
        </p:nvCxnSpPr>
        <p:spPr>
          <a:xfrm>
            <a:off x="10440073" y="2361622"/>
            <a:ext cx="382708" cy="918606"/>
          </a:xfrm>
          <a:prstGeom prst="line">
            <a:avLst/>
          </a:prstGeom>
          <a:ln w="412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/>
        </p:nvCxnSpPr>
        <p:spPr>
          <a:xfrm flipH="1">
            <a:off x="9292574" y="3487455"/>
            <a:ext cx="607786" cy="767664"/>
          </a:xfrm>
          <a:prstGeom prst="line">
            <a:avLst/>
          </a:prstGeom>
          <a:ln w="412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>
            <a:off x="10074102" y="3487734"/>
            <a:ext cx="400280" cy="771963"/>
          </a:xfrm>
          <a:prstGeom prst="line">
            <a:avLst/>
          </a:prstGeom>
          <a:ln w="412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Oval 6"/>
          <p:cNvSpPr>
            <a:spLocks noChangeArrowheads="1"/>
          </p:cNvSpPr>
          <p:nvPr/>
        </p:nvSpPr>
        <p:spPr bwMode="auto">
          <a:xfrm>
            <a:off x="10348775" y="4261995"/>
            <a:ext cx="243108" cy="243108"/>
          </a:xfrm>
          <a:prstGeom prst="ellipse">
            <a:avLst/>
          </a:prstGeom>
          <a:solidFill>
            <a:schemeClr val="accent1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>
            <a:defPPr>
              <a:defRPr lang="he-IL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endParaRPr lang="en-US"/>
          </a:p>
        </p:txBody>
      </p:sp>
      <p:cxnSp>
        <p:nvCxnSpPr>
          <p:cNvPr id="8" name="Straight Connector 7"/>
          <p:cNvCxnSpPr>
            <a:stCxn id="33" idx="4"/>
          </p:cNvCxnSpPr>
          <p:nvPr/>
        </p:nvCxnSpPr>
        <p:spPr>
          <a:xfrm>
            <a:off x="10837790" y="3468229"/>
            <a:ext cx="114702" cy="786890"/>
          </a:xfrm>
          <a:prstGeom prst="line">
            <a:avLst/>
          </a:prstGeom>
          <a:ln w="412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Oval 8"/>
          <p:cNvSpPr>
            <a:spLocks noChangeArrowheads="1"/>
          </p:cNvSpPr>
          <p:nvPr/>
        </p:nvSpPr>
        <p:spPr bwMode="auto">
          <a:xfrm>
            <a:off x="10858424" y="4232557"/>
            <a:ext cx="243108" cy="243108"/>
          </a:xfrm>
          <a:prstGeom prst="ellipse">
            <a:avLst/>
          </a:prstGeom>
          <a:solidFill>
            <a:schemeClr val="accent1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>
            <a:defPPr>
              <a:defRPr lang="he-IL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endParaRPr lang="en-US"/>
          </a:p>
        </p:txBody>
      </p:sp>
      <p:cxnSp>
        <p:nvCxnSpPr>
          <p:cNvPr id="10" name="Straight Connector 9"/>
          <p:cNvCxnSpPr>
            <a:stCxn id="32" idx="4"/>
          </p:cNvCxnSpPr>
          <p:nvPr/>
        </p:nvCxnSpPr>
        <p:spPr>
          <a:xfrm flipH="1">
            <a:off x="8900202" y="4458675"/>
            <a:ext cx="320238" cy="688325"/>
          </a:xfrm>
          <a:prstGeom prst="line">
            <a:avLst/>
          </a:prstGeom>
          <a:ln w="412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 flipH="1">
            <a:off x="9490689" y="4455644"/>
            <a:ext cx="331997" cy="686778"/>
          </a:xfrm>
          <a:prstGeom prst="line">
            <a:avLst/>
          </a:prstGeom>
          <a:ln w="412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9941329" y="4494876"/>
            <a:ext cx="347581" cy="629092"/>
          </a:xfrm>
          <a:prstGeom prst="line">
            <a:avLst/>
          </a:prstGeom>
          <a:ln w="412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Oval 12"/>
          <p:cNvSpPr>
            <a:spLocks noChangeArrowheads="1"/>
          </p:cNvSpPr>
          <p:nvPr/>
        </p:nvSpPr>
        <p:spPr bwMode="auto">
          <a:xfrm>
            <a:off x="8771481" y="5144337"/>
            <a:ext cx="243108" cy="243108"/>
          </a:xfrm>
          <a:prstGeom prst="ellipse">
            <a:avLst/>
          </a:prstGeom>
          <a:solidFill>
            <a:schemeClr val="accent1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>
            <a:defPPr>
              <a:defRPr lang="he-IL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endParaRPr lang="en-US"/>
          </a:p>
        </p:txBody>
      </p:sp>
      <p:sp>
        <p:nvSpPr>
          <p:cNvPr id="14" name="Oval 13"/>
          <p:cNvSpPr>
            <a:spLocks noChangeArrowheads="1"/>
          </p:cNvSpPr>
          <p:nvPr/>
        </p:nvSpPr>
        <p:spPr bwMode="auto">
          <a:xfrm>
            <a:off x="9354986" y="5135961"/>
            <a:ext cx="243108" cy="243108"/>
          </a:xfrm>
          <a:prstGeom prst="ellipse">
            <a:avLst/>
          </a:prstGeom>
          <a:solidFill>
            <a:schemeClr val="accent1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>
            <a:defPPr>
              <a:defRPr lang="he-IL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endParaRPr lang="en-US"/>
          </a:p>
        </p:txBody>
      </p:sp>
      <p:sp>
        <p:nvSpPr>
          <p:cNvPr id="15" name="Oval 14"/>
          <p:cNvSpPr>
            <a:spLocks noChangeArrowheads="1"/>
          </p:cNvSpPr>
          <p:nvPr/>
        </p:nvSpPr>
        <p:spPr bwMode="auto">
          <a:xfrm>
            <a:off x="10197581" y="5128829"/>
            <a:ext cx="243108" cy="243108"/>
          </a:xfrm>
          <a:prstGeom prst="ellipse">
            <a:avLst/>
          </a:prstGeom>
          <a:solidFill>
            <a:schemeClr val="accent1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>
            <a:defPPr>
              <a:defRPr lang="he-IL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/>
              <p:cNvSpPr txBox="1"/>
              <p:nvPr/>
            </p:nvSpPr>
            <p:spPr>
              <a:xfrm flipH="1">
                <a:off x="7713229" y="4864225"/>
                <a:ext cx="499971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𝑢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16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flipH="1">
                <a:off x="7713229" y="4864225"/>
                <a:ext cx="499971" cy="523220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" name="Oval 16"/>
          <p:cNvSpPr>
            <a:spLocks noChangeArrowheads="1"/>
          </p:cNvSpPr>
          <p:nvPr/>
        </p:nvSpPr>
        <p:spPr bwMode="auto">
          <a:xfrm>
            <a:off x="8063202" y="6088490"/>
            <a:ext cx="243108" cy="243108"/>
          </a:xfrm>
          <a:prstGeom prst="ellipse">
            <a:avLst/>
          </a:prstGeom>
          <a:solidFill>
            <a:schemeClr val="accent1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>
            <a:defPPr>
              <a:defRPr lang="he-IL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endParaRPr lang="en-US"/>
          </a:p>
        </p:txBody>
      </p:sp>
      <p:cxnSp>
        <p:nvCxnSpPr>
          <p:cNvPr id="18" name="Straight Connector 17"/>
          <p:cNvCxnSpPr>
            <a:endCxn id="19" idx="0"/>
          </p:cNvCxnSpPr>
          <p:nvPr/>
        </p:nvCxnSpPr>
        <p:spPr>
          <a:xfrm>
            <a:off x="8322549" y="5387445"/>
            <a:ext cx="378183" cy="663851"/>
          </a:xfrm>
          <a:prstGeom prst="line">
            <a:avLst/>
          </a:prstGeom>
          <a:ln w="412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Oval 18"/>
          <p:cNvSpPr>
            <a:spLocks noChangeArrowheads="1"/>
          </p:cNvSpPr>
          <p:nvPr/>
        </p:nvSpPr>
        <p:spPr bwMode="auto">
          <a:xfrm>
            <a:off x="8579178" y="6051296"/>
            <a:ext cx="243108" cy="243108"/>
          </a:xfrm>
          <a:prstGeom prst="ellipse">
            <a:avLst/>
          </a:prstGeom>
          <a:solidFill>
            <a:schemeClr val="accent1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>
            <a:defPPr>
              <a:defRPr lang="he-IL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endParaRPr lang="en-US"/>
          </a:p>
        </p:txBody>
      </p:sp>
      <p:cxnSp>
        <p:nvCxnSpPr>
          <p:cNvPr id="20" name="Straight Connector 19"/>
          <p:cNvCxnSpPr/>
          <p:nvPr/>
        </p:nvCxnSpPr>
        <p:spPr>
          <a:xfrm flipH="1">
            <a:off x="8322549" y="4462625"/>
            <a:ext cx="831885" cy="681712"/>
          </a:xfrm>
          <a:prstGeom prst="line">
            <a:avLst/>
          </a:prstGeom>
          <a:ln w="412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>
            <a:endCxn id="17" idx="0"/>
          </p:cNvCxnSpPr>
          <p:nvPr/>
        </p:nvCxnSpPr>
        <p:spPr>
          <a:xfrm flipH="1">
            <a:off x="8184756" y="5390849"/>
            <a:ext cx="132190" cy="697641"/>
          </a:xfrm>
          <a:prstGeom prst="line">
            <a:avLst/>
          </a:prstGeom>
          <a:ln w="412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Oval 21"/>
          <p:cNvSpPr>
            <a:spLocks noChangeArrowheads="1"/>
          </p:cNvSpPr>
          <p:nvPr/>
        </p:nvSpPr>
        <p:spPr bwMode="auto">
          <a:xfrm>
            <a:off x="9694157" y="5931511"/>
            <a:ext cx="243108" cy="243108"/>
          </a:xfrm>
          <a:prstGeom prst="ellipse">
            <a:avLst/>
          </a:prstGeom>
          <a:solidFill>
            <a:schemeClr val="accent1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>
            <a:defPPr>
              <a:defRPr lang="he-IL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endParaRPr lang="en-US"/>
          </a:p>
        </p:txBody>
      </p:sp>
      <p:sp>
        <p:nvSpPr>
          <p:cNvPr id="23" name="Oval 22"/>
          <p:cNvSpPr>
            <a:spLocks noChangeArrowheads="1"/>
          </p:cNvSpPr>
          <p:nvPr/>
        </p:nvSpPr>
        <p:spPr bwMode="auto">
          <a:xfrm>
            <a:off x="9754930" y="5176755"/>
            <a:ext cx="243108" cy="243108"/>
          </a:xfrm>
          <a:prstGeom prst="ellipse">
            <a:avLst/>
          </a:prstGeom>
          <a:solidFill>
            <a:schemeClr val="accent1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>
            <a:defPPr>
              <a:defRPr lang="he-IL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endParaRPr lang="en-US"/>
          </a:p>
        </p:txBody>
      </p:sp>
      <p:sp>
        <p:nvSpPr>
          <p:cNvPr id="24" name="Oval 23"/>
          <p:cNvSpPr>
            <a:spLocks noChangeArrowheads="1"/>
          </p:cNvSpPr>
          <p:nvPr/>
        </p:nvSpPr>
        <p:spPr bwMode="auto">
          <a:xfrm>
            <a:off x="9767041" y="4266719"/>
            <a:ext cx="243108" cy="243108"/>
          </a:xfrm>
          <a:prstGeom prst="ellipse">
            <a:avLst/>
          </a:prstGeom>
          <a:solidFill>
            <a:schemeClr val="accent1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>
            <a:defPPr>
              <a:defRPr lang="he-IL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endParaRPr lang="en-US"/>
          </a:p>
        </p:txBody>
      </p:sp>
      <p:sp>
        <p:nvSpPr>
          <p:cNvPr id="25" name="Oval 24"/>
          <p:cNvSpPr>
            <a:spLocks noChangeArrowheads="1"/>
          </p:cNvSpPr>
          <p:nvPr/>
        </p:nvSpPr>
        <p:spPr bwMode="auto">
          <a:xfrm>
            <a:off x="9882851" y="3291828"/>
            <a:ext cx="243108" cy="243108"/>
          </a:xfrm>
          <a:prstGeom prst="ellipse">
            <a:avLst/>
          </a:prstGeom>
          <a:solidFill>
            <a:schemeClr val="accent1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>
            <a:defPPr>
              <a:defRPr lang="he-IL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endParaRPr lang="en-US"/>
          </a:p>
        </p:txBody>
      </p:sp>
      <p:sp>
        <p:nvSpPr>
          <p:cNvPr id="26" name="Oval 25"/>
          <p:cNvSpPr>
            <a:spLocks noChangeArrowheads="1"/>
          </p:cNvSpPr>
          <p:nvPr/>
        </p:nvSpPr>
        <p:spPr bwMode="auto">
          <a:xfrm>
            <a:off x="10331620" y="2237770"/>
            <a:ext cx="243108" cy="243108"/>
          </a:xfrm>
          <a:prstGeom prst="ellipse">
            <a:avLst/>
          </a:prstGeom>
          <a:solidFill>
            <a:schemeClr val="accent1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>
            <a:defPPr>
              <a:defRPr lang="he-IL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endParaRPr lang="en-US"/>
          </a:p>
        </p:txBody>
      </p:sp>
      <p:cxnSp>
        <p:nvCxnSpPr>
          <p:cNvPr id="27" name="Straight Connector 26"/>
          <p:cNvCxnSpPr/>
          <p:nvPr/>
        </p:nvCxnSpPr>
        <p:spPr>
          <a:xfrm flipV="1">
            <a:off x="10053003" y="2465904"/>
            <a:ext cx="362817" cy="846552"/>
          </a:xfrm>
          <a:prstGeom prst="line">
            <a:avLst/>
          </a:prstGeom>
          <a:ln w="412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>
            <a:stCxn id="24" idx="0"/>
            <a:endCxn id="25" idx="4"/>
          </p:cNvCxnSpPr>
          <p:nvPr/>
        </p:nvCxnSpPr>
        <p:spPr>
          <a:xfrm flipV="1">
            <a:off x="9888595" y="3534936"/>
            <a:ext cx="115810" cy="731783"/>
          </a:xfrm>
          <a:prstGeom prst="line">
            <a:avLst/>
          </a:prstGeom>
          <a:ln w="412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>
            <a:stCxn id="23" idx="0"/>
            <a:endCxn id="24" idx="4"/>
          </p:cNvCxnSpPr>
          <p:nvPr/>
        </p:nvCxnSpPr>
        <p:spPr>
          <a:xfrm flipV="1">
            <a:off x="9876484" y="4509827"/>
            <a:ext cx="12111" cy="666928"/>
          </a:xfrm>
          <a:prstGeom prst="line">
            <a:avLst/>
          </a:prstGeom>
          <a:ln w="412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>
            <a:stCxn id="22" idx="0"/>
            <a:endCxn id="23" idx="4"/>
          </p:cNvCxnSpPr>
          <p:nvPr/>
        </p:nvCxnSpPr>
        <p:spPr>
          <a:xfrm flipV="1">
            <a:off x="9815711" y="5419863"/>
            <a:ext cx="60773" cy="511648"/>
          </a:xfrm>
          <a:prstGeom prst="line">
            <a:avLst/>
          </a:prstGeom>
          <a:ln w="412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Oval 30"/>
          <p:cNvSpPr>
            <a:spLocks noChangeArrowheads="1"/>
          </p:cNvSpPr>
          <p:nvPr/>
        </p:nvSpPr>
        <p:spPr bwMode="auto">
          <a:xfrm>
            <a:off x="8211426" y="5120130"/>
            <a:ext cx="243108" cy="243108"/>
          </a:xfrm>
          <a:prstGeom prst="ellipse">
            <a:avLst/>
          </a:prstGeom>
          <a:solidFill>
            <a:srgbClr val="FF0000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>
            <a:defPPr>
              <a:defRPr lang="he-IL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endParaRPr lang="en-US"/>
          </a:p>
        </p:txBody>
      </p:sp>
      <p:sp>
        <p:nvSpPr>
          <p:cNvPr id="32" name="Oval 31"/>
          <p:cNvSpPr>
            <a:spLocks noChangeArrowheads="1"/>
          </p:cNvSpPr>
          <p:nvPr/>
        </p:nvSpPr>
        <p:spPr bwMode="auto">
          <a:xfrm>
            <a:off x="9098886" y="4215567"/>
            <a:ext cx="243108" cy="243108"/>
          </a:xfrm>
          <a:prstGeom prst="ellipse">
            <a:avLst/>
          </a:prstGeom>
          <a:solidFill>
            <a:schemeClr val="accent1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>
            <a:defPPr>
              <a:defRPr lang="he-IL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endParaRPr lang="en-US"/>
          </a:p>
        </p:txBody>
      </p:sp>
      <p:sp>
        <p:nvSpPr>
          <p:cNvPr id="33" name="Oval 32"/>
          <p:cNvSpPr>
            <a:spLocks noChangeArrowheads="1"/>
          </p:cNvSpPr>
          <p:nvPr/>
        </p:nvSpPr>
        <p:spPr bwMode="auto">
          <a:xfrm>
            <a:off x="10716236" y="3225121"/>
            <a:ext cx="243108" cy="243108"/>
          </a:xfrm>
          <a:prstGeom prst="ellipse">
            <a:avLst/>
          </a:prstGeom>
          <a:solidFill>
            <a:schemeClr val="accent1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>
            <a:defPPr>
              <a:defRPr lang="he-IL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endParaRPr lang="en-US"/>
          </a:p>
        </p:txBody>
      </p:sp>
      <p:sp>
        <p:nvSpPr>
          <p:cNvPr id="34" name="Oval 33"/>
          <p:cNvSpPr>
            <a:spLocks noChangeArrowheads="1"/>
          </p:cNvSpPr>
          <p:nvPr/>
        </p:nvSpPr>
        <p:spPr bwMode="auto">
          <a:xfrm>
            <a:off x="11449523" y="4239203"/>
            <a:ext cx="243108" cy="243108"/>
          </a:xfrm>
          <a:prstGeom prst="ellipse">
            <a:avLst/>
          </a:prstGeom>
          <a:solidFill>
            <a:srgbClr val="00B050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>
            <a:defPPr>
              <a:defRPr lang="he-IL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endParaRPr lang="en-US"/>
          </a:p>
        </p:txBody>
      </p:sp>
      <p:sp>
        <p:nvSpPr>
          <p:cNvPr id="35" name="Oval 34"/>
          <p:cNvSpPr>
            <a:spLocks noChangeArrowheads="1"/>
          </p:cNvSpPr>
          <p:nvPr/>
        </p:nvSpPr>
        <p:spPr bwMode="auto">
          <a:xfrm>
            <a:off x="11582834" y="5220282"/>
            <a:ext cx="243108" cy="243108"/>
          </a:xfrm>
          <a:prstGeom prst="ellipse">
            <a:avLst/>
          </a:prstGeom>
          <a:solidFill>
            <a:schemeClr val="accent1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>
            <a:defPPr>
              <a:defRPr lang="he-IL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endParaRPr lang="en-US"/>
          </a:p>
        </p:txBody>
      </p:sp>
      <p:cxnSp>
        <p:nvCxnSpPr>
          <p:cNvPr id="37" name="Straight Connector 36"/>
          <p:cNvCxnSpPr>
            <a:stCxn id="33" idx="4"/>
            <a:endCxn id="34" idx="0"/>
          </p:cNvCxnSpPr>
          <p:nvPr/>
        </p:nvCxnSpPr>
        <p:spPr>
          <a:xfrm>
            <a:off x="10837790" y="3468229"/>
            <a:ext cx="733287" cy="770974"/>
          </a:xfrm>
          <a:prstGeom prst="line">
            <a:avLst/>
          </a:prstGeom>
          <a:ln w="412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>
            <a:stCxn id="34" idx="4"/>
            <a:endCxn id="35" idx="0"/>
          </p:cNvCxnSpPr>
          <p:nvPr/>
        </p:nvCxnSpPr>
        <p:spPr>
          <a:xfrm>
            <a:off x="11571077" y="4482311"/>
            <a:ext cx="133311" cy="737971"/>
          </a:xfrm>
          <a:prstGeom prst="line">
            <a:avLst/>
          </a:prstGeom>
          <a:ln w="412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0" name="TextBox 39"/>
              <p:cNvSpPr txBox="1"/>
              <p:nvPr/>
            </p:nvSpPr>
            <p:spPr>
              <a:xfrm flipH="1">
                <a:off x="11664323" y="4003876"/>
                <a:ext cx="499971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𝑣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40" name="TextBox 3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flipH="1">
                <a:off x="11664323" y="4003876"/>
                <a:ext cx="499971" cy="523220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1" name="TextBox 40"/>
              <p:cNvSpPr txBox="1"/>
              <p:nvPr/>
            </p:nvSpPr>
            <p:spPr>
              <a:xfrm>
                <a:off x="9440406" y="1628686"/>
                <a:ext cx="2121991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2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b>
                          <m:sSup>
                            <m:sSupPr>
                              <m:ctrlP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e>
                            <m:sup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∗</m:t>
                              </m:r>
                            </m:sup>
                          </m:sSup>
                        </m:sub>
                      </m:sSub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𝑣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41" name="TextBox 4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440406" y="1628686"/>
                <a:ext cx="2121991" cy="584775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2" name="TextBox 41"/>
              <p:cNvSpPr txBox="1"/>
              <p:nvPr/>
            </p:nvSpPr>
            <p:spPr>
              <a:xfrm>
                <a:off x="6916759" y="4039571"/>
                <a:ext cx="1537775" cy="923330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𝐻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: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b>
                          <m:sSup>
                            <m:s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∗</m:t>
                              </m:r>
                            </m:sup>
                          </m:sSup>
                        </m:sub>
                      </m:sSub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,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𝐿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𝑣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42" name="TextBox 4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16759" y="4039571"/>
                <a:ext cx="1537775" cy="923330"/>
              </a:xfrm>
              <a:prstGeom prst="rect">
                <a:avLst/>
              </a:prstGeom>
              <a:blipFill>
                <a:blip r:embed="rId7"/>
                <a:stretch>
                  <a:fillRect r="-476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3" name="Picture 2" descr="http://www.fuzzimo.com/wp-content/uploads/2011/03/fzm-Old-Air-Mail-Envelopes-%281%29-01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6888" y="4418195"/>
            <a:ext cx="592818" cy="486163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4" name="TextBox 43"/>
              <p:cNvSpPr txBox="1"/>
              <p:nvPr/>
            </p:nvSpPr>
            <p:spPr>
              <a:xfrm>
                <a:off x="9460340" y="2970789"/>
                <a:ext cx="592663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𝑤</m:t>
                      </m:r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44" name="TextBox 4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460340" y="2970789"/>
                <a:ext cx="592663" cy="584775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67028830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0" y="1433302"/>
                <a:ext cx="10515600" cy="4351338"/>
              </a:xfrm>
            </p:spPr>
            <p:txBody>
              <a:bodyPr/>
              <a:lstStyle/>
              <a:p>
                <a:pPr marL="0" indent="0">
                  <a:buNone/>
                </a:pPr>
                <a:r>
                  <a:rPr lang="en-US" dirty="0"/>
                  <a:t>Label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𝐿</m:t>
                    </m:r>
                    <m:d>
                      <m:dPr>
                        <m:ctrlPr>
                          <a:rPr lang="en-US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</m:d>
                    <m:r>
                      <a:rPr lang="en-US" i="1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lit/>
                      </m:rPr>
                      <a:rPr lang="en-US" i="1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{</m:t>
                    </m:r>
                    <m:r>
                      <a:rPr lang="en-US" i="1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  </m:t>
                    </m:r>
                    <m:r>
                      <m:rPr>
                        <m:sty m:val="p"/>
                      </m:rPr>
                      <a:rPr lang="en-US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L</m:t>
                    </m:r>
                    <m:d>
                      <m:dPr>
                        <m:ctrlPr>
                          <a:rPr lang="en-US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US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u</m:t>
                        </m:r>
                        <m:r>
                          <a:rPr lang="en-US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, </m:t>
                        </m:r>
                        <m:sSub>
                          <m:sSubPr>
                            <m:ctrlPr>
                              <a:rPr lang="en-US" i="1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</a:rPr>
                              <m:t>T</m:t>
                            </m:r>
                          </m:e>
                          <m:sub>
                            <m:sSub>
                              <m:sSubPr>
                                <m:ctrlPr>
                                  <a:rPr lang="en-US" i="1" dirty="0">
                                    <a:solidFill>
                                      <a:srgbClr val="00B05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i="1" dirty="0">
                                    <a:solidFill>
                                      <a:srgbClr val="00B050"/>
                                    </a:solidFill>
                                    <a:latin typeface="Cambria Math" panose="02040503050406030204" pitchFamily="18" charset="0"/>
                                  </a:rPr>
                                  <m:t>𝑝</m:t>
                                </m:r>
                              </m:e>
                              <m:sub>
                                <m:r>
                                  <a:rPr lang="en-US" i="1" dirty="0">
                                    <a:solidFill>
                                      <a:srgbClr val="00B050"/>
                                    </a:solidFill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sub>
                            </m:sSub>
                            <m:d>
                              <m:dPr>
                                <m:ctrlPr>
                                  <a:rPr lang="en-US" i="1" dirty="0">
                                    <a:solidFill>
                                      <a:srgbClr val="00B05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i="1" dirty="0">
                                    <a:solidFill>
                                      <a:srgbClr val="00B050"/>
                                    </a:solidFill>
                                    <a:latin typeface="Cambria Math" panose="02040503050406030204" pitchFamily="18" charset="0"/>
                                  </a:rPr>
                                  <m:t>𝑢</m:t>
                                </m:r>
                              </m:e>
                            </m:d>
                          </m:sub>
                        </m:sSub>
                      </m:e>
                    </m:d>
                    <m:r>
                      <a:rPr lang="en-US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i="1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…,</m:t>
                    </m:r>
                    <m:r>
                      <m:rPr>
                        <m:sty m:val="p"/>
                      </m:rPr>
                      <a:rPr lang="en-US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L</m:t>
                    </m:r>
                    <m:d>
                      <m:dPr>
                        <m:ctrlPr>
                          <a:rPr lang="en-US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US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u</m:t>
                        </m:r>
                        <m:r>
                          <a:rPr lang="en-US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, </m:t>
                        </m:r>
                        <m:sSub>
                          <m:sSubPr>
                            <m:ctrlPr>
                              <a:rPr lang="en-US" i="1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</a:rPr>
                              <m:t>T</m:t>
                            </m:r>
                          </m:e>
                          <m:sub>
                            <m:sSub>
                              <m:sSubPr>
                                <m:ctrlPr>
                                  <a:rPr lang="en-US" i="1" dirty="0">
                                    <a:solidFill>
                                      <a:srgbClr val="00B05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i="1" dirty="0">
                                    <a:solidFill>
                                      <a:srgbClr val="00B050"/>
                                    </a:solidFill>
                                    <a:latin typeface="Cambria Math" panose="02040503050406030204" pitchFamily="18" charset="0"/>
                                  </a:rPr>
                                  <m:t>𝑝</m:t>
                                </m:r>
                              </m:e>
                              <m:sub>
                                <m:r>
                                  <a:rPr lang="en-US" i="1" dirty="0">
                                    <a:solidFill>
                                      <a:srgbClr val="00B050"/>
                                    </a:solidFill>
                                    <a:latin typeface="Cambria Math" panose="02040503050406030204" pitchFamily="18" charset="0"/>
                                  </a:rPr>
                                  <m:t>𝑘</m:t>
                                </m:r>
                                <m:r>
                                  <a:rPr lang="en-US" i="1" dirty="0">
                                    <a:solidFill>
                                      <a:srgbClr val="00B050"/>
                                    </a:solidFill>
                                    <a:latin typeface="Cambria Math" panose="02040503050406030204" pitchFamily="18" charset="0"/>
                                  </a:rPr>
                                  <m:t>−1</m:t>
                                </m:r>
                              </m:sub>
                            </m:sSub>
                            <m:d>
                              <m:dPr>
                                <m:ctrlPr>
                                  <a:rPr lang="en-US" i="1" dirty="0">
                                    <a:solidFill>
                                      <a:srgbClr val="00B05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i="1" dirty="0">
                                    <a:solidFill>
                                      <a:srgbClr val="00B050"/>
                                    </a:solidFill>
                                    <a:latin typeface="Cambria Math" panose="02040503050406030204" pitchFamily="18" charset="0"/>
                                  </a:rPr>
                                  <m:t>𝑢</m:t>
                                </m:r>
                              </m:e>
                            </m:d>
                          </m:sub>
                        </m:sSub>
                      </m:e>
                    </m:d>
                    <m:r>
                      <m:rPr>
                        <m:lit/>
                      </m:rPr>
                      <a:rPr lang="en-US" i="1" dirty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}</m:t>
                    </m:r>
                  </m:oMath>
                </a14:m>
                <a:endParaRPr lang="en-US" dirty="0">
                  <a:solidFill>
                    <a:srgbClr val="00B050"/>
                  </a:solidFill>
                </a:endParaRPr>
              </a:p>
              <a:p>
                <a:pPr marL="0" indent="0">
                  <a:buNone/>
                </a:pPr>
                <a:r>
                  <a:rPr lang="en-US" dirty="0"/>
                  <a:t>Routing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rgbClr val="00B0F0"/>
                        </a:solidFill>
                        <a:latin typeface="Cambria Math" panose="02040503050406030204" pitchFamily="18" charset="0"/>
                      </a:rPr>
                      <m:t>𝑅</m:t>
                    </m:r>
                    <m:d>
                      <m:dPr>
                        <m:ctrlPr>
                          <a:rPr lang="en-US" i="1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</m:d>
                    <m:r>
                      <a:rPr lang="en-US" i="1">
                        <a:solidFill>
                          <a:srgbClr val="00B0F0"/>
                        </a:solidFill>
                        <a:latin typeface="Cambria Math" panose="02040503050406030204" pitchFamily="18" charset="0"/>
                      </a:rPr>
                      <m:t>=</m:t>
                    </m:r>
                    <m:nary>
                      <m:naryPr>
                        <m:chr m:val="⋃"/>
                        <m:supHide m:val="on"/>
                        <m:ctrlPr>
                          <a:rPr lang="en-US" i="1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i="1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  <m:t>𝑤</m:t>
                        </m:r>
                        <m:r>
                          <a:rPr lang="en-US" i="1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  <m:t>∈</m:t>
                        </m:r>
                        <m:sSub>
                          <m:sSubPr>
                            <m:ctrlPr>
                              <a:rPr lang="en-US" i="1">
                                <a:solidFill>
                                  <a:srgbClr val="00B0F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solidFill>
                                  <a:srgbClr val="00B0F0"/>
                                </a:solidFill>
                                <a:latin typeface="Cambria Math" panose="02040503050406030204" pitchFamily="18" charset="0"/>
                              </a:rPr>
                              <m:t>𝐵</m:t>
                            </m:r>
                          </m:e>
                          <m:sub>
                            <m:r>
                              <a:rPr lang="en-US" i="1">
                                <a:solidFill>
                                  <a:srgbClr val="00B0F0"/>
                                </a:solidFill>
                                <a:latin typeface="Cambria Math" panose="02040503050406030204" pitchFamily="18" charset="0"/>
                              </a:rPr>
                              <m:t>𝑢</m:t>
                            </m:r>
                          </m:sub>
                        </m:sSub>
                      </m:sub>
                      <m:sup/>
                      <m:e>
                        <m:r>
                          <a:rPr lang="en-US" i="1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  <m:t>𝑅</m:t>
                        </m:r>
                        <m:r>
                          <a:rPr lang="en-US" i="1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i="1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  <m:t>𝑢</m:t>
                        </m:r>
                        <m:r>
                          <a:rPr lang="en-US" i="1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i="1">
                                <a:solidFill>
                                  <a:srgbClr val="00B0F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solidFill>
                                  <a:srgbClr val="00B0F0"/>
                                </a:solidFill>
                                <a:latin typeface="Cambria Math" panose="02040503050406030204" pitchFamily="18" charset="0"/>
                              </a:rPr>
                              <m:t>𝑇</m:t>
                            </m:r>
                          </m:e>
                          <m:sub>
                            <m:r>
                              <a:rPr lang="en-US" i="1">
                                <a:solidFill>
                                  <a:srgbClr val="00B0F0"/>
                                </a:solidFill>
                                <a:latin typeface="Cambria Math" panose="02040503050406030204" pitchFamily="18" charset="0"/>
                              </a:rPr>
                              <m:t>𝑤</m:t>
                            </m:r>
                          </m:sub>
                        </m:sSub>
                        <m:r>
                          <a:rPr lang="en-US" i="1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</m:e>
                    </m:nary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0" y="1433302"/>
                <a:ext cx="10515600" cy="4351338"/>
              </a:xfrm>
              <a:blipFill>
                <a:blip r:embed="rId2"/>
                <a:stretch>
                  <a:fillRect l="-1159" t="-140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147782" y="-157019"/>
            <a:ext cx="12192000" cy="1325563"/>
          </a:xfrm>
        </p:spPr>
        <p:txBody>
          <a:bodyPr/>
          <a:lstStyle/>
          <a:p>
            <a:r>
              <a:rPr lang="en-US" dirty="0"/>
              <a:t>Approximate Routing Schemes for General Graphs</a:t>
            </a:r>
          </a:p>
        </p:txBody>
      </p:sp>
      <p:sp>
        <p:nvSpPr>
          <p:cNvPr id="6" name="Right Arrow 5"/>
          <p:cNvSpPr/>
          <p:nvPr/>
        </p:nvSpPr>
        <p:spPr>
          <a:xfrm>
            <a:off x="7138541" y="1887421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/>
              <p:cNvSpPr/>
              <p:nvPr/>
            </p:nvSpPr>
            <p:spPr>
              <a:xfrm>
                <a:off x="8268102" y="1293674"/>
                <a:ext cx="6096000" cy="1409168"/>
              </a:xfrm>
              <a:prstGeom prst="rect">
                <a:avLst/>
              </a:prstGeom>
            </p:spPr>
            <p:txBody>
              <a:bodyPr>
                <a:spAutoFit/>
              </a:bodyPr>
              <a:lstStyle/>
              <a:p>
                <a:pPr>
                  <a:lnSpc>
                    <a:spcPct val="150000"/>
                  </a:lnSpc>
                </a:pPr>
                <a14:m>
                  <m:oMath xmlns:m="http://schemas.openxmlformats.org/officeDocument/2006/math">
                    <m:r>
                      <a:rPr lang="en-US" sz="2800" i="1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US" sz="2800" i="1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800" i="1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sz="2800" i="1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 </m:t>
                    </m:r>
                    <m:sSup>
                      <m:sSupPr>
                        <m:ctrlPr>
                          <a:rPr lang="en-US" sz="2800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sz="280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log</m:t>
                        </m:r>
                      </m:e>
                      <m:sup>
                        <m:r>
                          <a:rPr lang="en-US" sz="2800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2800" i="1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sz="2800" i="1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800" dirty="0">
                    <a:solidFill>
                      <a:srgbClr val="7030A0"/>
                    </a:solidFill>
                  </a:rPr>
                  <a:t> </a:t>
                </a:r>
                <a:r>
                  <a:rPr lang="en-US" sz="2800" dirty="0"/>
                  <a:t>bits</a:t>
                </a:r>
              </a:p>
              <a:p>
                <a:pPr>
                  <a:lnSpc>
                    <a:spcPct val="150000"/>
                  </a:lnSpc>
                </a:pPr>
                <a14:m>
                  <m:oMath xmlns:m="http://schemas.openxmlformats.org/officeDocument/2006/math">
                    <m:r>
                      <a:rPr lang="en-US" sz="2800" i="1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US" sz="2800" i="1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800" i="1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𝑘</m:t>
                    </m:r>
                    <m:sSup>
                      <m:sSupPr>
                        <m:ctrlPr>
                          <a:rPr lang="en-US" sz="2800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p>
                        <m:r>
                          <a:rPr lang="en-US" sz="2800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1/</m:t>
                        </m:r>
                        <m:r>
                          <a:rPr lang="en-US" sz="2800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𝑘</m:t>
                        </m:r>
                      </m:sup>
                    </m:sSup>
                    <m:func>
                      <m:funcPr>
                        <m:ctrlPr>
                          <a:rPr lang="en-US" sz="2800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sSup>
                          <m:sSupPr>
                            <m:ctrlPr>
                              <a:rPr lang="en-US" sz="2800" i="1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 lang="en-US" sz="280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  <m:t>log</m:t>
                            </m:r>
                          </m:e>
                          <m:sup>
                            <m:r>
                              <a:rPr lang="en-US" sz="2800" i="1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fName>
                      <m:e>
                        <m:r>
                          <a:rPr lang="en-US" sz="2800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sz="2800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</m:e>
                    </m:func>
                    <m:r>
                      <a:rPr lang="en-US" sz="2800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800" dirty="0"/>
                  <a:t>bits</a:t>
                </a:r>
              </a:p>
            </p:txBody>
          </p:sp>
        </mc:Choice>
        <mc:Fallback xmlns="">
          <p:sp>
            <p:nvSpPr>
              <p:cNvPr id="7" name="Rectangl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68102" y="1293674"/>
                <a:ext cx="6096000" cy="1409168"/>
              </a:xfrm>
              <a:prstGeom prst="rect">
                <a:avLst/>
              </a:prstGeom>
              <a:blipFill>
                <a:blip r:embed="rId3"/>
                <a:stretch>
                  <a:fillRect b="-649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8" name="Straight Connector 7"/>
          <p:cNvCxnSpPr/>
          <p:nvPr/>
        </p:nvCxnSpPr>
        <p:spPr>
          <a:xfrm>
            <a:off x="9506421" y="3343400"/>
            <a:ext cx="382708" cy="918606"/>
          </a:xfrm>
          <a:prstGeom prst="line">
            <a:avLst/>
          </a:prstGeom>
          <a:ln w="412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 flipH="1">
            <a:off x="8358922" y="4469233"/>
            <a:ext cx="607786" cy="767664"/>
          </a:xfrm>
          <a:prstGeom prst="line">
            <a:avLst/>
          </a:prstGeom>
          <a:ln w="412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9140450" y="4469512"/>
            <a:ext cx="400280" cy="771963"/>
          </a:xfrm>
          <a:prstGeom prst="line">
            <a:avLst/>
          </a:prstGeom>
          <a:ln w="412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Oval 10"/>
          <p:cNvSpPr>
            <a:spLocks noChangeArrowheads="1"/>
          </p:cNvSpPr>
          <p:nvPr/>
        </p:nvSpPr>
        <p:spPr bwMode="auto">
          <a:xfrm>
            <a:off x="9415123" y="5243773"/>
            <a:ext cx="243108" cy="243108"/>
          </a:xfrm>
          <a:prstGeom prst="ellipse">
            <a:avLst/>
          </a:prstGeom>
          <a:solidFill>
            <a:schemeClr val="accent1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>
            <a:defPPr>
              <a:defRPr lang="he-IL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endParaRPr lang="en-US"/>
          </a:p>
        </p:txBody>
      </p:sp>
      <p:cxnSp>
        <p:nvCxnSpPr>
          <p:cNvPr id="12" name="Straight Connector 11"/>
          <p:cNvCxnSpPr>
            <a:stCxn id="37" idx="4"/>
          </p:cNvCxnSpPr>
          <p:nvPr/>
        </p:nvCxnSpPr>
        <p:spPr>
          <a:xfrm>
            <a:off x="9904138" y="4450007"/>
            <a:ext cx="114702" cy="786890"/>
          </a:xfrm>
          <a:prstGeom prst="line">
            <a:avLst/>
          </a:prstGeom>
          <a:ln w="412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Oval 12"/>
          <p:cNvSpPr>
            <a:spLocks noChangeArrowheads="1"/>
          </p:cNvSpPr>
          <p:nvPr/>
        </p:nvSpPr>
        <p:spPr bwMode="auto">
          <a:xfrm>
            <a:off x="9924772" y="5214335"/>
            <a:ext cx="243108" cy="243108"/>
          </a:xfrm>
          <a:prstGeom prst="ellipse">
            <a:avLst/>
          </a:prstGeom>
          <a:solidFill>
            <a:schemeClr val="accent1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>
            <a:defPPr>
              <a:defRPr lang="he-IL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endParaRPr lang="en-US"/>
          </a:p>
        </p:txBody>
      </p:sp>
      <p:cxnSp>
        <p:nvCxnSpPr>
          <p:cNvPr id="14" name="Straight Connector 13"/>
          <p:cNvCxnSpPr>
            <a:stCxn id="36" idx="4"/>
          </p:cNvCxnSpPr>
          <p:nvPr/>
        </p:nvCxnSpPr>
        <p:spPr>
          <a:xfrm flipH="1">
            <a:off x="7966550" y="5440453"/>
            <a:ext cx="320238" cy="688325"/>
          </a:xfrm>
          <a:prstGeom prst="line">
            <a:avLst/>
          </a:prstGeom>
          <a:ln w="412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 flipH="1">
            <a:off x="8557037" y="5437422"/>
            <a:ext cx="331997" cy="686778"/>
          </a:xfrm>
          <a:prstGeom prst="line">
            <a:avLst/>
          </a:prstGeom>
          <a:ln w="412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9007677" y="5476654"/>
            <a:ext cx="347581" cy="629092"/>
          </a:xfrm>
          <a:prstGeom prst="line">
            <a:avLst/>
          </a:prstGeom>
          <a:ln w="412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Oval 16"/>
          <p:cNvSpPr>
            <a:spLocks noChangeArrowheads="1"/>
          </p:cNvSpPr>
          <p:nvPr/>
        </p:nvSpPr>
        <p:spPr bwMode="auto">
          <a:xfrm>
            <a:off x="7837829" y="6126115"/>
            <a:ext cx="243108" cy="243108"/>
          </a:xfrm>
          <a:prstGeom prst="ellipse">
            <a:avLst/>
          </a:prstGeom>
          <a:solidFill>
            <a:schemeClr val="accent1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>
            <a:defPPr>
              <a:defRPr lang="he-IL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endParaRPr lang="en-US"/>
          </a:p>
        </p:txBody>
      </p:sp>
      <p:sp>
        <p:nvSpPr>
          <p:cNvPr id="18" name="Oval 17"/>
          <p:cNvSpPr>
            <a:spLocks noChangeArrowheads="1"/>
          </p:cNvSpPr>
          <p:nvPr/>
        </p:nvSpPr>
        <p:spPr bwMode="auto">
          <a:xfrm>
            <a:off x="8421334" y="6117739"/>
            <a:ext cx="243108" cy="243108"/>
          </a:xfrm>
          <a:prstGeom prst="ellipse">
            <a:avLst/>
          </a:prstGeom>
          <a:solidFill>
            <a:schemeClr val="accent1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>
            <a:defPPr>
              <a:defRPr lang="he-IL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endParaRPr lang="en-US"/>
          </a:p>
        </p:txBody>
      </p:sp>
      <p:sp>
        <p:nvSpPr>
          <p:cNvPr id="19" name="Oval 18"/>
          <p:cNvSpPr>
            <a:spLocks noChangeArrowheads="1"/>
          </p:cNvSpPr>
          <p:nvPr/>
        </p:nvSpPr>
        <p:spPr bwMode="auto">
          <a:xfrm>
            <a:off x="9263929" y="6110607"/>
            <a:ext cx="243108" cy="243108"/>
          </a:xfrm>
          <a:prstGeom prst="ellipse">
            <a:avLst/>
          </a:prstGeom>
          <a:solidFill>
            <a:schemeClr val="accent1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>
            <a:defPPr>
              <a:defRPr lang="he-IL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/>
              <p:cNvSpPr txBox="1"/>
              <p:nvPr/>
            </p:nvSpPr>
            <p:spPr>
              <a:xfrm flipH="1">
                <a:off x="6779577" y="5846003"/>
                <a:ext cx="499971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𝑢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20" name="TextBox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flipH="1">
                <a:off x="6779577" y="5846003"/>
                <a:ext cx="499971" cy="523220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4" name="Straight Connector 23"/>
          <p:cNvCxnSpPr/>
          <p:nvPr/>
        </p:nvCxnSpPr>
        <p:spPr>
          <a:xfrm flipH="1">
            <a:off x="7388897" y="5444403"/>
            <a:ext cx="831885" cy="681712"/>
          </a:xfrm>
          <a:prstGeom prst="line">
            <a:avLst/>
          </a:prstGeom>
          <a:ln w="412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Oval 26"/>
          <p:cNvSpPr>
            <a:spLocks noChangeArrowheads="1"/>
          </p:cNvSpPr>
          <p:nvPr/>
        </p:nvSpPr>
        <p:spPr bwMode="auto">
          <a:xfrm>
            <a:off x="8821278" y="6158533"/>
            <a:ext cx="243108" cy="243108"/>
          </a:xfrm>
          <a:prstGeom prst="ellipse">
            <a:avLst/>
          </a:prstGeom>
          <a:solidFill>
            <a:schemeClr val="accent1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>
            <a:defPPr>
              <a:defRPr lang="he-IL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endParaRPr lang="en-US"/>
          </a:p>
        </p:txBody>
      </p:sp>
      <p:sp>
        <p:nvSpPr>
          <p:cNvPr id="28" name="Oval 27"/>
          <p:cNvSpPr>
            <a:spLocks noChangeArrowheads="1"/>
          </p:cNvSpPr>
          <p:nvPr/>
        </p:nvSpPr>
        <p:spPr bwMode="auto">
          <a:xfrm>
            <a:off x="8833389" y="5248497"/>
            <a:ext cx="243108" cy="243108"/>
          </a:xfrm>
          <a:prstGeom prst="ellipse">
            <a:avLst/>
          </a:prstGeom>
          <a:solidFill>
            <a:schemeClr val="accent1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>
            <a:defPPr>
              <a:defRPr lang="he-IL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endParaRPr lang="en-US"/>
          </a:p>
        </p:txBody>
      </p:sp>
      <p:sp>
        <p:nvSpPr>
          <p:cNvPr id="29" name="Oval 28"/>
          <p:cNvSpPr>
            <a:spLocks noChangeArrowheads="1"/>
          </p:cNvSpPr>
          <p:nvPr/>
        </p:nvSpPr>
        <p:spPr bwMode="auto">
          <a:xfrm>
            <a:off x="8949199" y="4273606"/>
            <a:ext cx="243108" cy="243108"/>
          </a:xfrm>
          <a:prstGeom prst="ellipse">
            <a:avLst/>
          </a:prstGeom>
          <a:solidFill>
            <a:schemeClr val="accent1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>
            <a:defPPr>
              <a:defRPr lang="he-IL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endParaRPr lang="en-US"/>
          </a:p>
        </p:txBody>
      </p:sp>
      <p:sp>
        <p:nvSpPr>
          <p:cNvPr id="30" name="Oval 29"/>
          <p:cNvSpPr>
            <a:spLocks noChangeArrowheads="1"/>
          </p:cNvSpPr>
          <p:nvPr/>
        </p:nvSpPr>
        <p:spPr bwMode="auto">
          <a:xfrm>
            <a:off x="9397968" y="3219548"/>
            <a:ext cx="243108" cy="243108"/>
          </a:xfrm>
          <a:prstGeom prst="ellipse">
            <a:avLst/>
          </a:prstGeom>
          <a:solidFill>
            <a:schemeClr val="accent1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>
            <a:defPPr>
              <a:defRPr lang="he-IL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endParaRPr lang="en-US"/>
          </a:p>
        </p:txBody>
      </p:sp>
      <p:cxnSp>
        <p:nvCxnSpPr>
          <p:cNvPr id="31" name="Straight Connector 30"/>
          <p:cNvCxnSpPr/>
          <p:nvPr/>
        </p:nvCxnSpPr>
        <p:spPr>
          <a:xfrm flipV="1">
            <a:off x="9119351" y="3447682"/>
            <a:ext cx="362817" cy="846552"/>
          </a:xfrm>
          <a:prstGeom prst="line">
            <a:avLst/>
          </a:prstGeom>
          <a:ln w="412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/>
          <p:cNvCxnSpPr>
            <a:stCxn id="28" idx="0"/>
            <a:endCxn id="29" idx="4"/>
          </p:cNvCxnSpPr>
          <p:nvPr/>
        </p:nvCxnSpPr>
        <p:spPr>
          <a:xfrm flipV="1">
            <a:off x="8954943" y="4516714"/>
            <a:ext cx="115810" cy="731783"/>
          </a:xfrm>
          <a:prstGeom prst="line">
            <a:avLst/>
          </a:prstGeom>
          <a:ln w="412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>
            <a:stCxn id="27" idx="0"/>
            <a:endCxn id="28" idx="4"/>
          </p:cNvCxnSpPr>
          <p:nvPr/>
        </p:nvCxnSpPr>
        <p:spPr>
          <a:xfrm flipV="1">
            <a:off x="8942832" y="5491605"/>
            <a:ext cx="12111" cy="666928"/>
          </a:xfrm>
          <a:prstGeom prst="line">
            <a:avLst/>
          </a:prstGeom>
          <a:ln w="412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Oval 34"/>
          <p:cNvSpPr>
            <a:spLocks noChangeArrowheads="1"/>
          </p:cNvSpPr>
          <p:nvPr/>
        </p:nvSpPr>
        <p:spPr bwMode="auto">
          <a:xfrm>
            <a:off x="7277774" y="6101908"/>
            <a:ext cx="243108" cy="243108"/>
          </a:xfrm>
          <a:prstGeom prst="ellipse">
            <a:avLst/>
          </a:prstGeom>
          <a:solidFill>
            <a:srgbClr val="FF0000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>
            <a:defPPr>
              <a:defRPr lang="he-IL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endParaRPr lang="en-US"/>
          </a:p>
        </p:txBody>
      </p:sp>
      <p:sp>
        <p:nvSpPr>
          <p:cNvPr id="36" name="Oval 35"/>
          <p:cNvSpPr>
            <a:spLocks noChangeArrowheads="1"/>
          </p:cNvSpPr>
          <p:nvPr/>
        </p:nvSpPr>
        <p:spPr bwMode="auto">
          <a:xfrm>
            <a:off x="8165234" y="5197345"/>
            <a:ext cx="243108" cy="243108"/>
          </a:xfrm>
          <a:prstGeom prst="ellipse">
            <a:avLst/>
          </a:prstGeom>
          <a:solidFill>
            <a:schemeClr val="accent1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>
            <a:defPPr>
              <a:defRPr lang="he-IL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endParaRPr lang="en-US"/>
          </a:p>
        </p:txBody>
      </p:sp>
      <p:sp>
        <p:nvSpPr>
          <p:cNvPr id="37" name="Oval 36"/>
          <p:cNvSpPr>
            <a:spLocks noChangeArrowheads="1"/>
          </p:cNvSpPr>
          <p:nvPr/>
        </p:nvSpPr>
        <p:spPr bwMode="auto">
          <a:xfrm>
            <a:off x="9782584" y="4206899"/>
            <a:ext cx="243108" cy="243108"/>
          </a:xfrm>
          <a:prstGeom prst="ellipse">
            <a:avLst/>
          </a:prstGeom>
          <a:solidFill>
            <a:schemeClr val="accent1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>
            <a:defPPr>
              <a:defRPr lang="he-IL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endParaRPr lang="en-US"/>
          </a:p>
        </p:txBody>
      </p:sp>
      <p:sp>
        <p:nvSpPr>
          <p:cNvPr id="38" name="Oval 37"/>
          <p:cNvSpPr>
            <a:spLocks noChangeArrowheads="1"/>
          </p:cNvSpPr>
          <p:nvPr/>
        </p:nvSpPr>
        <p:spPr bwMode="auto">
          <a:xfrm>
            <a:off x="10515871" y="5220981"/>
            <a:ext cx="243108" cy="243108"/>
          </a:xfrm>
          <a:prstGeom prst="ellipse">
            <a:avLst/>
          </a:prstGeom>
          <a:solidFill>
            <a:srgbClr val="00B050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>
            <a:defPPr>
              <a:defRPr lang="he-IL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endParaRPr lang="en-US"/>
          </a:p>
        </p:txBody>
      </p:sp>
      <p:sp>
        <p:nvSpPr>
          <p:cNvPr id="39" name="Oval 38"/>
          <p:cNvSpPr>
            <a:spLocks noChangeArrowheads="1"/>
          </p:cNvSpPr>
          <p:nvPr/>
        </p:nvSpPr>
        <p:spPr bwMode="auto">
          <a:xfrm>
            <a:off x="10649182" y="6202060"/>
            <a:ext cx="243108" cy="243108"/>
          </a:xfrm>
          <a:prstGeom prst="ellipse">
            <a:avLst/>
          </a:prstGeom>
          <a:solidFill>
            <a:schemeClr val="accent1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>
            <a:defPPr>
              <a:defRPr lang="he-IL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endParaRPr lang="en-US"/>
          </a:p>
        </p:txBody>
      </p:sp>
      <p:cxnSp>
        <p:nvCxnSpPr>
          <p:cNvPr id="40" name="Straight Connector 39"/>
          <p:cNvCxnSpPr>
            <a:stCxn id="37" idx="4"/>
            <a:endCxn id="38" idx="0"/>
          </p:cNvCxnSpPr>
          <p:nvPr/>
        </p:nvCxnSpPr>
        <p:spPr>
          <a:xfrm>
            <a:off x="9904138" y="4450007"/>
            <a:ext cx="733287" cy="770974"/>
          </a:xfrm>
          <a:prstGeom prst="line">
            <a:avLst/>
          </a:prstGeom>
          <a:ln w="412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>
            <a:stCxn id="38" idx="4"/>
            <a:endCxn id="39" idx="0"/>
          </p:cNvCxnSpPr>
          <p:nvPr/>
        </p:nvCxnSpPr>
        <p:spPr>
          <a:xfrm>
            <a:off x="10637425" y="5464089"/>
            <a:ext cx="133311" cy="737971"/>
          </a:xfrm>
          <a:prstGeom prst="line">
            <a:avLst/>
          </a:prstGeom>
          <a:ln w="412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2" name="TextBox 41"/>
              <p:cNvSpPr txBox="1"/>
              <p:nvPr/>
            </p:nvSpPr>
            <p:spPr>
              <a:xfrm flipH="1">
                <a:off x="10730671" y="4985654"/>
                <a:ext cx="499971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𝑣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42" name="TextBox 4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flipH="1">
                <a:off x="10730671" y="4985654"/>
                <a:ext cx="499971" cy="523220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3" name="TextBox 42"/>
              <p:cNvSpPr txBox="1"/>
              <p:nvPr/>
            </p:nvSpPr>
            <p:spPr>
              <a:xfrm>
                <a:off x="9604280" y="2977462"/>
                <a:ext cx="1351588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2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b>
                          <m:sSup>
                            <m:sSupPr>
                              <m:ctrlP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e>
                            <m:sup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∗</m:t>
                              </m:r>
                            </m:sup>
                          </m:sSup>
                        </m:sub>
                      </m:sSub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𝑣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43" name="TextBox 4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04280" y="2977462"/>
                <a:ext cx="1351588" cy="584775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4" name="TextBox 43"/>
              <p:cNvSpPr txBox="1"/>
              <p:nvPr/>
            </p:nvSpPr>
            <p:spPr>
              <a:xfrm>
                <a:off x="8526688" y="3952567"/>
                <a:ext cx="592663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𝑤</m:t>
                      </m:r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44" name="TextBox 4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26688" y="3952567"/>
                <a:ext cx="592663" cy="584775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5" name="TextBox 44"/>
              <p:cNvSpPr txBox="1"/>
              <p:nvPr/>
            </p:nvSpPr>
            <p:spPr>
              <a:xfrm>
                <a:off x="-143008" y="3107149"/>
                <a:ext cx="7911653" cy="143282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dirty="0"/>
                  <a:t>  </a:t>
                </a:r>
                <a:r>
                  <a:rPr lang="en-US" sz="2800" dirty="0">
                    <a:solidFill>
                      <a:srgbClr val="FF0000"/>
                    </a:solidFill>
                  </a:rPr>
                  <a:t>Stretch:</a:t>
                </a:r>
              </a:p>
              <a:p>
                <a:r>
                  <a:rPr lang="en-US" sz="2800" dirty="0"/>
                  <a:t>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eqArr>
                          <m:eqArrPr>
                            <m:ctrlP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</m:ctrlPr>
                          </m:eqArrPr>
                          <m:e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  </m:t>
                            </m:r>
                          </m:e>
                          <m:e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𝑑</m:t>
                            </m:r>
                          </m:e>
                        </m:eqArr>
                      </m:e>
                      <m:sub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𝐺</m:t>
                        </m:r>
                      </m:sub>
                    </m:sSub>
                    <m:d>
                      <m:d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𝑢</m:t>
                        </m:r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sz="28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  <m:sub>
                            <m:sSup>
                              <m:sSupPr>
                                <m:ctrlPr>
                                  <a:rPr lang="en-US" sz="2800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2800" i="1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e>
                              <m:sup>
                                <m:r>
                                  <a:rPr lang="en-US" sz="2800" i="1">
                                    <a:latin typeface="Cambria Math" panose="02040503050406030204" pitchFamily="18" charset="0"/>
                                  </a:rPr>
                                  <m:t>∗</m:t>
                                </m:r>
                              </m:sup>
                            </m:sSup>
                          </m:sub>
                        </m:sSub>
                        <m:d>
                          <m:dPr>
                            <m:ctrlPr>
                              <a:rPr lang="en-US" sz="28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𝑢</m:t>
                            </m:r>
                          </m:e>
                        </m:d>
                      </m:e>
                    </m:d>
                    <m:r>
                      <a:rPr lang="en-US" sz="2800" i="1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𝑑</m:t>
                        </m:r>
                      </m:e>
                      <m:sub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𝐺</m:t>
                        </m:r>
                      </m:sub>
                    </m:sSub>
                    <m:d>
                      <m:d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8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  <m:sub>
                            <m:sSup>
                              <m:sSupPr>
                                <m:ctrlPr>
                                  <a:rPr lang="en-US" sz="2800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2800" i="1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e>
                              <m:sup>
                                <m:r>
                                  <a:rPr lang="en-US" sz="2800" i="1">
                                    <a:latin typeface="Cambria Math" panose="02040503050406030204" pitchFamily="18" charset="0"/>
                                  </a:rPr>
                                  <m:t>∗</m:t>
                                </m:r>
                              </m:sup>
                            </m:sSup>
                          </m:sub>
                        </m:sSub>
                        <m:d>
                          <m:dPr>
                            <m:ctrlPr>
                              <a:rPr lang="en-US" sz="28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𝑢</m:t>
                            </m:r>
                          </m:e>
                        </m:d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</m:d>
                    <m:r>
                      <a:rPr lang="en-US" sz="2800" i="1">
                        <a:latin typeface="Cambria Math" panose="02040503050406030204" pitchFamily="18" charset="0"/>
                      </a:rPr>
                      <m:t>≤</m:t>
                    </m:r>
                    <m:d>
                      <m:dPr>
                        <m:ctrlPr>
                          <a:rPr lang="en-US" sz="28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𝟒</m:t>
                        </m:r>
                        <m:r>
                          <a:rPr lang="en-US" sz="28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𝒌</m:t>
                        </m:r>
                        <m:r>
                          <a:rPr lang="en-US" sz="28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28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𝟑</m:t>
                        </m:r>
                      </m:e>
                    </m:d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𝑑</m:t>
                        </m:r>
                      </m:e>
                      <m:sub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𝐺</m:t>
                        </m:r>
                      </m:sub>
                    </m:sSub>
                    <m:r>
                      <a:rPr lang="en-US" sz="2800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𝑢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𝑣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sz="2800" dirty="0"/>
              </a:p>
              <a:p>
                <a:endParaRPr lang="en-US" sz="2400" dirty="0"/>
              </a:p>
            </p:txBody>
          </p:sp>
        </mc:Choice>
        <mc:Fallback xmlns="">
          <p:sp>
            <p:nvSpPr>
              <p:cNvPr id="45" name="TextBox 4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143008" y="3107149"/>
                <a:ext cx="7911653" cy="1432828"/>
              </a:xfrm>
              <a:prstGeom prst="rect">
                <a:avLst/>
              </a:prstGeom>
              <a:blipFill>
                <a:blip r:embed="rId8"/>
                <a:stretch>
                  <a:fillRect t="-425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02377911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191742" y="298380"/>
            <a:ext cx="10631039" cy="895149"/>
          </a:xfrm>
          <a:prstGeom prst="rect">
            <a:avLst/>
          </a:prstGeom>
          <a:ln w="76200" cmpd="dbl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endParaRPr lang="en-US" sz="28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278369" y="466999"/>
                <a:ext cx="11414262" cy="5579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b="1" dirty="0"/>
                  <a:t>Lemma</a:t>
                </a:r>
                <a:r>
                  <a:rPr lang="en-US" sz="2800" dirty="0"/>
                  <a:t>: If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  <m:d>
                      <m:d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</m:d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𝐵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𝑢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800" dirty="0"/>
                  <a:t> then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  <m:d>
                      <m:d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</m:d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𝐵</m:t>
                    </m:r>
                    <m:d>
                      <m:d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</m:d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  </m:t>
                    </m:r>
                  </m:oMath>
                </a14:m>
                <a:r>
                  <a:rPr lang="en-US" sz="2800" dirty="0"/>
                  <a:t>for every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𝑤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𝜋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𝑢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𝑣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, </m:t>
                    </m:r>
                    <m:sSub>
                      <m:sSub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sub>
                    </m:sSub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sz="2800" dirty="0"/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8369" y="466999"/>
                <a:ext cx="11414262" cy="557910"/>
              </a:xfrm>
              <a:prstGeom prst="rect">
                <a:avLst/>
              </a:prstGeom>
              <a:blipFill>
                <a:blip r:embed="rId2"/>
                <a:stretch>
                  <a:fillRect l="-1122" t="-10989" b="-2527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7" name="Straight Connector 6"/>
          <p:cNvCxnSpPr/>
          <p:nvPr/>
        </p:nvCxnSpPr>
        <p:spPr>
          <a:xfrm>
            <a:off x="10748082" y="2361622"/>
            <a:ext cx="382708" cy="918606"/>
          </a:xfrm>
          <a:prstGeom prst="line">
            <a:avLst/>
          </a:prstGeom>
          <a:ln w="412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 flipH="1">
            <a:off x="9600583" y="3487455"/>
            <a:ext cx="607786" cy="767664"/>
          </a:xfrm>
          <a:prstGeom prst="line">
            <a:avLst/>
          </a:prstGeom>
          <a:ln w="412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10382111" y="3487734"/>
            <a:ext cx="400280" cy="771963"/>
          </a:xfrm>
          <a:prstGeom prst="line">
            <a:avLst/>
          </a:prstGeom>
          <a:ln w="412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Oval 9"/>
          <p:cNvSpPr>
            <a:spLocks noChangeArrowheads="1"/>
          </p:cNvSpPr>
          <p:nvPr/>
        </p:nvSpPr>
        <p:spPr bwMode="auto">
          <a:xfrm>
            <a:off x="10656784" y="4261995"/>
            <a:ext cx="243108" cy="243108"/>
          </a:xfrm>
          <a:prstGeom prst="ellipse">
            <a:avLst/>
          </a:prstGeom>
          <a:solidFill>
            <a:schemeClr val="accent1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>
            <a:defPPr>
              <a:defRPr lang="he-IL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endParaRPr lang="en-US"/>
          </a:p>
        </p:txBody>
      </p:sp>
      <p:cxnSp>
        <p:nvCxnSpPr>
          <p:cNvPr id="11" name="Straight Connector 10"/>
          <p:cNvCxnSpPr>
            <a:stCxn id="35" idx="4"/>
          </p:cNvCxnSpPr>
          <p:nvPr/>
        </p:nvCxnSpPr>
        <p:spPr>
          <a:xfrm>
            <a:off x="11145799" y="3468229"/>
            <a:ext cx="114702" cy="786890"/>
          </a:xfrm>
          <a:prstGeom prst="line">
            <a:avLst/>
          </a:prstGeom>
          <a:ln w="412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Oval 11"/>
          <p:cNvSpPr>
            <a:spLocks noChangeArrowheads="1"/>
          </p:cNvSpPr>
          <p:nvPr/>
        </p:nvSpPr>
        <p:spPr bwMode="auto">
          <a:xfrm>
            <a:off x="11166433" y="4232557"/>
            <a:ext cx="243108" cy="243108"/>
          </a:xfrm>
          <a:prstGeom prst="ellipse">
            <a:avLst/>
          </a:prstGeom>
          <a:solidFill>
            <a:schemeClr val="accent1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>
            <a:defPPr>
              <a:defRPr lang="he-IL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endParaRPr lang="en-US"/>
          </a:p>
        </p:txBody>
      </p:sp>
      <p:cxnSp>
        <p:nvCxnSpPr>
          <p:cNvPr id="13" name="Straight Connector 12"/>
          <p:cNvCxnSpPr>
            <a:stCxn id="34" idx="4"/>
          </p:cNvCxnSpPr>
          <p:nvPr/>
        </p:nvCxnSpPr>
        <p:spPr>
          <a:xfrm flipH="1">
            <a:off x="9208211" y="4458675"/>
            <a:ext cx="320238" cy="688325"/>
          </a:xfrm>
          <a:prstGeom prst="line">
            <a:avLst/>
          </a:prstGeom>
          <a:ln w="412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 flipH="1">
            <a:off x="9798698" y="4455644"/>
            <a:ext cx="331997" cy="686778"/>
          </a:xfrm>
          <a:prstGeom prst="line">
            <a:avLst/>
          </a:prstGeom>
          <a:ln w="412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10249338" y="4494876"/>
            <a:ext cx="347581" cy="629092"/>
          </a:xfrm>
          <a:prstGeom prst="line">
            <a:avLst/>
          </a:prstGeom>
          <a:ln w="412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Oval 15"/>
          <p:cNvSpPr>
            <a:spLocks noChangeArrowheads="1"/>
          </p:cNvSpPr>
          <p:nvPr/>
        </p:nvSpPr>
        <p:spPr bwMode="auto">
          <a:xfrm>
            <a:off x="9079490" y="5144337"/>
            <a:ext cx="243108" cy="243108"/>
          </a:xfrm>
          <a:prstGeom prst="ellipse">
            <a:avLst/>
          </a:prstGeom>
          <a:solidFill>
            <a:schemeClr val="accent1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>
            <a:defPPr>
              <a:defRPr lang="he-IL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endParaRPr lang="en-US"/>
          </a:p>
        </p:txBody>
      </p:sp>
      <p:sp>
        <p:nvSpPr>
          <p:cNvPr id="17" name="Oval 16"/>
          <p:cNvSpPr>
            <a:spLocks noChangeArrowheads="1"/>
          </p:cNvSpPr>
          <p:nvPr/>
        </p:nvSpPr>
        <p:spPr bwMode="auto">
          <a:xfrm>
            <a:off x="9662995" y="5135961"/>
            <a:ext cx="243108" cy="243108"/>
          </a:xfrm>
          <a:prstGeom prst="ellipse">
            <a:avLst/>
          </a:prstGeom>
          <a:solidFill>
            <a:schemeClr val="accent1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>
            <a:defPPr>
              <a:defRPr lang="he-IL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endParaRPr lang="en-US"/>
          </a:p>
        </p:txBody>
      </p:sp>
      <p:sp>
        <p:nvSpPr>
          <p:cNvPr id="18" name="Oval 17"/>
          <p:cNvSpPr>
            <a:spLocks noChangeArrowheads="1"/>
          </p:cNvSpPr>
          <p:nvPr/>
        </p:nvSpPr>
        <p:spPr bwMode="auto">
          <a:xfrm>
            <a:off x="10505590" y="5128829"/>
            <a:ext cx="243108" cy="243108"/>
          </a:xfrm>
          <a:prstGeom prst="ellipse">
            <a:avLst/>
          </a:prstGeom>
          <a:solidFill>
            <a:schemeClr val="accent1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>
            <a:defPPr>
              <a:defRPr lang="he-IL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endParaRPr lang="en-US"/>
          </a:p>
        </p:txBody>
      </p:sp>
      <p:cxnSp>
        <p:nvCxnSpPr>
          <p:cNvPr id="22" name="Straight Connector 21"/>
          <p:cNvCxnSpPr/>
          <p:nvPr/>
        </p:nvCxnSpPr>
        <p:spPr>
          <a:xfrm flipH="1">
            <a:off x="8630558" y="4462625"/>
            <a:ext cx="831885" cy="681712"/>
          </a:xfrm>
          <a:prstGeom prst="line">
            <a:avLst/>
          </a:prstGeom>
          <a:ln w="412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Oval 23"/>
          <p:cNvSpPr>
            <a:spLocks noChangeArrowheads="1"/>
          </p:cNvSpPr>
          <p:nvPr/>
        </p:nvSpPr>
        <p:spPr bwMode="auto">
          <a:xfrm>
            <a:off x="10002166" y="5931511"/>
            <a:ext cx="243108" cy="243108"/>
          </a:xfrm>
          <a:prstGeom prst="ellipse">
            <a:avLst/>
          </a:prstGeom>
          <a:solidFill>
            <a:schemeClr val="accent1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>
            <a:defPPr>
              <a:defRPr lang="he-IL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endParaRPr lang="en-US"/>
          </a:p>
        </p:txBody>
      </p:sp>
      <p:sp>
        <p:nvSpPr>
          <p:cNvPr id="25" name="Oval 24"/>
          <p:cNvSpPr>
            <a:spLocks noChangeArrowheads="1"/>
          </p:cNvSpPr>
          <p:nvPr/>
        </p:nvSpPr>
        <p:spPr bwMode="auto">
          <a:xfrm>
            <a:off x="10062939" y="5176755"/>
            <a:ext cx="243108" cy="243108"/>
          </a:xfrm>
          <a:prstGeom prst="ellipse">
            <a:avLst/>
          </a:prstGeom>
          <a:solidFill>
            <a:schemeClr val="accent1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>
            <a:defPPr>
              <a:defRPr lang="he-IL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endParaRPr lang="en-US"/>
          </a:p>
        </p:txBody>
      </p:sp>
      <p:sp>
        <p:nvSpPr>
          <p:cNvPr id="26" name="Oval 25"/>
          <p:cNvSpPr>
            <a:spLocks noChangeArrowheads="1"/>
          </p:cNvSpPr>
          <p:nvPr/>
        </p:nvSpPr>
        <p:spPr bwMode="auto">
          <a:xfrm>
            <a:off x="10075050" y="4266719"/>
            <a:ext cx="243108" cy="243108"/>
          </a:xfrm>
          <a:prstGeom prst="ellipse">
            <a:avLst/>
          </a:prstGeom>
          <a:solidFill>
            <a:schemeClr val="accent1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>
            <a:defPPr>
              <a:defRPr lang="he-IL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endParaRPr lang="en-US"/>
          </a:p>
        </p:txBody>
      </p:sp>
      <p:sp>
        <p:nvSpPr>
          <p:cNvPr id="27" name="Oval 26"/>
          <p:cNvSpPr>
            <a:spLocks noChangeArrowheads="1"/>
          </p:cNvSpPr>
          <p:nvPr/>
        </p:nvSpPr>
        <p:spPr bwMode="auto">
          <a:xfrm>
            <a:off x="10190860" y="3291828"/>
            <a:ext cx="243108" cy="243108"/>
          </a:xfrm>
          <a:prstGeom prst="ellipse">
            <a:avLst/>
          </a:prstGeom>
          <a:solidFill>
            <a:schemeClr val="accent1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>
            <a:defPPr>
              <a:defRPr lang="he-IL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endParaRPr lang="en-US"/>
          </a:p>
        </p:txBody>
      </p:sp>
      <p:sp>
        <p:nvSpPr>
          <p:cNvPr id="28" name="Oval 27"/>
          <p:cNvSpPr>
            <a:spLocks noChangeArrowheads="1"/>
          </p:cNvSpPr>
          <p:nvPr/>
        </p:nvSpPr>
        <p:spPr bwMode="auto">
          <a:xfrm>
            <a:off x="10639629" y="2237770"/>
            <a:ext cx="243108" cy="243108"/>
          </a:xfrm>
          <a:prstGeom prst="ellipse">
            <a:avLst/>
          </a:prstGeom>
          <a:solidFill>
            <a:schemeClr val="accent1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>
            <a:defPPr>
              <a:defRPr lang="he-IL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endParaRPr lang="en-US"/>
          </a:p>
        </p:txBody>
      </p:sp>
      <p:cxnSp>
        <p:nvCxnSpPr>
          <p:cNvPr id="29" name="Straight Connector 28"/>
          <p:cNvCxnSpPr/>
          <p:nvPr/>
        </p:nvCxnSpPr>
        <p:spPr>
          <a:xfrm flipV="1">
            <a:off x="10361012" y="2465904"/>
            <a:ext cx="362817" cy="846552"/>
          </a:xfrm>
          <a:prstGeom prst="line">
            <a:avLst/>
          </a:prstGeom>
          <a:ln w="412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>
            <a:stCxn id="26" idx="0"/>
            <a:endCxn id="27" idx="4"/>
          </p:cNvCxnSpPr>
          <p:nvPr/>
        </p:nvCxnSpPr>
        <p:spPr>
          <a:xfrm flipV="1">
            <a:off x="10196604" y="3534936"/>
            <a:ext cx="115810" cy="731783"/>
          </a:xfrm>
          <a:prstGeom prst="line">
            <a:avLst/>
          </a:prstGeom>
          <a:ln w="412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>
            <a:stCxn id="25" idx="0"/>
            <a:endCxn id="26" idx="4"/>
          </p:cNvCxnSpPr>
          <p:nvPr/>
        </p:nvCxnSpPr>
        <p:spPr>
          <a:xfrm flipV="1">
            <a:off x="10184493" y="4509827"/>
            <a:ext cx="12111" cy="666928"/>
          </a:xfrm>
          <a:prstGeom prst="line">
            <a:avLst/>
          </a:prstGeom>
          <a:ln w="412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/>
          <p:cNvCxnSpPr>
            <a:stCxn id="24" idx="0"/>
            <a:endCxn id="25" idx="4"/>
          </p:cNvCxnSpPr>
          <p:nvPr/>
        </p:nvCxnSpPr>
        <p:spPr>
          <a:xfrm flipV="1">
            <a:off x="10123720" y="5419863"/>
            <a:ext cx="60773" cy="511648"/>
          </a:xfrm>
          <a:prstGeom prst="line">
            <a:avLst/>
          </a:prstGeom>
          <a:ln w="412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Oval 32"/>
          <p:cNvSpPr>
            <a:spLocks noChangeArrowheads="1"/>
          </p:cNvSpPr>
          <p:nvPr/>
        </p:nvSpPr>
        <p:spPr bwMode="auto">
          <a:xfrm>
            <a:off x="8519435" y="5120130"/>
            <a:ext cx="243108" cy="243108"/>
          </a:xfrm>
          <a:prstGeom prst="ellipse">
            <a:avLst/>
          </a:prstGeom>
          <a:solidFill>
            <a:srgbClr val="FF0000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>
            <a:defPPr>
              <a:defRPr lang="he-IL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endParaRPr lang="en-US"/>
          </a:p>
        </p:txBody>
      </p:sp>
      <p:sp>
        <p:nvSpPr>
          <p:cNvPr id="34" name="Oval 33"/>
          <p:cNvSpPr>
            <a:spLocks noChangeArrowheads="1"/>
          </p:cNvSpPr>
          <p:nvPr/>
        </p:nvSpPr>
        <p:spPr bwMode="auto">
          <a:xfrm>
            <a:off x="9406895" y="4215567"/>
            <a:ext cx="243108" cy="243108"/>
          </a:xfrm>
          <a:prstGeom prst="ellipse">
            <a:avLst/>
          </a:prstGeom>
          <a:solidFill>
            <a:schemeClr val="accent1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>
            <a:defPPr>
              <a:defRPr lang="he-IL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endParaRPr lang="en-US"/>
          </a:p>
        </p:txBody>
      </p:sp>
      <p:sp>
        <p:nvSpPr>
          <p:cNvPr id="35" name="Oval 34"/>
          <p:cNvSpPr>
            <a:spLocks noChangeArrowheads="1"/>
          </p:cNvSpPr>
          <p:nvPr/>
        </p:nvSpPr>
        <p:spPr bwMode="auto">
          <a:xfrm>
            <a:off x="11024245" y="3225121"/>
            <a:ext cx="243108" cy="243108"/>
          </a:xfrm>
          <a:prstGeom prst="ellipse">
            <a:avLst/>
          </a:prstGeom>
          <a:solidFill>
            <a:schemeClr val="accent1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>
            <a:defPPr>
              <a:defRPr lang="he-IL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endParaRPr lang="en-US"/>
          </a:p>
        </p:txBody>
      </p:sp>
      <p:sp>
        <p:nvSpPr>
          <p:cNvPr id="36" name="Oval 35"/>
          <p:cNvSpPr>
            <a:spLocks noChangeArrowheads="1"/>
          </p:cNvSpPr>
          <p:nvPr/>
        </p:nvSpPr>
        <p:spPr bwMode="auto">
          <a:xfrm>
            <a:off x="11757532" y="4239203"/>
            <a:ext cx="243108" cy="243108"/>
          </a:xfrm>
          <a:prstGeom prst="ellipse">
            <a:avLst/>
          </a:prstGeom>
          <a:solidFill>
            <a:srgbClr val="00B050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>
            <a:defPPr>
              <a:defRPr lang="he-IL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endParaRPr lang="en-US"/>
          </a:p>
        </p:txBody>
      </p:sp>
      <p:cxnSp>
        <p:nvCxnSpPr>
          <p:cNvPr id="38" name="Straight Connector 37"/>
          <p:cNvCxnSpPr>
            <a:stCxn id="35" idx="4"/>
            <a:endCxn id="36" idx="0"/>
          </p:cNvCxnSpPr>
          <p:nvPr/>
        </p:nvCxnSpPr>
        <p:spPr>
          <a:xfrm>
            <a:off x="11145799" y="3468229"/>
            <a:ext cx="733287" cy="770974"/>
          </a:xfrm>
          <a:prstGeom prst="line">
            <a:avLst/>
          </a:prstGeom>
          <a:ln w="412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0" name="TextBox 39"/>
              <p:cNvSpPr txBox="1"/>
              <p:nvPr/>
            </p:nvSpPr>
            <p:spPr>
              <a:xfrm flipH="1">
                <a:off x="11658380" y="4381102"/>
                <a:ext cx="499971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𝑣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40" name="TextBox 3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flipH="1">
                <a:off x="11658380" y="4381102"/>
                <a:ext cx="499971" cy="523220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1" name="TextBox 40"/>
              <p:cNvSpPr txBox="1"/>
              <p:nvPr/>
            </p:nvSpPr>
            <p:spPr>
              <a:xfrm>
                <a:off x="9624978" y="1551560"/>
                <a:ext cx="2004331" cy="62433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2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𝑦</m:t>
                          </m:r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b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𝑗</m:t>
                          </m:r>
                        </m:sub>
                      </m:sSub>
                      <m:r>
                        <a:rPr lang="en-US" sz="3200" i="1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3200" i="1">
                          <a:latin typeface="Cambria Math" panose="02040503050406030204" pitchFamily="18" charset="0"/>
                        </a:rPr>
                        <m:t>𝑣</m:t>
                      </m:r>
                      <m:r>
                        <a:rPr lang="en-US" sz="3200" i="1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41" name="TextBox 4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24978" y="1551560"/>
                <a:ext cx="2004331" cy="624338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2" name="TextBox 41"/>
              <p:cNvSpPr txBox="1"/>
              <p:nvPr/>
            </p:nvSpPr>
            <p:spPr>
              <a:xfrm>
                <a:off x="9768349" y="2970789"/>
                <a:ext cx="592663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𝑤</m:t>
                      </m:r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42" name="TextBox 4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768349" y="2970789"/>
                <a:ext cx="592663" cy="584775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3" name="TextBox 42"/>
              <p:cNvSpPr txBox="1"/>
              <p:nvPr/>
            </p:nvSpPr>
            <p:spPr>
              <a:xfrm>
                <a:off x="8315055" y="4579740"/>
                <a:ext cx="523733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𝑢</m:t>
                      </m:r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43" name="TextBox 4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15055" y="4579740"/>
                <a:ext cx="523733" cy="584775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9" name="TextBox 58"/>
              <p:cNvSpPr txBox="1"/>
              <p:nvPr/>
            </p:nvSpPr>
            <p:spPr>
              <a:xfrm>
                <a:off x="47067" y="4244409"/>
                <a:ext cx="7429278" cy="119776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𝑑</m:t>
                      </m:r>
                      <m:d>
                        <m:d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𝑢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𝑞</m:t>
                              </m:r>
                            </m:sub>
                          </m:sSub>
                          <m:d>
                            <m:d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</m:d>
                        </m:e>
                      </m:d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𝑑</m:t>
                      </m:r>
                      <m:d>
                        <m:dPr>
                          <m:ctrlPr>
                            <a:rPr lang="en-US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𝑢</m:t>
                          </m:r>
                          <m:r>
                            <a:rPr lang="en-US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𝑤</m:t>
                          </m:r>
                        </m:e>
                      </m:d>
                      <m:r>
                        <a:rPr lang="en-US" sz="2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2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𝑑</m:t>
                      </m:r>
                      <m:d>
                        <m:dPr>
                          <m:ctrlPr>
                            <a:rPr lang="en-US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𝑤</m:t>
                          </m:r>
                          <m:r>
                            <a:rPr lang="en-US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sz="24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e>
                            <m:sub>
                              <m:r>
                                <a:rPr lang="en-US" sz="24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𝑞</m:t>
                              </m:r>
                            </m:sub>
                          </m:sSub>
                          <m:d>
                            <m:dPr>
                              <m:ctrlPr>
                                <a:rPr lang="en-US" sz="24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4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</m:d>
                        </m:e>
                      </m:d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&lt;</m:t>
                      </m:r>
                      <m:r>
                        <a:rPr lang="en-US" sz="2400" i="1">
                          <a:latin typeface="Cambria Math" panose="02040503050406030204" pitchFamily="18" charset="0"/>
                          <a:sym typeface="Wingdings" panose="05000000000000000000" pitchFamily="2" charset="2"/>
                        </a:rPr>
                        <m:t>𝑑</m:t>
                      </m:r>
                      <m:r>
                        <a:rPr lang="en-US" sz="2400" i="1">
                          <a:latin typeface="Cambria Math" panose="02040503050406030204" pitchFamily="18" charset="0"/>
                          <a:sym typeface="Wingdings" panose="05000000000000000000" pitchFamily="2" charset="2"/>
                        </a:rPr>
                        <m:t>(</m:t>
                      </m:r>
                      <m:r>
                        <a:rPr lang="en-US" sz="2400" i="1">
                          <a:latin typeface="Cambria Math" panose="02040503050406030204" pitchFamily="18" charset="0"/>
                          <a:sym typeface="Wingdings" panose="05000000000000000000" pitchFamily="2" charset="2"/>
                        </a:rPr>
                        <m:t>𝑢</m:t>
                      </m:r>
                      <m:r>
                        <a:rPr lang="en-US" sz="2400" i="1">
                          <a:latin typeface="Cambria Math" panose="02040503050406030204" pitchFamily="18" charset="0"/>
                          <a:sym typeface="Wingdings" panose="05000000000000000000" pitchFamily="2" charset="2"/>
                        </a:rPr>
                        <m:t>, </m:t>
                      </m:r>
                      <m:sSub>
                        <m:sSubPr>
                          <m:ctrlPr>
                            <a:rPr lang="en-US" sz="2400" i="1"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</m:ctrlPr>
                        </m:sSub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  <m:t>𝑝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  <m:t>𝑞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  <m:t>+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  <m:t>1</m:t>
                          </m:r>
                        </m:sub>
                      </m:sSub>
                      <m:d>
                        <m:dPr>
                          <m:ctrlPr>
                            <a:rPr lang="en-US" sz="2400" i="1"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</m:ctrlPr>
                        </m:d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  <m:t>𝑢</m:t>
                          </m:r>
                        </m:e>
                      </m:d>
                      <m:r>
                        <a:rPr lang="en-US" sz="2400" i="1">
                          <a:latin typeface="Cambria Math" panose="02040503050406030204" pitchFamily="18" charset="0"/>
                          <a:sym typeface="Wingdings" panose="05000000000000000000" pitchFamily="2" charset="2"/>
                        </a:rPr>
                        <m:t>)</m:t>
                      </m:r>
                    </m:oMath>
                  </m:oMathPara>
                </a14:m>
                <a:endParaRPr lang="en-US" sz="2400" dirty="0"/>
              </a:p>
              <a:p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≤</m:t>
                    </m:r>
                  </m:oMath>
                </a14:m>
                <a:r>
                  <a:rPr lang="en-US" sz="2400" dirty="0"/>
                  <a:t> </a:t>
                </a:r>
                <a14:m>
                  <m:oMath xmlns:m="http://schemas.openxmlformats.org/officeDocument/2006/math">
                    <m:r>
                      <a:rPr lang="en-US" sz="2400" b="0" i="1" dirty="0" smtClean="0">
                        <a:latin typeface="Cambria Math" panose="02040503050406030204" pitchFamily="18" charset="0"/>
                      </a:rPr>
                      <m:t>𝑑</m:t>
                    </m:r>
                    <m:d>
                      <m:dPr>
                        <m:ctrlPr>
                          <a:rPr lang="en-US" sz="2400" b="0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dirty="0" smtClean="0">
                            <a:latin typeface="Cambria Math" panose="02040503050406030204" pitchFamily="18" charset="0"/>
                          </a:rPr>
                          <m:t>𝑢</m:t>
                        </m:r>
                        <m:r>
                          <a:rPr lang="en-US" sz="2400" b="0" i="1" dirty="0" smtClean="0">
                            <a:latin typeface="Cambria Math" panose="02040503050406030204" pitchFamily="18" charset="0"/>
                          </a:rPr>
                          <m:t>, </m:t>
                        </m:r>
                        <m:sSub>
                          <m:sSubPr>
                            <m:ctrlPr>
                              <a:rPr lang="en-US" sz="2400" b="0" i="1" dirty="0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0" i="1" dirty="0" smtClean="0"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  <m:sub>
                            <m:r>
                              <a:rPr lang="en-US" sz="2400" b="0" i="1" dirty="0" smtClean="0">
                                <a:latin typeface="Cambria Math" panose="02040503050406030204" pitchFamily="18" charset="0"/>
                              </a:rPr>
                              <m:t>𝑞</m:t>
                            </m:r>
                            <m:r>
                              <a:rPr lang="en-US" sz="2400" b="0" i="1" dirty="0" smtClean="0"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en-US" sz="2400" b="0" i="1" dirty="0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d>
                          <m:dPr>
                            <m:ctrlPr>
                              <a:rPr lang="en-US" sz="2400" b="0" i="1" dirty="0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400" b="0" i="1" dirty="0" smtClean="0">
                                <a:latin typeface="Cambria Math" panose="02040503050406030204" pitchFamily="18" charset="0"/>
                              </a:rPr>
                              <m:t>𝑤</m:t>
                            </m:r>
                          </m:e>
                        </m:d>
                      </m:e>
                    </m:d>
                    <m:r>
                      <a:rPr lang="en-US" sz="2400" b="0" i="1" dirty="0" smtClean="0">
                        <a:latin typeface="Cambria Math" panose="02040503050406030204" pitchFamily="18" charset="0"/>
                      </a:rPr>
                      <m:t>≤</m:t>
                    </m:r>
                    <m:r>
                      <a:rPr lang="en-US" sz="2400" b="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𝑑</m:t>
                    </m:r>
                    <m:d>
                      <m:dPr>
                        <m:ctrlPr>
                          <a:rPr lang="en-US" sz="2400" b="0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𝑢</m:t>
                        </m:r>
                        <m:r>
                          <a:rPr lang="en-US" sz="2400" b="0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2400" b="0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</m:d>
                    <m:r>
                      <a:rPr lang="en-US" sz="2400" b="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2400" b="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𝑑</m:t>
                    </m:r>
                    <m:r>
                      <a:rPr lang="en-US" sz="2400" b="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400" b="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𝑤</m:t>
                    </m:r>
                    <m:r>
                      <a:rPr lang="en-US" sz="2400" b="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sz="2400" b="0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sz="2400" b="0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𝑞</m:t>
                        </m:r>
                        <m:r>
                          <a:rPr lang="en-US" sz="2400" b="0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sz="2400" b="0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d>
                      <m:dPr>
                        <m:ctrlPr>
                          <a:rPr lang="en-US" sz="2400" b="0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</m:d>
                    <m:r>
                      <a:rPr lang="en-US" sz="2400" b="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sz="2400" dirty="0"/>
              </a:p>
            </p:txBody>
          </p:sp>
        </mc:Choice>
        <mc:Fallback xmlns="">
          <p:sp>
            <p:nvSpPr>
              <p:cNvPr id="59" name="TextBox 5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067" y="4244409"/>
                <a:ext cx="7429278" cy="1197764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61" name="Straight Connector 60"/>
          <p:cNvCxnSpPr/>
          <p:nvPr/>
        </p:nvCxnSpPr>
        <p:spPr>
          <a:xfrm flipH="1" flipV="1">
            <a:off x="162868" y="3028371"/>
            <a:ext cx="5832478" cy="13748"/>
          </a:xfrm>
          <a:prstGeom prst="line">
            <a:avLst/>
          </a:prstGeom>
          <a:ln w="38100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63" name="TextBox 62"/>
              <p:cNvSpPr txBox="1"/>
              <p:nvPr/>
            </p:nvSpPr>
            <p:spPr>
              <a:xfrm>
                <a:off x="47067" y="3324043"/>
                <a:ext cx="6158481" cy="64504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𝑞</m:t>
                        </m:r>
                      </m:sub>
                    </m:sSub>
                    <m:d>
                      <m:d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</m:d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𝐵</m:t>
                    </m:r>
                    <m:d>
                      <m:d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</m:d>
                  </m:oMath>
                </a14:m>
                <a:r>
                  <a:rPr lang="en-US" sz="2400" dirty="0">
                    <a:sym typeface="Wingdings" panose="05000000000000000000" pitchFamily="2" charset="2"/>
                  </a:rPr>
                  <a:t> 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𝑑</m:t>
                    </m:r>
                    <m:d>
                      <m:dPr>
                        <m:ctrlPr>
                          <a:rPr lang="en-US" sz="2400" b="0" i="1" smtClean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𝑢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,</m:t>
                        </m:r>
                        <m:sSub>
                          <m:sSub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  <a:sym typeface="Wingdings" panose="05000000000000000000" pitchFamily="2" charset="2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sym typeface="Wingdings" panose="05000000000000000000" pitchFamily="2" charset="2"/>
                              </a:rPr>
                              <m:t>𝑝</m:t>
                            </m:r>
                          </m:e>
                          <m:sub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sym typeface="Wingdings" panose="05000000000000000000" pitchFamily="2" charset="2"/>
                              </a:rPr>
                              <m:t>𝑞</m:t>
                            </m:r>
                          </m:sub>
                        </m:sSub>
                        <m:d>
                          <m:d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  <a:sym typeface="Wingdings" panose="05000000000000000000" pitchFamily="2" charset="2"/>
                              </a:rPr>
                            </m:ctrlPr>
                          </m:d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sym typeface="Wingdings" panose="05000000000000000000" pitchFamily="2" charset="2"/>
                              </a:rPr>
                              <m:t>𝑣</m:t>
                            </m:r>
                          </m:e>
                        </m:d>
                      </m:e>
                    </m:d>
                    <m:r>
                      <a:rPr lang="en-US" sz="2400" b="0" i="1" smtClean="0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&lt;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𝑑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(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𝑢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, </m:t>
                    </m:r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𝑝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𝑞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+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1</m:t>
                        </m:r>
                      </m:sub>
                    </m:sSub>
                    <m:d>
                      <m:dPr>
                        <m:ctrlPr>
                          <a:rPr lang="en-US" sz="2400" b="0" i="1" smtClean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𝑢</m:t>
                        </m:r>
                      </m:e>
                    </m:d>
                    <m:r>
                      <a:rPr lang="en-US" sz="2400" b="0" i="1" smtClean="0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)</m:t>
                    </m:r>
                  </m:oMath>
                </a14:m>
                <a:endParaRPr lang="en-US" sz="2400" dirty="0"/>
              </a:p>
            </p:txBody>
          </p:sp>
        </mc:Choice>
        <mc:Fallback xmlns="">
          <p:sp>
            <p:nvSpPr>
              <p:cNvPr id="63" name="TextBox 6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067" y="3324043"/>
                <a:ext cx="6158481" cy="645048"/>
              </a:xfrm>
              <a:prstGeom prst="rect">
                <a:avLst/>
              </a:prstGeom>
              <a:blipFill>
                <a:blip r:embed="rId8"/>
                <a:stretch>
                  <a:fillRect b="-6604"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4" name="Right Arrow 63"/>
          <p:cNvSpPr/>
          <p:nvPr/>
        </p:nvSpPr>
        <p:spPr>
          <a:xfrm>
            <a:off x="221844" y="5810749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6" name="Rectangle 65"/>
              <p:cNvSpPr/>
              <p:nvPr/>
            </p:nvSpPr>
            <p:spPr>
              <a:xfrm>
                <a:off x="1261033" y="5803964"/>
                <a:ext cx="2065244" cy="49019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𝑞</m:t>
                          </m:r>
                        </m:sub>
                      </m:sSub>
                      <m:d>
                        <m:d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</m:d>
                      <m:r>
                        <a:rPr lang="en-US" sz="2400" i="1">
                          <a:latin typeface="Cambria Math" panose="02040503050406030204" pitchFamily="18" charset="0"/>
                        </a:rPr>
                        <m:t>∈</m:t>
                      </m:r>
                      <m:r>
                        <a:rPr lang="en-US" sz="2400" i="1">
                          <a:latin typeface="Cambria Math" panose="02040503050406030204" pitchFamily="18" charset="0"/>
                        </a:rPr>
                        <m:t>𝐵</m:t>
                      </m:r>
                      <m:r>
                        <a:rPr lang="en-US" sz="2400" i="1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2400" i="1">
                          <a:latin typeface="Cambria Math" panose="02040503050406030204" pitchFamily="18" charset="0"/>
                        </a:rPr>
                        <m:t>𝑤</m:t>
                      </m:r>
                      <m:r>
                        <a:rPr lang="en-US" sz="2400" i="1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66" name="Rectangle 6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61033" y="5803964"/>
                <a:ext cx="2065244" cy="490199"/>
              </a:xfrm>
              <a:prstGeom prst="rect">
                <a:avLst/>
              </a:prstGeom>
              <a:blipFill>
                <a:blip r:embed="rId9"/>
                <a:stretch>
                  <a:fillRect r="-295" b="-11111"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162868" y="1514943"/>
                <a:ext cx="7548348" cy="1683538"/>
              </a:xfrm>
              <a:prstGeom prst="rect">
                <a:avLst/>
              </a:prstGeom>
              <a:noFill/>
            </p:spPr>
            <p:txBody>
              <a:bodyPr wrap="none" rtlCol="1">
                <a:spAutoFit/>
              </a:bodyPr>
              <a:lstStyle/>
              <a:p>
                <a:r>
                  <a:rPr lang="en-US" sz="2400" dirty="0"/>
                  <a:t>Assume </a:t>
                </a:r>
                <a14:m>
                  <m:oMath xmlns:m="http://schemas.openxmlformats.org/officeDocument/2006/math">
                    <m:r>
                      <a:rPr lang="en-US" sz="240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𝑤</m:t>
                    </m:r>
                    <m:r>
                      <a:rPr lang="en-US" sz="240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sz="240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𝜋</m:t>
                    </m:r>
                    <m:d>
                      <m:dPr>
                        <m:ctrlPr>
                          <a:rPr lang="en-US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𝑢</m:t>
                        </m:r>
                        <m:r>
                          <a:rPr lang="en-US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  <m:r>
                          <a:rPr lang="en-US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, </m:t>
                        </m:r>
                        <m:sSub>
                          <m:sSubPr>
                            <m:ctrlPr>
                              <a:rPr lang="en-US" sz="24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𝑇</m:t>
                            </m:r>
                          </m:e>
                          <m:sub>
                            <m:r>
                              <a:rPr lang="en-US" sz="24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𝑦</m:t>
                            </m:r>
                          </m:sub>
                        </m:sSub>
                      </m:e>
                    </m:d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400" dirty="0"/>
                  <a:t> (the other case is solved similarly)</a:t>
                </a:r>
              </a:p>
              <a:p>
                <a:r>
                  <a:rPr lang="en-US" sz="2400" dirty="0"/>
                  <a:t>Let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𝑞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400" dirty="0"/>
                  <a:t>be the largest index s.t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  <m:d>
                      <m:dPr>
                        <m:ctrlPr>
                          <a:rPr lang="en-US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</m:d>
                    <m:r>
                      <a:rPr lang="en-US" sz="2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∈</m:t>
                    </m:r>
                    <m:sSub>
                      <m:sSubPr>
                        <m:ctrlPr>
                          <a:rPr lang="en-US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en-US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𝑞</m:t>
                        </m:r>
                      </m:sub>
                    </m:sSub>
                    <m:r>
                      <a:rPr lang="en-US" sz="2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∖</m:t>
                    </m:r>
                    <m:sSub>
                      <m:sSubPr>
                        <m:ctrlPr>
                          <a:rPr lang="en-US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en-US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𝑞</m:t>
                        </m:r>
                        <m:r>
                          <a:rPr lang="en-US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endParaRPr lang="en-US" sz="2400" dirty="0"/>
              </a:p>
              <a:p>
                <a:r>
                  <a:rPr lang="en-US" sz="2400" dirty="0"/>
                  <a:t>Note: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𝑞</m:t>
                        </m:r>
                      </m:sub>
                    </m:sSub>
                    <m:d>
                      <m:dPr>
                        <m:ctrlPr>
                          <a:rPr lang="en-US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</m:d>
                    <m:r>
                      <a:rPr lang="en-US" sz="2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  <m:r>
                      <a:rPr lang="en-US" sz="2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𝑣</m:t>
                    </m:r>
                    <m:r>
                      <a:rPr lang="en-US" sz="2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sz="2400" dirty="0">
                  <a:solidFill>
                    <a:srgbClr val="FF0000"/>
                  </a:solidFill>
                </a:endParaRPr>
              </a:p>
              <a:p>
                <a:r>
                  <a:rPr lang="en-US" sz="2400" dirty="0"/>
                  <a:t> </a:t>
                </a:r>
                <a:endParaRPr lang="he-IL" sz="2400" dirty="0"/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2868" y="1514943"/>
                <a:ext cx="7548348" cy="1683538"/>
              </a:xfrm>
              <a:prstGeom prst="rect">
                <a:avLst/>
              </a:prstGeom>
              <a:blipFill>
                <a:blip r:embed="rId10"/>
                <a:stretch>
                  <a:fillRect l="-1292" t="-1087" r="-162"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38284574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Rectangle 46"/>
          <p:cNvSpPr/>
          <p:nvPr/>
        </p:nvSpPr>
        <p:spPr>
          <a:xfrm>
            <a:off x="139410" y="2715491"/>
            <a:ext cx="7617654" cy="161985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Rectangle 45"/>
          <p:cNvSpPr/>
          <p:nvPr/>
        </p:nvSpPr>
        <p:spPr>
          <a:xfrm>
            <a:off x="140529" y="1034463"/>
            <a:ext cx="7617654" cy="1529701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-7099"/>
            <a:ext cx="10515600" cy="1325563"/>
          </a:xfrm>
        </p:spPr>
        <p:txBody>
          <a:bodyPr/>
          <a:lstStyle/>
          <a:p>
            <a:r>
              <a:rPr lang="en-US" dirty="0"/>
              <a:t>Routing Schemes</a:t>
            </a:r>
            <a:br>
              <a:rPr lang="en-US" dirty="0"/>
            </a:b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39291" y="923628"/>
                <a:ext cx="12369799" cy="5960208"/>
              </a:xfrm>
            </p:spPr>
            <p:txBody>
              <a:bodyPr>
                <a:normAutofit fontScale="92500" lnSpcReduction="20000"/>
              </a:bodyPr>
              <a:lstStyle/>
              <a:p>
                <a:pPr marL="0" indent="0">
                  <a:buNone/>
                </a:pPr>
                <a:r>
                  <a:rPr lang="en-US" b="1" dirty="0">
                    <a:solidFill>
                      <a:srgbClr val="C00000"/>
                    </a:solidFill>
                  </a:rPr>
                  <a:t> </a:t>
                </a:r>
              </a:p>
              <a:p>
                <a:pPr marL="0" indent="0">
                  <a:buNone/>
                </a:pPr>
                <a:r>
                  <a:rPr lang="en-US" b="1" dirty="0">
                    <a:solidFill>
                      <a:srgbClr val="C00000"/>
                    </a:solidFill>
                  </a:rPr>
                  <a:t>  Preprocessing phase</a:t>
                </a:r>
                <a:r>
                  <a:rPr lang="en-US" dirty="0">
                    <a:solidFill>
                      <a:srgbClr val="C00000"/>
                    </a:solidFill>
                  </a:rPr>
                  <a:t>:  </a:t>
                </a:r>
                <a:r>
                  <a:rPr lang="en-US" dirty="0"/>
                  <a:t>computes for each vertex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𝑣</m:t>
                    </m:r>
                  </m:oMath>
                </a14:m>
                <a:endParaRPr lang="en-US" dirty="0"/>
              </a:p>
              <a:p>
                <a:pPr lvl="1"/>
                <a:r>
                  <a:rPr lang="en-US" sz="2800" dirty="0"/>
                  <a:t>Label </a:t>
                </a:r>
                <a14:m>
                  <m:oMath xmlns:m="http://schemas.openxmlformats.org/officeDocument/2006/math">
                    <m:r>
                      <a:rPr lang="en-US" sz="280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𝐿</m:t>
                    </m:r>
                    <m:r>
                      <a:rPr lang="en-US" sz="280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80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𝑣</m:t>
                    </m:r>
                    <m:r>
                      <a:rPr lang="en-US" sz="280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800" dirty="0">
                    <a:solidFill>
                      <a:srgbClr val="7030A0"/>
                    </a:solidFill>
                  </a:rPr>
                  <a:t> </a:t>
                </a:r>
                <a:r>
                  <a:rPr lang="en-US" sz="2800" dirty="0"/>
                  <a:t>(address of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</a:rPr>
                      <m:t>𝑣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800" dirty="0"/>
                  <a:t> </a:t>
                </a:r>
              </a:p>
              <a:p>
                <a:pPr lvl="1">
                  <a:lnSpc>
                    <a:spcPct val="150000"/>
                  </a:lnSpc>
                </a:pPr>
                <a:r>
                  <a:rPr lang="en-US" sz="2800" dirty="0"/>
                  <a:t>Routing table </a:t>
                </a:r>
                <a14:m>
                  <m:oMath xmlns:m="http://schemas.openxmlformats.org/officeDocument/2006/math">
                    <m:r>
                      <a:rPr lang="en-US" sz="280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𝑅</m:t>
                    </m:r>
                    <m:r>
                      <a:rPr lang="en-US" sz="280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80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𝑣</m:t>
                    </m:r>
                    <m:r>
                      <a:rPr lang="en-US" sz="280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sz="2800" dirty="0">
                  <a:solidFill>
                    <a:srgbClr val="7030A0"/>
                  </a:solidFill>
                </a:endParaRPr>
              </a:p>
              <a:p>
                <a:pPr marL="0" indent="0">
                  <a:lnSpc>
                    <a:spcPct val="150000"/>
                  </a:lnSpc>
                  <a:buNone/>
                </a:pPr>
                <a:r>
                  <a:rPr lang="en-US" b="1" dirty="0">
                    <a:solidFill>
                      <a:srgbClr val="C00000"/>
                    </a:solidFill>
                  </a:rPr>
                  <a:t> Routing phase, for every vertex </a:t>
                </a:r>
                <a14:m>
                  <m:oMath xmlns:m="http://schemas.openxmlformats.org/officeDocument/2006/math">
                    <m:r>
                      <a:rPr lang="en-US" b="1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𝒖</m:t>
                    </m:r>
                  </m:oMath>
                </a14:m>
                <a:r>
                  <a:rPr lang="en-US" b="1" dirty="0">
                    <a:solidFill>
                      <a:srgbClr val="C00000"/>
                    </a:solidFill>
                  </a:rPr>
                  <a:t>:</a:t>
                </a:r>
              </a:p>
              <a:p>
                <a:pPr marL="0" indent="0">
                  <a:buNone/>
                </a:pPr>
                <a:r>
                  <a:rPr lang="en-US" b="1" dirty="0"/>
                  <a:t> Input: </a:t>
                </a:r>
                <a:r>
                  <a:rPr lang="en-US" dirty="0"/>
                  <a:t>H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eader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𝐿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, routing table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𝑅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𝑢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  <a:p>
                <a:pPr marL="0" indent="0">
                  <a:buNone/>
                </a:pPr>
                <a:r>
                  <a:rPr lang="en-US" dirty="0">
                    <a:solidFill>
                      <a:srgbClr val="FF0000"/>
                    </a:solidFill>
                  </a:rPr>
                  <a:t> </a:t>
                </a:r>
                <a:r>
                  <a:rPr lang="en-US" b="1" dirty="0"/>
                  <a:t>Output: </a:t>
                </a:r>
                <a:r>
                  <a:rPr lang="en-US" dirty="0"/>
                  <a:t>Next-hop (port number of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𝑢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endParaRPr lang="en-US" dirty="0">
                  <a:solidFill>
                    <a:srgbClr val="C00000"/>
                  </a:solidFill>
                </a:endParaRPr>
              </a:p>
              <a:p>
                <a:pPr marL="0" indent="0">
                  <a:buNone/>
                </a:pPr>
                <a:r>
                  <a:rPr lang="en-US" dirty="0">
                    <a:solidFill>
                      <a:srgbClr val="C00000"/>
                    </a:solidFill>
                  </a:rPr>
                  <a:t>Objective: </a:t>
                </a:r>
                <a:r>
                  <a:rPr lang="en-US" dirty="0"/>
                  <a:t>small-</a:t>
                </a:r>
                <a:r>
                  <a:rPr lang="en-US" dirty="0">
                    <a:solidFill>
                      <a:srgbClr val="00B050"/>
                    </a:solidFill>
                  </a:rPr>
                  <a:t>space</a:t>
                </a:r>
                <a:r>
                  <a:rPr lang="en-US" dirty="0"/>
                  <a:t> labels and routing tables </a:t>
                </a:r>
              </a:p>
              <a:p>
                <a:pPr marL="0" indent="0">
                  <a:buNone/>
                </a:pPr>
                <a:r>
                  <a:rPr lang="en-US" dirty="0"/>
                  <a:t>	        small-</a:t>
                </a:r>
                <a:r>
                  <a:rPr lang="en-US" dirty="0">
                    <a:solidFill>
                      <a:srgbClr val="00B050"/>
                    </a:solidFill>
                  </a:rPr>
                  <a:t>stretch</a:t>
                </a:r>
                <a:r>
                  <a:rPr lang="en-US" dirty="0"/>
                  <a:t> paths</a:t>
                </a:r>
              </a:p>
              <a:p>
                <a:pPr marL="0" indent="0">
                  <a:buNone/>
                </a:pPr>
                <a:endParaRPr lang="en-US" dirty="0">
                  <a:solidFill>
                    <a:srgbClr val="FF0000"/>
                  </a:solidFill>
                </a:endParaRPr>
              </a:p>
              <a:p>
                <a:pPr marL="0" indent="0">
                  <a:buNone/>
                </a:pPr>
                <a:r>
                  <a:rPr lang="en-US" dirty="0"/>
                  <a:t>              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9291" y="923628"/>
                <a:ext cx="12369799" cy="5960208"/>
              </a:xfrm>
              <a:blipFill>
                <a:blip r:embed="rId2"/>
                <a:stretch>
                  <a:fillRect l="-88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Oval 4"/>
          <p:cNvSpPr/>
          <p:nvPr/>
        </p:nvSpPr>
        <p:spPr>
          <a:xfrm>
            <a:off x="9927933" y="2832388"/>
            <a:ext cx="277091" cy="277091"/>
          </a:xfrm>
          <a:prstGeom prst="ellips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11197933" y="2222428"/>
            <a:ext cx="277091" cy="277091"/>
          </a:xfrm>
          <a:prstGeom prst="ellips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11548915" y="3603624"/>
            <a:ext cx="277091" cy="277091"/>
          </a:xfrm>
          <a:prstGeom prst="ellips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10190015" y="4477758"/>
            <a:ext cx="277091" cy="277091"/>
          </a:xfrm>
          <a:prstGeom prst="ellips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8819849" y="4021032"/>
            <a:ext cx="277091" cy="277091"/>
          </a:xfrm>
          <a:prstGeom prst="ellips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10416346" y="3765187"/>
            <a:ext cx="277091" cy="277091"/>
          </a:xfrm>
          <a:prstGeom prst="ellips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9187870" y="5204761"/>
            <a:ext cx="277091" cy="277091"/>
          </a:xfrm>
          <a:prstGeom prst="ellips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/>
          <p:cNvSpPr/>
          <p:nvPr/>
        </p:nvSpPr>
        <p:spPr>
          <a:xfrm>
            <a:off x="11066315" y="4938855"/>
            <a:ext cx="277091" cy="277091"/>
          </a:xfrm>
          <a:prstGeom prst="ellips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3" name="Straight Connector 12"/>
          <p:cNvCxnSpPr>
            <a:stCxn id="6" idx="2"/>
            <a:endCxn id="5" idx="7"/>
          </p:cNvCxnSpPr>
          <p:nvPr/>
        </p:nvCxnSpPr>
        <p:spPr>
          <a:xfrm flipH="1">
            <a:off x="10164445" y="2360974"/>
            <a:ext cx="1033488" cy="511993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>
            <a:stCxn id="6" idx="3"/>
            <a:endCxn id="10" idx="0"/>
          </p:cNvCxnSpPr>
          <p:nvPr/>
        </p:nvCxnSpPr>
        <p:spPr>
          <a:xfrm flipH="1">
            <a:off x="10554892" y="2458940"/>
            <a:ext cx="683620" cy="1306247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>
            <a:stCxn id="10" idx="4"/>
            <a:endCxn id="8" idx="0"/>
          </p:cNvCxnSpPr>
          <p:nvPr/>
        </p:nvCxnSpPr>
        <p:spPr>
          <a:xfrm flipH="1">
            <a:off x="10328561" y="4042278"/>
            <a:ext cx="226331" cy="43548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>
            <a:stCxn id="7" idx="3"/>
            <a:endCxn id="10" idx="6"/>
          </p:cNvCxnSpPr>
          <p:nvPr/>
        </p:nvCxnSpPr>
        <p:spPr>
          <a:xfrm flipH="1">
            <a:off x="10693437" y="3840136"/>
            <a:ext cx="896057" cy="63597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>
            <a:stCxn id="6" idx="4"/>
            <a:endCxn id="7" idx="0"/>
          </p:cNvCxnSpPr>
          <p:nvPr/>
        </p:nvCxnSpPr>
        <p:spPr>
          <a:xfrm>
            <a:off x="11336479" y="2499519"/>
            <a:ext cx="350982" cy="1104105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>
            <a:stCxn id="7" idx="4"/>
            <a:endCxn id="12" idx="7"/>
          </p:cNvCxnSpPr>
          <p:nvPr/>
        </p:nvCxnSpPr>
        <p:spPr>
          <a:xfrm flipH="1">
            <a:off x="11302827" y="3880715"/>
            <a:ext cx="384634" cy="1098719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>
            <a:stCxn id="8" idx="6"/>
            <a:endCxn id="7" idx="4"/>
          </p:cNvCxnSpPr>
          <p:nvPr/>
        </p:nvCxnSpPr>
        <p:spPr>
          <a:xfrm flipV="1">
            <a:off x="10467106" y="3880715"/>
            <a:ext cx="1220355" cy="735589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>
            <a:stCxn id="9" idx="0"/>
            <a:endCxn id="5" idx="3"/>
          </p:cNvCxnSpPr>
          <p:nvPr/>
        </p:nvCxnSpPr>
        <p:spPr>
          <a:xfrm flipV="1">
            <a:off x="8958395" y="3068900"/>
            <a:ext cx="1010117" cy="952132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>
            <a:endCxn id="10" idx="2"/>
          </p:cNvCxnSpPr>
          <p:nvPr/>
        </p:nvCxnSpPr>
        <p:spPr>
          <a:xfrm flipV="1">
            <a:off x="9006249" y="3903733"/>
            <a:ext cx="1410097" cy="347918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>
            <a:stCxn id="8" idx="5"/>
          </p:cNvCxnSpPr>
          <p:nvPr/>
        </p:nvCxnSpPr>
        <p:spPr>
          <a:xfrm>
            <a:off x="10426527" y="4714270"/>
            <a:ext cx="632861" cy="36313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>
            <a:stCxn id="11" idx="7"/>
            <a:endCxn id="8" idx="3"/>
          </p:cNvCxnSpPr>
          <p:nvPr/>
        </p:nvCxnSpPr>
        <p:spPr>
          <a:xfrm flipV="1">
            <a:off x="9424382" y="4714270"/>
            <a:ext cx="806212" cy="53107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>
            <a:stCxn id="9" idx="4"/>
            <a:endCxn id="11" idx="0"/>
          </p:cNvCxnSpPr>
          <p:nvPr/>
        </p:nvCxnSpPr>
        <p:spPr>
          <a:xfrm>
            <a:off x="8958395" y="4298123"/>
            <a:ext cx="368021" cy="906638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/>
              <p:cNvSpPr txBox="1"/>
              <p:nvPr/>
            </p:nvSpPr>
            <p:spPr>
              <a:xfrm>
                <a:off x="8286169" y="3678811"/>
                <a:ext cx="787004" cy="72693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b="0" i="1" smtClean="0">
                          <a:latin typeface="Cambria Math" panose="02040503050406030204" pitchFamily="18" charset="0"/>
                        </a:rPr>
                        <m:t>𝑠</m:t>
                      </m:r>
                    </m:oMath>
                  </m:oMathPara>
                </a14:m>
                <a:endParaRPr lang="en-US" sz="4000" dirty="0"/>
              </a:p>
            </p:txBody>
          </p:sp>
        </mc:Choice>
        <mc:Fallback xmlns="">
          <p:sp>
            <p:nvSpPr>
              <p:cNvPr id="26" name="TextBox 2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86169" y="3678811"/>
                <a:ext cx="787004" cy="726933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26"/>
              <p:cNvSpPr txBox="1"/>
              <p:nvPr/>
            </p:nvSpPr>
            <p:spPr>
              <a:xfrm>
                <a:off x="11711228" y="3321333"/>
                <a:ext cx="608052" cy="70788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b="0" i="1" smtClean="0">
                          <a:latin typeface="Cambria Math" panose="02040503050406030204" pitchFamily="18" charset="0"/>
                        </a:rPr>
                        <m:t>𝑣</m:t>
                      </m:r>
                    </m:oMath>
                  </m:oMathPara>
                </a14:m>
                <a:endParaRPr lang="en-US" sz="4000" dirty="0"/>
              </a:p>
            </p:txBody>
          </p:sp>
        </mc:Choice>
        <mc:Fallback xmlns="">
          <p:sp>
            <p:nvSpPr>
              <p:cNvPr id="27" name="TextBox 2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711228" y="3321333"/>
                <a:ext cx="608052" cy="707886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7"/>
              <p:cNvSpPr txBox="1"/>
              <p:nvPr/>
            </p:nvSpPr>
            <p:spPr>
              <a:xfrm>
                <a:off x="10157686" y="2670865"/>
                <a:ext cx="413444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dirty="0" smtClean="0">
                          <a:latin typeface="Cambria Math" panose="02040503050406030204" pitchFamily="18" charset="0"/>
                        </a:rPr>
                        <m:t>𝑢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28" name="TextBox 2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157686" y="2670865"/>
                <a:ext cx="413444" cy="523220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Box 28"/>
              <p:cNvSpPr txBox="1"/>
              <p:nvPr/>
            </p:nvSpPr>
            <p:spPr>
              <a:xfrm flipH="1">
                <a:off x="9123529" y="2316799"/>
                <a:ext cx="1516381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i="1" dirty="0" smtClean="0">
                          <a:latin typeface="Cambria Math" panose="02040503050406030204" pitchFamily="18" charset="0"/>
                        </a:rPr>
                        <m:t>𝑅</m:t>
                      </m:r>
                      <m:r>
                        <a:rPr lang="en-US" sz="2800" i="1" dirty="0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2800" i="1" dirty="0" smtClean="0">
                          <a:latin typeface="Cambria Math" panose="02040503050406030204" pitchFamily="18" charset="0"/>
                        </a:rPr>
                        <m:t>𝑢</m:t>
                      </m:r>
                      <m:r>
                        <a:rPr lang="en-US" sz="2800" i="1" dirty="0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29" name="TextBox 2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flipH="1">
                <a:off x="9123529" y="2316799"/>
                <a:ext cx="1516381" cy="523220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0" name="Straight Connector 29"/>
          <p:cNvCxnSpPr>
            <a:stCxn id="5" idx="5"/>
            <a:endCxn id="10" idx="1"/>
          </p:cNvCxnSpPr>
          <p:nvPr/>
        </p:nvCxnSpPr>
        <p:spPr>
          <a:xfrm>
            <a:off x="10164445" y="3068900"/>
            <a:ext cx="292480" cy="736866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4" name="Group 43"/>
          <p:cNvGrpSpPr/>
          <p:nvPr/>
        </p:nvGrpSpPr>
        <p:grpSpPr>
          <a:xfrm>
            <a:off x="8336911" y="2919353"/>
            <a:ext cx="1401848" cy="856434"/>
            <a:chOff x="4306699" y="5204761"/>
            <a:chExt cx="1683857" cy="957909"/>
          </a:xfrm>
        </p:grpSpPr>
        <p:sp>
          <p:nvSpPr>
            <p:cNvPr id="34" name="Rectangle 33"/>
            <p:cNvSpPr/>
            <p:nvPr/>
          </p:nvSpPr>
          <p:spPr>
            <a:xfrm>
              <a:off x="4306699" y="5204761"/>
              <a:ext cx="1683857" cy="957909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35" name="Picture 2" descr="http://www.fuzzimo.com/wp-content/uploads/2011/03/fzm-Old-Air-Mail-Envelopes-%281%29-01.jpg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40966" y="5616274"/>
              <a:ext cx="504978" cy="38561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6" name="TextBox 35"/>
                <p:cNvSpPr txBox="1"/>
                <p:nvPr/>
              </p:nvSpPr>
              <p:spPr>
                <a:xfrm>
                  <a:off x="4306699" y="5214544"/>
                  <a:ext cx="1440074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dirty="0"/>
                    <a:t>Header: </a:t>
                  </a:r>
                  <a14:m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𝐿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𝑣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36" name="TextBox 3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306699" y="5214544"/>
                  <a:ext cx="1440074" cy="369332"/>
                </a:xfrm>
                <a:prstGeom prst="rect">
                  <a:avLst/>
                </a:prstGeom>
                <a:blipFill>
                  <a:blip r:embed="rId8"/>
                  <a:stretch>
                    <a:fillRect l="-4592" t="-9259" r="-20918" b="-40741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119395825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29506"/>
            <a:ext cx="10515600" cy="1325563"/>
          </a:xfrm>
        </p:spPr>
        <p:txBody>
          <a:bodyPr/>
          <a:lstStyle/>
          <a:p>
            <a:r>
              <a:rPr lang="en-US" dirty="0"/>
              <a:t>Routing Schemes: Two Extreme Solutions</a:t>
            </a:r>
            <a:br>
              <a:rPr lang="en-US" dirty="0"/>
            </a:b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39291" y="1200708"/>
                <a:ext cx="12369799" cy="5960208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US" b="1" dirty="0"/>
                  <a:t>			Label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𝐿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𝑢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)=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𝐼𝐷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𝑢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  <a:p>
                <a:pPr marL="0" indent="0">
                  <a:buNone/>
                </a:pPr>
                <a:r>
                  <a:rPr lang="en-US" b="1" dirty="0"/>
                  <a:t>			Routing table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𝑅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𝑢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</a:t>
                </a:r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endParaRPr lang="en-US" dirty="0">
                  <a:solidFill>
                    <a:srgbClr val="FF0000"/>
                  </a:solidFill>
                </a:endParaRPr>
              </a:p>
              <a:p>
                <a:pPr marL="0" indent="0">
                  <a:buNone/>
                </a:pPr>
                <a:r>
                  <a:rPr lang="en-US" dirty="0"/>
                  <a:t>              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9291" y="1200708"/>
                <a:ext cx="12369799" cy="5960208"/>
              </a:xfrm>
              <a:blipFill>
                <a:blip r:embed="rId2"/>
                <a:stretch>
                  <a:fillRect t="-17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Oval 10"/>
          <p:cNvSpPr/>
          <p:nvPr/>
        </p:nvSpPr>
        <p:spPr>
          <a:xfrm>
            <a:off x="8700166" y="2874232"/>
            <a:ext cx="277091" cy="277091"/>
          </a:xfrm>
          <a:prstGeom prst="ellips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4" name="Straight Connector 23"/>
          <p:cNvCxnSpPr/>
          <p:nvPr/>
        </p:nvCxnSpPr>
        <p:spPr>
          <a:xfrm flipH="1">
            <a:off x="7812816" y="3156250"/>
            <a:ext cx="974267" cy="723626"/>
          </a:xfrm>
          <a:prstGeom prst="line">
            <a:avLst/>
          </a:prstGeom>
          <a:ln w="38100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4" name="Group 43"/>
          <p:cNvGrpSpPr/>
          <p:nvPr/>
        </p:nvGrpSpPr>
        <p:grpSpPr>
          <a:xfrm>
            <a:off x="9118687" y="1696169"/>
            <a:ext cx="1401848" cy="856434"/>
            <a:chOff x="4306699" y="5204761"/>
            <a:chExt cx="1683857" cy="957909"/>
          </a:xfrm>
        </p:grpSpPr>
        <p:sp>
          <p:nvSpPr>
            <p:cNvPr id="34" name="Rectangle 33"/>
            <p:cNvSpPr/>
            <p:nvPr/>
          </p:nvSpPr>
          <p:spPr>
            <a:xfrm>
              <a:off x="4306699" y="5204761"/>
              <a:ext cx="1683857" cy="957909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35" name="Picture 2" descr="http://www.fuzzimo.com/wp-content/uploads/2011/03/fzm-Old-Air-Mail-Envelopes-%281%29-01.jp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40966" y="5616274"/>
              <a:ext cx="504978" cy="38561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6" name="TextBox 35"/>
                <p:cNvSpPr txBox="1"/>
                <p:nvPr/>
              </p:nvSpPr>
              <p:spPr>
                <a:xfrm>
                  <a:off x="4306699" y="5214544"/>
                  <a:ext cx="1440074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dirty="0"/>
                    <a:t>Header: </a:t>
                  </a:r>
                  <a14:m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𝐿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𝑣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36" name="TextBox 3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306699" y="5214544"/>
                  <a:ext cx="1440074" cy="369332"/>
                </a:xfrm>
                <a:prstGeom prst="rect">
                  <a:avLst/>
                </a:prstGeom>
                <a:blipFill>
                  <a:blip r:embed="rId4"/>
                  <a:stretch>
                    <a:fillRect l="-4569" t="-11111" r="-20305" b="-40741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4" name="Table 3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142676668"/>
                  </p:ext>
                </p:extLst>
              </p:nvPr>
            </p:nvGraphicFramePr>
            <p:xfrm>
              <a:off x="2546168" y="2552603"/>
              <a:ext cx="3694546" cy="274320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847273">
                      <a:extLst>
                        <a:ext uri="{9D8B030D-6E8A-4147-A177-3AD203B41FA5}">
                          <a16:colId xmlns:a16="http://schemas.microsoft.com/office/drawing/2014/main" val="1068600772"/>
                        </a:ext>
                      </a:extLst>
                    </a:gridCol>
                    <a:gridCol w="1847273">
                      <a:extLst>
                        <a:ext uri="{9D8B030D-6E8A-4147-A177-3AD203B41FA5}">
                          <a16:colId xmlns:a16="http://schemas.microsoft.com/office/drawing/2014/main" val="2463388375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sz="2400" dirty="0"/>
                            <a:t>Destination</a:t>
                          </a:r>
                          <a:r>
                            <a:rPr lang="en-US" sz="2400" baseline="0" dirty="0"/>
                            <a:t> </a:t>
                          </a:r>
                          <a:endParaRPr lang="en-US" sz="2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 </a:t>
                          </a:r>
                          <a:r>
                            <a:rPr lang="en-US" sz="2400" dirty="0"/>
                            <a:t>Next-Hop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527166778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  <m:t>𝑣</m:t>
                                    </m:r>
                                  </m:e>
                                  <m:sub>
                                    <m: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2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 </a:t>
                          </a: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𝑤</m:t>
                                  </m:r>
                                </m:e>
                                <m:sub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</m:oMath>
                          </a14:m>
                          <a:endParaRPr lang="en-US" sz="24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637120176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  <m:t>𝑣</m:t>
                                    </m:r>
                                  </m:e>
                                  <m:sub>
                                    <m: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b="0" dirty="0"/>
                        </a:p>
                        <a:p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  <m:t>𝑤</m:t>
                                    </m:r>
                                  </m:e>
                                  <m:sub>
                                    <m: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1800" dirty="0"/>
                        </a:p>
                        <a:p>
                          <a:endParaRPr 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865656302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  <a:p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260351784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  <m:t>𝑣</m:t>
                                    </m:r>
                                  </m:e>
                                  <m:sub>
                                    <m: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  <m:t>𝑤</m:t>
                                    </m:r>
                                  </m:e>
                                  <m:sub>
                                    <m: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  <m:t>3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674297259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4" name="Table 3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142676668"/>
                  </p:ext>
                </p:extLst>
              </p:nvPr>
            </p:nvGraphicFramePr>
            <p:xfrm>
              <a:off x="2546168" y="2552603"/>
              <a:ext cx="3694546" cy="274320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847273">
                      <a:extLst>
                        <a:ext uri="{9D8B030D-6E8A-4147-A177-3AD203B41FA5}">
                          <a16:colId xmlns:a16="http://schemas.microsoft.com/office/drawing/2014/main" val="1068600772"/>
                        </a:ext>
                      </a:extLst>
                    </a:gridCol>
                    <a:gridCol w="1847273">
                      <a:extLst>
                        <a:ext uri="{9D8B030D-6E8A-4147-A177-3AD203B41FA5}">
                          <a16:colId xmlns:a16="http://schemas.microsoft.com/office/drawing/2014/main" val="2463388375"/>
                        </a:ext>
                      </a:extLst>
                    </a:gridCol>
                  </a:tblGrid>
                  <a:tr h="457200">
                    <a:tc>
                      <a:txBody>
                        <a:bodyPr/>
                        <a:lstStyle/>
                        <a:p>
                          <a:r>
                            <a:rPr lang="en-US" sz="2400" dirty="0" smtClean="0"/>
                            <a:t>Destination</a:t>
                          </a:r>
                          <a:r>
                            <a:rPr lang="en-US" sz="2400" baseline="0" dirty="0" smtClean="0"/>
                            <a:t> </a:t>
                          </a:r>
                          <a:endParaRPr lang="en-US" sz="2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 </a:t>
                          </a:r>
                          <a:r>
                            <a:rPr lang="en-US" sz="2400" dirty="0" smtClean="0"/>
                            <a:t>Next-Hop</a:t>
                          </a:r>
                          <a:endParaRPr lang="en-US" sz="24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527166778"/>
                      </a:ext>
                    </a:extLst>
                  </a:tr>
                  <a:tr h="45720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5"/>
                          <a:stretch>
                            <a:fillRect l="-329" t="-109333" r="-100987" b="-404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5"/>
                          <a:stretch>
                            <a:fillRect l="-100660" t="-109333" r="-1320" b="-40400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637120176"/>
                      </a:ext>
                    </a:extLst>
                  </a:tr>
                  <a:tr h="73152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5"/>
                          <a:stretch>
                            <a:fillRect l="-329" t="-129752" r="-100987" b="-15041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5"/>
                          <a:stretch>
                            <a:fillRect l="-100660" t="-129752" r="-1320" b="-150413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865656302"/>
                      </a:ext>
                    </a:extLst>
                  </a:tr>
                  <a:tr h="640080">
                    <a:tc>
                      <a:txBody>
                        <a:bodyPr/>
                        <a:lstStyle/>
                        <a:p>
                          <a:endParaRPr lang="en-US" dirty="0" smtClean="0"/>
                        </a:p>
                        <a:p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260351784"/>
                      </a:ext>
                    </a:extLst>
                  </a:tr>
                  <a:tr h="45720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5"/>
                          <a:stretch>
                            <a:fillRect l="-329" t="-510667" r="-100987" b="-26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5"/>
                          <a:stretch>
                            <a:fillRect l="-100660" t="-510667" r="-1320" b="-2667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674297259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/>
              <p:cNvSpPr txBox="1"/>
              <p:nvPr/>
            </p:nvSpPr>
            <p:spPr>
              <a:xfrm rot="5400000">
                <a:off x="3042202" y="3900203"/>
                <a:ext cx="627864" cy="107721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i="1">
                          <a:latin typeface="Cambria Math" panose="02040503050406030204" pitchFamily="18" charset="0"/>
                        </a:rPr>
                        <m:t>…</m:t>
                      </m:r>
                    </m:oMath>
                  </m:oMathPara>
                </a14:m>
                <a:endParaRPr lang="en-US" sz="3200" dirty="0"/>
              </a:p>
              <a:p>
                <a:endParaRPr lang="en-US" sz="3200" dirty="0"/>
              </a:p>
            </p:txBody>
          </p:sp>
        </mc:Choice>
        <mc:Fallback xmlns="">
          <p:sp>
            <p:nvSpPr>
              <p:cNvPr id="25" name="TextBox 2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5400000">
                <a:off x="3042202" y="3900203"/>
                <a:ext cx="627864" cy="1077218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0" name="Straight Connector 39"/>
          <p:cNvCxnSpPr/>
          <p:nvPr/>
        </p:nvCxnSpPr>
        <p:spPr>
          <a:xfrm flipH="1">
            <a:off x="8838712" y="1733439"/>
            <a:ext cx="12180" cy="1140793"/>
          </a:xfrm>
          <a:prstGeom prst="line">
            <a:avLst/>
          </a:prstGeom>
          <a:ln w="38100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/>
          <p:cNvCxnSpPr>
            <a:stCxn id="11" idx="4"/>
          </p:cNvCxnSpPr>
          <p:nvPr/>
        </p:nvCxnSpPr>
        <p:spPr>
          <a:xfrm flipH="1">
            <a:off x="8354457" y="3151323"/>
            <a:ext cx="484255" cy="823043"/>
          </a:xfrm>
          <a:prstGeom prst="line">
            <a:avLst/>
          </a:prstGeom>
          <a:ln w="38100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Connector 47"/>
          <p:cNvCxnSpPr>
            <a:stCxn id="11" idx="4"/>
          </p:cNvCxnSpPr>
          <p:nvPr/>
        </p:nvCxnSpPr>
        <p:spPr>
          <a:xfrm>
            <a:off x="8838712" y="3151323"/>
            <a:ext cx="208062" cy="823043"/>
          </a:xfrm>
          <a:prstGeom prst="line">
            <a:avLst/>
          </a:prstGeom>
          <a:ln w="38100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Connector 48"/>
          <p:cNvCxnSpPr>
            <a:stCxn id="11" idx="4"/>
          </p:cNvCxnSpPr>
          <p:nvPr/>
        </p:nvCxnSpPr>
        <p:spPr>
          <a:xfrm>
            <a:off x="8838712" y="3151323"/>
            <a:ext cx="1175651" cy="823043"/>
          </a:xfrm>
          <a:prstGeom prst="line">
            <a:avLst/>
          </a:prstGeom>
          <a:ln w="38100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54" name="TextBox 53"/>
              <p:cNvSpPr txBox="1"/>
              <p:nvPr/>
            </p:nvSpPr>
            <p:spPr>
              <a:xfrm>
                <a:off x="8230035" y="2674051"/>
                <a:ext cx="482312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𝑢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54" name="TextBox 5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30035" y="2674051"/>
                <a:ext cx="482312" cy="523220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5" name="TextBox 54"/>
              <p:cNvSpPr txBox="1"/>
              <p:nvPr/>
            </p:nvSpPr>
            <p:spPr>
              <a:xfrm>
                <a:off x="7508478" y="3796926"/>
                <a:ext cx="677878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𝑤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55" name="TextBox 5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08478" y="3796926"/>
                <a:ext cx="677878" cy="523220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6" name="TextBox 55"/>
              <p:cNvSpPr txBox="1"/>
              <p:nvPr/>
            </p:nvSpPr>
            <p:spPr>
              <a:xfrm>
                <a:off x="8109205" y="3860768"/>
                <a:ext cx="686150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𝑤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56" name="TextBox 5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09205" y="3860768"/>
                <a:ext cx="686150" cy="523220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7" name="TextBox 56"/>
              <p:cNvSpPr txBox="1"/>
              <p:nvPr/>
            </p:nvSpPr>
            <p:spPr>
              <a:xfrm>
                <a:off x="8787083" y="3837178"/>
                <a:ext cx="686150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𝑤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57" name="TextBox 5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87083" y="3837178"/>
                <a:ext cx="686150" cy="523220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8" name="TextBox 57"/>
              <p:cNvSpPr txBox="1"/>
              <p:nvPr/>
            </p:nvSpPr>
            <p:spPr>
              <a:xfrm>
                <a:off x="9767604" y="3814413"/>
                <a:ext cx="686150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𝑤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sub>
                      </m:sSub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58" name="TextBox 5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767604" y="3814413"/>
                <a:ext cx="686150" cy="523220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9" name="Right Arrow 58"/>
          <p:cNvSpPr/>
          <p:nvPr/>
        </p:nvSpPr>
        <p:spPr>
          <a:xfrm>
            <a:off x="387927" y="5689589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" name="TextBox 59"/>
          <p:cNvSpPr txBox="1"/>
          <p:nvPr/>
        </p:nvSpPr>
        <p:spPr>
          <a:xfrm>
            <a:off x="1579418" y="5695220"/>
            <a:ext cx="299703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Tables of linear size</a:t>
            </a:r>
          </a:p>
        </p:txBody>
      </p:sp>
    </p:spTree>
    <p:extLst>
      <p:ext uri="{BB962C8B-B14F-4D97-AF65-F5344CB8AC3E}">
        <p14:creationId xmlns:p14="http://schemas.microsoft.com/office/powerpoint/2010/main" val="149607518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82740"/>
            <a:ext cx="10515600" cy="1325563"/>
          </a:xfrm>
        </p:spPr>
        <p:txBody>
          <a:bodyPr/>
          <a:lstStyle/>
          <a:p>
            <a:r>
              <a:rPr lang="en-US" dirty="0"/>
              <a:t>Routing Schemes: Two Extreme Solutions</a:t>
            </a:r>
            <a:br>
              <a:rPr lang="en-US" dirty="0"/>
            </a:b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39291" y="923628"/>
                <a:ext cx="12369799" cy="5960208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endParaRPr lang="en-US" b="1" dirty="0"/>
              </a:p>
              <a:p>
                <a:pPr marL="0" indent="0">
                  <a:buNone/>
                </a:pPr>
                <a:r>
                  <a:rPr lang="en-US" b="1" dirty="0"/>
                  <a:t>Header (u </a:t>
                </a:r>
                <a:r>
                  <a:rPr lang="en-US" b="1" dirty="0">
                    <a:sym typeface="Wingdings" panose="05000000000000000000" pitchFamily="2" charset="2"/>
                  </a:rPr>
                  <a:t> v): </a:t>
                </a:r>
                <a14:m>
                  <m:oMath xmlns:m="http://schemas.openxmlformats.org/officeDocument/2006/math">
                    <m:r>
                      <a:rPr lang="en-US" b="1" i="0" smtClean="0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[</m:t>
                    </m:r>
                    <m:r>
                      <a:rPr lang="en-US" b="0" i="1" smtClean="0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𝑢</m:t>
                    </m:r>
                    <m:r>
                      <a:rPr lang="en-US" b="0" i="1" smtClean="0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=</m:t>
                    </m:r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𝑢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0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, </m:t>
                    </m:r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𝑢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, …, </m:t>
                    </m:r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𝑢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ℓ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𝑣</m:t>
                    </m:r>
                    <m:r>
                      <a:rPr lang="en-US" b="0" i="1" smtClean="0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]</m:t>
                    </m:r>
                  </m:oMath>
                </a14:m>
                <a:endParaRPr lang="en-US" dirty="0"/>
              </a:p>
              <a:p>
                <a:pPr marL="0" indent="0">
                  <a:buNone/>
                </a:pPr>
                <a:r>
                  <a:rPr lang="en-US" b="1" dirty="0"/>
                  <a:t>			</a:t>
                </a:r>
                <a:endParaRPr lang="en-US" dirty="0"/>
              </a:p>
              <a:p>
                <a:pPr marL="0" indent="0">
                  <a:buNone/>
                </a:pPr>
                <a:endParaRPr lang="en-US" dirty="0">
                  <a:solidFill>
                    <a:srgbClr val="FF0000"/>
                  </a:solidFill>
                </a:endParaRPr>
              </a:p>
              <a:p>
                <a:pPr marL="0" indent="0">
                  <a:buNone/>
                </a:pPr>
                <a:r>
                  <a:rPr lang="en-US" dirty="0"/>
                  <a:t>              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9291" y="923628"/>
                <a:ext cx="12369799" cy="5960208"/>
              </a:xfrm>
              <a:blipFill>
                <a:blip r:embed="rId2"/>
                <a:stretch>
                  <a:fillRect l="-98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Oval 10"/>
          <p:cNvSpPr/>
          <p:nvPr/>
        </p:nvSpPr>
        <p:spPr>
          <a:xfrm>
            <a:off x="10315208" y="1396881"/>
            <a:ext cx="277091" cy="277091"/>
          </a:xfrm>
          <a:prstGeom prst="ellips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4" name="Group 43"/>
          <p:cNvGrpSpPr/>
          <p:nvPr/>
        </p:nvGrpSpPr>
        <p:grpSpPr>
          <a:xfrm>
            <a:off x="6859579" y="2589445"/>
            <a:ext cx="3197350" cy="856434"/>
            <a:chOff x="4306699" y="5204761"/>
            <a:chExt cx="3840559" cy="957909"/>
          </a:xfrm>
        </p:grpSpPr>
        <p:sp>
          <p:nvSpPr>
            <p:cNvPr id="34" name="Rectangle 33"/>
            <p:cNvSpPr/>
            <p:nvPr/>
          </p:nvSpPr>
          <p:spPr>
            <a:xfrm>
              <a:off x="4306699" y="5204761"/>
              <a:ext cx="3840559" cy="957909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6" name="TextBox 35"/>
                <p:cNvSpPr txBox="1"/>
                <p:nvPr/>
              </p:nvSpPr>
              <p:spPr>
                <a:xfrm>
                  <a:off x="4306699" y="5214544"/>
                  <a:ext cx="3840559" cy="72291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dirty="0"/>
                    <a:t>Header: </a:t>
                  </a:r>
                  <a14:m>
                    <m:oMath xmlns:m="http://schemas.openxmlformats.org/officeDocument/2006/math">
                      <m:r>
                        <a:rPr lang="en-US" b="1">
                          <a:latin typeface="Cambria Math" panose="02040503050406030204" pitchFamily="18" charset="0"/>
                          <a:sym typeface="Wingdings" panose="05000000000000000000" pitchFamily="2" charset="2"/>
                        </a:rPr>
                        <m:t>[</m:t>
                      </m:r>
                      <m:r>
                        <a:rPr lang="en-US" i="1">
                          <a:latin typeface="Cambria Math" panose="02040503050406030204" pitchFamily="18" charset="0"/>
                          <a:sym typeface="Wingdings" panose="05000000000000000000" pitchFamily="2" charset="2"/>
                        </a:rPr>
                        <m:t>𝑢</m:t>
                      </m:r>
                      <m:r>
                        <a:rPr lang="en-US" i="1">
                          <a:latin typeface="Cambria Math" panose="02040503050406030204" pitchFamily="18" charset="0"/>
                          <a:sym typeface="Wingdings" panose="05000000000000000000" pitchFamily="2" charset="2"/>
                        </a:rPr>
                        <m:t>=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  <m:t>𝑢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  <m:t>0</m:t>
                          </m:r>
                        </m:sub>
                      </m:sSub>
                      <m:r>
                        <a:rPr lang="en-US" i="1">
                          <a:latin typeface="Cambria Math" panose="02040503050406030204" pitchFamily="18" charset="0"/>
                          <a:sym typeface="Wingdings" panose="05000000000000000000" pitchFamily="2" charset="2"/>
                        </a:rPr>
                        <m:t>, 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  <m:t>𝑢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  <m:t>1</m:t>
                          </m:r>
                        </m:sub>
                      </m:sSub>
                      <m:r>
                        <a:rPr lang="en-US" i="1">
                          <a:latin typeface="Cambria Math" panose="02040503050406030204" pitchFamily="18" charset="0"/>
                          <a:sym typeface="Wingdings" panose="05000000000000000000" pitchFamily="2" charset="2"/>
                        </a:rPr>
                        <m:t>, …, 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  <m:t>𝑢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  <m:t>ℓ</m:t>
                          </m:r>
                        </m:sub>
                      </m:sSub>
                      <m:r>
                        <a:rPr lang="en-US" i="1">
                          <a:latin typeface="Cambria Math" panose="02040503050406030204" pitchFamily="18" charset="0"/>
                          <a:sym typeface="Wingdings" panose="05000000000000000000" pitchFamily="2" charset="2"/>
                        </a:rPr>
                        <m:t>=</m:t>
                      </m:r>
                      <m:r>
                        <a:rPr lang="en-US" i="1">
                          <a:latin typeface="Cambria Math" panose="02040503050406030204" pitchFamily="18" charset="0"/>
                          <a:sym typeface="Wingdings" panose="05000000000000000000" pitchFamily="2" charset="2"/>
                        </a:rPr>
                        <m:t>𝑣</m:t>
                      </m:r>
                      <m:r>
                        <a:rPr lang="en-US" i="1">
                          <a:latin typeface="Cambria Math" panose="02040503050406030204" pitchFamily="18" charset="0"/>
                          <a:sym typeface="Wingdings" panose="05000000000000000000" pitchFamily="2" charset="2"/>
                        </a:rPr>
                        <m:t>]</m:t>
                      </m:r>
                    </m:oMath>
                  </a14:m>
                  <a:endParaRPr lang="en-US" dirty="0"/>
                </a:p>
                <a:p>
                  <a:r>
                    <a:rPr lang="en-US" dirty="0"/>
                    <a:t> </a:t>
                  </a:r>
                </a:p>
              </p:txBody>
            </p:sp>
          </mc:Choice>
          <mc:Fallback xmlns="">
            <p:sp>
              <p:nvSpPr>
                <p:cNvPr id="36" name="TextBox 3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306699" y="5214544"/>
                  <a:ext cx="3840559" cy="722912"/>
                </a:xfrm>
                <a:prstGeom prst="rect">
                  <a:avLst/>
                </a:prstGeom>
                <a:blipFill>
                  <a:blip r:embed="rId3"/>
                  <a:stretch>
                    <a:fillRect l="-1524" t="-471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cxnSp>
        <p:nvCxnSpPr>
          <p:cNvPr id="40" name="Straight Connector 39"/>
          <p:cNvCxnSpPr/>
          <p:nvPr/>
        </p:nvCxnSpPr>
        <p:spPr>
          <a:xfrm flipH="1">
            <a:off x="10441573" y="1673972"/>
            <a:ext cx="12180" cy="711488"/>
          </a:xfrm>
          <a:prstGeom prst="line">
            <a:avLst/>
          </a:prstGeom>
          <a:ln w="38100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54" name="TextBox 53"/>
              <p:cNvSpPr txBox="1"/>
              <p:nvPr/>
            </p:nvSpPr>
            <p:spPr>
              <a:xfrm>
                <a:off x="10608584" y="1135271"/>
                <a:ext cx="482312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𝑢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54" name="TextBox 5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608584" y="1135271"/>
                <a:ext cx="482312" cy="523220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9" name="Right Arrow 58"/>
          <p:cNvSpPr/>
          <p:nvPr/>
        </p:nvSpPr>
        <p:spPr>
          <a:xfrm>
            <a:off x="95486" y="1983096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" name="TextBox 59"/>
          <p:cNvSpPr txBox="1"/>
          <p:nvPr/>
        </p:nvSpPr>
        <p:spPr>
          <a:xfrm>
            <a:off x="1073894" y="1987581"/>
            <a:ext cx="328987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Headers of linear size</a:t>
            </a:r>
          </a:p>
        </p:txBody>
      </p:sp>
      <p:sp>
        <p:nvSpPr>
          <p:cNvPr id="26" name="Oval 25"/>
          <p:cNvSpPr/>
          <p:nvPr/>
        </p:nvSpPr>
        <p:spPr>
          <a:xfrm>
            <a:off x="10318259" y="2383277"/>
            <a:ext cx="277091" cy="277091"/>
          </a:xfrm>
          <a:prstGeom prst="ellips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Oval 26"/>
          <p:cNvSpPr/>
          <p:nvPr/>
        </p:nvSpPr>
        <p:spPr>
          <a:xfrm>
            <a:off x="10289036" y="3374956"/>
            <a:ext cx="277091" cy="277091"/>
          </a:xfrm>
          <a:prstGeom prst="ellips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8" name="Straight Connector 27"/>
          <p:cNvCxnSpPr/>
          <p:nvPr/>
        </p:nvCxnSpPr>
        <p:spPr>
          <a:xfrm flipH="1">
            <a:off x="10427582" y="2657452"/>
            <a:ext cx="12180" cy="711488"/>
          </a:xfrm>
          <a:prstGeom prst="line">
            <a:avLst/>
          </a:prstGeom>
          <a:ln w="38100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 flipH="1">
            <a:off x="10415401" y="3649864"/>
            <a:ext cx="12180" cy="711488"/>
          </a:xfrm>
          <a:prstGeom prst="line">
            <a:avLst/>
          </a:prstGeom>
          <a:ln w="38100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29"/>
              <p:cNvSpPr txBox="1"/>
              <p:nvPr/>
            </p:nvSpPr>
            <p:spPr>
              <a:xfrm rot="5400000">
                <a:off x="9975104" y="4136675"/>
                <a:ext cx="627864" cy="107721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i="1">
                          <a:latin typeface="Cambria Math" panose="02040503050406030204" pitchFamily="18" charset="0"/>
                        </a:rPr>
                        <m:t>…</m:t>
                      </m:r>
                    </m:oMath>
                  </m:oMathPara>
                </a14:m>
                <a:endParaRPr lang="en-US" sz="3200" dirty="0"/>
              </a:p>
              <a:p>
                <a:endParaRPr lang="en-US" sz="3200" dirty="0"/>
              </a:p>
            </p:txBody>
          </p:sp>
        </mc:Choice>
        <mc:Fallback xmlns="">
          <p:sp>
            <p:nvSpPr>
              <p:cNvPr id="30" name="TextBox 2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5400000">
                <a:off x="9975104" y="4136675"/>
                <a:ext cx="627864" cy="1077218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1" name="Straight Connector 30"/>
          <p:cNvCxnSpPr/>
          <p:nvPr/>
        </p:nvCxnSpPr>
        <p:spPr>
          <a:xfrm flipH="1">
            <a:off x="10412183" y="4992636"/>
            <a:ext cx="12180" cy="711488"/>
          </a:xfrm>
          <a:prstGeom prst="line">
            <a:avLst/>
          </a:prstGeom>
          <a:ln w="38100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Oval 31"/>
          <p:cNvSpPr/>
          <p:nvPr/>
        </p:nvSpPr>
        <p:spPr>
          <a:xfrm>
            <a:off x="10273637" y="5707544"/>
            <a:ext cx="277091" cy="277091"/>
          </a:xfrm>
          <a:prstGeom prst="ellips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3" name="TextBox 32"/>
              <p:cNvSpPr txBox="1"/>
              <p:nvPr/>
            </p:nvSpPr>
            <p:spPr>
              <a:xfrm>
                <a:off x="10603807" y="5556468"/>
                <a:ext cx="482312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𝑣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33" name="TextBox 3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603807" y="5556468"/>
                <a:ext cx="482312" cy="523220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7" name="Picture 2" descr="http://www.fuzzimo.com/wp-content/uploads/2011/03/fzm-Old-Air-Mail-Envelopes-%281%29-01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48051" y="3029404"/>
            <a:ext cx="420405" cy="3447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144053" y="3131889"/>
            <a:ext cx="4639155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/>
              <a:t>Goal:</a:t>
            </a:r>
          </a:p>
          <a:p>
            <a:r>
              <a:rPr lang="en-US" sz="3600" dirty="0"/>
              <a:t>Poly-log </a:t>
            </a:r>
            <a:r>
              <a:rPr lang="en-US" sz="3600" dirty="0">
                <a:solidFill>
                  <a:srgbClr val="FF0000"/>
                </a:solidFill>
              </a:rPr>
              <a:t>header size</a:t>
            </a:r>
          </a:p>
          <a:p>
            <a:r>
              <a:rPr lang="en-US" sz="3600" dirty="0"/>
              <a:t>Sublinear </a:t>
            </a:r>
            <a:r>
              <a:rPr lang="en-US" sz="3600" dirty="0">
                <a:solidFill>
                  <a:srgbClr val="00B050"/>
                </a:solidFill>
              </a:rPr>
              <a:t>routing tables</a:t>
            </a:r>
          </a:p>
        </p:txBody>
      </p:sp>
      <p:sp>
        <p:nvSpPr>
          <p:cNvPr id="38" name="Right Arrow 37"/>
          <p:cNvSpPr/>
          <p:nvPr/>
        </p:nvSpPr>
        <p:spPr>
          <a:xfrm>
            <a:off x="155806" y="5417799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TextBox 38"/>
          <p:cNvSpPr txBox="1"/>
          <p:nvPr/>
        </p:nvSpPr>
        <p:spPr>
          <a:xfrm>
            <a:off x="1187293" y="5417799"/>
            <a:ext cx="489929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Must resort to approx. distances</a:t>
            </a:r>
          </a:p>
        </p:txBody>
      </p:sp>
    </p:spTree>
    <p:extLst>
      <p:ext uri="{BB962C8B-B14F-4D97-AF65-F5344CB8AC3E}">
        <p14:creationId xmlns:p14="http://schemas.microsoft.com/office/powerpoint/2010/main" val="262074660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73891"/>
            <a:ext cx="11935691" cy="1325563"/>
          </a:xfrm>
        </p:spPr>
        <p:txBody>
          <a:bodyPr>
            <a:normAutofit/>
          </a:bodyPr>
          <a:lstStyle/>
          <a:p>
            <a:r>
              <a:rPr lang="en-US" sz="4000" dirty="0"/>
              <a:t>The Best One Can Hope For* </a:t>
            </a:r>
            <a:br>
              <a:rPr lang="en-US" sz="3600" dirty="0"/>
            </a:br>
            <a:r>
              <a:rPr lang="en-US" sz="2800" dirty="0"/>
              <a:t>*Under Girth Conjecture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136236" y="1936461"/>
                <a:ext cx="11510818" cy="4351338"/>
              </a:xfrm>
            </p:spPr>
            <p:txBody>
              <a:bodyPr/>
              <a:lstStyle/>
              <a:p>
                <a:pPr marL="0" indent="0">
                  <a:buNone/>
                </a:pPr>
                <a:r>
                  <a:rPr lang="en-US" dirty="0"/>
                  <a:t>Routing Schemes define paths and distances between all pairs</a:t>
                </a:r>
              </a:p>
              <a:p>
                <a:pPr marL="0" indent="0">
                  <a:buNone/>
                </a:pPr>
                <a:r>
                  <a:rPr lang="en-US" dirty="0">
                    <a:solidFill>
                      <a:srgbClr val="FF0000"/>
                    </a:solidFill>
                  </a:rPr>
                  <a:t>Last Class: </a:t>
                </a:r>
                <a:r>
                  <a:rPr lang="en-US" dirty="0" err="1"/>
                  <a:t>Erdos</a:t>
                </a:r>
                <a:r>
                  <a:rPr lang="en-US" dirty="0"/>
                  <a:t> girth conjecture implies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Ω</m:t>
                    </m:r>
                    <m:r>
                      <a:rPr lang="en-US" b="0" i="1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(</m:t>
                    </m:r>
                    <m:sSup>
                      <m:sSupPr>
                        <m:ctrlPr>
                          <a:rPr lang="en-US" b="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p>
                        <m:r>
                          <a:rPr lang="en-US" b="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1+</m:t>
                        </m:r>
                        <m:f>
                          <m:fPr>
                            <m:ctrlPr>
                              <a:rPr lang="en-US" b="0" i="1" smtClean="0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b="0" i="1" smtClean="0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b="0" i="1" smtClean="0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</a:rPr>
                              <m:t>𝑘</m:t>
                            </m:r>
                          </m:den>
                        </m:f>
                      </m:sup>
                    </m:sSup>
                    <m:r>
                      <a:rPr lang="en-US" b="0" i="1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>
                    <a:solidFill>
                      <a:srgbClr val="00B050"/>
                    </a:solidFill>
                  </a:rPr>
                  <a:t> </a:t>
                </a:r>
                <a:r>
                  <a:rPr lang="en-US" dirty="0"/>
                  <a:t>space for  </a:t>
                </a:r>
                <a14:m>
                  <m:oMath xmlns:m="http://schemas.openxmlformats.org/officeDocument/2006/math">
                    <m:r>
                      <a:rPr lang="en-US" i="1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(2</m:t>
                    </m:r>
                    <m:r>
                      <a:rPr lang="en-US" i="1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i="1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−1)</m:t>
                    </m:r>
                  </m:oMath>
                </a14:m>
                <a:r>
                  <a:rPr lang="en-US" dirty="0">
                    <a:solidFill>
                      <a:srgbClr val="00B050"/>
                    </a:solidFill>
                  </a:rPr>
                  <a:t> </a:t>
                </a:r>
                <a:r>
                  <a:rPr lang="en-US" dirty="0"/>
                  <a:t>stretch</a:t>
                </a:r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36236" y="1936461"/>
                <a:ext cx="11510818" cy="4351338"/>
              </a:xfrm>
              <a:blipFill>
                <a:blip r:embed="rId2"/>
                <a:stretch>
                  <a:fillRect l="-1059" t="-238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ight Arrow 3"/>
          <p:cNvSpPr/>
          <p:nvPr/>
        </p:nvSpPr>
        <p:spPr>
          <a:xfrm>
            <a:off x="290114" y="3993489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1422400" y="3740450"/>
                <a:ext cx="6964218" cy="97020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/>
                  <a:t>For stretch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2</m:t>
                    </m:r>
                    <m:r>
                      <a:rPr lang="en-US" sz="2800" b="0" i="1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sz="2800" b="0" i="1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−1,</m:t>
                    </m:r>
                  </m:oMath>
                </a14:m>
                <a:r>
                  <a:rPr lang="en-US" sz="2800" dirty="0"/>
                  <a:t> there must be a </a:t>
                </a:r>
              </a:p>
              <a:p>
                <a:r>
                  <a:rPr lang="en-US" sz="2800" dirty="0"/>
                  <a:t>vertex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𝑢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800" dirty="0"/>
                  <a:t>with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sz="2800" b="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𝑅</m:t>
                        </m:r>
                        <m:d>
                          <m:dPr>
                            <m:ctrlPr>
                              <a:rPr lang="en-US" sz="2800" b="0" i="1" smtClean="0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800" b="0" i="1" smtClean="0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</a:rPr>
                              <m:t>𝑢</m:t>
                            </m:r>
                          </m:e>
                        </m:d>
                      </m:e>
                    </m:d>
                    <m:r>
                      <a:rPr lang="en-US" sz="2800" b="0" i="1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en-US" sz="2800" b="0" i="0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Ω</m:t>
                    </m:r>
                    <m:r>
                      <a:rPr lang="en-US" sz="2800" b="0" i="1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(</m:t>
                    </m:r>
                    <m:sSup>
                      <m:sSupPr>
                        <m:ctrlPr>
                          <a:rPr lang="en-US" sz="2800" b="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b="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p>
                        <m:r>
                          <a:rPr lang="en-US" sz="2800" b="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1/</m:t>
                        </m:r>
                        <m:r>
                          <a:rPr lang="en-US" sz="2800" b="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𝑘</m:t>
                        </m:r>
                      </m:sup>
                    </m:sSup>
                    <m:r>
                      <a:rPr lang="en-US" sz="2800" b="0" i="1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sz="2800" dirty="0">
                  <a:solidFill>
                    <a:srgbClr val="00B050"/>
                  </a:solidFill>
                </a:endParaRP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22400" y="3740450"/>
                <a:ext cx="6964218" cy="970202"/>
              </a:xfrm>
              <a:prstGeom prst="rect">
                <a:avLst/>
              </a:prstGeom>
              <a:blipFill>
                <a:blip r:embed="rId3"/>
                <a:stretch>
                  <a:fillRect l="-1750" t="-6289" b="-1761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74034958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89019" y="-294397"/>
            <a:ext cx="10515600" cy="1325563"/>
          </a:xfrm>
        </p:spPr>
        <p:txBody>
          <a:bodyPr/>
          <a:lstStyle/>
          <a:p>
            <a:r>
              <a:rPr lang="en-US" dirty="0"/>
              <a:t>History of Routing Schemes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6" name="Content Placeholder 5"/>
              <p:cNvGraphicFramePr>
                <a:graphicFrameLocks noGrp="1"/>
              </p:cNvGraphicFramePr>
              <p:nvPr>
                <p:ph idx="1"/>
                <p:extLst>
                  <p:ext uri="{D42A27DB-BD31-4B8C-83A1-F6EECF244321}">
                    <p14:modId xmlns:p14="http://schemas.microsoft.com/office/powerpoint/2010/main" val="109578059"/>
                  </p:ext>
                </p:extLst>
              </p:nvPr>
            </p:nvGraphicFramePr>
            <p:xfrm>
              <a:off x="268014" y="861554"/>
              <a:ext cx="11037455" cy="5381328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4221017">
                      <a:extLst>
                        <a:ext uri="{9D8B030D-6E8A-4147-A177-3AD203B41FA5}">
                          <a16:colId xmlns:a16="http://schemas.microsoft.com/office/drawing/2014/main" val="3457596217"/>
                        </a:ext>
                      </a:extLst>
                    </a:gridCol>
                    <a:gridCol w="2521369">
                      <a:extLst>
                        <a:ext uri="{9D8B030D-6E8A-4147-A177-3AD203B41FA5}">
                          <a16:colId xmlns:a16="http://schemas.microsoft.com/office/drawing/2014/main" val="3376319053"/>
                        </a:ext>
                      </a:extLst>
                    </a:gridCol>
                    <a:gridCol w="4295069">
                      <a:extLst>
                        <a:ext uri="{9D8B030D-6E8A-4147-A177-3AD203B41FA5}">
                          <a16:colId xmlns:a16="http://schemas.microsoft.com/office/drawing/2014/main" val="2935598069"/>
                        </a:ext>
                      </a:extLst>
                    </a:gridCol>
                  </a:tblGrid>
                  <a:tr h="668325">
                    <a:tc>
                      <a:txBody>
                        <a:bodyPr/>
                        <a:lstStyle/>
                        <a:p>
                          <a:endParaRPr lang="en-US" sz="360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3200" dirty="0"/>
                            <a:t>Stretch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3200" dirty="0"/>
                            <a:t>Space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758230882"/>
                      </a:ext>
                    </a:extLst>
                  </a:tr>
                  <a:tr h="682790">
                    <a:tc>
                      <a:txBody>
                        <a:bodyPr/>
                        <a:lstStyle/>
                        <a:p>
                          <a:r>
                            <a:rPr lang="en-US" sz="2400" dirty="0"/>
                            <a:t>Peleg, </a:t>
                          </a:r>
                          <a:r>
                            <a:rPr lang="en-US" sz="2400" dirty="0" err="1"/>
                            <a:t>Upfal</a:t>
                          </a:r>
                          <a:r>
                            <a:rPr lang="en-US" sz="2400" dirty="0"/>
                            <a:t> ’89 (unweighted)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</a:rPr>
                                  <m:t>𝑂</m:t>
                                </m:r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</a:rPr>
                                  <m:t>𝑘</m:t>
                                </m:r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en-US" sz="28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2800" dirty="0"/>
                            <a:t>Labels </a:t>
                          </a:r>
                          <a14:m>
                            <m:oMath xmlns:m="http://schemas.openxmlformats.org/officeDocument/2006/math">
                              <m:acc>
                                <m:accPr>
                                  <m:chr m:val="̃"/>
                                  <m:ctrlPr>
                                    <a:rPr lang="en-US" sz="28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sz="2800" b="0" i="1" smtClean="0">
                                      <a:latin typeface="Cambria Math" panose="02040503050406030204" pitchFamily="18" charset="0"/>
                                    </a:rPr>
                                    <m:t>𝑂</m:t>
                                  </m:r>
                                </m:e>
                              </m:acc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(1)</m:t>
                              </m:r>
                            </m:oMath>
                          </a14:m>
                          <a:endParaRPr lang="en-US" sz="2800" dirty="0"/>
                        </a:p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2800" dirty="0"/>
                            <a:t>Total space </a:t>
                          </a:r>
                          <a14:m>
                            <m:oMath xmlns:m="http://schemas.openxmlformats.org/officeDocument/2006/math">
                              <m:acc>
                                <m:accPr>
                                  <m:chr m:val="̃"/>
                                  <m:ctrlPr>
                                    <a:rPr lang="en-US" sz="28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sz="2800" b="0" i="1" smtClean="0">
                                      <a:latin typeface="Cambria Math" panose="02040503050406030204" pitchFamily="18" charset="0"/>
                                    </a:rPr>
                                    <m:t>𝑂</m:t>
                                  </m:r>
                                </m:e>
                              </m:acc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sSup>
                                <m:sSupPr>
                                  <m:ctrlPr>
                                    <a:rPr lang="en-US" sz="28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800" b="0" i="1" smtClean="0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e>
                                <m:sup>
                                  <m:r>
                                    <a:rPr lang="en-US" sz="2800" b="0" i="1" smtClean="0">
                                      <a:latin typeface="Cambria Math" panose="02040503050406030204" pitchFamily="18" charset="0"/>
                                    </a:rPr>
                                    <m:t>1+1/</m:t>
                                  </m:r>
                                  <m:r>
                                    <a:rPr lang="en-US" sz="2800" b="0" i="1" smtClean="0">
                                      <a:latin typeface="Cambria Math" panose="02040503050406030204" pitchFamily="18" charset="0"/>
                                    </a:rPr>
                                    <m:t>𝑘</m:t>
                                  </m:r>
                                </m:sup>
                              </m:sSup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oMath>
                          </a14:m>
                          <a:r>
                            <a:rPr lang="en-US" sz="2800" dirty="0"/>
                            <a:t> 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348919142"/>
                      </a:ext>
                    </a:extLst>
                  </a:tr>
                  <a:tr h="682790">
                    <a:tc>
                      <a:txBody>
                        <a:bodyPr/>
                        <a:lstStyle/>
                        <a:p>
                          <a:r>
                            <a:rPr lang="en-US" sz="2400" dirty="0"/>
                            <a:t>Cowen,</a:t>
                          </a:r>
                          <a:r>
                            <a:rPr lang="en-US" sz="2400" baseline="0" dirty="0"/>
                            <a:t> ‘99</a:t>
                          </a:r>
                          <a:endParaRPr lang="en-US" sz="2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dirty="0"/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acc>
                                  <m:accPr>
                                    <m:chr m:val="̃"/>
                                    <m:ctrlPr>
                                      <a:rPr lang="en-US" sz="28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en-US" sz="2800" b="0" i="1" smtClean="0">
                                        <a:latin typeface="Cambria Math" panose="02040503050406030204" pitchFamily="18" charset="0"/>
                                      </a:rPr>
                                      <m:t>𝑂</m:t>
                                    </m:r>
                                  </m:e>
                                </m:acc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sSup>
                                  <m:sSupPr>
                                    <m:ctrlPr>
                                      <a:rPr lang="en-US" sz="28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2800" b="0" i="1" smtClean="0"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</m:e>
                                  <m:sup>
                                    <m:r>
                                      <a:rPr lang="en-US" sz="2800" b="0" i="1" smtClean="0">
                                        <a:latin typeface="Cambria Math" panose="02040503050406030204" pitchFamily="18" charset="0"/>
                                      </a:rPr>
                                      <m:t>2/3</m:t>
                                    </m:r>
                                  </m:sup>
                                </m:sSup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en-US" sz="28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647241366"/>
                      </a:ext>
                    </a:extLst>
                  </a:tr>
                  <a:tr h="576677">
                    <a:tc>
                      <a:txBody>
                        <a:bodyPr/>
                        <a:lstStyle/>
                        <a:p>
                          <a:r>
                            <a:rPr lang="en-US" sz="2400" dirty="0" err="1"/>
                            <a:t>Eliam</a:t>
                          </a:r>
                          <a:r>
                            <a:rPr lang="en-US" sz="2400" dirty="0"/>
                            <a:t>, </a:t>
                          </a:r>
                          <a:r>
                            <a:rPr lang="en-US" sz="2400" dirty="0" err="1"/>
                            <a:t>Gavoille</a:t>
                          </a:r>
                          <a:r>
                            <a:rPr lang="en-US" sz="2400" dirty="0"/>
                            <a:t>, Peleg ‘98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</a:rPr>
                                  <m:t>5</m:t>
                                </m:r>
                              </m:oMath>
                            </m:oMathPara>
                          </a14:m>
                          <a:endParaRPr lang="en-US" sz="4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acc>
                                  <m:accPr>
                                    <m:chr m:val="̃"/>
                                    <m:ctrlPr>
                                      <a:rPr lang="en-US" sz="28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en-US" sz="2800" b="0" i="1" smtClean="0">
                                        <a:latin typeface="Cambria Math" panose="02040503050406030204" pitchFamily="18" charset="0"/>
                                      </a:rPr>
                                      <m:t>𝑂</m:t>
                                    </m:r>
                                  </m:e>
                                </m:acc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sSup>
                                  <m:sSupPr>
                                    <m:ctrlPr>
                                      <a:rPr lang="en-US" sz="28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2800" b="0" i="1" smtClean="0"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</m:e>
                                  <m:sup>
                                    <m:r>
                                      <a:rPr lang="en-US" sz="2800" b="0" i="1" smtClean="0">
                                        <a:latin typeface="Cambria Math" panose="02040503050406030204" pitchFamily="18" charset="0"/>
                                      </a:rPr>
                                      <m:t>1/2</m:t>
                                    </m:r>
                                  </m:sup>
                                </m:sSup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en-US" sz="28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056766053"/>
                      </a:ext>
                    </a:extLst>
                  </a:tr>
                  <a:tr h="732629">
                    <a:tc>
                      <a:txBody>
                        <a:bodyPr/>
                        <a:lstStyle/>
                        <a:p>
                          <a:r>
                            <a:rPr lang="en-US" sz="2400" dirty="0" err="1"/>
                            <a:t>Awerbuch</a:t>
                          </a:r>
                          <a:r>
                            <a:rPr lang="en-US" sz="2400" dirty="0"/>
                            <a:t>, Peleg ‘92 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</a:rPr>
                                  <m:t>𝑂</m:t>
                                </m:r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sSup>
                                  <m:sSupPr>
                                    <m:ctrlPr>
                                      <a:rPr lang="en-US" sz="28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2800" b="0" i="1" smtClean="0">
                                        <a:latin typeface="Cambria Math" panose="02040503050406030204" pitchFamily="18" charset="0"/>
                                      </a:rPr>
                                      <m:t>𝑘</m:t>
                                    </m:r>
                                  </m:e>
                                  <m:sup>
                                    <m:r>
                                      <a:rPr lang="en-US" sz="2800" b="0" i="1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p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en-US" sz="28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acc>
                                  <m:accPr>
                                    <m:chr m:val="̃"/>
                                    <m:ctrlPr>
                                      <a:rPr lang="en-US" sz="28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en-US" sz="2800" b="0" i="1" smtClean="0">
                                        <a:latin typeface="Cambria Math" panose="02040503050406030204" pitchFamily="18" charset="0"/>
                                      </a:rPr>
                                      <m:t>𝑂</m:t>
                                    </m:r>
                                  </m:e>
                                </m:acc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sSup>
                                  <m:sSupPr>
                                    <m:ctrlPr>
                                      <a:rPr lang="en-US" sz="28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2800" b="0" i="1" smtClean="0"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</m:e>
                                  <m:sup>
                                    <m:r>
                                      <a:rPr lang="en-US" sz="2800" b="0" i="1" smtClean="0">
                                        <a:latin typeface="Cambria Math" panose="02040503050406030204" pitchFamily="18" charset="0"/>
                                      </a:rPr>
                                      <m:t>1/</m:t>
                                    </m:r>
                                    <m:r>
                                      <a:rPr lang="en-US" sz="2800" b="0" i="1" smtClean="0">
                                        <a:latin typeface="Cambria Math" panose="02040503050406030204" pitchFamily="18" charset="0"/>
                                      </a:rPr>
                                      <m:t>𝑘</m:t>
                                    </m:r>
                                  </m:sup>
                                </m:sSup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en-US" sz="28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315191072"/>
                      </a:ext>
                    </a:extLst>
                  </a:tr>
                  <a:tr h="874837">
                    <a:tc>
                      <a:txBody>
                        <a:bodyPr/>
                        <a:lstStyle/>
                        <a:p>
                          <a:r>
                            <a:rPr lang="en-US" sz="2400" b="1" dirty="0" err="1">
                              <a:solidFill>
                                <a:srgbClr val="FF0000"/>
                              </a:solidFill>
                            </a:rPr>
                            <a:t>Thorup</a:t>
                          </a:r>
                          <a:r>
                            <a:rPr lang="en-US" sz="2400" b="1" dirty="0">
                              <a:solidFill>
                                <a:srgbClr val="FF0000"/>
                              </a:solidFill>
                            </a:rPr>
                            <a:t>-Zwick ‘01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800" b="1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𝟒</m:t>
                                </m:r>
                                <m:r>
                                  <a:rPr lang="en-US" sz="2800" b="1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𝒌</m:t>
                                </m:r>
                                <m:r>
                                  <a:rPr lang="en-US" sz="2800" b="1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n-US" sz="2800" b="1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𝟓</m:t>
                                </m:r>
                              </m:oMath>
                            </m:oMathPara>
                          </a14:m>
                          <a:endParaRPr lang="en-US" sz="2800" b="1" dirty="0">
                            <a:solidFill>
                              <a:srgbClr val="FF0000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acc>
                                  <m:accPr>
                                    <m:chr m:val="̃"/>
                                    <m:ctrlPr>
                                      <a:rPr lang="en-US" sz="2800" b="1" i="1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en-US" sz="2800" b="1" i="1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𝑶</m:t>
                                    </m:r>
                                  </m:e>
                                </m:acc>
                                <m:r>
                                  <a:rPr lang="en-US" sz="2800" b="1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sSup>
                                  <m:sSupPr>
                                    <m:ctrlPr>
                                      <a:rPr lang="en-US" sz="2800" b="1" i="1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2800" b="1" i="1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𝒏</m:t>
                                    </m:r>
                                  </m:e>
                                  <m:sup>
                                    <m:r>
                                      <a:rPr lang="en-US" sz="2800" b="1" i="1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𝟏</m:t>
                                    </m:r>
                                    <m:r>
                                      <a:rPr lang="en-US" sz="2800" b="1" i="1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/</m:t>
                                    </m:r>
                                    <m:r>
                                      <a:rPr lang="en-US" sz="2800" b="1" i="1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𝒌</m:t>
                                    </m:r>
                                  </m:sup>
                                </m:sSup>
                                <m:r>
                                  <a:rPr lang="en-US" sz="2800" b="1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en-US" sz="2800" b="1" dirty="0">
                            <a:solidFill>
                              <a:srgbClr val="FF0000"/>
                            </a:solidFill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784845540"/>
                      </a:ext>
                    </a:extLst>
                  </a:tr>
                  <a:tr h="874837">
                    <a:tc>
                      <a:txBody>
                        <a:bodyPr/>
                        <a:lstStyle/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2400" b="1" dirty="0" err="1">
                              <a:solidFill>
                                <a:schemeClr val="tx1"/>
                              </a:solidFill>
                            </a:rPr>
                            <a:t>Thorup</a:t>
                          </a:r>
                          <a:r>
                            <a:rPr lang="en-US" sz="2400" b="1" dirty="0">
                              <a:solidFill>
                                <a:schemeClr val="tx1"/>
                              </a:solidFill>
                            </a:rPr>
                            <a:t>-Zwick ‘01</a:t>
                          </a:r>
                        </a:p>
                        <a:p>
                          <a:r>
                            <a:rPr lang="en-US" sz="2400" b="1" dirty="0">
                              <a:solidFill>
                                <a:schemeClr val="tx1"/>
                              </a:solidFill>
                            </a:rPr>
                            <a:t>+ Handshaking*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800" b="1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𝟐</m:t>
                                </m:r>
                                <m:r>
                                  <a:rPr lang="en-US" sz="2800" b="1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𝒌</m:t>
                                </m:r>
                                <m:r>
                                  <a:rPr lang="en-US" sz="2800" b="1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n-US" sz="2800" b="1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𝟏</m:t>
                                </m:r>
                              </m:oMath>
                            </m:oMathPara>
                          </a14:m>
                          <a:endParaRPr lang="en-US" sz="2800" b="1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acc>
                                  <m:accPr>
                                    <m:chr m:val="̃"/>
                                    <m:ctrlPr>
                                      <a:rPr lang="en-US" sz="2800" b="1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en-US" sz="2800" b="1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𝑶</m:t>
                                    </m:r>
                                  </m:e>
                                </m:acc>
                                <m:r>
                                  <a:rPr lang="en-US" sz="2800" b="1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sSup>
                                  <m:sSupPr>
                                    <m:ctrlPr>
                                      <a:rPr lang="en-US" sz="2800" b="1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2800" b="1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𝒏</m:t>
                                    </m:r>
                                  </m:e>
                                  <m:sup>
                                    <m:r>
                                      <a:rPr lang="en-US" sz="2800" b="1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𝟏</m:t>
                                    </m:r>
                                    <m:r>
                                      <a:rPr lang="en-US" sz="2800" b="1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/</m:t>
                                    </m:r>
                                    <m:r>
                                      <a:rPr lang="en-US" sz="2800" b="1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𝒌</m:t>
                                    </m:r>
                                  </m:sup>
                                </m:sSup>
                                <m:r>
                                  <a:rPr lang="en-US" sz="2800" b="1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en-US" sz="2800" b="1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2547960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6" name="Content Placeholder 5"/>
              <p:cNvGraphicFramePr>
                <a:graphicFrameLocks noGrp="1"/>
              </p:cNvGraphicFramePr>
              <p:nvPr>
                <p:ph idx="1"/>
                <p:extLst>
                  <p:ext uri="{D42A27DB-BD31-4B8C-83A1-F6EECF244321}">
                    <p14:modId xmlns:p14="http://schemas.microsoft.com/office/powerpoint/2010/main" val="109578059"/>
                  </p:ext>
                </p:extLst>
              </p:nvPr>
            </p:nvGraphicFramePr>
            <p:xfrm>
              <a:off x="268014" y="861554"/>
              <a:ext cx="11037455" cy="5381328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4221017">
                      <a:extLst>
                        <a:ext uri="{9D8B030D-6E8A-4147-A177-3AD203B41FA5}">
                          <a16:colId xmlns:a16="http://schemas.microsoft.com/office/drawing/2014/main" val="3457596217"/>
                        </a:ext>
                      </a:extLst>
                    </a:gridCol>
                    <a:gridCol w="2521369">
                      <a:extLst>
                        <a:ext uri="{9D8B030D-6E8A-4147-A177-3AD203B41FA5}">
                          <a16:colId xmlns:a16="http://schemas.microsoft.com/office/drawing/2014/main" val="3376319053"/>
                        </a:ext>
                      </a:extLst>
                    </a:gridCol>
                    <a:gridCol w="4295069">
                      <a:extLst>
                        <a:ext uri="{9D8B030D-6E8A-4147-A177-3AD203B41FA5}">
                          <a16:colId xmlns:a16="http://schemas.microsoft.com/office/drawing/2014/main" val="2935598069"/>
                        </a:ext>
                      </a:extLst>
                    </a:gridCol>
                  </a:tblGrid>
                  <a:tr h="668325">
                    <a:tc>
                      <a:txBody>
                        <a:bodyPr/>
                        <a:lstStyle/>
                        <a:p>
                          <a:endParaRPr lang="en-US" sz="360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3200" dirty="0" smtClean="0"/>
                            <a:t>Stretch</a:t>
                          </a:r>
                          <a:endParaRPr lang="en-US" sz="32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3200" dirty="0" smtClean="0"/>
                            <a:t>Space</a:t>
                          </a:r>
                          <a:endParaRPr lang="en-US" sz="32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758230882"/>
                      </a:ext>
                    </a:extLst>
                  </a:tr>
                  <a:tr h="971233">
                    <a:tc>
                      <a:txBody>
                        <a:bodyPr/>
                        <a:lstStyle/>
                        <a:p>
                          <a:r>
                            <a:rPr lang="en-US" sz="2400" dirty="0" smtClean="0"/>
                            <a:t>Peleg, </a:t>
                          </a:r>
                          <a:r>
                            <a:rPr lang="en-US" sz="2400" dirty="0" err="1" smtClean="0"/>
                            <a:t>Upfal</a:t>
                          </a:r>
                          <a:r>
                            <a:rPr lang="en-US" sz="2400" dirty="0" smtClean="0"/>
                            <a:t> ’89 (unweighted)</a:t>
                          </a:r>
                          <a:endParaRPr lang="en-US" sz="2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167633" t="-77358" r="-171256" b="-39559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157163" t="-77358" r="-567" b="-395597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348919142"/>
                      </a:ext>
                    </a:extLst>
                  </a:tr>
                  <a:tr h="682790">
                    <a:tc>
                      <a:txBody>
                        <a:bodyPr/>
                        <a:lstStyle/>
                        <a:p>
                          <a:r>
                            <a:rPr lang="en-US" sz="2400" dirty="0" smtClean="0"/>
                            <a:t>Cowen,</a:t>
                          </a:r>
                          <a:r>
                            <a:rPr lang="en-US" sz="2400" baseline="0" dirty="0" smtClean="0"/>
                            <a:t> ‘99</a:t>
                          </a:r>
                          <a:endParaRPr lang="en-US" sz="2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dirty="0" smtClean="0"/>
                            <a:t>3</a:t>
                          </a:r>
                          <a:endParaRPr lang="en-US" sz="28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157163" t="-251786" r="-567" b="-461607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647241366"/>
                      </a:ext>
                    </a:extLst>
                  </a:tr>
                  <a:tr h="576677">
                    <a:tc>
                      <a:txBody>
                        <a:bodyPr/>
                        <a:lstStyle/>
                        <a:p>
                          <a:r>
                            <a:rPr lang="en-US" sz="2400" dirty="0" err="1" smtClean="0"/>
                            <a:t>Eliam</a:t>
                          </a:r>
                          <a:r>
                            <a:rPr lang="en-US" sz="2400" dirty="0" smtClean="0"/>
                            <a:t>, </a:t>
                          </a:r>
                          <a:r>
                            <a:rPr lang="en-US" sz="2400" dirty="0" err="1" smtClean="0"/>
                            <a:t>Gavoille</a:t>
                          </a:r>
                          <a:r>
                            <a:rPr lang="en-US" sz="2400" dirty="0" smtClean="0"/>
                            <a:t>, Peleg ‘98</a:t>
                          </a:r>
                          <a:endParaRPr lang="en-US" sz="2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167633" t="-414737" r="-171256" b="-44421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157163" t="-414737" r="-567" b="-444211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056766053"/>
                      </a:ext>
                    </a:extLst>
                  </a:tr>
                  <a:tr h="732629">
                    <a:tc>
                      <a:txBody>
                        <a:bodyPr/>
                        <a:lstStyle/>
                        <a:p>
                          <a:r>
                            <a:rPr lang="en-US" sz="2400" dirty="0" err="1" smtClean="0"/>
                            <a:t>Awerbuch</a:t>
                          </a:r>
                          <a:r>
                            <a:rPr lang="en-US" sz="2400" dirty="0" smtClean="0"/>
                            <a:t>, Peleg ‘92 </a:t>
                          </a:r>
                          <a:endParaRPr lang="en-US" sz="2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167633" t="-404132" r="-171256" b="-24876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157163" t="-404132" r="-567" b="-24876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315191072"/>
                      </a:ext>
                    </a:extLst>
                  </a:tr>
                  <a:tr h="874837">
                    <a:tc>
                      <a:txBody>
                        <a:bodyPr/>
                        <a:lstStyle/>
                        <a:p>
                          <a:r>
                            <a:rPr lang="en-US" sz="2400" b="1" dirty="0" err="1" smtClean="0">
                              <a:solidFill>
                                <a:srgbClr val="FF0000"/>
                              </a:solidFill>
                            </a:rPr>
                            <a:t>Thorup</a:t>
                          </a:r>
                          <a:r>
                            <a:rPr lang="en-US" sz="2400" b="1" dirty="0" smtClean="0">
                              <a:solidFill>
                                <a:srgbClr val="FF0000"/>
                              </a:solidFill>
                            </a:rPr>
                            <a:t>-Zwick ‘01</a:t>
                          </a:r>
                          <a:endParaRPr lang="en-US" sz="2400" b="1" dirty="0">
                            <a:solidFill>
                              <a:srgbClr val="FF0000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167633" t="-426573" r="-171256" b="-11049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157163" t="-426573" r="-567" b="-11049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784845540"/>
                      </a:ext>
                    </a:extLst>
                  </a:tr>
                  <a:tr h="874837">
                    <a:tc>
                      <a:txBody>
                        <a:bodyPr/>
                        <a:lstStyle/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2400" b="1" dirty="0" err="1" smtClean="0">
                              <a:solidFill>
                                <a:schemeClr val="tx1"/>
                              </a:solidFill>
                            </a:rPr>
                            <a:t>Thorup</a:t>
                          </a:r>
                          <a:r>
                            <a:rPr lang="en-US" sz="2400" b="1" dirty="0" smtClean="0">
                              <a:solidFill>
                                <a:schemeClr val="tx1"/>
                              </a:solidFill>
                            </a:rPr>
                            <a:t>-Zwick ‘01</a:t>
                          </a:r>
                        </a:p>
                        <a:p>
                          <a:r>
                            <a:rPr lang="en-US" sz="2400" b="1" dirty="0" smtClean="0">
                              <a:solidFill>
                                <a:schemeClr val="tx1"/>
                              </a:solidFill>
                            </a:rPr>
                            <a:t>+ Handshaking*</a:t>
                          </a:r>
                          <a:endParaRPr lang="en-US" sz="2400" b="1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167633" t="-522917" r="-171256" b="-972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157163" t="-522917" r="-567" b="-9722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2547960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92363" y="6289963"/>
                <a:ext cx="5694379" cy="47070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b="0" i="0" dirty="0">
                    <a:latin typeface="+mj-lt"/>
                  </a:rPr>
                  <a:t>*source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400" dirty="0"/>
                  <a:t>and </a:t>
                </a:r>
                <a:r>
                  <a:rPr lang="en-US" sz="2400" b="0" i="0" dirty="0">
                    <a:latin typeface="+mj-lt"/>
                  </a:rPr>
                  <a:t>destination  </a:t>
                </a:r>
                <a:r>
                  <a:rPr lang="en-US" sz="2400" dirty="0"/>
                  <a:t>agree on </a:t>
                </a:r>
                <a14:m>
                  <m:oMath xmlns:m="http://schemas.openxmlformats.org/officeDocument/2006/math">
                    <m:acc>
                      <m:accPr>
                        <m:chr m:val="̃"/>
                        <m:ctrlPr>
                          <a:rPr lang="en-US" sz="240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𝑂</m:t>
                        </m:r>
                      </m:e>
                    </m:acc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(1)</m:t>
                    </m:r>
                  </m:oMath>
                </a14:m>
                <a:r>
                  <a:rPr lang="en-US" sz="2400" dirty="0"/>
                  <a:t> bits </a:t>
                </a:r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2363" y="6289963"/>
                <a:ext cx="5694379" cy="470706"/>
              </a:xfrm>
              <a:prstGeom prst="rect">
                <a:avLst/>
              </a:prstGeom>
              <a:blipFill>
                <a:blip r:embed="rId3"/>
                <a:stretch>
                  <a:fillRect l="-1606" t="-7792" r="-749" b="-2987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95876456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69561"/>
            <a:ext cx="10515600" cy="1325563"/>
          </a:xfrm>
        </p:spPr>
        <p:txBody>
          <a:bodyPr/>
          <a:lstStyle/>
          <a:p>
            <a:r>
              <a:rPr lang="en-US" dirty="0"/>
              <a:t>Outline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265546" y="1687080"/>
                <a:ext cx="10515600" cy="4351338"/>
              </a:xfrm>
            </p:spPr>
            <p:txBody>
              <a:bodyPr/>
              <a:lstStyle/>
              <a:p>
                <a:pPr>
                  <a:lnSpc>
                    <a:spcPct val="150000"/>
                  </a:lnSpc>
                </a:pPr>
                <a:r>
                  <a:rPr lang="en-US" dirty="0"/>
                  <a:t>Routing schemes for </a:t>
                </a:r>
                <a:r>
                  <a:rPr lang="en-US" dirty="0">
                    <a:solidFill>
                      <a:srgbClr val="00B050"/>
                    </a:solidFill>
                  </a:rPr>
                  <a:t>trees</a:t>
                </a:r>
                <a:r>
                  <a:rPr lang="en-US" dirty="0"/>
                  <a:t> with space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func>
                      <m:func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deg</m:t>
                        </m:r>
                      </m:fName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⋅</m:t>
                        </m:r>
                      </m:e>
                    </m:func>
                    <m:r>
                      <m:rPr>
                        <m:sty m:val="p"/>
                      </m:rPr>
                      <a:rPr lang="en-US" b="0" i="1" smtClean="0">
                        <a:latin typeface="Cambria Math" panose="02040503050406030204" pitchFamily="18" charset="0"/>
                      </a:rPr>
                      <m:t>logn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  <a:p>
                <a:pPr>
                  <a:lnSpc>
                    <a:spcPct val="150000"/>
                  </a:lnSpc>
                </a:pPr>
                <a:r>
                  <a:rPr lang="en-US" dirty="0"/>
                  <a:t>Routing schemes for </a:t>
                </a:r>
                <a:r>
                  <a:rPr lang="en-US" dirty="0">
                    <a:solidFill>
                      <a:srgbClr val="00B050"/>
                    </a:solidFill>
                  </a:rPr>
                  <a:t>trees</a:t>
                </a:r>
                <a:r>
                  <a:rPr lang="en-US" dirty="0"/>
                  <a:t> with space </a:t>
                </a:r>
                <a14:m>
                  <m:oMath xmlns:m="http://schemas.openxmlformats.org/officeDocument/2006/math">
                    <m:acc>
                      <m:accPr>
                        <m:chr m:val="̃"/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𝑂</m:t>
                        </m:r>
                      </m:e>
                    </m:acc>
                    <m:r>
                      <a:rPr lang="en-US" b="0" i="0" smtClean="0">
                        <a:latin typeface="Cambria Math" panose="02040503050406030204" pitchFamily="18" charset="0"/>
                      </a:rPr>
                      <m:t>(1)</m:t>
                    </m:r>
                  </m:oMath>
                </a14:m>
                <a:endParaRPr lang="en-US" dirty="0"/>
              </a:p>
              <a:p>
                <a:pPr>
                  <a:lnSpc>
                    <a:spcPct val="150000"/>
                  </a:lnSpc>
                </a:pPr>
                <a:r>
                  <a:rPr lang="en-US" dirty="0"/>
                  <a:t>Routing schemes for </a:t>
                </a:r>
                <a:r>
                  <a:rPr lang="en-US" dirty="0">
                    <a:solidFill>
                      <a:srgbClr val="FF0000"/>
                    </a:solidFill>
                  </a:rPr>
                  <a:t>general graphs </a:t>
                </a:r>
                <a:r>
                  <a:rPr lang="en-US" dirty="0"/>
                  <a:t>with:</a:t>
                </a:r>
              </a:p>
              <a:p>
                <a:pPr lvl="1">
                  <a:lnSpc>
                    <a:spcPct val="150000"/>
                  </a:lnSpc>
                </a:pPr>
                <a:r>
                  <a:rPr lang="en-US" dirty="0"/>
                  <a:t>Space (routing tables):</a:t>
                </a:r>
                <a14:m>
                  <m:oMath xmlns:m="http://schemas.openxmlformats.org/officeDocument/2006/math">
                    <m:acc>
                      <m:accPr>
                        <m:chr m:val="̃"/>
                        <m:ctrlPr>
                          <a:rPr lang="en-US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𝑂</m:t>
                        </m:r>
                      </m:e>
                    </m:acc>
                    <m:r>
                      <a:rPr lang="en-US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(</m:t>
                    </m:r>
                    <m:sSup>
                      <m:sSupPr>
                        <m:ctrlPr>
                          <a:rPr lang="en-US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b="0" i="0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n</m:t>
                        </m:r>
                      </m:e>
                      <m:sup>
                        <m:r>
                          <a:rPr lang="en-US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1/</m:t>
                        </m:r>
                        <m:r>
                          <a:rPr lang="en-US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𝑘</m:t>
                        </m:r>
                      </m:sup>
                    </m:sSup>
                    <m:r>
                      <a:rPr lang="en-US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  <a:p>
                <a:pPr lvl="1">
                  <a:lnSpc>
                    <a:spcPct val="150000"/>
                  </a:lnSpc>
                </a:pPr>
                <a:r>
                  <a:rPr lang="en-US" dirty="0"/>
                  <a:t>Stretch: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4</m:t>
                    </m:r>
                    <m:r>
                      <a:rPr lang="en-US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−3</m:t>
                    </m:r>
                  </m:oMath>
                </a14:m>
                <a:endParaRPr lang="en-US" dirty="0">
                  <a:solidFill>
                    <a:srgbClr val="7030A0"/>
                  </a:solidFill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65546" y="1687080"/>
                <a:ext cx="10515600" cy="4351338"/>
              </a:xfrm>
              <a:blipFill>
                <a:blip r:embed="rId2"/>
                <a:stretch>
                  <a:fillRect l="-104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01588500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-152112"/>
            <a:ext cx="10515600" cy="1325563"/>
          </a:xfrm>
        </p:spPr>
        <p:txBody>
          <a:bodyPr/>
          <a:lstStyle/>
          <a:p>
            <a:r>
              <a:rPr lang="en-US" dirty="0"/>
              <a:t>Interval Routing [Santoro, </a:t>
            </a:r>
            <a:r>
              <a:rPr lang="en-US" dirty="0" err="1"/>
              <a:t>Khatib</a:t>
            </a:r>
            <a:r>
              <a:rPr lang="en-US" dirty="0"/>
              <a:t> ‘85]</a:t>
            </a:r>
          </a:p>
        </p:txBody>
      </p:sp>
      <p:sp>
        <p:nvSpPr>
          <p:cNvPr id="11" name="Oval 10"/>
          <p:cNvSpPr/>
          <p:nvPr/>
        </p:nvSpPr>
        <p:spPr>
          <a:xfrm>
            <a:off x="9918695" y="2905591"/>
            <a:ext cx="277091" cy="277091"/>
          </a:xfrm>
          <a:prstGeom prst="ellips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/>
          <p:cNvSpPr/>
          <p:nvPr/>
        </p:nvSpPr>
        <p:spPr>
          <a:xfrm>
            <a:off x="9004296" y="3612498"/>
            <a:ext cx="277091" cy="277091"/>
          </a:xfrm>
          <a:prstGeom prst="ellips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/>
          <p:cNvSpPr/>
          <p:nvPr/>
        </p:nvSpPr>
        <p:spPr>
          <a:xfrm>
            <a:off x="9984508" y="3612498"/>
            <a:ext cx="277091" cy="277091"/>
          </a:xfrm>
          <a:prstGeom prst="ellips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10964720" y="3612498"/>
            <a:ext cx="277091" cy="277091"/>
          </a:xfrm>
          <a:prstGeom prst="ellips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/>
          <p:cNvSpPr/>
          <p:nvPr/>
        </p:nvSpPr>
        <p:spPr>
          <a:xfrm>
            <a:off x="8095672" y="4392971"/>
            <a:ext cx="277091" cy="277091"/>
          </a:xfrm>
          <a:prstGeom prst="ellips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/>
          <p:cNvSpPr/>
          <p:nvPr/>
        </p:nvSpPr>
        <p:spPr>
          <a:xfrm>
            <a:off x="8865750" y="4417144"/>
            <a:ext cx="277091" cy="277091"/>
          </a:xfrm>
          <a:prstGeom prst="ellips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val 16"/>
          <p:cNvSpPr/>
          <p:nvPr/>
        </p:nvSpPr>
        <p:spPr>
          <a:xfrm>
            <a:off x="7568041" y="5299217"/>
            <a:ext cx="277091" cy="277091"/>
          </a:xfrm>
          <a:prstGeom prst="ellips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Oval 17"/>
          <p:cNvSpPr/>
          <p:nvPr/>
        </p:nvSpPr>
        <p:spPr>
          <a:xfrm>
            <a:off x="8372763" y="5306000"/>
            <a:ext cx="277091" cy="277091"/>
          </a:xfrm>
          <a:prstGeom prst="ellips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Oval 18"/>
          <p:cNvSpPr/>
          <p:nvPr/>
        </p:nvSpPr>
        <p:spPr>
          <a:xfrm>
            <a:off x="10330872" y="4417141"/>
            <a:ext cx="277091" cy="277091"/>
          </a:xfrm>
          <a:prstGeom prst="ellips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Oval 19"/>
          <p:cNvSpPr/>
          <p:nvPr/>
        </p:nvSpPr>
        <p:spPr>
          <a:xfrm>
            <a:off x="10964720" y="4392970"/>
            <a:ext cx="277091" cy="277091"/>
          </a:xfrm>
          <a:prstGeom prst="ellips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Oval 20"/>
          <p:cNvSpPr/>
          <p:nvPr/>
        </p:nvSpPr>
        <p:spPr>
          <a:xfrm>
            <a:off x="11596252" y="4385895"/>
            <a:ext cx="277091" cy="277091"/>
          </a:xfrm>
          <a:prstGeom prst="ellips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2" name="Straight Connector 21"/>
          <p:cNvCxnSpPr>
            <a:stCxn id="11" idx="4"/>
            <a:endCxn id="12" idx="7"/>
          </p:cNvCxnSpPr>
          <p:nvPr/>
        </p:nvCxnSpPr>
        <p:spPr>
          <a:xfrm flipH="1">
            <a:off x="9240808" y="3182682"/>
            <a:ext cx="816433" cy="470395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>
            <a:stCxn id="11" idx="4"/>
            <a:endCxn id="13" idx="0"/>
          </p:cNvCxnSpPr>
          <p:nvPr/>
        </p:nvCxnSpPr>
        <p:spPr>
          <a:xfrm>
            <a:off x="10057241" y="3182682"/>
            <a:ext cx="65813" cy="429816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>
            <a:stCxn id="11" idx="4"/>
            <a:endCxn id="14" idx="0"/>
          </p:cNvCxnSpPr>
          <p:nvPr/>
        </p:nvCxnSpPr>
        <p:spPr>
          <a:xfrm>
            <a:off x="10057241" y="3182682"/>
            <a:ext cx="1046025" cy="429816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>
            <a:stCxn id="19" idx="7"/>
            <a:endCxn id="14" idx="4"/>
          </p:cNvCxnSpPr>
          <p:nvPr/>
        </p:nvCxnSpPr>
        <p:spPr>
          <a:xfrm flipV="1">
            <a:off x="10567384" y="3889589"/>
            <a:ext cx="535882" cy="568131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/>
          <p:cNvCxnSpPr>
            <a:stCxn id="20" idx="0"/>
            <a:endCxn id="14" idx="4"/>
          </p:cNvCxnSpPr>
          <p:nvPr/>
        </p:nvCxnSpPr>
        <p:spPr>
          <a:xfrm flipV="1">
            <a:off x="11103266" y="3889589"/>
            <a:ext cx="0" cy="503381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>
            <a:stCxn id="21" idx="0"/>
            <a:endCxn id="14" idx="4"/>
          </p:cNvCxnSpPr>
          <p:nvPr/>
        </p:nvCxnSpPr>
        <p:spPr>
          <a:xfrm flipH="1" flipV="1">
            <a:off x="11103266" y="3889589"/>
            <a:ext cx="631532" cy="496306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/>
          <p:cNvCxnSpPr>
            <a:stCxn id="15" idx="7"/>
            <a:endCxn id="12" idx="3"/>
          </p:cNvCxnSpPr>
          <p:nvPr/>
        </p:nvCxnSpPr>
        <p:spPr>
          <a:xfrm flipV="1">
            <a:off x="8332184" y="3849010"/>
            <a:ext cx="712691" cy="58454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/>
          <p:cNvCxnSpPr>
            <a:stCxn id="16" idx="0"/>
            <a:endCxn id="12" idx="4"/>
          </p:cNvCxnSpPr>
          <p:nvPr/>
        </p:nvCxnSpPr>
        <p:spPr>
          <a:xfrm flipV="1">
            <a:off x="9004296" y="3889589"/>
            <a:ext cx="138546" cy="527555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45"/>
          <p:cNvCxnSpPr>
            <a:stCxn id="17" idx="7"/>
            <a:endCxn id="15" idx="4"/>
          </p:cNvCxnSpPr>
          <p:nvPr/>
        </p:nvCxnSpPr>
        <p:spPr>
          <a:xfrm flipV="1">
            <a:off x="7804553" y="4670062"/>
            <a:ext cx="429665" cy="669734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Connector 48"/>
          <p:cNvCxnSpPr>
            <a:stCxn id="18" idx="0"/>
            <a:endCxn id="15" idx="4"/>
          </p:cNvCxnSpPr>
          <p:nvPr/>
        </p:nvCxnSpPr>
        <p:spPr>
          <a:xfrm flipH="1" flipV="1">
            <a:off x="8234218" y="4670062"/>
            <a:ext cx="277091" cy="635938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52" name="TextBox 51"/>
              <p:cNvSpPr txBox="1"/>
              <p:nvPr/>
            </p:nvSpPr>
            <p:spPr>
              <a:xfrm>
                <a:off x="64655" y="1037059"/>
                <a:ext cx="12238181" cy="469987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en-US" sz="2800" dirty="0">
                    <a:solidFill>
                      <a:srgbClr val="0070C0"/>
                    </a:solidFill>
                  </a:rPr>
                  <a:t>DFS</a:t>
                </a:r>
                <a:r>
                  <a:rPr lang="en-US" sz="2800" dirty="0"/>
                  <a:t> numbering</a:t>
                </a:r>
              </a:p>
              <a:p>
                <a:pPr marL="285750" indent="-28575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en-US" sz="2800" dirty="0">
                    <a:solidFill>
                      <a:srgbClr val="00B050"/>
                    </a:solidFill>
                  </a:rPr>
                  <a:t>Label</a:t>
                </a:r>
                <a:r>
                  <a:rPr lang="en-US" sz="2800" dirty="0"/>
                  <a:t> is a range of </a:t>
                </a:r>
                <a:r>
                  <a:rPr lang="en-US" sz="2800" dirty="0">
                    <a:solidFill>
                      <a:srgbClr val="0070C0"/>
                    </a:solidFill>
                  </a:rPr>
                  <a:t>DFS</a:t>
                </a:r>
                <a:r>
                  <a:rPr lang="en-US" sz="2800" dirty="0"/>
                  <a:t> numbers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𝐿</m:t>
                    </m:r>
                    <m:d>
                      <m:dPr>
                        <m:ctrlPr>
                          <a:rPr lang="en-US" sz="28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</m:d>
                    <m:r>
                      <a:rPr lang="en-US" sz="2800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["/>
                        <m:endChr m:val="]"/>
                        <m:ctrlPr>
                          <a:rPr lang="en-US" sz="28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𝐷𝐹𝑆</m:t>
                        </m:r>
                        <m:d>
                          <m:dPr>
                            <m:ctrlPr>
                              <a:rPr lang="en-US" sz="2800" b="0" i="1" smtClean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800" b="0" i="1" smtClean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  <m:t>𝑢</m:t>
                            </m:r>
                          </m:e>
                        </m:d>
                        <m:r>
                          <a:rPr lang="en-US" sz="28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, </m:t>
                        </m:r>
                        <m:r>
                          <a:rPr lang="en-US" sz="28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𝐷𝐹𝑆</m:t>
                        </m:r>
                        <m:d>
                          <m:dPr>
                            <m:ctrlPr>
                              <a:rPr lang="en-US" sz="2800" b="0" i="1" smtClean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800" b="0" i="1" smtClean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  <m:t>ℓ</m:t>
                            </m:r>
                            <m:d>
                              <m:dPr>
                                <m:ctrlPr>
                                  <a:rPr lang="en-US" sz="2800" b="0" i="1" smtClean="0">
                                    <a:solidFill>
                                      <a:srgbClr val="7030A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2800" b="0" i="1" smtClean="0">
                                    <a:solidFill>
                                      <a:srgbClr val="7030A0"/>
                                    </a:solidFill>
                                    <a:latin typeface="Cambria Math" panose="02040503050406030204" pitchFamily="18" charset="0"/>
                                  </a:rPr>
                                  <m:t>𝑢</m:t>
                                </m:r>
                              </m:e>
                            </m:d>
                          </m:e>
                        </m:d>
                      </m:e>
                    </m:d>
                  </m:oMath>
                </a14:m>
                <a:endParaRPr lang="en-US" sz="2800" b="0" dirty="0">
                  <a:solidFill>
                    <a:srgbClr val="7030A0"/>
                  </a:solidFill>
                </a:endParaRPr>
              </a:p>
              <a:p>
                <a:pPr>
                  <a:lnSpc>
                    <a:spcPct val="150000"/>
                  </a:lnSpc>
                </a:pP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ℓ</m:t>
                    </m:r>
                    <m:d>
                      <m:dPr>
                        <m:ctrlPr>
                          <a:rPr lang="en-US" sz="28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</m:d>
                    <m:r>
                      <a:rPr lang="en-US" sz="2800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:</m:t>
                    </m:r>
                  </m:oMath>
                </a14:m>
                <a:r>
                  <a:rPr lang="en-US" sz="2800" dirty="0">
                    <a:solidFill>
                      <a:srgbClr val="7030A0"/>
                    </a:solidFill>
                  </a:rPr>
                  <a:t> </a:t>
                </a:r>
                <a:r>
                  <a:rPr lang="en-US" sz="2800" dirty="0">
                    <a:solidFill>
                      <a:schemeClr val="tx1"/>
                    </a:solidFill>
                  </a:rPr>
                  <a:t>last visited descendant of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𝑢</m:t>
                    </m:r>
                  </m:oMath>
                </a14:m>
                <a:endParaRPr lang="en-US" sz="2800" dirty="0">
                  <a:solidFill>
                    <a:schemeClr val="tx1"/>
                  </a:solidFill>
                </a:endParaRPr>
              </a:p>
              <a:p>
                <a:pPr marL="457200" indent="-45720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en-US" sz="2800" dirty="0">
                    <a:solidFill>
                      <a:srgbClr val="00B050"/>
                    </a:solidFill>
                  </a:rPr>
                  <a:t>Routing table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𝑅</m:t>
                    </m:r>
                    <m:d>
                      <m:dPr>
                        <m:ctrlP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</m:d>
                    <m:r>
                      <a:rPr lang="en-US" sz="2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lit/>
                      </m:rPr>
                      <a:rPr lang="en-US" sz="2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{</m:t>
                    </m:r>
                    <m:r>
                      <a:rPr lang="en-US" sz="2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𝐿</m:t>
                    </m:r>
                    <m:d>
                      <m:dPr>
                        <m:ctrlP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</m:d>
                    <m:r>
                      <a:rPr lang="en-US" sz="2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∣</m:t>
                    </m:r>
                    <m:r>
                      <a:rPr lang="en-US" sz="2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𝑣</m:t>
                    </m:r>
                    <m:r>
                      <a:rPr lang="en-US" sz="2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sz="2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𝑁</m:t>
                    </m:r>
                    <m:r>
                      <a:rPr lang="en-US" sz="2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𝑢</m:t>
                    </m:r>
                    <m:r>
                      <a:rPr lang="en-US" sz="2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)</m:t>
                    </m:r>
                    <m:r>
                      <m:rPr>
                        <m:lit/>
                      </m:rPr>
                      <a:rPr lang="en-US" sz="2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}</m:t>
                    </m:r>
                  </m:oMath>
                </a14:m>
                <a:endParaRPr lang="en-US" sz="2800" dirty="0">
                  <a:solidFill>
                    <a:schemeClr val="tx1"/>
                  </a:solidFill>
                </a:endParaRPr>
              </a:p>
              <a:p>
                <a:pPr>
                  <a:lnSpc>
                    <a:spcPct val="150000"/>
                  </a:lnSpc>
                </a:pPr>
                <a:r>
                  <a:rPr lang="en-US" sz="2800" dirty="0">
                    <a:solidFill>
                      <a:srgbClr val="FF0000"/>
                    </a:solidFill>
                  </a:rPr>
                  <a:t>Example:</a:t>
                </a:r>
              </a:p>
              <a:p>
                <a:pPr marL="457200" indent="-45720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𝐿</m:t>
                    </m:r>
                    <m:d>
                      <m:dPr>
                        <m:ctrlP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</m:d>
                    <m:r>
                      <a:rPr lang="en-US" sz="2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:</m:t>
                    </m:r>
                    <m:d>
                      <m:dPr>
                        <m:begChr m:val="["/>
                        <m:endChr m:val="]"/>
                        <m:ctrlP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2, 6</m:t>
                        </m:r>
                      </m:e>
                    </m:d>
                  </m:oMath>
                </a14:m>
                <a:endParaRPr lang="en-US" sz="2800" b="0" dirty="0">
                  <a:solidFill>
                    <a:schemeClr val="tx1"/>
                  </a:solidFill>
                </a:endParaRPr>
              </a:p>
              <a:p>
                <a:pPr marL="457200" indent="-45720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𝑅</m:t>
                    </m:r>
                    <m:d>
                      <m:dPr>
                        <m:ctrlP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</m:d>
                    <m:r>
                      <a:rPr lang="en-US" sz="2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: </m:t>
                    </m:r>
                    <m:r>
                      <m:rPr>
                        <m:lit/>
                      </m:rPr>
                      <a:rPr lang="en-US" sz="2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{</m:t>
                    </m:r>
                    <m:r>
                      <a:rPr lang="en-US" sz="2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</m:t>
                    </m:r>
                    <m:d>
                      <m:dPr>
                        <m:begChr m:val="["/>
                        <m:endChr m:val="]"/>
                        <m:ctrlP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1,11</m:t>
                        </m:r>
                      </m:e>
                    </m:d>
                    <m:r>
                      <a:rPr lang="en-US" sz="2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, </m:t>
                    </m:r>
                    <m:d>
                      <m:dPr>
                        <m:begChr m:val="["/>
                        <m:endChr m:val="]"/>
                        <m:ctrlP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3,5</m:t>
                        </m:r>
                      </m:e>
                    </m:d>
                    <m:r>
                      <a:rPr lang="en-US" sz="2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,[6,6]</m:t>
                    </m:r>
                    <m:r>
                      <m:rPr>
                        <m:lit/>
                      </m:rPr>
                      <a:rPr lang="en-US" sz="2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}</m:t>
                    </m:r>
                  </m:oMath>
                </a14:m>
                <a:endParaRPr lang="en-US" sz="2800" b="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52" name="TextBox 5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655" y="1037059"/>
                <a:ext cx="12238181" cy="4699876"/>
              </a:xfrm>
              <a:prstGeom prst="rect">
                <a:avLst/>
              </a:prstGeom>
              <a:blipFill>
                <a:blip r:embed="rId2"/>
                <a:stretch>
                  <a:fillRect l="-104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3" name="TextBox 52"/>
              <p:cNvSpPr txBox="1"/>
              <p:nvPr/>
            </p:nvSpPr>
            <p:spPr>
              <a:xfrm>
                <a:off x="9519317" y="2782526"/>
                <a:ext cx="465191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1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53" name="TextBox 5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519317" y="2782526"/>
                <a:ext cx="465191" cy="523220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4" name="TextBox 53"/>
              <p:cNvSpPr txBox="1"/>
              <p:nvPr/>
            </p:nvSpPr>
            <p:spPr>
              <a:xfrm>
                <a:off x="8624178" y="3441116"/>
                <a:ext cx="465191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2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54" name="TextBox 5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24178" y="3441116"/>
                <a:ext cx="465191" cy="523220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5" name="TextBox 54"/>
              <p:cNvSpPr txBox="1"/>
              <p:nvPr/>
            </p:nvSpPr>
            <p:spPr>
              <a:xfrm>
                <a:off x="7697439" y="4213666"/>
                <a:ext cx="465191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3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55" name="TextBox 5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97439" y="4213666"/>
                <a:ext cx="465191" cy="523220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6" name="TextBox 55"/>
              <p:cNvSpPr txBox="1"/>
              <p:nvPr/>
            </p:nvSpPr>
            <p:spPr>
              <a:xfrm>
                <a:off x="7144819" y="5176152"/>
                <a:ext cx="465191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4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56" name="TextBox 5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44819" y="5176152"/>
                <a:ext cx="465191" cy="523220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7" name="TextBox 56"/>
              <p:cNvSpPr txBox="1"/>
              <p:nvPr/>
            </p:nvSpPr>
            <p:spPr>
              <a:xfrm>
                <a:off x="8561535" y="5221790"/>
                <a:ext cx="465191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5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57" name="TextBox 5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61535" y="5221790"/>
                <a:ext cx="465191" cy="523220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8" name="TextBox 57"/>
              <p:cNvSpPr txBox="1"/>
              <p:nvPr/>
            </p:nvSpPr>
            <p:spPr>
              <a:xfrm>
                <a:off x="9032308" y="4334326"/>
                <a:ext cx="465191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6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58" name="TextBox 5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032308" y="4334326"/>
                <a:ext cx="465191" cy="523220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9" name="TextBox 58"/>
              <p:cNvSpPr txBox="1"/>
              <p:nvPr/>
            </p:nvSpPr>
            <p:spPr>
              <a:xfrm>
                <a:off x="9629672" y="3560114"/>
                <a:ext cx="465191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7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59" name="TextBox 5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29672" y="3560114"/>
                <a:ext cx="465191" cy="523220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0" name="TextBox 59"/>
              <p:cNvSpPr txBox="1"/>
              <p:nvPr/>
            </p:nvSpPr>
            <p:spPr>
              <a:xfrm>
                <a:off x="11167410" y="3464408"/>
                <a:ext cx="465191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8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60" name="TextBox 5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167410" y="3464408"/>
                <a:ext cx="465191" cy="523220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1" name="TextBox 60"/>
              <p:cNvSpPr txBox="1"/>
              <p:nvPr/>
            </p:nvSpPr>
            <p:spPr>
              <a:xfrm>
                <a:off x="10236821" y="4595936"/>
                <a:ext cx="465191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9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61" name="TextBox 6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236821" y="4595936"/>
                <a:ext cx="465191" cy="523220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2" name="TextBox 61"/>
              <p:cNvSpPr txBox="1"/>
              <p:nvPr/>
            </p:nvSpPr>
            <p:spPr>
              <a:xfrm>
                <a:off x="10724471" y="4595936"/>
                <a:ext cx="663964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10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62" name="TextBox 6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724471" y="4595936"/>
                <a:ext cx="663964" cy="523220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3" name="TextBox 62"/>
              <p:cNvSpPr txBox="1"/>
              <p:nvPr/>
            </p:nvSpPr>
            <p:spPr>
              <a:xfrm>
                <a:off x="11371119" y="4595936"/>
                <a:ext cx="663964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11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63" name="TextBox 6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371119" y="4595936"/>
                <a:ext cx="663964" cy="523220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6" name="TextBox 65"/>
              <p:cNvSpPr txBox="1"/>
              <p:nvPr/>
            </p:nvSpPr>
            <p:spPr>
              <a:xfrm>
                <a:off x="8885566" y="3167761"/>
                <a:ext cx="482312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𝑢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66" name="TextBox 6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85566" y="3167761"/>
                <a:ext cx="482312" cy="523220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34070107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4776</TotalTime>
  <Words>1672</Words>
  <Application>Microsoft Office PowerPoint</Application>
  <PresentationFormat>Widescreen</PresentationFormat>
  <Paragraphs>296</Paragraphs>
  <Slides>24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33" baseType="lpstr">
      <vt:lpstr>Arial</vt:lpstr>
      <vt:lpstr>Calibri</vt:lpstr>
      <vt:lpstr>Calibri Light</vt:lpstr>
      <vt:lpstr>Cambria Math</vt:lpstr>
      <vt:lpstr>Comic Sans MS</vt:lpstr>
      <vt:lpstr>Symbol</vt:lpstr>
      <vt:lpstr>Times New Roman</vt:lpstr>
      <vt:lpstr>Wingdings</vt:lpstr>
      <vt:lpstr>Office Theme</vt:lpstr>
      <vt:lpstr>Succinct Graph Structures  and Their Applications Ulpana Summer 2024 </vt:lpstr>
      <vt:lpstr>Compact Routing Schemes</vt:lpstr>
      <vt:lpstr>Routing Schemes </vt:lpstr>
      <vt:lpstr>Routing Schemes: Two Extreme Solutions </vt:lpstr>
      <vt:lpstr>Routing Schemes: Two Extreme Solutions </vt:lpstr>
      <vt:lpstr>The Best One Can Hope For*  *Under Girth Conjecture</vt:lpstr>
      <vt:lpstr>History of Routing Schemes</vt:lpstr>
      <vt:lpstr>Outline</vt:lpstr>
      <vt:lpstr>Interval Routing [Santoro, Khatib ‘85]</vt:lpstr>
      <vt:lpstr>Interval Routing</vt:lpstr>
      <vt:lpstr>Improved Routing Schemes for Trees [TZ’01]</vt:lpstr>
      <vt:lpstr>Heavy-Light Tree Decomposition</vt:lpstr>
      <vt:lpstr>Heavy-Light Tree Decomposition</vt:lpstr>
      <vt:lpstr>Heavy-Light Tree Decomposition</vt:lpstr>
      <vt:lpstr>Improved Routing Scheme for Trees</vt:lpstr>
      <vt:lpstr>Improved Routing Scheme for Trees</vt:lpstr>
      <vt:lpstr>From Trees to General Graphs: Tree Covers</vt:lpstr>
      <vt:lpstr>Short Recut of TZ Distance Oracles</vt:lpstr>
      <vt:lpstr>Bunches</vt:lpstr>
      <vt:lpstr>Approximate Routing Schemes for General Graphs</vt:lpstr>
      <vt:lpstr>Approximate Routing Schemes for General Graphs</vt:lpstr>
      <vt:lpstr>u wants to send a message to v</vt:lpstr>
      <vt:lpstr>Approximate Routing Schemes for General Graphs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Succinct Graph Structures  and Their Applications</dc:title>
  <dc:creator>Meravi</dc:creator>
  <cp:lastModifiedBy>Merav Parter</cp:lastModifiedBy>
  <cp:revision>172</cp:revision>
  <dcterms:created xsi:type="dcterms:W3CDTF">2020-04-22T08:00:00Z</dcterms:created>
  <dcterms:modified xsi:type="dcterms:W3CDTF">2024-09-18T07:44:00Z</dcterms:modified>
</cp:coreProperties>
</file>