
<file path=[Content_Types].xml><?xml version="1.0" encoding="utf-8"?>
<Types xmlns="http://schemas.openxmlformats.org/package/2006/content-types">
  <Default Extension="jpeg" ContentType="image/jpeg"/>
  <Default Extension="pdf" ContentType="application/pdf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0" r:id="rId3"/>
    <p:sldId id="261" r:id="rId4"/>
    <p:sldId id="258" r:id="rId5"/>
    <p:sldId id="259" r:id="rId6"/>
    <p:sldId id="257" r:id="rId7"/>
    <p:sldId id="262" r:id="rId8"/>
    <p:sldId id="263" r:id="rId9"/>
    <p:sldId id="264" r:id="rId10"/>
    <p:sldId id="265" r:id="rId11"/>
    <p:sldId id="266" r:id="rId12"/>
    <p:sldId id="268" r:id="rId13"/>
    <p:sldId id="269" r:id="rId14"/>
    <p:sldId id="267" r:id="rId15"/>
    <p:sldId id="271" r:id="rId16"/>
    <p:sldId id="270" r:id="rId17"/>
    <p:sldId id="273" r:id="rId18"/>
    <p:sldId id="272" r:id="rId19"/>
    <p:sldId id="274" r:id="rId20"/>
    <p:sldId id="275" r:id="rId21"/>
    <p:sldId id="276" r:id="rId22"/>
    <p:sldId id="277" r:id="rId23"/>
    <p:sldId id="279" r:id="rId24"/>
    <p:sldId id="278" r:id="rId25"/>
    <p:sldId id="280" r:id="rId2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001" autoAdjust="0"/>
    <p:restoredTop sz="94660"/>
  </p:normalViewPr>
  <p:slideViewPr>
    <p:cSldViewPr snapToGrid="0" showGuides="1">
      <p:cViewPr varScale="1">
        <p:scale>
          <a:sx n="67" d="100"/>
          <a:sy n="67" d="100"/>
        </p:scale>
        <p:origin x="572" y="3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279EAC-ADFF-4087-9292-54A4C169A6B8}" type="datetimeFigureOut">
              <a:rPr lang="en-US" smtClean="0"/>
              <a:t>9/15/2024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FDBD74-A176-49F0-A256-02FE34BC0F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99914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279EAC-ADFF-4087-9292-54A4C169A6B8}" type="datetimeFigureOut">
              <a:rPr lang="en-US" smtClean="0"/>
              <a:t>9/15/2024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FDBD74-A176-49F0-A256-02FE34BC0F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70969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279EAC-ADFF-4087-9292-54A4C169A6B8}" type="datetimeFigureOut">
              <a:rPr lang="en-US" smtClean="0"/>
              <a:t>9/15/2024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FDBD74-A176-49F0-A256-02FE34BC0F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00578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279EAC-ADFF-4087-9292-54A4C169A6B8}" type="datetimeFigureOut">
              <a:rPr lang="en-US" smtClean="0"/>
              <a:t>9/15/2024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FDBD74-A176-49F0-A256-02FE34BC0F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13837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279EAC-ADFF-4087-9292-54A4C169A6B8}" type="datetimeFigureOut">
              <a:rPr lang="en-US" smtClean="0"/>
              <a:t>9/15/2024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FDBD74-A176-49F0-A256-02FE34BC0F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8683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279EAC-ADFF-4087-9292-54A4C169A6B8}" type="datetimeFigureOut">
              <a:rPr lang="en-US" smtClean="0"/>
              <a:t>9/15/2024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FDBD74-A176-49F0-A256-02FE34BC0F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43876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279EAC-ADFF-4087-9292-54A4C169A6B8}" type="datetimeFigureOut">
              <a:rPr lang="en-US" smtClean="0"/>
              <a:t>9/15/2024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FDBD74-A176-49F0-A256-02FE34BC0F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7576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279EAC-ADFF-4087-9292-54A4C169A6B8}" type="datetimeFigureOut">
              <a:rPr lang="en-US" smtClean="0"/>
              <a:t>9/15/2024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FDBD74-A176-49F0-A256-02FE34BC0F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28947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279EAC-ADFF-4087-9292-54A4C169A6B8}" type="datetimeFigureOut">
              <a:rPr lang="en-US" smtClean="0"/>
              <a:t>9/15/2024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FDBD74-A176-49F0-A256-02FE34BC0F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49491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279EAC-ADFF-4087-9292-54A4C169A6B8}" type="datetimeFigureOut">
              <a:rPr lang="en-US" smtClean="0"/>
              <a:t>9/15/2024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FDBD74-A176-49F0-A256-02FE34BC0F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20314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279EAC-ADFF-4087-9292-54A4C169A6B8}" type="datetimeFigureOut">
              <a:rPr lang="en-US" smtClean="0"/>
              <a:t>9/15/2024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FDBD74-A176-49F0-A256-02FE34BC0F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2984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C279EAC-ADFF-4087-9292-54A4C169A6B8}" type="datetimeFigureOut">
              <a:rPr lang="en-US" smtClean="0"/>
              <a:t>9/15/2024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FDBD74-A176-49F0-A256-02FE34BC0F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50943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3" Type="http://schemas.openxmlformats.org/officeDocument/2006/relationships/image" Target="../media/image24.png"/><Relationship Id="rId7" Type="http://schemas.openxmlformats.org/officeDocument/2006/relationships/image" Target="../media/image28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png"/><Relationship Id="rId3" Type="http://schemas.openxmlformats.org/officeDocument/2006/relationships/image" Target="../media/image34.png"/><Relationship Id="rId7" Type="http://schemas.openxmlformats.org/officeDocument/2006/relationships/image" Target="../media/image37.png"/><Relationship Id="rId12" Type="http://schemas.openxmlformats.org/officeDocument/2006/relationships/image" Target="../media/image42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6.png"/><Relationship Id="rId11" Type="http://schemas.openxmlformats.org/officeDocument/2006/relationships/image" Target="../media/image41.png"/><Relationship Id="rId5" Type="http://schemas.openxmlformats.org/officeDocument/2006/relationships/image" Target="../media/image35.png"/><Relationship Id="rId10" Type="http://schemas.openxmlformats.org/officeDocument/2006/relationships/image" Target="../media/image40.png"/><Relationship Id="rId4" Type="http://schemas.openxmlformats.org/officeDocument/2006/relationships/image" Target="../media/image32.png"/><Relationship Id="rId9" Type="http://schemas.openxmlformats.org/officeDocument/2006/relationships/image" Target="../media/image39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9.png"/><Relationship Id="rId3" Type="http://schemas.openxmlformats.org/officeDocument/2006/relationships/image" Target="../media/image44.png"/><Relationship Id="rId7" Type="http://schemas.openxmlformats.org/officeDocument/2006/relationships/image" Target="../media/image48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7.png"/><Relationship Id="rId5" Type="http://schemas.openxmlformats.org/officeDocument/2006/relationships/image" Target="../media/image46.png"/><Relationship Id="rId4" Type="http://schemas.openxmlformats.org/officeDocument/2006/relationships/image" Target="../media/image45.png"/><Relationship Id="rId9" Type="http://schemas.openxmlformats.org/officeDocument/2006/relationships/image" Target="../media/image4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image" Target="../media/image32.pdf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image" Target="../media/image32.pdf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6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0.png"/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9.png"/><Relationship Id="rId4" Type="http://schemas.openxmlformats.org/officeDocument/2006/relationships/image" Target="../media/image58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4.png"/><Relationship Id="rId5" Type="http://schemas.openxmlformats.org/officeDocument/2006/relationships/image" Target="../media/image63.png"/><Relationship Id="rId4" Type="http://schemas.openxmlformats.org/officeDocument/2006/relationships/image" Target="../media/image62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3.png"/><Relationship Id="rId4" Type="http://schemas.openxmlformats.org/officeDocument/2006/relationships/image" Target="../media/image62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png"/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9.png"/><Relationship Id="rId4" Type="http://schemas.openxmlformats.org/officeDocument/2006/relationships/image" Target="../media/image68.pn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6.png"/><Relationship Id="rId3" Type="http://schemas.openxmlformats.org/officeDocument/2006/relationships/image" Target="../media/image71.png"/><Relationship Id="rId7" Type="http://schemas.openxmlformats.org/officeDocument/2006/relationships/image" Target="../media/image75.png"/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4.png"/><Relationship Id="rId5" Type="http://schemas.openxmlformats.org/officeDocument/2006/relationships/image" Target="../media/image73.png"/><Relationship Id="rId4" Type="http://schemas.openxmlformats.org/officeDocument/2006/relationships/image" Target="../media/image72.pn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83.png"/><Relationship Id="rId3" Type="http://schemas.openxmlformats.org/officeDocument/2006/relationships/image" Target="../media/image78.png"/><Relationship Id="rId7" Type="http://schemas.openxmlformats.org/officeDocument/2006/relationships/image" Target="../media/image82.png"/><Relationship Id="rId2" Type="http://schemas.openxmlformats.org/officeDocument/2006/relationships/image" Target="../media/image7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1.png"/><Relationship Id="rId5" Type="http://schemas.openxmlformats.org/officeDocument/2006/relationships/image" Target="../media/image80.png"/><Relationship Id="rId4" Type="http://schemas.openxmlformats.org/officeDocument/2006/relationships/image" Target="../media/image79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13.png"/><Relationship Id="rId7" Type="http://schemas.openxmlformats.org/officeDocument/2006/relationships/image" Target="../media/image17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10" Type="http://schemas.openxmlformats.org/officeDocument/2006/relationships/image" Target="../media/image20.png"/><Relationship Id="rId4" Type="http://schemas.openxmlformats.org/officeDocument/2006/relationships/image" Target="../media/image14.png"/><Relationship Id="rId9" Type="http://schemas.openxmlformats.org/officeDocument/2006/relationships/image" Target="../media/image1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632835"/>
            <a:ext cx="9697278" cy="3809955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C00000"/>
                </a:solidFill>
              </a:rPr>
              <a:t>Succinct Graph Structures </a:t>
            </a:r>
            <a:br>
              <a:rPr lang="en-US" dirty="0">
                <a:solidFill>
                  <a:srgbClr val="C00000"/>
                </a:solidFill>
              </a:rPr>
            </a:br>
            <a:r>
              <a:rPr lang="en-US" dirty="0">
                <a:solidFill>
                  <a:srgbClr val="C00000"/>
                </a:solidFill>
              </a:rPr>
              <a:t>and Their Applications</a:t>
            </a:r>
            <a:br>
              <a:rPr lang="en-US" dirty="0">
                <a:solidFill>
                  <a:srgbClr val="C00000"/>
                </a:solidFill>
              </a:rPr>
            </a:br>
            <a:r>
              <a:rPr lang="en-US" sz="5400" dirty="0" err="1">
                <a:solidFill>
                  <a:srgbClr val="00B050"/>
                </a:solidFill>
              </a:rPr>
              <a:t>Ulpana</a:t>
            </a:r>
            <a:r>
              <a:rPr lang="en-US" sz="5400" dirty="0">
                <a:solidFill>
                  <a:srgbClr val="00B050"/>
                </a:solidFill>
              </a:rPr>
              <a:t> Summer 2024</a:t>
            </a:r>
            <a:br>
              <a:rPr lang="en-US" sz="5400" dirty="0"/>
            </a:br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888365"/>
            <a:ext cx="9439564" cy="2253817"/>
          </a:xfrm>
        </p:spPr>
        <p:txBody>
          <a:bodyPr/>
          <a:lstStyle/>
          <a:p>
            <a:endParaRPr lang="en-US" dirty="0"/>
          </a:p>
          <a:p>
            <a:r>
              <a:rPr lang="en-US" sz="3200" dirty="0"/>
              <a:t>Class 1: Spanners</a:t>
            </a:r>
          </a:p>
        </p:txBody>
      </p:sp>
    </p:spTree>
    <p:extLst>
      <p:ext uri="{BB962C8B-B14F-4D97-AF65-F5344CB8AC3E}">
        <p14:creationId xmlns:p14="http://schemas.microsoft.com/office/powerpoint/2010/main" val="131620748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157641" y="2040052"/>
                <a:ext cx="10515600" cy="4351338"/>
              </a:xfrm>
            </p:spPr>
            <p:txBody>
              <a:bodyPr/>
              <a:lstStyle/>
              <a:p>
                <a:pPr marL="0" indent="0">
                  <a:buNone/>
                </a:pPr>
                <a:endParaRPr lang="en-US" b="1" dirty="0"/>
              </a:p>
              <a:p>
                <a:pPr marL="0" indent="0">
                  <a:buNone/>
                </a:pPr>
                <a:r>
                  <a:rPr lang="en-US" b="1" dirty="0"/>
                  <a:t>Proof:  </a:t>
                </a:r>
                <a:r>
                  <a:rPr lang="en-US" dirty="0"/>
                  <a:t>Suppose there is a cycle </a:t>
                </a:r>
                <a14:m>
                  <m:oMath xmlns:m="http://schemas.openxmlformats.org/officeDocument/2006/math">
                    <m:r>
                      <a:rPr lang="en-US" b="1" i="1" dirty="0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𝑪</m:t>
                    </m:r>
                  </m:oMath>
                </a14:m>
                <a:r>
                  <a:rPr lang="en-US" dirty="0"/>
                  <a:t> of length at most </a:t>
                </a:r>
                <a14:m>
                  <m:oMath xmlns:m="http://schemas.openxmlformats.org/officeDocument/2006/math">
                    <m:r>
                      <a:rPr lang="en-US" b="1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𝟐</m:t>
                    </m:r>
                    <m:r>
                      <a:rPr lang="en-US" b="1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𝒌</m:t>
                    </m:r>
                  </m:oMath>
                </a14:m>
                <a:endParaRPr lang="en-US" b="1" dirty="0">
                  <a:solidFill>
                    <a:srgbClr val="7030A0"/>
                  </a:solidFill>
                </a:endParaRPr>
              </a:p>
              <a:p>
                <a:r>
                  <a:rPr lang="en-US" dirty="0"/>
                  <a:t>Let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e</m:t>
                    </m:r>
                    <m:r>
                      <a:rPr lang="en-US" b="0" i="0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𝑢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𝑣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be the last added edges on </a:t>
                </a:r>
                <a14:m>
                  <m:oMath xmlns:m="http://schemas.openxmlformats.org/officeDocument/2006/math">
                    <m:r>
                      <a:rPr lang="en-US" b="1" i="1" dirty="0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𝑪</m:t>
                    </m:r>
                  </m:oMath>
                </a14:m>
                <a:endParaRPr lang="en-US" b="1" dirty="0"/>
              </a:p>
              <a:p>
                <a:r>
                  <a:rPr lang="en-US" dirty="0"/>
                  <a:t>By the ordering: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is the </a:t>
                </a:r>
                <a:r>
                  <a:rPr lang="en-US" i="1" dirty="0">
                    <a:solidFill>
                      <a:srgbClr val="FF0000"/>
                    </a:solidFill>
                  </a:rPr>
                  <a:t>heaviest</a:t>
                </a:r>
                <a:r>
                  <a:rPr lang="en-US" dirty="0"/>
                  <a:t> on </a:t>
                </a:r>
                <a14:m>
                  <m:oMath xmlns:m="http://schemas.openxmlformats.org/officeDocument/2006/math">
                    <m:r>
                      <a:rPr lang="en-US" b="1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𝑪</m:t>
                    </m:r>
                  </m:oMath>
                </a14:m>
                <a:endParaRPr lang="en-US" b="1" dirty="0">
                  <a:solidFill>
                    <a:srgbClr val="7030A0"/>
                  </a:solidFill>
                </a:endParaRPr>
              </a:p>
              <a:p>
                <a:pPr marL="0" indent="0">
                  <a:buNone/>
                </a:pPr>
                <a:r>
                  <a:rPr lang="en-US" dirty="0"/>
                  <a:t>       </a:t>
                </a:r>
              </a:p>
              <a:p>
                <a:pPr marL="0" indent="0"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57641" y="2040052"/>
                <a:ext cx="10515600" cy="4351338"/>
              </a:xfrm>
              <a:blipFill>
                <a:blip r:embed="rId2"/>
                <a:stretch>
                  <a:fillRect l="-121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237835" y="1686092"/>
                <a:ext cx="11635509" cy="584775"/>
              </a:xfrm>
              <a:prstGeom prst="rect">
                <a:avLst/>
              </a:prstGeom>
              <a:noFill/>
              <a:ln w="76200" cmpd="dbl">
                <a:solidFill>
                  <a:schemeClr val="tx2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3200" dirty="0">
                    <a:solidFill>
                      <a:srgbClr val="C00000"/>
                    </a:solidFill>
                  </a:rPr>
                  <a:t>Claim 1: </a:t>
                </a:r>
                <a:r>
                  <a:rPr lang="en-US" sz="3200" dirty="0"/>
                  <a:t>the girth of </a:t>
                </a:r>
                <a14:m>
                  <m:oMath xmlns:m="http://schemas.openxmlformats.org/officeDocument/2006/math">
                    <m:r>
                      <a:rPr lang="en-US" sz="3200" i="1" dirty="0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𝐻</m:t>
                    </m:r>
                  </m:oMath>
                </a14:m>
                <a:r>
                  <a:rPr lang="en-US" sz="3200" dirty="0"/>
                  <a:t> is at least </a:t>
                </a:r>
                <a:r>
                  <a:rPr lang="en-US" sz="3200" dirty="0">
                    <a:solidFill>
                      <a:srgbClr val="7030A0"/>
                    </a:solidFill>
                  </a:rPr>
                  <a:t>2k+1</a:t>
                </a:r>
                <a:r>
                  <a:rPr lang="en-US" sz="3200" dirty="0"/>
                  <a:t> </a:t>
                </a:r>
                <a:endParaRPr lang="en-US" sz="2800" dirty="0"/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7835" y="1686092"/>
                <a:ext cx="11635509" cy="584775"/>
              </a:xfrm>
              <a:prstGeom prst="rect">
                <a:avLst/>
              </a:prstGeom>
              <a:blipFill>
                <a:blip r:embed="rId3"/>
                <a:stretch>
                  <a:fillRect t="-5505" b="-23853"/>
                </a:stretch>
              </a:blipFill>
              <a:ln w="76200" cmpd="dbl">
                <a:solidFill>
                  <a:schemeClr val="tx2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Rounded Rectangular Callout 5"/>
          <p:cNvSpPr/>
          <p:nvPr/>
        </p:nvSpPr>
        <p:spPr>
          <a:xfrm>
            <a:off x="9940299" y="2097541"/>
            <a:ext cx="1969654" cy="612648"/>
          </a:xfrm>
          <a:prstGeom prst="wedgeRoundRectCallout">
            <a:avLst>
              <a:gd name="adj1" fmla="val -67278"/>
              <a:gd name="adj2" fmla="val -68662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Girth: length of shortest cycle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118917" y="91723"/>
                <a:ext cx="11873346" cy="1323439"/>
              </a:xfrm>
              <a:prstGeom prst="rect">
                <a:avLst/>
              </a:prstGeom>
              <a:solidFill>
                <a:schemeClr val="accent4">
                  <a:lumMod val="20000"/>
                  <a:lumOff val="80000"/>
                </a:schemeClr>
              </a:solidFill>
            </p:spPr>
            <p:txBody>
              <a:bodyPr wrap="square" rtlCol="0">
                <a:spAutoFit/>
              </a:bodyPr>
              <a:lstStyle/>
              <a:p>
                <a:r>
                  <a:rPr lang="en-US" sz="2000" b="1" u="sng" dirty="0"/>
                  <a:t>Greedy Construction</a:t>
                </a:r>
                <a:r>
                  <a:rPr lang="en-US" sz="2000" b="1" dirty="0"/>
                  <a:t>:  </a:t>
                </a:r>
              </a:p>
              <a:p>
                <a:pPr marL="457200" indent="-45720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en-US" sz="2000" dirty="0"/>
                  <a:t>Traverse edges in increasing weight order  </a:t>
                </a:r>
                <a14:m>
                  <m:oMath xmlns:m="http://schemas.openxmlformats.org/officeDocument/2006/math">
                    <m:r>
                      <a:rPr lang="en-US" sz="2000" b="1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𝒘</m:t>
                    </m:r>
                    <m:d>
                      <m:dPr>
                        <m:ctrlPr>
                          <a:rPr lang="en-US" sz="2000" b="1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000" b="1" i="1" smtClean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b="1" i="1" smtClean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  <m:t>𝒆</m:t>
                            </m:r>
                          </m:e>
                          <m:sub>
                            <m:r>
                              <a:rPr lang="en-US" sz="2000" b="1" i="1" smtClean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  <m:t>𝟏</m:t>
                            </m:r>
                          </m:sub>
                        </m:sSub>
                      </m:e>
                    </m:d>
                    <m:r>
                      <a:rPr lang="en-US" sz="2000" b="1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&lt;</m:t>
                    </m:r>
                    <m:r>
                      <a:rPr lang="en-US" sz="2000" b="1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𝒘</m:t>
                    </m:r>
                    <m:d>
                      <m:dPr>
                        <m:ctrlPr>
                          <a:rPr lang="en-US" sz="2000" b="1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000" b="1" i="1" smtClean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b="1" i="1" smtClean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  <m:t>𝒆</m:t>
                            </m:r>
                          </m:e>
                          <m:sub>
                            <m:r>
                              <a:rPr lang="en-US" sz="2000" b="1" i="1" smtClean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b>
                        </m:sSub>
                      </m:e>
                    </m:d>
                    <m:r>
                      <a:rPr lang="en-US" sz="2000" b="1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&lt; …&lt;</m:t>
                    </m:r>
                    <m:r>
                      <a:rPr lang="en-US" sz="2000" b="1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𝒘</m:t>
                    </m:r>
                    <m:d>
                      <m:dPr>
                        <m:ctrlPr>
                          <a:rPr lang="en-US" sz="2000" b="1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000" b="1" i="1" smtClean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b="1" i="1" smtClean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  <m:t>𝒆</m:t>
                            </m:r>
                          </m:e>
                          <m:sub>
                            <m:r>
                              <a:rPr lang="en-US" sz="2000" b="1" i="1" smtClean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  <m:t>𝒎</m:t>
                            </m:r>
                          </m:sub>
                        </m:sSub>
                      </m:e>
                    </m:d>
                  </m:oMath>
                </a14:m>
                <a:endParaRPr lang="en-US" sz="2000" b="1" dirty="0"/>
              </a:p>
              <a:p>
                <a:pPr marL="457200" indent="-45720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en-US" sz="2000" dirty="0"/>
                  <a:t>Add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b="1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1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𝒆</m:t>
                        </m:r>
                      </m:e>
                      <m:sub>
                        <m:r>
                          <a:rPr lang="en-US" sz="2000" b="1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𝒊</m:t>
                        </m:r>
                      </m:sub>
                    </m:sSub>
                    <m:r>
                      <a:rPr lang="en-US" sz="2000" b="1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=(</m:t>
                    </m:r>
                    <m:sSub>
                      <m:sSubPr>
                        <m:ctrlPr>
                          <a:rPr lang="en-US" sz="2000" b="1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1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𝒖</m:t>
                        </m:r>
                      </m:e>
                      <m:sub>
                        <m:r>
                          <a:rPr lang="en-US" sz="2000" b="1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𝒊</m:t>
                        </m:r>
                      </m:sub>
                    </m:sSub>
                    <m:r>
                      <a:rPr lang="en-US" sz="2000" b="1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sz="2000" b="1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1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𝒗</m:t>
                        </m:r>
                      </m:e>
                      <m:sub>
                        <m:r>
                          <a:rPr lang="en-US" sz="2000" b="1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𝒊</m:t>
                        </m:r>
                      </m:sub>
                    </m:sSub>
                    <m:r>
                      <a:rPr lang="en-US" sz="2000" b="1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000" b="1" dirty="0">
                    <a:solidFill>
                      <a:srgbClr val="7030A0"/>
                    </a:solidFill>
                  </a:rPr>
                  <a:t> </a:t>
                </a:r>
                <a:r>
                  <a:rPr lang="en-US" sz="2000" dirty="0"/>
                  <a:t>to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𝐻</m:t>
                    </m:r>
                  </m:oMath>
                </a14:m>
                <a:r>
                  <a:rPr lang="en-US" sz="2000" dirty="0"/>
                  <a:t> if </a:t>
                </a:r>
                <a14:m>
                  <m:oMath xmlns:m="http://schemas.openxmlformats.org/officeDocument/2006/math">
                    <m:r>
                      <a:rPr lang="en-US" sz="2000" b="1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𝒅𝒊𝒔</m:t>
                    </m:r>
                    <m:sSub>
                      <m:sSubPr>
                        <m:ctrlPr>
                          <a:rPr lang="en-US" sz="2000" b="1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1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𝒕</m:t>
                        </m:r>
                      </m:e>
                      <m:sub>
                        <m:r>
                          <a:rPr lang="en-US" sz="2000" b="1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𝑯</m:t>
                        </m:r>
                      </m:sub>
                    </m:sSub>
                    <m:d>
                      <m:dPr>
                        <m:ctrlPr>
                          <a:rPr lang="en-US" sz="2000" b="1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000" b="1" i="1" smtClean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b="1" i="1" smtClean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  <m:t>𝒖</m:t>
                            </m:r>
                          </m:e>
                          <m:sub>
                            <m:r>
                              <a:rPr lang="en-US" sz="2000" b="1" i="1" smtClean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  <m:t>𝒊</m:t>
                            </m:r>
                          </m:sub>
                        </m:sSub>
                        <m:r>
                          <a:rPr lang="en-US" sz="2000" b="1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, </m:t>
                        </m:r>
                        <m:sSub>
                          <m:sSubPr>
                            <m:ctrlPr>
                              <a:rPr lang="en-US" sz="2000" b="1" i="1" smtClean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b="1" i="1" smtClean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  <m:t>𝒗</m:t>
                            </m:r>
                          </m:e>
                          <m:sub>
                            <m:r>
                              <a:rPr lang="en-US" sz="2000" b="1" i="1" smtClean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  <m:t>𝒊</m:t>
                            </m:r>
                          </m:sub>
                        </m:sSub>
                      </m:e>
                    </m:d>
                    <m:r>
                      <a:rPr lang="en-US" sz="2000" b="1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&gt;</m:t>
                    </m:r>
                    <m:d>
                      <m:dPr>
                        <m:ctrlPr>
                          <a:rPr lang="en-US" sz="2000" b="1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b="1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  <m:r>
                          <a:rPr lang="en-US" sz="2000" b="1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𝒌</m:t>
                        </m:r>
                        <m:r>
                          <a:rPr lang="en-US" sz="2000" b="1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2000" b="1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e>
                    </m:d>
                    <m:r>
                      <a:rPr lang="en-US" sz="2000" b="1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𝒅𝒊𝒔</m:t>
                    </m:r>
                    <m:sSub>
                      <m:sSubPr>
                        <m:ctrlPr>
                          <a:rPr lang="en-US" sz="2000" b="1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1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𝒕</m:t>
                        </m:r>
                      </m:e>
                      <m:sub>
                        <m:r>
                          <a:rPr lang="en-US" sz="2000" b="1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𝑮</m:t>
                        </m:r>
                      </m:sub>
                    </m:sSub>
                    <m:r>
                      <a:rPr lang="en-US" sz="2000" b="1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US" sz="2000" b="1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1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𝒖</m:t>
                        </m:r>
                      </m:e>
                      <m:sub>
                        <m:r>
                          <a:rPr lang="en-US" sz="2000" b="1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𝒊</m:t>
                        </m:r>
                      </m:sub>
                    </m:sSub>
                    <m:r>
                      <a:rPr lang="en-US" sz="2000" b="1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sz="2000" b="1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1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𝒗</m:t>
                        </m:r>
                      </m:e>
                      <m:sub>
                        <m:r>
                          <a:rPr lang="en-US" sz="2000" b="1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𝒊</m:t>
                        </m:r>
                      </m:sub>
                    </m:sSub>
                    <m:r>
                      <a:rPr lang="en-US" sz="2000" b="1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sz="2000" b="1" dirty="0">
                  <a:solidFill>
                    <a:srgbClr val="7030A0"/>
                  </a:solidFill>
                </a:endParaRPr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8917" y="91723"/>
                <a:ext cx="11873346" cy="1323439"/>
              </a:xfrm>
              <a:prstGeom prst="rect">
                <a:avLst/>
              </a:prstGeom>
              <a:blipFill>
                <a:blip r:embed="rId4"/>
                <a:stretch>
                  <a:fillRect l="-565" t="-2304" b="-368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Oval 8"/>
          <p:cNvSpPr/>
          <p:nvPr/>
        </p:nvSpPr>
        <p:spPr>
          <a:xfrm>
            <a:off x="9177007" y="3636088"/>
            <a:ext cx="2136913" cy="2136913"/>
          </a:xfrm>
          <a:prstGeom prst="ellipse">
            <a:avLst/>
          </a:prstGeom>
          <a:ln w="381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11205198" y="4670141"/>
            <a:ext cx="234667" cy="23466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10995568" y="5205231"/>
            <a:ext cx="234667" cy="23466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/>
          <p:cNvSpPr/>
          <p:nvPr/>
        </p:nvSpPr>
        <p:spPr>
          <a:xfrm>
            <a:off x="10467825" y="5590545"/>
            <a:ext cx="234667" cy="23466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/>
          <p:cNvSpPr/>
          <p:nvPr/>
        </p:nvSpPr>
        <p:spPr>
          <a:xfrm>
            <a:off x="9822747" y="5590545"/>
            <a:ext cx="234667" cy="23466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9250764" y="5194568"/>
            <a:ext cx="234667" cy="23466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/>
          <p:cNvSpPr/>
          <p:nvPr/>
        </p:nvSpPr>
        <p:spPr>
          <a:xfrm>
            <a:off x="9059673" y="4552808"/>
            <a:ext cx="234667" cy="23466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/>
              <p:cNvSpPr txBox="1"/>
              <p:nvPr/>
            </p:nvSpPr>
            <p:spPr>
              <a:xfrm>
                <a:off x="10806338" y="3179395"/>
                <a:ext cx="482312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𝑣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16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806338" y="3179395"/>
                <a:ext cx="482312" cy="523220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" name="Oval 17"/>
          <p:cNvSpPr/>
          <p:nvPr/>
        </p:nvSpPr>
        <p:spPr>
          <a:xfrm>
            <a:off x="10691586" y="3648543"/>
            <a:ext cx="234667" cy="23466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Oval 18"/>
          <p:cNvSpPr/>
          <p:nvPr/>
        </p:nvSpPr>
        <p:spPr>
          <a:xfrm>
            <a:off x="9323493" y="3887354"/>
            <a:ext cx="234667" cy="23466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Oval 19"/>
          <p:cNvSpPr/>
          <p:nvPr/>
        </p:nvSpPr>
        <p:spPr>
          <a:xfrm>
            <a:off x="9940080" y="3552820"/>
            <a:ext cx="234667" cy="23466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/>
              <p:cNvSpPr txBox="1"/>
              <p:nvPr/>
            </p:nvSpPr>
            <p:spPr>
              <a:xfrm>
                <a:off x="9779315" y="3047257"/>
                <a:ext cx="482312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𝑢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24" name="TextBox 2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779315" y="3047257"/>
                <a:ext cx="482312" cy="523220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5" name="Oval 24"/>
          <p:cNvSpPr/>
          <p:nvPr/>
        </p:nvSpPr>
        <p:spPr>
          <a:xfrm>
            <a:off x="11112902" y="4120564"/>
            <a:ext cx="234667" cy="23466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7"/>
              <p:cNvSpPr txBox="1"/>
              <p:nvPr/>
            </p:nvSpPr>
            <p:spPr>
              <a:xfrm>
                <a:off x="1375675" y="3982330"/>
                <a:ext cx="6010235" cy="117615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𝑑𝑖𝑠</m:t>
                      </m:r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  <m:sub>
                          <m:sSup>
                            <m:sSup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𝐻</m:t>
                              </m:r>
                            </m:e>
                            <m:sup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′</m:t>
                              </m:r>
                            </m:sup>
                          </m:sSup>
                        </m:sub>
                      </m:sSub>
                      <m:d>
                        <m:d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m:rPr>
                              <m:sty m:val="p"/>
                            </m:rPr>
                            <a:rPr lang="en-US" sz="2400" b="0" i="0" smtClean="0">
                              <a:latin typeface="Cambria Math" panose="02040503050406030204" pitchFamily="18" charset="0"/>
                            </a:rPr>
                            <m:t>u</m:t>
                          </m:r>
                          <m:r>
                            <a:rPr lang="en-US" sz="2400" b="0" i="0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m:rPr>
                              <m:sty m:val="p"/>
                            </m:rPr>
                            <a:rPr lang="en-US" sz="2400" b="0" i="0" smtClean="0">
                              <a:latin typeface="Cambria Math" panose="02040503050406030204" pitchFamily="18" charset="0"/>
                            </a:rPr>
                            <m:t>v</m:t>
                          </m:r>
                        </m:e>
                      </m:d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≤</m:t>
                      </m:r>
                      <m:nary>
                        <m:naryPr>
                          <m:chr m:val="∑"/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sSup>
                            <m:sSup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′</m:t>
                              </m:r>
                            </m:sup>
                          </m:sSup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≠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∈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𝐶</m:t>
                          </m:r>
                        </m:sub>
                        <m:sup/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𝑤</m:t>
                          </m:r>
                          <m:d>
                            <m:d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𝑒</m:t>
                                  </m:r>
                                </m:e>
                                <m:sup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′</m:t>
                                  </m:r>
                                </m:sup>
                              </m:sSup>
                            </m:e>
                          </m:d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≤</m:t>
                          </m:r>
                        </m:e>
                      </m:nary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 </m:t>
                      </m:r>
                      <m:d>
                        <m:d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−1</m:t>
                          </m:r>
                        </m:e>
                      </m:d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𝑤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𝑒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28" name="TextBox 2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75675" y="3982330"/>
                <a:ext cx="6010235" cy="1176156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9" name="Rounded Rectangular Callout 28"/>
          <p:cNvSpPr/>
          <p:nvPr/>
        </p:nvSpPr>
        <p:spPr>
          <a:xfrm>
            <a:off x="182201" y="5129030"/>
            <a:ext cx="1652686" cy="884757"/>
          </a:xfrm>
          <a:prstGeom prst="wedgeRoundRectCallout">
            <a:avLst>
              <a:gd name="adj1" fmla="val 51476"/>
              <a:gd name="adj2" fmla="val -86052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The subgraph H just before adding e</a:t>
            </a:r>
          </a:p>
        </p:txBody>
      </p:sp>
      <p:sp>
        <p:nvSpPr>
          <p:cNvPr id="30" name="Arc 29"/>
          <p:cNvSpPr/>
          <p:nvPr/>
        </p:nvSpPr>
        <p:spPr>
          <a:xfrm>
            <a:off x="9187145" y="3648543"/>
            <a:ext cx="2101505" cy="1951623"/>
          </a:xfrm>
          <a:prstGeom prst="arc">
            <a:avLst>
              <a:gd name="adj1" fmla="val 15970120"/>
              <a:gd name="adj2" fmla="val 17930839"/>
            </a:avLst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Box 30"/>
              <p:cNvSpPr txBox="1"/>
              <p:nvPr/>
            </p:nvSpPr>
            <p:spPr>
              <a:xfrm>
                <a:off x="2447811" y="6069032"/>
                <a:ext cx="4116063" cy="523220"/>
              </a:xfrm>
              <a:prstGeom prst="rect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</p:spPr>
            <p:txBody>
              <a:bodyPr wrap="none" rtlCol="0">
                <a:spAutoFit/>
              </a:bodyPr>
              <a:lstStyle/>
              <a:p>
                <a:r>
                  <a:rPr lang="en-US" sz="2800" dirty="0"/>
                  <a:t>Contradiction for adding </a:t>
                </a:r>
                <a14:m>
                  <m:oMath xmlns:m="http://schemas.openxmlformats.org/officeDocument/2006/math">
                    <m:r>
                      <a:rPr lang="en-US" sz="2800" i="1" dirty="0" smtClean="0">
                        <a:latin typeface="Cambria Math" panose="02040503050406030204" pitchFamily="18" charset="0"/>
                      </a:rPr>
                      <m:t>𝑒</m:t>
                    </m:r>
                  </m:oMath>
                </a14:m>
                <a:r>
                  <a:rPr lang="en-US" sz="2800" dirty="0"/>
                  <a:t>!</a:t>
                </a:r>
              </a:p>
            </p:txBody>
          </p:sp>
        </mc:Choice>
        <mc:Fallback xmlns="">
          <p:sp>
            <p:nvSpPr>
              <p:cNvPr id="31" name="TextBox 3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47811" y="6069032"/>
                <a:ext cx="4116063" cy="523220"/>
              </a:xfrm>
              <a:prstGeom prst="rect">
                <a:avLst/>
              </a:prstGeom>
              <a:blipFill>
                <a:blip r:embed="rId8"/>
                <a:stretch>
                  <a:fillRect l="-3111" t="-11765" r="-1926" b="-3411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2073925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 animBg="1"/>
      <p:bldP spid="31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" name="Rounded Rectangle 3"/>
              <p:cNvSpPr/>
              <p:nvPr/>
            </p:nvSpPr>
            <p:spPr>
              <a:xfrm>
                <a:off x="7934036" y="2773219"/>
                <a:ext cx="3629891" cy="655781"/>
              </a:xfrm>
              <a:prstGeom prst="roundRect">
                <a:avLst/>
              </a:prstGeom>
              <a:solidFill>
                <a:schemeClr val="accent4">
                  <a:lumMod val="20000"/>
                  <a:lumOff val="8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en-US" sz="2800" dirty="0">
                    <a:solidFill>
                      <a:schemeClr val="tx1"/>
                    </a:solidFill>
                  </a:rPr>
                  <a:t>Note: </a:t>
                </a:r>
                <a14:m>
                  <m:oMath xmlns:m="http://schemas.openxmlformats.org/officeDocument/2006/math">
                    <m:r>
                      <a:rPr lang="en-US" sz="2800" b="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𝑔</m:t>
                    </m:r>
                    <m:d>
                      <m:dPr>
                        <m:ctrlPr>
                          <a:rPr lang="en-US" sz="2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sz="28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800" b="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𝐺</m:t>
                            </m:r>
                          </m:e>
                          <m:sup>
                            <m:r>
                              <a:rPr lang="en-US" sz="2800" b="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</m:e>
                    </m:d>
                    <m:r>
                      <a:rPr lang="en-US" sz="2800" b="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≥2</m:t>
                    </m:r>
                    <m:r>
                      <a:rPr lang="en-US" sz="2800" b="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sz="2800" b="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+1</m:t>
                    </m:r>
                  </m:oMath>
                </a14:m>
                <a:endParaRPr lang="en-US" sz="28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4" name="Rounded 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34036" y="2773219"/>
                <a:ext cx="3629891" cy="655781"/>
              </a:xfrm>
              <a:prstGeom prst="roundRect">
                <a:avLst/>
              </a:prstGeom>
              <a:blipFill>
                <a:blip r:embed="rId2"/>
                <a:stretch>
                  <a:fillRect l="-2513" b="-1454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Content Placeholder 1"/>
              <p:cNvSpPr>
                <a:spLocks noGrp="1"/>
              </p:cNvSpPr>
              <p:nvPr>
                <p:ph idx="1"/>
              </p:nvPr>
            </p:nvSpPr>
            <p:spPr>
              <a:xfrm>
                <a:off x="136236" y="1391515"/>
                <a:ext cx="10515600" cy="4351338"/>
              </a:xfrm>
            </p:spPr>
            <p:txBody>
              <a:bodyPr/>
              <a:lstStyle/>
              <a:p>
                <a:pPr marL="0" indent="0">
                  <a:buNone/>
                </a:pPr>
                <a:r>
                  <a:rPr lang="en-US" b="1" dirty="0"/>
                  <a:t>Proof:  </a:t>
                </a:r>
                <a:r>
                  <a:rPr lang="en-US" dirty="0"/>
                  <a:t>Assume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𝐺</m:t>
                    </m:r>
                  </m:oMath>
                </a14:m>
                <a:r>
                  <a:rPr lang="en-US" dirty="0"/>
                  <a:t> has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≥</m:t>
                    </m:r>
                  </m:oMath>
                </a14:m>
                <a:r>
                  <a:rPr lang="en-US" b="1" dirty="0"/>
                  <a:t> </a:t>
                </a:r>
                <a:r>
                  <a:rPr lang="en-US" dirty="0">
                    <a:solidFill>
                      <a:srgbClr val="7030A0"/>
                    </a:solidFill>
                  </a:rPr>
                  <a:t>4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p>
                        <m:r>
                          <a:rPr lang="en-US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1+1/</m:t>
                        </m:r>
                        <m:r>
                          <a:rPr lang="en-US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𝑘</m:t>
                        </m:r>
                      </m:sup>
                    </m:sSup>
                  </m:oMath>
                </a14:m>
                <a:r>
                  <a:rPr lang="en-US" b="1" dirty="0"/>
                  <a:t> </a:t>
                </a:r>
                <a:r>
                  <a:rPr lang="en-US" dirty="0"/>
                  <a:t>edges and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g</m:t>
                    </m:r>
                    <m:r>
                      <a:rPr lang="en-US" b="0" i="0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m:rPr>
                        <m:sty m:val="p"/>
                      </m:rPr>
                      <a:rPr lang="en-US" b="0" i="0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G</m:t>
                    </m:r>
                    <m:r>
                      <a:rPr lang="en-US" b="0" i="0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)</m:t>
                    </m:r>
                    <m:r>
                      <a:rPr lang="en-US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≥2</m:t>
                    </m:r>
                    <m:r>
                      <a:rPr lang="en-US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+1</m:t>
                    </m:r>
                  </m:oMath>
                </a14:m>
                <a:endParaRPr lang="en-US" b="1" dirty="0">
                  <a:solidFill>
                    <a:srgbClr val="7030A0"/>
                  </a:solidFill>
                </a:endParaRPr>
              </a:p>
              <a:p>
                <a:r>
                  <a:rPr lang="en-US" dirty="0"/>
                  <a:t>Compute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𝐺</m:t>
                        </m:r>
                      </m:e>
                      <m:sup>
                        <m:r>
                          <a:rPr lang="en-US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en-US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⊆</m:t>
                    </m:r>
                    <m:r>
                      <a:rPr lang="en-US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𝐺</m:t>
                    </m:r>
                  </m:oMath>
                </a14:m>
                <a:r>
                  <a:rPr lang="en-US" dirty="0">
                    <a:solidFill>
                      <a:srgbClr val="7030A0"/>
                    </a:solidFill>
                  </a:rPr>
                  <a:t> </a:t>
                </a:r>
                <a:r>
                  <a:rPr lang="en-US" dirty="0"/>
                  <a:t>with min-degree 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≥2</m:t>
                    </m:r>
                    <m:sSup>
                      <m:sSupPr>
                        <m:ctrlPr>
                          <a:rPr lang="en-US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p>
                        <m:r>
                          <a:rPr lang="en-US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1/</m:t>
                        </m:r>
                        <m:r>
                          <a:rPr lang="en-US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𝑘</m:t>
                        </m:r>
                      </m:sup>
                    </m:sSup>
                  </m:oMath>
                </a14:m>
                <a:endParaRPr lang="en-US" dirty="0"/>
              </a:p>
              <a:p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2" name="Content Placeholder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36236" y="1391515"/>
                <a:ext cx="10515600" cy="4351338"/>
              </a:xfrm>
              <a:blipFill>
                <a:blip r:embed="rId3"/>
                <a:stretch>
                  <a:fillRect l="-1159" t="-196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/>
              <p:cNvSpPr txBox="1"/>
              <p:nvPr/>
            </p:nvSpPr>
            <p:spPr>
              <a:xfrm>
                <a:off x="318654" y="291027"/>
                <a:ext cx="11554691" cy="603242"/>
              </a:xfrm>
              <a:prstGeom prst="rect">
                <a:avLst/>
              </a:prstGeom>
              <a:noFill/>
              <a:ln w="76200" cmpd="dbl">
                <a:solidFill>
                  <a:schemeClr val="tx2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3200" dirty="0">
                    <a:solidFill>
                      <a:srgbClr val="C00000"/>
                    </a:solidFill>
                  </a:rPr>
                  <a:t>Claim 2: </a:t>
                </a:r>
                <a:r>
                  <a:rPr lang="en-US" sz="3200" dirty="0"/>
                  <a:t>Every graph G with </a:t>
                </a:r>
                <a:r>
                  <a:rPr lang="en-US" sz="3200" dirty="0">
                    <a:solidFill>
                      <a:srgbClr val="7030A0"/>
                    </a:solidFill>
                  </a:rPr>
                  <a:t>g(G)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≥2</m:t>
                    </m:r>
                    <m:r>
                      <a:rPr lang="en-US" sz="3200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sz="3200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+1</m:t>
                    </m:r>
                  </m:oMath>
                </a14:m>
                <a:r>
                  <a:rPr lang="en-US" sz="3200" dirty="0">
                    <a:solidFill>
                      <a:srgbClr val="7030A0"/>
                    </a:solidFill>
                  </a:rPr>
                  <a:t> </a:t>
                </a:r>
                <a:r>
                  <a:rPr lang="en-US" sz="3200" dirty="0"/>
                  <a:t>has </a:t>
                </a:r>
                <a14:m>
                  <m:oMath xmlns:m="http://schemas.openxmlformats.org/officeDocument/2006/math">
                    <m:r>
                      <a:rPr lang="en-US" sz="320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US" sz="320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(</m:t>
                    </m:r>
                    <m:sSup>
                      <m:sSupPr>
                        <m:ctrlPr>
                          <a:rPr lang="en-US" sz="3200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200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p>
                        <m:r>
                          <a:rPr lang="en-US" sz="3200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1+1/</m:t>
                        </m:r>
                        <m:r>
                          <a:rPr lang="en-US" sz="3200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𝑘</m:t>
                        </m:r>
                      </m:sup>
                    </m:sSup>
                    <m:r>
                      <a:rPr lang="en-US" sz="3200" i="1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3200" dirty="0">
                    <a:solidFill>
                      <a:srgbClr val="7030A0"/>
                    </a:solidFill>
                  </a:rPr>
                  <a:t> </a:t>
                </a:r>
                <a:r>
                  <a:rPr lang="en-US" sz="3200" dirty="0"/>
                  <a:t>edges. </a:t>
                </a:r>
              </a:p>
            </p:txBody>
          </p:sp>
        </mc:Choice>
        <mc:Fallback xmlns="">
          <p:sp>
            <p:nvSpPr>
              <p:cNvPr id="26" name="TextBox 2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8654" y="291027"/>
                <a:ext cx="11554691" cy="603242"/>
              </a:xfrm>
              <a:prstGeom prst="rect">
                <a:avLst/>
              </a:prstGeom>
              <a:blipFill>
                <a:blip r:embed="rId4"/>
                <a:stretch>
                  <a:fillRect t="-2679" b="-23214"/>
                </a:stretch>
              </a:blipFill>
              <a:ln w="76200" cmpd="dbl">
                <a:solidFill>
                  <a:schemeClr val="tx2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373305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" name="Rounded Rectangle 3"/>
              <p:cNvSpPr/>
              <p:nvPr/>
            </p:nvSpPr>
            <p:spPr>
              <a:xfrm>
                <a:off x="8216049" y="1106767"/>
                <a:ext cx="3629891" cy="655781"/>
              </a:xfrm>
              <a:prstGeom prst="roundRect">
                <a:avLst/>
              </a:prstGeom>
              <a:solidFill>
                <a:schemeClr val="accent4">
                  <a:lumMod val="20000"/>
                  <a:lumOff val="8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en-US" sz="2800" dirty="0">
                    <a:solidFill>
                      <a:schemeClr val="tx1"/>
                    </a:solidFill>
                  </a:rPr>
                  <a:t>Note: </a:t>
                </a:r>
                <a14:m>
                  <m:oMath xmlns:m="http://schemas.openxmlformats.org/officeDocument/2006/math">
                    <m:r>
                      <a:rPr lang="en-US" sz="2800" b="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𝑔</m:t>
                    </m:r>
                    <m:d>
                      <m:dPr>
                        <m:ctrlPr>
                          <a:rPr lang="en-US" sz="2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sz="28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800" b="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𝐺</m:t>
                            </m:r>
                          </m:e>
                          <m:sup>
                            <m:r>
                              <a:rPr lang="en-US" sz="2800" b="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</m:e>
                    </m:d>
                    <m:r>
                      <a:rPr lang="en-US" sz="2800" b="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≥2</m:t>
                    </m:r>
                    <m:r>
                      <a:rPr lang="en-US" sz="2800" b="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sz="2800" b="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+1</m:t>
                    </m:r>
                  </m:oMath>
                </a14:m>
                <a:endParaRPr lang="en-US" sz="28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4" name="Rounded 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16049" y="1106767"/>
                <a:ext cx="3629891" cy="655781"/>
              </a:xfrm>
              <a:prstGeom prst="roundRect">
                <a:avLst/>
              </a:prstGeom>
              <a:blipFill>
                <a:blip r:embed="rId2"/>
                <a:stretch>
                  <a:fillRect l="-2345" b="-1559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Content Placeholder 1"/>
              <p:cNvSpPr>
                <a:spLocks noGrp="1"/>
              </p:cNvSpPr>
              <p:nvPr>
                <p:ph idx="1"/>
              </p:nvPr>
            </p:nvSpPr>
            <p:spPr>
              <a:xfrm>
                <a:off x="163945" y="1179079"/>
                <a:ext cx="12194310" cy="4351338"/>
              </a:xfrm>
            </p:spPr>
            <p:txBody>
              <a:bodyPr/>
              <a:lstStyle/>
              <a:p>
                <a:pPr>
                  <a:lnSpc>
                    <a:spcPct val="150000"/>
                  </a:lnSpc>
                </a:pPr>
                <a:r>
                  <a:rPr lang="en-US" dirty="0"/>
                  <a:t> Grow BFS of radius k around a fixed node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𝑠</m:t>
                    </m:r>
                  </m:oMath>
                </a14:m>
                <a:r>
                  <a:rPr lang="en-US" dirty="0"/>
                  <a:t> in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𝐺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’</m:t>
                    </m:r>
                  </m:oMath>
                </a14:m>
                <a:endParaRPr lang="en-US" dirty="0"/>
              </a:p>
              <a:p>
                <a:pPr marL="0" indent="0">
                  <a:lnSpc>
                    <a:spcPct val="150000"/>
                  </a:lnSpc>
                  <a:buNone/>
                </a:pPr>
                <a:r>
                  <a:rPr lang="en-US" b="1" dirty="0"/>
                  <a:t>Claim: </a:t>
                </a:r>
                <a:r>
                  <a:rPr lang="en-US" dirty="0"/>
                  <a:t>vertices in layer </a:t>
                </a:r>
                <a14:m>
                  <m:oMath xmlns:m="http://schemas.openxmlformats.org/officeDocument/2006/math">
                    <m:r>
                      <a:rPr lang="en-US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𝒊</m:t>
                    </m:r>
                    <m:r>
                      <a:rPr lang="en-US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≤</m:t>
                    </m:r>
                    <m:r>
                      <a:rPr lang="en-US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𝒌</m:t>
                    </m:r>
                    <m:r>
                      <a:rPr lang="en-US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𝟏</m:t>
                    </m:r>
                  </m:oMath>
                </a14:m>
                <a:r>
                  <a:rPr lang="en-US" dirty="0"/>
                  <a:t> have no mutual neighbor in layer </a:t>
                </a:r>
                <a14:m>
                  <m:oMath xmlns:m="http://schemas.openxmlformats.org/officeDocument/2006/math">
                    <m:r>
                      <a:rPr lang="en-US" b="1" i="1" smtClean="0">
                        <a:latin typeface="Cambria Math" panose="02040503050406030204" pitchFamily="18" charset="0"/>
                      </a:rPr>
                      <m:t>𝒊</m:t>
                    </m:r>
                    <m:r>
                      <a:rPr lang="en-US" b="1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b="1" i="1" smtClean="0">
                        <a:latin typeface="Cambria Math" panose="02040503050406030204" pitchFamily="18" charset="0"/>
                      </a:rPr>
                      <m:t>𝟏</m:t>
                    </m:r>
                  </m:oMath>
                </a14:m>
                <a:endParaRPr lang="en-US" b="1" dirty="0"/>
              </a:p>
              <a:p>
                <a:pPr marL="0" indent="0">
                  <a:buNone/>
                </a:pPr>
                <a:endParaRPr lang="en-US" dirty="0"/>
              </a:p>
              <a:p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2" name="Content Placeholder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63945" y="1179079"/>
                <a:ext cx="12194310" cy="4351338"/>
              </a:xfrm>
              <a:blipFill>
                <a:blip r:embed="rId3"/>
                <a:stretch>
                  <a:fillRect l="-105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/>
              <p:cNvSpPr txBox="1"/>
              <p:nvPr/>
            </p:nvSpPr>
            <p:spPr>
              <a:xfrm>
                <a:off x="318654" y="291027"/>
                <a:ext cx="11554691" cy="603242"/>
              </a:xfrm>
              <a:prstGeom prst="rect">
                <a:avLst/>
              </a:prstGeom>
              <a:noFill/>
              <a:ln w="76200" cmpd="dbl">
                <a:solidFill>
                  <a:schemeClr val="tx2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3200" dirty="0">
                    <a:solidFill>
                      <a:srgbClr val="C00000"/>
                    </a:solidFill>
                  </a:rPr>
                  <a:t>Claim 2: </a:t>
                </a:r>
                <a:r>
                  <a:rPr lang="en-US" sz="3200" dirty="0"/>
                  <a:t>Every graph G with </a:t>
                </a:r>
                <a:r>
                  <a:rPr lang="en-US" sz="3200" dirty="0">
                    <a:solidFill>
                      <a:srgbClr val="7030A0"/>
                    </a:solidFill>
                  </a:rPr>
                  <a:t>g(G)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≥2</m:t>
                    </m:r>
                    <m:r>
                      <a:rPr lang="en-US" sz="3200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sz="3200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+1</m:t>
                    </m:r>
                  </m:oMath>
                </a14:m>
                <a:r>
                  <a:rPr lang="en-US" sz="3200" dirty="0">
                    <a:solidFill>
                      <a:srgbClr val="7030A0"/>
                    </a:solidFill>
                  </a:rPr>
                  <a:t> </a:t>
                </a:r>
                <a:r>
                  <a:rPr lang="en-US" sz="3200" dirty="0"/>
                  <a:t>has </a:t>
                </a:r>
                <a14:m>
                  <m:oMath xmlns:m="http://schemas.openxmlformats.org/officeDocument/2006/math">
                    <m:r>
                      <a:rPr lang="en-US" sz="320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US" sz="320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(</m:t>
                    </m:r>
                    <m:sSup>
                      <m:sSupPr>
                        <m:ctrlPr>
                          <a:rPr lang="en-US" sz="3200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200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p>
                        <m:r>
                          <a:rPr lang="en-US" sz="3200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1+1/</m:t>
                        </m:r>
                        <m:r>
                          <a:rPr lang="en-US" sz="3200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𝑘</m:t>
                        </m:r>
                      </m:sup>
                    </m:sSup>
                    <m:r>
                      <a:rPr lang="en-US" sz="3200" i="1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3200" dirty="0">
                    <a:solidFill>
                      <a:srgbClr val="7030A0"/>
                    </a:solidFill>
                  </a:rPr>
                  <a:t> </a:t>
                </a:r>
                <a:r>
                  <a:rPr lang="en-US" sz="3200" dirty="0"/>
                  <a:t>edges. </a:t>
                </a:r>
              </a:p>
            </p:txBody>
          </p:sp>
        </mc:Choice>
        <mc:Fallback xmlns="">
          <p:sp>
            <p:nvSpPr>
              <p:cNvPr id="26" name="TextBox 2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8654" y="291027"/>
                <a:ext cx="11554691" cy="603242"/>
              </a:xfrm>
              <a:prstGeom prst="rect">
                <a:avLst/>
              </a:prstGeom>
              <a:blipFill>
                <a:blip r:embed="rId4"/>
                <a:stretch>
                  <a:fillRect t="-2679" b="-23214"/>
                </a:stretch>
              </a:blipFill>
              <a:ln w="76200" cmpd="dbl">
                <a:solidFill>
                  <a:schemeClr val="tx2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7" name="Oval 26"/>
          <p:cNvSpPr/>
          <p:nvPr/>
        </p:nvSpPr>
        <p:spPr>
          <a:xfrm>
            <a:off x="6331522" y="2893294"/>
            <a:ext cx="234667" cy="23466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6700937" y="2766415"/>
                <a:ext cx="402546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𝑠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00937" y="2766415"/>
                <a:ext cx="402546" cy="461665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2" name="Oval 31"/>
          <p:cNvSpPr/>
          <p:nvPr/>
        </p:nvSpPr>
        <p:spPr>
          <a:xfrm>
            <a:off x="5763486" y="3553694"/>
            <a:ext cx="234667" cy="23466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Oval 32"/>
          <p:cNvSpPr/>
          <p:nvPr/>
        </p:nvSpPr>
        <p:spPr>
          <a:xfrm>
            <a:off x="6257631" y="3553694"/>
            <a:ext cx="234667" cy="23466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/>
              <p:cNvSpPr txBox="1"/>
              <p:nvPr/>
            </p:nvSpPr>
            <p:spPr>
              <a:xfrm>
                <a:off x="6530814" y="3251280"/>
                <a:ext cx="535724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…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21" name="TextBox 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30814" y="3251280"/>
                <a:ext cx="535724" cy="523220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4" name="Oval 33"/>
          <p:cNvSpPr/>
          <p:nvPr/>
        </p:nvSpPr>
        <p:spPr>
          <a:xfrm>
            <a:off x="7236324" y="3553693"/>
            <a:ext cx="234667" cy="23466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/>
              <p:cNvSpPr txBox="1"/>
              <p:nvPr/>
            </p:nvSpPr>
            <p:spPr>
              <a:xfrm>
                <a:off x="3558535" y="3512890"/>
                <a:ext cx="1975605" cy="41165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|"/>
                          <m:endChr m:val="|"/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𝑁</m:t>
                              </m:r>
                            </m:e>
                            <m:sub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d>
                            <m:dPr>
                              <m:ctrlP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e>
                          </m:d>
                        </m:e>
                      </m:d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≥</m:t>
                      </m:r>
                      <m:sSup>
                        <m:sSup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  <m:sup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1/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</m:sup>
                      </m:sSup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22" name="TextBox 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58535" y="3512890"/>
                <a:ext cx="1975605" cy="411651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5" name="Straight Connector 34"/>
          <p:cNvCxnSpPr>
            <a:stCxn id="27" idx="3"/>
            <a:endCxn id="32" idx="0"/>
          </p:cNvCxnSpPr>
          <p:nvPr/>
        </p:nvCxnSpPr>
        <p:spPr>
          <a:xfrm flipH="1">
            <a:off x="5880820" y="3093595"/>
            <a:ext cx="485068" cy="46009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>
            <a:stCxn id="27" idx="4"/>
            <a:endCxn id="33" idx="0"/>
          </p:cNvCxnSpPr>
          <p:nvPr/>
        </p:nvCxnSpPr>
        <p:spPr>
          <a:xfrm flipH="1">
            <a:off x="6374965" y="3127961"/>
            <a:ext cx="73891" cy="42573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>
            <a:stCxn id="27" idx="5"/>
            <a:endCxn id="34" idx="1"/>
          </p:cNvCxnSpPr>
          <p:nvPr/>
        </p:nvCxnSpPr>
        <p:spPr>
          <a:xfrm>
            <a:off x="6531823" y="3093595"/>
            <a:ext cx="738867" cy="49446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Oval 41"/>
          <p:cNvSpPr/>
          <p:nvPr/>
        </p:nvSpPr>
        <p:spPr>
          <a:xfrm>
            <a:off x="5195451" y="4195619"/>
            <a:ext cx="234667" cy="23466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Oval 42"/>
          <p:cNvSpPr/>
          <p:nvPr/>
        </p:nvSpPr>
        <p:spPr>
          <a:xfrm>
            <a:off x="5689596" y="4195619"/>
            <a:ext cx="234667" cy="23466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Oval 43"/>
          <p:cNvSpPr/>
          <p:nvPr/>
        </p:nvSpPr>
        <p:spPr>
          <a:xfrm>
            <a:off x="6254542" y="4195618"/>
            <a:ext cx="234667" cy="23466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Oval 47"/>
          <p:cNvSpPr/>
          <p:nvPr/>
        </p:nvSpPr>
        <p:spPr>
          <a:xfrm>
            <a:off x="6779485" y="4172530"/>
            <a:ext cx="234667" cy="23466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Oval 48"/>
          <p:cNvSpPr/>
          <p:nvPr/>
        </p:nvSpPr>
        <p:spPr>
          <a:xfrm>
            <a:off x="7273630" y="4172530"/>
            <a:ext cx="234667" cy="23466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Oval 49"/>
          <p:cNvSpPr/>
          <p:nvPr/>
        </p:nvSpPr>
        <p:spPr>
          <a:xfrm>
            <a:off x="7838576" y="4172529"/>
            <a:ext cx="234667" cy="23466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1" name="TextBox 50"/>
              <p:cNvSpPr txBox="1"/>
              <p:nvPr/>
            </p:nvSpPr>
            <p:spPr>
              <a:xfrm>
                <a:off x="3164715" y="4118690"/>
                <a:ext cx="1987082" cy="41165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|"/>
                          <m:endChr m:val="|"/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𝑁</m:t>
                              </m:r>
                            </m:e>
                            <m:sub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d>
                            <m:dPr>
                              <m:ctrlP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e>
                          </m:d>
                        </m:e>
                      </m:d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≥</m:t>
                      </m:r>
                      <m:sSup>
                        <m:sSup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  <m:sup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2/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</m:sup>
                      </m:sSup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51" name="TextBox 5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64715" y="4118690"/>
                <a:ext cx="1987082" cy="411651"/>
              </a:xfrm>
              <a:prstGeom prst="rect">
                <a:avLst/>
              </a:prstGeom>
              <a:blipFill>
                <a:blip r:embed="rId8"/>
                <a:stretch>
                  <a:fillRect b="-149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2" name="Straight Connector 51"/>
          <p:cNvCxnSpPr/>
          <p:nvPr/>
        </p:nvCxnSpPr>
        <p:spPr>
          <a:xfrm flipH="1">
            <a:off x="5339410" y="3745063"/>
            <a:ext cx="485068" cy="46009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Connector 52"/>
          <p:cNvCxnSpPr>
            <a:stCxn id="32" idx="3"/>
            <a:endCxn id="43" idx="0"/>
          </p:cNvCxnSpPr>
          <p:nvPr/>
        </p:nvCxnSpPr>
        <p:spPr>
          <a:xfrm>
            <a:off x="5797852" y="3753995"/>
            <a:ext cx="9078" cy="44162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Connector 55"/>
          <p:cNvCxnSpPr/>
          <p:nvPr/>
        </p:nvCxnSpPr>
        <p:spPr>
          <a:xfrm>
            <a:off x="6310323" y="3788360"/>
            <a:ext cx="9078" cy="44162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Straight Connector 56"/>
          <p:cNvCxnSpPr/>
          <p:nvPr/>
        </p:nvCxnSpPr>
        <p:spPr>
          <a:xfrm>
            <a:off x="7353657" y="3714600"/>
            <a:ext cx="9078" cy="44162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Straight Connector 57"/>
          <p:cNvCxnSpPr>
            <a:stCxn id="34" idx="3"/>
            <a:endCxn id="48" idx="7"/>
          </p:cNvCxnSpPr>
          <p:nvPr/>
        </p:nvCxnSpPr>
        <p:spPr>
          <a:xfrm flipH="1">
            <a:off x="6979786" y="3753994"/>
            <a:ext cx="290904" cy="45290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Straight Connector 60"/>
          <p:cNvCxnSpPr>
            <a:stCxn id="34" idx="5"/>
            <a:endCxn id="50" idx="1"/>
          </p:cNvCxnSpPr>
          <p:nvPr/>
        </p:nvCxnSpPr>
        <p:spPr>
          <a:xfrm>
            <a:off x="7436625" y="3753994"/>
            <a:ext cx="436317" cy="45290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Oval 27"/>
          <p:cNvSpPr/>
          <p:nvPr/>
        </p:nvSpPr>
        <p:spPr>
          <a:xfrm>
            <a:off x="4747490" y="5031507"/>
            <a:ext cx="234667" cy="23466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Oval 28"/>
          <p:cNvSpPr/>
          <p:nvPr/>
        </p:nvSpPr>
        <p:spPr>
          <a:xfrm>
            <a:off x="5241635" y="5031507"/>
            <a:ext cx="234667" cy="23466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Oval 29"/>
          <p:cNvSpPr/>
          <p:nvPr/>
        </p:nvSpPr>
        <p:spPr>
          <a:xfrm>
            <a:off x="5806581" y="5031506"/>
            <a:ext cx="234667" cy="23466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Oval 30"/>
          <p:cNvSpPr/>
          <p:nvPr/>
        </p:nvSpPr>
        <p:spPr>
          <a:xfrm>
            <a:off x="6331524" y="5008418"/>
            <a:ext cx="234667" cy="23466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Oval 36"/>
          <p:cNvSpPr/>
          <p:nvPr/>
        </p:nvSpPr>
        <p:spPr>
          <a:xfrm>
            <a:off x="6825669" y="5008418"/>
            <a:ext cx="234667" cy="23466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Oval 37"/>
          <p:cNvSpPr/>
          <p:nvPr/>
        </p:nvSpPr>
        <p:spPr>
          <a:xfrm>
            <a:off x="7390615" y="5008417"/>
            <a:ext cx="234667" cy="23466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Oval 39"/>
          <p:cNvSpPr/>
          <p:nvPr/>
        </p:nvSpPr>
        <p:spPr>
          <a:xfrm>
            <a:off x="7864771" y="4980707"/>
            <a:ext cx="234667" cy="23466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Oval 40"/>
          <p:cNvSpPr/>
          <p:nvPr/>
        </p:nvSpPr>
        <p:spPr>
          <a:xfrm>
            <a:off x="8358916" y="4980707"/>
            <a:ext cx="234667" cy="23466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Oval 44"/>
          <p:cNvSpPr/>
          <p:nvPr/>
        </p:nvSpPr>
        <p:spPr>
          <a:xfrm>
            <a:off x="8923862" y="4980706"/>
            <a:ext cx="234667" cy="23466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9367138" y="4899294"/>
                <a:ext cx="1097032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dirty="0"/>
                  <a:t>Layer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endParaRPr lang="en-US" sz="2400" dirty="0"/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67138" y="4899294"/>
                <a:ext cx="1097032" cy="461665"/>
              </a:xfrm>
              <a:prstGeom prst="rect">
                <a:avLst/>
              </a:prstGeom>
              <a:blipFill>
                <a:blip r:embed="rId9"/>
                <a:stretch>
                  <a:fillRect l="-8889" t="-10667" b="-30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5" name="Oval 54"/>
          <p:cNvSpPr/>
          <p:nvPr/>
        </p:nvSpPr>
        <p:spPr>
          <a:xfrm>
            <a:off x="6550195" y="5658426"/>
            <a:ext cx="234667" cy="23466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9" name="Straight Connector 58"/>
          <p:cNvCxnSpPr>
            <a:endCxn id="37" idx="0"/>
          </p:cNvCxnSpPr>
          <p:nvPr/>
        </p:nvCxnSpPr>
        <p:spPr>
          <a:xfrm>
            <a:off x="6895702" y="4389581"/>
            <a:ext cx="47301" cy="618837"/>
          </a:xfrm>
          <a:prstGeom prst="line">
            <a:avLst/>
          </a:prstGeom>
          <a:ln>
            <a:prstDash val="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Straight Connector 61"/>
          <p:cNvCxnSpPr>
            <a:endCxn id="31" idx="0"/>
          </p:cNvCxnSpPr>
          <p:nvPr/>
        </p:nvCxnSpPr>
        <p:spPr>
          <a:xfrm>
            <a:off x="6364609" y="4348018"/>
            <a:ext cx="84249" cy="660400"/>
          </a:xfrm>
          <a:prstGeom prst="line">
            <a:avLst/>
          </a:prstGeom>
          <a:ln>
            <a:prstDash val="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Straight Connector 62"/>
          <p:cNvCxnSpPr>
            <a:endCxn id="55" idx="0"/>
          </p:cNvCxnSpPr>
          <p:nvPr/>
        </p:nvCxnSpPr>
        <p:spPr>
          <a:xfrm flipH="1">
            <a:off x="6667529" y="5266173"/>
            <a:ext cx="230142" cy="39225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Straight Connector 63"/>
          <p:cNvCxnSpPr>
            <a:stCxn id="31" idx="4"/>
            <a:endCxn id="55" idx="1"/>
          </p:cNvCxnSpPr>
          <p:nvPr/>
        </p:nvCxnSpPr>
        <p:spPr>
          <a:xfrm>
            <a:off x="6448858" y="5243085"/>
            <a:ext cx="135703" cy="44970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6919352" y="5571384"/>
                <a:ext cx="2812437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000" dirty="0">
                    <a:solidFill>
                      <a:srgbClr val="FF0000"/>
                    </a:solidFill>
                  </a:rPr>
                  <a:t>Cycle length </a:t>
                </a:r>
                <a14:m>
                  <m:oMath xmlns:m="http://schemas.openxmlformats.org/officeDocument/2006/math">
                    <m:r>
                      <a:rPr lang="en-US" sz="2000" b="0" i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2</m:t>
                    </m:r>
                    <m:r>
                      <a:rPr lang="en-US" sz="20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sz="20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+2≤2</m:t>
                    </m:r>
                    <m:r>
                      <a:rPr lang="en-US" sz="20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endParaRPr lang="en-US" sz="20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19352" y="5571384"/>
                <a:ext cx="2812437" cy="400110"/>
              </a:xfrm>
              <a:prstGeom prst="rect">
                <a:avLst/>
              </a:prstGeom>
              <a:blipFill>
                <a:blip r:embed="rId10"/>
                <a:stretch>
                  <a:fillRect l="-2169" t="-9091" b="-257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Down Arrow 13"/>
          <p:cNvSpPr/>
          <p:nvPr/>
        </p:nvSpPr>
        <p:spPr>
          <a:xfrm rot="16200000">
            <a:off x="253306" y="6062743"/>
            <a:ext cx="484632" cy="55207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5" name="TextBox 64"/>
              <p:cNvSpPr txBox="1"/>
              <p:nvPr/>
            </p:nvSpPr>
            <p:spPr>
              <a:xfrm>
                <a:off x="2855432" y="4899294"/>
                <a:ext cx="1996124" cy="41165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|"/>
                          <m:endChr m:val="|"/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𝑁</m:t>
                              </m:r>
                            </m:e>
                            <m:sub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d>
                            <m:dPr>
                              <m:ctrlP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e>
                          </m:d>
                        </m:e>
                      </m:d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≥</m:t>
                      </m:r>
                      <m:sSup>
                        <m:sSup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sSup>
                            <m:sSupPr>
                              <m:ctrlP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  <m:sup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p>
                          </m:sSup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  <m:sup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/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</m:sup>
                      </m:sSup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65" name="TextBox 6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55432" y="4899294"/>
                <a:ext cx="1996124" cy="411651"/>
              </a:xfrm>
              <a:prstGeom prst="rect">
                <a:avLst/>
              </a:prstGeom>
              <a:blipFill>
                <a:blip r:embed="rId11"/>
                <a:stretch>
                  <a:fillRect b="-149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6" name="TextBox 65"/>
              <p:cNvSpPr txBox="1"/>
              <p:nvPr/>
            </p:nvSpPr>
            <p:spPr>
              <a:xfrm>
                <a:off x="873766" y="6057874"/>
                <a:ext cx="4278031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𝑁</m:t>
                            </m:r>
                          </m:e>
                          <m:sub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𝑘</m:t>
                            </m:r>
                          </m:sub>
                        </m:sSub>
                        <m:d>
                          <m:dPr>
                            <m:ctrlP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𝑠</m:t>
                            </m:r>
                          </m:e>
                        </m:d>
                      </m:e>
                    </m:d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&gt;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sz="2800" dirty="0"/>
                  <a:t>   </a:t>
                </a:r>
                <a:r>
                  <a:rPr lang="en-US" sz="2800" dirty="0">
                    <a:solidFill>
                      <a:srgbClr val="FF0000"/>
                    </a:solidFill>
                  </a:rPr>
                  <a:t>contradiction!</a:t>
                </a:r>
              </a:p>
            </p:txBody>
          </p:sp>
        </mc:Choice>
        <mc:Fallback xmlns="">
          <p:sp>
            <p:nvSpPr>
              <p:cNvPr id="66" name="TextBox 6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3766" y="6057874"/>
                <a:ext cx="4278031" cy="523220"/>
              </a:xfrm>
              <a:prstGeom prst="rect">
                <a:avLst/>
              </a:prstGeom>
              <a:blipFill>
                <a:blip r:embed="rId12"/>
                <a:stretch>
                  <a:fillRect t="-11628" r="-1567" b="-325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5984775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6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986269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05430" y="1126176"/>
            <a:ext cx="11544644" cy="1219897"/>
          </a:xfrm>
          <a:prstGeom prst="rect">
            <a:avLst/>
          </a:prstGeom>
          <a:noFill/>
          <a:ln w="57150" cmpd="thickThin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440C743-E6CF-44FB-B252-78801F6FB35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15600" y="1868842"/>
            <a:ext cx="1598732" cy="170059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7" name="Title 6"/>
              <p:cNvSpPr txBox="1">
                <a:spLocks noGrp="1"/>
              </p:cNvSpPr>
              <p:nvPr>
                <p:ph type="title"/>
              </p:nvPr>
            </p:nvSpPr>
            <p:spPr>
              <a:xfrm>
                <a:off x="799366" y="1234332"/>
                <a:ext cx="10515600" cy="1025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spcBef>
                    <a:spcPts val="600"/>
                  </a:spcBef>
                  <a:buClr>
                    <a:schemeClr val="accent1"/>
                  </a:buClr>
                  <a:buSzPct val="80000"/>
                </a:pPr>
                <a:r>
                  <a:rPr lang="en-US" altLang="en-US" sz="2800" b="1" dirty="0">
                    <a:latin typeface="+mn-lt"/>
                  </a:rPr>
                  <a:t>Girth Conjecture: </a:t>
                </a:r>
                <a:r>
                  <a:rPr lang="en-US" altLang="en-US" sz="2800" dirty="0">
                    <a:latin typeface="+mn-lt"/>
                  </a:rPr>
                  <a:t>For every </a:t>
                </a:r>
                <a14:m>
                  <m:oMath xmlns:m="http://schemas.openxmlformats.org/officeDocument/2006/math">
                    <m:r>
                      <a:rPr lang="en-US" altLang="en-US" sz="28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altLang="en-US" sz="2800" i="1" dirty="0" smtClean="0">
                        <a:latin typeface="Cambria Math" panose="02040503050406030204" pitchFamily="18" charset="0"/>
                      </a:rPr>
                      <m:t>≥</m:t>
                    </m:r>
                    <m:r>
                      <a:rPr lang="en-US" altLang="en-US" sz="2800" i="1" dirty="0" smtClean="0">
                        <a:latin typeface="Cambria Math" panose="02040503050406030204" pitchFamily="18" charset="0"/>
                      </a:rPr>
                      <m:t>1</m:t>
                    </m:r>
                  </m:oMath>
                </a14:m>
                <a:r>
                  <a:rPr lang="en-US" altLang="en-US" sz="2800" dirty="0">
                    <a:latin typeface="+mn-lt"/>
                  </a:rPr>
                  <a:t>, there is an </a:t>
                </a:r>
                <a14:m>
                  <m:oMath xmlns:m="http://schemas.openxmlformats.org/officeDocument/2006/math">
                    <m:r>
                      <a:rPr lang="en-US" altLang="en-US" sz="2800" i="1" dirty="0" smtClean="0">
                        <a:solidFill>
                          <a:schemeClr val="accent5"/>
                        </a:solidFill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altLang="en-US" sz="2800" dirty="0">
                    <a:latin typeface="+mn-lt"/>
                  </a:rPr>
                  <a:t>-vertex graph </a:t>
                </a:r>
                <a14:m>
                  <m:oMath xmlns:m="http://schemas.openxmlformats.org/officeDocument/2006/math">
                    <m:r>
                      <a:rPr lang="en-US" altLang="en-US" sz="2800" i="1" dirty="0" smtClean="0">
                        <a:latin typeface="Cambria Math" panose="02040503050406030204" pitchFamily="18" charset="0"/>
                      </a:rPr>
                      <m:t>𝐺</m:t>
                    </m:r>
                    <m:r>
                      <a:rPr lang="en-US" altLang="en-US" sz="2800" i="1" baseline="-25000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altLang="en-US" sz="2800" i="1" baseline="-25000" dirty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altLang="en-US" sz="2800" dirty="0">
                    <a:latin typeface="+mn-lt"/>
                  </a:rPr>
                  <a:t> with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altLang="en-US" sz="2800" i="0" dirty="0" smtClean="0">
                        <a:latin typeface="Cambria Math" panose="02040503050406030204" pitchFamily="18" charset="0"/>
                      </a:rPr>
                      <m:t>Ω</m:t>
                    </m:r>
                    <m:r>
                      <a:rPr lang="en-US" altLang="en-US" sz="2800" i="1" dirty="0">
                        <a:latin typeface="Cambria Math" panose="02040503050406030204" pitchFamily="18" charset="0"/>
                      </a:rPr>
                      <m:t>(</m:t>
                    </m:r>
                    <m:sSup>
                      <m:sSupPr>
                        <m:ctrlPr>
                          <a:rPr lang="en-US" altLang="en-US" sz="2800" b="0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en-US" sz="2800" i="1" dirty="0" smtClean="0">
                            <a:solidFill>
                              <a:schemeClr val="accent5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p>
                        <m:r>
                          <a:rPr lang="en-US" altLang="en-US" sz="2800" b="0" i="1" dirty="0" smtClean="0">
                            <a:latin typeface="Cambria Math" panose="02040503050406030204" pitchFamily="18" charset="0"/>
                          </a:rPr>
                          <m:t>1</m:t>
                        </m:r>
                        <m:r>
                          <a:rPr lang="en-US" altLang="en-US" sz="2800" b="0" i="1" dirty="0" smtClean="0">
                            <a:latin typeface="Cambria Math" panose="02040503050406030204" pitchFamily="18" charset="0"/>
                          </a:rPr>
                          <m:t>+</m:t>
                        </m:r>
                        <m:f>
                          <m:fPr>
                            <m:ctrlPr>
                              <a:rPr lang="en-US" altLang="en-US" sz="2800" b="0" i="1" dirty="0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altLang="en-US" sz="2800" b="0" i="1" dirty="0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altLang="en-US" sz="2800" b="0" i="1" dirty="0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𝑘</m:t>
                            </m:r>
                          </m:den>
                        </m:f>
                      </m:sup>
                    </m:sSup>
                    <m:r>
                      <a:rPr lang="en-US" altLang="en-US" sz="2800" i="1" dirty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altLang="en-US" sz="2800" dirty="0">
                    <a:latin typeface="+mn-lt"/>
                  </a:rPr>
                  <a:t> edges that has </a:t>
                </a:r>
                <a:r>
                  <a:rPr lang="en-US" altLang="en-US" sz="2800" b="1" dirty="0">
                    <a:solidFill>
                      <a:srgbClr val="00B050"/>
                    </a:solidFill>
                    <a:latin typeface="+mn-lt"/>
                  </a:rPr>
                  <a:t>g</a:t>
                </a:r>
                <a:r>
                  <a:rPr lang="en-US" sz="2800" b="1" dirty="0">
                    <a:solidFill>
                      <a:srgbClr val="00B050"/>
                    </a:solidFill>
                    <a:latin typeface="+mn-lt"/>
                  </a:rPr>
                  <a:t>irth</a:t>
                </a:r>
                <a:r>
                  <a:rPr lang="en-US" altLang="en-US" sz="2800" dirty="0">
                    <a:latin typeface="+mn-lt"/>
                  </a:rPr>
                  <a:t>* at least </a:t>
                </a:r>
                <a14:m>
                  <m:oMath xmlns:m="http://schemas.openxmlformats.org/officeDocument/2006/math">
                    <m:r>
                      <a:rPr lang="en-US" altLang="en-US" sz="2800" i="1" dirty="0" smtClean="0">
                        <a:latin typeface="Cambria Math" panose="02040503050406030204" pitchFamily="18" charset="0"/>
                      </a:rPr>
                      <m:t>2</m:t>
                    </m:r>
                    <m:r>
                      <a:rPr lang="en-US" altLang="en-US" sz="28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altLang="en-US" sz="2800" i="1" dirty="0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altLang="en-US" sz="2800" b="0" i="1" dirty="0" smtClean="0">
                        <a:latin typeface="Cambria Math" panose="02040503050406030204" pitchFamily="18" charset="0"/>
                      </a:rPr>
                      <m:t>2</m:t>
                    </m:r>
                  </m:oMath>
                </a14:m>
                <a:r>
                  <a:rPr lang="en-US" altLang="en-US" sz="2800" dirty="0">
                    <a:latin typeface="+mn-lt"/>
                  </a:rPr>
                  <a:t>. </a:t>
                </a:r>
              </a:p>
            </p:txBody>
          </p:sp>
        </mc:Choice>
        <mc:Fallback xmlns="">
          <p:sp>
            <p:nvSpPr>
              <p:cNvPr id="7" name="Title 6"/>
              <p:cNvSpPr txBox="1"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799366" y="1234332"/>
                <a:ext cx="10515600" cy="1025665"/>
              </a:xfrm>
              <a:prstGeom prst="rect">
                <a:avLst/>
              </a:prstGeom>
              <a:blipFill>
                <a:blip r:embed="rId3"/>
                <a:stretch>
                  <a:fillRect l="-1159" t="-8876" b="-1656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Title 1"/>
          <p:cNvSpPr txBox="1">
            <a:spLocks/>
          </p:cNvSpPr>
          <p:nvPr/>
        </p:nvSpPr>
        <p:spPr>
          <a:xfrm>
            <a:off x="0" y="-17730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The Girth Conjecture </a:t>
            </a:r>
          </a:p>
        </p:txBody>
      </p:sp>
      <p:sp>
        <p:nvSpPr>
          <p:cNvPr id="9" name="Oval 8"/>
          <p:cNvSpPr/>
          <p:nvPr/>
        </p:nvSpPr>
        <p:spPr>
          <a:xfrm>
            <a:off x="7409566" y="3102918"/>
            <a:ext cx="2136913" cy="2136913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9429145" y="4117691"/>
            <a:ext cx="234667" cy="23466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9194477" y="4678761"/>
            <a:ext cx="234667" cy="23466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/>
          <p:cNvSpPr/>
          <p:nvPr/>
        </p:nvSpPr>
        <p:spPr>
          <a:xfrm>
            <a:off x="8666734" y="5064075"/>
            <a:ext cx="234667" cy="23466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/>
          <p:cNvSpPr/>
          <p:nvPr/>
        </p:nvSpPr>
        <p:spPr>
          <a:xfrm>
            <a:off x="8021656" y="5064075"/>
            <a:ext cx="234667" cy="23466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7449673" y="4668098"/>
            <a:ext cx="234667" cy="23466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/>
          <p:cNvSpPr/>
          <p:nvPr/>
        </p:nvSpPr>
        <p:spPr>
          <a:xfrm>
            <a:off x="7322399" y="4025836"/>
            <a:ext cx="234667" cy="23466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/>
              <p:cNvSpPr txBox="1"/>
              <p:nvPr/>
            </p:nvSpPr>
            <p:spPr>
              <a:xfrm>
                <a:off x="9713618" y="4263262"/>
                <a:ext cx="1604350" cy="83099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en-US" sz="2400" b="1" i="1" dirty="0" smtClean="0">
                          <a:latin typeface="Cambria Math" panose="02040503050406030204" pitchFamily="18" charset="0"/>
                        </a:rPr>
                        <m:t>≥</m:t>
                      </m:r>
                      <m:r>
                        <a:rPr lang="en-US" sz="2400" i="1" dirty="0" smtClean="0"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en-US" sz="240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𝑘</m:t>
                      </m:r>
                      <m:r>
                        <a:rPr lang="en-US" sz="2400" i="1" dirty="0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2400" i="1" dirty="0" smtClean="0">
                          <a:latin typeface="Cambria Math" panose="02040503050406030204" pitchFamily="18" charset="0"/>
                        </a:rPr>
                        <m:t>1</m:t>
                      </m:r>
                    </m:oMath>
                  </m:oMathPara>
                </a14:m>
                <a:endParaRPr lang="en-US" sz="2400" dirty="0"/>
              </a:p>
              <a:p>
                <a:r>
                  <a:rPr lang="en-US" sz="2400" dirty="0"/>
                  <a:t>cycle</a:t>
                </a:r>
              </a:p>
            </p:txBody>
          </p:sp>
        </mc:Choice>
        <mc:Fallback xmlns="">
          <p:sp>
            <p:nvSpPr>
              <p:cNvPr id="16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713618" y="4263262"/>
                <a:ext cx="1604350" cy="830997"/>
              </a:xfrm>
              <a:prstGeom prst="rect">
                <a:avLst/>
              </a:prstGeom>
              <a:blipFill>
                <a:blip r:embed="rId4"/>
                <a:stretch>
                  <a:fillRect l="-5682" b="-1532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/>
              <p:cNvSpPr txBox="1"/>
              <p:nvPr/>
            </p:nvSpPr>
            <p:spPr>
              <a:xfrm>
                <a:off x="9005247" y="2652925"/>
                <a:ext cx="482312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𝑣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17" name="TextBox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005247" y="2652925"/>
                <a:ext cx="482312" cy="523220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" name="Arc 17"/>
          <p:cNvSpPr/>
          <p:nvPr/>
        </p:nvSpPr>
        <p:spPr>
          <a:xfrm>
            <a:off x="7449673" y="3131768"/>
            <a:ext cx="2101505" cy="1951623"/>
          </a:xfrm>
          <a:prstGeom prst="arc">
            <a:avLst>
              <a:gd name="adj1" fmla="val 15471035"/>
              <a:gd name="adj2" fmla="val 18382639"/>
            </a:avLst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Oval 18"/>
          <p:cNvSpPr/>
          <p:nvPr/>
        </p:nvSpPr>
        <p:spPr>
          <a:xfrm>
            <a:off x="8890495" y="3122073"/>
            <a:ext cx="234667" cy="23466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Oval 19"/>
          <p:cNvSpPr/>
          <p:nvPr/>
        </p:nvSpPr>
        <p:spPr>
          <a:xfrm>
            <a:off x="7587372" y="3359427"/>
            <a:ext cx="234667" cy="23466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Oval 20"/>
          <p:cNvSpPr/>
          <p:nvPr/>
        </p:nvSpPr>
        <p:spPr>
          <a:xfrm>
            <a:off x="8138989" y="3026350"/>
            <a:ext cx="234667" cy="23466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2" name="Group 21"/>
          <p:cNvGrpSpPr/>
          <p:nvPr/>
        </p:nvGrpSpPr>
        <p:grpSpPr>
          <a:xfrm rot="764313">
            <a:off x="8494817" y="2947177"/>
            <a:ext cx="343834" cy="349307"/>
            <a:chOff x="3779912" y="5572889"/>
            <a:chExt cx="792088" cy="804696"/>
          </a:xfrm>
        </p:grpSpPr>
        <p:cxnSp>
          <p:nvCxnSpPr>
            <p:cNvPr id="23" name="Straight Connector 22"/>
            <p:cNvCxnSpPr/>
            <p:nvPr/>
          </p:nvCxnSpPr>
          <p:spPr>
            <a:xfrm>
              <a:off x="3854214" y="5572889"/>
              <a:ext cx="717786" cy="804696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/>
            <p:cNvCxnSpPr/>
            <p:nvPr/>
          </p:nvCxnSpPr>
          <p:spPr>
            <a:xfrm flipH="1">
              <a:off x="3779912" y="5572889"/>
              <a:ext cx="792088" cy="804696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/>
              <p:cNvSpPr txBox="1"/>
              <p:nvPr/>
            </p:nvSpPr>
            <p:spPr>
              <a:xfrm>
                <a:off x="7978224" y="2520787"/>
                <a:ext cx="482312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𝑢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25" name="TextBox 2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78224" y="2520787"/>
                <a:ext cx="482312" cy="523220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6" name="Oval 25"/>
          <p:cNvSpPr/>
          <p:nvPr/>
        </p:nvSpPr>
        <p:spPr>
          <a:xfrm>
            <a:off x="9311811" y="3594094"/>
            <a:ext cx="234667" cy="23466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Box 28"/>
              <p:cNvSpPr txBox="1"/>
              <p:nvPr/>
            </p:nvSpPr>
            <p:spPr>
              <a:xfrm>
                <a:off x="94682" y="2941241"/>
                <a:ext cx="6574044" cy="95410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sz="2800" dirty="0"/>
                  <a:t>Omitting a single edge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𝑒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=(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𝑢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𝑣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800" dirty="0"/>
                  <a:t> from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𝐺</m:t>
                        </m:r>
                      </m:e>
                      <m:sub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</m:oMath>
                </a14:m>
                <a:endParaRPr lang="en-US" sz="2800" b="0" dirty="0"/>
              </a:p>
              <a:p>
                <a:r>
                  <a:rPr lang="en-US" sz="2800" dirty="0"/>
                  <a:t>increases the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𝑢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𝑣</m:t>
                    </m:r>
                  </m:oMath>
                </a14:m>
                <a:r>
                  <a:rPr lang="en-US" sz="2800" dirty="0"/>
                  <a:t> distance to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2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1</m:t>
                    </m:r>
                  </m:oMath>
                </a14:m>
                <a:endParaRPr lang="en-US" sz="2800" dirty="0"/>
              </a:p>
            </p:txBody>
          </p:sp>
        </mc:Choice>
        <mc:Fallback xmlns="">
          <p:sp>
            <p:nvSpPr>
              <p:cNvPr id="29" name="TextBox 2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4682" y="2941241"/>
                <a:ext cx="6574044" cy="954107"/>
              </a:xfrm>
              <a:prstGeom prst="rect">
                <a:avLst/>
              </a:prstGeom>
              <a:blipFill>
                <a:blip r:embed="rId7"/>
                <a:stretch>
                  <a:fillRect l="-1948" t="-5732" b="-1719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29"/>
              <p:cNvSpPr txBox="1"/>
              <p:nvPr/>
            </p:nvSpPr>
            <p:spPr>
              <a:xfrm>
                <a:off x="120561" y="4352358"/>
                <a:ext cx="5869235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sz="2800" dirty="0"/>
                  <a:t>The only </a:t>
                </a:r>
                <a:r>
                  <a:rPr lang="en-US" sz="2800" dirty="0">
                    <a:solidFill>
                      <a:srgbClr val="7030A0"/>
                    </a:solidFill>
                  </a:rPr>
                  <a:t>(2k-1) </a:t>
                </a:r>
                <a:r>
                  <a:rPr lang="en-US" sz="2800" dirty="0"/>
                  <a:t>spanner for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𝐺</m:t>
                        </m:r>
                      </m:e>
                      <m:sub>
                        <m:r>
                          <a:rPr lang="en-US" sz="28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</m:oMath>
                </a14:m>
                <a:r>
                  <a:rPr lang="en-US" sz="2800" dirty="0"/>
                  <a:t> is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𝐺</m:t>
                        </m:r>
                      </m:e>
                      <m:sub>
                        <m:r>
                          <a:rPr lang="en-US" sz="28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</m:oMath>
                </a14:m>
                <a:endParaRPr lang="en-US" sz="2800" dirty="0">
                  <a:solidFill>
                    <a:srgbClr val="7030A0"/>
                  </a:solidFill>
                </a:endParaRPr>
              </a:p>
            </p:txBody>
          </p:sp>
        </mc:Choice>
        <mc:Fallback xmlns="">
          <p:sp>
            <p:nvSpPr>
              <p:cNvPr id="30" name="TextBox 2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0561" y="4352358"/>
                <a:ext cx="5869235" cy="523220"/>
              </a:xfrm>
              <a:prstGeom prst="rect">
                <a:avLst/>
              </a:prstGeom>
              <a:blipFill>
                <a:blip r:embed="rId8"/>
                <a:stretch>
                  <a:fillRect l="-1869" t="-11628" b="-325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1" name="TextBox 30"/>
          <p:cNvSpPr txBox="1"/>
          <p:nvPr/>
        </p:nvSpPr>
        <p:spPr>
          <a:xfrm>
            <a:off x="369455" y="5375564"/>
            <a:ext cx="457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2" name="TextBox 31"/>
              <p:cNvSpPr txBox="1"/>
              <p:nvPr/>
            </p:nvSpPr>
            <p:spPr>
              <a:xfrm>
                <a:off x="173205" y="5181408"/>
                <a:ext cx="5881097" cy="140288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b="1" dirty="0"/>
                  <a:t>Status: </a:t>
                </a:r>
                <a:r>
                  <a:rPr lang="en-US" sz="2800" dirty="0"/>
                  <a:t>GC resolved for </a:t>
                </a:r>
                <a14:m>
                  <m:oMath xmlns:m="http://schemas.openxmlformats.org/officeDocument/2006/math">
                    <m:r>
                      <a:rPr lang="en-US" sz="2800" b="1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𝒌</m:t>
                    </m:r>
                    <m:r>
                      <a:rPr lang="en-US" sz="2800" b="1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800" b="1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𝟏</m:t>
                    </m:r>
                    <m:r>
                      <a:rPr lang="en-US" sz="2800" b="1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2800" b="1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𝟐</m:t>
                    </m:r>
                    <m:r>
                      <a:rPr lang="en-US" sz="2800" b="1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2800" b="1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𝟑</m:t>
                    </m:r>
                    <m:r>
                      <a:rPr lang="en-US" sz="2800" b="1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2800" b="1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𝟓</m:t>
                    </m:r>
                  </m:oMath>
                </a14:m>
                <a:endParaRPr lang="en-US" sz="2800" b="1" i="1" dirty="0">
                  <a:solidFill>
                    <a:srgbClr val="7030A0"/>
                  </a:solidFill>
                  <a:latin typeface="Cambria Math" panose="02040503050406030204" pitchFamily="18" charset="0"/>
                </a:endParaRPr>
              </a:p>
              <a:p>
                <a:r>
                  <a:rPr lang="en-US" sz="2800" b="1" dirty="0" err="1">
                    <a:latin typeface="Calibri" panose="020F0502020204030204" pitchFamily="34" charset="0"/>
                    <a:cs typeface="Calibri" panose="020F0502020204030204" pitchFamily="34" charset="0"/>
                  </a:rPr>
                  <a:t>Lazebnik</a:t>
                </a:r>
                <a:r>
                  <a:rPr lang="en-US" sz="2800" b="1" dirty="0">
                    <a:latin typeface="Calibri" panose="020F0502020204030204" pitchFamily="34" charset="0"/>
                    <a:cs typeface="Calibri" panose="020F0502020204030204" pitchFamily="34" charset="0"/>
                  </a:rPr>
                  <a:t> et al.  ‘96: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800" b="1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b="1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𝜴</m:t>
                        </m:r>
                        <m:r>
                          <a:rPr lang="en-US" sz="2800" b="1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( </m:t>
                        </m:r>
                        <m:r>
                          <a:rPr lang="en-US" sz="2800" b="1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𝒏</m:t>
                        </m:r>
                      </m:e>
                      <m:sup>
                        <m:r>
                          <a:rPr lang="en-US" sz="2800" b="1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  <m:r>
                          <a:rPr lang="en-US" sz="2800" b="1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sz="2800" b="1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  <m:r>
                          <a:rPr lang="en-US" sz="2800" b="1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/(</m:t>
                        </m:r>
                        <m:r>
                          <a:rPr lang="en-US" sz="2800" b="1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𝟑</m:t>
                        </m:r>
                        <m:r>
                          <a:rPr lang="en-US" sz="2800" b="1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𝒌</m:t>
                        </m:r>
                        <m:r>
                          <a:rPr lang="en-US" sz="2800" b="1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/</m:t>
                        </m:r>
                        <m:r>
                          <a:rPr lang="en-US" sz="2800" b="1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  <m:r>
                          <a:rPr lang="en-US" sz="2800" b="1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2800" b="1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  <m:r>
                          <a:rPr lang="en-US" sz="2800" b="1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</m:sup>
                    </m:sSup>
                    <m:r>
                      <a:rPr lang="en-US" sz="2800" b="1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sz="2800" b="1" dirty="0">
                  <a:solidFill>
                    <a:srgbClr val="7030A0"/>
                  </a:solidFill>
                </a:endParaRPr>
              </a:p>
              <a:p>
                <a:endParaRPr lang="en-US" sz="2800" dirty="0"/>
              </a:p>
            </p:txBody>
          </p:sp>
        </mc:Choice>
        <mc:Fallback xmlns="">
          <p:sp>
            <p:nvSpPr>
              <p:cNvPr id="32" name="TextBox 3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3205" y="5181408"/>
                <a:ext cx="5881097" cy="1402885"/>
              </a:xfrm>
              <a:prstGeom prst="rect">
                <a:avLst/>
              </a:prstGeom>
              <a:blipFill>
                <a:blip r:embed="rId9"/>
                <a:stretch>
                  <a:fillRect l="-2073" t="-434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2048448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8" grpId="0" animBg="1"/>
      <p:bldP spid="3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60513" y="702503"/>
                <a:ext cx="10515600" cy="4351338"/>
              </a:xfrm>
            </p:spPr>
            <p:txBody>
              <a:bodyPr/>
              <a:lstStyle/>
              <a:p>
                <a:r>
                  <a:rPr lang="en-US" dirty="0"/>
                  <a:t>k=2,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Ω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60513" y="702503"/>
                <a:ext cx="10515600" cy="4351338"/>
              </a:xfrm>
              <a:blipFill>
                <a:blip r:embed="rId2"/>
                <a:stretch>
                  <a:fillRect l="-1043" t="-22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32453" y="2130287"/>
            <a:ext cx="9144000" cy="2009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TextBox 4"/>
          <p:cNvSpPr txBox="1"/>
          <p:nvPr/>
        </p:nvSpPr>
        <p:spPr>
          <a:xfrm>
            <a:off x="4671391" y="5267739"/>
            <a:ext cx="113043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Girth=4</a:t>
            </a:r>
          </a:p>
        </p:txBody>
      </p:sp>
    </p:spTree>
    <p:extLst>
      <p:ext uri="{BB962C8B-B14F-4D97-AF65-F5344CB8AC3E}">
        <p14:creationId xmlns:p14="http://schemas.microsoft.com/office/powerpoint/2010/main" val="20132482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Content Placeholder 1"/>
              <p:cNvSpPr>
                <a:spLocks noGrp="1"/>
              </p:cNvSpPr>
              <p:nvPr>
                <p:ph idx="1"/>
              </p:nvPr>
            </p:nvSpPr>
            <p:spPr>
              <a:xfrm>
                <a:off x="237835" y="1336098"/>
                <a:ext cx="11609607" cy="5591476"/>
              </a:xfrm>
              <a:noFill/>
              <a:ln>
                <a:noFill/>
              </a:ln>
            </p:spPr>
            <p:txBody>
              <a:bodyPr>
                <a:normAutofit fontScale="92500" lnSpcReduction="10000"/>
              </a:bodyPr>
              <a:lstStyle/>
              <a:p>
                <a:r>
                  <a:rPr lang="en-US" b="1" dirty="0"/>
                  <a:t>Goal: </a:t>
                </a:r>
                <a:r>
                  <a:rPr lang="en-US" dirty="0"/>
                  <a:t>3-spanner with </a:t>
                </a:r>
                <a14:m>
                  <m:oMath xmlns:m="http://schemas.openxmlformats.org/officeDocument/2006/math">
                    <m:acc>
                      <m:accPr>
                        <m:chr m:val="̃"/>
                        <m:ctrlPr>
                          <a:rPr lang="en-US" b="0" i="1" dirty="0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i="1" dirty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𝑂</m:t>
                        </m:r>
                      </m:e>
                    </m:acc>
                    <m:r>
                      <a:rPr lang="en-US" b="0" i="1" dirty="0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(</m:t>
                    </m:r>
                    <m:sSup>
                      <m:sSupPr>
                        <m:ctrlPr>
                          <a:rPr lang="en-US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p>
                        <m:r>
                          <a:rPr lang="en-US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3/2</m:t>
                        </m:r>
                      </m:sup>
                    </m:sSup>
                    <m:r>
                      <a:rPr lang="en-US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>
                    <a:solidFill>
                      <a:srgbClr val="7030A0"/>
                    </a:solidFill>
                  </a:rPr>
                  <a:t> </a:t>
                </a:r>
                <a:r>
                  <a:rPr lang="en-US" dirty="0"/>
                  <a:t>edges, </a:t>
                </a:r>
                <a:r>
                  <a:rPr lang="en-US" dirty="0">
                    <a:solidFill>
                      <a:srgbClr val="7030A0"/>
                    </a:solidFill>
                  </a:rPr>
                  <a:t>here: </a:t>
                </a:r>
                <a:r>
                  <a:rPr lang="en-US" dirty="0"/>
                  <a:t>unweighted.</a:t>
                </a:r>
              </a:p>
              <a:p>
                <a:r>
                  <a:rPr lang="en-US" dirty="0"/>
                  <a:t>A vertex v is </a:t>
                </a:r>
                <a:r>
                  <a:rPr lang="en-US" dirty="0">
                    <a:solidFill>
                      <a:srgbClr val="C00000"/>
                    </a:solidFill>
                  </a:rPr>
                  <a:t>low-</a:t>
                </a:r>
                <a:r>
                  <a:rPr lang="en-US" dirty="0" err="1">
                    <a:solidFill>
                      <a:srgbClr val="C00000"/>
                    </a:solidFill>
                  </a:rPr>
                  <a:t>deg</a:t>
                </a:r>
                <a:r>
                  <a:rPr lang="en-US" dirty="0"/>
                  <a:t> if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b="1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en-US" b="1" i="0" smtClean="0">
                            <a:latin typeface="Cambria Math" panose="02040503050406030204" pitchFamily="18" charset="0"/>
                          </a:rPr>
                          <m:t>𝐝𝐞𝐠</m:t>
                        </m:r>
                      </m:fName>
                      <m:e>
                        <m:d>
                          <m:dPr>
                            <m:ctrlPr>
                              <a:rPr lang="en-US" b="1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1" i="1" smtClean="0">
                                <a:latin typeface="Cambria Math" panose="02040503050406030204" pitchFamily="18" charset="0"/>
                              </a:rPr>
                              <m:t>𝒗</m:t>
                            </m:r>
                          </m:e>
                        </m:d>
                      </m:e>
                    </m:func>
                    <m:r>
                      <a:rPr lang="en-US" b="1" i="1" smtClean="0">
                        <a:latin typeface="Cambria Math" panose="02040503050406030204" pitchFamily="18" charset="0"/>
                      </a:rPr>
                      <m:t>≤</m:t>
                    </m:r>
                    <m:rad>
                      <m:radPr>
                        <m:degHide m:val="on"/>
                        <m:ctrlPr>
                          <a:rPr lang="en-US" b="1" i="1" smtClean="0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𝒏</m:t>
                        </m:r>
                      </m:e>
                    </m:rad>
                    <m:r>
                      <a:rPr lang="en-US" b="1" i="1" smtClean="0">
                        <a:latin typeface="Cambria Math" panose="02040503050406030204" pitchFamily="18" charset="0"/>
                      </a:rPr>
                      <m:t>⋅</m:t>
                    </m:r>
                    <m:r>
                      <m:rPr>
                        <m:sty m:val="p"/>
                      </m:rPr>
                      <a:rPr lang="en-US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logn</m:t>
                    </m:r>
                  </m:oMath>
                </a14:m>
                <a:endParaRPr lang="en-US" dirty="0"/>
              </a:p>
              <a:p>
                <a:endParaRPr lang="en-US" b="1" dirty="0"/>
              </a:p>
              <a:p>
                <a:r>
                  <a:rPr lang="en-US" b="1" dirty="0"/>
                  <a:t>Step 1: </a:t>
                </a:r>
                <a:r>
                  <a:rPr lang="en-US" dirty="0"/>
                  <a:t>Add to the spanner H all edges incident to </a:t>
                </a:r>
                <a:r>
                  <a:rPr lang="en-US" dirty="0">
                    <a:solidFill>
                      <a:srgbClr val="C00000"/>
                    </a:solidFill>
                  </a:rPr>
                  <a:t>low-</a:t>
                </a:r>
                <a:r>
                  <a:rPr lang="en-US" dirty="0" err="1">
                    <a:solidFill>
                      <a:srgbClr val="C00000"/>
                    </a:solidFill>
                  </a:rPr>
                  <a:t>deg</a:t>
                </a:r>
                <a:r>
                  <a:rPr lang="en-US" dirty="0"/>
                  <a:t> vertices</a:t>
                </a:r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  <a:p>
                <a:r>
                  <a:rPr lang="en-US" b="1" dirty="0"/>
                  <a:t>Step 2:  Clustering</a:t>
                </a:r>
              </a:p>
              <a:p>
                <a:pPr marL="0" indent="0">
                  <a:buNone/>
                </a:pPr>
                <a:endParaRPr lang="en-US" b="1" dirty="0"/>
              </a:p>
              <a:p>
                <a:pPr lvl="1"/>
                <a:r>
                  <a:rPr lang="en-US" sz="3100" dirty="0">
                    <a:solidFill>
                      <a:schemeClr val="tx1"/>
                    </a:solidFill>
                  </a:rPr>
                  <a:t>Sample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sz="310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sz="31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rad>
                  </m:oMath>
                </a14:m>
                <a:r>
                  <a:rPr lang="en-US" sz="3100" dirty="0">
                    <a:solidFill>
                      <a:schemeClr val="tx1"/>
                    </a:solidFill>
                  </a:rPr>
                  <a:t> nodes </a:t>
                </a:r>
                <a14:m>
                  <m:oMath xmlns:m="http://schemas.openxmlformats.org/officeDocument/2006/math">
                    <m:r>
                      <a:rPr lang="en-US" sz="3100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𝑆</m:t>
                    </m:r>
                    <m:r>
                      <a:rPr lang="en-US" sz="3100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⊆</m:t>
                    </m:r>
                    <m:r>
                      <a:rPr lang="en-US" sz="3100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𝑉</m:t>
                    </m:r>
                  </m:oMath>
                </a14:m>
                <a:r>
                  <a:rPr lang="en-US" sz="3100" dirty="0">
                    <a:solidFill>
                      <a:srgbClr val="7030A0"/>
                    </a:solidFill>
                  </a:rPr>
                  <a:t> </a:t>
                </a:r>
                <a:r>
                  <a:rPr lang="en-US" sz="3100" dirty="0">
                    <a:solidFill>
                      <a:schemeClr val="tx1"/>
                    </a:solidFill>
                  </a:rPr>
                  <a:t>denoted as centers</a:t>
                </a:r>
              </a:p>
              <a:p>
                <a:pPr lvl="1"/>
                <a:r>
                  <a:rPr lang="en-US" sz="3100" dirty="0">
                    <a:solidFill>
                      <a:schemeClr val="tx1"/>
                    </a:solidFill>
                  </a:rPr>
                  <a:t>Each high-</a:t>
                </a:r>
                <a:r>
                  <a:rPr lang="en-US" sz="3100" dirty="0" err="1">
                    <a:solidFill>
                      <a:schemeClr val="tx1"/>
                    </a:solidFill>
                  </a:rPr>
                  <a:t>deg</a:t>
                </a:r>
                <a:r>
                  <a:rPr lang="en-US" sz="3100" dirty="0">
                    <a:solidFill>
                      <a:schemeClr val="tx1"/>
                    </a:solidFill>
                  </a:rPr>
                  <a:t> node adds an edge to one neighboring centers</a:t>
                </a:r>
              </a:p>
              <a:p>
                <a:pPr lvl="1"/>
                <a:r>
                  <a:rPr lang="en-US" sz="3100" dirty="0"/>
                  <a:t>Forms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sz="31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3100" b="0" i="1" smtClean="0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</m:d>
                    <m:r>
                      <a:rPr lang="en-US" sz="3100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3100" dirty="0">
                    <a:solidFill>
                      <a:srgbClr val="FF0000"/>
                    </a:solidFill>
                  </a:rPr>
                  <a:t>stars</a:t>
                </a:r>
              </a:p>
              <a:p>
                <a:pPr marL="0" indent="0">
                  <a:buNone/>
                </a:pPr>
                <a:r>
                  <a:rPr lang="en-US" dirty="0">
                    <a:solidFill>
                      <a:srgbClr val="FF0000"/>
                    </a:solidFill>
                  </a:rPr>
                  <a:t>	</a:t>
                </a:r>
                <a:endParaRPr lang="en-US" dirty="0">
                  <a:solidFill>
                    <a:schemeClr val="bg1">
                      <a:lumMod val="65000"/>
                    </a:schemeClr>
                  </a:solidFill>
                </a:endParaRPr>
              </a:p>
              <a:p>
                <a:pPr marL="0" indent="0">
                  <a:buNone/>
                </a:pPr>
                <a:endParaRPr lang="en-US" dirty="0">
                  <a:solidFill>
                    <a:schemeClr val="bg1">
                      <a:lumMod val="65000"/>
                    </a:schemeClr>
                  </a:solidFill>
                </a:endParaRPr>
              </a:p>
              <a:p>
                <a:pPr marL="0" indent="0">
                  <a:buNone/>
                </a:pPr>
                <a:endParaRPr lang="en-US" dirty="0">
                  <a:solidFill>
                    <a:schemeClr val="bg1">
                      <a:lumMod val="65000"/>
                    </a:schemeClr>
                  </a:solidFill>
                </a:endParaRPr>
              </a:p>
              <a:p>
                <a:pPr marL="0" indent="0">
                  <a:buNone/>
                </a:pPr>
                <a:endParaRPr lang="en-US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2" name="Content Placeholder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37835" y="1336098"/>
                <a:ext cx="11609607" cy="5591476"/>
              </a:xfrm>
              <a:blipFill>
                <a:blip r:embed="rId2"/>
                <a:stretch>
                  <a:fillRect l="-788" t="-2072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6" name="Title 1"/>
          <p:cNvSpPr>
            <a:spLocks noGrp="1"/>
          </p:cNvSpPr>
          <p:nvPr>
            <p:ph type="title"/>
          </p:nvPr>
        </p:nvSpPr>
        <p:spPr>
          <a:xfrm>
            <a:off x="0" y="-177307"/>
            <a:ext cx="10515600" cy="1325563"/>
          </a:xfrm>
        </p:spPr>
        <p:txBody>
          <a:bodyPr/>
          <a:lstStyle/>
          <a:p>
            <a:r>
              <a:rPr lang="en-US" dirty="0" err="1"/>
              <a:t>Baswana</a:t>
            </a:r>
            <a:r>
              <a:rPr lang="en-US" dirty="0"/>
              <a:t>-Sen Algorithm for 3-Spanners</a:t>
            </a:r>
          </a:p>
        </p:txBody>
      </p:sp>
    </p:spTree>
    <p:extLst>
      <p:ext uri="{BB962C8B-B14F-4D97-AF65-F5344CB8AC3E}">
        <p14:creationId xmlns:p14="http://schemas.microsoft.com/office/powerpoint/2010/main" val="132251244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mc:AlternateContent xmlns:mc="http://schemas.openxmlformats.org/markup-compatibility/2006">
          <mc:Choice xmlns:ma="http://schemas.microsoft.com/office/mac/drawingml/2008/main" xmlns:mv="urn:schemas-microsoft-com:mac:vml" xmlns="" Requires="ma">
            <p:blipFill>
              <a:blip r:embed="rId2"/>
              <a:stretch>
                <a:fillRect/>
              </a:stretch>
            </p:blipFill>
          </mc:Choice>
          <mc:Fallback>
            <p:blipFill>
              <a:blip r:embed="rId3"/>
              <a:stretch>
                <a:fillRect/>
              </a:stretch>
            </p:blipFill>
          </mc:Fallback>
        </mc:AlternateContent>
        <p:spPr>
          <a:xfrm>
            <a:off x="1244738" y="555892"/>
            <a:ext cx="8936035" cy="5288317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44251049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Oval 28"/>
          <p:cNvSpPr/>
          <p:nvPr/>
        </p:nvSpPr>
        <p:spPr>
          <a:xfrm>
            <a:off x="4574485" y="3580571"/>
            <a:ext cx="367748" cy="367748"/>
          </a:xfrm>
          <a:prstGeom prst="ellips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mc:AlternateContent xmlns:mc="http://schemas.openxmlformats.org/markup-compatibility/2006">
          <mc:Choice xmlns:ma="http://schemas.microsoft.com/office/mac/drawingml/2008/main" xmlns:mv="urn:schemas-microsoft-com:mac:vml" xmlns="" Requires="ma">
            <p:blipFill>
              <a:blip r:embed="rId2"/>
              <a:stretch>
                <a:fillRect/>
              </a:stretch>
            </p:blipFill>
          </mc:Choice>
          <mc:Fallback>
            <p:blipFill>
              <a:blip r:embed="rId3"/>
              <a:stretch>
                <a:fillRect/>
              </a:stretch>
            </p:blipFill>
          </mc:Fallback>
        </mc:AlternateContent>
        <p:spPr>
          <a:xfrm>
            <a:off x="1273710" y="1221813"/>
            <a:ext cx="9036804" cy="5347952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5" name="TextBox 4"/>
          <p:cNvSpPr txBox="1"/>
          <p:nvPr/>
        </p:nvSpPr>
        <p:spPr>
          <a:xfrm>
            <a:off x="558092" y="447261"/>
            <a:ext cx="1031724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/>
              <a:t>Step 3:   </a:t>
            </a:r>
            <a:r>
              <a:rPr lang="en-US" sz="2800" dirty="0"/>
              <a:t>each high-</a:t>
            </a:r>
            <a:r>
              <a:rPr lang="en-US" sz="2800" dirty="0" err="1"/>
              <a:t>deg</a:t>
            </a:r>
            <a:r>
              <a:rPr lang="en-US" sz="2800" dirty="0"/>
              <a:t> vertex adds one edge to each neighboring star</a:t>
            </a:r>
            <a:endParaRPr lang="en-US" sz="2800" b="1" dirty="0"/>
          </a:p>
        </p:txBody>
      </p:sp>
      <p:cxnSp>
        <p:nvCxnSpPr>
          <p:cNvPr id="7" name="Straight Connector 6"/>
          <p:cNvCxnSpPr/>
          <p:nvPr/>
        </p:nvCxnSpPr>
        <p:spPr>
          <a:xfrm flipH="1">
            <a:off x="4502428" y="3786809"/>
            <a:ext cx="268355" cy="56653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4770783" y="3786809"/>
            <a:ext cx="516835" cy="283265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 flipV="1">
            <a:off x="3925957" y="3806687"/>
            <a:ext cx="824948" cy="263388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 flipH="1" flipV="1">
            <a:off x="4378188" y="3429001"/>
            <a:ext cx="392595" cy="248477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 flipH="1" flipV="1">
            <a:off x="2771363" y="3699843"/>
            <a:ext cx="1999420" cy="21118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 flipH="1">
            <a:off x="3170583" y="3743326"/>
            <a:ext cx="1600200" cy="436079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027525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0515600" cy="1325563"/>
          </a:xfrm>
        </p:spPr>
        <p:txBody>
          <a:bodyPr/>
          <a:lstStyle/>
          <a:p>
            <a:r>
              <a:rPr lang="en-US" dirty="0"/>
              <a:t>3-Spanner Analysis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188843" y="3461788"/>
                <a:ext cx="10515600" cy="4351338"/>
              </a:xfrm>
            </p:spPr>
            <p:txBody>
              <a:bodyPr/>
              <a:lstStyle/>
              <a:p>
                <a:pPr marL="0" indent="0">
                  <a:buNone/>
                </a:pPr>
                <a:r>
                  <a:rPr lang="en-US" b="1" dirty="0"/>
                  <a:t>Number of edges:</a:t>
                </a:r>
              </a:p>
              <a:p>
                <a:pPr marL="0" indent="0">
                  <a:buNone/>
                </a:pPr>
                <a:r>
                  <a:rPr lang="en-US" dirty="0">
                    <a:solidFill>
                      <a:srgbClr val="C00000"/>
                    </a:solidFill>
                  </a:rPr>
                  <a:t>1. Low-</a:t>
                </a:r>
                <a:r>
                  <a:rPr lang="en-US" dirty="0" err="1">
                    <a:solidFill>
                      <a:srgbClr val="C00000"/>
                    </a:solidFill>
                  </a:rPr>
                  <a:t>deg</a:t>
                </a:r>
                <a:r>
                  <a:rPr lang="en-US" dirty="0">
                    <a:solidFill>
                      <a:srgbClr val="C00000"/>
                    </a:solidFill>
                  </a:rPr>
                  <a:t>:</a:t>
                </a:r>
                <a:r>
                  <a:rPr lang="en-US" b="1" dirty="0">
                    <a:solidFill>
                      <a:srgbClr val="C00000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p>
                        <m:r>
                          <a:rPr lang="en-US" b="0" i="1">
                            <a:latin typeface="Cambria Math" panose="02040503050406030204" pitchFamily="18" charset="0"/>
                          </a:rPr>
                          <m:t>3/2</m:t>
                        </m:r>
                      </m:sup>
                    </m:sSup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logn</m:t>
                    </m:r>
                    <m:r>
                      <a:rPr lang="en-US" b="0" i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  <a:p>
                <a:pPr marL="0" indent="0">
                  <a:buNone/>
                </a:pPr>
                <a:r>
                  <a:rPr lang="en-US" dirty="0">
                    <a:solidFill>
                      <a:srgbClr val="C00000"/>
                    </a:solidFill>
                  </a:rPr>
                  <a:t>2. Stars: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  <a:p>
                <a:pPr marL="0" indent="0">
                  <a:buNone/>
                </a:pPr>
                <a:r>
                  <a:rPr lang="en-US" dirty="0">
                    <a:solidFill>
                      <a:srgbClr val="C00000"/>
                    </a:solidFill>
                  </a:rPr>
                  <a:t>3. High-</a:t>
                </a:r>
                <a:r>
                  <a:rPr lang="en-US" dirty="0" err="1">
                    <a:solidFill>
                      <a:srgbClr val="C00000"/>
                    </a:solidFill>
                  </a:rPr>
                  <a:t>deg</a:t>
                </a:r>
                <a:r>
                  <a:rPr lang="en-US" dirty="0">
                    <a:solidFill>
                      <a:srgbClr val="C00000"/>
                    </a:solidFill>
                  </a:rPr>
                  <a:t>: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(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3/2</m:t>
                        </m:r>
                      </m:sup>
                    </m:sSup>
                  </m:oMath>
                </a14:m>
                <a:r>
                  <a:rPr lang="en-US" dirty="0"/>
                  <a:t>log n) [one edge per star]</a:t>
                </a:r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r>
                  <a:rPr lang="en-US" b="1" dirty="0"/>
                  <a:t>2. Stretch (drawing)</a:t>
                </a:r>
              </a:p>
              <a:p>
                <a:pPr marL="0" indent="0">
                  <a:buNone/>
                </a:pPr>
                <a:endParaRPr lang="en-US" b="1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88843" y="3461788"/>
                <a:ext cx="10515600" cy="4351338"/>
              </a:xfrm>
              <a:blipFill>
                <a:blip r:embed="rId2"/>
                <a:stretch>
                  <a:fillRect l="-1217" t="-23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188843" y="1037151"/>
                <a:ext cx="9667647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b="1" dirty="0"/>
                  <a:t>Claim: </a:t>
                </a:r>
                <a:r>
                  <a:rPr lang="en-US" sz="2800" dirty="0"/>
                  <a:t>each high-</a:t>
                </a:r>
                <a:r>
                  <a:rPr lang="en-US" sz="2800" dirty="0" err="1"/>
                  <a:t>deg</a:t>
                </a:r>
                <a:r>
                  <a:rPr lang="en-US" sz="2800" dirty="0"/>
                  <a:t> vertex has at least one sample neighbor in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𝑆</m:t>
                    </m:r>
                  </m:oMath>
                </a14:m>
                <a:endParaRPr lang="en-US" sz="2800" dirty="0"/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8843" y="1037151"/>
                <a:ext cx="9667647" cy="523220"/>
              </a:xfrm>
              <a:prstGeom prst="rect">
                <a:avLst/>
              </a:prstGeom>
              <a:blipFill>
                <a:blip r:embed="rId3"/>
                <a:stretch>
                  <a:fillRect l="-1324" t="-10465" b="-325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2007704" y="1560371"/>
                <a:ext cx="8304966" cy="192129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2400" b="0" i="0" smtClean="0">
                              <a:latin typeface="Cambria Math" panose="02040503050406030204" pitchFamily="18" charset="0"/>
                            </a:rPr>
                            <m:t>Pr</m:t>
                          </m:r>
                        </m:fName>
                        <m:e>
                          <m:d>
                            <m:d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𝑁</m:t>
                              </m:r>
                              <m:d>
                                <m:dPr>
                                  <m:ctrlP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𝑣</m:t>
                                  </m:r>
                                </m:e>
                              </m:d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∩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𝑆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=∅</m:t>
                              </m:r>
                            </m:e>
                          </m:d>
                        </m:e>
                      </m:func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∏"/>
                          <m:supHide m:val="on"/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𝑢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∈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𝑁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sub>
                        <m:sup/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(1−</m:t>
                          </m:r>
                          <m:f>
                            <m:f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ad>
                                <m:radPr>
                                  <m:degHide m:val="on"/>
                                  <m:ctrlP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radPr>
                                <m:deg/>
                                <m:e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e>
                              </m:rad>
                            </m:den>
                          </m:f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</m:nary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≤</m:t>
                      </m:r>
                      <m:sSup>
                        <m:sSup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1−</m:t>
                              </m:r>
                              <m:f>
                                <m:fPr>
                                  <m:ctrlP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num>
                                <m:den>
                                  <m:rad>
                                    <m:radPr>
                                      <m:degHide m:val="on"/>
                                      <m:ctrlPr>
                                        <a:rPr lang="en-US" sz="24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radPr>
                                    <m:deg/>
                                    <m:e>
                                      <m:r>
                                        <a:rPr lang="en-US" sz="2400" b="0" i="1" smtClean="0">
                                          <a:latin typeface="Cambria Math" panose="02040503050406030204" pitchFamily="18" charset="0"/>
                                        </a:rPr>
                                        <m:t>𝑛</m:t>
                                      </m:r>
                                    </m:e>
                                  </m:rad>
                                </m:den>
                              </m:f>
                            </m:e>
                          </m:d>
                        </m:e>
                        <m:sup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5</m:t>
                          </m:r>
                          <m:rad>
                            <m:radPr>
                              <m:degHide m:val="on"/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e>
                          </m:rad>
                          <m:r>
                            <m:rPr>
                              <m:sty m:val="p"/>
                            </m:rPr>
                            <a:rPr lang="en-US" sz="2400" b="0" i="0" smtClean="0">
                              <a:latin typeface="Cambria Math" panose="02040503050406030204" pitchFamily="18" charset="0"/>
                            </a:rPr>
                            <m:t>logn</m:t>
                          </m:r>
                        </m:sup>
                      </m:sSup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≤</m:t>
                      </m:r>
                      <m:f>
                        <m:f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sSup>
                            <m:sSup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e>
                            <m:sup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en-US" sz="2400" b="0" dirty="0"/>
              </a:p>
              <a:p>
                <a:endParaRPr lang="en-US" sz="2400" dirty="0"/>
              </a:p>
              <a:p>
                <a:endParaRPr lang="en-US" sz="2400" dirty="0"/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07704" y="1560371"/>
                <a:ext cx="8304966" cy="1921295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77518804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-204061"/>
            <a:ext cx="10515600" cy="1325563"/>
          </a:xfrm>
        </p:spPr>
        <p:txBody>
          <a:bodyPr/>
          <a:lstStyle/>
          <a:p>
            <a:r>
              <a:rPr lang="en-US" dirty="0"/>
              <a:t>Overview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2676" y="1343657"/>
            <a:ext cx="10515600" cy="4351338"/>
          </a:xfrm>
        </p:spPr>
        <p:txBody>
          <a:bodyPr/>
          <a:lstStyle/>
          <a:p>
            <a:r>
              <a:rPr lang="en-US" dirty="0"/>
              <a:t>Real day networks are very dense (e.g., Facebook, internet..)</a:t>
            </a:r>
          </a:p>
          <a:p>
            <a:r>
              <a:rPr lang="en-US" dirty="0"/>
              <a:t>Sketch the graph while keeping key properties</a:t>
            </a:r>
          </a:p>
        </p:txBody>
      </p:sp>
      <p:sp>
        <p:nvSpPr>
          <p:cNvPr id="4" name="Rounded Rectangular Callout 3"/>
          <p:cNvSpPr/>
          <p:nvPr/>
        </p:nvSpPr>
        <p:spPr>
          <a:xfrm>
            <a:off x="905166" y="3234677"/>
            <a:ext cx="1967346" cy="1034473"/>
          </a:xfrm>
          <a:prstGeom prst="wedgeRoundRectCallout">
            <a:avLst>
              <a:gd name="adj1" fmla="val -89520"/>
              <a:gd name="adj2" fmla="val -64140"/>
              <a:gd name="adj3" fmla="val 16667"/>
            </a:avLst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tx1"/>
                </a:solidFill>
              </a:rPr>
              <a:t>Subgraphs</a:t>
            </a:r>
          </a:p>
        </p:txBody>
      </p:sp>
      <p:sp>
        <p:nvSpPr>
          <p:cNvPr id="5" name="Rounded Rectangular Callout 4"/>
          <p:cNvSpPr/>
          <p:nvPr/>
        </p:nvSpPr>
        <p:spPr>
          <a:xfrm>
            <a:off x="2443021" y="5058859"/>
            <a:ext cx="1967346" cy="1034473"/>
          </a:xfrm>
          <a:prstGeom prst="wedgeRoundRectCallout">
            <a:avLst>
              <a:gd name="adj1" fmla="val -89520"/>
              <a:gd name="adj2" fmla="val -64140"/>
              <a:gd name="adj3" fmla="val 16667"/>
            </a:avLst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tx1"/>
                </a:solidFill>
              </a:rPr>
              <a:t>Data-Structure</a:t>
            </a:r>
          </a:p>
        </p:txBody>
      </p:sp>
      <p:sp>
        <p:nvSpPr>
          <p:cNvPr id="6" name="Rounded Rectangular Callout 5"/>
          <p:cNvSpPr/>
          <p:nvPr/>
        </p:nvSpPr>
        <p:spPr>
          <a:xfrm>
            <a:off x="4876803" y="3712802"/>
            <a:ext cx="1967346" cy="1034473"/>
          </a:xfrm>
          <a:prstGeom prst="wedgeRoundRectCallout">
            <a:avLst>
              <a:gd name="adj1" fmla="val -89520"/>
              <a:gd name="adj2" fmla="val -64140"/>
              <a:gd name="adj3" fmla="val 16667"/>
            </a:avLst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tx1"/>
                </a:solidFill>
              </a:rPr>
              <a:t>Routing Tables</a:t>
            </a:r>
          </a:p>
        </p:txBody>
      </p:sp>
      <p:sp>
        <p:nvSpPr>
          <p:cNvPr id="7" name="Rounded Rectangular Callout 6"/>
          <p:cNvSpPr/>
          <p:nvPr/>
        </p:nvSpPr>
        <p:spPr>
          <a:xfrm>
            <a:off x="5860476" y="5504477"/>
            <a:ext cx="1967346" cy="1034473"/>
          </a:xfrm>
          <a:prstGeom prst="wedgeRoundRectCallout">
            <a:avLst>
              <a:gd name="adj1" fmla="val -89520"/>
              <a:gd name="adj2" fmla="val -64140"/>
              <a:gd name="adj3" fmla="val 16667"/>
            </a:avLst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tx1"/>
                </a:solidFill>
              </a:rPr>
              <a:t>Labels</a:t>
            </a:r>
          </a:p>
        </p:txBody>
      </p:sp>
      <p:sp>
        <p:nvSpPr>
          <p:cNvPr id="8" name="Rounded Rectangular Callout 7"/>
          <p:cNvSpPr/>
          <p:nvPr/>
        </p:nvSpPr>
        <p:spPr>
          <a:xfrm>
            <a:off x="7303656" y="3002090"/>
            <a:ext cx="1967346" cy="1034473"/>
          </a:xfrm>
          <a:prstGeom prst="wedgeRoundRectCallout">
            <a:avLst>
              <a:gd name="adj1" fmla="val -89520"/>
              <a:gd name="adj2" fmla="val -64140"/>
              <a:gd name="adj3" fmla="val 16667"/>
            </a:avLst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tx1"/>
                </a:solidFill>
              </a:rPr>
              <a:t>Distances</a:t>
            </a:r>
          </a:p>
        </p:txBody>
      </p:sp>
      <p:sp>
        <p:nvSpPr>
          <p:cNvPr id="9" name="Rounded Rectangular Callout 8"/>
          <p:cNvSpPr/>
          <p:nvPr/>
        </p:nvSpPr>
        <p:spPr>
          <a:xfrm>
            <a:off x="8543638" y="4745326"/>
            <a:ext cx="1967346" cy="1034473"/>
          </a:xfrm>
          <a:prstGeom prst="wedgeRoundRectCallout">
            <a:avLst>
              <a:gd name="adj1" fmla="val -89520"/>
              <a:gd name="adj2" fmla="val -64140"/>
              <a:gd name="adj3" fmla="val 16667"/>
            </a:avLst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tx1"/>
                </a:solidFill>
              </a:rPr>
              <a:t>Cuts</a:t>
            </a:r>
          </a:p>
        </p:txBody>
      </p:sp>
      <p:sp>
        <p:nvSpPr>
          <p:cNvPr id="10" name="Rounded Rectangular Callout 9"/>
          <p:cNvSpPr/>
          <p:nvPr/>
        </p:nvSpPr>
        <p:spPr>
          <a:xfrm>
            <a:off x="9730509" y="2394527"/>
            <a:ext cx="1967346" cy="1034473"/>
          </a:xfrm>
          <a:prstGeom prst="wedgeRoundRectCallout">
            <a:avLst>
              <a:gd name="adj1" fmla="val -89520"/>
              <a:gd name="adj2" fmla="val -64140"/>
              <a:gd name="adj3" fmla="val 16667"/>
            </a:avLst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tx1"/>
                </a:solidFill>
              </a:rPr>
              <a:t>Fault Tolerance</a:t>
            </a:r>
          </a:p>
        </p:txBody>
      </p:sp>
    </p:spTree>
    <p:extLst>
      <p:ext uri="{BB962C8B-B14F-4D97-AF65-F5344CB8AC3E}">
        <p14:creationId xmlns:p14="http://schemas.microsoft.com/office/powerpoint/2010/main" val="29596303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Rounded Rectangle 124"/>
          <p:cNvSpPr/>
          <p:nvPr/>
        </p:nvSpPr>
        <p:spPr>
          <a:xfrm>
            <a:off x="309435" y="3240156"/>
            <a:ext cx="11448556" cy="1967948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-92075"/>
            <a:ext cx="10515600" cy="1325563"/>
          </a:xfrm>
        </p:spPr>
        <p:txBody>
          <a:bodyPr/>
          <a:lstStyle/>
          <a:p>
            <a:r>
              <a:rPr lang="en-US" dirty="0" err="1"/>
              <a:t>Baswana</a:t>
            </a:r>
            <a:r>
              <a:rPr lang="en-US" dirty="0"/>
              <a:t>-Sen Algorithm for  (2k-1) Spanners</a:t>
            </a:r>
            <a:endParaRPr lang="en-US" b="1" dirty="0">
              <a:solidFill>
                <a:srgbClr val="C0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142461" y="1233488"/>
                <a:ext cx="10515600" cy="4351338"/>
              </a:xfrm>
            </p:spPr>
            <p:txBody>
              <a:bodyPr/>
              <a:lstStyle/>
              <a:p>
                <a:r>
                  <a:rPr lang="en-US" b="1" dirty="0"/>
                  <a:t>Output: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b="1" i="1" dirty="0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1" i="1" dirty="0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𝟐</m:t>
                    </m:r>
                    <m:r>
                      <a:rPr lang="en-US" b="1" i="1" dirty="0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𝒌</m:t>
                    </m:r>
                    <m:r>
                      <a:rPr lang="en-US" b="1" i="1" dirty="0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b="1" i="1" dirty="0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𝟏</m:t>
                    </m:r>
                    <m:r>
                      <a:rPr lang="en-US" b="1" i="1" dirty="0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) </m:t>
                    </m:r>
                  </m:oMath>
                </a14:m>
                <a:r>
                  <a:rPr lang="en-US" dirty="0"/>
                  <a:t>spanner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1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𝑯</m:t>
                    </m:r>
                  </m:oMath>
                </a14:m>
                <a:r>
                  <a:rPr lang="en-US" dirty="0"/>
                  <a:t> with </a:t>
                </a:r>
                <a14:m>
                  <m:oMath xmlns:m="http://schemas.openxmlformats.org/officeDocument/2006/math">
                    <m:r>
                      <a:rPr lang="en-US" b="1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𝑶</m:t>
                    </m:r>
                    <m:d>
                      <m:dPr>
                        <m:ctrlPr>
                          <a:rPr lang="en-US" b="1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1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𝒌</m:t>
                        </m:r>
                        <m:sSup>
                          <m:sSupPr>
                            <m:ctrlPr>
                              <a:rPr lang="en-US" b="1" i="1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1" i="1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  <m:t>𝒏</m:t>
                            </m:r>
                          </m:e>
                          <m:sup>
                            <m:r>
                              <a:rPr lang="en-US" b="1" i="1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  <m:t>𝟏</m:t>
                            </m:r>
                            <m:r>
                              <a:rPr lang="en-US" b="1" i="1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en-US" b="1" i="1" smtClean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  <m:t>𝟏</m:t>
                            </m:r>
                            <m:r>
                              <a:rPr lang="en-US" b="1" i="1" smtClean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  <m:t>/</m:t>
                            </m:r>
                            <m:r>
                              <a:rPr lang="en-US" b="1" i="1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  <m:t>𝒌</m:t>
                            </m:r>
                          </m:sup>
                        </m:sSup>
                      </m:e>
                    </m:d>
                  </m:oMath>
                </a14:m>
                <a:r>
                  <a:rPr lang="en-US" dirty="0"/>
                  <a:t> edges</a:t>
                </a:r>
              </a:p>
              <a:p>
                <a14:m>
                  <m:oMath xmlns:m="http://schemas.openxmlformats.org/officeDocument/2006/math">
                    <m:r>
                      <a:rPr lang="en-US" b="1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𝒌</m:t>
                    </m:r>
                  </m:oMath>
                </a14:m>
                <a:r>
                  <a:rPr lang="en-US" b="1" dirty="0">
                    <a:solidFill>
                      <a:srgbClr val="7030A0"/>
                    </a:solidFill>
                  </a:rPr>
                  <a:t> </a:t>
                </a:r>
                <a:r>
                  <a:rPr lang="en-US" dirty="0"/>
                  <a:t>levels of clustering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lit/>
                      </m:rPr>
                      <a:rPr lang="en-US" b="0" i="1" smtClean="0">
                        <a:latin typeface="Cambria Math" panose="02040503050406030204" pitchFamily="18" charset="0"/>
                      </a:rPr>
                      <m:t>{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lit/>
                      </m:rPr>
                      <a:rPr lang="en-US" b="0" i="1" smtClean="0">
                        <a:latin typeface="Cambria Math" panose="02040503050406030204" pitchFamily="18" charset="0"/>
                      </a:rPr>
                      <m:t>{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}, …, </m:t>
                    </m:r>
                    <m:r>
                      <m:rPr>
                        <m:lit/>
                      </m:rPr>
                      <a:rPr lang="en-US" b="0" i="1" smtClean="0">
                        <a:latin typeface="Cambria Math" panose="02040503050406030204" pitchFamily="18" charset="0"/>
                      </a:rPr>
                      <m:t>{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}}</m:t>
                    </m:r>
                  </m:oMath>
                </a14:m>
                <a:r>
                  <a:rPr lang="en-US" dirty="0"/>
                  <a:t>,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,…, </m:t>
                    </m:r>
                    <m:sSub>
                      <m:sSub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=∅</m:t>
                    </m:r>
                  </m:oMath>
                </a14:m>
                <a:r>
                  <a:rPr lang="en-US" dirty="0"/>
                  <a:t> 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42461" y="1233488"/>
                <a:ext cx="10515600" cy="4351338"/>
              </a:xfrm>
              <a:blipFill>
                <a:blip r:embed="rId2"/>
                <a:stretch>
                  <a:fillRect l="-1043" t="-1541"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69" name="Group 68"/>
          <p:cNvGrpSpPr/>
          <p:nvPr/>
        </p:nvGrpSpPr>
        <p:grpSpPr>
          <a:xfrm>
            <a:off x="6752461" y="3489605"/>
            <a:ext cx="1295245" cy="1295245"/>
            <a:chOff x="4099346" y="3832172"/>
            <a:chExt cx="1848750" cy="1848750"/>
          </a:xfrm>
          <a:solidFill>
            <a:schemeClr val="accent2">
              <a:lumMod val="20000"/>
              <a:lumOff val="80000"/>
            </a:schemeClr>
          </a:solidFill>
        </p:grpSpPr>
        <p:sp>
          <p:nvSpPr>
            <p:cNvPr id="70" name="Oval 69"/>
            <p:cNvSpPr/>
            <p:nvPr/>
          </p:nvSpPr>
          <p:spPr>
            <a:xfrm>
              <a:off x="4099346" y="3832172"/>
              <a:ext cx="1848750" cy="1848750"/>
            </a:xfrm>
            <a:prstGeom prst="ellipse">
              <a:avLst/>
            </a:prstGeom>
            <a:grpFill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Oval 25"/>
            <p:cNvSpPr>
              <a:spLocks noChangeArrowheads="1"/>
            </p:cNvSpPr>
            <p:nvPr/>
          </p:nvSpPr>
          <p:spPr bwMode="auto">
            <a:xfrm>
              <a:off x="4963442" y="4025065"/>
              <a:ext cx="152400" cy="152400"/>
            </a:xfrm>
            <a:prstGeom prst="ellipse">
              <a:avLst/>
            </a:prstGeom>
            <a:grpFill/>
            <a:ln w="571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altLang="en-US" b="0"/>
            </a:p>
          </p:txBody>
        </p:sp>
        <p:sp>
          <p:nvSpPr>
            <p:cNvPr id="72" name="Oval 25"/>
            <p:cNvSpPr>
              <a:spLocks noChangeArrowheads="1"/>
            </p:cNvSpPr>
            <p:nvPr/>
          </p:nvSpPr>
          <p:spPr bwMode="auto">
            <a:xfrm>
              <a:off x="5251474" y="4376721"/>
              <a:ext cx="152400" cy="152400"/>
            </a:xfrm>
            <a:prstGeom prst="ellipse">
              <a:avLst/>
            </a:prstGeom>
            <a:grpFill/>
            <a:ln w="571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altLang="en-US" b="0"/>
            </a:p>
          </p:txBody>
        </p:sp>
        <p:sp>
          <p:nvSpPr>
            <p:cNvPr id="73" name="Oval 72"/>
            <p:cNvSpPr>
              <a:spLocks noChangeArrowheads="1"/>
            </p:cNvSpPr>
            <p:nvPr/>
          </p:nvSpPr>
          <p:spPr bwMode="auto">
            <a:xfrm>
              <a:off x="4611786" y="4385105"/>
              <a:ext cx="152400" cy="152400"/>
            </a:xfrm>
            <a:prstGeom prst="ellipse">
              <a:avLst/>
            </a:prstGeom>
            <a:grpFill/>
            <a:ln w="571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altLang="en-US" b="0"/>
            </a:p>
          </p:txBody>
        </p:sp>
        <p:sp>
          <p:nvSpPr>
            <p:cNvPr id="74" name="Oval 25"/>
            <p:cNvSpPr>
              <a:spLocks noChangeArrowheads="1"/>
            </p:cNvSpPr>
            <p:nvPr/>
          </p:nvSpPr>
          <p:spPr bwMode="auto">
            <a:xfrm>
              <a:off x="4764186" y="4817153"/>
              <a:ext cx="152400" cy="152400"/>
            </a:xfrm>
            <a:prstGeom prst="ellipse">
              <a:avLst/>
            </a:prstGeom>
            <a:grpFill/>
            <a:ln w="571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altLang="en-US" b="0"/>
            </a:p>
          </p:txBody>
        </p:sp>
        <p:sp>
          <p:nvSpPr>
            <p:cNvPr id="75" name="Oval 25"/>
            <p:cNvSpPr>
              <a:spLocks noChangeArrowheads="1"/>
            </p:cNvSpPr>
            <p:nvPr/>
          </p:nvSpPr>
          <p:spPr bwMode="auto">
            <a:xfrm>
              <a:off x="4243362" y="4817153"/>
              <a:ext cx="152400" cy="152400"/>
            </a:xfrm>
            <a:prstGeom prst="ellipse">
              <a:avLst/>
            </a:prstGeom>
            <a:grpFill/>
            <a:ln w="571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altLang="en-US" b="0"/>
            </a:p>
          </p:txBody>
        </p:sp>
        <p:sp>
          <p:nvSpPr>
            <p:cNvPr id="76" name="Oval 25"/>
            <p:cNvSpPr>
              <a:spLocks noChangeArrowheads="1"/>
            </p:cNvSpPr>
            <p:nvPr/>
          </p:nvSpPr>
          <p:spPr bwMode="auto">
            <a:xfrm>
              <a:off x="5331866" y="4817153"/>
              <a:ext cx="152400" cy="152400"/>
            </a:xfrm>
            <a:prstGeom prst="ellipse">
              <a:avLst/>
            </a:prstGeom>
            <a:grpFill/>
            <a:ln w="571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altLang="en-US" b="0"/>
            </a:p>
          </p:txBody>
        </p:sp>
        <p:sp>
          <p:nvSpPr>
            <p:cNvPr id="77" name="Oval 25"/>
            <p:cNvSpPr>
              <a:spLocks noChangeArrowheads="1"/>
            </p:cNvSpPr>
            <p:nvPr/>
          </p:nvSpPr>
          <p:spPr bwMode="auto">
            <a:xfrm>
              <a:off x="4507936" y="5249201"/>
              <a:ext cx="152400" cy="152400"/>
            </a:xfrm>
            <a:prstGeom prst="ellipse">
              <a:avLst/>
            </a:prstGeom>
            <a:grpFill/>
            <a:ln w="571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altLang="en-US" b="0"/>
            </a:p>
          </p:txBody>
        </p:sp>
        <p:cxnSp>
          <p:nvCxnSpPr>
            <p:cNvPr id="78" name="Straight Connector 77"/>
            <p:cNvCxnSpPr>
              <a:stCxn id="71" idx="3"/>
              <a:endCxn id="73" idx="3"/>
            </p:cNvCxnSpPr>
            <p:nvPr/>
          </p:nvCxnSpPr>
          <p:spPr>
            <a:xfrm flipH="1">
              <a:off x="4634104" y="4155147"/>
              <a:ext cx="351656" cy="360040"/>
            </a:xfrm>
            <a:prstGeom prst="line">
              <a:avLst/>
            </a:prstGeom>
            <a:grpFill/>
            <a:ln w="571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9" name="Straight Connector 78"/>
            <p:cNvCxnSpPr>
              <a:stCxn id="71" idx="5"/>
              <a:endCxn id="72" idx="1"/>
            </p:cNvCxnSpPr>
            <p:nvPr/>
          </p:nvCxnSpPr>
          <p:spPr>
            <a:xfrm>
              <a:off x="5093524" y="4155147"/>
              <a:ext cx="180268" cy="243892"/>
            </a:xfrm>
            <a:prstGeom prst="line">
              <a:avLst/>
            </a:prstGeom>
            <a:grpFill/>
            <a:ln w="571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" name="Straight Connector 79"/>
            <p:cNvCxnSpPr>
              <a:stCxn id="73" idx="3"/>
              <a:endCxn id="75" idx="7"/>
            </p:cNvCxnSpPr>
            <p:nvPr/>
          </p:nvCxnSpPr>
          <p:spPr>
            <a:xfrm flipH="1">
              <a:off x="4373444" y="4515187"/>
              <a:ext cx="260660" cy="324284"/>
            </a:xfrm>
            <a:prstGeom prst="line">
              <a:avLst/>
            </a:prstGeom>
            <a:grpFill/>
            <a:ln w="571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" name="Straight Connector 80"/>
            <p:cNvCxnSpPr>
              <a:stCxn id="73" idx="4"/>
              <a:endCxn id="74" idx="1"/>
            </p:cNvCxnSpPr>
            <p:nvPr/>
          </p:nvCxnSpPr>
          <p:spPr>
            <a:xfrm>
              <a:off x="4687986" y="4537505"/>
              <a:ext cx="98518" cy="301966"/>
            </a:xfrm>
            <a:prstGeom prst="line">
              <a:avLst/>
            </a:prstGeom>
            <a:grpFill/>
            <a:ln w="571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" name="Straight Connector 81"/>
            <p:cNvCxnSpPr>
              <a:stCxn id="72" idx="4"/>
              <a:endCxn id="76" idx="0"/>
            </p:cNvCxnSpPr>
            <p:nvPr/>
          </p:nvCxnSpPr>
          <p:spPr>
            <a:xfrm>
              <a:off x="5327674" y="4529121"/>
              <a:ext cx="80392" cy="288032"/>
            </a:xfrm>
            <a:prstGeom prst="line">
              <a:avLst/>
            </a:prstGeom>
            <a:grpFill/>
            <a:ln w="571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Straight Connector 82"/>
            <p:cNvCxnSpPr/>
            <p:nvPr/>
          </p:nvCxnSpPr>
          <p:spPr>
            <a:xfrm>
              <a:off x="4373444" y="4969553"/>
              <a:ext cx="180020" cy="297611"/>
            </a:xfrm>
            <a:prstGeom prst="line">
              <a:avLst/>
            </a:prstGeom>
            <a:grpFill/>
            <a:ln w="571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4" name="Oval 25"/>
          <p:cNvSpPr>
            <a:spLocks noChangeArrowheads="1"/>
          </p:cNvSpPr>
          <p:nvPr/>
        </p:nvSpPr>
        <p:spPr bwMode="auto">
          <a:xfrm>
            <a:off x="8210828" y="4034933"/>
            <a:ext cx="152400" cy="152400"/>
          </a:xfrm>
          <a:prstGeom prst="ellipse">
            <a:avLst/>
          </a:prstGeom>
          <a:solidFill>
            <a:schemeClr val="tx2"/>
          </a:solidFill>
          <a:ln w="5715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altLang="en-US" b="0"/>
          </a:p>
        </p:txBody>
      </p:sp>
      <p:sp>
        <p:nvSpPr>
          <p:cNvPr id="85" name="Oval 25"/>
          <p:cNvSpPr>
            <a:spLocks noChangeArrowheads="1"/>
          </p:cNvSpPr>
          <p:nvPr/>
        </p:nvSpPr>
        <p:spPr bwMode="auto">
          <a:xfrm>
            <a:off x="8858900" y="4034933"/>
            <a:ext cx="152400" cy="152400"/>
          </a:xfrm>
          <a:prstGeom prst="ellipse">
            <a:avLst/>
          </a:prstGeom>
          <a:solidFill>
            <a:schemeClr val="tx2"/>
          </a:solidFill>
          <a:ln w="5715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altLang="en-US" b="0"/>
          </a:p>
        </p:txBody>
      </p:sp>
      <p:sp>
        <p:nvSpPr>
          <p:cNvPr id="86" name="Oval 25"/>
          <p:cNvSpPr>
            <a:spLocks noChangeArrowheads="1"/>
          </p:cNvSpPr>
          <p:nvPr/>
        </p:nvSpPr>
        <p:spPr bwMode="auto">
          <a:xfrm>
            <a:off x="9443348" y="4034933"/>
            <a:ext cx="152400" cy="152400"/>
          </a:xfrm>
          <a:prstGeom prst="ellipse">
            <a:avLst/>
          </a:prstGeom>
          <a:solidFill>
            <a:schemeClr val="tx2"/>
          </a:solidFill>
          <a:ln w="5715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altLang="en-US" b="0"/>
          </a:p>
        </p:txBody>
      </p:sp>
      <p:cxnSp>
        <p:nvCxnSpPr>
          <p:cNvPr id="87" name="Straight Arrow Connector 86"/>
          <p:cNvCxnSpPr/>
          <p:nvPr/>
        </p:nvCxnSpPr>
        <p:spPr>
          <a:xfrm>
            <a:off x="4880335" y="3509290"/>
            <a:ext cx="18229" cy="1200298"/>
          </a:xfrm>
          <a:prstGeom prst="straightConnector1">
            <a:avLst/>
          </a:prstGeom>
          <a:ln w="57150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8" name="Group 87"/>
          <p:cNvGrpSpPr/>
          <p:nvPr/>
        </p:nvGrpSpPr>
        <p:grpSpPr>
          <a:xfrm>
            <a:off x="9783499" y="3485154"/>
            <a:ext cx="1330298" cy="1330298"/>
            <a:chOff x="8491834" y="3827817"/>
            <a:chExt cx="1848750" cy="1848750"/>
          </a:xfrm>
          <a:solidFill>
            <a:schemeClr val="accent2">
              <a:lumMod val="20000"/>
              <a:lumOff val="80000"/>
            </a:schemeClr>
          </a:solidFill>
        </p:grpSpPr>
        <p:sp>
          <p:nvSpPr>
            <p:cNvPr id="89" name="Oval 88"/>
            <p:cNvSpPr/>
            <p:nvPr/>
          </p:nvSpPr>
          <p:spPr>
            <a:xfrm>
              <a:off x="8491834" y="3827817"/>
              <a:ext cx="1848750" cy="1848750"/>
            </a:xfrm>
            <a:prstGeom prst="ellipse">
              <a:avLst/>
            </a:prstGeom>
            <a:grpFill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0" name="Oval 25"/>
            <p:cNvSpPr>
              <a:spLocks noChangeArrowheads="1"/>
            </p:cNvSpPr>
            <p:nvPr/>
          </p:nvSpPr>
          <p:spPr bwMode="auto">
            <a:xfrm>
              <a:off x="9355930" y="4020710"/>
              <a:ext cx="152400" cy="152400"/>
            </a:xfrm>
            <a:prstGeom prst="ellipse">
              <a:avLst/>
            </a:prstGeom>
            <a:grpFill/>
            <a:ln w="571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altLang="en-US" b="0"/>
            </a:p>
          </p:txBody>
        </p:sp>
        <p:sp>
          <p:nvSpPr>
            <p:cNvPr id="91" name="Oval 25"/>
            <p:cNvSpPr>
              <a:spLocks noChangeArrowheads="1"/>
            </p:cNvSpPr>
            <p:nvPr/>
          </p:nvSpPr>
          <p:spPr bwMode="auto">
            <a:xfrm>
              <a:off x="9643962" y="4372366"/>
              <a:ext cx="152400" cy="152400"/>
            </a:xfrm>
            <a:prstGeom prst="ellipse">
              <a:avLst/>
            </a:prstGeom>
            <a:grpFill/>
            <a:ln w="571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altLang="en-US" b="0"/>
            </a:p>
          </p:txBody>
        </p:sp>
        <p:sp>
          <p:nvSpPr>
            <p:cNvPr id="92" name="Oval 91"/>
            <p:cNvSpPr>
              <a:spLocks noChangeArrowheads="1"/>
            </p:cNvSpPr>
            <p:nvPr/>
          </p:nvSpPr>
          <p:spPr bwMode="auto">
            <a:xfrm>
              <a:off x="9004274" y="4380750"/>
              <a:ext cx="152400" cy="152400"/>
            </a:xfrm>
            <a:prstGeom prst="ellipse">
              <a:avLst/>
            </a:prstGeom>
            <a:grpFill/>
            <a:ln w="571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altLang="en-US" b="0"/>
            </a:p>
          </p:txBody>
        </p:sp>
        <p:sp>
          <p:nvSpPr>
            <p:cNvPr id="93" name="Oval 25"/>
            <p:cNvSpPr>
              <a:spLocks noChangeArrowheads="1"/>
            </p:cNvSpPr>
            <p:nvPr/>
          </p:nvSpPr>
          <p:spPr bwMode="auto">
            <a:xfrm>
              <a:off x="9156674" y="4812798"/>
              <a:ext cx="152400" cy="152400"/>
            </a:xfrm>
            <a:prstGeom prst="ellipse">
              <a:avLst/>
            </a:prstGeom>
            <a:grpFill/>
            <a:ln w="571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altLang="en-US" b="0"/>
            </a:p>
          </p:txBody>
        </p:sp>
        <p:sp>
          <p:nvSpPr>
            <p:cNvPr id="94" name="Oval 25"/>
            <p:cNvSpPr>
              <a:spLocks noChangeArrowheads="1"/>
            </p:cNvSpPr>
            <p:nvPr/>
          </p:nvSpPr>
          <p:spPr bwMode="auto">
            <a:xfrm>
              <a:off x="8635850" y="4812798"/>
              <a:ext cx="152400" cy="152400"/>
            </a:xfrm>
            <a:prstGeom prst="ellipse">
              <a:avLst/>
            </a:prstGeom>
            <a:grpFill/>
            <a:ln w="571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altLang="en-US" b="0"/>
            </a:p>
          </p:txBody>
        </p:sp>
        <p:sp>
          <p:nvSpPr>
            <p:cNvPr id="95" name="Oval 25"/>
            <p:cNvSpPr>
              <a:spLocks noChangeArrowheads="1"/>
            </p:cNvSpPr>
            <p:nvPr/>
          </p:nvSpPr>
          <p:spPr bwMode="auto">
            <a:xfrm>
              <a:off x="9724354" y="4812798"/>
              <a:ext cx="152400" cy="152400"/>
            </a:xfrm>
            <a:prstGeom prst="ellipse">
              <a:avLst/>
            </a:prstGeom>
            <a:grpFill/>
            <a:ln w="571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altLang="en-US" b="0"/>
            </a:p>
          </p:txBody>
        </p:sp>
        <p:sp>
          <p:nvSpPr>
            <p:cNvPr id="96" name="Oval 25"/>
            <p:cNvSpPr>
              <a:spLocks noChangeArrowheads="1"/>
            </p:cNvSpPr>
            <p:nvPr/>
          </p:nvSpPr>
          <p:spPr bwMode="auto">
            <a:xfrm>
              <a:off x="9724354" y="5236462"/>
              <a:ext cx="152400" cy="152400"/>
            </a:xfrm>
            <a:prstGeom prst="ellipse">
              <a:avLst/>
            </a:prstGeom>
            <a:grpFill/>
            <a:ln w="571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altLang="en-US" b="0"/>
            </a:p>
          </p:txBody>
        </p:sp>
        <p:sp>
          <p:nvSpPr>
            <p:cNvPr id="97" name="Oval 25"/>
            <p:cNvSpPr>
              <a:spLocks noChangeArrowheads="1"/>
            </p:cNvSpPr>
            <p:nvPr/>
          </p:nvSpPr>
          <p:spPr bwMode="auto">
            <a:xfrm>
              <a:off x="9292306" y="5244846"/>
              <a:ext cx="152400" cy="152400"/>
            </a:xfrm>
            <a:prstGeom prst="ellipse">
              <a:avLst/>
            </a:prstGeom>
            <a:grpFill/>
            <a:ln w="571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altLang="en-US" b="0"/>
            </a:p>
          </p:txBody>
        </p:sp>
        <p:sp>
          <p:nvSpPr>
            <p:cNvPr id="98" name="Oval 25"/>
            <p:cNvSpPr>
              <a:spLocks noChangeArrowheads="1"/>
            </p:cNvSpPr>
            <p:nvPr/>
          </p:nvSpPr>
          <p:spPr bwMode="auto">
            <a:xfrm>
              <a:off x="8995890" y="5244846"/>
              <a:ext cx="152400" cy="152400"/>
            </a:xfrm>
            <a:prstGeom prst="ellipse">
              <a:avLst/>
            </a:prstGeom>
            <a:grpFill/>
            <a:ln w="571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altLang="en-US" b="0"/>
            </a:p>
          </p:txBody>
        </p:sp>
        <p:cxnSp>
          <p:nvCxnSpPr>
            <p:cNvPr id="99" name="Straight Connector 98"/>
            <p:cNvCxnSpPr>
              <a:stCxn id="90" idx="3"/>
              <a:endCxn id="92" idx="3"/>
            </p:cNvCxnSpPr>
            <p:nvPr/>
          </p:nvCxnSpPr>
          <p:spPr>
            <a:xfrm flipH="1">
              <a:off x="9026592" y="4150792"/>
              <a:ext cx="351656" cy="360040"/>
            </a:xfrm>
            <a:prstGeom prst="line">
              <a:avLst/>
            </a:prstGeom>
            <a:grpFill/>
            <a:ln w="571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0" name="Straight Connector 99"/>
            <p:cNvCxnSpPr>
              <a:stCxn id="90" idx="5"/>
              <a:endCxn id="91" idx="1"/>
            </p:cNvCxnSpPr>
            <p:nvPr/>
          </p:nvCxnSpPr>
          <p:spPr>
            <a:xfrm>
              <a:off x="9486012" y="4150792"/>
              <a:ext cx="180268" cy="243892"/>
            </a:xfrm>
            <a:prstGeom prst="line">
              <a:avLst/>
            </a:prstGeom>
            <a:grpFill/>
            <a:ln w="571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1" name="Straight Connector 100"/>
            <p:cNvCxnSpPr>
              <a:stCxn id="92" idx="3"/>
              <a:endCxn id="94" idx="7"/>
            </p:cNvCxnSpPr>
            <p:nvPr/>
          </p:nvCxnSpPr>
          <p:spPr>
            <a:xfrm flipH="1">
              <a:off x="8765932" y="4510832"/>
              <a:ext cx="260660" cy="324284"/>
            </a:xfrm>
            <a:prstGeom prst="line">
              <a:avLst/>
            </a:prstGeom>
            <a:grpFill/>
            <a:ln w="571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2" name="Straight Connector 101"/>
            <p:cNvCxnSpPr>
              <a:stCxn id="92" idx="4"/>
              <a:endCxn id="93" idx="1"/>
            </p:cNvCxnSpPr>
            <p:nvPr/>
          </p:nvCxnSpPr>
          <p:spPr>
            <a:xfrm>
              <a:off x="9080474" y="4533150"/>
              <a:ext cx="98518" cy="301966"/>
            </a:xfrm>
            <a:prstGeom prst="line">
              <a:avLst/>
            </a:prstGeom>
            <a:grpFill/>
            <a:ln w="571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3" name="Straight Connector 102"/>
            <p:cNvCxnSpPr>
              <a:stCxn id="93" idx="4"/>
              <a:endCxn id="98" idx="7"/>
            </p:cNvCxnSpPr>
            <p:nvPr/>
          </p:nvCxnSpPr>
          <p:spPr>
            <a:xfrm flipH="1">
              <a:off x="9125972" y="4965198"/>
              <a:ext cx="106902" cy="301966"/>
            </a:xfrm>
            <a:prstGeom prst="line">
              <a:avLst/>
            </a:prstGeom>
            <a:grpFill/>
            <a:ln w="571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4" name="Straight Connector 103"/>
            <p:cNvCxnSpPr>
              <a:stCxn id="93" idx="6"/>
              <a:endCxn id="95" idx="3"/>
            </p:cNvCxnSpPr>
            <p:nvPr/>
          </p:nvCxnSpPr>
          <p:spPr>
            <a:xfrm>
              <a:off x="9309074" y="4888998"/>
              <a:ext cx="437598" cy="53882"/>
            </a:xfrm>
            <a:prstGeom prst="line">
              <a:avLst/>
            </a:prstGeom>
            <a:grpFill/>
            <a:ln w="571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5" name="Straight Connector 104"/>
            <p:cNvCxnSpPr>
              <a:stCxn id="95" idx="4"/>
              <a:endCxn id="96" idx="0"/>
            </p:cNvCxnSpPr>
            <p:nvPr/>
          </p:nvCxnSpPr>
          <p:spPr>
            <a:xfrm>
              <a:off x="9800554" y="4965198"/>
              <a:ext cx="0" cy="271264"/>
            </a:xfrm>
            <a:prstGeom prst="line">
              <a:avLst/>
            </a:prstGeom>
            <a:grpFill/>
            <a:ln w="571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6" name="Straight Connector 105"/>
            <p:cNvCxnSpPr>
              <a:stCxn id="93" idx="5"/>
              <a:endCxn id="97" idx="0"/>
            </p:cNvCxnSpPr>
            <p:nvPr/>
          </p:nvCxnSpPr>
          <p:spPr>
            <a:xfrm>
              <a:off x="9286756" y="4942880"/>
              <a:ext cx="81750" cy="301966"/>
            </a:xfrm>
            <a:prstGeom prst="line">
              <a:avLst/>
            </a:prstGeom>
            <a:grpFill/>
            <a:ln w="571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07" name="TextBox 106"/>
              <p:cNvSpPr txBox="1"/>
              <p:nvPr/>
            </p:nvSpPr>
            <p:spPr>
              <a:xfrm>
                <a:off x="4383967" y="3814061"/>
                <a:ext cx="449418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b="0" i="1" smtClean="0">
                          <a:latin typeface="Cambria Math" panose="02040503050406030204" pitchFamily="18" charset="0"/>
                        </a:rPr>
                        <m:t>𝑖</m:t>
                      </m:r>
                    </m:oMath>
                  </m:oMathPara>
                </a14:m>
                <a:endParaRPr lang="en-US" sz="3600" dirty="0"/>
              </a:p>
            </p:txBody>
          </p:sp>
        </mc:Choice>
        <mc:Fallback xmlns="">
          <p:sp>
            <p:nvSpPr>
              <p:cNvPr id="107" name="TextBox 10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83967" y="3814061"/>
                <a:ext cx="449418" cy="646331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08" name="Group 107"/>
          <p:cNvGrpSpPr/>
          <p:nvPr/>
        </p:nvGrpSpPr>
        <p:grpSpPr>
          <a:xfrm>
            <a:off x="5095510" y="3506807"/>
            <a:ext cx="1295245" cy="1295245"/>
            <a:chOff x="4099346" y="3832172"/>
            <a:chExt cx="1848750" cy="1848750"/>
          </a:xfrm>
          <a:solidFill>
            <a:schemeClr val="accent2">
              <a:lumMod val="20000"/>
              <a:lumOff val="80000"/>
            </a:schemeClr>
          </a:solidFill>
        </p:grpSpPr>
        <p:sp>
          <p:nvSpPr>
            <p:cNvPr id="109" name="Oval 108"/>
            <p:cNvSpPr/>
            <p:nvPr/>
          </p:nvSpPr>
          <p:spPr>
            <a:xfrm>
              <a:off x="4099346" y="3832172"/>
              <a:ext cx="1848750" cy="1848750"/>
            </a:xfrm>
            <a:prstGeom prst="ellipse">
              <a:avLst/>
            </a:prstGeom>
            <a:grpFill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0" name="Oval 25"/>
            <p:cNvSpPr>
              <a:spLocks noChangeArrowheads="1"/>
            </p:cNvSpPr>
            <p:nvPr/>
          </p:nvSpPr>
          <p:spPr bwMode="auto">
            <a:xfrm>
              <a:off x="4963442" y="4025065"/>
              <a:ext cx="152400" cy="152400"/>
            </a:xfrm>
            <a:prstGeom prst="ellipse">
              <a:avLst/>
            </a:prstGeom>
            <a:grpFill/>
            <a:ln w="571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altLang="en-US" b="0"/>
            </a:p>
          </p:txBody>
        </p:sp>
        <p:sp>
          <p:nvSpPr>
            <p:cNvPr id="111" name="Oval 25"/>
            <p:cNvSpPr>
              <a:spLocks noChangeArrowheads="1"/>
            </p:cNvSpPr>
            <p:nvPr/>
          </p:nvSpPr>
          <p:spPr bwMode="auto">
            <a:xfrm>
              <a:off x="5251474" y="4376721"/>
              <a:ext cx="152400" cy="152400"/>
            </a:xfrm>
            <a:prstGeom prst="ellipse">
              <a:avLst/>
            </a:prstGeom>
            <a:grpFill/>
            <a:ln w="571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altLang="en-US" b="0"/>
            </a:p>
          </p:txBody>
        </p:sp>
        <p:sp>
          <p:nvSpPr>
            <p:cNvPr id="112" name="Oval 111"/>
            <p:cNvSpPr>
              <a:spLocks noChangeArrowheads="1"/>
            </p:cNvSpPr>
            <p:nvPr/>
          </p:nvSpPr>
          <p:spPr bwMode="auto">
            <a:xfrm>
              <a:off x="4611786" y="4385105"/>
              <a:ext cx="152400" cy="152400"/>
            </a:xfrm>
            <a:prstGeom prst="ellipse">
              <a:avLst/>
            </a:prstGeom>
            <a:grpFill/>
            <a:ln w="571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altLang="en-US" b="0"/>
            </a:p>
          </p:txBody>
        </p:sp>
        <p:sp>
          <p:nvSpPr>
            <p:cNvPr id="113" name="Oval 25"/>
            <p:cNvSpPr>
              <a:spLocks noChangeArrowheads="1"/>
            </p:cNvSpPr>
            <p:nvPr/>
          </p:nvSpPr>
          <p:spPr bwMode="auto">
            <a:xfrm>
              <a:off x="4764186" y="4817153"/>
              <a:ext cx="152400" cy="152400"/>
            </a:xfrm>
            <a:prstGeom prst="ellipse">
              <a:avLst/>
            </a:prstGeom>
            <a:grpFill/>
            <a:ln w="571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altLang="en-US" b="0"/>
            </a:p>
          </p:txBody>
        </p:sp>
        <p:sp>
          <p:nvSpPr>
            <p:cNvPr id="114" name="Oval 25"/>
            <p:cNvSpPr>
              <a:spLocks noChangeArrowheads="1"/>
            </p:cNvSpPr>
            <p:nvPr/>
          </p:nvSpPr>
          <p:spPr bwMode="auto">
            <a:xfrm>
              <a:off x="4243362" y="4817153"/>
              <a:ext cx="152400" cy="152400"/>
            </a:xfrm>
            <a:prstGeom prst="ellipse">
              <a:avLst/>
            </a:prstGeom>
            <a:grpFill/>
            <a:ln w="571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altLang="en-US" b="0"/>
            </a:p>
          </p:txBody>
        </p:sp>
        <p:sp>
          <p:nvSpPr>
            <p:cNvPr id="115" name="Oval 25"/>
            <p:cNvSpPr>
              <a:spLocks noChangeArrowheads="1"/>
            </p:cNvSpPr>
            <p:nvPr/>
          </p:nvSpPr>
          <p:spPr bwMode="auto">
            <a:xfrm>
              <a:off x="5331866" y="4817153"/>
              <a:ext cx="152400" cy="152400"/>
            </a:xfrm>
            <a:prstGeom prst="ellipse">
              <a:avLst/>
            </a:prstGeom>
            <a:grpFill/>
            <a:ln w="571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altLang="en-US" b="0"/>
            </a:p>
          </p:txBody>
        </p:sp>
        <p:sp>
          <p:nvSpPr>
            <p:cNvPr id="116" name="Oval 25"/>
            <p:cNvSpPr>
              <a:spLocks noChangeArrowheads="1"/>
            </p:cNvSpPr>
            <p:nvPr/>
          </p:nvSpPr>
          <p:spPr bwMode="auto">
            <a:xfrm>
              <a:off x="4507936" y="5249201"/>
              <a:ext cx="152400" cy="152400"/>
            </a:xfrm>
            <a:prstGeom prst="ellipse">
              <a:avLst/>
            </a:prstGeom>
            <a:grpFill/>
            <a:ln w="571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altLang="en-US" b="0"/>
            </a:p>
          </p:txBody>
        </p:sp>
        <p:cxnSp>
          <p:nvCxnSpPr>
            <p:cNvPr id="117" name="Straight Connector 116"/>
            <p:cNvCxnSpPr>
              <a:stCxn id="110" idx="3"/>
              <a:endCxn id="112" idx="3"/>
            </p:cNvCxnSpPr>
            <p:nvPr/>
          </p:nvCxnSpPr>
          <p:spPr>
            <a:xfrm flipH="1">
              <a:off x="4634104" y="4155147"/>
              <a:ext cx="351656" cy="360040"/>
            </a:xfrm>
            <a:prstGeom prst="line">
              <a:avLst/>
            </a:prstGeom>
            <a:grpFill/>
            <a:ln w="571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8" name="Straight Connector 117"/>
            <p:cNvCxnSpPr>
              <a:stCxn id="110" idx="5"/>
              <a:endCxn id="111" idx="1"/>
            </p:cNvCxnSpPr>
            <p:nvPr/>
          </p:nvCxnSpPr>
          <p:spPr>
            <a:xfrm>
              <a:off x="5093524" y="4155147"/>
              <a:ext cx="180268" cy="243892"/>
            </a:xfrm>
            <a:prstGeom prst="line">
              <a:avLst/>
            </a:prstGeom>
            <a:grpFill/>
            <a:ln w="571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9" name="Straight Connector 118"/>
            <p:cNvCxnSpPr>
              <a:stCxn id="112" idx="3"/>
              <a:endCxn id="114" idx="7"/>
            </p:cNvCxnSpPr>
            <p:nvPr/>
          </p:nvCxnSpPr>
          <p:spPr>
            <a:xfrm flipH="1">
              <a:off x="4373444" y="4515187"/>
              <a:ext cx="260660" cy="324284"/>
            </a:xfrm>
            <a:prstGeom prst="line">
              <a:avLst/>
            </a:prstGeom>
            <a:grpFill/>
            <a:ln w="571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0" name="Straight Connector 119"/>
            <p:cNvCxnSpPr>
              <a:stCxn id="112" idx="4"/>
              <a:endCxn id="113" idx="1"/>
            </p:cNvCxnSpPr>
            <p:nvPr/>
          </p:nvCxnSpPr>
          <p:spPr>
            <a:xfrm>
              <a:off x="4687986" y="4537505"/>
              <a:ext cx="98518" cy="301966"/>
            </a:xfrm>
            <a:prstGeom prst="line">
              <a:avLst/>
            </a:prstGeom>
            <a:grpFill/>
            <a:ln w="571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1" name="Straight Connector 120"/>
            <p:cNvCxnSpPr>
              <a:stCxn id="111" idx="4"/>
              <a:endCxn id="115" idx="0"/>
            </p:cNvCxnSpPr>
            <p:nvPr/>
          </p:nvCxnSpPr>
          <p:spPr>
            <a:xfrm>
              <a:off x="5327674" y="4529121"/>
              <a:ext cx="80392" cy="288032"/>
            </a:xfrm>
            <a:prstGeom prst="line">
              <a:avLst/>
            </a:prstGeom>
            <a:grpFill/>
            <a:ln w="571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2" name="Straight Connector 121"/>
            <p:cNvCxnSpPr/>
            <p:nvPr/>
          </p:nvCxnSpPr>
          <p:spPr>
            <a:xfrm>
              <a:off x="4373444" y="4969553"/>
              <a:ext cx="180020" cy="297611"/>
            </a:xfrm>
            <a:prstGeom prst="line">
              <a:avLst/>
            </a:prstGeom>
            <a:grpFill/>
            <a:ln w="571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23" name="TextBox 122"/>
              <p:cNvSpPr txBox="1"/>
              <p:nvPr/>
            </p:nvSpPr>
            <p:spPr>
              <a:xfrm>
                <a:off x="518114" y="3540104"/>
                <a:ext cx="3622530" cy="584775"/>
              </a:xfrm>
              <a:prstGeom prst="rect">
                <a:avLst/>
              </a:prstGeom>
              <a:solidFill>
                <a:schemeClr val="accent3">
                  <a:lumMod val="20000"/>
                  <a:lumOff val="80000"/>
                </a:schemeClr>
              </a:solidFill>
            </p:spPr>
            <p:txBody>
              <a:bodyPr wrap="none" rtlCol="0">
                <a:spAutoFit/>
              </a:bodyPr>
              <a:lstStyle/>
              <a:p>
                <a:r>
                  <a:rPr lang="en-US" sz="3200" dirty="0"/>
                  <a:t>Level-</a:t>
                </a:r>
                <a:r>
                  <a:rPr lang="en-US" sz="3200" dirty="0" err="1"/>
                  <a:t>i</a:t>
                </a:r>
                <a:r>
                  <a:rPr lang="en-US" sz="3200" dirty="0"/>
                  <a:t> clustering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: </m:t>
                    </m:r>
                  </m:oMath>
                </a14:m>
                <a:endParaRPr lang="en-US" sz="3200" dirty="0"/>
              </a:p>
            </p:txBody>
          </p:sp>
        </mc:Choice>
        <mc:Fallback xmlns="">
          <p:sp>
            <p:nvSpPr>
              <p:cNvPr id="123" name="TextBox 12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8114" y="3540104"/>
                <a:ext cx="3622530" cy="584775"/>
              </a:xfrm>
              <a:prstGeom prst="rect">
                <a:avLst/>
              </a:prstGeom>
              <a:blipFill>
                <a:blip r:embed="rId4"/>
                <a:stretch>
                  <a:fillRect l="-4377" t="-12500" b="-3437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4" name="Rectangle 123"/>
              <p:cNvSpPr/>
              <p:nvPr/>
            </p:nvSpPr>
            <p:spPr>
              <a:xfrm>
                <a:off x="766931" y="4161384"/>
                <a:ext cx="2811219" cy="66717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360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begChr m:val="|"/>
                              <m:endChr m:val="|"/>
                              <m:ctrlPr>
                                <a:rPr lang="en-US" sz="3600" b="0" i="1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3600" b="0" i="1" smtClean="0">
                                      <a:solidFill>
                                        <a:srgbClr val="7030A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3600" b="0" i="1" smtClean="0">
                                      <a:solidFill>
                                        <a:srgbClr val="7030A0"/>
                                      </a:solidFill>
                                      <a:latin typeface="Cambria Math" panose="02040503050406030204" pitchFamily="18" charset="0"/>
                                    </a:rPr>
                                    <m:t>𝐶</m:t>
                                  </m:r>
                                </m:e>
                                <m:sub>
                                  <m:r>
                                    <a:rPr lang="en-US" sz="3600" b="0" i="1" smtClean="0">
                                      <a:solidFill>
                                        <a:srgbClr val="7030A0"/>
                                      </a:solidFill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</m:e>
                          </m:d>
                          <m:r>
                            <a:rPr lang="en-US" sz="36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en-US" sz="3600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  <m:sup>
                          <m:r>
                            <a:rPr lang="en-US" sz="3600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1−</m:t>
                          </m:r>
                          <m:r>
                            <a:rPr lang="en-US" sz="36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sz="3600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/</m:t>
                          </m:r>
                          <m:r>
                            <a:rPr lang="en-US" sz="36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𝑘</m:t>
                          </m:r>
                        </m:sup>
                      </m:sSup>
                    </m:oMath>
                  </m:oMathPara>
                </a14:m>
                <a:endParaRPr lang="en-US" sz="36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24" name="Rectangle 12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6931" y="4161384"/>
                <a:ext cx="2811219" cy="667170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8066288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-270980"/>
            <a:ext cx="10515600" cy="1325563"/>
          </a:xfrm>
        </p:spPr>
        <p:txBody>
          <a:bodyPr/>
          <a:lstStyle/>
          <a:p>
            <a:r>
              <a:rPr lang="en-US" dirty="0"/>
              <a:t>Phase i: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0" y="1071286"/>
                <a:ext cx="11181522" cy="5786714"/>
              </a:xfrm>
            </p:spPr>
            <p:txBody>
              <a:bodyPr>
                <a:normAutofit/>
              </a:bodyPr>
              <a:lstStyle/>
              <a:p>
                <a:r>
                  <a:rPr lang="en-US" b="1" dirty="0"/>
                  <a:t>Input: </a:t>
                </a:r>
                <a:r>
                  <a:rPr lang="en-US" dirty="0"/>
                  <a:t>clustering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dirty="0"/>
                  <a:t> , subgraph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𝐻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endParaRPr lang="en-US" b="0" dirty="0"/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pPr marL="0" indent="0">
                  <a:buNone/>
                </a:pPr>
                <a:endParaRPr lang="en-US" b="1" dirty="0"/>
              </a:p>
              <a:p>
                <a:pPr marL="0" indent="0">
                  <a:buNone/>
                </a:pPr>
                <a:r>
                  <a:rPr lang="en-US" b="1" dirty="0"/>
                  <a:t>Step 1: Define clustering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𝑪</m:t>
                        </m:r>
                      </m:e>
                      <m:sub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𝒊</m:t>
                        </m:r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𝟏</m:t>
                        </m:r>
                      </m:sub>
                    </m:sSub>
                  </m:oMath>
                </a14:m>
                <a:endParaRPr lang="en-US" b="1" dirty="0"/>
              </a:p>
              <a:p>
                <a:r>
                  <a:rPr lang="en-US" dirty="0"/>
                  <a:t>Each cluster center gets sampled independently </a:t>
                </a:r>
                <a:r>
                  <a:rPr lang="en-US" dirty="0" err="1"/>
                  <a:t>w.p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1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1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𝒏</m:t>
                        </m:r>
                      </m:e>
                      <m:sup>
                        <m:r>
                          <a:rPr lang="en-US" b="1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b="1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  <m:r>
                          <a:rPr lang="en-US" b="1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/</m:t>
                        </m:r>
                        <m:r>
                          <a:rPr lang="en-US" b="1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𝒌</m:t>
                        </m:r>
                      </m:sup>
                    </m:sSup>
                  </m:oMath>
                </a14:m>
                <a:endParaRPr lang="en-US" b="1" dirty="0"/>
              </a:p>
              <a:p>
                <a:r>
                  <a:rPr lang="en-US" dirty="0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Each vertex joins an </a:t>
                </a:r>
                <a:r>
                  <a:rPr lang="en-US" dirty="0">
                    <a:solidFill>
                      <a:srgbClr val="FF0000"/>
                    </a:solidFill>
                  </a:rPr>
                  <a:t>adjacent</a:t>
                </a:r>
                <a:r>
                  <a:rPr lang="en-US" dirty="0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 sampled cluster (if exists)</a:t>
                </a:r>
              </a:p>
              <a:p>
                <a:pPr marL="0" indent="0"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0" y="1071286"/>
                <a:ext cx="11181522" cy="5786714"/>
              </a:xfrm>
              <a:blipFill>
                <a:blip r:embed="rId2"/>
                <a:stretch>
                  <a:fillRect l="-1091" t="-179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ounded Rectangle 3"/>
          <p:cNvSpPr/>
          <p:nvPr/>
        </p:nvSpPr>
        <p:spPr>
          <a:xfrm>
            <a:off x="279617" y="1639956"/>
            <a:ext cx="11448556" cy="1967948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5" name="Group 4"/>
          <p:cNvGrpSpPr/>
          <p:nvPr/>
        </p:nvGrpSpPr>
        <p:grpSpPr>
          <a:xfrm>
            <a:off x="6722643" y="1889405"/>
            <a:ext cx="1295245" cy="1295245"/>
            <a:chOff x="4099346" y="3832172"/>
            <a:chExt cx="1848750" cy="1848750"/>
          </a:xfrm>
          <a:solidFill>
            <a:schemeClr val="accent2">
              <a:lumMod val="20000"/>
              <a:lumOff val="80000"/>
            </a:schemeClr>
          </a:solidFill>
        </p:grpSpPr>
        <p:sp>
          <p:nvSpPr>
            <p:cNvPr id="6" name="Oval 5"/>
            <p:cNvSpPr/>
            <p:nvPr/>
          </p:nvSpPr>
          <p:spPr>
            <a:xfrm>
              <a:off x="4099346" y="3832172"/>
              <a:ext cx="1848750" cy="1848750"/>
            </a:xfrm>
            <a:prstGeom prst="ellipse">
              <a:avLst/>
            </a:prstGeom>
            <a:grpFill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Oval 25"/>
            <p:cNvSpPr>
              <a:spLocks noChangeArrowheads="1"/>
            </p:cNvSpPr>
            <p:nvPr/>
          </p:nvSpPr>
          <p:spPr bwMode="auto">
            <a:xfrm>
              <a:off x="4963442" y="4025065"/>
              <a:ext cx="152400" cy="152400"/>
            </a:xfrm>
            <a:prstGeom prst="ellipse">
              <a:avLst/>
            </a:prstGeom>
            <a:grpFill/>
            <a:ln w="571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altLang="en-US" b="0"/>
            </a:p>
          </p:txBody>
        </p:sp>
        <p:sp>
          <p:nvSpPr>
            <p:cNvPr id="8" name="Oval 25"/>
            <p:cNvSpPr>
              <a:spLocks noChangeArrowheads="1"/>
            </p:cNvSpPr>
            <p:nvPr/>
          </p:nvSpPr>
          <p:spPr bwMode="auto">
            <a:xfrm>
              <a:off x="5251474" y="4376721"/>
              <a:ext cx="152400" cy="152400"/>
            </a:xfrm>
            <a:prstGeom prst="ellipse">
              <a:avLst/>
            </a:prstGeom>
            <a:grpFill/>
            <a:ln w="571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altLang="en-US" b="0"/>
            </a:p>
          </p:txBody>
        </p:sp>
        <p:sp>
          <p:nvSpPr>
            <p:cNvPr id="9" name="Oval 8"/>
            <p:cNvSpPr>
              <a:spLocks noChangeArrowheads="1"/>
            </p:cNvSpPr>
            <p:nvPr/>
          </p:nvSpPr>
          <p:spPr bwMode="auto">
            <a:xfrm>
              <a:off x="4611786" y="4385105"/>
              <a:ext cx="152400" cy="152400"/>
            </a:xfrm>
            <a:prstGeom prst="ellipse">
              <a:avLst/>
            </a:prstGeom>
            <a:grpFill/>
            <a:ln w="571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altLang="en-US" b="0"/>
            </a:p>
          </p:txBody>
        </p:sp>
        <p:sp>
          <p:nvSpPr>
            <p:cNvPr id="10" name="Oval 25"/>
            <p:cNvSpPr>
              <a:spLocks noChangeArrowheads="1"/>
            </p:cNvSpPr>
            <p:nvPr/>
          </p:nvSpPr>
          <p:spPr bwMode="auto">
            <a:xfrm>
              <a:off x="4764186" y="4817153"/>
              <a:ext cx="152400" cy="152400"/>
            </a:xfrm>
            <a:prstGeom prst="ellipse">
              <a:avLst/>
            </a:prstGeom>
            <a:grpFill/>
            <a:ln w="571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altLang="en-US" b="0"/>
            </a:p>
          </p:txBody>
        </p:sp>
        <p:sp>
          <p:nvSpPr>
            <p:cNvPr id="11" name="Oval 25"/>
            <p:cNvSpPr>
              <a:spLocks noChangeArrowheads="1"/>
            </p:cNvSpPr>
            <p:nvPr/>
          </p:nvSpPr>
          <p:spPr bwMode="auto">
            <a:xfrm>
              <a:off x="4243362" y="4817153"/>
              <a:ext cx="152400" cy="152400"/>
            </a:xfrm>
            <a:prstGeom prst="ellipse">
              <a:avLst/>
            </a:prstGeom>
            <a:grpFill/>
            <a:ln w="571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altLang="en-US" b="0"/>
            </a:p>
          </p:txBody>
        </p:sp>
        <p:sp>
          <p:nvSpPr>
            <p:cNvPr id="12" name="Oval 25"/>
            <p:cNvSpPr>
              <a:spLocks noChangeArrowheads="1"/>
            </p:cNvSpPr>
            <p:nvPr/>
          </p:nvSpPr>
          <p:spPr bwMode="auto">
            <a:xfrm>
              <a:off x="5331866" y="4817153"/>
              <a:ext cx="152400" cy="152400"/>
            </a:xfrm>
            <a:prstGeom prst="ellipse">
              <a:avLst/>
            </a:prstGeom>
            <a:grpFill/>
            <a:ln w="571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altLang="en-US" b="0"/>
            </a:p>
          </p:txBody>
        </p:sp>
        <p:sp>
          <p:nvSpPr>
            <p:cNvPr id="13" name="Oval 25"/>
            <p:cNvSpPr>
              <a:spLocks noChangeArrowheads="1"/>
            </p:cNvSpPr>
            <p:nvPr/>
          </p:nvSpPr>
          <p:spPr bwMode="auto">
            <a:xfrm>
              <a:off x="4507936" y="5249201"/>
              <a:ext cx="152400" cy="152400"/>
            </a:xfrm>
            <a:prstGeom prst="ellipse">
              <a:avLst/>
            </a:prstGeom>
            <a:grpFill/>
            <a:ln w="571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altLang="en-US" b="0"/>
            </a:p>
          </p:txBody>
        </p:sp>
        <p:cxnSp>
          <p:nvCxnSpPr>
            <p:cNvPr id="14" name="Straight Connector 13"/>
            <p:cNvCxnSpPr>
              <a:stCxn id="7" idx="3"/>
              <a:endCxn id="9" idx="3"/>
            </p:cNvCxnSpPr>
            <p:nvPr/>
          </p:nvCxnSpPr>
          <p:spPr>
            <a:xfrm flipH="1">
              <a:off x="4634104" y="4155147"/>
              <a:ext cx="351656" cy="360040"/>
            </a:xfrm>
            <a:prstGeom prst="line">
              <a:avLst/>
            </a:prstGeom>
            <a:grpFill/>
            <a:ln w="571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>
              <a:stCxn id="7" idx="5"/>
              <a:endCxn id="8" idx="1"/>
            </p:cNvCxnSpPr>
            <p:nvPr/>
          </p:nvCxnSpPr>
          <p:spPr>
            <a:xfrm>
              <a:off x="5093524" y="4155147"/>
              <a:ext cx="180268" cy="243892"/>
            </a:xfrm>
            <a:prstGeom prst="line">
              <a:avLst/>
            </a:prstGeom>
            <a:grpFill/>
            <a:ln w="571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>
              <a:stCxn id="9" idx="3"/>
              <a:endCxn id="11" idx="7"/>
            </p:cNvCxnSpPr>
            <p:nvPr/>
          </p:nvCxnSpPr>
          <p:spPr>
            <a:xfrm flipH="1">
              <a:off x="4373444" y="4515187"/>
              <a:ext cx="260660" cy="324284"/>
            </a:xfrm>
            <a:prstGeom prst="line">
              <a:avLst/>
            </a:prstGeom>
            <a:grpFill/>
            <a:ln w="571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>
              <a:stCxn id="9" idx="4"/>
              <a:endCxn id="10" idx="1"/>
            </p:cNvCxnSpPr>
            <p:nvPr/>
          </p:nvCxnSpPr>
          <p:spPr>
            <a:xfrm>
              <a:off x="4687986" y="4537505"/>
              <a:ext cx="98518" cy="301966"/>
            </a:xfrm>
            <a:prstGeom prst="line">
              <a:avLst/>
            </a:prstGeom>
            <a:grpFill/>
            <a:ln w="571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>
              <a:stCxn id="8" idx="4"/>
              <a:endCxn id="12" idx="0"/>
            </p:cNvCxnSpPr>
            <p:nvPr/>
          </p:nvCxnSpPr>
          <p:spPr>
            <a:xfrm>
              <a:off x="5327674" y="4529121"/>
              <a:ext cx="80392" cy="288032"/>
            </a:xfrm>
            <a:prstGeom prst="line">
              <a:avLst/>
            </a:prstGeom>
            <a:grpFill/>
            <a:ln w="571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>
              <a:off x="4373444" y="4969553"/>
              <a:ext cx="180020" cy="297611"/>
            </a:xfrm>
            <a:prstGeom prst="line">
              <a:avLst/>
            </a:prstGeom>
            <a:grpFill/>
            <a:ln w="571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0" name="Oval 25"/>
          <p:cNvSpPr>
            <a:spLocks noChangeArrowheads="1"/>
          </p:cNvSpPr>
          <p:nvPr/>
        </p:nvSpPr>
        <p:spPr bwMode="auto">
          <a:xfrm>
            <a:off x="8181010" y="2434733"/>
            <a:ext cx="152400" cy="152400"/>
          </a:xfrm>
          <a:prstGeom prst="ellipse">
            <a:avLst/>
          </a:prstGeom>
          <a:solidFill>
            <a:schemeClr val="tx2"/>
          </a:solidFill>
          <a:ln w="5715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altLang="en-US" b="0"/>
          </a:p>
        </p:txBody>
      </p:sp>
      <p:sp>
        <p:nvSpPr>
          <p:cNvPr id="21" name="Oval 25"/>
          <p:cNvSpPr>
            <a:spLocks noChangeArrowheads="1"/>
          </p:cNvSpPr>
          <p:nvPr/>
        </p:nvSpPr>
        <p:spPr bwMode="auto">
          <a:xfrm>
            <a:off x="8829082" y="2434733"/>
            <a:ext cx="152400" cy="152400"/>
          </a:xfrm>
          <a:prstGeom prst="ellipse">
            <a:avLst/>
          </a:prstGeom>
          <a:solidFill>
            <a:schemeClr val="tx2"/>
          </a:solidFill>
          <a:ln w="5715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altLang="en-US" b="0"/>
          </a:p>
        </p:txBody>
      </p:sp>
      <p:sp>
        <p:nvSpPr>
          <p:cNvPr id="22" name="Oval 25"/>
          <p:cNvSpPr>
            <a:spLocks noChangeArrowheads="1"/>
          </p:cNvSpPr>
          <p:nvPr/>
        </p:nvSpPr>
        <p:spPr bwMode="auto">
          <a:xfrm>
            <a:off x="9413530" y="2434733"/>
            <a:ext cx="152400" cy="152400"/>
          </a:xfrm>
          <a:prstGeom prst="ellipse">
            <a:avLst/>
          </a:prstGeom>
          <a:solidFill>
            <a:schemeClr val="tx2"/>
          </a:solidFill>
          <a:ln w="5715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altLang="en-US" b="0"/>
          </a:p>
        </p:txBody>
      </p:sp>
      <p:cxnSp>
        <p:nvCxnSpPr>
          <p:cNvPr id="23" name="Straight Arrow Connector 22"/>
          <p:cNvCxnSpPr/>
          <p:nvPr/>
        </p:nvCxnSpPr>
        <p:spPr>
          <a:xfrm>
            <a:off x="4850517" y="1909090"/>
            <a:ext cx="18229" cy="1200298"/>
          </a:xfrm>
          <a:prstGeom prst="straightConnector1">
            <a:avLst/>
          </a:prstGeom>
          <a:ln w="57150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4" name="Group 23"/>
          <p:cNvGrpSpPr/>
          <p:nvPr/>
        </p:nvGrpSpPr>
        <p:grpSpPr>
          <a:xfrm>
            <a:off x="9753681" y="1884954"/>
            <a:ext cx="1330298" cy="1330298"/>
            <a:chOff x="8491834" y="3827817"/>
            <a:chExt cx="1848750" cy="1848750"/>
          </a:xfrm>
          <a:solidFill>
            <a:schemeClr val="accent2">
              <a:lumMod val="20000"/>
              <a:lumOff val="80000"/>
            </a:schemeClr>
          </a:solidFill>
        </p:grpSpPr>
        <p:sp>
          <p:nvSpPr>
            <p:cNvPr id="25" name="Oval 24"/>
            <p:cNvSpPr/>
            <p:nvPr/>
          </p:nvSpPr>
          <p:spPr>
            <a:xfrm>
              <a:off x="8491834" y="3827817"/>
              <a:ext cx="1848750" cy="1848750"/>
            </a:xfrm>
            <a:prstGeom prst="ellipse">
              <a:avLst/>
            </a:prstGeom>
            <a:grpFill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Oval 25"/>
            <p:cNvSpPr>
              <a:spLocks noChangeArrowheads="1"/>
            </p:cNvSpPr>
            <p:nvPr/>
          </p:nvSpPr>
          <p:spPr bwMode="auto">
            <a:xfrm>
              <a:off x="9355930" y="4020710"/>
              <a:ext cx="152400" cy="152400"/>
            </a:xfrm>
            <a:prstGeom prst="ellipse">
              <a:avLst/>
            </a:prstGeom>
            <a:grpFill/>
            <a:ln w="571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altLang="en-US" b="0"/>
            </a:p>
          </p:txBody>
        </p:sp>
        <p:sp>
          <p:nvSpPr>
            <p:cNvPr id="27" name="Oval 25"/>
            <p:cNvSpPr>
              <a:spLocks noChangeArrowheads="1"/>
            </p:cNvSpPr>
            <p:nvPr/>
          </p:nvSpPr>
          <p:spPr bwMode="auto">
            <a:xfrm>
              <a:off x="9643962" y="4372366"/>
              <a:ext cx="152400" cy="152400"/>
            </a:xfrm>
            <a:prstGeom prst="ellipse">
              <a:avLst/>
            </a:prstGeom>
            <a:grpFill/>
            <a:ln w="571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altLang="en-US" b="0"/>
            </a:p>
          </p:txBody>
        </p:sp>
        <p:sp>
          <p:nvSpPr>
            <p:cNvPr id="28" name="Oval 27"/>
            <p:cNvSpPr>
              <a:spLocks noChangeArrowheads="1"/>
            </p:cNvSpPr>
            <p:nvPr/>
          </p:nvSpPr>
          <p:spPr bwMode="auto">
            <a:xfrm>
              <a:off x="9004274" y="4380750"/>
              <a:ext cx="152400" cy="152400"/>
            </a:xfrm>
            <a:prstGeom prst="ellipse">
              <a:avLst/>
            </a:prstGeom>
            <a:grpFill/>
            <a:ln w="571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altLang="en-US" b="0"/>
            </a:p>
          </p:txBody>
        </p:sp>
        <p:sp>
          <p:nvSpPr>
            <p:cNvPr id="29" name="Oval 25"/>
            <p:cNvSpPr>
              <a:spLocks noChangeArrowheads="1"/>
            </p:cNvSpPr>
            <p:nvPr/>
          </p:nvSpPr>
          <p:spPr bwMode="auto">
            <a:xfrm>
              <a:off x="9156674" y="4812798"/>
              <a:ext cx="152400" cy="152400"/>
            </a:xfrm>
            <a:prstGeom prst="ellipse">
              <a:avLst/>
            </a:prstGeom>
            <a:grpFill/>
            <a:ln w="571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altLang="en-US" b="0"/>
            </a:p>
          </p:txBody>
        </p:sp>
        <p:sp>
          <p:nvSpPr>
            <p:cNvPr id="30" name="Oval 25"/>
            <p:cNvSpPr>
              <a:spLocks noChangeArrowheads="1"/>
            </p:cNvSpPr>
            <p:nvPr/>
          </p:nvSpPr>
          <p:spPr bwMode="auto">
            <a:xfrm>
              <a:off x="8635850" y="4812798"/>
              <a:ext cx="152400" cy="152400"/>
            </a:xfrm>
            <a:prstGeom prst="ellipse">
              <a:avLst/>
            </a:prstGeom>
            <a:grpFill/>
            <a:ln w="571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altLang="en-US" b="0"/>
            </a:p>
          </p:txBody>
        </p:sp>
        <p:sp>
          <p:nvSpPr>
            <p:cNvPr id="31" name="Oval 25"/>
            <p:cNvSpPr>
              <a:spLocks noChangeArrowheads="1"/>
            </p:cNvSpPr>
            <p:nvPr/>
          </p:nvSpPr>
          <p:spPr bwMode="auto">
            <a:xfrm>
              <a:off x="9724354" y="4812798"/>
              <a:ext cx="152400" cy="152400"/>
            </a:xfrm>
            <a:prstGeom prst="ellipse">
              <a:avLst/>
            </a:prstGeom>
            <a:grpFill/>
            <a:ln w="571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altLang="en-US" b="0"/>
            </a:p>
          </p:txBody>
        </p:sp>
        <p:sp>
          <p:nvSpPr>
            <p:cNvPr id="32" name="Oval 25"/>
            <p:cNvSpPr>
              <a:spLocks noChangeArrowheads="1"/>
            </p:cNvSpPr>
            <p:nvPr/>
          </p:nvSpPr>
          <p:spPr bwMode="auto">
            <a:xfrm>
              <a:off x="9724354" y="5236462"/>
              <a:ext cx="152400" cy="152400"/>
            </a:xfrm>
            <a:prstGeom prst="ellipse">
              <a:avLst/>
            </a:prstGeom>
            <a:grpFill/>
            <a:ln w="571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altLang="en-US" b="0"/>
            </a:p>
          </p:txBody>
        </p:sp>
        <p:sp>
          <p:nvSpPr>
            <p:cNvPr id="33" name="Oval 25"/>
            <p:cNvSpPr>
              <a:spLocks noChangeArrowheads="1"/>
            </p:cNvSpPr>
            <p:nvPr/>
          </p:nvSpPr>
          <p:spPr bwMode="auto">
            <a:xfrm>
              <a:off x="9292306" y="5244846"/>
              <a:ext cx="152400" cy="152400"/>
            </a:xfrm>
            <a:prstGeom prst="ellipse">
              <a:avLst/>
            </a:prstGeom>
            <a:grpFill/>
            <a:ln w="571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altLang="en-US" b="0"/>
            </a:p>
          </p:txBody>
        </p:sp>
        <p:sp>
          <p:nvSpPr>
            <p:cNvPr id="34" name="Oval 25"/>
            <p:cNvSpPr>
              <a:spLocks noChangeArrowheads="1"/>
            </p:cNvSpPr>
            <p:nvPr/>
          </p:nvSpPr>
          <p:spPr bwMode="auto">
            <a:xfrm>
              <a:off x="8995890" y="5244846"/>
              <a:ext cx="152400" cy="152400"/>
            </a:xfrm>
            <a:prstGeom prst="ellipse">
              <a:avLst/>
            </a:prstGeom>
            <a:grpFill/>
            <a:ln w="571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altLang="en-US" b="0"/>
            </a:p>
          </p:txBody>
        </p:sp>
        <p:cxnSp>
          <p:nvCxnSpPr>
            <p:cNvPr id="35" name="Straight Connector 34"/>
            <p:cNvCxnSpPr>
              <a:stCxn id="26" idx="3"/>
              <a:endCxn id="28" idx="3"/>
            </p:cNvCxnSpPr>
            <p:nvPr/>
          </p:nvCxnSpPr>
          <p:spPr>
            <a:xfrm flipH="1">
              <a:off x="9026592" y="4150792"/>
              <a:ext cx="351656" cy="360040"/>
            </a:xfrm>
            <a:prstGeom prst="line">
              <a:avLst/>
            </a:prstGeom>
            <a:grpFill/>
            <a:ln w="571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/>
            <p:cNvCxnSpPr>
              <a:stCxn id="26" idx="5"/>
              <a:endCxn id="27" idx="1"/>
            </p:cNvCxnSpPr>
            <p:nvPr/>
          </p:nvCxnSpPr>
          <p:spPr>
            <a:xfrm>
              <a:off x="9486012" y="4150792"/>
              <a:ext cx="180268" cy="243892"/>
            </a:xfrm>
            <a:prstGeom prst="line">
              <a:avLst/>
            </a:prstGeom>
            <a:grpFill/>
            <a:ln w="571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/>
            <p:cNvCxnSpPr>
              <a:stCxn id="28" idx="3"/>
              <a:endCxn id="30" idx="7"/>
            </p:cNvCxnSpPr>
            <p:nvPr/>
          </p:nvCxnSpPr>
          <p:spPr>
            <a:xfrm flipH="1">
              <a:off x="8765932" y="4510832"/>
              <a:ext cx="260660" cy="324284"/>
            </a:xfrm>
            <a:prstGeom prst="line">
              <a:avLst/>
            </a:prstGeom>
            <a:grpFill/>
            <a:ln w="571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/>
            <p:cNvCxnSpPr>
              <a:stCxn id="28" idx="4"/>
              <a:endCxn id="29" idx="1"/>
            </p:cNvCxnSpPr>
            <p:nvPr/>
          </p:nvCxnSpPr>
          <p:spPr>
            <a:xfrm>
              <a:off x="9080474" y="4533150"/>
              <a:ext cx="98518" cy="301966"/>
            </a:xfrm>
            <a:prstGeom prst="line">
              <a:avLst/>
            </a:prstGeom>
            <a:grpFill/>
            <a:ln w="571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/>
            <p:cNvCxnSpPr>
              <a:stCxn id="29" idx="4"/>
              <a:endCxn id="34" idx="7"/>
            </p:cNvCxnSpPr>
            <p:nvPr/>
          </p:nvCxnSpPr>
          <p:spPr>
            <a:xfrm flipH="1">
              <a:off x="9125972" y="4965198"/>
              <a:ext cx="106902" cy="301966"/>
            </a:xfrm>
            <a:prstGeom prst="line">
              <a:avLst/>
            </a:prstGeom>
            <a:grpFill/>
            <a:ln w="571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/>
            <p:cNvCxnSpPr>
              <a:stCxn id="29" idx="6"/>
              <a:endCxn id="31" idx="3"/>
            </p:cNvCxnSpPr>
            <p:nvPr/>
          </p:nvCxnSpPr>
          <p:spPr>
            <a:xfrm>
              <a:off x="9309074" y="4888998"/>
              <a:ext cx="437598" cy="53882"/>
            </a:xfrm>
            <a:prstGeom prst="line">
              <a:avLst/>
            </a:prstGeom>
            <a:grpFill/>
            <a:ln w="571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/>
            <p:cNvCxnSpPr>
              <a:stCxn id="31" idx="4"/>
              <a:endCxn id="32" idx="0"/>
            </p:cNvCxnSpPr>
            <p:nvPr/>
          </p:nvCxnSpPr>
          <p:spPr>
            <a:xfrm>
              <a:off x="9800554" y="4965198"/>
              <a:ext cx="0" cy="271264"/>
            </a:xfrm>
            <a:prstGeom prst="line">
              <a:avLst/>
            </a:prstGeom>
            <a:grpFill/>
            <a:ln w="571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/>
            <p:cNvCxnSpPr>
              <a:stCxn id="29" idx="5"/>
              <a:endCxn id="33" idx="0"/>
            </p:cNvCxnSpPr>
            <p:nvPr/>
          </p:nvCxnSpPr>
          <p:spPr>
            <a:xfrm>
              <a:off x="9286756" y="4942880"/>
              <a:ext cx="81750" cy="301966"/>
            </a:xfrm>
            <a:prstGeom prst="line">
              <a:avLst/>
            </a:prstGeom>
            <a:grpFill/>
            <a:ln w="571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43" name="TextBox 42"/>
              <p:cNvSpPr txBox="1"/>
              <p:nvPr/>
            </p:nvSpPr>
            <p:spPr>
              <a:xfrm>
                <a:off x="4354149" y="2213861"/>
                <a:ext cx="449418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b="0" i="1" smtClean="0">
                          <a:latin typeface="Cambria Math" panose="02040503050406030204" pitchFamily="18" charset="0"/>
                        </a:rPr>
                        <m:t>𝑖</m:t>
                      </m:r>
                    </m:oMath>
                  </m:oMathPara>
                </a14:m>
                <a:endParaRPr lang="en-US" sz="3600" dirty="0"/>
              </a:p>
            </p:txBody>
          </p:sp>
        </mc:Choice>
        <mc:Fallback xmlns="">
          <p:sp>
            <p:nvSpPr>
              <p:cNvPr id="43" name="TextBox 4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54149" y="2213861"/>
                <a:ext cx="449418" cy="646331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4" name="Group 43"/>
          <p:cNvGrpSpPr/>
          <p:nvPr/>
        </p:nvGrpSpPr>
        <p:grpSpPr>
          <a:xfrm>
            <a:off x="5065692" y="1906607"/>
            <a:ext cx="1295245" cy="1295245"/>
            <a:chOff x="4099346" y="3832172"/>
            <a:chExt cx="1848750" cy="1848750"/>
          </a:xfrm>
          <a:solidFill>
            <a:schemeClr val="accent2">
              <a:lumMod val="20000"/>
              <a:lumOff val="80000"/>
            </a:schemeClr>
          </a:solidFill>
        </p:grpSpPr>
        <p:sp>
          <p:nvSpPr>
            <p:cNvPr id="45" name="Oval 44"/>
            <p:cNvSpPr/>
            <p:nvPr/>
          </p:nvSpPr>
          <p:spPr>
            <a:xfrm>
              <a:off x="4099346" y="3832172"/>
              <a:ext cx="1848750" cy="1848750"/>
            </a:xfrm>
            <a:prstGeom prst="ellipse">
              <a:avLst/>
            </a:prstGeom>
            <a:grpFill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Oval 25"/>
            <p:cNvSpPr>
              <a:spLocks noChangeArrowheads="1"/>
            </p:cNvSpPr>
            <p:nvPr/>
          </p:nvSpPr>
          <p:spPr bwMode="auto">
            <a:xfrm>
              <a:off x="4963442" y="4025065"/>
              <a:ext cx="152400" cy="152400"/>
            </a:xfrm>
            <a:prstGeom prst="ellipse">
              <a:avLst/>
            </a:prstGeom>
            <a:grpFill/>
            <a:ln w="571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altLang="en-US" b="0"/>
            </a:p>
          </p:txBody>
        </p:sp>
        <p:sp>
          <p:nvSpPr>
            <p:cNvPr id="47" name="Oval 25"/>
            <p:cNvSpPr>
              <a:spLocks noChangeArrowheads="1"/>
            </p:cNvSpPr>
            <p:nvPr/>
          </p:nvSpPr>
          <p:spPr bwMode="auto">
            <a:xfrm>
              <a:off x="5251474" y="4376721"/>
              <a:ext cx="152400" cy="152400"/>
            </a:xfrm>
            <a:prstGeom prst="ellipse">
              <a:avLst/>
            </a:prstGeom>
            <a:grpFill/>
            <a:ln w="571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altLang="en-US" b="0"/>
            </a:p>
          </p:txBody>
        </p:sp>
        <p:sp>
          <p:nvSpPr>
            <p:cNvPr id="48" name="Oval 47"/>
            <p:cNvSpPr>
              <a:spLocks noChangeArrowheads="1"/>
            </p:cNvSpPr>
            <p:nvPr/>
          </p:nvSpPr>
          <p:spPr bwMode="auto">
            <a:xfrm>
              <a:off x="4611786" y="4385105"/>
              <a:ext cx="152400" cy="152400"/>
            </a:xfrm>
            <a:prstGeom prst="ellipse">
              <a:avLst/>
            </a:prstGeom>
            <a:grpFill/>
            <a:ln w="571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altLang="en-US" b="0"/>
            </a:p>
          </p:txBody>
        </p:sp>
        <p:sp>
          <p:nvSpPr>
            <p:cNvPr id="49" name="Oval 25"/>
            <p:cNvSpPr>
              <a:spLocks noChangeArrowheads="1"/>
            </p:cNvSpPr>
            <p:nvPr/>
          </p:nvSpPr>
          <p:spPr bwMode="auto">
            <a:xfrm>
              <a:off x="4764186" y="4817153"/>
              <a:ext cx="152400" cy="152400"/>
            </a:xfrm>
            <a:prstGeom prst="ellipse">
              <a:avLst/>
            </a:prstGeom>
            <a:grpFill/>
            <a:ln w="571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altLang="en-US" b="0"/>
            </a:p>
          </p:txBody>
        </p:sp>
        <p:sp>
          <p:nvSpPr>
            <p:cNvPr id="50" name="Oval 25"/>
            <p:cNvSpPr>
              <a:spLocks noChangeArrowheads="1"/>
            </p:cNvSpPr>
            <p:nvPr/>
          </p:nvSpPr>
          <p:spPr bwMode="auto">
            <a:xfrm>
              <a:off x="4243362" y="4817153"/>
              <a:ext cx="152400" cy="152400"/>
            </a:xfrm>
            <a:prstGeom prst="ellipse">
              <a:avLst/>
            </a:prstGeom>
            <a:grpFill/>
            <a:ln w="571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altLang="en-US" b="0"/>
            </a:p>
          </p:txBody>
        </p:sp>
        <p:sp>
          <p:nvSpPr>
            <p:cNvPr id="51" name="Oval 25"/>
            <p:cNvSpPr>
              <a:spLocks noChangeArrowheads="1"/>
            </p:cNvSpPr>
            <p:nvPr/>
          </p:nvSpPr>
          <p:spPr bwMode="auto">
            <a:xfrm>
              <a:off x="5331866" y="4817153"/>
              <a:ext cx="152400" cy="152400"/>
            </a:xfrm>
            <a:prstGeom prst="ellipse">
              <a:avLst/>
            </a:prstGeom>
            <a:grpFill/>
            <a:ln w="571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altLang="en-US" b="0"/>
            </a:p>
          </p:txBody>
        </p:sp>
        <p:sp>
          <p:nvSpPr>
            <p:cNvPr id="52" name="Oval 25"/>
            <p:cNvSpPr>
              <a:spLocks noChangeArrowheads="1"/>
            </p:cNvSpPr>
            <p:nvPr/>
          </p:nvSpPr>
          <p:spPr bwMode="auto">
            <a:xfrm>
              <a:off x="4507936" y="5249201"/>
              <a:ext cx="152400" cy="152400"/>
            </a:xfrm>
            <a:prstGeom prst="ellipse">
              <a:avLst/>
            </a:prstGeom>
            <a:grpFill/>
            <a:ln w="571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altLang="en-US" b="0"/>
            </a:p>
          </p:txBody>
        </p:sp>
        <p:cxnSp>
          <p:nvCxnSpPr>
            <p:cNvPr id="53" name="Straight Connector 52"/>
            <p:cNvCxnSpPr>
              <a:stCxn id="46" idx="3"/>
              <a:endCxn id="48" idx="3"/>
            </p:cNvCxnSpPr>
            <p:nvPr/>
          </p:nvCxnSpPr>
          <p:spPr>
            <a:xfrm flipH="1">
              <a:off x="4634104" y="4155147"/>
              <a:ext cx="351656" cy="360040"/>
            </a:xfrm>
            <a:prstGeom prst="line">
              <a:avLst/>
            </a:prstGeom>
            <a:grpFill/>
            <a:ln w="571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Connector 53"/>
            <p:cNvCxnSpPr>
              <a:stCxn id="46" idx="5"/>
              <a:endCxn id="47" idx="1"/>
            </p:cNvCxnSpPr>
            <p:nvPr/>
          </p:nvCxnSpPr>
          <p:spPr>
            <a:xfrm>
              <a:off x="5093524" y="4155147"/>
              <a:ext cx="180268" cy="243892"/>
            </a:xfrm>
            <a:prstGeom prst="line">
              <a:avLst/>
            </a:prstGeom>
            <a:grpFill/>
            <a:ln w="571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traight Connector 54"/>
            <p:cNvCxnSpPr>
              <a:stCxn id="48" idx="3"/>
              <a:endCxn id="50" idx="7"/>
            </p:cNvCxnSpPr>
            <p:nvPr/>
          </p:nvCxnSpPr>
          <p:spPr>
            <a:xfrm flipH="1">
              <a:off x="4373444" y="4515187"/>
              <a:ext cx="260660" cy="324284"/>
            </a:xfrm>
            <a:prstGeom prst="line">
              <a:avLst/>
            </a:prstGeom>
            <a:grpFill/>
            <a:ln w="571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Straight Connector 55"/>
            <p:cNvCxnSpPr>
              <a:stCxn id="48" idx="4"/>
              <a:endCxn id="49" idx="1"/>
            </p:cNvCxnSpPr>
            <p:nvPr/>
          </p:nvCxnSpPr>
          <p:spPr>
            <a:xfrm>
              <a:off x="4687986" y="4537505"/>
              <a:ext cx="98518" cy="301966"/>
            </a:xfrm>
            <a:prstGeom prst="line">
              <a:avLst/>
            </a:prstGeom>
            <a:grpFill/>
            <a:ln w="571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Straight Connector 56"/>
            <p:cNvCxnSpPr>
              <a:stCxn id="47" idx="4"/>
              <a:endCxn id="51" idx="0"/>
            </p:cNvCxnSpPr>
            <p:nvPr/>
          </p:nvCxnSpPr>
          <p:spPr>
            <a:xfrm>
              <a:off x="5327674" y="4529121"/>
              <a:ext cx="80392" cy="288032"/>
            </a:xfrm>
            <a:prstGeom prst="line">
              <a:avLst/>
            </a:prstGeom>
            <a:grpFill/>
            <a:ln w="571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Straight Connector 57"/>
            <p:cNvCxnSpPr/>
            <p:nvPr/>
          </p:nvCxnSpPr>
          <p:spPr>
            <a:xfrm>
              <a:off x="4373444" y="4969553"/>
              <a:ext cx="180020" cy="297611"/>
            </a:xfrm>
            <a:prstGeom prst="line">
              <a:avLst/>
            </a:prstGeom>
            <a:grpFill/>
            <a:ln w="571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59" name="TextBox 58"/>
              <p:cNvSpPr txBox="1"/>
              <p:nvPr/>
            </p:nvSpPr>
            <p:spPr>
              <a:xfrm>
                <a:off x="488296" y="1939904"/>
                <a:ext cx="3622530" cy="584775"/>
              </a:xfrm>
              <a:prstGeom prst="rect">
                <a:avLst/>
              </a:prstGeom>
              <a:solidFill>
                <a:schemeClr val="accent3">
                  <a:lumMod val="20000"/>
                  <a:lumOff val="80000"/>
                </a:schemeClr>
              </a:solidFill>
            </p:spPr>
            <p:txBody>
              <a:bodyPr wrap="none" rtlCol="0">
                <a:spAutoFit/>
              </a:bodyPr>
              <a:lstStyle/>
              <a:p>
                <a:r>
                  <a:rPr lang="en-US" sz="3200" dirty="0"/>
                  <a:t>Level-</a:t>
                </a:r>
                <a:r>
                  <a:rPr lang="en-US" sz="3200" dirty="0" err="1"/>
                  <a:t>i</a:t>
                </a:r>
                <a:r>
                  <a:rPr lang="en-US" sz="3200" dirty="0"/>
                  <a:t> clustering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: </m:t>
                    </m:r>
                  </m:oMath>
                </a14:m>
                <a:endParaRPr lang="en-US" sz="3200" dirty="0"/>
              </a:p>
            </p:txBody>
          </p:sp>
        </mc:Choice>
        <mc:Fallback xmlns="">
          <p:sp>
            <p:nvSpPr>
              <p:cNvPr id="59" name="TextBox 5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8296" y="1939904"/>
                <a:ext cx="3622530" cy="584775"/>
              </a:xfrm>
              <a:prstGeom prst="rect">
                <a:avLst/>
              </a:prstGeom>
              <a:blipFill>
                <a:blip r:embed="rId4"/>
                <a:stretch>
                  <a:fillRect l="-4209" t="-12500" b="-3437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0" name="Rectangle 59"/>
              <p:cNvSpPr/>
              <p:nvPr/>
            </p:nvSpPr>
            <p:spPr>
              <a:xfrm>
                <a:off x="737113" y="2561184"/>
                <a:ext cx="2811219" cy="66717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360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begChr m:val="|"/>
                              <m:endChr m:val="|"/>
                              <m:ctrlPr>
                                <a:rPr lang="en-US" sz="3600" b="0" i="1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3600" b="0" i="1" smtClean="0">
                                      <a:solidFill>
                                        <a:srgbClr val="7030A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3600" b="0" i="1" smtClean="0">
                                      <a:solidFill>
                                        <a:srgbClr val="7030A0"/>
                                      </a:solidFill>
                                      <a:latin typeface="Cambria Math" panose="02040503050406030204" pitchFamily="18" charset="0"/>
                                    </a:rPr>
                                    <m:t>𝐶</m:t>
                                  </m:r>
                                </m:e>
                                <m:sub>
                                  <m:r>
                                    <a:rPr lang="en-US" sz="3600" b="0" i="1" smtClean="0">
                                      <a:solidFill>
                                        <a:srgbClr val="7030A0"/>
                                      </a:solidFill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</m:e>
                          </m:d>
                          <m:r>
                            <a:rPr lang="en-US" sz="36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en-US" sz="3600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  <m:sup>
                          <m:r>
                            <a:rPr lang="en-US" sz="3600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1−</m:t>
                          </m:r>
                          <m:r>
                            <a:rPr lang="en-US" sz="36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sz="3600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/</m:t>
                          </m:r>
                          <m:r>
                            <a:rPr lang="en-US" sz="36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𝑘</m:t>
                          </m:r>
                        </m:sup>
                      </m:sSup>
                    </m:oMath>
                  </m:oMathPara>
                </a14:m>
                <a:endParaRPr lang="en-US" sz="36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60" name="Rectangle 5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7113" y="2561184"/>
                <a:ext cx="2811219" cy="667170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1" name="Right Arrow 60"/>
          <p:cNvSpPr/>
          <p:nvPr/>
        </p:nvSpPr>
        <p:spPr>
          <a:xfrm>
            <a:off x="279617" y="5903843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2" name="TextBox 61"/>
              <p:cNvSpPr txBox="1"/>
              <p:nvPr/>
            </p:nvSpPr>
            <p:spPr>
              <a:xfrm>
                <a:off x="1282220" y="5922508"/>
                <a:ext cx="6546472" cy="97199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US" sz="2800" b="1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|"/>
                            <m:endChr m:val="|"/>
                            <m:ctrlPr>
                              <a:rPr lang="en-US" sz="2800" b="1" i="1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sz="2800" b="1" i="1">
                                    <a:solidFill>
                                      <a:srgbClr val="7030A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800" b="1" i="1">
                                    <a:solidFill>
                                      <a:srgbClr val="7030A0"/>
                                    </a:solidFill>
                                    <a:latin typeface="Cambria Math" panose="02040503050406030204" pitchFamily="18" charset="0"/>
                                  </a:rPr>
                                  <m:t>𝑪</m:t>
                                </m:r>
                              </m:e>
                              <m:sub>
                                <m:r>
                                  <a:rPr lang="en-US" sz="2800" b="1" i="1">
                                    <a:solidFill>
                                      <a:srgbClr val="7030A0"/>
                                    </a:solidFill>
                                    <a:latin typeface="Cambria Math" panose="02040503050406030204" pitchFamily="18" charset="0"/>
                                  </a:rPr>
                                  <m:t>𝒊</m:t>
                                </m:r>
                                <m:r>
                                  <a:rPr lang="en-US" sz="2800" b="1" i="1" smtClean="0">
                                    <a:solidFill>
                                      <a:srgbClr val="7030A0"/>
                                    </a:solidFill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r>
                                  <a:rPr lang="en-US" sz="2800" b="1" i="1" smtClean="0">
                                    <a:solidFill>
                                      <a:srgbClr val="7030A0"/>
                                    </a:solidFill>
                                    <a:latin typeface="Cambria Math" panose="02040503050406030204" pitchFamily="18" charset="0"/>
                                  </a:rPr>
                                  <m:t>𝟏</m:t>
                                </m:r>
                              </m:sub>
                            </m:sSub>
                          </m:e>
                        </m:d>
                        <m:r>
                          <a:rPr lang="en-US" sz="2800" b="1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sz="2800" b="1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𝒏</m:t>
                        </m:r>
                      </m:e>
                      <m:sup>
                        <m:r>
                          <a:rPr lang="en-US" sz="2800" b="1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  <m:r>
                          <a:rPr lang="en-US" sz="2800" b="1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−(</m:t>
                        </m:r>
                        <m:r>
                          <a:rPr lang="en-US" sz="2800" b="1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𝒊</m:t>
                        </m:r>
                        <m:r>
                          <a:rPr lang="en-US" sz="2800" b="1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sz="2800" b="1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  <m:r>
                          <a:rPr lang="en-US" sz="2800" b="1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)/</m:t>
                        </m:r>
                        <m:r>
                          <a:rPr lang="en-US" sz="2800" b="1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𝒌</m:t>
                        </m:r>
                      </m:sup>
                    </m:sSup>
                    <m:r>
                      <a:rPr lang="en-US" sz="2800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800" dirty="0"/>
                  <a:t> clusters of depth </a:t>
                </a:r>
                <a14:m>
                  <m:oMath xmlns:m="http://schemas.openxmlformats.org/officeDocument/2006/math">
                    <m:r>
                      <a:rPr lang="en-US" sz="2800" i="1" dirty="0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sz="2800" i="1" dirty="0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+1</m:t>
                    </m:r>
                  </m:oMath>
                </a14:m>
                <a:endParaRPr lang="en-US" sz="2800" dirty="0">
                  <a:solidFill>
                    <a:srgbClr val="7030A0"/>
                  </a:solidFill>
                </a:endParaRPr>
              </a:p>
              <a:p>
                <a:endParaRPr lang="en-US" sz="2800" dirty="0"/>
              </a:p>
            </p:txBody>
          </p:sp>
        </mc:Choice>
        <mc:Fallback xmlns="">
          <p:sp>
            <p:nvSpPr>
              <p:cNvPr id="62" name="TextBox 6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82220" y="5922508"/>
                <a:ext cx="6546472" cy="971997"/>
              </a:xfrm>
              <a:prstGeom prst="rect">
                <a:avLst/>
              </a:prstGeom>
              <a:blipFill>
                <a:blip r:embed="rId6"/>
                <a:stretch>
                  <a:fillRect t="-4403"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11775194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-270980"/>
            <a:ext cx="10515600" cy="1325563"/>
          </a:xfrm>
        </p:spPr>
        <p:txBody>
          <a:bodyPr/>
          <a:lstStyle/>
          <a:p>
            <a:r>
              <a:rPr lang="en-US" dirty="0"/>
              <a:t>Phase i: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0" y="1071286"/>
                <a:ext cx="11181522" cy="5786714"/>
              </a:xfrm>
            </p:spPr>
            <p:txBody>
              <a:bodyPr>
                <a:normAutofit/>
              </a:bodyPr>
              <a:lstStyle/>
              <a:p>
                <a:r>
                  <a:rPr lang="en-US" b="1" dirty="0"/>
                  <a:t>Input: </a:t>
                </a:r>
                <a:r>
                  <a:rPr lang="en-US" dirty="0"/>
                  <a:t>clustering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dirty="0"/>
                  <a:t> , subgraph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𝐻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endParaRPr lang="en-US" b="0" dirty="0"/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pPr marL="0" indent="0">
                  <a:buNone/>
                </a:pPr>
                <a:endParaRPr lang="en-US" b="1" dirty="0"/>
              </a:p>
              <a:p>
                <a:pPr marL="0" indent="0">
                  <a:buNone/>
                </a:pPr>
                <a:r>
                  <a:rPr lang="en-US" b="1" dirty="0"/>
                  <a:t>Step 2: Handle newly-</a:t>
                </a:r>
                <a:r>
                  <a:rPr lang="en-US" b="1" dirty="0" err="1"/>
                  <a:t>unclustered</a:t>
                </a:r>
                <a:r>
                  <a:rPr lang="en-US" b="1" dirty="0"/>
                  <a:t> vertices</a:t>
                </a:r>
              </a:p>
              <a:p>
                <a:r>
                  <a:rPr lang="en-US" dirty="0"/>
                  <a:t>Each </a:t>
                </a:r>
                <a:r>
                  <a:rPr lang="en-US" b="1" i="1" dirty="0"/>
                  <a:t>vertex</a:t>
                </a:r>
                <a:r>
                  <a:rPr lang="en-US" dirty="0"/>
                  <a:t> adds one edge per neighboring cluster in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endParaRPr lang="en-US" b="1" dirty="0"/>
              </a:p>
              <a:p>
                <a:pPr marL="0" indent="0"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0" y="1071286"/>
                <a:ext cx="11181522" cy="5786714"/>
              </a:xfrm>
              <a:blipFill>
                <a:blip r:embed="rId2"/>
                <a:stretch>
                  <a:fillRect l="-1091" t="-179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ounded Rectangle 3"/>
          <p:cNvSpPr/>
          <p:nvPr/>
        </p:nvSpPr>
        <p:spPr>
          <a:xfrm>
            <a:off x="279617" y="1639956"/>
            <a:ext cx="11448556" cy="1967948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5" name="Group 4"/>
          <p:cNvGrpSpPr/>
          <p:nvPr/>
        </p:nvGrpSpPr>
        <p:grpSpPr>
          <a:xfrm>
            <a:off x="6722643" y="1889405"/>
            <a:ext cx="1295245" cy="1295245"/>
            <a:chOff x="4099346" y="3832172"/>
            <a:chExt cx="1848750" cy="1848750"/>
          </a:xfrm>
          <a:solidFill>
            <a:schemeClr val="accent2">
              <a:lumMod val="20000"/>
              <a:lumOff val="80000"/>
            </a:schemeClr>
          </a:solidFill>
        </p:grpSpPr>
        <p:sp>
          <p:nvSpPr>
            <p:cNvPr id="6" name="Oval 5"/>
            <p:cNvSpPr/>
            <p:nvPr/>
          </p:nvSpPr>
          <p:spPr>
            <a:xfrm>
              <a:off x="4099346" y="3832172"/>
              <a:ext cx="1848750" cy="1848750"/>
            </a:xfrm>
            <a:prstGeom prst="ellipse">
              <a:avLst/>
            </a:prstGeom>
            <a:grpFill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Oval 25"/>
            <p:cNvSpPr>
              <a:spLocks noChangeArrowheads="1"/>
            </p:cNvSpPr>
            <p:nvPr/>
          </p:nvSpPr>
          <p:spPr bwMode="auto">
            <a:xfrm>
              <a:off x="4963442" y="4025065"/>
              <a:ext cx="152400" cy="152400"/>
            </a:xfrm>
            <a:prstGeom prst="ellipse">
              <a:avLst/>
            </a:prstGeom>
            <a:grpFill/>
            <a:ln w="571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altLang="en-US" b="0"/>
            </a:p>
          </p:txBody>
        </p:sp>
        <p:sp>
          <p:nvSpPr>
            <p:cNvPr id="8" name="Oval 25"/>
            <p:cNvSpPr>
              <a:spLocks noChangeArrowheads="1"/>
            </p:cNvSpPr>
            <p:nvPr/>
          </p:nvSpPr>
          <p:spPr bwMode="auto">
            <a:xfrm>
              <a:off x="5251474" y="4376721"/>
              <a:ext cx="152400" cy="152400"/>
            </a:xfrm>
            <a:prstGeom prst="ellipse">
              <a:avLst/>
            </a:prstGeom>
            <a:grpFill/>
            <a:ln w="571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altLang="en-US" b="0"/>
            </a:p>
          </p:txBody>
        </p:sp>
        <p:sp>
          <p:nvSpPr>
            <p:cNvPr id="9" name="Oval 8"/>
            <p:cNvSpPr>
              <a:spLocks noChangeArrowheads="1"/>
            </p:cNvSpPr>
            <p:nvPr/>
          </p:nvSpPr>
          <p:spPr bwMode="auto">
            <a:xfrm>
              <a:off x="4611786" y="4385105"/>
              <a:ext cx="152400" cy="152400"/>
            </a:xfrm>
            <a:prstGeom prst="ellipse">
              <a:avLst/>
            </a:prstGeom>
            <a:grpFill/>
            <a:ln w="571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altLang="en-US" b="0"/>
            </a:p>
          </p:txBody>
        </p:sp>
        <p:sp>
          <p:nvSpPr>
            <p:cNvPr id="10" name="Oval 25"/>
            <p:cNvSpPr>
              <a:spLocks noChangeArrowheads="1"/>
            </p:cNvSpPr>
            <p:nvPr/>
          </p:nvSpPr>
          <p:spPr bwMode="auto">
            <a:xfrm>
              <a:off x="4764186" y="4817153"/>
              <a:ext cx="152400" cy="152400"/>
            </a:xfrm>
            <a:prstGeom prst="ellipse">
              <a:avLst/>
            </a:prstGeom>
            <a:grpFill/>
            <a:ln w="571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altLang="en-US" b="0"/>
            </a:p>
          </p:txBody>
        </p:sp>
        <p:sp>
          <p:nvSpPr>
            <p:cNvPr id="11" name="Oval 25"/>
            <p:cNvSpPr>
              <a:spLocks noChangeArrowheads="1"/>
            </p:cNvSpPr>
            <p:nvPr/>
          </p:nvSpPr>
          <p:spPr bwMode="auto">
            <a:xfrm>
              <a:off x="4243362" y="4817153"/>
              <a:ext cx="152400" cy="152400"/>
            </a:xfrm>
            <a:prstGeom prst="ellipse">
              <a:avLst/>
            </a:prstGeom>
            <a:grpFill/>
            <a:ln w="571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altLang="en-US" b="0"/>
            </a:p>
          </p:txBody>
        </p:sp>
        <p:sp>
          <p:nvSpPr>
            <p:cNvPr id="12" name="Oval 25"/>
            <p:cNvSpPr>
              <a:spLocks noChangeArrowheads="1"/>
            </p:cNvSpPr>
            <p:nvPr/>
          </p:nvSpPr>
          <p:spPr bwMode="auto">
            <a:xfrm>
              <a:off x="5331866" y="4817153"/>
              <a:ext cx="152400" cy="152400"/>
            </a:xfrm>
            <a:prstGeom prst="ellipse">
              <a:avLst/>
            </a:prstGeom>
            <a:grpFill/>
            <a:ln w="571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altLang="en-US" b="0"/>
            </a:p>
          </p:txBody>
        </p:sp>
        <p:sp>
          <p:nvSpPr>
            <p:cNvPr id="13" name="Oval 25"/>
            <p:cNvSpPr>
              <a:spLocks noChangeArrowheads="1"/>
            </p:cNvSpPr>
            <p:nvPr/>
          </p:nvSpPr>
          <p:spPr bwMode="auto">
            <a:xfrm>
              <a:off x="4507936" y="5249201"/>
              <a:ext cx="152400" cy="152400"/>
            </a:xfrm>
            <a:prstGeom prst="ellipse">
              <a:avLst/>
            </a:prstGeom>
            <a:grpFill/>
            <a:ln w="571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altLang="en-US" b="0"/>
            </a:p>
          </p:txBody>
        </p:sp>
        <p:cxnSp>
          <p:nvCxnSpPr>
            <p:cNvPr id="14" name="Straight Connector 13"/>
            <p:cNvCxnSpPr>
              <a:stCxn id="7" idx="3"/>
              <a:endCxn id="9" idx="3"/>
            </p:cNvCxnSpPr>
            <p:nvPr/>
          </p:nvCxnSpPr>
          <p:spPr>
            <a:xfrm flipH="1">
              <a:off x="4634104" y="4155147"/>
              <a:ext cx="351656" cy="360040"/>
            </a:xfrm>
            <a:prstGeom prst="line">
              <a:avLst/>
            </a:prstGeom>
            <a:grpFill/>
            <a:ln w="571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>
              <a:stCxn id="7" idx="5"/>
              <a:endCxn id="8" idx="1"/>
            </p:cNvCxnSpPr>
            <p:nvPr/>
          </p:nvCxnSpPr>
          <p:spPr>
            <a:xfrm>
              <a:off x="5093524" y="4155147"/>
              <a:ext cx="180268" cy="243892"/>
            </a:xfrm>
            <a:prstGeom prst="line">
              <a:avLst/>
            </a:prstGeom>
            <a:grpFill/>
            <a:ln w="571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>
              <a:stCxn id="9" idx="3"/>
              <a:endCxn id="11" idx="7"/>
            </p:cNvCxnSpPr>
            <p:nvPr/>
          </p:nvCxnSpPr>
          <p:spPr>
            <a:xfrm flipH="1">
              <a:off x="4373444" y="4515187"/>
              <a:ext cx="260660" cy="324284"/>
            </a:xfrm>
            <a:prstGeom prst="line">
              <a:avLst/>
            </a:prstGeom>
            <a:grpFill/>
            <a:ln w="571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>
              <a:stCxn id="9" idx="4"/>
              <a:endCxn id="10" idx="1"/>
            </p:cNvCxnSpPr>
            <p:nvPr/>
          </p:nvCxnSpPr>
          <p:spPr>
            <a:xfrm>
              <a:off x="4687986" y="4537505"/>
              <a:ext cx="98518" cy="301966"/>
            </a:xfrm>
            <a:prstGeom prst="line">
              <a:avLst/>
            </a:prstGeom>
            <a:grpFill/>
            <a:ln w="571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>
              <a:stCxn id="8" idx="4"/>
              <a:endCxn id="12" idx="0"/>
            </p:cNvCxnSpPr>
            <p:nvPr/>
          </p:nvCxnSpPr>
          <p:spPr>
            <a:xfrm>
              <a:off x="5327674" y="4529121"/>
              <a:ext cx="80392" cy="288032"/>
            </a:xfrm>
            <a:prstGeom prst="line">
              <a:avLst/>
            </a:prstGeom>
            <a:grpFill/>
            <a:ln w="571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>
              <a:off x="4373444" y="4969553"/>
              <a:ext cx="180020" cy="297611"/>
            </a:xfrm>
            <a:prstGeom prst="line">
              <a:avLst/>
            </a:prstGeom>
            <a:grpFill/>
            <a:ln w="571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0" name="Oval 25"/>
          <p:cNvSpPr>
            <a:spLocks noChangeArrowheads="1"/>
          </p:cNvSpPr>
          <p:nvPr/>
        </p:nvSpPr>
        <p:spPr bwMode="auto">
          <a:xfrm>
            <a:off x="8181010" y="2434733"/>
            <a:ext cx="152400" cy="152400"/>
          </a:xfrm>
          <a:prstGeom prst="ellipse">
            <a:avLst/>
          </a:prstGeom>
          <a:solidFill>
            <a:schemeClr val="tx2"/>
          </a:solidFill>
          <a:ln w="5715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altLang="en-US" b="0"/>
          </a:p>
        </p:txBody>
      </p:sp>
      <p:sp>
        <p:nvSpPr>
          <p:cNvPr id="21" name="Oval 25"/>
          <p:cNvSpPr>
            <a:spLocks noChangeArrowheads="1"/>
          </p:cNvSpPr>
          <p:nvPr/>
        </p:nvSpPr>
        <p:spPr bwMode="auto">
          <a:xfrm>
            <a:off x="8829082" y="2434733"/>
            <a:ext cx="152400" cy="152400"/>
          </a:xfrm>
          <a:prstGeom prst="ellipse">
            <a:avLst/>
          </a:prstGeom>
          <a:solidFill>
            <a:schemeClr val="tx2"/>
          </a:solidFill>
          <a:ln w="5715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altLang="en-US" b="0"/>
          </a:p>
        </p:txBody>
      </p:sp>
      <p:sp>
        <p:nvSpPr>
          <p:cNvPr id="22" name="Oval 25"/>
          <p:cNvSpPr>
            <a:spLocks noChangeArrowheads="1"/>
          </p:cNvSpPr>
          <p:nvPr/>
        </p:nvSpPr>
        <p:spPr bwMode="auto">
          <a:xfrm>
            <a:off x="9413530" y="2434733"/>
            <a:ext cx="152400" cy="152400"/>
          </a:xfrm>
          <a:prstGeom prst="ellipse">
            <a:avLst/>
          </a:prstGeom>
          <a:solidFill>
            <a:schemeClr val="tx2"/>
          </a:solidFill>
          <a:ln w="5715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altLang="en-US" b="0"/>
          </a:p>
        </p:txBody>
      </p:sp>
      <p:cxnSp>
        <p:nvCxnSpPr>
          <p:cNvPr id="23" name="Straight Arrow Connector 22"/>
          <p:cNvCxnSpPr/>
          <p:nvPr/>
        </p:nvCxnSpPr>
        <p:spPr>
          <a:xfrm>
            <a:off x="4850517" y="1909090"/>
            <a:ext cx="18229" cy="1200298"/>
          </a:xfrm>
          <a:prstGeom prst="straightConnector1">
            <a:avLst/>
          </a:prstGeom>
          <a:ln w="57150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4" name="Group 23"/>
          <p:cNvGrpSpPr/>
          <p:nvPr/>
        </p:nvGrpSpPr>
        <p:grpSpPr>
          <a:xfrm>
            <a:off x="9753681" y="1884954"/>
            <a:ext cx="1330298" cy="1330298"/>
            <a:chOff x="8491834" y="3827817"/>
            <a:chExt cx="1848750" cy="1848750"/>
          </a:xfrm>
          <a:solidFill>
            <a:schemeClr val="accent2">
              <a:lumMod val="20000"/>
              <a:lumOff val="80000"/>
            </a:schemeClr>
          </a:solidFill>
        </p:grpSpPr>
        <p:sp>
          <p:nvSpPr>
            <p:cNvPr id="25" name="Oval 24"/>
            <p:cNvSpPr/>
            <p:nvPr/>
          </p:nvSpPr>
          <p:spPr>
            <a:xfrm>
              <a:off x="8491834" y="3827817"/>
              <a:ext cx="1848750" cy="1848750"/>
            </a:xfrm>
            <a:prstGeom prst="ellipse">
              <a:avLst/>
            </a:prstGeom>
            <a:grpFill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Oval 25"/>
            <p:cNvSpPr>
              <a:spLocks noChangeArrowheads="1"/>
            </p:cNvSpPr>
            <p:nvPr/>
          </p:nvSpPr>
          <p:spPr bwMode="auto">
            <a:xfrm>
              <a:off x="9355930" y="4020710"/>
              <a:ext cx="152400" cy="152400"/>
            </a:xfrm>
            <a:prstGeom prst="ellipse">
              <a:avLst/>
            </a:prstGeom>
            <a:grpFill/>
            <a:ln w="571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altLang="en-US" b="0"/>
            </a:p>
          </p:txBody>
        </p:sp>
        <p:sp>
          <p:nvSpPr>
            <p:cNvPr id="27" name="Oval 25"/>
            <p:cNvSpPr>
              <a:spLocks noChangeArrowheads="1"/>
            </p:cNvSpPr>
            <p:nvPr/>
          </p:nvSpPr>
          <p:spPr bwMode="auto">
            <a:xfrm>
              <a:off x="9643962" y="4372366"/>
              <a:ext cx="152400" cy="152400"/>
            </a:xfrm>
            <a:prstGeom prst="ellipse">
              <a:avLst/>
            </a:prstGeom>
            <a:grpFill/>
            <a:ln w="571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altLang="en-US" b="0"/>
            </a:p>
          </p:txBody>
        </p:sp>
        <p:sp>
          <p:nvSpPr>
            <p:cNvPr id="28" name="Oval 27"/>
            <p:cNvSpPr>
              <a:spLocks noChangeArrowheads="1"/>
            </p:cNvSpPr>
            <p:nvPr/>
          </p:nvSpPr>
          <p:spPr bwMode="auto">
            <a:xfrm>
              <a:off x="9004274" y="4380750"/>
              <a:ext cx="152400" cy="152400"/>
            </a:xfrm>
            <a:prstGeom prst="ellipse">
              <a:avLst/>
            </a:prstGeom>
            <a:grpFill/>
            <a:ln w="571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altLang="en-US" b="0"/>
            </a:p>
          </p:txBody>
        </p:sp>
        <p:sp>
          <p:nvSpPr>
            <p:cNvPr id="29" name="Oval 25"/>
            <p:cNvSpPr>
              <a:spLocks noChangeArrowheads="1"/>
            </p:cNvSpPr>
            <p:nvPr/>
          </p:nvSpPr>
          <p:spPr bwMode="auto">
            <a:xfrm>
              <a:off x="9156674" y="4812798"/>
              <a:ext cx="152400" cy="152400"/>
            </a:xfrm>
            <a:prstGeom prst="ellipse">
              <a:avLst/>
            </a:prstGeom>
            <a:grpFill/>
            <a:ln w="571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altLang="en-US" b="0"/>
            </a:p>
          </p:txBody>
        </p:sp>
        <p:sp>
          <p:nvSpPr>
            <p:cNvPr id="30" name="Oval 25"/>
            <p:cNvSpPr>
              <a:spLocks noChangeArrowheads="1"/>
            </p:cNvSpPr>
            <p:nvPr/>
          </p:nvSpPr>
          <p:spPr bwMode="auto">
            <a:xfrm>
              <a:off x="8635850" y="4812798"/>
              <a:ext cx="152400" cy="152400"/>
            </a:xfrm>
            <a:prstGeom prst="ellipse">
              <a:avLst/>
            </a:prstGeom>
            <a:grpFill/>
            <a:ln w="571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altLang="en-US" b="0"/>
            </a:p>
          </p:txBody>
        </p:sp>
        <p:sp>
          <p:nvSpPr>
            <p:cNvPr id="31" name="Oval 25"/>
            <p:cNvSpPr>
              <a:spLocks noChangeArrowheads="1"/>
            </p:cNvSpPr>
            <p:nvPr/>
          </p:nvSpPr>
          <p:spPr bwMode="auto">
            <a:xfrm>
              <a:off x="9724354" y="4812798"/>
              <a:ext cx="152400" cy="152400"/>
            </a:xfrm>
            <a:prstGeom prst="ellipse">
              <a:avLst/>
            </a:prstGeom>
            <a:grpFill/>
            <a:ln w="571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altLang="en-US" b="0"/>
            </a:p>
          </p:txBody>
        </p:sp>
        <p:sp>
          <p:nvSpPr>
            <p:cNvPr id="32" name="Oval 25"/>
            <p:cNvSpPr>
              <a:spLocks noChangeArrowheads="1"/>
            </p:cNvSpPr>
            <p:nvPr/>
          </p:nvSpPr>
          <p:spPr bwMode="auto">
            <a:xfrm>
              <a:off x="9724354" y="5236462"/>
              <a:ext cx="152400" cy="152400"/>
            </a:xfrm>
            <a:prstGeom prst="ellipse">
              <a:avLst/>
            </a:prstGeom>
            <a:grpFill/>
            <a:ln w="571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altLang="en-US" b="0"/>
            </a:p>
          </p:txBody>
        </p:sp>
        <p:sp>
          <p:nvSpPr>
            <p:cNvPr id="33" name="Oval 25"/>
            <p:cNvSpPr>
              <a:spLocks noChangeArrowheads="1"/>
            </p:cNvSpPr>
            <p:nvPr/>
          </p:nvSpPr>
          <p:spPr bwMode="auto">
            <a:xfrm>
              <a:off x="9292306" y="5244846"/>
              <a:ext cx="152400" cy="152400"/>
            </a:xfrm>
            <a:prstGeom prst="ellipse">
              <a:avLst/>
            </a:prstGeom>
            <a:grpFill/>
            <a:ln w="571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altLang="en-US" b="0"/>
            </a:p>
          </p:txBody>
        </p:sp>
        <p:sp>
          <p:nvSpPr>
            <p:cNvPr id="34" name="Oval 25"/>
            <p:cNvSpPr>
              <a:spLocks noChangeArrowheads="1"/>
            </p:cNvSpPr>
            <p:nvPr/>
          </p:nvSpPr>
          <p:spPr bwMode="auto">
            <a:xfrm>
              <a:off x="8995890" y="5244846"/>
              <a:ext cx="152400" cy="152400"/>
            </a:xfrm>
            <a:prstGeom prst="ellipse">
              <a:avLst/>
            </a:prstGeom>
            <a:grpFill/>
            <a:ln w="571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altLang="en-US" b="0"/>
            </a:p>
          </p:txBody>
        </p:sp>
        <p:cxnSp>
          <p:nvCxnSpPr>
            <p:cNvPr id="35" name="Straight Connector 34"/>
            <p:cNvCxnSpPr>
              <a:stCxn id="26" idx="3"/>
              <a:endCxn id="28" idx="3"/>
            </p:cNvCxnSpPr>
            <p:nvPr/>
          </p:nvCxnSpPr>
          <p:spPr>
            <a:xfrm flipH="1">
              <a:off x="9026592" y="4150792"/>
              <a:ext cx="351656" cy="360040"/>
            </a:xfrm>
            <a:prstGeom prst="line">
              <a:avLst/>
            </a:prstGeom>
            <a:grpFill/>
            <a:ln w="571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/>
            <p:cNvCxnSpPr>
              <a:stCxn id="26" idx="5"/>
              <a:endCxn id="27" idx="1"/>
            </p:cNvCxnSpPr>
            <p:nvPr/>
          </p:nvCxnSpPr>
          <p:spPr>
            <a:xfrm>
              <a:off x="9486012" y="4150792"/>
              <a:ext cx="180268" cy="243892"/>
            </a:xfrm>
            <a:prstGeom prst="line">
              <a:avLst/>
            </a:prstGeom>
            <a:grpFill/>
            <a:ln w="571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/>
            <p:cNvCxnSpPr>
              <a:stCxn id="28" idx="3"/>
              <a:endCxn id="30" idx="7"/>
            </p:cNvCxnSpPr>
            <p:nvPr/>
          </p:nvCxnSpPr>
          <p:spPr>
            <a:xfrm flipH="1">
              <a:off x="8765932" y="4510832"/>
              <a:ext cx="260660" cy="324284"/>
            </a:xfrm>
            <a:prstGeom prst="line">
              <a:avLst/>
            </a:prstGeom>
            <a:grpFill/>
            <a:ln w="571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/>
            <p:cNvCxnSpPr>
              <a:stCxn id="28" idx="4"/>
              <a:endCxn id="29" idx="1"/>
            </p:cNvCxnSpPr>
            <p:nvPr/>
          </p:nvCxnSpPr>
          <p:spPr>
            <a:xfrm>
              <a:off x="9080474" y="4533150"/>
              <a:ext cx="98518" cy="301966"/>
            </a:xfrm>
            <a:prstGeom prst="line">
              <a:avLst/>
            </a:prstGeom>
            <a:grpFill/>
            <a:ln w="571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/>
            <p:cNvCxnSpPr>
              <a:stCxn id="29" idx="4"/>
              <a:endCxn id="34" idx="7"/>
            </p:cNvCxnSpPr>
            <p:nvPr/>
          </p:nvCxnSpPr>
          <p:spPr>
            <a:xfrm flipH="1">
              <a:off x="9125972" y="4965198"/>
              <a:ext cx="106902" cy="301966"/>
            </a:xfrm>
            <a:prstGeom prst="line">
              <a:avLst/>
            </a:prstGeom>
            <a:grpFill/>
            <a:ln w="571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/>
            <p:cNvCxnSpPr>
              <a:stCxn id="29" idx="6"/>
              <a:endCxn id="31" idx="3"/>
            </p:cNvCxnSpPr>
            <p:nvPr/>
          </p:nvCxnSpPr>
          <p:spPr>
            <a:xfrm>
              <a:off x="9309074" y="4888998"/>
              <a:ext cx="437598" cy="53882"/>
            </a:xfrm>
            <a:prstGeom prst="line">
              <a:avLst/>
            </a:prstGeom>
            <a:grpFill/>
            <a:ln w="571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/>
            <p:cNvCxnSpPr>
              <a:stCxn id="31" idx="4"/>
              <a:endCxn id="32" idx="0"/>
            </p:cNvCxnSpPr>
            <p:nvPr/>
          </p:nvCxnSpPr>
          <p:spPr>
            <a:xfrm>
              <a:off x="9800554" y="4965198"/>
              <a:ext cx="0" cy="271264"/>
            </a:xfrm>
            <a:prstGeom prst="line">
              <a:avLst/>
            </a:prstGeom>
            <a:grpFill/>
            <a:ln w="571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/>
            <p:cNvCxnSpPr>
              <a:stCxn id="29" idx="5"/>
              <a:endCxn id="33" idx="0"/>
            </p:cNvCxnSpPr>
            <p:nvPr/>
          </p:nvCxnSpPr>
          <p:spPr>
            <a:xfrm>
              <a:off x="9286756" y="4942880"/>
              <a:ext cx="81750" cy="301966"/>
            </a:xfrm>
            <a:prstGeom prst="line">
              <a:avLst/>
            </a:prstGeom>
            <a:grpFill/>
            <a:ln w="571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43" name="TextBox 42"/>
              <p:cNvSpPr txBox="1"/>
              <p:nvPr/>
            </p:nvSpPr>
            <p:spPr>
              <a:xfrm>
                <a:off x="4354149" y="2213861"/>
                <a:ext cx="449418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b="0" i="1" smtClean="0">
                          <a:latin typeface="Cambria Math" panose="02040503050406030204" pitchFamily="18" charset="0"/>
                        </a:rPr>
                        <m:t>𝑖</m:t>
                      </m:r>
                    </m:oMath>
                  </m:oMathPara>
                </a14:m>
                <a:endParaRPr lang="en-US" sz="3600" dirty="0"/>
              </a:p>
            </p:txBody>
          </p:sp>
        </mc:Choice>
        <mc:Fallback xmlns="">
          <p:sp>
            <p:nvSpPr>
              <p:cNvPr id="43" name="TextBox 4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54149" y="2213861"/>
                <a:ext cx="449418" cy="646331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4" name="Group 43"/>
          <p:cNvGrpSpPr/>
          <p:nvPr/>
        </p:nvGrpSpPr>
        <p:grpSpPr>
          <a:xfrm>
            <a:off x="5065692" y="1906607"/>
            <a:ext cx="1295245" cy="1295245"/>
            <a:chOff x="4099346" y="3832172"/>
            <a:chExt cx="1848750" cy="1848750"/>
          </a:xfrm>
          <a:solidFill>
            <a:schemeClr val="accent2">
              <a:lumMod val="20000"/>
              <a:lumOff val="80000"/>
            </a:schemeClr>
          </a:solidFill>
        </p:grpSpPr>
        <p:sp>
          <p:nvSpPr>
            <p:cNvPr id="45" name="Oval 44"/>
            <p:cNvSpPr/>
            <p:nvPr/>
          </p:nvSpPr>
          <p:spPr>
            <a:xfrm>
              <a:off x="4099346" y="3832172"/>
              <a:ext cx="1848750" cy="1848750"/>
            </a:xfrm>
            <a:prstGeom prst="ellipse">
              <a:avLst/>
            </a:prstGeom>
            <a:grpFill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Oval 25"/>
            <p:cNvSpPr>
              <a:spLocks noChangeArrowheads="1"/>
            </p:cNvSpPr>
            <p:nvPr/>
          </p:nvSpPr>
          <p:spPr bwMode="auto">
            <a:xfrm>
              <a:off x="4963442" y="4025065"/>
              <a:ext cx="152400" cy="152400"/>
            </a:xfrm>
            <a:prstGeom prst="ellipse">
              <a:avLst/>
            </a:prstGeom>
            <a:grpFill/>
            <a:ln w="571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altLang="en-US" b="0"/>
            </a:p>
          </p:txBody>
        </p:sp>
        <p:sp>
          <p:nvSpPr>
            <p:cNvPr id="47" name="Oval 25"/>
            <p:cNvSpPr>
              <a:spLocks noChangeArrowheads="1"/>
            </p:cNvSpPr>
            <p:nvPr/>
          </p:nvSpPr>
          <p:spPr bwMode="auto">
            <a:xfrm>
              <a:off x="5251474" y="4376721"/>
              <a:ext cx="152400" cy="152400"/>
            </a:xfrm>
            <a:prstGeom prst="ellipse">
              <a:avLst/>
            </a:prstGeom>
            <a:grpFill/>
            <a:ln w="571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altLang="en-US" b="0"/>
            </a:p>
          </p:txBody>
        </p:sp>
        <p:sp>
          <p:nvSpPr>
            <p:cNvPr id="48" name="Oval 47"/>
            <p:cNvSpPr>
              <a:spLocks noChangeArrowheads="1"/>
            </p:cNvSpPr>
            <p:nvPr/>
          </p:nvSpPr>
          <p:spPr bwMode="auto">
            <a:xfrm>
              <a:off x="4611786" y="4385105"/>
              <a:ext cx="152400" cy="152400"/>
            </a:xfrm>
            <a:prstGeom prst="ellipse">
              <a:avLst/>
            </a:prstGeom>
            <a:grpFill/>
            <a:ln w="571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altLang="en-US" b="0"/>
            </a:p>
          </p:txBody>
        </p:sp>
        <p:sp>
          <p:nvSpPr>
            <p:cNvPr id="49" name="Oval 25"/>
            <p:cNvSpPr>
              <a:spLocks noChangeArrowheads="1"/>
            </p:cNvSpPr>
            <p:nvPr/>
          </p:nvSpPr>
          <p:spPr bwMode="auto">
            <a:xfrm>
              <a:off x="4764186" y="4817153"/>
              <a:ext cx="152400" cy="152400"/>
            </a:xfrm>
            <a:prstGeom prst="ellipse">
              <a:avLst/>
            </a:prstGeom>
            <a:grpFill/>
            <a:ln w="571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altLang="en-US" b="0"/>
            </a:p>
          </p:txBody>
        </p:sp>
        <p:sp>
          <p:nvSpPr>
            <p:cNvPr id="50" name="Oval 25"/>
            <p:cNvSpPr>
              <a:spLocks noChangeArrowheads="1"/>
            </p:cNvSpPr>
            <p:nvPr/>
          </p:nvSpPr>
          <p:spPr bwMode="auto">
            <a:xfrm>
              <a:off x="4243362" y="4817153"/>
              <a:ext cx="152400" cy="152400"/>
            </a:xfrm>
            <a:prstGeom prst="ellipse">
              <a:avLst/>
            </a:prstGeom>
            <a:grpFill/>
            <a:ln w="571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altLang="en-US" b="0"/>
            </a:p>
          </p:txBody>
        </p:sp>
        <p:sp>
          <p:nvSpPr>
            <p:cNvPr id="51" name="Oval 25"/>
            <p:cNvSpPr>
              <a:spLocks noChangeArrowheads="1"/>
            </p:cNvSpPr>
            <p:nvPr/>
          </p:nvSpPr>
          <p:spPr bwMode="auto">
            <a:xfrm>
              <a:off x="5331866" y="4817153"/>
              <a:ext cx="152400" cy="152400"/>
            </a:xfrm>
            <a:prstGeom prst="ellipse">
              <a:avLst/>
            </a:prstGeom>
            <a:grpFill/>
            <a:ln w="571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altLang="en-US" b="0"/>
            </a:p>
          </p:txBody>
        </p:sp>
        <p:sp>
          <p:nvSpPr>
            <p:cNvPr id="52" name="Oval 25"/>
            <p:cNvSpPr>
              <a:spLocks noChangeArrowheads="1"/>
            </p:cNvSpPr>
            <p:nvPr/>
          </p:nvSpPr>
          <p:spPr bwMode="auto">
            <a:xfrm>
              <a:off x="4507936" y="5249201"/>
              <a:ext cx="152400" cy="152400"/>
            </a:xfrm>
            <a:prstGeom prst="ellipse">
              <a:avLst/>
            </a:prstGeom>
            <a:grpFill/>
            <a:ln w="571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altLang="en-US" b="0"/>
            </a:p>
          </p:txBody>
        </p:sp>
        <p:cxnSp>
          <p:nvCxnSpPr>
            <p:cNvPr id="53" name="Straight Connector 52"/>
            <p:cNvCxnSpPr>
              <a:stCxn id="46" idx="3"/>
              <a:endCxn id="48" idx="3"/>
            </p:cNvCxnSpPr>
            <p:nvPr/>
          </p:nvCxnSpPr>
          <p:spPr>
            <a:xfrm flipH="1">
              <a:off x="4634104" y="4155147"/>
              <a:ext cx="351656" cy="360040"/>
            </a:xfrm>
            <a:prstGeom prst="line">
              <a:avLst/>
            </a:prstGeom>
            <a:grpFill/>
            <a:ln w="571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Connector 53"/>
            <p:cNvCxnSpPr>
              <a:stCxn id="46" idx="5"/>
              <a:endCxn id="47" idx="1"/>
            </p:cNvCxnSpPr>
            <p:nvPr/>
          </p:nvCxnSpPr>
          <p:spPr>
            <a:xfrm>
              <a:off x="5093524" y="4155147"/>
              <a:ext cx="180268" cy="243892"/>
            </a:xfrm>
            <a:prstGeom prst="line">
              <a:avLst/>
            </a:prstGeom>
            <a:grpFill/>
            <a:ln w="571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traight Connector 54"/>
            <p:cNvCxnSpPr>
              <a:stCxn id="48" idx="3"/>
              <a:endCxn id="50" idx="7"/>
            </p:cNvCxnSpPr>
            <p:nvPr/>
          </p:nvCxnSpPr>
          <p:spPr>
            <a:xfrm flipH="1">
              <a:off x="4373444" y="4515187"/>
              <a:ext cx="260660" cy="324284"/>
            </a:xfrm>
            <a:prstGeom prst="line">
              <a:avLst/>
            </a:prstGeom>
            <a:grpFill/>
            <a:ln w="571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Straight Connector 55"/>
            <p:cNvCxnSpPr>
              <a:stCxn id="48" idx="4"/>
              <a:endCxn id="49" idx="1"/>
            </p:cNvCxnSpPr>
            <p:nvPr/>
          </p:nvCxnSpPr>
          <p:spPr>
            <a:xfrm>
              <a:off x="4687986" y="4537505"/>
              <a:ext cx="98518" cy="301966"/>
            </a:xfrm>
            <a:prstGeom prst="line">
              <a:avLst/>
            </a:prstGeom>
            <a:grpFill/>
            <a:ln w="571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Straight Connector 56"/>
            <p:cNvCxnSpPr>
              <a:stCxn id="47" idx="4"/>
              <a:endCxn id="51" idx="0"/>
            </p:cNvCxnSpPr>
            <p:nvPr/>
          </p:nvCxnSpPr>
          <p:spPr>
            <a:xfrm>
              <a:off x="5327674" y="4529121"/>
              <a:ext cx="80392" cy="288032"/>
            </a:xfrm>
            <a:prstGeom prst="line">
              <a:avLst/>
            </a:prstGeom>
            <a:grpFill/>
            <a:ln w="571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Straight Connector 57"/>
            <p:cNvCxnSpPr/>
            <p:nvPr/>
          </p:nvCxnSpPr>
          <p:spPr>
            <a:xfrm>
              <a:off x="4373444" y="4969553"/>
              <a:ext cx="180020" cy="297611"/>
            </a:xfrm>
            <a:prstGeom prst="line">
              <a:avLst/>
            </a:prstGeom>
            <a:grpFill/>
            <a:ln w="571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59" name="TextBox 58"/>
              <p:cNvSpPr txBox="1"/>
              <p:nvPr/>
            </p:nvSpPr>
            <p:spPr>
              <a:xfrm>
                <a:off x="488296" y="1939904"/>
                <a:ext cx="3622530" cy="584775"/>
              </a:xfrm>
              <a:prstGeom prst="rect">
                <a:avLst/>
              </a:prstGeom>
              <a:solidFill>
                <a:schemeClr val="accent3">
                  <a:lumMod val="20000"/>
                  <a:lumOff val="80000"/>
                </a:schemeClr>
              </a:solidFill>
            </p:spPr>
            <p:txBody>
              <a:bodyPr wrap="none" rtlCol="0">
                <a:spAutoFit/>
              </a:bodyPr>
              <a:lstStyle/>
              <a:p>
                <a:r>
                  <a:rPr lang="en-US" sz="3200" dirty="0"/>
                  <a:t>Level-</a:t>
                </a:r>
                <a:r>
                  <a:rPr lang="en-US" sz="3200" dirty="0" err="1"/>
                  <a:t>i</a:t>
                </a:r>
                <a:r>
                  <a:rPr lang="en-US" sz="3200" dirty="0"/>
                  <a:t> clustering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: </m:t>
                    </m:r>
                  </m:oMath>
                </a14:m>
                <a:endParaRPr lang="en-US" sz="3200" dirty="0"/>
              </a:p>
            </p:txBody>
          </p:sp>
        </mc:Choice>
        <mc:Fallback xmlns="">
          <p:sp>
            <p:nvSpPr>
              <p:cNvPr id="59" name="TextBox 5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8296" y="1939904"/>
                <a:ext cx="3622530" cy="584775"/>
              </a:xfrm>
              <a:prstGeom prst="rect">
                <a:avLst/>
              </a:prstGeom>
              <a:blipFill>
                <a:blip r:embed="rId4"/>
                <a:stretch>
                  <a:fillRect l="-4209" t="-12500" b="-3437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0" name="Rectangle 59"/>
              <p:cNvSpPr/>
              <p:nvPr/>
            </p:nvSpPr>
            <p:spPr>
              <a:xfrm>
                <a:off x="737113" y="2561184"/>
                <a:ext cx="2811219" cy="66717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360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begChr m:val="|"/>
                              <m:endChr m:val="|"/>
                              <m:ctrlPr>
                                <a:rPr lang="en-US" sz="3600" b="0" i="1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3600" b="0" i="1" smtClean="0">
                                      <a:solidFill>
                                        <a:srgbClr val="7030A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3600" b="0" i="1" smtClean="0">
                                      <a:solidFill>
                                        <a:srgbClr val="7030A0"/>
                                      </a:solidFill>
                                      <a:latin typeface="Cambria Math" panose="02040503050406030204" pitchFamily="18" charset="0"/>
                                    </a:rPr>
                                    <m:t>𝐶</m:t>
                                  </m:r>
                                </m:e>
                                <m:sub>
                                  <m:r>
                                    <a:rPr lang="en-US" sz="3600" b="0" i="1" smtClean="0">
                                      <a:solidFill>
                                        <a:srgbClr val="7030A0"/>
                                      </a:solidFill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</m:e>
                          </m:d>
                          <m:r>
                            <a:rPr lang="en-US" sz="36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en-US" sz="3600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  <m:sup>
                          <m:r>
                            <a:rPr lang="en-US" sz="3600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1−</m:t>
                          </m:r>
                          <m:r>
                            <a:rPr lang="en-US" sz="36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sz="3600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/</m:t>
                          </m:r>
                          <m:r>
                            <a:rPr lang="en-US" sz="36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𝑘</m:t>
                          </m:r>
                        </m:sup>
                      </m:sSup>
                    </m:oMath>
                  </m:oMathPara>
                </a14:m>
                <a:endParaRPr lang="en-US" sz="36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60" name="Rectangle 5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7113" y="2561184"/>
                <a:ext cx="2811219" cy="667170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48332498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349" y="-168959"/>
            <a:ext cx="10515600" cy="1325563"/>
          </a:xfrm>
        </p:spPr>
        <p:txBody>
          <a:bodyPr/>
          <a:lstStyle/>
          <a:p>
            <a:r>
              <a:rPr lang="en-US" dirty="0"/>
              <a:t>Final Phase k-1: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0" y="1071286"/>
                <a:ext cx="11181522" cy="5786714"/>
              </a:xfrm>
            </p:spPr>
            <p:txBody>
              <a:bodyPr>
                <a:normAutofit/>
              </a:bodyPr>
              <a:lstStyle/>
              <a:p>
                <a:r>
                  <a:rPr lang="en-US" b="1" dirty="0"/>
                  <a:t>Input: </a:t>
                </a:r>
                <a:r>
                  <a:rPr lang="en-US" dirty="0"/>
                  <a:t>clustering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−1</m:t>
                        </m:r>
                      </m:sub>
                    </m:sSub>
                  </m:oMath>
                </a14:m>
                <a:r>
                  <a:rPr lang="en-US" dirty="0"/>
                  <a:t>, subgraph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𝐻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−1</m:t>
                        </m:r>
                      </m:sub>
                    </m:sSub>
                  </m:oMath>
                </a14:m>
                <a:endParaRPr lang="en-US" b="0" dirty="0"/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pPr marL="0" indent="0">
                  <a:buNone/>
                </a:pPr>
                <a:endParaRPr lang="en-US" b="1" dirty="0"/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←∅</m:t>
                    </m:r>
                  </m:oMath>
                </a14:m>
                <a:endParaRPr lang="en-US" dirty="0"/>
              </a:p>
              <a:p>
                <a:r>
                  <a:rPr lang="en-US" dirty="0"/>
                  <a:t>Each </a:t>
                </a:r>
                <a:r>
                  <a:rPr lang="en-US" b="1" i="1" dirty="0"/>
                  <a:t>vertex</a:t>
                </a:r>
                <a:r>
                  <a:rPr lang="en-US" dirty="0"/>
                  <a:t> in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−1</m:t>
                        </m:r>
                      </m:sub>
                    </m:sSub>
                  </m:oMath>
                </a14:m>
                <a:r>
                  <a:rPr lang="en-US" dirty="0"/>
                  <a:t> adds (to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𝐻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</m:oMath>
                </a14:m>
                <a:r>
                  <a:rPr lang="en-US" dirty="0"/>
                  <a:t>) one edge per neighboring cluster in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−1</m:t>
                        </m:r>
                      </m:sub>
                    </m:sSub>
                  </m:oMath>
                </a14:m>
                <a:endParaRPr lang="en-US" b="1" dirty="0"/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𝐻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←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𝐻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0" y="1071286"/>
                <a:ext cx="11181522" cy="5786714"/>
              </a:xfrm>
              <a:blipFill>
                <a:blip r:embed="rId2"/>
                <a:stretch>
                  <a:fillRect l="-981" t="-179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ounded Rectangle 3"/>
          <p:cNvSpPr/>
          <p:nvPr/>
        </p:nvSpPr>
        <p:spPr>
          <a:xfrm>
            <a:off x="279617" y="1639956"/>
            <a:ext cx="11448556" cy="1967948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5" name="Group 4"/>
          <p:cNvGrpSpPr/>
          <p:nvPr/>
        </p:nvGrpSpPr>
        <p:grpSpPr>
          <a:xfrm>
            <a:off x="6722643" y="1889405"/>
            <a:ext cx="1295245" cy="1295245"/>
            <a:chOff x="4099346" y="3832172"/>
            <a:chExt cx="1848750" cy="1848750"/>
          </a:xfrm>
          <a:solidFill>
            <a:schemeClr val="accent2">
              <a:lumMod val="20000"/>
              <a:lumOff val="80000"/>
            </a:schemeClr>
          </a:solidFill>
        </p:grpSpPr>
        <p:sp>
          <p:nvSpPr>
            <p:cNvPr id="6" name="Oval 5"/>
            <p:cNvSpPr/>
            <p:nvPr/>
          </p:nvSpPr>
          <p:spPr>
            <a:xfrm>
              <a:off x="4099346" y="3832172"/>
              <a:ext cx="1848750" cy="1848750"/>
            </a:xfrm>
            <a:prstGeom prst="ellipse">
              <a:avLst/>
            </a:prstGeom>
            <a:grpFill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Oval 25"/>
            <p:cNvSpPr>
              <a:spLocks noChangeArrowheads="1"/>
            </p:cNvSpPr>
            <p:nvPr/>
          </p:nvSpPr>
          <p:spPr bwMode="auto">
            <a:xfrm>
              <a:off x="4963442" y="4025065"/>
              <a:ext cx="152400" cy="152400"/>
            </a:xfrm>
            <a:prstGeom prst="ellipse">
              <a:avLst/>
            </a:prstGeom>
            <a:grpFill/>
            <a:ln w="571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altLang="en-US" b="0"/>
            </a:p>
          </p:txBody>
        </p:sp>
        <p:sp>
          <p:nvSpPr>
            <p:cNvPr id="8" name="Oval 25"/>
            <p:cNvSpPr>
              <a:spLocks noChangeArrowheads="1"/>
            </p:cNvSpPr>
            <p:nvPr/>
          </p:nvSpPr>
          <p:spPr bwMode="auto">
            <a:xfrm>
              <a:off x="5251474" y="4376721"/>
              <a:ext cx="152400" cy="152400"/>
            </a:xfrm>
            <a:prstGeom prst="ellipse">
              <a:avLst/>
            </a:prstGeom>
            <a:grpFill/>
            <a:ln w="571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altLang="en-US" b="0"/>
            </a:p>
          </p:txBody>
        </p:sp>
        <p:sp>
          <p:nvSpPr>
            <p:cNvPr id="9" name="Oval 8"/>
            <p:cNvSpPr>
              <a:spLocks noChangeArrowheads="1"/>
            </p:cNvSpPr>
            <p:nvPr/>
          </p:nvSpPr>
          <p:spPr bwMode="auto">
            <a:xfrm>
              <a:off x="4611786" y="4385105"/>
              <a:ext cx="152400" cy="152400"/>
            </a:xfrm>
            <a:prstGeom prst="ellipse">
              <a:avLst/>
            </a:prstGeom>
            <a:grpFill/>
            <a:ln w="571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altLang="en-US" b="0"/>
            </a:p>
          </p:txBody>
        </p:sp>
        <p:sp>
          <p:nvSpPr>
            <p:cNvPr id="10" name="Oval 25"/>
            <p:cNvSpPr>
              <a:spLocks noChangeArrowheads="1"/>
            </p:cNvSpPr>
            <p:nvPr/>
          </p:nvSpPr>
          <p:spPr bwMode="auto">
            <a:xfrm>
              <a:off x="4764186" y="4817153"/>
              <a:ext cx="152400" cy="152400"/>
            </a:xfrm>
            <a:prstGeom prst="ellipse">
              <a:avLst/>
            </a:prstGeom>
            <a:grpFill/>
            <a:ln w="571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altLang="en-US" b="0"/>
            </a:p>
          </p:txBody>
        </p:sp>
        <p:sp>
          <p:nvSpPr>
            <p:cNvPr id="11" name="Oval 25"/>
            <p:cNvSpPr>
              <a:spLocks noChangeArrowheads="1"/>
            </p:cNvSpPr>
            <p:nvPr/>
          </p:nvSpPr>
          <p:spPr bwMode="auto">
            <a:xfrm>
              <a:off x="4243362" y="4817153"/>
              <a:ext cx="152400" cy="152400"/>
            </a:xfrm>
            <a:prstGeom prst="ellipse">
              <a:avLst/>
            </a:prstGeom>
            <a:grpFill/>
            <a:ln w="571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altLang="en-US" b="0"/>
            </a:p>
          </p:txBody>
        </p:sp>
        <p:sp>
          <p:nvSpPr>
            <p:cNvPr id="12" name="Oval 25"/>
            <p:cNvSpPr>
              <a:spLocks noChangeArrowheads="1"/>
            </p:cNvSpPr>
            <p:nvPr/>
          </p:nvSpPr>
          <p:spPr bwMode="auto">
            <a:xfrm>
              <a:off x="5331866" y="4817153"/>
              <a:ext cx="152400" cy="152400"/>
            </a:xfrm>
            <a:prstGeom prst="ellipse">
              <a:avLst/>
            </a:prstGeom>
            <a:grpFill/>
            <a:ln w="571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altLang="en-US" b="0"/>
            </a:p>
          </p:txBody>
        </p:sp>
        <p:sp>
          <p:nvSpPr>
            <p:cNvPr id="13" name="Oval 25"/>
            <p:cNvSpPr>
              <a:spLocks noChangeArrowheads="1"/>
            </p:cNvSpPr>
            <p:nvPr/>
          </p:nvSpPr>
          <p:spPr bwMode="auto">
            <a:xfrm>
              <a:off x="4507936" y="5249201"/>
              <a:ext cx="152400" cy="152400"/>
            </a:xfrm>
            <a:prstGeom prst="ellipse">
              <a:avLst/>
            </a:prstGeom>
            <a:grpFill/>
            <a:ln w="571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altLang="en-US" b="0"/>
            </a:p>
          </p:txBody>
        </p:sp>
        <p:cxnSp>
          <p:nvCxnSpPr>
            <p:cNvPr id="14" name="Straight Connector 13"/>
            <p:cNvCxnSpPr>
              <a:stCxn id="7" idx="3"/>
              <a:endCxn id="9" idx="3"/>
            </p:cNvCxnSpPr>
            <p:nvPr/>
          </p:nvCxnSpPr>
          <p:spPr>
            <a:xfrm flipH="1">
              <a:off x="4634104" y="4155147"/>
              <a:ext cx="351656" cy="360040"/>
            </a:xfrm>
            <a:prstGeom prst="line">
              <a:avLst/>
            </a:prstGeom>
            <a:grpFill/>
            <a:ln w="571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>
              <a:stCxn id="7" idx="5"/>
              <a:endCxn id="8" idx="1"/>
            </p:cNvCxnSpPr>
            <p:nvPr/>
          </p:nvCxnSpPr>
          <p:spPr>
            <a:xfrm>
              <a:off x="5093524" y="4155147"/>
              <a:ext cx="180268" cy="243892"/>
            </a:xfrm>
            <a:prstGeom prst="line">
              <a:avLst/>
            </a:prstGeom>
            <a:grpFill/>
            <a:ln w="571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>
              <a:stCxn id="9" idx="3"/>
              <a:endCxn id="11" idx="7"/>
            </p:cNvCxnSpPr>
            <p:nvPr/>
          </p:nvCxnSpPr>
          <p:spPr>
            <a:xfrm flipH="1">
              <a:off x="4373444" y="4515187"/>
              <a:ext cx="260660" cy="324284"/>
            </a:xfrm>
            <a:prstGeom prst="line">
              <a:avLst/>
            </a:prstGeom>
            <a:grpFill/>
            <a:ln w="571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>
              <a:stCxn id="9" idx="4"/>
              <a:endCxn id="10" idx="1"/>
            </p:cNvCxnSpPr>
            <p:nvPr/>
          </p:nvCxnSpPr>
          <p:spPr>
            <a:xfrm>
              <a:off x="4687986" y="4537505"/>
              <a:ext cx="98518" cy="301966"/>
            </a:xfrm>
            <a:prstGeom prst="line">
              <a:avLst/>
            </a:prstGeom>
            <a:grpFill/>
            <a:ln w="571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>
              <a:stCxn id="8" idx="4"/>
              <a:endCxn id="12" idx="0"/>
            </p:cNvCxnSpPr>
            <p:nvPr/>
          </p:nvCxnSpPr>
          <p:spPr>
            <a:xfrm>
              <a:off x="5327674" y="4529121"/>
              <a:ext cx="80392" cy="288032"/>
            </a:xfrm>
            <a:prstGeom prst="line">
              <a:avLst/>
            </a:prstGeom>
            <a:grpFill/>
            <a:ln w="571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>
              <a:off x="4373444" y="4969553"/>
              <a:ext cx="180020" cy="297611"/>
            </a:xfrm>
            <a:prstGeom prst="line">
              <a:avLst/>
            </a:prstGeom>
            <a:grpFill/>
            <a:ln w="571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0" name="Oval 25"/>
          <p:cNvSpPr>
            <a:spLocks noChangeArrowheads="1"/>
          </p:cNvSpPr>
          <p:nvPr/>
        </p:nvSpPr>
        <p:spPr bwMode="auto">
          <a:xfrm>
            <a:off x="8181010" y="2434733"/>
            <a:ext cx="152400" cy="152400"/>
          </a:xfrm>
          <a:prstGeom prst="ellipse">
            <a:avLst/>
          </a:prstGeom>
          <a:solidFill>
            <a:schemeClr val="tx2"/>
          </a:solidFill>
          <a:ln w="5715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altLang="en-US" b="0"/>
          </a:p>
        </p:txBody>
      </p:sp>
      <p:sp>
        <p:nvSpPr>
          <p:cNvPr id="21" name="Oval 25"/>
          <p:cNvSpPr>
            <a:spLocks noChangeArrowheads="1"/>
          </p:cNvSpPr>
          <p:nvPr/>
        </p:nvSpPr>
        <p:spPr bwMode="auto">
          <a:xfrm>
            <a:off x="8829082" y="2434733"/>
            <a:ext cx="152400" cy="152400"/>
          </a:xfrm>
          <a:prstGeom prst="ellipse">
            <a:avLst/>
          </a:prstGeom>
          <a:solidFill>
            <a:schemeClr val="tx2"/>
          </a:solidFill>
          <a:ln w="5715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altLang="en-US" b="0"/>
          </a:p>
        </p:txBody>
      </p:sp>
      <p:sp>
        <p:nvSpPr>
          <p:cNvPr id="22" name="Oval 25"/>
          <p:cNvSpPr>
            <a:spLocks noChangeArrowheads="1"/>
          </p:cNvSpPr>
          <p:nvPr/>
        </p:nvSpPr>
        <p:spPr bwMode="auto">
          <a:xfrm>
            <a:off x="9413530" y="2434733"/>
            <a:ext cx="152400" cy="152400"/>
          </a:xfrm>
          <a:prstGeom prst="ellipse">
            <a:avLst/>
          </a:prstGeom>
          <a:solidFill>
            <a:schemeClr val="tx2"/>
          </a:solidFill>
          <a:ln w="5715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altLang="en-US" b="0"/>
          </a:p>
        </p:txBody>
      </p:sp>
      <p:cxnSp>
        <p:nvCxnSpPr>
          <p:cNvPr id="23" name="Straight Arrow Connector 22"/>
          <p:cNvCxnSpPr/>
          <p:nvPr/>
        </p:nvCxnSpPr>
        <p:spPr>
          <a:xfrm>
            <a:off x="4850517" y="1909090"/>
            <a:ext cx="18229" cy="1200298"/>
          </a:xfrm>
          <a:prstGeom prst="straightConnector1">
            <a:avLst/>
          </a:prstGeom>
          <a:ln w="57150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4" name="Group 23"/>
          <p:cNvGrpSpPr/>
          <p:nvPr/>
        </p:nvGrpSpPr>
        <p:grpSpPr>
          <a:xfrm>
            <a:off x="9753681" y="1884954"/>
            <a:ext cx="1330298" cy="1330298"/>
            <a:chOff x="8491834" y="3827817"/>
            <a:chExt cx="1848750" cy="1848750"/>
          </a:xfrm>
          <a:solidFill>
            <a:schemeClr val="accent2">
              <a:lumMod val="20000"/>
              <a:lumOff val="80000"/>
            </a:schemeClr>
          </a:solidFill>
        </p:grpSpPr>
        <p:sp>
          <p:nvSpPr>
            <p:cNvPr id="25" name="Oval 24"/>
            <p:cNvSpPr/>
            <p:nvPr/>
          </p:nvSpPr>
          <p:spPr>
            <a:xfrm>
              <a:off x="8491834" y="3827817"/>
              <a:ext cx="1848750" cy="1848750"/>
            </a:xfrm>
            <a:prstGeom prst="ellipse">
              <a:avLst/>
            </a:prstGeom>
            <a:grpFill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Oval 25"/>
            <p:cNvSpPr>
              <a:spLocks noChangeArrowheads="1"/>
            </p:cNvSpPr>
            <p:nvPr/>
          </p:nvSpPr>
          <p:spPr bwMode="auto">
            <a:xfrm>
              <a:off x="9355930" y="4020710"/>
              <a:ext cx="152400" cy="152400"/>
            </a:xfrm>
            <a:prstGeom prst="ellipse">
              <a:avLst/>
            </a:prstGeom>
            <a:grpFill/>
            <a:ln w="571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altLang="en-US" b="0"/>
            </a:p>
          </p:txBody>
        </p:sp>
        <p:sp>
          <p:nvSpPr>
            <p:cNvPr id="27" name="Oval 25"/>
            <p:cNvSpPr>
              <a:spLocks noChangeArrowheads="1"/>
            </p:cNvSpPr>
            <p:nvPr/>
          </p:nvSpPr>
          <p:spPr bwMode="auto">
            <a:xfrm>
              <a:off x="9643962" y="4372366"/>
              <a:ext cx="152400" cy="152400"/>
            </a:xfrm>
            <a:prstGeom prst="ellipse">
              <a:avLst/>
            </a:prstGeom>
            <a:grpFill/>
            <a:ln w="571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altLang="en-US" b="0"/>
            </a:p>
          </p:txBody>
        </p:sp>
        <p:sp>
          <p:nvSpPr>
            <p:cNvPr id="28" name="Oval 27"/>
            <p:cNvSpPr>
              <a:spLocks noChangeArrowheads="1"/>
            </p:cNvSpPr>
            <p:nvPr/>
          </p:nvSpPr>
          <p:spPr bwMode="auto">
            <a:xfrm>
              <a:off x="9004274" y="4380750"/>
              <a:ext cx="152400" cy="152400"/>
            </a:xfrm>
            <a:prstGeom prst="ellipse">
              <a:avLst/>
            </a:prstGeom>
            <a:grpFill/>
            <a:ln w="571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altLang="en-US" b="0"/>
            </a:p>
          </p:txBody>
        </p:sp>
        <p:sp>
          <p:nvSpPr>
            <p:cNvPr id="29" name="Oval 25"/>
            <p:cNvSpPr>
              <a:spLocks noChangeArrowheads="1"/>
            </p:cNvSpPr>
            <p:nvPr/>
          </p:nvSpPr>
          <p:spPr bwMode="auto">
            <a:xfrm>
              <a:off x="9156674" y="4812798"/>
              <a:ext cx="152400" cy="152400"/>
            </a:xfrm>
            <a:prstGeom prst="ellipse">
              <a:avLst/>
            </a:prstGeom>
            <a:grpFill/>
            <a:ln w="571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altLang="en-US" b="0"/>
            </a:p>
          </p:txBody>
        </p:sp>
        <p:sp>
          <p:nvSpPr>
            <p:cNvPr id="30" name="Oval 25"/>
            <p:cNvSpPr>
              <a:spLocks noChangeArrowheads="1"/>
            </p:cNvSpPr>
            <p:nvPr/>
          </p:nvSpPr>
          <p:spPr bwMode="auto">
            <a:xfrm>
              <a:off x="8635850" y="4812798"/>
              <a:ext cx="152400" cy="152400"/>
            </a:xfrm>
            <a:prstGeom prst="ellipse">
              <a:avLst/>
            </a:prstGeom>
            <a:grpFill/>
            <a:ln w="571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altLang="en-US" b="0"/>
            </a:p>
          </p:txBody>
        </p:sp>
        <p:sp>
          <p:nvSpPr>
            <p:cNvPr id="31" name="Oval 25"/>
            <p:cNvSpPr>
              <a:spLocks noChangeArrowheads="1"/>
            </p:cNvSpPr>
            <p:nvPr/>
          </p:nvSpPr>
          <p:spPr bwMode="auto">
            <a:xfrm>
              <a:off x="9724354" y="4812798"/>
              <a:ext cx="152400" cy="152400"/>
            </a:xfrm>
            <a:prstGeom prst="ellipse">
              <a:avLst/>
            </a:prstGeom>
            <a:grpFill/>
            <a:ln w="571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altLang="en-US" b="0"/>
            </a:p>
          </p:txBody>
        </p:sp>
        <p:sp>
          <p:nvSpPr>
            <p:cNvPr id="32" name="Oval 25"/>
            <p:cNvSpPr>
              <a:spLocks noChangeArrowheads="1"/>
            </p:cNvSpPr>
            <p:nvPr/>
          </p:nvSpPr>
          <p:spPr bwMode="auto">
            <a:xfrm>
              <a:off x="9724354" y="5236462"/>
              <a:ext cx="152400" cy="152400"/>
            </a:xfrm>
            <a:prstGeom prst="ellipse">
              <a:avLst/>
            </a:prstGeom>
            <a:grpFill/>
            <a:ln w="571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altLang="en-US" b="0"/>
            </a:p>
          </p:txBody>
        </p:sp>
        <p:sp>
          <p:nvSpPr>
            <p:cNvPr id="33" name="Oval 25"/>
            <p:cNvSpPr>
              <a:spLocks noChangeArrowheads="1"/>
            </p:cNvSpPr>
            <p:nvPr/>
          </p:nvSpPr>
          <p:spPr bwMode="auto">
            <a:xfrm>
              <a:off x="9292306" y="5244846"/>
              <a:ext cx="152400" cy="152400"/>
            </a:xfrm>
            <a:prstGeom prst="ellipse">
              <a:avLst/>
            </a:prstGeom>
            <a:grpFill/>
            <a:ln w="571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altLang="en-US" b="0"/>
            </a:p>
          </p:txBody>
        </p:sp>
        <p:sp>
          <p:nvSpPr>
            <p:cNvPr id="34" name="Oval 25"/>
            <p:cNvSpPr>
              <a:spLocks noChangeArrowheads="1"/>
            </p:cNvSpPr>
            <p:nvPr/>
          </p:nvSpPr>
          <p:spPr bwMode="auto">
            <a:xfrm>
              <a:off x="8995890" y="5244846"/>
              <a:ext cx="152400" cy="152400"/>
            </a:xfrm>
            <a:prstGeom prst="ellipse">
              <a:avLst/>
            </a:prstGeom>
            <a:grpFill/>
            <a:ln w="571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altLang="en-US" b="0"/>
            </a:p>
          </p:txBody>
        </p:sp>
        <p:cxnSp>
          <p:nvCxnSpPr>
            <p:cNvPr id="35" name="Straight Connector 34"/>
            <p:cNvCxnSpPr>
              <a:stCxn id="26" idx="3"/>
              <a:endCxn id="28" idx="3"/>
            </p:cNvCxnSpPr>
            <p:nvPr/>
          </p:nvCxnSpPr>
          <p:spPr>
            <a:xfrm flipH="1">
              <a:off x="9026592" y="4150792"/>
              <a:ext cx="351656" cy="360040"/>
            </a:xfrm>
            <a:prstGeom prst="line">
              <a:avLst/>
            </a:prstGeom>
            <a:grpFill/>
            <a:ln w="571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/>
            <p:cNvCxnSpPr>
              <a:stCxn id="26" idx="5"/>
              <a:endCxn id="27" idx="1"/>
            </p:cNvCxnSpPr>
            <p:nvPr/>
          </p:nvCxnSpPr>
          <p:spPr>
            <a:xfrm>
              <a:off x="9486012" y="4150792"/>
              <a:ext cx="180268" cy="243892"/>
            </a:xfrm>
            <a:prstGeom prst="line">
              <a:avLst/>
            </a:prstGeom>
            <a:grpFill/>
            <a:ln w="571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/>
            <p:cNvCxnSpPr>
              <a:stCxn id="28" idx="3"/>
              <a:endCxn id="30" idx="7"/>
            </p:cNvCxnSpPr>
            <p:nvPr/>
          </p:nvCxnSpPr>
          <p:spPr>
            <a:xfrm flipH="1">
              <a:off x="8765932" y="4510832"/>
              <a:ext cx="260660" cy="324284"/>
            </a:xfrm>
            <a:prstGeom prst="line">
              <a:avLst/>
            </a:prstGeom>
            <a:grpFill/>
            <a:ln w="571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/>
            <p:cNvCxnSpPr>
              <a:stCxn id="28" idx="4"/>
              <a:endCxn id="29" idx="1"/>
            </p:cNvCxnSpPr>
            <p:nvPr/>
          </p:nvCxnSpPr>
          <p:spPr>
            <a:xfrm>
              <a:off x="9080474" y="4533150"/>
              <a:ext cx="98518" cy="301966"/>
            </a:xfrm>
            <a:prstGeom prst="line">
              <a:avLst/>
            </a:prstGeom>
            <a:grpFill/>
            <a:ln w="571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/>
            <p:cNvCxnSpPr>
              <a:stCxn id="29" idx="4"/>
              <a:endCxn id="34" idx="7"/>
            </p:cNvCxnSpPr>
            <p:nvPr/>
          </p:nvCxnSpPr>
          <p:spPr>
            <a:xfrm flipH="1">
              <a:off x="9125972" y="4965198"/>
              <a:ext cx="106902" cy="301966"/>
            </a:xfrm>
            <a:prstGeom prst="line">
              <a:avLst/>
            </a:prstGeom>
            <a:grpFill/>
            <a:ln w="571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/>
            <p:cNvCxnSpPr>
              <a:stCxn id="29" idx="6"/>
              <a:endCxn id="31" idx="3"/>
            </p:cNvCxnSpPr>
            <p:nvPr/>
          </p:nvCxnSpPr>
          <p:spPr>
            <a:xfrm>
              <a:off x="9309074" y="4888998"/>
              <a:ext cx="437598" cy="53882"/>
            </a:xfrm>
            <a:prstGeom prst="line">
              <a:avLst/>
            </a:prstGeom>
            <a:grpFill/>
            <a:ln w="571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/>
            <p:cNvCxnSpPr>
              <a:stCxn id="31" idx="4"/>
              <a:endCxn id="32" idx="0"/>
            </p:cNvCxnSpPr>
            <p:nvPr/>
          </p:nvCxnSpPr>
          <p:spPr>
            <a:xfrm>
              <a:off x="9800554" y="4965198"/>
              <a:ext cx="0" cy="271264"/>
            </a:xfrm>
            <a:prstGeom prst="line">
              <a:avLst/>
            </a:prstGeom>
            <a:grpFill/>
            <a:ln w="571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/>
            <p:cNvCxnSpPr>
              <a:stCxn id="29" idx="5"/>
              <a:endCxn id="33" idx="0"/>
            </p:cNvCxnSpPr>
            <p:nvPr/>
          </p:nvCxnSpPr>
          <p:spPr>
            <a:xfrm>
              <a:off x="9286756" y="4942880"/>
              <a:ext cx="81750" cy="301966"/>
            </a:xfrm>
            <a:prstGeom prst="line">
              <a:avLst/>
            </a:prstGeom>
            <a:grpFill/>
            <a:ln w="571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43" name="TextBox 42"/>
              <p:cNvSpPr txBox="1"/>
              <p:nvPr/>
            </p:nvSpPr>
            <p:spPr>
              <a:xfrm>
                <a:off x="4065889" y="2248715"/>
                <a:ext cx="839974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𝑘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−1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43" name="TextBox 4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65889" y="2248715"/>
                <a:ext cx="839974" cy="400110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4" name="Group 43"/>
          <p:cNvGrpSpPr/>
          <p:nvPr/>
        </p:nvGrpSpPr>
        <p:grpSpPr>
          <a:xfrm>
            <a:off x="5065692" y="1906607"/>
            <a:ext cx="1295245" cy="1295245"/>
            <a:chOff x="4099346" y="3832172"/>
            <a:chExt cx="1848750" cy="1848750"/>
          </a:xfrm>
          <a:solidFill>
            <a:schemeClr val="accent2">
              <a:lumMod val="20000"/>
              <a:lumOff val="80000"/>
            </a:schemeClr>
          </a:solidFill>
        </p:grpSpPr>
        <p:sp>
          <p:nvSpPr>
            <p:cNvPr id="45" name="Oval 44"/>
            <p:cNvSpPr/>
            <p:nvPr/>
          </p:nvSpPr>
          <p:spPr>
            <a:xfrm>
              <a:off x="4099346" y="3832172"/>
              <a:ext cx="1848750" cy="1848750"/>
            </a:xfrm>
            <a:prstGeom prst="ellipse">
              <a:avLst/>
            </a:prstGeom>
            <a:grpFill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Oval 25"/>
            <p:cNvSpPr>
              <a:spLocks noChangeArrowheads="1"/>
            </p:cNvSpPr>
            <p:nvPr/>
          </p:nvSpPr>
          <p:spPr bwMode="auto">
            <a:xfrm>
              <a:off x="4963442" y="4025065"/>
              <a:ext cx="152400" cy="152400"/>
            </a:xfrm>
            <a:prstGeom prst="ellipse">
              <a:avLst/>
            </a:prstGeom>
            <a:grpFill/>
            <a:ln w="571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altLang="en-US" b="0"/>
            </a:p>
          </p:txBody>
        </p:sp>
        <p:sp>
          <p:nvSpPr>
            <p:cNvPr id="47" name="Oval 25"/>
            <p:cNvSpPr>
              <a:spLocks noChangeArrowheads="1"/>
            </p:cNvSpPr>
            <p:nvPr/>
          </p:nvSpPr>
          <p:spPr bwMode="auto">
            <a:xfrm>
              <a:off x="5251474" y="4376721"/>
              <a:ext cx="152400" cy="152400"/>
            </a:xfrm>
            <a:prstGeom prst="ellipse">
              <a:avLst/>
            </a:prstGeom>
            <a:grpFill/>
            <a:ln w="571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altLang="en-US" b="0"/>
            </a:p>
          </p:txBody>
        </p:sp>
        <p:sp>
          <p:nvSpPr>
            <p:cNvPr id="48" name="Oval 47"/>
            <p:cNvSpPr>
              <a:spLocks noChangeArrowheads="1"/>
            </p:cNvSpPr>
            <p:nvPr/>
          </p:nvSpPr>
          <p:spPr bwMode="auto">
            <a:xfrm>
              <a:off x="4611786" y="4385105"/>
              <a:ext cx="152400" cy="152400"/>
            </a:xfrm>
            <a:prstGeom prst="ellipse">
              <a:avLst/>
            </a:prstGeom>
            <a:grpFill/>
            <a:ln w="571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altLang="en-US" b="0"/>
            </a:p>
          </p:txBody>
        </p:sp>
        <p:sp>
          <p:nvSpPr>
            <p:cNvPr id="49" name="Oval 25"/>
            <p:cNvSpPr>
              <a:spLocks noChangeArrowheads="1"/>
            </p:cNvSpPr>
            <p:nvPr/>
          </p:nvSpPr>
          <p:spPr bwMode="auto">
            <a:xfrm>
              <a:off x="4764186" y="4817153"/>
              <a:ext cx="152400" cy="152400"/>
            </a:xfrm>
            <a:prstGeom prst="ellipse">
              <a:avLst/>
            </a:prstGeom>
            <a:grpFill/>
            <a:ln w="571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altLang="en-US" b="0"/>
            </a:p>
          </p:txBody>
        </p:sp>
        <p:sp>
          <p:nvSpPr>
            <p:cNvPr id="50" name="Oval 25"/>
            <p:cNvSpPr>
              <a:spLocks noChangeArrowheads="1"/>
            </p:cNvSpPr>
            <p:nvPr/>
          </p:nvSpPr>
          <p:spPr bwMode="auto">
            <a:xfrm>
              <a:off x="4243362" y="4817153"/>
              <a:ext cx="152400" cy="152400"/>
            </a:xfrm>
            <a:prstGeom prst="ellipse">
              <a:avLst/>
            </a:prstGeom>
            <a:grpFill/>
            <a:ln w="571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altLang="en-US" b="0"/>
            </a:p>
          </p:txBody>
        </p:sp>
        <p:sp>
          <p:nvSpPr>
            <p:cNvPr id="51" name="Oval 25"/>
            <p:cNvSpPr>
              <a:spLocks noChangeArrowheads="1"/>
            </p:cNvSpPr>
            <p:nvPr/>
          </p:nvSpPr>
          <p:spPr bwMode="auto">
            <a:xfrm>
              <a:off x="5331866" y="4817153"/>
              <a:ext cx="152400" cy="152400"/>
            </a:xfrm>
            <a:prstGeom prst="ellipse">
              <a:avLst/>
            </a:prstGeom>
            <a:grpFill/>
            <a:ln w="571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altLang="en-US" b="0"/>
            </a:p>
          </p:txBody>
        </p:sp>
        <p:sp>
          <p:nvSpPr>
            <p:cNvPr id="52" name="Oval 25"/>
            <p:cNvSpPr>
              <a:spLocks noChangeArrowheads="1"/>
            </p:cNvSpPr>
            <p:nvPr/>
          </p:nvSpPr>
          <p:spPr bwMode="auto">
            <a:xfrm>
              <a:off x="4507936" y="5249201"/>
              <a:ext cx="152400" cy="152400"/>
            </a:xfrm>
            <a:prstGeom prst="ellipse">
              <a:avLst/>
            </a:prstGeom>
            <a:grpFill/>
            <a:ln w="571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altLang="en-US" b="0"/>
            </a:p>
          </p:txBody>
        </p:sp>
        <p:cxnSp>
          <p:nvCxnSpPr>
            <p:cNvPr id="53" name="Straight Connector 52"/>
            <p:cNvCxnSpPr>
              <a:stCxn id="46" idx="3"/>
              <a:endCxn id="48" idx="3"/>
            </p:cNvCxnSpPr>
            <p:nvPr/>
          </p:nvCxnSpPr>
          <p:spPr>
            <a:xfrm flipH="1">
              <a:off x="4634104" y="4155147"/>
              <a:ext cx="351656" cy="360040"/>
            </a:xfrm>
            <a:prstGeom prst="line">
              <a:avLst/>
            </a:prstGeom>
            <a:grpFill/>
            <a:ln w="571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Connector 53"/>
            <p:cNvCxnSpPr>
              <a:stCxn id="46" idx="5"/>
              <a:endCxn id="47" idx="1"/>
            </p:cNvCxnSpPr>
            <p:nvPr/>
          </p:nvCxnSpPr>
          <p:spPr>
            <a:xfrm>
              <a:off x="5093524" y="4155147"/>
              <a:ext cx="180268" cy="243892"/>
            </a:xfrm>
            <a:prstGeom prst="line">
              <a:avLst/>
            </a:prstGeom>
            <a:grpFill/>
            <a:ln w="571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traight Connector 54"/>
            <p:cNvCxnSpPr>
              <a:stCxn id="48" idx="3"/>
              <a:endCxn id="50" idx="7"/>
            </p:cNvCxnSpPr>
            <p:nvPr/>
          </p:nvCxnSpPr>
          <p:spPr>
            <a:xfrm flipH="1">
              <a:off x="4373444" y="4515187"/>
              <a:ext cx="260660" cy="324284"/>
            </a:xfrm>
            <a:prstGeom prst="line">
              <a:avLst/>
            </a:prstGeom>
            <a:grpFill/>
            <a:ln w="571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Straight Connector 55"/>
            <p:cNvCxnSpPr>
              <a:stCxn id="48" idx="4"/>
              <a:endCxn id="49" idx="1"/>
            </p:cNvCxnSpPr>
            <p:nvPr/>
          </p:nvCxnSpPr>
          <p:spPr>
            <a:xfrm>
              <a:off x="4687986" y="4537505"/>
              <a:ext cx="98518" cy="301966"/>
            </a:xfrm>
            <a:prstGeom prst="line">
              <a:avLst/>
            </a:prstGeom>
            <a:grpFill/>
            <a:ln w="571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Straight Connector 56"/>
            <p:cNvCxnSpPr>
              <a:stCxn id="47" idx="4"/>
              <a:endCxn id="51" idx="0"/>
            </p:cNvCxnSpPr>
            <p:nvPr/>
          </p:nvCxnSpPr>
          <p:spPr>
            <a:xfrm>
              <a:off x="5327674" y="4529121"/>
              <a:ext cx="80392" cy="288032"/>
            </a:xfrm>
            <a:prstGeom prst="line">
              <a:avLst/>
            </a:prstGeom>
            <a:grpFill/>
            <a:ln w="571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Straight Connector 57"/>
            <p:cNvCxnSpPr/>
            <p:nvPr/>
          </p:nvCxnSpPr>
          <p:spPr>
            <a:xfrm>
              <a:off x="4373444" y="4969553"/>
              <a:ext cx="180020" cy="297611"/>
            </a:xfrm>
            <a:prstGeom prst="line">
              <a:avLst/>
            </a:prstGeom>
            <a:grpFill/>
            <a:ln w="571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59" name="TextBox 58"/>
              <p:cNvSpPr txBox="1"/>
              <p:nvPr/>
            </p:nvSpPr>
            <p:spPr>
              <a:xfrm>
                <a:off x="488296" y="1939904"/>
                <a:ext cx="2966646" cy="584775"/>
              </a:xfrm>
              <a:prstGeom prst="rect">
                <a:avLst/>
              </a:prstGeom>
              <a:solidFill>
                <a:schemeClr val="accent3">
                  <a:lumMod val="20000"/>
                  <a:lumOff val="80000"/>
                </a:schemeClr>
              </a:solidFill>
            </p:spPr>
            <p:txBody>
              <a:bodyPr wrap="none" rtlCol="0">
                <a:spAutoFit/>
              </a:bodyPr>
              <a:lstStyle/>
              <a:p>
                <a:r>
                  <a:rPr lang="en-US" sz="3200" dirty="0"/>
                  <a:t>Clustering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−1</m:t>
                        </m:r>
                      </m:sub>
                    </m:sSub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: </m:t>
                    </m:r>
                  </m:oMath>
                </a14:m>
                <a:endParaRPr lang="en-US" sz="3200" dirty="0"/>
              </a:p>
            </p:txBody>
          </p:sp>
        </mc:Choice>
        <mc:Fallback xmlns="">
          <p:sp>
            <p:nvSpPr>
              <p:cNvPr id="59" name="TextBox 5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8296" y="1939904"/>
                <a:ext cx="2966646" cy="584775"/>
              </a:xfrm>
              <a:prstGeom prst="rect">
                <a:avLst/>
              </a:prstGeom>
              <a:blipFill>
                <a:blip r:embed="rId4"/>
                <a:stretch>
                  <a:fillRect l="-5133" t="-12500" b="-3437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0" name="Rectangle 59"/>
              <p:cNvSpPr/>
              <p:nvPr/>
            </p:nvSpPr>
            <p:spPr>
              <a:xfrm>
                <a:off x="737113" y="2561184"/>
                <a:ext cx="2960041" cy="66717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360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begChr m:val="|"/>
                              <m:endChr m:val="|"/>
                              <m:ctrlPr>
                                <a:rPr lang="en-US" sz="3600" b="0" i="1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3600" b="0" i="1" smtClean="0">
                                      <a:solidFill>
                                        <a:srgbClr val="7030A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3600" b="0" i="1" smtClean="0">
                                      <a:solidFill>
                                        <a:srgbClr val="7030A0"/>
                                      </a:solidFill>
                                      <a:latin typeface="Cambria Math" panose="02040503050406030204" pitchFamily="18" charset="0"/>
                                    </a:rPr>
                                    <m:t>𝐶</m:t>
                                  </m:r>
                                </m:e>
                                <m:sub>
                                  <m:r>
                                    <a:rPr lang="en-US" sz="3600" b="0" i="1" smtClean="0">
                                      <a:solidFill>
                                        <a:srgbClr val="7030A0"/>
                                      </a:solidFill>
                                      <a:latin typeface="Cambria Math" panose="02040503050406030204" pitchFamily="18" charset="0"/>
                                    </a:rPr>
                                    <m:t>𝑘</m:t>
                                  </m:r>
                                  <m:r>
                                    <a:rPr lang="en-US" sz="3600" b="0" i="1" smtClean="0">
                                      <a:solidFill>
                                        <a:srgbClr val="7030A0"/>
                                      </a:solidFill>
                                      <a:latin typeface="Cambria Math" panose="02040503050406030204" pitchFamily="18" charset="0"/>
                                    </a:rPr>
                                    <m:t>−1</m:t>
                                  </m:r>
                                </m:sub>
                              </m:sSub>
                            </m:e>
                          </m:d>
                          <m:r>
                            <a:rPr lang="en-US" sz="36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en-US" sz="3600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  <m:sup>
                          <m:r>
                            <a:rPr lang="en-US" sz="360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  <m:r>
                            <a:rPr lang="en-US" sz="3600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/</m:t>
                          </m:r>
                          <m:r>
                            <a:rPr lang="en-US" sz="36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𝑘</m:t>
                          </m:r>
                        </m:sup>
                      </m:sSup>
                    </m:oMath>
                  </m:oMathPara>
                </a14:m>
                <a:endParaRPr lang="en-US" sz="36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60" name="Rectangle 5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7113" y="2561184"/>
                <a:ext cx="2960041" cy="667170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08138284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-102014"/>
            <a:ext cx="10515600" cy="1325563"/>
          </a:xfrm>
        </p:spPr>
        <p:txBody>
          <a:bodyPr/>
          <a:lstStyle/>
          <a:p>
            <a:r>
              <a:rPr lang="en-US" dirty="0"/>
              <a:t>Analysis (Stretch)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142460" y="1031531"/>
                <a:ext cx="10515600" cy="4351338"/>
              </a:xfrm>
            </p:spPr>
            <p:txBody>
              <a:bodyPr/>
              <a:lstStyle/>
              <a:p>
                <a:r>
                  <a:rPr lang="en-US" dirty="0"/>
                  <a:t>Consider an edge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𝑢</m:t>
                        </m:r>
                        <m:r>
                          <a:rPr lang="en-US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</m:d>
                    <m:r>
                      <a:rPr lang="en-US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∉</m:t>
                    </m:r>
                    <m:r>
                      <a:rPr lang="en-US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𝐻</m:t>
                    </m:r>
                  </m:oMath>
                </a14:m>
                <a:endParaRPr lang="en-US" b="0" dirty="0">
                  <a:solidFill>
                    <a:srgbClr val="7030A0"/>
                  </a:solidFill>
                </a:endParaRPr>
              </a:p>
              <a:p>
                <a:r>
                  <a:rPr lang="en-US" dirty="0" err="1"/>
                  <a:t>W.l.o.g</a:t>
                </a:r>
                <a:r>
                  <a:rPr lang="en-US" dirty="0"/>
                  <a:t>. assume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𝑢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stopped being clustered not after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𝑣</m:t>
                    </m:r>
                  </m:oMath>
                </a14:m>
                <a:r>
                  <a:rPr lang="en-US" dirty="0"/>
                  <a:t>, say in step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endParaRPr lang="en-US" dirty="0">
                  <a:solidFill>
                    <a:srgbClr val="7030A0"/>
                  </a:solidFill>
                </a:endParaRPr>
              </a:p>
              <a:p>
                <a:r>
                  <a:rPr lang="en-US" dirty="0"/>
                  <a:t>Show: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𝑑𝑖𝑠</m:t>
                    </m:r>
                    <m:sSub>
                      <m:sSubPr>
                        <m:ctrlPr>
                          <a:rPr lang="en-US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𝐻</m:t>
                        </m:r>
                      </m:sub>
                    </m:sSub>
                    <m:d>
                      <m:dPr>
                        <m:ctrlPr>
                          <a:rPr lang="en-US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𝑢</m:t>
                        </m:r>
                        <m:r>
                          <a:rPr lang="en-US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</m:d>
                    <m:r>
                      <a:rPr lang="en-US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≤2</m:t>
                    </m:r>
                    <m:r>
                      <a:rPr lang="en-US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+1</m:t>
                    </m:r>
                  </m:oMath>
                </a14:m>
                <a:endParaRPr lang="en-US" dirty="0">
                  <a:solidFill>
                    <a:srgbClr val="7030A0"/>
                  </a:solidFill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42460" y="1031531"/>
                <a:ext cx="10515600" cy="4351338"/>
              </a:xfrm>
              <a:blipFill>
                <a:blip r:embed="rId2"/>
                <a:stretch>
                  <a:fillRect l="-1043" t="-22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Rounded Rectangle 4"/>
          <p:cNvSpPr/>
          <p:nvPr/>
        </p:nvSpPr>
        <p:spPr>
          <a:xfrm>
            <a:off x="279618" y="2802834"/>
            <a:ext cx="11448556" cy="1967948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/>
          <p:nvPr/>
        </p:nvGrpSpPr>
        <p:grpSpPr>
          <a:xfrm>
            <a:off x="6722644" y="3052283"/>
            <a:ext cx="1295245" cy="1295245"/>
            <a:chOff x="4099346" y="3832172"/>
            <a:chExt cx="1848750" cy="1848750"/>
          </a:xfrm>
          <a:solidFill>
            <a:schemeClr val="accent2">
              <a:lumMod val="20000"/>
              <a:lumOff val="80000"/>
            </a:schemeClr>
          </a:solidFill>
        </p:grpSpPr>
        <p:sp>
          <p:nvSpPr>
            <p:cNvPr id="7" name="Oval 6"/>
            <p:cNvSpPr/>
            <p:nvPr/>
          </p:nvSpPr>
          <p:spPr>
            <a:xfrm>
              <a:off x="4099346" y="3832172"/>
              <a:ext cx="1848750" cy="1848750"/>
            </a:xfrm>
            <a:prstGeom prst="ellipse">
              <a:avLst/>
            </a:prstGeom>
            <a:grpFill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Oval 25"/>
            <p:cNvSpPr>
              <a:spLocks noChangeArrowheads="1"/>
            </p:cNvSpPr>
            <p:nvPr/>
          </p:nvSpPr>
          <p:spPr bwMode="auto">
            <a:xfrm>
              <a:off x="4963442" y="4025065"/>
              <a:ext cx="152400" cy="152400"/>
            </a:xfrm>
            <a:prstGeom prst="ellipse">
              <a:avLst/>
            </a:prstGeom>
            <a:grpFill/>
            <a:ln w="571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altLang="en-US" b="0"/>
            </a:p>
          </p:txBody>
        </p:sp>
        <p:sp>
          <p:nvSpPr>
            <p:cNvPr id="9" name="Oval 25"/>
            <p:cNvSpPr>
              <a:spLocks noChangeArrowheads="1"/>
            </p:cNvSpPr>
            <p:nvPr/>
          </p:nvSpPr>
          <p:spPr bwMode="auto">
            <a:xfrm>
              <a:off x="5251474" y="4376721"/>
              <a:ext cx="152400" cy="152400"/>
            </a:xfrm>
            <a:prstGeom prst="ellipse">
              <a:avLst/>
            </a:prstGeom>
            <a:grpFill/>
            <a:ln w="571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altLang="en-US" b="0"/>
            </a:p>
          </p:txBody>
        </p:sp>
        <p:sp>
          <p:nvSpPr>
            <p:cNvPr id="10" name="Oval 9"/>
            <p:cNvSpPr>
              <a:spLocks noChangeArrowheads="1"/>
            </p:cNvSpPr>
            <p:nvPr/>
          </p:nvSpPr>
          <p:spPr bwMode="auto">
            <a:xfrm>
              <a:off x="4611786" y="4385105"/>
              <a:ext cx="152400" cy="152400"/>
            </a:xfrm>
            <a:prstGeom prst="ellipse">
              <a:avLst/>
            </a:prstGeom>
            <a:grpFill/>
            <a:ln w="571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altLang="en-US" b="0"/>
            </a:p>
          </p:txBody>
        </p:sp>
        <p:sp>
          <p:nvSpPr>
            <p:cNvPr id="11" name="Oval 25"/>
            <p:cNvSpPr>
              <a:spLocks noChangeArrowheads="1"/>
            </p:cNvSpPr>
            <p:nvPr/>
          </p:nvSpPr>
          <p:spPr bwMode="auto">
            <a:xfrm>
              <a:off x="4764186" y="4817153"/>
              <a:ext cx="152400" cy="152400"/>
            </a:xfrm>
            <a:prstGeom prst="ellipse">
              <a:avLst/>
            </a:prstGeom>
            <a:grpFill/>
            <a:ln w="571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altLang="en-US" b="0"/>
            </a:p>
          </p:txBody>
        </p:sp>
        <p:sp>
          <p:nvSpPr>
            <p:cNvPr id="12" name="Oval 25"/>
            <p:cNvSpPr>
              <a:spLocks noChangeArrowheads="1"/>
            </p:cNvSpPr>
            <p:nvPr/>
          </p:nvSpPr>
          <p:spPr bwMode="auto">
            <a:xfrm>
              <a:off x="4243362" y="4817153"/>
              <a:ext cx="152400" cy="152400"/>
            </a:xfrm>
            <a:prstGeom prst="ellipse">
              <a:avLst/>
            </a:prstGeom>
            <a:grpFill/>
            <a:ln w="571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altLang="en-US" b="0"/>
            </a:p>
          </p:txBody>
        </p:sp>
        <p:sp>
          <p:nvSpPr>
            <p:cNvPr id="13" name="Oval 25"/>
            <p:cNvSpPr>
              <a:spLocks noChangeArrowheads="1"/>
            </p:cNvSpPr>
            <p:nvPr/>
          </p:nvSpPr>
          <p:spPr bwMode="auto">
            <a:xfrm>
              <a:off x="5331866" y="4817153"/>
              <a:ext cx="152400" cy="152400"/>
            </a:xfrm>
            <a:prstGeom prst="ellipse">
              <a:avLst/>
            </a:prstGeom>
            <a:grpFill/>
            <a:ln w="571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altLang="en-US" b="0"/>
            </a:p>
          </p:txBody>
        </p:sp>
        <p:sp>
          <p:nvSpPr>
            <p:cNvPr id="14" name="Oval 25"/>
            <p:cNvSpPr>
              <a:spLocks noChangeArrowheads="1"/>
            </p:cNvSpPr>
            <p:nvPr/>
          </p:nvSpPr>
          <p:spPr bwMode="auto">
            <a:xfrm>
              <a:off x="4507936" y="5249201"/>
              <a:ext cx="152400" cy="152400"/>
            </a:xfrm>
            <a:prstGeom prst="ellipse">
              <a:avLst/>
            </a:prstGeom>
            <a:grpFill/>
            <a:ln w="571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altLang="en-US" b="0"/>
            </a:p>
          </p:txBody>
        </p:sp>
        <p:cxnSp>
          <p:nvCxnSpPr>
            <p:cNvPr id="15" name="Straight Connector 14"/>
            <p:cNvCxnSpPr>
              <a:stCxn id="8" idx="3"/>
              <a:endCxn id="10" idx="3"/>
            </p:cNvCxnSpPr>
            <p:nvPr/>
          </p:nvCxnSpPr>
          <p:spPr>
            <a:xfrm flipH="1">
              <a:off x="4634104" y="4155147"/>
              <a:ext cx="351656" cy="360040"/>
            </a:xfrm>
            <a:prstGeom prst="line">
              <a:avLst/>
            </a:prstGeom>
            <a:grpFill/>
            <a:ln w="571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>
              <a:stCxn id="8" idx="5"/>
              <a:endCxn id="9" idx="1"/>
            </p:cNvCxnSpPr>
            <p:nvPr/>
          </p:nvCxnSpPr>
          <p:spPr>
            <a:xfrm>
              <a:off x="5093524" y="4155147"/>
              <a:ext cx="180268" cy="243892"/>
            </a:xfrm>
            <a:prstGeom prst="line">
              <a:avLst/>
            </a:prstGeom>
            <a:grpFill/>
            <a:ln w="571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>
              <a:stCxn id="10" idx="3"/>
              <a:endCxn id="12" idx="7"/>
            </p:cNvCxnSpPr>
            <p:nvPr/>
          </p:nvCxnSpPr>
          <p:spPr>
            <a:xfrm flipH="1">
              <a:off x="4373444" y="4515187"/>
              <a:ext cx="260660" cy="324284"/>
            </a:xfrm>
            <a:prstGeom prst="line">
              <a:avLst/>
            </a:prstGeom>
            <a:grpFill/>
            <a:ln w="571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>
              <a:stCxn id="10" idx="4"/>
              <a:endCxn id="11" idx="1"/>
            </p:cNvCxnSpPr>
            <p:nvPr/>
          </p:nvCxnSpPr>
          <p:spPr>
            <a:xfrm>
              <a:off x="4687986" y="4537505"/>
              <a:ext cx="98518" cy="301966"/>
            </a:xfrm>
            <a:prstGeom prst="line">
              <a:avLst/>
            </a:prstGeom>
            <a:grpFill/>
            <a:ln w="571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>
              <a:stCxn id="9" idx="4"/>
              <a:endCxn id="13" idx="0"/>
            </p:cNvCxnSpPr>
            <p:nvPr/>
          </p:nvCxnSpPr>
          <p:spPr>
            <a:xfrm>
              <a:off x="5327674" y="4529121"/>
              <a:ext cx="80392" cy="288032"/>
            </a:xfrm>
            <a:prstGeom prst="line">
              <a:avLst/>
            </a:prstGeom>
            <a:grpFill/>
            <a:ln w="571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>
              <a:off x="4373444" y="4969553"/>
              <a:ext cx="180020" cy="297611"/>
            </a:xfrm>
            <a:prstGeom prst="line">
              <a:avLst/>
            </a:prstGeom>
            <a:grpFill/>
            <a:ln w="571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1" name="Oval 25"/>
          <p:cNvSpPr>
            <a:spLocks noChangeArrowheads="1"/>
          </p:cNvSpPr>
          <p:nvPr/>
        </p:nvSpPr>
        <p:spPr bwMode="auto">
          <a:xfrm>
            <a:off x="8181011" y="3597611"/>
            <a:ext cx="152400" cy="152400"/>
          </a:xfrm>
          <a:prstGeom prst="ellipse">
            <a:avLst/>
          </a:prstGeom>
          <a:solidFill>
            <a:schemeClr val="tx2"/>
          </a:solidFill>
          <a:ln w="5715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altLang="en-US" b="0"/>
          </a:p>
        </p:txBody>
      </p:sp>
      <p:sp>
        <p:nvSpPr>
          <p:cNvPr id="22" name="Oval 25"/>
          <p:cNvSpPr>
            <a:spLocks noChangeArrowheads="1"/>
          </p:cNvSpPr>
          <p:nvPr/>
        </p:nvSpPr>
        <p:spPr bwMode="auto">
          <a:xfrm>
            <a:off x="8829083" y="3597611"/>
            <a:ext cx="152400" cy="152400"/>
          </a:xfrm>
          <a:prstGeom prst="ellipse">
            <a:avLst/>
          </a:prstGeom>
          <a:solidFill>
            <a:schemeClr val="tx2"/>
          </a:solidFill>
          <a:ln w="5715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altLang="en-US" b="0"/>
          </a:p>
        </p:txBody>
      </p:sp>
      <p:sp>
        <p:nvSpPr>
          <p:cNvPr id="23" name="Oval 25"/>
          <p:cNvSpPr>
            <a:spLocks noChangeArrowheads="1"/>
          </p:cNvSpPr>
          <p:nvPr/>
        </p:nvSpPr>
        <p:spPr bwMode="auto">
          <a:xfrm>
            <a:off x="9413531" y="3597611"/>
            <a:ext cx="152400" cy="152400"/>
          </a:xfrm>
          <a:prstGeom prst="ellipse">
            <a:avLst/>
          </a:prstGeom>
          <a:solidFill>
            <a:schemeClr val="tx2"/>
          </a:solidFill>
          <a:ln w="5715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altLang="en-US" b="0"/>
          </a:p>
        </p:txBody>
      </p:sp>
      <p:cxnSp>
        <p:nvCxnSpPr>
          <p:cNvPr id="24" name="Straight Arrow Connector 23"/>
          <p:cNvCxnSpPr/>
          <p:nvPr/>
        </p:nvCxnSpPr>
        <p:spPr>
          <a:xfrm>
            <a:off x="4850518" y="3071968"/>
            <a:ext cx="18229" cy="1200298"/>
          </a:xfrm>
          <a:prstGeom prst="straightConnector1">
            <a:avLst/>
          </a:prstGeom>
          <a:ln w="57150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5" name="Group 24"/>
          <p:cNvGrpSpPr/>
          <p:nvPr/>
        </p:nvGrpSpPr>
        <p:grpSpPr>
          <a:xfrm>
            <a:off x="9753682" y="3047832"/>
            <a:ext cx="1330298" cy="1330298"/>
            <a:chOff x="8491834" y="3827817"/>
            <a:chExt cx="1848750" cy="1848750"/>
          </a:xfrm>
          <a:solidFill>
            <a:schemeClr val="accent2">
              <a:lumMod val="20000"/>
              <a:lumOff val="80000"/>
            </a:schemeClr>
          </a:solidFill>
        </p:grpSpPr>
        <p:sp>
          <p:nvSpPr>
            <p:cNvPr id="26" name="Oval 25"/>
            <p:cNvSpPr/>
            <p:nvPr/>
          </p:nvSpPr>
          <p:spPr>
            <a:xfrm>
              <a:off x="8491834" y="3827817"/>
              <a:ext cx="1848750" cy="1848750"/>
            </a:xfrm>
            <a:prstGeom prst="ellipse">
              <a:avLst/>
            </a:prstGeom>
            <a:grpFill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Oval 25"/>
            <p:cNvSpPr>
              <a:spLocks noChangeArrowheads="1"/>
            </p:cNvSpPr>
            <p:nvPr/>
          </p:nvSpPr>
          <p:spPr bwMode="auto">
            <a:xfrm>
              <a:off x="9355930" y="4020710"/>
              <a:ext cx="152400" cy="152400"/>
            </a:xfrm>
            <a:prstGeom prst="ellipse">
              <a:avLst/>
            </a:prstGeom>
            <a:grpFill/>
            <a:ln w="571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altLang="en-US" b="0"/>
            </a:p>
          </p:txBody>
        </p:sp>
        <p:sp>
          <p:nvSpPr>
            <p:cNvPr id="28" name="Oval 25"/>
            <p:cNvSpPr>
              <a:spLocks noChangeArrowheads="1"/>
            </p:cNvSpPr>
            <p:nvPr/>
          </p:nvSpPr>
          <p:spPr bwMode="auto">
            <a:xfrm>
              <a:off x="9643962" y="4372366"/>
              <a:ext cx="152400" cy="152400"/>
            </a:xfrm>
            <a:prstGeom prst="ellipse">
              <a:avLst/>
            </a:prstGeom>
            <a:grpFill/>
            <a:ln w="571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altLang="en-US" b="0"/>
            </a:p>
          </p:txBody>
        </p:sp>
        <p:sp>
          <p:nvSpPr>
            <p:cNvPr id="29" name="Oval 28"/>
            <p:cNvSpPr>
              <a:spLocks noChangeArrowheads="1"/>
            </p:cNvSpPr>
            <p:nvPr/>
          </p:nvSpPr>
          <p:spPr bwMode="auto">
            <a:xfrm>
              <a:off x="9004274" y="4380750"/>
              <a:ext cx="152400" cy="152400"/>
            </a:xfrm>
            <a:prstGeom prst="ellipse">
              <a:avLst/>
            </a:prstGeom>
            <a:grpFill/>
            <a:ln w="571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altLang="en-US" b="0"/>
            </a:p>
          </p:txBody>
        </p:sp>
        <p:sp>
          <p:nvSpPr>
            <p:cNvPr id="30" name="Oval 25"/>
            <p:cNvSpPr>
              <a:spLocks noChangeArrowheads="1"/>
            </p:cNvSpPr>
            <p:nvPr/>
          </p:nvSpPr>
          <p:spPr bwMode="auto">
            <a:xfrm>
              <a:off x="9156674" y="4812798"/>
              <a:ext cx="152400" cy="152400"/>
            </a:xfrm>
            <a:prstGeom prst="ellipse">
              <a:avLst/>
            </a:prstGeom>
            <a:grpFill/>
            <a:ln w="571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altLang="en-US" b="0"/>
            </a:p>
          </p:txBody>
        </p:sp>
        <p:sp>
          <p:nvSpPr>
            <p:cNvPr id="31" name="Oval 25"/>
            <p:cNvSpPr>
              <a:spLocks noChangeArrowheads="1"/>
            </p:cNvSpPr>
            <p:nvPr/>
          </p:nvSpPr>
          <p:spPr bwMode="auto">
            <a:xfrm>
              <a:off x="8635850" y="4812798"/>
              <a:ext cx="152400" cy="152400"/>
            </a:xfrm>
            <a:prstGeom prst="ellipse">
              <a:avLst/>
            </a:prstGeom>
            <a:grpFill/>
            <a:ln w="571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altLang="en-US" b="0"/>
            </a:p>
          </p:txBody>
        </p:sp>
        <p:sp>
          <p:nvSpPr>
            <p:cNvPr id="32" name="Oval 25"/>
            <p:cNvSpPr>
              <a:spLocks noChangeArrowheads="1"/>
            </p:cNvSpPr>
            <p:nvPr/>
          </p:nvSpPr>
          <p:spPr bwMode="auto">
            <a:xfrm>
              <a:off x="9724354" y="4812798"/>
              <a:ext cx="152400" cy="152400"/>
            </a:xfrm>
            <a:prstGeom prst="ellipse">
              <a:avLst/>
            </a:prstGeom>
            <a:grpFill/>
            <a:ln w="571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altLang="en-US" b="0"/>
            </a:p>
          </p:txBody>
        </p:sp>
        <p:sp>
          <p:nvSpPr>
            <p:cNvPr id="33" name="Oval 25"/>
            <p:cNvSpPr>
              <a:spLocks noChangeArrowheads="1"/>
            </p:cNvSpPr>
            <p:nvPr/>
          </p:nvSpPr>
          <p:spPr bwMode="auto">
            <a:xfrm>
              <a:off x="9724354" y="5236462"/>
              <a:ext cx="152400" cy="152400"/>
            </a:xfrm>
            <a:prstGeom prst="ellipse">
              <a:avLst/>
            </a:prstGeom>
            <a:grpFill/>
            <a:ln w="571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altLang="en-US" b="0"/>
            </a:p>
          </p:txBody>
        </p:sp>
        <p:sp>
          <p:nvSpPr>
            <p:cNvPr id="34" name="Oval 25"/>
            <p:cNvSpPr>
              <a:spLocks noChangeArrowheads="1"/>
            </p:cNvSpPr>
            <p:nvPr/>
          </p:nvSpPr>
          <p:spPr bwMode="auto">
            <a:xfrm>
              <a:off x="9292306" y="5244846"/>
              <a:ext cx="152400" cy="152400"/>
            </a:xfrm>
            <a:prstGeom prst="ellipse">
              <a:avLst/>
            </a:prstGeom>
            <a:grpFill/>
            <a:ln w="571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altLang="en-US" b="0"/>
            </a:p>
          </p:txBody>
        </p:sp>
        <p:sp>
          <p:nvSpPr>
            <p:cNvPr id="35" name="Oval 25"/>
            <p:cNvSpPr>
              <a:spLocks noChangeArrowheads="1"/>
            </p:cNvSpPr>
            <p:nvPr/>
          </p:nvSpPr>
          <p:spPr bwMode="auto">
            <a:xfrm>
              <a:off x="8995890" y="5244846"/>
              <a:ext cx="152400" cy="152400"/>
            </a:xfrm>
            <a:prstGeom prst="ellipse">
              <a:avLst/>
            </a:prstGeom>
            <a:grpFill/>
            <a:ln w="571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altLang="en-US" b="0"/>
            </a:p>
          </p:txBody>
        </p:sp>
        <p:cxnSp>
          <p:nvCxnSpPr>
            <p:cNvPr id="36" name="Straight Connector 35"/>
            <p:cNvCxnSpPr>
              <a:stCxn id="27" idx="3"/>
              <a:endCxn id="29" idx="3"/>
            </p:cNvCxnSpPr>
            <p:nvPr/>
          </p:nvCxnSpPr>
          <p:spPr>
            <a:xfrm flipH="1">
              <a:off x="9026592" y="4150792"/>
              <a:ext cx="351656" cy="360040"/>
            </a:xfrm>
            <a:prstGeom prst="line">
              <a:avLst/>
            </a:prstGeom>
            <a:grpFill/>
            <a:ln w="571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/>
            <p:cNvCxnSpPr>
              <a:stCxn id="27" idx="5"/>
              <a:endCxn id="28" idx="1"/>
            </p:cNvCxnSpPr>
            <p:nvPr/>
          </p:nvCxnSpPr>
          <p:spPr>
            <a:xfrm>
              <a:off x="9486012" y="4150792"/>
              <a:ext cx="180268" cy="243892"/>
            </a:xfrm>
            <a:prstGeom prst="line">
              <a:avLst/>
            </a:prstGeom>
            <a:grpFill/>
            <a:ln w="571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/>
            <p:cNvCxnSpPr>
              <a:stCxn id="29" idx="3"/>
              <a:endCxn id="31" idx="7"/>
            </p:cNvCxnSpPr>
            <p:nvPr/>
          </p:nvCxnSpPr>
          <p:spPr>
            <a:xfrm flipH="1">
              <a:off x="8765932" y="4510832"/>
              <a:ext cx="260660" cy="324284"/>
            </a:xfrm>
            <a:prstGeom prst="line">
              <a:avLst/>
            </a:prstGeom>
            <a:grpFill/>
            <a:ln w="571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/>
            <p:cNvCxnSpPr>
              <a:stCxn id="29" idx="4"/>
              <a:endCxn id="30" idx="1"/>
            </p:cNvCxnSpPr>
            <p:nvPr/>
          </p:nvCxnSpPr>
          <p:spPr>
            <a:xfrm>
              <a:off x="9080474" y="4533150"/>
              <a:ext cx="98518" cy="301966"/>
            </a:xfrm>
            <a:prstGeom prst="line">
              <a:avLst/>
            </a:prstGeom>
            <a:grpFill/>
            <a:ln w="571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/>
            <p:cNvCxnSpPr>
              <a:stCxn id="30" idx="4"/>
              <a:endCxn id="35" idx="7"/>
            </p:cNvCxnSpPr>
            <p:nvPr/>
          </p:nvCxnSpPr>
          <p:spPr>
            <a:xfrm flipH="1">
              <a:off x="9125972" y="4965198"/>
              <a:ext cx="106902" cy="301966"/>
            </a:xfrm>
            <a:prstGeom prst="line">
              <a:avLst/>
            </a:prstGeom>
            <a:grpFill/>
            <a:ln w="571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/>
            <p:cNvCxnSpPr>
              <a:stCxn id="30" idx="6"/>
              <a:endCxn id="32" idx="3"/>
            </p:cNvCxnSpPr>
            <p:nvPr/>
          </p:nvCxnSpPr>
          <p:spPr>
            <a:xfrm>
              <a:off x="9309074" y="4888998"/>
              <a:ext cx="437598" cy="53882"/>
            </a:xfrm>
            <a:prstGeom prst="line">
              <a:avLst/>
            </a:prstGeom>
            <a:grpFill/>
            <a:ln w="571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/>
            <p:cNvCxnSpPr>
              <a:stCxn id="32" idx="4"/>
              <a:endCxn id="33" idx="0"/>
            </p:cNvCxnSpPr>
            <p:nvPr/>
          </p:nvCxnSpPr>
          <p:spPr>
            <a:xfrm>
              <a:off x="9800554" y="4965198"/>
              <a:ext cx="0" cy="271264"/>
            </a:xfrm>
            <a:prstGeom prst="line">
              <a:avLst/>
            </a:prstGeom>
            <a:grpFill/>
            <a:ln w="571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/>
            <p:cNvCxnSpPr>
              <a:stCxn id="30" idx="5"/>
              <a:endCxn id="34" idx="0"/>
            </p:cNvCxnSpPr>
            <p:nvPr/>
          </p:nvCxnSpPr>
          <p:spPr>
            <a:xfrm>
              <a:off x="9286756" y="4942880"/>
              <a:ext cx="81750" cy="301966"/>
            </a:xfrm>
            <a:prstGeom prst="line">
              <a:avLst/>
            </a:prstGeom>
            <a:grpFill/>
            <a:ln w="571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44" name="TextBox 43"/>
              <p:cNvSpPr txBox="1"/>
              <p:nvPr/>
            </p:nvSpPr>
            <p:spPr>
              <a:xfrm>
                <a:off x="4354150" y="3376739"/>
                <a:ext cx="449418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b="0" i="1" smtClean="0">
                          <a:latin typeface="Cambria Math" panose="02040503050406030204" pitchFamily="18" charset="0"/>
                        </a:rPr>
                        <m:t>𝑖</m:t>
                      </m:r>
                    </m:oMath>
                  </m:oMathPara>
                </a14:m>
                <a:endParaRPr lang="en-US" sz="3600" dirty="0"/>
              </a:p>
            </p:txBody>
          </p:sp>
        </mc:Choice>
        <mc:Fallback xmlns="">
          <p:sp>
            <p:nvSpPr>
              <p:cNvPr id="44" name="TextBox 4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54150" y="3376739"/>
                <a:ext cx="449418" cy="646331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5" name="Group 44"/>
          <p:cNvGrpSpPr/>
          <p:nvPr/>
        </p:nvGrpSpPr>
        <p:grpSpPr>
          <a:xfrm>
            <a:off x="5065693" y="3069485"/>
            <a:ext cx="1295245" cy="1295245"/>
            <a:chOff x="4099346" y="3832172"/>
            <a:chExt cx="1848750" cy="1848750"/>
          </a:xfrm>
          <a:solidFill>
            <a:schemeClr val="accent2">
              <a:lumMod val="20000"/>
              <a:lumOff val="80000"/>
            </a:schemeClr>
          </a:solidFill>
        </p:grpSpPr>
        <p:sp>
          <p:nvSpPr>
            <p:cNvPr id="46" name="Oval 45"/>
            <p:cNvSpPr/>
            <p:nvPr/>
          </p:nvSpPr>
          <p:spPr>
            <a:xfrm>
              <a:off x="4099346" y="3832172"/>
              <a:ext cx="1848750" cy="1848750"/>
            </a:xfrm>
            <a:prstGeom prst="ellipse">
              <a:avLst/>
            </a:prstGeom>
            <a:grpFill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Oval 25"/>
            <p:cNvSpPr>
              <a:spLocks noChangeArrowheads="1"/>
            </p:cNvSpPr>
            <p:nvPr/>
          </p:nvSpPr>
          <p:spPr bwMode="auto">
            <a:xfrm>
              <a:off x="4963442" y="4025065"/>
              <a:ext cx="152400" cy="152400"/>
            </a:xfrm>
            <a:prstGeom prst="ellipse">
              <a:avLst/>
            </a:prstGeom>
            <a:grpFill/>
            <a:ln w="571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altLang="en-US" b="0"/>
            </a:p>
          </p:txBody>
        </p:sp>
        <p:sp>
          <p:nvSpPr>
            <p:cNvPr id="48" name="Oval 25"/>
            <p:cNvSpPr>
              <a:spLocks noChangeArrowheads="1"/>
            </p:cNvSpPr>
            <p:nvPr/>
          </p:nvSpPr>
          <p:spPr bwMode="auto">
            <a:xfrm>
              <a:off x="5251474" y="4376721"/>
              <a:ext cx="152400" cy="152400"/>
            </a:xfrm>
            <a:prstGeom prst="ellipse">
              <a:avLst/>
            </a:prstGeom>
            <a:grpFill/>
            <a:ln w="571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altLang="en-US" b="0"/>
            </a:p>
          </p:txBody>
        </p:sp>
        <p:sp>
          <p:nvSpPr>
            <p:cNvPr id="49" name="Oval 48"/>
            <p:cNvSpPr>
              <a:spLocks noChangeArrowheads="1"/>
            </p:cNvSpPr>
            <p:nvPr/>
          </p:nvSpPr>
          <p:spPr bwMode="auto">
            <a:xfrm>
              <a:off x="4611786" y="4385105"/>
              <a:ext cx="152400" cy="152400"/>
            </a:xfrm>
            <a:prstGeom prst="ellipse">
              <a:avLst/>
            </a:prstGeom>
            <a:grpFill/>
            <a:ln w="571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altLang="en-US" b="0"/>
            </a:p>
          </p:txBody>
        </p:sp>
        <p:sp>
          <p:nvSpPr>
            <p:cNvPr id="50" name="Oval 25"/>
            <p:cNvSpPr>
              <a:spLocks noChangeArrowheads="1"/>
            </p:cNvSpPr>
            <p:nvPr/>
          </p:nvSpPr>
          <p:spPr bwMode="auto">
            <a:xfrm>
              <a:off x="4764186" y="4817153"/>
              <a:ext cx="152400" cy="152400"/>
            </a:xfrm>
            <a:prstGeom prst="ellipse">
              <a:avLst/>
            </a:prstGeom>
            <a:grpFill/>
            <a:ln w="571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altLang="en-US" b="0"/>
            </a:p>
          </p:txBody>
        </p:sp>
        <p:sp>
          <p:nvSpPr>
            <p:cNvPr id="51" name="Oval 25"/>
            <p:cNvSpPr>
              <a:spLocks noChangeArrowheads="1"/>
            </p:cNvSpPr>
            <p:nvPr/>
          </p:nvSpPr>
          <p:spPr bwMode="auto">
            <a:xfrm>
              <a:off x="4243362" y="4817153"/>
              <a:ext cx="152400" cy="152400"/>
            </a:xfrm>
            <a:prstGeom prst="ellipse">
              <a:avLst/>
            </a:prstGeom>
            <a:grpFill/>
            <a:ln w="571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altLang="en-US" b="0"/>
            </a:p>
          </p:txBody>
        </p:sp>
        <p:sp>
          <p:nvSpPr>
            <p:cNvPr id="52" name="Oval 25"/>
            <p:cNvSpPr>
              <a:spLocks noChangeArrowheads="1"/>
            </p:cNvSpPr>
            <p:nvPr/>
          </p:nvSpPr>
          <p:spPr bwMode="auto">
            <a:xfrm>
              <a:off x="5331866" y="4817153"/>
              <a:ext cx="152400" cy="152400"/>
            </a:xfrm>
            <a:prstGeom prst="ellipse">
              <a:avLst/>
            </a:prstGeom>
            <a:grpFill/>
            <a:ln w="571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altLang="en-US" b="0"/>
            </a:p>
          </p:txBody>
        </p:sp>
        <p:sp>
          <p:nvSpPr>
            <p:cNvPr id="53" name="Oval 25"/>
            <p:cNvSpPr>
              <a:spLocks noChangeArrowheads="1"/>
            </p:cNvSpPr>
            <p:nvPr/>
          </p:nvSpPr>
          <p:spPr bwMode="auto">
            <a:xfrm>
              <a:off x="4507936" y="5249201"/>
              <a:ext cx="152400" cy="152400"/>
            </a:xfrm>
            <a:prstGeom prst="ellipse">
              <a:avLst/>
            </a:prstGeom>
            <a:grpFill/>
            <a:ln w="571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altLang="en-US" b="0"/>
            </a:p>
          </p:txBody>
        </p:sp>
        <p:cxnSp>
          <p:nvCxnSpPr>
            <p:cNvPr id="54" name="Straight Connector 53"/>
            <p:cNvCxnSpPr>
              <a:stCxn id="47" idx="3"/>
              <a:endCxn id="49" idx="3"/>
            </p:cNvCxnSpPr>
            <p:nvPr/>
          </p:nvCxnSpPr>
          <p:spPr>
            <a:xfrm flipH="1">
              <a:off x="4634104" y="4155147"/>
              <a:ext cx="351656" cy="360040"/>
            </a:xfrm>
            <a:prstGeom prst="line">
              <a:avLst/>
            </a:prstGeom>
            <a:grpFill/>
            <a:ln w="571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traight Connector 54"/>
            <p:cNvCxnSpPr>
              <a:stCxn id="47" idx="5"/>
              <a:endCxn id="48" idx="1"/>
            </p:cNvCxnSpPr>
            <p:nvPr/>
          </p:nvCxnSpPr>
          <p:spPr>
            <a:xfrm>
              <a:off x="5093524" y="4155147"/>
              <a:ext cx="180268" cy="243892"/>
            </a:xfrm>
            <a:prstGeom prst="line">
              <a:avLst/>
            </a:prstGeom>
            <a:grpFill/>
            <a:ln w="571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Straight Connector 55"/>
            <p:cNvCxnSpPr>
              <a:stCxn id="49" idx="3"/>
              <a:endCxn id="51" idx="7"/>
            </p:cNvCxnSpPr>
            <p:nvPr/>
          </p:nvCxnSpPr>
          <p:spPr>
            <a:xfrm flipH="1">
              <a:off x="4373444" y="4515187"/>
              <a:ext cx="260660" cy="324284"/>
            </a:xfrm>
            <a:prstGeom prst="line">
              <a:avLst/>
            </a:prstGeom>
            <a:grpFill/>
            <a:ln w="571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Straight Connector 56"/>
            <p:cNvCxnSpPr>
              <a:stCxn id="49" idx="4"/>
              <a:endCxn id="50" idx="1"/>
            </p:cNvCxnSpPr>
            <p:nvPr/>
          </p:nvCxnSpPr>
          <p:spPr>
            <a:xfrm>
              <a:off x="4687986" y="4537505"/>
              <a:ext cx="98518" cy="301966"/>
            </a:xfrm>
            <a:prstGeom prst="line">
              <a:avLst/>
            </a:prstGeom>
            <a:grpFill/>
            <a:ln w="571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Straight Connector 57"/>
            <p:cNvCxnSpPr>
              <a:stCxn id="48" idx="4"/>
              <a:endCxn id="52" idx="0"/>
            </p:cNvCxnSpPr>
            <p:nvPr/>
          </p:nvCxnSpPr>
          <p:spPr>
            <a:xfrm>
              <a:off x="5327674" y="4529121"/>
              <a:ext cx="80392" cy="288032"/>
            </a:xfrm>
            <a:prstGeom prst="line">
              <a:avLst/>
            </a:prstGeom>
            <a:grpFill/>
            <a:ln w="571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Straight Connector 58"/>
            <p:cNvCxnSpPr/>
            <p:nvPr/>
          </p:nvCxnSpPr>
          <p:spPr>
            <a:xfrm>
              <a:off x="4373444" y="4969553"/>
              <a:ext cx="180020" cy="297611"/>
            </a:xfrm>
            <a:prstGeom prst="line">
              <a:avLst/>
            </a:prstGeom>
            <a:grpFill/>
            <a:ln w="571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60" name="TextBox 59"/>
              <p:cNvSpPr txBox="1"/>
              <p:nvPr/>
            </p:nvSpPr>
            <p:spPr>
              <a:xfrm>
                <a:off x="488297" y="3102782"/>
                <a:ext cx="3622530" cy="584775"/>
              </a:xfrm>
              <a:prstGeom prst="rect">
                <a:avLst/>
              </a:prstGeom>
              <a:solidFill>
                <a:schemeClr val="accent3">
                  <a:lumMod val="20000"/>
                  <a:lumOff val="80000"/>
                </a:schemeClr>
              </a:solidFill>
            </p:spPr>
            <p:txBody>
              <a:bodyPr wrap="none" rtlCol="0">
                <a:spAutoFit/>
              </a:bodyPr>
              <a:lstStyle/>
              <a:p>
                <a:r>
                  <a:rPr lang="en-US" sz="3200" dirty="0"/>
                  <a:t>Level-</a:t>
                </a:r>
                <a:r>
                  <a:rPr lang="en-US" sz="3200" dirty="0" err="1"/>
                  <a:t>i</a:t>
                </a:r>
                <a:r>
                  <a:rPr lang="en-US" sz="3200" dirty="0"/>
                  <a:t> clustering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: </m:t>
                    </m:r>
                  </m:oMath>
                </a14:m>
                <a:endParaRPr lang="en-US" sz="3200" dirty="0"/>
              </a:p>
            </p:txBody>
          </p:sp>
        </mc:Choice>
        <mc:Fallback xmlns="">
          <p:sp>
            <p:nvSpPr>
              <p:cNvPr id="60" name="TextBox 5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8297" y="3102782"/>
                <a:ext cx="3622530" cy="584775"/>
              </a:xfrm>
              <a:prstGeom prst="rect">
                <a:avLst/>
              </a:prstGeom>
              <a:blipFill>
                <a:blip r:embed="rId4"/>
                <a:stretch>
                  <a:fillRect l="-4209" t="-12500" b="-3437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1" name="Rectangle 60"/>
              <p:cNvSpPr/>
              <p:nvPr/>
            </p:nvSpPr>
            <p:spPr>
              <a:xfrm>
                <a:off x="737114" y="3724062"/>
                <a:ext cx="2811219" cy="66717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360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begChr m:val="|"/>
                              <m:endChr m:val="|"/>
                              <m:ctrlPr>
                                <a:rPr lang="en-US" sz="3600" b="0" i="1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3600" b="0" i="1" smtClean="0">
                                      <a:solidFill>
                                        <a:srgbClr val="7030A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3600" b="0" i="1" smtClean="0">
                                      <a:solidFill>
                                        <a:srgbClr val="7030A0"/>
                                      </a:solidFill>
                                      <a:latin typeface="Cambria Math" panose="02040503050406030204" pitchFamily="18" charset="0"/>
                                    </a:rPr>
                                    <m:t>𝐶</m:t>
                                  </m:r>
                                </m:e>
                                <m:sub>
                                  <m:r>
                                    <a:rPr lang="en-US" sz="3600" b="0" i="1" smtClean="0">
                                      <a:solidFill>
                                        <a:srgbClr val="7030A0"/>
                                      </a:solidFill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</m:e>
                          </m:d>
                          <m:r>
                            <a:rPr lang="en-US" sz="36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en-US" sz="3600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  <m:sup>
                          <m:r>
                            <a:rPr lang="en-US" sz="3600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1−</m:t>
                          </m:r>
                          <m:r>
                            <a:rPr lang="en-US" sz="36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sz="3600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/</m:t>
                          </m:r>
                          <m:r>
                            <a:rPr lang="en-US" sz="36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𝑘</m:t>
                          </m:r>
                        </m:sup>
                      </m:sSup>
                    </m:oMath>
                  </m:oMathPara>
                </a14:m>
                <a:endParaRPr lang="en-US" sz="36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61" name="Rectangle 6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7114" y="3724062"/>
                <a:ext cx="2811219" cy="667170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2" name="TextBox 61"/>
              <p:cNvSpPr txBox="1"/>
              <p:nvPr/>
            </p:nvSpPr>
            <p:spPr>
              <a:xfrm>
                <a:off x="5166591" y="4123853"/>
                <a:ext cx="437748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𝑢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62" name="TextBox 6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66591" y="4123853"/>
                <a:ext cx="437748" cy="461665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3" name="TextBox 62"/>
              <p:cNvSpPr txBox="1"/>
              <p:nvPr/>
            </p:nvSpPr>
            <p:spPr>
              <a:xfrm>
                <a:off x="6558569" y="3381969"/>
                <a:ext cx="437748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𝑣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63" name="TextBox 6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58569" y="3381969"/>
                <a:ext cx="437748" cy="461665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65" name="Straight Connector 64"/>
          <p:cNvCxnSpPr>
            <a:stCxn id="62" idx="0"/>
            <a:endCxn id="12" idx="3"/>
          </p:cNvCxnSpPr>
          <p:nvPr/>
        </p:nvCxnSpPr>
        <p:spPr>
          <a:xfrm flipV="1">
            <a:off x="5385465" y="3833502"/>
            <a:ext cx="1453713" cy="29035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9" name="Freeform 68"/>
          <p:cNvSpPr/>
          <p:nvPr/>
        </p:nvSpPr>
        <p:spPr>
          <a:xfrm>
            <a:off x="5506278" y="3836504"/>
            <a:ext cx="2117035" cy="644096"/>
          </a:xfrm>
          <a:custGeom>
            <a:avLst/>
            <a:gdLst>
              <a:gd name="connsiteX0" fmla="*/ 2117035 w 2117035"/>
              <a:gd name="connsiteY0" fmla="*/ 0 h 644096"/>
              <a:gd name="connsiteX1" fmla="*/ 1878496 w 2117035"/>
              <a:gd name="connsiteY1" fmla="*/ 496957 h 644096"/>
              <a:gd name="connsiteX2" fmla="*/ 1461052 w 2117035"/>
              <a:gd name="connsiteY2" fmla="*/ 636105 h 644096"/>
              <a:gd name="connsiteX3" fmla="*/ 0 w 2117035"/>
              <a:gd name="connsiteY3" fmla="*/ 308113 h 6440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117035" h="644096">
                <a:moveTo>
                  <a:pt x="2117035" y="0"/>
                </a:moveTo>
                <a:cubicBezTo>
                  <a:pt x="2052431" y="195469"/>
                  <a:pt x="1987827" y="390939"/>
                  <a:pt x="1878496" y="496957"/>
                </a:cubicBezTo>
                <a:cubicBezTo>
                  <a:pt x="1769165" y="602975"/>
                  <a:pt x="1774135" y="667579"/>
                  <a:pt x="1461052" y="636105"/>
                </a:cubicBezTo>
                <a:cubicBezTo>
                  <a:pt x="1147969" y="604631"/>
                  <a:pt x="573984" y="456372"/>
                  <a:pt x="0" y="308113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Right Arrow 69"/>
          <p:cNvSpPr/>
          <p:nvPr/>
        </p:nvSpPr>
        <p:spPr>
          <a:xfrm>
            <a:off x="576469" y="5649330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1" name="TextBox 70"/>
              <p:cNvSpPr txBox="1"/>
              <p:nvPr/>
            </p:nvSpPr>
            <p:spPr>
              <a:xfrm>
                <a:off x="1758593" y="5751255"/>
                <a:ext cx="8442119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dirty="0"/>
                  <a:t>Claim follows as all vertices stopped being cluster up to step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−1</m:t>
                    </m:r>
                  </m:oMath>
                </a14:m>
                <a:endParaRPr lang="en-US" sz="2400" dirty="0"/>
              </a:p>
            </p:txBody>
          </p:sp>
        </mc:Choice>
        <mc:Fallback xmlns="">
          <p:sp>
            <p:nvSpPr>
              <p:cNvPr id="71" name="TextBox 7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58593" y="5751255"/>
                <a:ext cx="8442119" cy="461665"/>
              </a:xfrm>
              <a:prstGeom prst="rect">
                <a:avLst/>
              </a:prstGeom>
              <a:blipFill>
                <a:blip r:embed="rId8"/>
                <a:stretch>
                  <a:fillRect l="-1083" t="-10526" b="-289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38813055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-102014"/>
            <a:ext cx="10515600" cy="1325563"/>
          </a:xfrm>
        </p:spPr>
        <p:txBody>
          <a:bodyPr/>
          <a:lstStyle/>
          <a:p>
            <a:r>
              <a:rPr lang="en-US" dirty="0"/>
              <a:t>Analysis (Size)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141021" y="1280711"/>
                <a:ext cx="10515600" cy="4351338"/>
              </a:xfrm>
            </p:spPr>
            <p:txBody>
              <a:bodyPr/>
              <a:lstStyle/>
              <a:p>
                <a:r>
                  <a:rPr lang="en-US" dirty="0"/>
                  <a:t>Show</a:t>
                </a:r>
                <a:r>
                  <a:rPr lang="en-US"/>
                  <a:t>: </a:t>
                </a:r>
                <a:r>
                  <a:rPr lang="en-US" dirty="0"/>
                  <a:t>e</a:t>
                </a:r>
                <a:r>
                  <a:rPr lang="en-US"/>
                  <a:t>ach </a:t>
                </a:r>
                <a:r>
                  <a:rPr lang="en-US" dirty="0"/>
                  <a:t>step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adds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1+</m:t>
                        </m:r>
                        <m:f>
                          <m:f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𝑘</m:t>
                            </m:r>
                          </m:den>
                        </m:f>
                      </m:sup>
                    </m:sSup>
                    <m:r>
                      <m:rPr>
                        <m:sty m:val="p"/>
                      </m:rPr>
                      <a:rPr lang="en-US" b="0" i="1" smtClean="0">
                        <a:latin typeface="Cambria Math" panose="02040503050406030204" pitchFamily="18" charset="0"/>
                      </a:rPr>
                      <m:t>log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>
                    <a:solidFill>
                      <a:srgbClr val="7030A0"/>
                    </a:solidFill>
                  </a:rPr>
                  <a:t> </a:t>
                </a:r>
                <a:r>
                  <a:rPr lang="en-US" dirty="0"/>
                  <a:t>edges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41021" y="1280711"/>
                <a:ext cx="10515600" cy="4351338"/>
              </a:xfrm>
              <a:blipFill>
                <a:blip r:embed="rId2"/>
                <a:stretch>
                  <a:fillRect l="-104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Rounded Rectangle 4"/>
          <p:cNvSpPr/>
          <p:nvPr/>
        </p:nvSpPr>
        <p:spPr>
          <a:xfrm>
            <a:off x="201989" y="2272904"/>
            <a:ext cx="11448556" cy="1646685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/>
          <p:nvPr/>
        </p:nvGrpSpPr>
        <p:grpSpPr>
          <a:xfrm>
            <a:off x="6722644" y="2386354"/>
            <a:ext cx="1295245" cy="1295245"/>
            <a:chOff x="4099346" y="3832172"/>
            <a:chExt cx="1848750" cy="1848750"/>
          </a:xfrm>
          <a:solidFill>
            <a:schemeClr val="accent2">
              <a:lumMod val="20000"/>
              <a:lumOff val="80000"/>
            </a:schemeClr>
          </a:solidFill>
        </p:grpSpPr>
        <p:sp>
          <p:nvSpPr>
            <p:cNvPr id="7" name="Oval 6"/>
            <p:cNvSpPr/>
            <p:nvPr/>
          </p:nvSpPr>
          <p:spPr>
            <a:xfrm>
              <a:off x="4099346" y="3832172"/>
              <a:ext cx="1848750" cy="1848750"/>
            </a:xfrm>
            <a:prstGeom prst="ellipse">
              <a:avLst/>
            </a:prstGeom>
            <a:grpFill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Oval 25"/>
            <p:cNvSpPr>
              <a:spLocks noChangeArrowheads="1"/>
            </p:cNvSpPr>
            <p:nvPr/>
          </p:nvSpPr>
          <p:spPr bwMode="auto">
            <a:xfrm>
              <a:off x="4963442" y="4025065"/>
              <a:ext cx="152400" cy="152400"/>
            </a:xfrm>
            <a:prstGeom prst="ellipse">
              <a:avLst/>
            </a:prstGeom>
            <a:grpFill/>
            <a:ln w="571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altLang="en-US" b="0"/>
            </a:p>
          </p:txBody>
        </p:sp>
        <p:sp>
          <p:nvSpPr>
            <p:cNvPr id="9" name="Oval 25"/>
            <p:cNvSpPr>
              <a:spLocks noChangeArrowheads="1"/>
            </p:cNvSpPr>
            <p:nvPr/>
          </p:nvSpPr>
          <p:spPr bwMode="auto">
            <a:xfrm>
              <a:off x="5251474" y="4376721"/>
              <a:ext cx="152400" cy="152400"/>
            </a:xfrm>
            <a:prstGeom prst="ellipse">
              <a:avLst/>
            </a:prstGeom>
            <a:grpFill/>
            <a:ln w="571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altLang="en-US" b="0"/>
            </a:p>
          </p:txBody>
        </p:sp>
        <p:sp>
          <p:nvSpPr>
            <p:cNvPr id="10" name="Oval 9"/>
            <p:cNvSpPr>
              <a:spLocks noChangeArrowheads="1"/>
            </p:cNvSpPr>
            <p:nvPr/>
          </p:nvSpPr>
          <p:spPr bwMode="auto">
            <a:xfrm>
              <a:off x="4611786" y="4385105"/>
              <a:ext cx="152400" cy="152400"/>
            </a:xfrm>
            <a:prstGeom prst="ellipse">
              <a:avLst/>
            </a:prstGeom>
            <a:grpFill/>
            <a:ln w="571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altLang="en-US" b="0"/>
            </a:p>
          </p:txBody>
        </p:sp>
        <p:sp>
          <p:nvSpPr>
            <p:cNvPr id="11" name="Oval 25"/>
            <p:cNvSpPr>
              <a:spLocks noChangeArrowheads="1"/>
            </p:cNvSpPr>
            <p:nvPr/>
          </p:nvSpPr>
          <p:spPr bwMode="auto">
            <a:xfrm>
              <a:off x="4764186" y="4817153"/>
              <a:ext cx="152400" cy="152400"/>
            </a:xfrm>
            <a:prstGeom prst="ellipse">
              <a:avLst/>
            </a:prstGeom>
            <a:grpFill/>
            <a:ln w="571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altLang="en-US" b="0"/>
            </a:p>
          </p:txBody>
        </p:sp>
        <p:sp>
          <p:nvSpPr>
            <p:cNvPr id="12" name="Oval 25"/>
            <p:cNvSpPr>
              <a:spLocks noChangeArrowheads="1"/>
            </p:cNvSpPr>
            <p:nvPr/>
          </p:nvSpPr>
          <p:spPr bwMode="auto">
            <a:xfrm>
              <a:off x="4243362" y="4817153"/>
              <a:ext cx="152400" cy="152400"/>
            </a:xfrm>
            <a:prstGeom prst="ellipse">
              <a:avLst/>
            </a:prstGeom>
            <a:grpFill/>
            <a:ln w="571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altLang="en-US" b="0"/>
            </a:p>
          </p:txBody>
        </p:sp>
        <p:sp>
          <p:nvSpPr>
            <p:cNvPr id="13" name="Oval 25"/>
            <p:cNvSpPr>
              <a:spLocks noChangeArrowheads="1"/>
            </p:cNvSpPr>
            <p:nvPr/>
          </p:nvSpPr>
          <p:spPr bwMode="auto">
            <a:xfrm>
              <a:off x="5331866" y="4817153"/>
              <a:ext cx="152400" cy="152400"/>
            </a:xfrm>
            <a:prstGeom prst="ellipse">
              <a:avLst/>
            </a:prstGeom>
            <a:grpFill/>
            <a:ln w="571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altLang="en-US" b="0"/>
            </a:p>
          </p:txBody>
        </p:sp>
        <p:sp>
          <p:nvSpPr>
            <p:cNvPr id="14" name="Oval 25"/>
            <p:cNvSpPr>
              <a:spLocks noChangeArrowheads="1"/>
            </p:cNvSpPr>
            <p:nvPr/>
          </p:nvSpPr>
          <p:spPr bwMode="auto">
            <a:xfrm>
              <a:off x="4507936" y="5249201"/>
              <a:ext cx="152400" cy="152400"/>
            </a:xfrm>
            <a:prstGeom prst="ellipse">
              <a:avLst/>
            </a:prstGeom>
            <a:grpFill/>
            <a:ln w="571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altLang="en-US" b="0"/>
            </a:p>
          </p:txBody>
        </p:sp>
        <p:cxnSp>
          <p:nvCxnSpPr>
            <p:cNvPr id="15" name="Straight Connector 14"/>
            <p:cNvCxnSpPr>
              <a:stCxn id="8" idx="3"/>
              <a:endCxn id="10" idx="3"/>
            </p:cNvCxnSpPr>
            <p:nvPr/>
          </p:nvCxnSpPr>
          <p:spPr>
            <a:xfrm flipH="1">
              <a:off x="4634104" y="4155147"/>
              <a:ext cx="351656" cy="360040"/>
            </a:xfrm>
            <a:prstGeom prst="line">
              <a:avLst/>
            </a:prstGeom>
            <a:grpFill/>
            <a:ln w="571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>
              <a:stCxn id="8" idx="5"/>
              <a:endCxn id="9" idx="1"/>
            </p:cNvCxnSpPr>
            <p:nvPr/>
          </p:nvCxnSpPr>
          <p:spPr>
            <a:xfrm>
              <a:off x="5093524" y="4155147"/>
              <a:ext cx="180268" cy="243892"/>
            </a:xfrm>
            <a:prstGeom prst="line">
              <a:avLst/>
            </a:prstGeom>
            <a:grpFill/>
            <a:ln w="571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>
              <a:stCxn id="10" idx="3"/>
              <a:endCxn id="12" idx="7"/>
            </p:cNvCxnSpPr>
            <p:nvPr/>
          </p:nvCxnSpPr>
          <p:spPr>
            <a:xfrm flipH="1">
              <a:off x="4373444" y="4515187"/>
              <a:ext cx="260660" cy="324284"/>
            </a:xfrm>
            <a:prstGeom prst="line">
              <a:avLst/>
            </a:prstGeom>
            <a:grpFill/>
            <a:ln w="571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>
              <a:stCxn id="10" idx="4"/>
              <a:endCxn id="11" idx="1"/>
            </p:cNvCxnSpPr>
            <p:nvPr/>
          </p:nvCxnSpPr>
          <p:spPr>
            <a:xfrm>
              <a:off x="4687986" y="4537505"/>
              <a:ext cx="98518" cy="301966"/>
            </a:xfrm>
            <a:prstGeom prst="line">
              <a:avLst/>
            </a:prstGeom>
            <a:grpFill/>
            <a:ln w="571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>
              <a:stCxn id="9" idx="4"/>
              <a:endCxn id="13" idx="0"/>
            </p:cNvCxnSpPr>
            <p:nvPr/>
          </p:nvCxnSpPr>
          <p:spPr>
            <a:xfrm>
              <a:off x="5327674" y="4529121"/>
              <a:ext cx="80392" cy="288032"/>
            </a:xfrm>
            <a:prstGeom prst="line">
              <a:avLst/>
            </a:prstGeom>
            <a:grpFill/>
            <a:ln w="571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>
              <a:off x="4373444" y="4969553"/>
              <a:ext cx="180020" cy="297611"/>
            </a:xfrm>
            <a:prstGeom prst="line">
              <a:avLst/>
            </a:prstGeom>
            <a:grpFill/>
            <a:ln w="571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1" name="Oval 25"/>
          <p:cNvSpPr>
            <a:spLocks noChangeArrowheads="1"/>
          </p:cNvSpPr>
          <p:nvPr/>
        </p:nvSpPr>
        <p:spPr bwMode="auto">
          <a:xfrm>
            <a:off x="8181011" y="2931682"/>
            <a:ext cx="152400" cy="152400"/>
          </a:xfrm>
          <a:prstGeom prst="ellipse">
            <a:avLst/>
          </a:prstGeom>
          <a:solidFill>
            <a:schemeClr val="tx2"/>
          </a:solidFill>
          <a:ln w="5715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altLang="en-US" b="0"/>
          </a:p>
        </p:txBody>
      </p:sp>
      <p:sp>
        <p:nvSpPr>
          <p:cNvPr id="22" name="Oval 25"/>
          <p:cNvSpPr>
            <a:spLocks noChangeArrowheads="1"/>
          </p:cNvSpPr>
          <p:nvPr/>
        </p:nvSpPr>
        <p:spPr bwMode="auto">
          <a:xfrm>
            <a:off x="8829083" y="2931682"/>
            <a:ext cx="152400" cy="152400"/>
          </a:xfrm>
          <a:prstGeom prst="ellipse">
            <a:avLst/>
          </a:prstGeom>
          <a:solidFill>
            <a:schemeClr val="tx2"/>
          </a:solidFill>
          <a:ln w="5715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altLang="en-US" b="0"/>
          </a:p>
        </p:txBody>
      </p:sp>
      <p:sp>
        <p:nvSpPr>
          <p:cNvPr id="23" name="Oval 25"/>
          <p:cNvSpPr>
            <a:spLocks noChangeArrowheads="1"/>
          </p:cNvSpPr>
          <p:nvPr/>
        </p:nvSpPr>
        <p:spPr bwMode="auto">
          <a:xfrm>
            <a:off x="9413531" y="2931682"/>
            <a:ext cx="152400" cy="152400"/>
          </a:xfrm>
          <a:prstGeom prst="ellipse">
            <a:avLst/>
          </a:prstGeom>
          <a:solidFill>
            <a:schemeClr val="tx2"/>
          </a:solidFill>
          <a:ln w="5715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altLang="en-US" b="0"/>
          </a:p>
        </p:txBody>
      </p:sp>
      <p:cxnSp>
        <p:nvCxnSpPr>
          <p:cNvPr id="24" name="Straight Arrow Connector 23"/>
          <p:cNvCxnSpPr/>
          <p:nvPr/>
        </p:nvCxnSpPr>
        <p:spPr>
          <a:xfrm>
            <a:off x="4850518" y="2406039"/>
            <a:ext cx="18229" cy="1200298"/>
          </a:xfrm>
          <a:prstGeom prst="straightConnector1">
            <a:avLst/>
          </a:prstGeom>
          <a:ln w="57150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5" name="Group 24"/>
          <p:cNvGrpSpPr/>
          <p:nvPr/>
        </p:nvGrpSpPr>
        <p:grpSpPr>
          <a:xfrm>
            <a:off x="9753682" y="2381903"/>
            <a:ext cx="1330298" cy="1330298"/>
            <a:chOff x="8491834" y="3827817"/>
            <a:chExt cx="1848750" cy="1848750"/>
          </a:xfrm>
          <a:solidFill>
            <a:schemeClr val="accent2">
              <a:lumMod val="20000"/>
              <a:lumOff val="80000"/>
            </a:schemeClr>
          </a:solidFill>
        </p:grpSpPr>
        <p:sp>
          <p:nvSpPr>
            <p:cNvPr id="26" name="Oval 25"/>
            <p:cNvSpPr/>
            <p:nvPr/>
          </p:nvSpPr>
          <p:spPr>
            <a:xfrm>
              <a:off x="8491834" y="3827817"/>
              <a:ext cx="1848750" cy="1848750"/>
            </a:xfrm>
            <a:prstGeom prst="ellipse">
              <a:avLst/>
            </a:prstGeom>
            <a:grpFill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Oval 25"/>
            <p:cNvSpPr>
              <a:spLocks noChangeArrowheads="1"/>
            </p:cNvSpPr>
            <p:nvPr/>
          </p:nvSpPr>
          <p:spPr bwMode="auto">
            <a:xfrm>
              <a:off x="9355930" y="4020710"/>
              <a:ext cx="152400" cy="152400"/>
            </a:xfrm>
            <a:prstGeom prst="ellipse">
              <a:avLst/>
            </a:prstGeom>
            <a:grpFill/>
            <a:ln w="571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altLang="en-US" b="0"/>
            </a:p>
          </p:txBody>
        </p:sp>
        <p:sp>
          <p:nvSpPr>
            <p:cNvPr id="28" name="Oval 25"/>
            <p:cNvSpPr>
              <a:spLocks noChangeArrowheads="1"/>
            </p:cNvSpPr>
            <p:nvPr/>
          </p:nvSpPr>
          <p:spPr bwMode="auto">
            <a:xfrm>
              <a:off x="9643962" y="4372366"/>
              <a:ext cx="152400" cy="152400"/>
            </a:xfrm>
            <a:prstGeom prst="ellipse">
              <a:avLst/>
            </a:prstGeom>
            <a:grpFill/>
            <a:ln w="571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altLang="en-US" b="0"/>
            </a:p>
          </p:txBody>
        </p:sp>
        <p:sp>
          <p:nvSpPr>
            <p:cNvPr id="29" name="Oval 28"/>
            <p:cNvSpPr>
              <a:spLocks noChangeArrowheads="1"/>
            </p:cNvSpPr>
            <p:nvPr/>
          </p:nvSpPr>
          <p:spPr bwMode="auto">
            <a:xfrm>
              <a:off x="9004274" y="4380750"/>
              <a:ext cx="152400" cy="152400"/>
            </a:xfrm>
            <a:prstGeom prst="ellipse">
              <a:avLst/>
            </a:prstGeom>
            <a:grpFill/>
            <a:ln w="571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altLang="en-US" b="0"/>
            </a:p>
          </p:txBody>
        </p:sp>
        <p:sp>
          <p:nvSpPr>
            <p:cNvPr id="30" name="Oval 25"/>
            <p:cNvSpPr>
              <a:spLocks noChangeArrowheads="1"/>
            </p:cNvSpPr>
            <p:nvPr/>
          </p:nvSpPr>
          <p:spPr bwMode="auto">
            <a:xfrm>
              <a:off x="9156674" y="4812798"/>
              <a:ext cx="152400" cy="152400"/>
            </a:xfrm>
            <a:prstGeom prst="ellipse">
              <a:avLst/>
            </a:prstGeom>
            <a:grpFill/>
            <a:ln w="571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altLang="en-US" b="0"/>
            </a:p>
          </p:txBody>
        </p:sp>
        <p:sp>
          <p:nvSpPr>
            <p:cNvPr id="31" name="Oval 25"/>
            <p:cNvSpPr>
              <a:spLocks noChangeArrowheads="1"/>
            </p:cNvSpPr>
            <p:nvPr/>
          </p:nvSpPr>
          <p:spPr bwMode="auto">
            <a:xfrm>
              <a:off x="8635850" y="4812798"/>
              <a:ext cx="152400" cy="152400"/>
            </a:xfrm>
            <a:prstGeom prst="ellipse">
              <a:avLst/>
            </a:prstGeom>
            <a:grpFill/>
            <a:ln w="571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altLang="en-US" b="0"/>
            </a:p>
          </p:txBody>
        </p:sp>
        <p:sp>
          <p:nvSpPr>
            <p:cNvPr id="32" name="Oval 25"/>
            <p:cNvSpPr>
              <a:spLocks noChangeArrowheads="1"/>
            </p:cNvSpPr>
            <p:nvPr/>
          </p:nvSpPr>
          <p:spPr bwMode="auto">
            <a:xfrm>
              <a:off x="9724354" y="4812798"/>
              <a:ext cx="152400" cy="152400"/>
            </a:xfrm>
            <a:prstGeom prst="ellipse">
              <a:avLst/>
            </a:prstGeom>
            <a:grpFill/>
            <a:ln w="571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altLang="en-US" b="0"/>
            </a:p>
          </p:txBody>
        </p:sp>
        <p:sp>
          <p:nvSpPr>
            <p:cNvPr id="33" name="Oval 25"/>
            <p:cNvSpPr>
              <a:spLocks noChangeArrowheads="1"/>
            </p:cNvSpPr>
            <p:nvPr/>
          </p:nvSpPr>
          <p:spPr bwMode="auto">
            <a:xfrm>
              <a:off x="9724354" y="5236462"/>
              <a:ext cx="152400" cy="152400"/>
            </a:xfrm>
            <a:prstGeom prst="ellipse">
              <a:avLst/>
            </a:prstGeom>
            <a:grpFill/>
            <a:ln w="571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altLang="en-US" b="0"/>
            </a:p>
          </p:txBody>
        </p:sp>
        <p:sp>
          <p:nvSpPr>
            <p:cNvPr id="34" name="Oval 25"/>
            <p:cNvSpPr>
              <a:spLocks noChangeArrowheads="1"/>
            </p:cNvSpPr>
            <p:nvPr/>
          </p:nvSpPr>
          <p:spPr bwMode="auto">
            <a:xfrm>
              <a:off x="9292306" y="5244846"/>
              <a:ext cx="152400" cy="152400"/>
            </a:xfrm>
            <a:prstGeom prst="ellipse">
              <a:avLst/>
            </a:prstGeom>
            <a:grpFill/>
            <a:ln w="571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altLang="en-US" b="0"/>
            </a:p>
          </p:txBody>
        </p:sp>
        <p:sp>
          <p:nvSpPr>
            <p:cNvPr id="35" name="Oval 25"/>
            <p:cNvSpPr>
              <a:spLocks noChangeArrowheads="1"/>
            </p:cNvSpPr>
            <p:nvPr/>
          </p:nvSpPr>
          <p:spPr bwMode="auto">
            <a:xfrm>
              <a:off x="8995890" y="5244846"/>
              <a:ext cx="152400" cy="152400"/>
            </a:xfrm>
            <a:prstGeom prst="ellipse">
              <a:avLst/>
            </a:prstGeom>
            <a:grpFill/>
            <a:ln w="571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altLang="en-US" b="0"/>
            </a:p>
          </p:txBody>
        </p:sp>
        <p:cxnSp>
          <p:nvCxnSpPr>
            <p:cNvPr id="36" name="Straight Connector 35"/>
            <p:cNvCxnSpPr>
              <a:stCxn id="27" idx="3"/>
              <a:endCxn id="29" idx="3"/>
            </p:cNvCxnSpPr>
            <p:nvPr/>
          </p:nvCxnSpPr>
          <p:spPr>
            <a:xfrm flipH="1">
              <a:off x="9026592" y="4150792"/>
              <a:ext cx="351656" cy="360040"/>
            </a:xfrm>
            <a:prstGeom prst="line">
              <a:avLst/>
            </a:prstGeom>
            <a:grpFill/>
            <a:ln w="571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/>
            <p:cNvCxnSpPr>
              <a:stCxn id="27" idx="5"/>
              <a:endCxn id="28" idx="1"/>
            </p:cNvCxnSpPr>
            <p:nvPr/>
          </p:nvCxnSpPr>
          <p:spPr>
            <a:xfrm>
              <a:off x="9486012" y="4150792"/>
              <a:ext cx="180268" cy="243892"/>
            </a:xfrm>
            <a:prstGeom prst="line">
              <a:avLst/>
            </a:prstGeom>
            <a:grpFill/>
            <a:ln w="571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/>
            <p:cNvCxnSpPr>
              <a:stCxn id="29" idx="3"/>
              <a:endCxn id="31" idx="7"/>
            </p:cNvCxnSpPr>
            <p:nvPr/>
          </p:nvCxnSpPr>
          <p:spPr>
            <a:xfrm flipH="1">
              <a:off x="8765932" y="4510832"/>
              <a:ext cx="260660" cy="324284"/>
            </a:xfrm>
            <a:prstGeom prst="line">
              <a:avLst/>
            </a:prstGeom>
            <a:grpFill/>
            <a:ln w="571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/>
            <p:cNvCxnSpPr>
              <a:stCxn id="29" idx="4"/>
              <a:endCxn id="30" idx="1"/>
            </p:cNvCxnSpPr>
            <p:nvPr/>
          </p:nvCxnSpPr>
          <p:spPr>
            <a:xfrm>
              <a:off x="9080474" y="4533150"/>
              <a:ext cx="98518" cy="301966"/>
            </a:xfrm>
            <a:prstGeom prst="line">
              <a:avLst/>
            </a:prstGeom>
            <a:grpFill/>
            <a:ln w="571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/>
            <p:cNvCxnSpPr>
              <a:stCxn id="30" idx="4"/>
              <a:endCxn id="35" idx="7"/>
            </p:cNvCxnSpPr>
            <p:nvPr/>
          </p:nvCxnSpPr>
          <p:spPr>
            <a:xfrm flipH="1">
              <a:off x="9125972" y="4965198"/>
              <a:ext cx="106902" cy="301966"/>
            </a:xfrm>
            <a:prstGeom prst="line">
              <a:avLst/>
            </a:prstGeom>
            <a:grpFill/>
            <a:ln w="571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/>
            <p:cNvCxnSpPr>
              <a:stCxn id="30" idx="6"/>
              <a:endCxn id="32" idx="3"/>
            </p:cNvCxnSpPr>
            <p:nvPr/>
          </p:nvCxnSpPr>
          <p:spPr>
            <a:xfrm>
              <a:off x="9309074" y="4888998"/>
              <a:ext cx="437598" cy="53882"/>
            </a:xfrm>
            <a:prstGeom prst="line">
              <a:avLst/>
            </a:prstGeom>
            <a:grpFill/>
            <a:ln w="571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/>
            <p:cNvCxnSpPr>
              <a:stCxn id="32" idx="4"/>
              <a:endCxn id="33" idx="0"/>
            </p:cNvCxnSpPr>
            <p:nvPr/>
          </p:nvCxnSpPr>
          <p:spPr>
            <a:xfrm>
              <a:off x="9800554" y="4965198"/>
              <a:ext cx="0" cy="271264"/>
            </a:xfrm>
            <a:prstGeom prst="line">
              <a:avLst/>
            </a:prstGeom>
            <a:grpFill/>
            <a:ln w="571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/>
            <p:cNvCxnSpPr>
              <a:stCxn id="30" idx="5"/>
              <a:endCxn id="34" idx="0"/>
            </p:cNvCxnSpPr>
            <p:nvPr/>
          </p:nvCxnSpPr>
          <p:spPr>
            <a:xfrm>
              <a:off x="9286756" y="4942880"/>
              <a:ext cx="81750" cy="301966"/>
            </a:xfrm>
            <a:prstGeom prst="line">
              <a:avLst/>
            </a:prstGeom>
            <a:grpFill/>
            <a:ln w="571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44" name="TextBox 43"/>
              <p:cNvSpPr txBox="1"/>
              <p:nvPr/>
            </p:nvSpPr>
            <p:spPr>
              <a:xfrm>
                <a:off x="4354150" y="2710810"/>
                <a:ext cx="449418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b="0" i="1" smtClean="0">
                          <a:latin typeface="Cambria Math" panose="02040503050406030204" pitchFamily="18" charset="0"/>
                        </a:rPr>
                        <m:t>𝑖</m:t>
                      </m:r>
                    </m:oMath>
                  </m:oMathPara>
                </a14:m>
                <a:endParaRPr lang="en-US" sz="3600" dirty="0"/>
              </a:p>
            </p:txBody>
          </p:sp>
        </mc:Choice>
        <mc:Fallback xmlns="">
          <p:sp>
            <p:nvSpPr>
              <p:cNvPr id="44" name="TextBox 4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54150" y="2710810"/>
                <a:ext cx="449418" cy="646331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5" name="Group 44"/>
          <p:cNvGrpSpPr/>
          <p:nvPr/>
        </p:nvGrpSpPr>
        <p:grpSpPr>
          <a:xfrm>
            <a:off x="5065693" y="2403556"/>
            <a:ext cx="1295245" cy="1295245"/>
            <a:chOff x="4099346" y="3832172"/>
            <a:chExt cx="1848750" cy="1848750"/>
          </a:xfrm>
          <a:solidFill>
            <a:schemeClr val="accent2">
              <a:lumMod val="20000"/>
              <a:lumOff val="80000"/>
            </a:schemeClr>
          </a:solidFill>
        </p:grpSpPr>
        <p:sp>
          <p:nvSpPr>
            <p:cNvPr id="46" name="Oval 45"/>
            <p:cNvSpPr/>
            <p:nvPr/>
          </p:nvSpPr>
          <p:spPr>
            <a:xfrm>
              <a:off x="4099346" y="3832172"/>
              <a:ext cx="1848750" cy="1848750"/>
            </a:xfrm>
            <a:prstGeom prst="ellipse">
              <a:avLst/>
            </a:prstGeom>
            <a:grpFill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Oval 25"/>
            <p:cNvSpPr>
              <a:spLocks noChangeArrowheads="1"/>
            </p:cNvSpPr>
            <p:nvPr/>
          </p:nvSpPr>
          <p:spPr bwMode="auto">
            <a:xfrm>
              <a:off x="4963442" y="4025065"/>
              <a:ext cx="152400" cy="152400"/>
            </a:xfrm>
            <a:prstGeom prst="ellipse">
              <a:avLst/>
            </a:prstGeom>
            <a:grpFill/>
            <a:ln w="571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altLang="en-US" b="0"/>
            </a:p>
          </p:txBody>
        </p:sp>
        <p:sp>
          <p:nvSpPr>
            <p:cNvPr id="48" name="Oval 25"/>
            <p:cNvSpPr>
              <a:spLocks noChangeArrowheads="1"/>
            </p:cNvSpPr>
            <p:nvPr/>
          </p:nvSpPr>
          <p:spPr bwMode="auto">
            <a:xfrm>
              <a:off x="5251474" y="4376721"/>
              <a:ext cx="152400" cy="152400"/>
            </a:xfrm>
            <a:prstGeom prst="ellipse">
              <a:avLst/>
            </a:prstGeom>
            <a:grpFill/>
            <a:ln w="571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altLang="en-US" b="0"/>
            </a:p>
          </p:txBody>
        </p:sp>
        <p:sp>
          <p:nvSpPr>
            <p:cNvPr id="49" name="Oval 48"/>
            <p:cNvSpPr>
              <a:spLocks noChangeArrowheads="1"/>
            </p:cNvSpPr>
            <p:nvPr/>
          </p:nvSpPr>
          <p:spPr bwMode="auto">
            <a:xfrm>
              <a:off x="4611786" y="4385105"/>
              <a:ext cx="152400" cy="152400"/>
            </a:xfrm>
            <a:prstGeom prst="ellipse">
              <a:avLst/>
            </a:prstGeom>
            <a:grpFill/>
            <a:ln w="571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altLang="en-US" b="0"/>
            </a:p>
          </p:txBody>
        </p:sp>
        <p:sp>
          <p:nvSpPr>
            <p:cNvPr id="50" name="Oval 25"/>
            <p:cNvSpPr>
              <a:spLocks noChangeArrowheads="1"/>
            </p:cNvSpPr>
            <p:nvPr/>
          </p:nvSpPr>
          <p:spPr bwMode="auto">
            <a:xfrm>
              <a:off x="4764186" y="4817153"/>
              <a:ext cx="152400" cy="152400"/>
            </a:xfrm>
            <a:prstGeom prst="ellipse">
              <a:avLst/>
            </a:prstGeom>
            <a:grpFill/>
            <a:ln w="571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altLang="en-US" b="0"/>
            </a:p>
          </p:txBody>
        </p:sp>
        <p:sp>
          <p:nvSpPr>
            <p:cNvPr id="51" name="Oval 25"/>
            <p:cNvSpPr>
              <a:spLocks noChangeArrowheads="1"/>
            </p:cNvSpPr>
            <p:nvPr/>
          </p:nvSpPr>
          <p:spPr bwMode="auto">
            <a:xfrm>
              <a:off x="4243362" y="4817153"/>
              <a:ext cx="152400" cy="152400"/>
            </a:xfrm>
            <a:prstGeom prst="ellipse">
              <a:avLst/>
            </a:prstGeom>
            <a:grpFill/>
            <a:ln w="571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altLang="en-US" b="0"/>
            </a:p>
          </p:txBody>
        </p:sp>
        <p:sp>
          <p:nvSpPr>
            <p:cNvPr id="52" name="Oval 25"/>
            <p:cNvSpPr>
              <a:spLocks noChangeArrowheads="1"/>
            </p:cNvSpPr>
            <p:nvPr/>
          </p:nvSpPr>
          <p:spPr bwMode="auto">
            <a:xfrm>
              <a:off x="5331866" y="4817153"/>
              <a:ext cx="152400" cy="152400"/>
            </a:xfrm>
            <a:prstGeom prst="ellipse">
              <a:avLst/>
            </a:prstGeom>
            <a:grpFill/>
            <a:ln w="571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altLang="en-US" b="0"/>
            </a:p>
          </p:txBody>
        </p:sp>
        <p:sp>
          <p:nvSpPr>
            <p:cNvPr id="53" name="Oval 25"/>
            <p:cNvSpPr>
              <a:spLocks noChangeArrowheads="1"/>
            </p:cNvSpPr>
            <p:nvPr/>
          </p:nvSpPr>
          <p:spPr bwMode="auto">
            <a:xfrm>
              <a:off x="4507936" y="5249201"/>
              <a:ext cx="152400" cy="152400"/>
            </a:xfrm>
            <a:prstGeom prst="ellipse">
              <a:avLst/>
            </a:prstGeom>
            <a:grpFill/>
            <a:ln w="571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altLang="en-US" b="0"/>
            </a:p>
          </p:txBody>
        </p:sp>
        <p:cxnSp>
          <p:nvCxnSpPr>
            <p:cNvPr id="54" name="Straight Connector 53"/>
            <p:cNvCxnSpPr>
              <a:stCxn id="47" idx="3"/>
              <a:endCxn id="49" idx="3"/>
            </p:cNvCxnSpPr>
            <p:nvPr/>
          </p:nvCxnSpPr>
          <p:spPr>
            <a:xfrm flipH="1">
              <a:off x="4634104" y="4155147"/>
              <a:ext cx="351656" cy="360040"/>
            </a:xfrm>
            <a:prstGeom prst="line">
              <a:avLst/>
            </a:prstGeom>
            <a:grpFill/>
            <a:ln w="571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traight Connector 54"/>
            <p:cNvCxnSpPr>
              <a:stCxn id="47" idx="5"/>
              <a:endCxn id="48" idx="1"/>
            </p:cNvCxnSpPr>
            <p:nvPr/>
          </p:nvCxnSpPr>
          <p:spPr>
            <a:xfrm>
              <a:off x="5093524" y="4155147"/>
              <a:ext cx="180268" cy="243892"/>
            </a:xfrm>
            <a:prstGeom prst="line">
              <a:avLst/>
            </a:prstGeom>
            <a:grpFill/>
            <a:ln w="571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Straight Connector 55"/>
            <p:cNvCxnSpPr>
              <a:stCxn id="49" idx="3"/>
              <a:endCxn id="51" idx="7"/>
            </p:cNvCxnSpPr>
            <p:nvPr/>
          </p:nvCxnSpPr>
          <p:spPr>
            <a:xfrm flipH="1">
              <a:off x="4373444" y="4515187"/>
              <a:ext cx="260660" cy="324284"/>
            </a:xfrm>
            <a:prstGeom prst="line">
              <a:avLst/>
            </a:prstGeom>
            <a:grpFill/>
            <a:ln w="571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Straight Connector 56"/>
            <p:cNvCxnSpPr>
              <a:stCxn id="49" idx="4"/>
              <a:endCxn id="50" idx="1"/>
            </p:cNvCxnSpPr>
            <p:nvPr/>
          </p:nvCxnSpPr>
          <p:spPr>
            <a:xfrm>
              <a:off x="4687986" y="4537505"/>
              <a:ext cx="98518" cy="301966"/>
            </a:xfrm>
            <a:prstGeom prst="line">
              <a:avLst/>
            </a:prstGeom>
            <a:grpFill/>
            <a:ln w="571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Straight Connector 57"/>
            <p:cNvCxnSpPr>
              <a:stCxn id="48" idx="4"/>
              <a:endCxn id="52" idx="0"/>
            </p:cNvCxnSpPr>
            <p:nvPr/>
          </p:nvCxnSpPr>
          <p:spPr>
            <a:xfrm>
              <a:off x="5327674" y="4529121"/>
              <a:ext cx="80392" cy="288032"/>
            </a:xfrm>
            <a:prstGeom prst="line">
              <a:avLst/>
            </a:prstGeom>
            <a:grpFill/>
            <a:ln w="571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Straight Connector 58"/>
            <p:cNvCxnSpPr/>
            <p:nvPr/>
          </p:nvCxnSpPr>
          <p:spPr>
            <a:xfrm>
              <a:off x="4373444" y="4969553"/>
              <a:ext cx="180020" cy="297611"/>
            </a:xfrm>
            <a:prstGeom prst="line">
              <a:avLst/>
            </a:prstGeom>
            <a:grpFill/>
            <a:ln w="571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60" name="TextBox 59"/>
              <p:cNvSpPr txBox="1"/>
              <p:nvPr/>
            </p:nvSpPr>
            <p:spPr>
              <a:xfrm>
                <a:off x="488297" y="2436853"/>
                <a:ext cx="3622530" cy="584775"/>
              </a:xfrm>
              <a:prstGeom prst="rect">
                <a:avLst/>
              </a:prstGeom>
              <a:solidFill>
                <a:schemeClr val="accent3">
                  <a:lumMod val="20000"/>
                  <a:lumOff val="80000"/>
                </a:schemeClr>
              </a:solidFill>
            </p:spPr>
            <p:txBody>
              <a:bodyPr wrap="none" rtlCol="0">
                <a:spAutoFit/>
              </a:bodyPr>
              <a:lstStyle/>
              <a:p>
                <a:r>
                  <a:rPr lang="en-US" sz="3200" dirty="0"/>
                  <a:t>Level-</a:t>
                </a:r>
                <a:r>
                  <a:rPr lang="en-US" sz="3200" dirty="0" err="1"/>
                  <a:t>i</a:t>
                </a:r>
                <a:r>
                  <a:rPr lang="en-US" sz="3200" dirty="0"/>
                  <a:t> clustering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: </m:t>
                    </m:r>
                  </m:oMath>
                </a14:m>
                <a:endParaRPr lang="en-US" sz="3200" dirty="0"/>
              </a:p>
            </p:txBody>
          </p:sp>
        </mc:Choice>
        <mc:Fallback xmlns="">
          <p:sp>
            <p:nvSpPr>
              <p:cNvPr id="60" name="TextBox 5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8297" y="2436853"/>
                <a:ext cx="3622530" cy="584775"/>
              </a:xfrm>
              <a:prstGeom prst="rect">
                <a:avLst/>
              </a:prstGeom>
              <a:blipFill>
                <a:blip r:embed="rId4"/>
                <a:stretch>
                  <a:fillRect l="-4209" t="-12500" b="-3437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1" name="Rectangle 60"/>
              <p:cNvSpPr/>
              <p:nvPr/>
            </p:nvSpPr>
            <p:spPr>
              <a:xfrm>
                <a:off x="737114" y="3058133"/>
                <a:ext cx="2811219" cy="66717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360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begChr m:val="|"/>
                              <m:endChr m:val="|"/>
                              <m:ctrlPr>
                                <a:rPr lang="en-US" sz="3600" b="0" i="1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3600" b="0" i="1" smtClean="0">
                                      <a:solidFill>
                                        <a:srgbClr val="7030A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3600" b="0" i="1" smtClean="0">
                                      <a:solidFill>
                                        <a:srgbClr val="7030A0"/>
                                      </a:solidFill>
                                      <a:latin typeface="Cambria Math" panose="02040503050406030204" pitchFamily="18" charset="0"/>
                                    </a:rPr>
                                    <m:t>𝐶</m:t>
                                  </m:r>
                                </m:e>
                                <m:sub>
                                  <m:r>
                                    <a:rPr lang="en-US" sz="3600" b="0" i="1" smtClean="0">
                                      <a:solidFill>
                                        <a:srgbClr val="7030A0"/>
                                      </a:solidFill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</m:e>
                          </m:d>
                          <m:r>
                            <a:rPr lang="en-US" sz="36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en-US" sz="3600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  <m:sup>
                          <m:r>
                            <a:rPr lang="en-US" sz="3600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1−</m:t>
                          </m:r>
                          <m:r>
                            <a:rPr lang="en-US" sz="36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sz="3600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/</m:t>
                          </m:r>
                          <m:r>
                            <a:rPr lang="en-US" sz="36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𝑘</m:t>
                          </m:r>
                        </m:sup>
                      </m:sSup>
                    </m:oMath>
                  </m:oMathPara>
                </a14:m>
                <a:endParaRPr lang="en-US" sz="36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61" name="Rectangle 6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7114" y="3058133"/>
                <a:ext cx="2811219" cy="667170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2" name="TextBox 61"/>
              <p:cNvSpPr txBox="1"/>
              <p:nvPr/>
            </p:nvSpPr>
            <p:spPr>
              <a:xfrm>
                <a:off x="5166591" y="3457924"/>
                <a:ext cx="437748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𝑢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62" name="TextBox 6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66591" y="3457924"/>
                <a:ext cx="437748" cy="461665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3" name="TextBox 62"/>
              <p:cNvSpPr txBox="1"/>
              <p:nvPr/>
            </p:nvSpPr>
            <p:spPr>
              <a:xfrm>
                <a:off x="6558569" y="2716040"/>
                <a:ext cx="437748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𝑣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63" name="TextBox 6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58569" y="2716040"/>
                <a:ext cx="437748" cy="461665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65" name="Straight Connector 64"/>
          <p:cNvCxnSpPr>
            <a:stCxn id="62" idx="0"/>
            <a:endCxn id="12" idx="3"/>
          </p:cNvCxnSpPr>
          <p:nvPr/>
        </p:nvCxnSpPr>
        <p:spPr>
          <a:xfrm flipV="1">
            <a:off x="5385465" y="3167573"/>
            <a:ext cx="1453713" cy="29035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9" name="Freeform 68"/>
          <p:cNvSpPr/>
          <p:nvPr/>
        </p:nvSpPr>
        <p:spPr>
          <a:xfrm>
            <a:off x="5474589" y="3169919"/>
            <a:ext cx="2197744" cy="524538"/>
          </a:xfrm>
          <a:custGeom>
            <a:avLst/>
            <a:gdLst>
              <a:gd name="connsiteX0" fmla="*/ 2117035 w 2117035"/>
              <a:gd name="connsiteY0" fmla="*/ 0 h 644096"/>
              <a:gd name="connsiteX1" fmla="*/ 1878496 w 2117035"/>
              <a:gd name="connsiteY1" fmla="*/ 496957 h 644096"/>
              <a:gd name="connsiteX2" fmla="*/ 1461052 w 2117035"/>
              <a:gd name="connsiteY2" fmla="*/ 636105 h 644096"/>
              <a:gd name="connsiteX3" fmla="*/ 0 w 2117035"/>
              <a:gd name="connsiteY3" fmla="*/ 308113 h 644096"/>
              <a:gd name="connsiteX0" fmla="*/ 2117035 w 2117035"/>
              <a:gd name="connsiteY0" fmla="*/ 0 h 505301"/>
              <a:gd name="connsiteX1" fmla="*/ 1878496 w 2117035"/>
              <a:gd name="connsiteY1" fmla="*/ 496957 h 505301"/>
              <a:gd name="connsiteX2" fmla="*/ 0 w 2117035"/>
              <a:gd name="connsiteY2" fmla="*/ 308113 h 505301"/>
              <a:gd name="connsiteX0" fmla="*/ 2117035 w 2117035"/>
              <a:gd name="connsiteY0" fmla="*/ 0 h 524538"/>
              <a:gd name="connsiteX1" fmla="*/ 1600200 w 2117035"/>
              <a:gd name="connsiteY1" fmla="*/ 516835 h 524538"/>
              <a:gd name="connsiteX2" fmla="*/ 0 w 2117035"/>
              <a:gd name="connsiteY2" fmla="*/ 308113 h 5245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117035" h="524538">
                <a:moveTo>
                  <a:pt x="2117035" y="0"/>
                </a:moveTo>
                <a:cubicBezTo>
                  <a:pt x="2052431" y="195469"/>
                  <a:pt x="1953039" y="465483"/>
                  <a:pt x="1600200" y="516835"/>
                </a:cubicBezTo>
                <a:cubicBezTo>
                  <a:pt x="1247361" y="568187"/>
                  <a:pt x="391353" y="347455"/>
                  <a:pt x="0" y="308113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Right Arrow 69"/>
          <p:cNvSpPr/>
          <p:nvPr/>
        </p:nvSpPr>
        <p:spPr>
          <a:xfrm>
            <a:off x="636104" y="4690652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Freeform 3"/>
          <p:cNvSpPr/>
          <p:nvPr/>
        </p:nvSpPr>
        <p:spPr>
          <a:xfrm>
            <a:off x="5501491" y="3447562"/>
            <a:ext cx="4646361" cy="395291"/>
          </a:xfrm>
          <a:custGeom>
            <a:avLst/>
            <a:gdLst>
              <a:gd name="connsiteX0" fmla="*/ 0 w 4701209"/>
              <a:gd name="connsiteY0" fmla="*/ 29817 h 506970"/>
              <a:gd name="connsiteX1" fmla="*/ 3041374 w 4701209"/>
              <a:gd name="connsiteY1" fmla="*/ 506895 h 506970"/>
              <a:gd name="connsiteX2" fmla="*/ 4701209 w 4701209"/>
              <a:gd name="connsiteY2" fmla="*/ 0 h 5069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701209" h="506970">
                <a:moveTo>
                  <a:pt x="0" y="29817"/>
                </a:moveTo>
                <a:cubicBezTo>
                  <a:pt x="1128919" y="270840"/>
                  <a:pt x="2257839" y="511864"/>
                  <a:pt x="3041374" y="506895"/>
                </a:cubicBezTo>
                <a:cubicBezTo>
                  <a:pt x="3824909" y="501926"/>
                  <a:pt x="4263059" y="250963"/>
                  <a:pt x="4701209" y="0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4" name="Rectangle 63"/>
              <p:cNvSpPr/>
              <p:nvPr/>
            </p:nvSpPr>
            <p:spPr>
              <a:xfrm>
                <a:off x="1639259" y="4677765"/>
                <a:ext cx="8201604" cy="53931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2800" dirty="0"/>
                  <a:t> </a:t>
                </a:r>
                <a:r>
                  <a:rPr lang="en-US" sz="2800" dirty="0" err="1"/>
                  <a:t>w.h.p</a:t>
                </a:r>
                <a:r>
                  <a:rPr lang="en-US" sz="2800" dirty="0"/>
                  <a:t>. a vertex has at most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8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p>
                        <m:r>
                          <a:rPr lang="en-US" sz="28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1/</m:t>
                        </m:r>
                        <m:r>
                          <a:rPr lang="en-US" sz="28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𝑘</m:t>
                        </m:r>
                      </m:sup>
                    </m:sSup>
                    <m:r>
                      <m:rPr>
                        <m:sty m:val="p"/>
                      </m:rPr>
                      <a:rPr lang="en-US" sz="2800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log</m:t>
                    </m:r>
                    <m:r>
                      <a:rPr lang="en-US" sz="2800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800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sz="2800" dirty="0">
                    <a:solidFill>
                      <a:srgbClr val="C00000"/>
                    </a:solidFill>
                  </a:rPr>
                  <a:t> </a:t>
                </a:r>
                <a:r>
                  <a:rPr lang="en-US" sz="2800" dirty="0"/>
                  <a:t>adjacent clusters</a:t>
                </a:r>
              </a:p>
            </p:txBody>
          </p:sp>
        </mc:Choice>
        <mc:Fallback xmlns="">
          <p:sp>
            <p:nvSpPr>
              <p:cNvPr id="64" name="Rectangle 6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39259" y="4677765"/>
                <a:ext cx="8201604" cy="539315"/>
              </a:xfrm>
              <a:prstGeom prst="rect">
                <a:avLst/>
              </a:prstGeom>
              <a:blipFill>
                <a:blip r:embed="rId8"/>
                <a:stretch>
                  <a:fillRect l="-595" t="-6742" r="-446" b="-3146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44590066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Basic Example: Shortest-Path Trees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Preserve distances w.r.t a </a:t>
            </a:r>
            <a:r>
              <a:rPr lang="en-US" dirty="0">
                <a:solidFill>
                  <a:srgbClr val="FF0000"/>
                </a:solidFill>
              </a:rPr>
              <a:t>fixed</a:t>
            </a:r>
            <a:r>
              <a:rPr lang="en-US" dirty="0"/>
              <a:t> source node</a:t>
            </a:r>
          </a:p>
          <a:p>
            <a:r>
              <a:rPr lang="en-US" dirty="0"/>
              <a:t>What if we want to preserve distances between all pairs?</a:t>
            </a:r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AF85B304-0C6D-4274-84DA-6AED69028FD6}"/>
              </a:ext>
            </a:extLst>
          </p:cNvPr>
          <p:cNvSpPr>
            <a:spLocks noChangeArrowheads="1"/>
          </p:cNvSpPr>
          <p:nvPr/>
        </p:nvSpPr>
        <p:spPr bwMode="auto">
          <a:xfrm>
            <a:off x="7332827" y="3684591"/>
            <a:ext cx="212662" cy="212144"/>
          </a:xfrm>
          <a:prstGeom prst="ellipse">
            <a:avLst/>
          </a:prstGeom>
          <a:solidFill>
            <a:schemeClr val="accent1"/>
          </a:solidFill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he-IL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endParaRPr lang="en-US"/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20EC928E-0BB3-46C0-926B-37399A8C395B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66989" y="3683118"/>
            <a:ext cx="212662" cy="212144"/>
          </a:xfrm>
          <a:prstGeom prst="ellipse">
            <a:avLst/>
          </a:prstGeom>
          <a:solidFill>
            <a:schemeClr val="accent1"/>
          </a:solidFill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he-IL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endParaRPr lang="en-US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E4D9AC79-D195-44F7-949D-09B3D60C80E3}"/>
              </a:ext>
            </a:extLst>
          </p:cNvPr>
          <p:cNvSpPr>
            <a:spLocks noChangeArrowheads="1"/>
          </p:cNvSpPr>
          <p:nvPr/>
        </p:nvSpPr>
        <p:spPr bwMode="auto">
          <a:xfrm>
            <a:off x="7834944" y="4680492"/>
            <a:ext cx="212662" cy="212144"/>
          </a:xfrm>
          <a:prstGeom prst="ellipse">
            <a:avLst/>
          </a:prstGeom>
          <a:solidFill>
            <a:schemeClr val="accent1"/>
          </a:solidFill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he-IL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endParaRPr lang="en-US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E05AE6C9-E359-4434-9BD0-84D386DDA37F}"/>
              </a:ext>
            </a:extLst>
          </p:cNvPr>
          <p:cNvSpPr>
            <a:spLocks noChangeArrowheads="1"/>
          </p:cNvSpPr>
          <p:nvPr/>
        </p:nvSpPr>
        <p:spPr bwMode="auto">
          <a:xfrm>
            <a:off x="5838289" y="4701117"/>
            <a:ext cx="212662" cy="212144"/>
          </a:xfrm>
          <a:prstGeom prst="ellipse">
            <a:avLst/>
          </a:prstGeom>
          <a:solidFill>
            <a:schemeClr val="accent1"/>
          </a:solidFill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he-IL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endParaRPr lang="en-US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354BDCD6-7310-495D-A807-F2D079FB6152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69943" y="5627776"/>
            <a:ext cx="212662" cy="212144"/>
          </a:xfrm>
          <a:prstGeom prst="ellipse">
            <a:avLst/>
          </a:prstGeom>
          <a:solidFill>
            <a:schemeClr val="accent1"/>
          </a:solidFill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he-IL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endParaRPr lang="en-US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93E692A9-EF07-4D1D-AEF8-B6084274CFC9}"/>
              </a:ext>
            </a:extLst>
          </p:cNvPr>
          <p:cNvSpPr>
            <a:spLocks noChangeArrowheads="1"/>
          </p:cNvSpPr>
          <p:nvPr/>
        </p:nvSpPr>
        <p:spPr bwMode="auto">
          <a:xfrm>
            <a:off x="7353503" y="5638089"/>
            <a:ext cx="212662" cy="212144"/>
          </a:xfrm>
          <a:prstGeom prst="ellipse">
            <a:avLst/>
          </a:prstGeom>
          <a:solidFill>
            <a:schemeClr val="accent1"/>
          </a:solidFill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he-IL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endParaRPr lang="en-US"/>
          </a:p>
        </p:txBody>
      </p:sp>
      <p:cxnSp>
        <p:nvCxnSpPr>
          <p:cNvPr id="10" name="AutoShape 25">
            <a:extLst>
              <a:ext uri="{FF2B5EF4-FFF2-40B4-BE49-F238E27FC236}">
                <a16:creationId xmlns:a16="http://schemas.microsoft.com/office/drawing/2014/main" id="{FD929F14-EC13-48F3-8C36-DF4EC89B6DCC}"/>
              </a:ext>
            </a:extLst>
          </p:cNvPr>
          <p:cNvCxnSpPr>
            <a:cxnSpLocks noChangeShapeType="1"/>
          </p:cNvCxnSpPr>
          <p:nvPr/>
        </p:nvCxnSpPr>
        <p:spPr bwMode="auto">
          <a:xfrm flipH="1">
            <a:off x="5944620" y="3876110"/>
            <a:ext cx="453382" cy="813221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1" name="AutoShape 26">
            <a:extLst>
              <a:ext uri="{FF2B5EF4-FFF2-40B4-BE49-F238E27FC236}">
                <a16:creationId xmlns:a16="http://schemas.microsoft.com/office/drawing/2014/main" id="{8AA01327-C69B-4725-A1C5-9BF3474C3FA7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5944620" y="4925047"/>
            <a:ext cx="456336" cy="721881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2" name="AutoShape 27">
            <a:extLst>
              <a:ext uri="{FF2B5EF4-FFF2-40B4-BE49-F238E27FC236}">
                <a16:creationId xmlns:a16="http://schemas.microsoft.com/office/drawing/2014/main" id="{513D02A4-1DBA-4551-8626-54665600FB08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6591465" y="3789191"/>
            <a:ext cx="729547" cy="1473"/>
          </a:xfrm>
          <a:prstGeom prst="straightConnector1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3" name="AutoShape 28">
            <a:extLst>
              <a:ext uri="{FF2B5EF4-FFF2-40B4-BE49-F238E27FC236}">
                <a16:creationId xmlns:a16="http://schemas.microsoft.com/office/drawing/2014/main" id="{01269E85-DFFA-4E1B-8AB1-61A7B66B91DB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7514475" y="3877584"/>
            <a:ext cx="426800" cy="791122"/>
          </a:xfrm>
          <a:prstGeom prst="straightConnector1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4" name="AutoShape 29">
            <a:extLst>
              <a:ext uri="{FF2B5EF4-FFF2-40B4-BE49-F238E27FC236}">
                <a16:creationId xmlns:a16="http://schemas.microsoft.com/office/drawing/2014/main" id="{971AD5EC-4D24-4448-AC18-FDBFBE3E416C}"/>
              </a:ext>
            </a:extLst>
          </p:cNvPr>
          <p:cNvCxnSpPr>
            <a:cxnSpLocks noChangeShapeType="1"/>
          </p:cNvCxnSpPr>
          <p:nvPr/>
        </p:nvCxnSpPr>
        <p:spPr bwMode="auto">
          <a:xfrm flipH="1">
            <a:off x="7535151" y="4904422"/>
            <a:ext cx="406124" cy="752818"/>
          </a:xfrm>
          <a:prstGeom prst="straightConnector1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5" name="AutoShape 30">
            <a:extLst>
              <a:ext uri="{FF2B5EF4-FFF2-40B4-BE49-F238E27FC236}">
                <a16:creationId xmlns:a16="http://schemas.microsoft.com/office/drawing/2014/main" id="{537BE961-C4AC-48F3-BF00-2A033693E706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6594419" y="5733848"/>
            <a:ext cx="747269" cy="10313"/>
          </a:xfrm>
          <a:prstGeom prst="straightConnector1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6" name="AutoShape 31">
            <a:extLst>
              <a:ext uri="{FF2B5EF4-FFF2-40B4-BE49-F238E27FC236}">
                <a16:creationId xmlns:a16="http://schemas.microsoft.com/office/drawing/2014/main" id="{3E6460BF-8ADE-4DE0-BC65-0B42B1942A47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6548638" y="3876110"/>
            <a:ext cx="835878" cy="1781130"/>
          </a:xfrm>
          <a:prstGeom prst="straightConnector1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7" name="AutoShape 32">
            <a:extLst>
              <a:ext uri="{FF2B5EF4-FFF2-40B4-BE49-F238E27FC236}">
                <a16:creationId xmlns:a16="http://schemas.microsoft.com/office/drawing/2014/main" id="{685BD16C-7F38-4C74-AC1C-A85BBF777AC4}"/>
              </a:ext>
            </a:extLst>
          </p:cNvPr>
          <p:cNvCxnSpPr>
            <a:cxnSpLocks noChangeShapeType="1"/>
          </p:cNvCxnSpPr>
          <p:nvPr/>
        </p:nvCxnSpPr>
        <p:spPr bwMode="auto">
          <a:xfrm flipH="1">
            <a:off x="6551591" y="3877584"/>
            <a:ext cx="812249" cy="1769344"/>
          </a:xfrm>
          <a:prstGeom prst="straightConnector1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8" name="AutoShape 33">
            <a:extLst>
              <a:ext uri="{FF2B5EF4-FFF2-40B4-BE49-F238E27FC236}">
                <a16:creationId xmlns:a16="http://schemas.microsoft.com/office/drawing/2014/main" id="{022727F0-46FA-464A-A701-8FB1E11C1F50}"/>
              </a:ext>
            </a:extLst>
          </p:cNvPr>
          <p:cNvCxnSpPr>
            <a:cxnSpLocks noChangeShapeType="1"/>
          </p:cNvCxnSpPr>
          <p:nvPr/>
        </p:nvCxnSpPr>
        <p:spPr bwMode="auto">
          <a:xfrm flipV="1">
            <a:off x="6062765" y="4786564"/>
            <a:ext cx="1760365" cy="20625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9" name="AutoShape 34">
            <a:extLst>
              <a:ext uri="{FF2B5EF4-FFF2-40B4-BE49-F238E27FC236}">
                <a16:creationId xmlns:a16="http://schemas.microsoft.com/office/drawing/2014/main" id="{C6D832B5-C6BA-4D91-B6DA-CCD1B098150D}"/>
              </a:ext>
            </a:extLst>
          </p:cNvPr>
          <p:cNvCxnSpPr>
            <a:cxnSpLocks noChangeShapeType="1"/>
          </p:cNvCxnSpPr>
          <p:nvPr/>
        </p:nvCxnSpPr>
        <p:spPr bwMode="auto">
          <a:xfrm flipV="1">
            <a:off x="6019938" y="3877584"/>
            <a:ext cx="1343903" cy="842685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0" name="AutoShape 35">
            <a:extLst>
              <a:ext uri="{FF2B5EF4-FFF2-40B4-BE49-F238E27FC236}">
                <a16:creationId xmlns:a16="http://schemas.microsoft.com/office/drawing/2014/main" id="{0FBF1DCE-F1BE-47B7-AA42-25C95850B31C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6019938" y="4894110"/>
            <a:ext cx="1364578" cy="763131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1" name="AutoShape 36">
            <a:extLst>
              <a:ext uri="{FF2B5EF4-FFF2-40B4-BE49-F238E27FC236}">
                <a16:creationId xmlns:a16="http://schemas.microsoft.com/office/drawing/2014/main" id="{46DE0114-1ABC-410F-85EB-E1367C9A4471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6473320" y="3907048"/>
            <a:ext cx="2953" cy="1708942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2" name="AutoShape 37">
            <a:extLst>
              <a:ext uri="{FF2B5EF4-FFF2-40B4-BE49-F238E27FC236}">
                <a16:creationId xmlns:a16="http://schemas.microsoft.com/office/drawing/2014/main" id="{22201457-2EFA-4798-8B87-F8CF05233D6F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6548638" y="3876110"/>
            <a:ext cx="1317320" cy="823533"/>
          </a:xfrm>
          <a:prstGeom prst="straightConnector1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3" name="AutoShape 38">
            <a:extLst>
              <a:ext uri="{FF2B5EF4-FFF2-40B4-BE49-F238E27FC236}">
                <a16:creationId xmlns:a16="http://schemas.microsoft.com/office/drawing/2014/main" id="{37B0735E-4E7F-4312-89D2-BD676AF1E662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7439158" y="3908521"/>
            <a:ext cx="20675" cy="1717781"/>
          </a:xfrm>
          <a:prstGeom prst="straightConnector1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4" name="AutoShape 39">
            <a:extLst>
              <a:ext uri="{FF2B5EF4-FFF2-40B4-BE49-F238E27FC236}">
                <a16:creationId xmlns:a16="http://schemas.microsoft.com/office/drawing/2014/main" id="{AE609723-7C52-4AF4-86F3-DF53E14D614E}"/>
              </a:ext>
            </a:extLst>
          </p:cNvPr>
          <p:cNvCxnSpPr>
            <a:cxnSpLocks noChangeShapeType="1"/>
          </p:cNvCxnSpPr>
          <p:nvPr/>
        </p:nvCxnSpPr>
        <p:spPr bwMode="auto">
          <a:xfrm flipH="1">
            <a:off x="6551591" y="4873485"/>
            <a:ext cx="1314366" cy="773444"/>
          </a:xfrm>
          <a:prstGeom prst="straightConnector1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7" name="Rounded Rectangular Callout 26"/>
          <p:cNvSpPr/>
          <p:nvPr/>
        </p:nvSpPr>
        <p:spPr>
          <a:xfrm>
            <a:off x="1817954" y="3600724"/>
            <a:ext cx="1930400" cy="612648"/>
          </a:xfrm>
          <a:prstGeom prst="wedgeRoundRectCallout">
            <a:avLst>
              <a:gd name="adj1" fmla="val 45302"/>
              <a:gd name="adj2" fmla="val 119789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/>
              <a:t>Stretch</a:t>
            </a:r>
          </a:p>
        </p:txBody>
      </p:sp>
    </p:spTree>
    <p:extLst>
      <p:ext uri="{BB962C8B-B14F-4D97-AF65-F5344CB8AC3E}">
        <p14:creationId xmlns:p14="http://schemas.microsoft.com/office/powerpoint/2010/main" val="37706218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2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/>
              <p:cNvSpPr>
                <a:spLocks noGrp="1"/>
              </p:cNvSpPr>
              <p:nvPr>
                <p:ph type="title"/>
              </p:nvPr>
            </p:nvSpPr>
            <p:spPr>
              <a:xfrm>
                <a:off x="238731" y="215431"/>
                <a:ext cx="10515600" cy="1325563"/>
              </a:xfrm>
            </p:spPr>
            <p:txBody>
              <a:bodyPr>
                <a:normAutofit/>
              </a:bodyPr>
              <a:lstStyle/>
              <a:p>
                <a:r>
                  <a:rPr lang="en-US" b="1" dirty="0">
                    <a:solidFill>
                      <a:srgbClr val="C00000"/>
                    </a:solidFill>
                  </a:rPr>
                  <a:t>Graph Spanners [Peleg, Sch</a:t>
                </a:r>
                <a14:m>
                  <m:oMath xmlns:m="http://schemas.openxmlformats.org/officeDocument/2006/math">
                    <m:acc>
                      <m:accPr>
                        <m:chr m:val="̈"/>
                        <m:ctrlPr>
                          <a:rPr lang="en-US" b="1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1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𝒂</m:t>
                        </m:r>
                      </m:e>
                    </m:acc>
                  </m:oMath>
                </a14:m>
                <a:r>
                  <a:rPr lang="en-US" b="1" dirty="0" err="1">
                    <a:solidFill>
                      <a:srgbClr val="C00000"/>
                    </a:solidFill>
                  </a:rPr>
                  <a:t>ffer</a:t>
                </a:r>
                <a:r>
                  <a:rPr lang="en-US" b="1" dirty="0">
                    <a:solidFill>
                      <a:srgbClr val="C00000"/>
                    </a:solidFill>
                  </a:rPr>
                  <a:t> ‘89]</a:t>
                </a:r>
                <a:br>
                  <a:rPr lang="en-US" dirty="0">
                    <a:solidFill>
                      <a:srgbClr val="0070C0"/>
                    </a:solidFill>
                  </a:rPr>
                </a:br>
                <a:endParaRPr lang="en-US" dirty="0"/>
              </a:p>
            </p:txBody>
          </p:sp>
        </mc:Choice>
        <mc:Fallback xmlns="">
          <p:sp>
            <p:nvSpPr>
              <p:cNvPr id="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238731" y="215431"/>
                <a:ext cx="10515600" cy="1325563"/>
              </a:xfrm>
              <a:blipFill>
                <a:blip r:embed="rId2"/>
                <a:stretch>
                  <a:fillRect l="-2319" t="-1330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TextBox 5"/>
          <p:cNvSpPr txBox="1"/>
          <p:nvPr/>
        </p:nvSpPr>
        <p:spPr>
          <a:xfrm>
            <a:off x="174360" y="1163409"/>
            <a:ext cx="1196558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/>
              <a:t>Sparse subgraphs that preserve distances up to some bounded stretch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7"/>
              <p:cNvSpPr txBox="1"/>
              <p:nvPr/>
            </p:nvSpPr>
            <p:spPr>
              <a:xfrm>
                <a:off x="1686000" y="2033374"/>
                <a:ext cx="7621061" cy="1140633"/>
              </a:xfrm>
              <a:prstGeom prst="rect">
                <a:avLst/>
              </a:prstGeom>
              <a:solidFill>
                <a:schemeClr val="accent4">
                  <a:lumMod val="20000"/>
                  <a:lumOff val="80000"/>
                </a:schemeClr>
              </a:solidFill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3200" b="1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𝒇</m:t>
                    </m:r>
                    <m:r>
                      <a:rPr lang="en-US" sz="3200" b="1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3200" b="1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𝒅</m:t>
                    </m:r>
                    <m:r>
                      <a:rPr lang="en-US" sz="3200" b="1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3200" b="1" dirty="0">
                    <a:solidFill>
                      <a:srgbClr val="7030A0"/>
                    </a:solidFill>
                  </a:rPr>
                  <a:t>-spanner </a:t>
                </a:r>
                <a:r>
                  <a:rPr lang="en-US" sz="3200" dirty="0"/>
                  <a:t>is a subgraph </a:t>
                </a:r>
                <a14:m>
                  <m:oMath xmlns:m="http://schemas.openxmlformats.org/officeDocument/2006/math">
                    <m:r>
                      <a:rPr lang="en-US" sz="3200" b="1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𝑯</m:t>
                    </m:r>
                    <m:r>
                      <a:rPr lang="en-US" sz="3200" b="1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⊆</m:t>
                    </m:r>
                    <m:r>
                      <a:rPr lang="en-US" sz="3200" b="1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𝑮</m:t>
                    </m:r>
                    <m:r>
                      <a:rPr lang="en-US" sz="3200" b="1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3200" dirty="0"/>
                  <a:t>such that</a:t>
                </a:r>
              </a:p>
              <a:p>
                <a:pPr algn="ctr"/>
                <a14:m>
                  <m:oMath xmlns:m="http://schemas.openxmlformats.org/officeDocument/2006/math">
                    <m:sSub>
                      <m:sSubPr>
                        <m:ctrlPr>
                          <a:rPr lang="en-US" sz="32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2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𝒅</m:t>
                        </m:r>
                      </m:e>
                      <m:sub>
                        <m:r>
                          <a:rPr lang="en-US" sz="32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𝑯</m:t>
                        </m:r>
                      </m:sub>
                    </m:sSub>
                    <m:d>
                      <m:dPr>
                        <m:ctrlPr>
                          <a:rPr lang="en-US" sz="32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32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𝒖</m:t>
                        </m:r>
                        <m:r>
                          <a:rPr lang="en-US" sz="32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32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𝒗</m:t>
                        </m:r>
                      </m:e>
                    </m:d>
                    <m:r>
                      <a:rPr lang="en-US" sz="3200" b="1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≤</m:t>
                    </m:r>
                    <m:r>
                      <a:rPr lang="en-US" sz="3200" b="1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𝒇</m:t>
                    </m:r>
                    <m:d>
                      <m:dPr>
                        <m:ctrlPr>
                          <a:rPr lang="en-US" sz="32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3200" b="1" i="1" smtClean="0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3200" b="1" i="1" smtClean="0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</a:rPr>
                              <m:t>𝒅</m:t>
                            </m:r>
                          </m:e>
                          <m:sub>
                            <m:r>
                              <a:rPr lang="en-US" sz="3200" b="1" i="1" smtClean="0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</a:rPr>
                              <m:t>𝑮</m:t>
                            </m:r>
                          </m:sub>
                        </m:sSub>
                        <m:d>
                          <m:dPr>
                            <m:ctrlPr>
                              <a:rPr lang="en-US" sz="3200" b="1" i="1" smtClean="0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3200" b="1" i="1" smtClean="0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</a:rPr>
                              <m:t>𝒖</m:t>
                            </m:r>
                            <m:r>
                              <a:rPr lang="en-US" sz="3200" b="1" i="1" smtClean="0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sz="3200" b="1" i="1" smtClean="0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</a:rPr>
                              <m:t>𝒗</m:t>
                            </m:r>
                          </m:e>
                        </m:d>
                      </m:e>
                    </m:d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, ∀</m:t>
                    </m:r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𝑢</m:t>
                    </m:r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𝑣</m:t>
                    </m:r>
                  </m:oMath>
                </a14:m>
                <a:r>
                  <a:rPr lang="en-US" sz="3200" dirty="0"/>
                  <a:t> </a:t>
                </a:r>
              </a:p>
            </p:txBody>
          </p:sp>
        </mc:Choice>
        <mc:Fallback xmlns="">
          <p:sp>
            <p:nvSpPr>
              <p:cNvPr id="28" name="TextBox 2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86000" y="2033374"/>
                <a:ext cx="7621061" cy="1140633"/>
              </a:xfrm>
              <a:prstGeom prst="rect">
                <a:avLst/>
              </a:prstGeom>
              <a:blipFill>
                <a:blip r:embed="rId3"/>
                <a:stretch>
                  <a:fillRect t="-6417" r="-152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Box 28"/>
              <p:cNvSpPr txBox="1"/>
              <p:nvPr/>
            </p:nvSpPr>
            <p:spPr>
              <a:xfrm>
                <a:off x="320010" y="3663361"/>
                <a:ext cx="7695120" cy="175432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285750" indent="-28575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en-US" sz="3600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sz="36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36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𝑑</m:t>
                        </m:r>
                      </m:e>
                    </m:d>
                    <m:r>
                      <a:rPr lang="en-US" sz="3600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3600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𝑘𝑑</m:t>
                    </m:r>
                    <m:r>
                      <a:rPr lang="en-US" sz="3600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:</m:t>
                    </m:r>
                  </m:oMath>
                </a14:m>
                <a:r>
                  <a:rPr lang="en-US" sz="3600" dirty="0">
                    <a:solidFill>
                      <a:srgbClr val="7030A0"/>
                    </a:solidFill>
                  </a:rPr>
                  <a:t> </a:t>
                </a:r>
                <a:r>
                  <a:rPr lang="en-US" sz="3600" b="1" dirty="0"/>
                  <a:t>multiplicative k-spanners 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en-US" sz="3600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sz="36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36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𝑑</m:t>
                        </m:r>
                      </m:e>
                    </m:d>
                    <m:r>
                      <a:rPr lang="en-US" sz="3600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3600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𝑑</m:t>
                    </m:r>
                    <m:r>
                      <a:rPr lang="en-US" sz="3600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3600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𝛽</m:t>
                    </m:r>
                  </m:oMath>
                </a14:m>
                <a:r>
                  <a:rPr lang="en-US" sz="3600" dirty="0">
                    <a:solidFill>
                      <a:srgbClr val="7030A0"/>
                    </a:solidFill>
                  </a:rPr>
                  <a:t>:  </a:t>
                </a:r>
                <a:r>
                  <a:rPr lang="en-US" sz="3600" dirty="0"/>
                  <a:t>additive spanners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en-US" sz="3600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sz="36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36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𝑑</m:t>
                        </m:r>
                      </m:e>
                    </m:d>
                    <m:r>
                      <a:rPr lang="en-US" sz="3600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3600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𝛼</m:t>
                    </m:r>
                    <m:r>
                      <a:rPr lang="en-US" sz="3600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3600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𝑑</m:t>
                    </m:r>
                    <m:r>
                      <a:rPr lang="en-US" sz="3600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3600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𝛽</m:t>
                    </m:r>
                  </m:oMath>
                </a14:m>
                <a:r>
                  <a:rPr lang="en-US" sz="3600" dirty="0">
                    <a:solidFill>
                      <a:srgbClr val="7030A0"/>
                    </a:solidFill>
                  </a:rPr>
                  <a:t>: </a:t>
                </a:r>
                <a14:m>
                  <m:oMath xmlns:m="http://schemas.openxmlformats.org/officeDocument/2006/math">
                    <m:r>
                      <a:rPr lang="en-US" sz="36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3600" b="0" i="1" smtClean="0">
                        <a:latin typeface="Cambria Math" panose="02040503050406030204" pitchFamily="18" charset="0"/>
                      </a:rPr>
                      <m:t>𝛼</m:t>
                    </m:r>
                    <m:r>
                      <a:rPr lang="en-US" sz="3600" b="0" i="1" smtClean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sz="3600" b="0" i="1" smtClean="0">
                        <a:latin typeface="Cambria Math" panose="02040503050406030204" pitchFamily="18" charset="0"/>
                      </a:rPr>
                      <m:t>𝛽</m:t>
                    </m:r>
                    <m:r>
                      <a:rPr lang="en-US" sz="36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3600" dirty="0"/>
                  <a:t> spanners</a:t>
                </a:r>
              </a:p>
            </p:txBody>
          </p:sp>
        </mc:Choice>
        <mc:Fallback xmlns="">
          <p:sp>
            <p:nvSpPr>
              <p:cNvPr id="29" name="TextBox 2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0010" y="3663361"/>
                <a:ext cx="7695120" cy="1754326"/>
              </a:xfrm>
              <a:prstGeom prst="rect">
                <a:avLst/>
              </a:prstGeom>
              <a:blipFill>
                <a:blip r:embed="rId4"/>
                <a:stretch>
                  <a:fillRect t="-5556" r="-1425" b="-1215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1" name="TextBox 30"/>
          <p:cNvSpPr txBox="1"/>
          <p:nvPr/>
        </p:nvSpPr>
        <p:spPr>
          <a:xfrm>
            <a:off x="934138" y="5819628"/>
            <a:ext cx="1032372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/>
              <a:t>Goal: </a:t>
            </a:r>
            <a:r>
              <a:rPr lang="en-US" sz="4000" dirty="0"/>
              <a:t>optimize </a:t>
            </a:r>
            <a:r>
              <a:rPr lang="en-US" sz="4000" i="1" dirty="0"/>
              <a:t>tradeoff</a:t>
            </a:r>
            <a:r>
              <a:rPr lang="en-US" sz="4000" dirty="0"/>
              <a:t> between </a:t>
            </a:r>
            <a:r>
              <a:rPr lang="en-US" sz="4000" dirty="0">
                <a:solidFill>
                  <a:srgbClr val="7030A0"/>
                </a:solidFill>
              </a:rPr>
              <a:t>size</a:t>
            </a:r>
            <a:r>
              <a:rPr lang="en-US" sz="4000" dirty="0"/>
              <a:t> and </a:t>
            </a:r>
            <a:r>
              <a:rPr lang="en-US" sz="4000" dirty="0">
                <a:solidFill>
                  <a:srgbClr val="7030A0"/>
                </a:solidFill>
              </a:rPr>
              <a:t>stretch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8571460" y="3812363"/>
                <a:ext cx="3321166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1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1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𝒅</m:t>
                          </m:r>
                        </m:e>
                        <m:sub>
                          <m:r>
                            <a:rPr lang="en-US" sz="2400" b="1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𝑯</m:t>
                          </m:r>
                        </m:sub>
                      </m:sSub>
                      <m:d>
                        <m:dPr>
                          <m:ctrlPr>
                            <a:rPr lang="en-US" sz="2400" b="1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1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𝒖</m:t>
                          </m:r>
                          <m:r>
                            <a:rPr lang="en-US" sz="2400" b="1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2400" b="1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𝒗</m:t>
                          </m:r>
                        </m:e>
                      </m:d>
                      <m:r>
                        <a:rPr lang="en-US" sz="2400" b="1" i="1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≤</m:t>
                      </m:r>
                      <m:r>
                        <a:rPr lang="en-US" sz="2400" b="1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𝒌</m:t>
                      </m:r>
                      <m:r>
                        <a:rPr lang="en-US" sz="2400" b="1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⋅</m:t>
                      </m:r>
                      <m:sSub>
                        <m:sSubPr>
                          <m:ctrlPr>
                            <a:rPr lang="en-US" sz="2400" b="1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1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𝒅</m:t>
                          </m:r>
                        </m:e>
                        <m:sub>
                          <m:r>
                            <a:rPr lang="en-US" sz="2400" b="1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𝑮</m:t>
                          </m:r>
                        </m:sub>
                      </m:sSub>
                      <m:d>
                        <m:dPr>
                          <m:ctrlPr>
                            <a:rPr lang="en-US" sz="2400" b="1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1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𝒖</m:t>
                          </m:r>
                          <m:r>
                            <a:rPr lang="en-US" sz="2400" b="1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2400" b="1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𝒗</m:t>
                          </m:r>
                        </m:e>
                      </m:d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71460" y="3812363"/>
                <a:ext cx="3321166" cy="461665"/>
              </a:xfrm>
              <a:prstGeom prst="rect">
                <a:avLst/>
              </a:prstGeom>
              <a:blipFill>
                <a:blip r:embed="rId5"/>
                <a:stretch>
                  <a:fillRect b="-263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29"/>
              <p:cNvSpPr txBox="1"/>
              <p:nvPr/>
            </p:nvSpPr>
            <p:spPr>
              <a:xfrm>
                <a:off x="8571460" y="4398037"/>
                <a:ext cx="3471527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1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1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𝒅</m:t>
                          </m:r>
                        </m:e>
                        <m:sub>
                          <m:r>
                            <a:rPr lang="en-US" sz="2400" b="1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𝑯</m:t>
                          </m:r>
                        </m:sub>
                      </m:sSub>
                      <m:d>
                        <m:dPr>
                          <m:ctrlPr>
                            <a:rPr lang="en-US" sz="2400" b="1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1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𝒖</m:t>
                          </m:r>
                          <m:r>
                            <a:rPr lang="en-US" sz="2400" b="1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2400" b="1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𝒗</m:t>
                          </m:r>
                        </m:e>
                      </m:d>
                      <m:r>
                        <a:rPr lang="en-US" sz="2400" b="1" i="1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≤</m:t>
                      </m:r>
                      <m:sSub>
                        <m:sSubPr>
                          <m:ctrlPr>
                            <a:rPr lang="en-US" sz="2400" b="1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1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𝒅</m:t>
                          </m:r>
                        </m:e>
                        <m:sub>
                          <m:r>
                            <a:rPr lang="en-US" sz="2400" b="1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𝑮</m:t>
                          </m:r>
                        </m:sub>
                      </m:sSub>
                      <m:d>
                        <m:dPr>
                          <m:ctrlPr>
                            <a:rPr lang="en-US" sz="2400" b="1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1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𝒖</m:t>
                          </m:r>
                          <m:r>
                            <a:rPr lang="en-US" sz="2400" b="1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2400" b="1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𝒗</m:t>
                          </m:r>
                        </m:e>
                      </m:d>
                      <m:r>
                        <a:rPr lang="en-US" sz="2400" b="0" i="0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2400" b="0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𝛽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30" name="TextBox 2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71460" y="4398037"/>
                <a:ext cx="3471527" cy="461665"/>
              </a:xfrm>
              <a:prstGeom prst="rect">
                <a:avLst/>
              </a:prstGeom>
              <a:blipFill>
                <a:blip r:embed="rId6"/>
                <a:stretch>
                  <a:fillRect b="-1710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5195043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/>
      <p:bldP spid="3" grpId="0"/>
      <p:bldP spid="3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8580"/>
            <a:ext cx="10515600" cy="1325563"/>
          </a:xfrm>
        </p:spPr>
        <p:txBody>
          <a:bodyPr/>
          <a:lstStyle/>
          <a:p>
            <a:r>
              <a:rPr lang="en-US" dirty="0"/>
              <a:t>Examples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284018" y="1393739"/>
                <a:ext cx="10515600" cy="4351338"/>
              </a:xfrm>
            </p:spPr>
            <p:txBody>
              <a:bodyPr/>
              <a:lstStyle/>
              <a:p>
                <a:r>
                  <a:rPr lang="en-US" dirty="0"/>
                  <a:t>2-spanner for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𝐾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?</m:t>
                    </m:r>
                  </m:oMath>
                </a14:m>
                <a:endParaRPr lang="en-US" dirty="0"/>
              </a:p>
              <a:p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  <a:p>
                <a:r>
                  <a:rPr lang="en-US" dirty="0"/>
                  <a:t>2-spanner for general graph?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84018" y="1393739"/>
                <a:ext cx="10515600" cy="4351338"/>
              </a:xfrm>
              <a:blipFill>
                <a:blip r:embed="rId2"/>
                <a:stretch>
                  <a:fillRect l="-1043" t="-238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Oval 3">
            <a:extLst>
              <a:ext uri="{FF2B5EF4-FFF2-40B4-BE49-F238E27FC236}">
                <a16:creationId xmlns:a16="http://schemas.microsoft.com/office/drawing/2014/main" id="{AF85B304-0C6D-4274-84DA-6AED69028FD6}"/>
              </a:ext>
            </a:extLst>
          </p:cNvPr>
          <p:cNvSpPr>
            <a:spLocks noChangeArrowheads="1"/>
          </p:cNvSpPr>
          <p:nvPr/>
        </p:nvSpPr>
        <p:spPr bwMode="auto">
          <a:xfrm>
            <a:off x="8588960" y="1190776"/>
            <a:ext cx="212662" cy="212144"/>
          </a:xfrm>
          <a:prstGeom prst="ellipse">
            <a:avLst/>
          </a:prstGeom>
          <a:solidFill>
            <a:schemeClr val="accent1"/>
          </a:solidFill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he-IL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endParaRPr lang="en-US"/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20EC928E-0BB3-46C0-926B-37399A8C395B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23122" y="1189303"/>
            <a:ext cx="212662" cy="212144"/>
          </a:xfrm>
          <a:prstGeom prst="ellipse">
            <a:avLst/>
          </a:prstGeom>
          <a:solidFill>
            <a:schemeClr val="accent1"/>
          </a:solidFill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he-IL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endParaRPr lang="en-US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E4D9AC79-D195-44F7-949D-09B3D60C80E3}"/>
              </a:ext>
            </a:extLst>
          </p:cNvPr>
          <p:cNvSpPr>
            <a:spLocks noChangeArrowheads="1"/>
          </p:cNvSpPr>
          <p:nvPr/>
        </p:nvSpPr>
        <p:spPr bwMode="auto">
          <a:xfrm>
            <a:off x="9091077" y="2186677"/>
            <a:ext cx="212662" cy="212144"/>
          </a:xfrm>
          <a:prstGeom prst="ellipse">
            <a:avLst/>
          </a:prstGeom>
          <a:solidFill>
            <a:schemeClr val="accent1"/>
          </a:solidFill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he-IL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endParaRPr lang="en-US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E05AE6C9-E359-4434-9BD0-84D386DDA37F}"/>
              </a:ext>
            </a:extLst>
          </p:cNvPr>
          <p:cNvSpPr>
            <a:spLocks noChangeArrowheads="1"/>
          </p:cNvSpPr>
          <p:nvPr/>
        </p:nvSpPr>
        <p:spPr bwMode="auto">
          <a:xfrm>
            <a:off x="7094422" y="2207302"/>
            <a:ext cx="212662" cy="212144"/>
          </a:xfrm>
          <a:prstGeom prst="ellipse">
            <a:avLst/>
          </a:prstGeom>
          <a:solidFill>
            <a:schemeClr val="accent1"/>
          </a:solidFill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he-IL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endParaRPr lang="en-US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354BDCD6-7310-495D-A807-F2D079FB6152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26076" y="3133961"/>
            <a:ext cx="212662" cy="212144"/>
          </a:xfrm>
          <a:prstGeom prst="ellipse">
            <a:avLst/>
          </a:prstGeom>
          <a:solidFill>
            <a:schemeClr val="accent1"/>
          </a:solidFill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he-IL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endParaRPr lang="en-US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93E692A9-EF07-4D1D-AEF8-B6084274CFC9}"/>
              </a:ext>
            </a:extLst>
          </p:cNvPr>
          <p:cNvSpPr>
            <a:spLocks noChangeArrowheads="1"/>
          </p:cNvSpPr>
          <p:nvPr/>
        </p:nvSpPr>
        <p:spPr bwMode="auto">
          <a:xfrm>
            <a:off x="8609636" y="3144274"/>
            <a:ext cx="212662" cy="212144"/>
          </a:xfrm>
          <a:prstGeom prst="ellipse">
            <a:avLst/>
          </a:prstGeom>
          <a:solidFill>
            <a:schemeClr val="accent1"/>
          </a:solidFill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he-IL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endParaRPr lang="en-US"/>
          </a:p>
        </p:txBody>
      </p:sp>
      <p:cxnSp>
        <p:nvCxnSpPr>
          <p:cNvPr id="10" name="AutoShape 25">
            <a:extLst>
              <a:ext uri="{FF2B5EF4-FFF2-40B4-BE49-F238E27FC236}">
                <a16:creationId xmlns:a16="http://schemas.microsoft.com/office/drawing/2014/main" id="{FD929F14-EC13-48F3-8C36-DF4EC89B6DCC}"/>
              </a:ext>
            </a:extLst>
          </p:cNvPr>
          <p:cNvCxnSpPr>
            <a:cxnSpLocks noChangeShapeType="1"/>
          </p:cNvCxnSpPr>
          <p:nvPr/>
        </p:nvCxnSpPr>
        <p:spPr bwMode="auto">
          <a:xfrm flipH="1">
            <a:off x="7200753" y="1382295"/>
            <a:ext cx="453382" cy="813221"/>
          </a:xfrm>
          <a:prstGeom prst="straightConnector1">
            <a:avLst/>
          </a:prstGeom>
          <a:noFill/>
          <a:ln w="762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1" name="AutoShape 26">
            <a:extLst>
              <a:ext uri="{FF2B5EF4-FFF2-40B4-BE49-F238E27FC236}">
                <a16:creationId xmlns:a16="http://schemas.microsoft.com/office/drawing/2014/main" id="{8AA01327-C69B-4725-A1C5-9BF3474C3FA7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7200753" y="2431232"/>
            <a:ext cx="456336" cy="721881"/>
          </a:xfrm>
          <a:prstGeom prst="straightConnector1">
            <a:avLst/>
          </a:prstGeom>
          <a:noFill/>
          <a:ln w="762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2" name="AutoShape 27">
            <a:extLst>
              <a:ext uri="{FF2B5EF4-FFF2-40B4-BE49-F238E27FC236}">
                <a16:creationId xmlns:a16="http://schemas.microsoft.com/office/drawing/2014/main" id="{513D02A4-1DBA-4551-8626-54665600FB08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7847598" y="1295376"/>
            <a:ext cx="729547" cy="1473"/>
          </a:xfrm>
          <a:prstGeom prst="straightConnector1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3" name="AutoShape 28">
            <a:extLst>
              <a:ext uri="{FF2B5EF4-FFF2-40B4-BE49-F238E27FC236}">
                <a16:creationId xmlns:a16="http://schemas.microsoft.com/office/drawing/2014/main" id="{01269E85-DFFA-4E1B-8AB1-61A7B66B91DB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8770608" y="1383769"/>
            <a:ext cx="426800" cy="791122"/>
          </a:xfrm>
          <a:prstGeom prst="straightConnector1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4" name="AutoShape 29">
            <a:extLst>
              <a:ext uri="{FF2B5EF4-FFF2-40B4-BE49-F238E27FC236}">
                <a16:creationId xmlns:a16="http://schemas.microsoft.com/office/drawing/2014/main" id="{971AD5EC-4D24-4448-AC18-FDBFBE3E416C}"/>
              </a:ext>
            </a:extLst>
          </p:cNvPr>
          <p:cNvCxnSpPr>
            <a:cxnSpLocks noChangeShapeType="1"/>
          </p:cNvCxnSpPr>
          <p:nvPr/>
        </p:nvCxnSpPr>
        <p:spPr bwMode="auto">
          <a:xfrm flipH="1">
            <a:off x="8791284" y="2410607"/>
            <a:ext cx="406124" cy="752818"/>
          </a:xfrm>
          <a:prstGeom prst="straightConnector1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5" name="AutoShape 30">
            <a:extLst>
              <a:ext uri="{FF2B5EF4-FFF2-40B4-BE49-F238E27FC236}">
                <a16:creationId xmlns:a16="http://schemas.microsoft.com/office/drawing/2014/main" id="{537BE961-C4AC-48F3-BF00-2A033693E706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7850552" y="3240033"/>
            <a:ext cx="747269" cy="10313"/>
          </a:xfrm>
          <a:prstGeom prst="straightConnector1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6" name="AutoShape 31">
            <a:extLst>
              <a:ext uri="{FF2B5EF4-FFF2-40B4-BE49-F238E27FC236}">
                <a16:creationId xmlns:a16="http://schemas.microsoft.com/office/drawing/2014/main" id="{3E6460BF-8ADE-4DE0-BC65-0B42B1942A47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7804771" y="1382295"/>
            <a:ext cx="835878" cy="1781130"/>
          </a:xfrm>
          <a:prstGeom prst="straightConnector1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7" name="AutoShape 32">
            <a:extLst>
              <a:ext uri="{FF2B5EF4-FFF2-40B4-BE49-F238E27FC236}">
                <a16:creationId xmlns:a16="http://schemas.microsoft.com/office/drawing/2014/main" id="{685BD16C-7F38-4C74-AC1C-A85BBF777AC4}"/>
              </a:ext>
            </a:extLst>
          </p:cNvPr>
          <p:cNvCxnSpPr>
            <a:cxnSpLocks noChangeShapeType="1"/>
          </p:cNvCxnSpPr>
          <p:nvPr/>
        </p:nvCxnSpPr>
        <p:spPr bwMode="auto">
          <a:xfrm flipH="1">
            <a:off x="7807724" y="1383769"/>
            <a:ext cx="812249" cy="1769344"/>
          </a:xfrm>
          <a:prstGeom prst="straightConnector1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8" name="AutoShape 33">
            <a:extLst>
              <a:ext uri="{FF2B5EF4-FFF2-40B4-BE49-F238E27FC236}">
                <a16:creationId xmlns:a16="http://schemas.microsoft.com/office/drawing/2014/main" id="{022727F0-46FA-464A-A701-8FB1E11C1F50}"/>
              </a:ext>
            </a:extLst>
          </p:cNvPr>
          <p:cNvCxnSpPr>
            <a:cxnSpLocks noChangeShapeType="1"/>
          </p:cNvCxnSpPr>
          <p:nvPr/>
        </p:nvCxnSpPr>
        <p:spPr bwMode="auto">
          <a:xfrm flipV="1">
            <a:off x="7318898" y="2292749"/>
            <a:ext cx="1760365" cy="20625"/>
          </a:xfrm>
          <a:prstGeom prst="straightConnector1">
            <a:avLst/>
          </a:prstGeom>
          <a:noFill/>
          <a:ln w="762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9" name="AutoShape 34">
            <a:extLst>
              <a:ext uri="{FF2B5EF4-FFF2-40B4-BE49-F238E27FC236}">
                <a16:creationId xmlns:a16="http://schemas.microsoft.com/office/drawing/2014/main" id="{C6D832B5-C6BA-4D91-B6DA-CCD1B098150D}"/>
              </a:ext>
            </a:extLst>
          </p:cNvPr>
          <p:cNvCxnSpPr>
            <a:cxnSpLocks noChangeShapeType="1"/>
          </p:cNvCxnSpPr>
          <p:nvPr/>
        </p:nvCxnSpPr>
        <p:spPr bwMode="auto">
          <a:xfrm flipV="1">
            <a:off x="7276071" y="1383769"/>
            <a:ext cx="1343903" cy="842685"/>
          </a:xfrm>
          <a:prstGeom prst="straightConnector1">
            <a:avLst/>
          </a:prstGeom>
          <a:noFill/>
          <a:ln w="762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0" name="AutoShape 35">
            <a:extLst>
              <a:ext uri="{FF2B5EF4-FFF2-40B4-BE49-F238E27FC236}">
                <a16:creationId xmlns:a16="http://schemas.microsoft.com/office/drawing/2014/main" id="{0FBF1DCE-F1BE-47B7-AA42-25C95850B31C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7276071" y="2400295"/>
            <a:ext cx="1364578" cy="763131"/>
          </a:xfrm>
          <a:prstGeom prst="straightConnector1">
            <a:avLst/>
          </a:prstGeom>
          <a:noFill/>
          <a:ln w="762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1" name="AutoShape 36">
            <a:extLst>
              <a:ext uri="{FF2B5EF4-FFF2-40B4-BE49-F238E27FC236}">
                <a16:creationId xmlns:a16="http://schemas.microsoft.com/office/drawing/2014/main" id="{46DE0114-1ABC-410F-85EB-E1367C9A4471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7729453" y="1413233"/>
            <a:ext cx="2953" cy="1708942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2" name="AutoShape 37">
            <a:extLst>
              <a:ext uri="{FF2B5EF4-FFF2-40B4-BE49-F238E27FC236}">
                <a16:creationId xmlns:a16="http://schemas.microsoft.com/office/drawing/2014/main" id="{22201457-2EFA-4798-8B87-F8CF05233D6F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7804771" y="1382295"/>
            <a:ext cx="1317320" cy="823533"/>
          </a:xfrm>
          <a:prstGeom prst="straightConnector1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3" name="AutoShape 38">
            <a:extLst>
              <a:ext uri="{FF2B5EF4-FFF2-40B4-BE49-F238E27FC236}">
                <a16:creationId xmlns:a16="http://schemas.microsoft.com/office/drawing/2014/main" id="{37B0735E-4E7F-4312-89D2-BD676AF1E662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8695291" y="1414706"/>
            <a:ext cx="20675" cy="1717781"/>
          </a:xfrm>
          <a:prstGeom prst="straightConnector1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4" name="AutoShape 39">
            <a:extLst>
              <a:ext uri="{FF2B5EF4-FFF2-40B4-BE49-F238E27FC236}">
                <a16:creationId xmlns:a16="http://schemas.microsoft.com/office/drawing/2014/main" id="{AE609723-7C52-4AF4-86F3-DF53E14D614E}"/>
              </a:ext>
            </a:extLst>
          </p:cNvPr>
          <p:cNvCxnSpPr>
            <a:cxnSpLocks noChangeShapeType="1"/>
          </p:cNvCxnSpPr>
          <p:nvPr/>
        </p:nvCxnSpPr>
        <p:spPr bwMode="auto">
          <a:xfrm flipH="1">
            <a:off x="7807724" y="2379670"/>
            <a:ext cx="1314366" cy="773444"/>
          </a:xfrm>
          <a:prstGeom prst="straightConnector1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5" name="Oval 24">
            <a:extLst>
              <a:ext uri="{FF2B5EF4-FFF2-40B4-BE49-F238E27FC236}">
                <a16:creationId xmlns:a16="http://schemas.microsoft.com/office/drawing/2014/main" id="{93E692A9-EF07-4D1D-AEF8-B6084274CFC9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41722" y="4179495"/>
            <a:ext cx="212662" cy="212144"/>
          </a:xfrm>
          <a:prstGeom prst="ellipse">
            <a:avLst/>
          </a:prstGeom>
          <a:solidFill>
            <a:schemeClr val="accent1"/>
          </a:solidFill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he-IL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endParaRPr lang="en-US"/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id="{93E692A9-EF07-4D1D-AEF8-B6084274CFC9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86667" y="4179495"/>
            <a:ext cx="212662" cy="212144"/>
          </a:xfrm>
          <a:prstGeom prst="ellipse">
            <a:avLst/>
          </a:prstGeom>
          <a:solidFill>
            <a:schemeClr val="accent1"/>
          </a:solidFill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he-IL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endParaRPr lang="en-US"/>
          </a:p>
        </p:txBody>
      </p:sp>
      <p:sp>
        <p:nvSpPr>
          <p:cNvPr id="27" name="Oval 26">
            <a:extLst>
              <a:ext uri="{FF2B5EF4-FFF2-40B4-BE49-F238E27FC236}">
                <a16:creationId xmlns:a16="http://schemas.microsoft.com/office/drawing/2014/main" id="{93E692A9-EF07-4D1D-AEF8-B6084274CFC9}"/>
              </a:ext>
            </a:extLst>
          </p:cNvPr>
          <p:cNvSpPr>
            <a:spLocks noChangeArrowheads="1"/>
          </p:cNvSpPr>
          <p:nvPr/>
        </p:nvSpPr>
        <p:spPr bwMode="auto">
          <a:xfrm>
            <a:off x="7426994" y="4174881"/>
            <a:ext cx="212662" cy="212144"/>
          </a:xfrm>
          <a:prstGeom prst="ellipse">
            <a:avLst/>
          </a:prstGeom>
          <a:solidFill>
            <a:schemeClr val="accent1"/>
          </a:solidFill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he-IL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endParaRPr lang="en-US"/>
          </a:p>
        </p:txBody>
      </p:sp>
      <p:sp>
        <p:nvSpPr>
          <p:cNvPr id="28" name="Oval 27">
            <a:extLst>
              <a:ext uri="{FF2B5EF4-FFF2-40B4-BE49-F238E27FC236}">
                <a16:creationId xmlns:a16="http://schemas.microsoft.com/office/drawing/2014/main" id="{93E692A9-EF07-4D1D-AEF8-B6084274CFC9}"/>
              </a:ext>
            </a:extLst>
          </p:cNvPr>
          <p:cNvSpPr>
            <a:spLocks noChangeArrowheads="1"/>
          </p:cNvSpPr>
          <p:nvPr/>
        </p:nvSpPr>
        <p:spPr bwMode="auto">
          <a:xfrm>
            <a:off x="7971939" y="4174881"/>
            <a:ext cx="212662" cy="212144"/>
          </a:xfrm>
          <a:prstGeom prst="ellipse">
            <a:avLst/>
          </a:prstGeom>
          <a:solidFill>
            <a:schemeClr val="accent1"/>
          </a:solidFill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he-IL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endParaRPr lang="en-US"/>
          </a:p>
        </p:txBody>
      </p:sp>
      <p:sp>
        <p:nvSpPr>
          <p:cNvPr id="29" name="Oval 28">
            <a:extLst>
              <a:ext uri="{FF2B5EF4-FFF2-40B4-BE49-F238E27FC236}">
                <a16:creationId xmlns:a16="http://schemas.microsoft.com/office/drawing/2014/main" id="{93E692A9-EF07-4D1D-AEF8-B6084274CFC9}"/>
              </a:ext>
            </a:extLst>
          </p:cNvPr>
          <p:cNvSpPr>
            <a:spLocks noChangeArrowheads="1"/>
          </p:cNvSpPr>
          <p:nvPr/>
        </p:nvSpPr>
        <p:spPr bwMode="auto">
          <a:xfrm>
            <a:off x="8544594" y="4193348"/>
            <a:ext cx="212662" cy="212144"/>
          </a:xfrm>
          <a:prstGeom prst="ellipse">
            <a:avLst/>
          </a:prstGeom>
          <a:solidFill>
            <a:schemeClr val="accent1"/>
          </a:solidFill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he-IL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endParaRPr lang="en-US"/>
          </a:p>
        </p:txBody>
      </p:sp>
      <p:sp>
        <p:nvSpPr>
          <p:cNvPr id="30" name="Oval 29">
            <a:extLst>
              <a:ext uri="{FF2B5EF4-FFF2-40B4-BE49-F238E27FC236}">
                <a16:creationId xmlns:a16="http://schemas.microsoft.com/office/drawing/2014/main" id="{93E692A9-EF07-4D1D-AEF8-B6084274CFC9}"/>
              </a:ext>
            </a:extLst>
          </p:cNvPr>
          <p:cNvSpPr>
            <a:spLocks noChangeArrowheads="1"/>
          </p:cNvSpPr>
          <p:nvPr/>
        </p:nvSpPr>
        <p:spPr bwMode="auto">
          <a:xfrm>
            <a:off x="9089539" y="4193348"/>
            <a:ext cx="212662" cy="212144"/>
          </a:xfrm>
          <a:prstGeom prst="ellipse">
            <a:avLst/>
          </a:prstGeom>
          <a:solidFill>
            <a:schemeClr val="accent1"/>
          </a:solidFill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he-IL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endParaRPr lang="en-US"/>
          </a:p>
        </p:txBody>
      </p:sp>
      <p:sp>
        <p:nvSpPr>
          <p:cNvPr id="31" name="Oval 30">
            <a:extLst>
              <a:ext uri="{FF2B5EF4-FFF2-40B4-BE49-F238E27FC236}">
                <a16:creationId xmlns:a16="http://schemas.microsoft.com/office/drawing/2014/main" id="{93E692A9-EF07-4D1D-AEF8-B6084274CFC9}"/>
              </a:ext>
            </a:extLst>
          </p:cNvPr>
          <p:cNvSpPr>
            <a:spLocks noChangeArrowheads="1"/>
          </p:cNvSpPr>
          <p:nvPr/>
        </p:nvSpPr>
        <p:spPr bwMode="auto">
          <a:xfrm>
            <a:off x="9629866" y="4188734"/>
            <a:ext cx="212662" cy="212144"/>
          </a:xfrm>
          <a:prstGeom prst="ellipse">
            <a:avLst/>
          </a:prstGeom>
          <a:solidFill>
            <a:schemeClr val="accent1"/>
          </a:solidFill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he-IL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endParaRPr lang="en-US"/>
          </a:p>
        </p:txBody>
      </p:sp>
      <p:sp>
        <p:nvSpPr>
          <p:cNvPr id="32" name="Oval 31">
            <a:extLst>
              <a:ext uri="{FF2B5EF4-FFF2-40B4-BE49-F238E27FC236}">
                <a16:creationId xmlns:a16="http://schemas.microsoft.com/office/drawing/2014/main" id="{93E692A9-EF07-4D1D-AEF8-B6084274CFC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174811" y="4188734"/>
            <a:ext cx="212662" cy="212144"/>
          </a:xfrm>
          <a:prstGeom prst="ellipse">
            <a:avLst/>
          </a:prstGeom>
          <a:solidFill>
            <a:schemeClr val="accent1"/>
          </a:solidFill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he-IL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endParaRPr lang="en-US"/>
          </a:p>
        </p:txBody>
      </p:sp>
      <p:sp>
        <p:nvSpPr>
          <p:cNvPr id="33" name="Oval 32">
            <a:extLst>
              <a:ext uri="{FF2B5EF4-FFF2-40B4-BE49-F238E27FC236}">
                <a16:creationId xmlns:a16="http://schemas.microsoft.com/office/drawing/2014/main" id="{93E692A9-EF07-4D1D-AEF8-B6084274CFC9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92523" y="5116985"/>
            <a:ext cx="212662" cy="212144"/>
          </a:xfrm>
          <a:prstGeom prst="ellipse">
            <a:avLst/>
          </a:prstGeom>
          <a:solidFill>
            <a:schemeClr val="accent1"/>
          </a:solidFill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he-IL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endParaRPr lang="en-US"/>
          </a:p>
        </p:txBody>
      </p:sp>
      <p:sp>
        <p:nvSpPr>
          <p:cNvPr id="34" name="Oval 33">
            <a:extLst>
              <a:ext uri="{FF2B5EF4-FFF2-40B4-BE49-F238E27FC236}">
                <a16:creationId xmlns:a16="http://schemas.microsoft.com/office/drawing/2014/main" id="{93E692A9-EF07-4D1D-AEF8-B6084274CFC9}"/>
              </a:ext>
            </a:extLst>
          </p:cNvPr>
          <p:cNvSpPr>
            <a:spLocks noChangeArrowheads="1"/>
          </p:cNvSpPr>
          <p:nvPr/>
        </p:nvSpPr>
        <p:spPr bwMode="auto">
          <a:xfrm>
            <a:off x="6937468" y="5116985"/>
            <a:ext cx="212662" cy="212144"/>
          </a:xfrm>
          <a:prstGeom prst="ellipse">
            <a:avLst/>
          </a:prstGeom>
          <a:solidFill>
            <a:schemeClr val="accent1"/>
          </a:solidFill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he-IL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endParaRPr lang="en-US"/>
          </a:p>
        </p:txBody>
      </p:sp>
      <p:sp>
        <p:nvSpPr>
          <p:cNvPr id="35" name="Oval 34">
            <a:extLst>
              <a:ext uri="{FF2B5EF4-FFF2-40B4-BE49-F238E27FC236}">
                <a16:creationId xmlns:a16="http://schemas.microsoft.com/office/drawing/2014/main" id="{93E692A9-EF07-4D1D-AEF8-B6084274CFC9}"/>
              </a:ext>
            </a:extLst>
          </p:cNvPr>
          <p:cNvSpPr>
            <a:spLocks noChangeArrowheads="1"/>
          </p:cNvSpPr>
          <p:nvPr/>
        </p:nvSpPr>
        <p:spPr bwMode="auto">
          <a:xfrm>
            <a:off x="7477795" y="5112371"/>
            <a:ext cx="212662" cy="212144"/>
          </a:xfrm>
          <a:prstGeom prst="ellipse">
            <a:avLst/>
          </a:prstGeom>
          <a:solidFill>
            <a:schemeClr val="accent1"/>
          </a:solidFill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he-IL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endParaRPr lang="en-US"/>
          </a:p>
        </p:txBody>
      </p:sp>
      <p:sp>
        <p:nvSpPr>
          <p:cNvPr id="36" name="Oval 35">
            <a:extLst>
              <a:ext uri="{FF2B5EF4-FFF2-40B4-BE49-F238E27FC236}">
                <a16:creationId xmlns:a16="http://schemas.microsoft.com/office/drawing/2014/main" id="{93E692A9-EF07-4D1D-AEF8-B6084274CFC9}"/>
              </a:ext>
            </a:extLst>
          </p:cNvPr>
          <p:cNvSpPr>
            <a:spLocks noChangeArrowheads="1"/>
          </p:cNvSpPr>
          <p:nvPr/>
        </p:nvSpPr>
        <p:spPr bwMode="auto">
          <a:xfrm>
            <a:off x="8022740" y="5112371"/>
            <a:ext cx="212662" cy="212144"/>
          </a:xfrm>
          <a:prstGeom prst="ellipse">
            <a:avLst/>
          </a:prstGeom>
          <a:solidFill>
            <a:schemeClr val="accent1"/>
          </a:solidFill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he-IL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endParaRPr lang="en-US"/>
          </a:p>
        </p:txBody>
      </p:sp>
      <p:sp>
        <p:nvSpPr>
          <p:cNvPr id="37" name="Oval 36">
            <a:extLst>
              <a:ext uri="{FF2B5EF4-FFF2-40B4-BE49-F238E27FC236}">
                <a16:creationId xmlns:a16="http://schemas.microsoft.com/office/drawing/2014/main" id="{93E692A9-EF07-4D1D-AEF8-B6084274CFC9}"/>
              </a:ext>
            </a:extLst>
          </p:cNvPr>
          <p:cNvSpPr>
            <a:spLocks noChangeArrowheads="1"/>
          </p:cNvSpPr>
          <p:nvPr/>
        </p:nvSpPr>
        <p:spPr bwMode="auto">
          <a:xfrm>
            <a:off x="8595395" y="5130838"/>
            <a:ext cx="212662" cy="212144"/>
          </a:xfrm>
          <a:prstGeom prst="ellipse">
            <a:avLst/>
          </a:prstGeom>
          <a:solidFill>
            <a:schemeClr val="accent1"/>
          </a:solidFill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he-IL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endParaRPr lang="en-US"/>
          </a:p>
        </p:txBody>
      </p:sp>
      <p:sp>
        <p:nvSpPr>
          <p:cNvPr id="38" name="Oval 37">
            <a:extLst>
              <a:ext uri="{FF2B5EF4-FFF2-40B4-BE49-F238E27FC236}">
                <a16:creationId xmlns:a16="http://schemas.microsoft.com/office/drawing/2014/main" id="{93E692A9-EF07-4D1D-AEF8-B6084274CFC9}"/>
              </a:ext>
            </a:extLst>
          </p:cNvPr>
          <p:cNvSpPr>
            <a:spLocks noChangeArrowheads="1"/>
          </p:cNvSpPr>
          <p:nvPr/>
        </p:nvSpPr>
        <p:spPr bwMode="auto">
          <a:xfrm>
            <a:off x="9140340" y="5130838"/>
            <a:ext cx="212662" cy="212144"/>
          </a:xfrm>
          <a:prstGeom prst="ellipse">
            <a:avLst/>
          </a:prstGeom>
          <a:solidFill>
            <a:schemeClr val="accent1"/>
          </a:solidFill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he-IL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endParaRPr lang="en-US"/>
          </a:p>
        </p:txBody>
      </p:sp>
      <p:sp>
        <p:nvSpPr>
          <p:cNvPr id="39" name="Oval 38">
            <a:extLst>
              <a:ext uri="{FF2B5EF4-FFF2-40B4-BE49-F238E27FC236}">
                <a16:creationId xmlns:a16="http://schemas.microsoft.com/office/drawing/2014/main" id="{93E692A9-EF07-4D1D-AEF8-B6084274CFC9}"/>
              </a:ext>
            </a:extLst>
          </p:cNvPr>
          <p:cNvSpPr>
            <a:spLocks noChangeArrowheads="1"/>
          </p:cNvSpPr>
          <p:nvPr/>
        </p:nvSpPr>
        <p:spPr bwMode="auto">
          <a:xfrm>
            <a:off x="9680667" y="5126224"/>
            <a:ext cx="212662" cy="212144"/>
          </a:xfrm>
          <a:prstGeom prst="ellipse">
            <a:avLst/>
          </a:prstGeom>
          <a:solidFill>
            <a:schemeClr val="accent1"/>
          </a:solidFill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he-IL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endParaRPr lang="en-US"/>
          </a:p>
        </p:txBody>
      </p:sp>
      <p:sp>
        <p:nvSpPr>
          <p:cNvPr id="40" name="Oval 39">
            <a:extLst>
              <a:ext uri="{FF2B5EF4-FFF2-40B4-BE49-F238E27FC236}">
                <a16:creationId xmlns:a16="http://schemas.microsoft.com/office/drawing/2014/main" id="{93E692A9-EF07-4D1D-AEF8-B6084274CFC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225612" y="5126224"/>
            <a:ext cx="212662" cy="212144"/>
          </a:xfrm>
          <a:prstGeom prst="ellipse">
            <a:avLst/>
          </a:prstGeom>
          <a:solidFill>
            <a:schemeClr val="accent1"/>
          </a:solidFill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he-IL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endParaRPr lang="en-US"/>
          </a:p>
        </p:txBody>
      </p:sp>
      <p:cxnSp>
        <p:nvCxnSpPr>
          <p:cNvPr id="41" name="AutoShape 28">
            <a:extLst>
              <a:ext uri="{FF2B5EF4-FFF2-40B4-BE49-F238E27FC236}">
                <a16:creationId xmlns:a16="http://schemas.microsoft.com/office/drawing/2014/main" id="{01269E85-DFFA-4E1B-8AB1-61A7B66B91DB}"/>
              </a:ext>
            </a:extLst>
          </p:cNvPr>
          <p:cNvCxnSpPr>
            <a:cxnSpLocks noChangeShapeType="1"/>
            <a:endCxn id="40" idx="0"/>
          </p:cNvCxnSpPr>
          <p:nvPr/>
        </p:nvCxnSpPr>
        <p:spPr bwMode="auto">
          <a:xfrm>
            <a:off x="6466471" y="4427321"/>
            <a:ext cx="3865472" cy="698903"/>
          </a:xfrm>
          <a:prstGeom prst="straightConnector1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3" name="AutoShape 28">
            <a:extLst>
              <a:ext uri="{FF2B5EF4-FFF2-40B4-BE49-F238E27FC236}">
                <a16:creationId xmlns:a16="http://schemas.microsoft.com/office/drawing/2014/main" id="{01269E85-DFFA-4E1B-8AB1-61A7B66B91DB}"/>
              </a:ext>
            </a:extLst>
          </p:cNvPr>
          <p:cNvCxnSpPr>
            <a:cxnSpLocks noChangeShapeType="1"/>
            <a:stCxn id="33" idx="7"/>
            <a:endCxn id="32" idx="3"/>
          </p:cNvCxnSpPr>
          <p:nvPr/>
        </p:nvCxnSpPr>
        <p:spPr bwMode="auto">
          <a:xfrm flipV="1">
            <a:off x="6574041" y="4369810"/>
            <a:ext cx="3631914" cy="778243"/>
          </a:xfrm>
          <a:prstGeom prst="straightConnector1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48" name="Rounded Rectangular Callout 47"/>
          <p:cNvSpPr/>
          <p:nvPr/>
        </p:nvSpPr>
        <p:spPr>
          <a:xfrm>
            <a:off x="535709" y="2338870"/>
            <a:ext cx="4499490" cy="612648"/>
          </a:xfrm>
          <a:prstGeom prst="wedgeRoundRectCallout">
            <a:avLst>
              <a:gd name="adj1" fmla="val -28709"/>
              <a:gd name="adj2" fmla="val -124444"/>
              <a:gd name="adj3" fmla="val 16667"/>
            </a:avLst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9" name="Rectangle 48"/>
              <p:cNvSpPr/>
              <p:nvPr/>
            </p:nvSpPr>
            <p:spPr>
              <a:xfrm>
                <a:off x="556408" y="2326150"/>
                <a:ext cx="4478791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sSub>
                      <m:sSubPr>
                        <m:ctrlPr>
                          <a:rPr lang="en-US" sz="28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𝒅</m:t>
                        </m:r>
                      </m:e>
                      <m:sub>
                        <m:r>
                          <a:rPr lang="en-US" sz="28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𝑯</m:t>
                        </m:r>
                      </m:sub>
                    </m:sSub>
                    <m:d>
                      <m:dPr>
                        <m:ctrlPr>
                          <a:rPr lang="en-US" sz="28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𝒖</m:t>
                        </m:r>
                        <m:r>
                          <a:rPr lang="en-US" sz="28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28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𝒗</m:t>
                        </m:r>
                      </m:e>
                    </m:d>
                    <m:r>
                      <a:rPr lang="en-US" sz="2800" b="1" i="1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≤</m:t>
                    </m:r>
                    <m:r>
                      <a:rPr lang="en-US" sz="2800" b="1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𝟐</m:t>
                    </m:r>
                    <m:sSub>
                      <m:sSubPr>
                        <m:ctrlPr>
                          <a:rPr lang="en-US" sz="2800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𝒅</m:t>
                        </m:r>
                      </m:e>
                      <m:sub>
                        <m:r>
                          <a:rPr lang="en-US" sz="2800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𝐺</m:t>
                        </m:r>
                      </m:sub>
                    </m:sSub>
                    <m:d>
                      <m:dPr>
                        <m:ctrlPr>
                          <a:rPr lang="en-US" sz="2800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𝑢</m:t>
                        </m:r>
                        <m:r>
                          <a:rPr lang="en-US" sz="2800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2800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</m:d>
                    <m:r>
                      <a:rPr lang="en-US" sz="2800" i="1">
                        <a:latin typeface="Cambria Math" panose="02040503050406030204" pitchFamily="18" charset="0"/>
                      </a:rPr>
                      <m:t>, ∀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𝑢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𝑣</m:t>
                    </m:r>
                  </m:oMath>
                </a14:m>
                <a:r>
                  <a:rPr lang="en-US" sz="2800" dirty="0"/>
                  <a:t> </a:t>
                </a:r>
              </a:p>
            </p:txBody>
          </p:sp>
        </mc:Choice>
        <mc:Fallback xmlns="">
          <p:sp>
            <p:nvSpPr>
              <p:cNvPr id="49" name="Rectangle 4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6408" y="2326150"/>
                <a:ext cx="4478791" cy="523220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3872464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  <p:bldP spid="33" grpId="0" animBg="1"/>
      <p:bldP spid="34" grpId="0" animBg="1"/>
      <p:bldP spid="35" grpId="0" animBg="1"/>
      <p:bldP spid="36" grpId="0" animBg="1"/>
      <p:bldP spid="37" grpId="0" animBg="1"/>
      <p:bldP spid="38" grpId="0" animBg="1"/>
      <p:bldP spid="39" grpId="0" animBg="1"/>
      <p:bldP spid="40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184727" y="960582"/>
            <a:ext cx="6132946" cy="1330036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2">
                <a:lumMod val="20000"/>
                <a:lumOff val="80000"/>
              </a:schemeClr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-142733"/>
            <a:ext cx="10515600" cy="1325563"/>
          </a:xfrm>
        </p:spPr>
        <p:txBody>
          <a:bodyPr/>
          <a:lstStyle/>
          <a:p>
            <a:r>
              <a:rPr lang="en-US" dirty="0"/>
              <a:t>What’s Known?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184727" y="1182829"/>
                <a:ext cx="12349017" cy="5596661"/>
              </a:xfrm>
            </p:spPr>
            <p:txBody>
              <a:bodyPr>
                <a:normAutofit lnSpcReduction="10000"/>
              </a:bodyPr>
              <a:lstStyle/>
              <a:p>
                <a:pPr marL="0" indent="0">
                  <a:buNone/>
                </a:pPr>
                <a:r>
                  <a:rPr lang="en-US" dirty="0">
                    <a:solidFill>
                      <a:srgbClr val="C00000"/>
                    </a:solidFill>
                  </a:rPr>
                  <a:t>Multiplicative spanners: </a:t>
                </a:r>
                <a:endParaRPr lang="en-US" b="0" i="1" dirty="0">
                  <a:solidFill>
                    <a:srgbClr val="C00000"/>
                  </a:solidFill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(2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−1)</m:t>
                    </m:r>
                  </m:oMath>
                </a14:m>
                <a:r>
                  <a:rPr lang="en-US" dirty="0"/>
                  <a:t> stretch: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(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1+1/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𝑘</m:t>
                        </m:r>
                      </m:sup>
                    </m:sSup>
                    <m:r>
                      <a:rPr lang="en-US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edges </a:t>
                </a:r>
              </a:p>
              <a:p>
                <a:pPr marL="0" indent="0">
                  <a:buNone/>
                </a:pPr>
                <a:endParaRPr lang="en-US" dirty="0">
                  <a:solidFill>
                    <a:srgbClr val="C00000"/>
                  </a:solidFill>
                </a:endParaRPr>
              </a:p>
              <a:p>
                <a:pPr marL="0" indent="0">
                  <a:buNone/>
                </a:pPr>
                <a:r>
                  <a:rPr lang="en-US" dirty="0">
                    <a:solidFill>
                      <a:srgbClr val="C00000"/>
                    </a:solidFill>
                  </a:rPr>
                  <a:t>Additive spanners: </a:t>
                </a:r>
              </a:p>
              <a:p>
                <a:pPr marL="0" indent="0">
                  <a:buNone/>
                </a:pPr>
                <a:r>
                  <a:rPr lang="en-US" dirty="0">
                    <a:latin typeface="Cambria Math" panose="02040503050406030204" pitchFamily="18" charset="0"/>
                  </a:rPr>
                  <a:t>+2 stretch: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3/2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>
                    <a:latin typeface="Cambria Math" panose="02040503050406030204" pitchFamily="18" charset="0"/>
                  </a:rPr>
                  <a:t>edges</a:t>
                </a:r>
              </a:p>
              <a:p>
                <a:pPr marL="0" indent="0">
                  <a:buNone/>
                </a:pPr>
                <a:r>
                  <a:rPr lang="en-US" dirty="0">
                    <a:latin typeface="Cambria Math" panose="02040503050406030204" pitchFamily="18" charset="0"/>
                  </a:rPr>
                  <a:t>+4 stretch: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7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/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5</m:t>
                        </m:r>
                      </m:sup>
                    </m:sSup>
                    <m:r>
                      <a:rPr lang="en-US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>
                    <a:latin typeface="Cambria Math" panose="02040503050406030204" pitchFamily="18" charset="0"/>
                  </a:rPr>
                  <a:t>edges </a:t>
                </a:r>
              </a:p>
              <a:p>
                <a:pPr marL="0" indent="0">
                  <a:buNone/>
                </a:pPr>
                <a:r>
                  <a:rPr lang="en-US" dirty="0">
                    <a:latin typeface="Cambria Math" panose="02040503050406030204" pitchFamily="18" charset="0"/>
                  </a:rPr>
                  <a:t>+6 stretch: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4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/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  <m:r>
                      <a:rPr lang="en-US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>
                    <a:latin typeface="Cambria Math" panose="02040503050406030204" pitchFamily="18" charset="0"/>
                  </a:rPr>
                  <a:t>edges</a:t>
                </a:r>
              </a:p>
              <a:p>
                <a:pPr marL="0" indent="0">
                  <a:buNone/>
                </a:pPr>
                <a:r>
                  <a:rPr lang="en-US" dirty="0">
                    <a:latin typeface="Cambria Math" panose="02040503050406030204" pitchFamily="18" charset="0"/>
                  </a:rPr>
                  <a:t>+8</a:t>
                </a:r>
              </a:p>
              <a:p>
                <a:pPr marL="0" indent="0">
                  <a:buNone/>
                </a:pPr>
                <a:r>
                  <a:rPr lang="en-US" dirty="0">
                    <a:latin typeface="Cambria Math" panose="02040503050406030204" pitchFamily="18" charset="0"/>
                  </a:rPr>
                  <a:t>+100 ?</a:t>
                </a:r>
              </a:p>
              <a:p>
                <a:pPr marL="0" indent="0">
                  <a:buNone/>
                </a:pPr>
                <a:endParaRPr lang="en-US" dirty="0"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:r>
                  <a:rPr lang="en-US" dirty="0">
                    <a:solidFill>
                      <a:srgbClr val="C00000"/>
                    </a:solidFill>
                  </a:rPr>
                  <a:t>Nearly additive spanners: 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(1+</m:t>
                    </m:r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𝜖</m:t>
                    </m:r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𝛽</m:t>
                    </m:r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>
                    <a:solidFill>
                      <a:srgbClr val="C00000"/>
                    </a:solidFill>
                  </a:rPr>
                  <a:t> </a:t>
                </a:r>
                <a:r>
                  <a:rPr lang="en-US" dirty="0"/>
                  <a:t>spanners  (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𝛽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polylog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</m:oMath>
                </a14:m>
                <a:r>
                  <a:rPr lang="en-US" dirty="0"/>
                  <a:t> linear size)</a:t>
                </a:r>
              </a:p>
              <a:p>
                <a:pPr marL="0" indent="0">
                  <a:buNone/>
                </a:pPr>
                <a:endParaRPr lang="en-US" dirty="0"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84727" y="1182829"/>
                <a:ext cx="12349017" cy="5596661"/>
              </a:xfrm>
              <a:blipFill>
                <a:blip r:embed="rId2"/>
                <a:stretch>
                  <a:fillRect l="-987" t="-239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6096000" y="2761673"/>
                <a:ext cx="4299254" cy="1608646"/>
              </a:xfrm>
              <a:prstGeom prst="rect">
                <a:avLst/>
              </a:prstGeom>
              <a:noFill/>
              <a:ln w="76200" cmpd="dbl">
                <a:solidFill>
                  <a:schemeClr val="tx2"/>
                </a:solidFill>
              </a:ln>
            </p:spPr>
            <p:txBody>
              <a:bodyPr wrap="none" rtlCol="0">
                <a:spAutoFit/>
              </a:bodyPr>
              <a:lstStyle/>
              <a:p>
                <a:r>
                  <a:rPr lang="en-US" sz="3200" dirty="0">
                    <a:solidFill>
                      <a:srgbClr val="C00000"/>
                    </a:solidFill>
                  </a:rPr>
                  <a:t>Lower Bound: </a:t>
                </a:r>
              </a:p>
              <a:p>
                <a:r>
                  <a:rPr lang="en-US" sz="3200" dirty="0"/>
                  <a:t>Any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+</m:t>
                    </m:r>
                    <m:sSup>
                      <m:sSupPr>
                        <m:ctrlPr>
                          <a:rPr lang="en-US" sz="3200" b="0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200" b="0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p>
                        <m:r>
                          <a:rPr lang="en-US" sz="3200" b="0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𝑜</m:t>
                        </m:r>
                        <m:r>
                          <a:rPr lang="en-US" sz="3200" b="0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(1)</m:t>
                        </m:r>
                      </m:sup>
                    </m:sSup>
                  </m:oMath>
                </a14:m>
                <a:r>
                  <a:rPr lang="en-US" sz="3200" dirty="0"/>
                  <a:t> spanner </a:t>
                </a:r>
              </a:p>
              <a:p>
                <a:r>
                  <a:rPr lang="en-US" sz="3200" dirty="0"/>
                  <a:t>requires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3200" b="0" i="0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Ω</m:t>
                    </m:r>
                    <m:r>
                      <a:rPr lang="en-US" sz="3200" b="0" i="0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(</m:t>
                    </m:r>
                    <m:sSup>
                      <m:sSupPr>
                        <m:ctrlPr>
                          <a:rPr lang="en-US" sz="3200" b="0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sz="3200" b="0" i="0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n</m:t>
                        </m:r>
                      </m:e>
                      <m:sup>
                        <m:r>
                          <a:rPr lang="en-US" sz="3200" b="0" i="0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4/3</m:t>
                        </m:r>
                      </m:sup>
                    </m:sSup>
                    <m:r>
                      <a:rPr lang="en-US" sz="3200" b="0" i="0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3200" dirty="0">
                    <a:solidFill>
                      <a:schemeClr val="accent1">
                        <a:lumMod val="75000"/>
                      </a:schemeClr>
                    </a:solidFill>
                  </a:rPr>
                  <a:t> </a:t>
                </a:r>
                <a:r>
                  <a:rPr lang="en-US" sz="3200" dirty="0"/>
                  <a:t>edges! </a:t>
                </a: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96000" y="2761673"/>
                <a:ext cx="4299254" cy="1608646"/>
              </a:xfrm>
              <a:prstGeom prst="rect">
                <a:avLst/>
              </a:prstGeom>
              <a:blipFill>
                <a:blip r:embed="rId3"/>
                <a:stretch>
                  <a:fillRect l="-2646" t="-2527" r="-1671" b="-8664"/>
                </a:stretch>
              </a:blipFill>
              <a:ln w="76200" cmpd="dbl">
                <a:solidFill>
                  <a:schemeClr val="tx2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2292582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-177307"/>
            <a:ext cx="10515600" cy="1325563"/>
          </a:xfrm>
        </p:spPr>
        <p:txBody>
          <a:bodyPr/>
          <a:lstStyle/>
          <a:p>
            <a:r>
              <a:rPr lang="en-US" dirty="0"/>
              <a:t>Multiplicative Spanners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223981" y="1324744"/>
                <a:ext cx="11554691" cy="1462644"/>
              </a:xfrm>
              <a:prstGeom prst="rect">
                <a:avLst/>
              </a:prstGeom>
              <a:noFill/>
              <a:ln w="76200" cmpd="dbl">
                <a:solidFill>
                  <a:schemeClr val="tx2"/>
                </a:solidFill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sz="3200" dirty="0">
                    <a:solidFill>
                      <a:srgbClr val="C00000"/>
                    </a:solidFill>
                  </a:rPr>
                  <a:t>Theorem [</a:t>
                </a:r>
                <a:r>
                  <a:rPr lang="en-US" sz="3200" dirty="0" err="1">
                    <a:solidFill>
                      <a:srgbClr val="C00000"/>
                    </a:solidFill>
                  </a:rPr>
                  <a:t>Althofer</a:t>
                </a:r>
                <a:r>
                  <a:rPr lang="en-US" sz="3200" dirty="0">
                    <a:solidFill>
                      <a:srgbClr val="C00000"/>
                    </a:solidFill>
                  </a:rPr>
                  <a:t> et al. 93]: </a:t>
                </a:r>
              </a:p>
              <a:p>
                <a:r>
                  <a:rPr lang="en-US" sz="2800" dirty="0"/>
                  <a:t> For any (possibly weighted) graph </a:t>
                </a:r>
                <a14:m>
                  <m:oMath xmlns:m="http://schemas.openxmlformats.org/officeDocument/2006/math">
                    <m:r>
                      <a:rPr lang="en-US" sz="2800" b="1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𝑮</m:t>
                    </m:r>
                    <m:r>
                      <a:rPr lang="en-US" sz="2800" b="1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=(</m:t>
                    </m:r>
                    <m:r>
                      <a:rPr lang="en-US" sz="2800" b="1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𝑽</m:t>
                    </m:r>
                    <m:r>
                      <a:rPr lang="en-US" sz="2800" b="1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2800" b="1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𝑬</m:t>
                    </m:r>
                    <m:r>
                      <a:rPr lang="en-US" sz="2800" b="1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800" b="1" dirty="0">
                    <a:solidFill>
                      <a:srgbClr val="7030A0"/>
                    </a:solidFill>
                  </a:rPr>
                  <a:t> </a:t>
                </a:r>
                <a:r>
                  <a:rPr lang="en-US" sz="2800" dirty="0"/>
                  <a:t>and integer </a:t>
                </a:r>
                <a14:m>
                  <m:oMath xmlns:m="http://schemas.openxmlformats.org/officeDocument/2006/math">
                    <m:r>
                      <a:rPr lang="en-US" sz="2800" b="1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𝒌</m:t>
                    </m:r>
                    <m:r>
                      <a:rPr lang="en-US" sz="2800" b="1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≥</m:t>
                    </m:r>
                    <m:r>
                      <a:rPr lang="en-US" sz="2800" b="1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𝟏</m:t>
                    </m:r>
                  </m:oMath>
                </a14:m>
                <a:r>
                  <a:rPr lang="en-US" sz="2800" dirty="0">
                    <a:solidFill>
                      <a:srgbClr val="7030A0"/>
                    </a:solidFill>
                  </a:rPr>
                  <a:t> </a:t>
                </a:r>
                <a:r>
                  <a:rPr lang="en-US" sz="2800" dirty="0"/>
                  <a:t>there  exists a </a:t>
                </a:r>
                <a14:m>
                  <m:oMath xmlns:m="http://schemas.openxmlformats.org/officeDocument/2006/math">
                    <m:r>
                      <a:rPr lang="en-US" sz="2800" b="1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800" b="1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𝟐</m:t>
                    </m:r>
                    <m:r>
                      <a:rPr lang="en-US" sz="2800" b="1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𝒌</m:t>
                    </m:r>
                    <m:r>
                      <a:rPr lang="en-US" sz="2800" b="1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sz="2800" b="1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𝟏</m:t>
                    </m:r>
                    <m:r>
                      <a:rPr lang="en-US" sz="2800" b="1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800" b="1" dirty="0">
                    <a:solidFill>
                      <a:srgbClr val="7030A0"/>
                    </a:solidFill>
                  </a:rPr>
                  <a:t> </a:t>
                </a:r>
                <a:r>
                  <a:rPr lang="en-US" sz="2800" dirty="0"/>
                  <a:t>spanner </a:t>
                </a:r>
                <a14:m>
                  <m:oMath xmlns:m="http://schemas.openxmlformats.org/officeDocument/2006/math">
                    <m:r>
                      <a:rPr lang="en-US" sz="2800" b="1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𝑯</m:t>
                    </m:r>
                    <m:r>
                      <a:rPr lang="en-US" sz="2800" b="1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⊆</m:t>
                    </m:r>
                    <m:r>
                      <a:rPr lang="en-US" sz="2800" b="1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𝑮</m:t>
                    </m:r>
                  </m:oMath>
                </a14:m>
                <a:r>
                  <a:rPr lang="en-US" sz="2800" b="1" dirty="0">
                    <a:solidFill>
                      <a:srgbClr val="7030A0"/>
                    </a:solidFill>
                  </a:rPr>
                  <a:t> </a:t>
                </a:r>
                <a:r>
                  <a:rPr lang="en-US" sz="2800" dirty="0"/>
                  <a:t>with </a:t>
                </a:r>
                <a14:m>
                  <m:oMath xmlns:m="http://schemas.openxmlformats.org/officeDocument/2006/math">
                    <m:r>
                      <a:rPr lang="en-US" sz="2800" b="1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𝑶</m:t>
                    </m:r>
                    <m:r>
                      <a:rPr lang="en-US" sz="2800" b="1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(</m:t>
                    </m:r>
                    <m:sSup>
                      <m:sSupPr>
                        <m:ctrlPr>
                          <a:rPr lang="en-US" sz="2800" b="1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b="1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𝒏</m:t>
                        </m:r>
                      </m:e>
                      <m:sup>
                        <m:r>
                          <a:rPr lang="en-US" sz="2800" b="1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  <m:r>
                          <a:rPr lang="en-US" sz="2800" b="1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sz="2800" b="1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  <m:r>
                          <a:rPr lang="en-US" sz="2800" b="1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/</m:t>
                        </m:r>
                        <m:r>
                          <a:rPr lang="en-US" sz="2800" b="1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𝒌</m:t>
                        </m:r>
                      </m:sup>
                    </m:sSup>
                    <m:r>
                      <a:rPr lang="en-US" sz="2800" b="1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800" b="1" dirty="0">
                    <a:solidFill>
                      <a:srgbClr val="7030A0"/>
                    </a:solidFill>
                  </a:rPr>
                  <a:t> </a:t>
                </a:r>
                <a:r>
                  <a:rPr lang="en-US" sz="2800" dirty="0"/>
                  <a:t>edges.</a:t>
                </a:r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3981" y="1324744"/>
                <a:ext cx="11554691" cy="1462644"/>
              </a:xfrm>
              <a:prstGeom prst="rect">
                <a:avLst/>
              </a:prstGeom>
              <a:blipFill>
                <a:blip r:embed="rId2"/>
                <a:stretch>
                  <a:fillRect l="-1048" t="-2767" b="-7905"/>
                </a:stretch>
              </a:blipFill>
              <a:ln w="76200" cmpd="dbl">
                <a:solidFill>
                  <a:schemeClr val="tx2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223981" y="3403600"/>
                <a:ext cx="11873346" cy="2462213"/>
              </a:xfrm>
              <a:prstGeom prst="rect">
                <a:avLst/>
              </a:prstGeom>
              <a:solidFill>
                <a:schemeClr val="accent4">
                  <a:lumMod val="20000"/>
                  <a:lumOff val="80000"/>
                </a:schemeClr>
              </a:solidFill>
            </p:spPr>
            <p:txBody>
              <a:bodyPr wrap="square" rtlCol="0">
                <a:spAutoFit/>
              </a:bodyPr>
              <a:lstStyle/>
              <a:p>
                <a:r>
                  <a:rPr lang="en-US" sz="2800" b="1" u="sng" dirty="0"/>
                  <a:t>Greedy Construction</a:t>
                </a:r>
                <a:r>
                  <a:rPr lang="en-US" sz="2800" b="1" dirty="0"/>
                  <a:t>:  </a:t>
                </a:r>
              </a:p>
              <a:p>
                <a:pPr marL="457200" indent="-45720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en-US" sz="2800" dirty="0"/>
                  <a:t>Set </a:t>
                </a:r>
                <a14:m>
                  <m:oMath xmlns:m="http://schemas.openxmlformats.org/officeDocument/2006/math">
                    <m:r>
                      <a:rPr lang="en-US" sz="2800" b="1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𝑯</m:t>
                    </m:r>
                    <m:r>
                      <a:rPr lang="en-US" sz="2800" b="1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←</m:t>
                    </m:r>
                    <m:r>
                      <a:rPr lang="en-US" sz="2800" b="1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∅</m:t>
                    </m:r>
                  </m:oMath>
                </a14:m>
                <a:endParaRPr lang="en-US" sz="2800" b="1" dirty="0">
                  <a:solidFill>
                    <a:srgbClr val="7030A0"/>
                  </a:solidFill>
                </a:endParaRPr>
              </a:p>
              <a:p>
                <a:pPr marL="457200" indent="-45720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en-US" sz="2800" dirty="0"/>
                  <a:t>Traverse edges in increasing weight order  </a:t>
                </a:r>
                <a14:m>
                  <m:oMath xmlns:m="http://schemas.openxmlformats.org/officeDocument/2006/math">
                    <m:r>
                      <a:rPr lang="en-US" sz="2800" b="1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𝒘</m:t>
                    </m:r>
                    <m:d>
                      <m:dPr>
                        <m:ctrlPr>
                          <a:rPr lang="en-US" sz="2800" b="1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800" b="1" i="1" smtClean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b="1" i="1" smtClean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  <m:t>𝒆</m:t>
                            </m:r>
                          </m:e>
                          <m:sub>
                            <m:r>
                              <a:rPr lang="en-US" sz="2800" b="1" i="1" smtClean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  <m:t>𝟏</m:t>
                            </m:r>
                          </m:sub>
                        </m:sSub>
                      </m:e>
                    </m:d>
                    <m:r>
                      <a:rPr lang="en-US" sz="2800" b="1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&lt;</m:t>
                    </m:r>
                    <m:r>
                      <a:rPr lang="en-US" sz="2800" b="1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𝒘</m:t>
                    </m:r>
                    <m:d>
                      <m:dPr>
                        <m:ctrlPr>
                          <a:rPr lang="en-US" sz="2800" b="1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800" b="1" i="1" smtClean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b="1" i="1" smtClean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  <m:t>𝒆</m:t>
                            </m:r>
                          </m:e>
                          <m:sub>
                            <m:r>
                              <a:rPr lang="en-US" sz="2800" b="1" i="1" smtClean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b>
                        </m:sSub>
                      </m:e>
                    </m:d>
                    <m:r>
                      <a:rPr lang="en-US" sz="2800" b="1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&lt; …&lt;</m:t>
                    </m:r>
                    <m:r>
                      <a:rPr lang="en-US" sz="2800" b="1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𝒘</m:t>
                    </m:r>
                    <m:d>
                      <m:dPr>
                        <m:ctrlPr>
                          <a:rPr lang="en-US" sz="2800" b="1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800" b="1" i="1" smtClean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b="1" i="1" smtClean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  <m:t>𝒆</m:t>
                            </m:r>
                          </m:e>
                          <m:sub>
                            <m:r>
                              <a:rPr lang="en-US" sz="2800" b="1" i="1" smtClean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  <m:t>𝒎</m:t>
                            </m:r>
                          </m:sub>
                        </m:sSub>
                      </m:e>
                    </m:d>
                  </m:oMath>
                </a14:m>
                <a:endParaRPr lang="en-US" sz="2800" b="1" dirty="0"/>
              </a:p>
              <a:p>
                <a:pPr marL="457200" indent="-45720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en-US" sz="2800" dirty="0"/>
                  <a:t>Add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b="1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1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𝒆</m:t>
                        </m:r>
                      </m:e>
                      <m:sub>
                        <m:r>
                          <a:rPr lang="en-US" sz="2800" b="1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𝒊</m:t>
                        </m:r>
                      </m:sub>
                    </m:sSub>
                    <m:r>
                      <a:rPr lang="en-US" sz="2800" b="1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=(</m:t>
                    </m:r>
                    <m:sSub>
                      <m:sSubPr>
                        <m:ctrlPr>
                          <a:rPr lang="en-US" sz="2800" b="1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1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𝒖</m:t>
                        </m:r>
                      </m:e>
                      <m:sub>
                        <m:r>
                          <a:rPr lang="en-US" sz="2800" b="1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𝒊</m:t>
                        </m:r>
                      </m:sub>
                    </m:sSub>
                    <m:r>
                      <a:rPr lang="en-US" sz="2800" b="1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sz="2800" b="1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1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𝒗</m:t>
                        </m:r>
                      </m:e>
                      <m:sub>
                        <m:r>
                          <a:rPr lang="en-US" sz="2800" b="1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𝒊</m:t>
                        </m:r>
                      </m:sub>
                    </m:sSub>
                    <m:r>
                      <a:rPr lang="en-US" sz="2800" b="1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800" b="1" dirty="0">
                    <a:solidFill>
                      <a:srgbClr val="7030A0"/>
                    </a:solidFill>
                  </a:rPr>
                  <a:t> </a:t>
                </a:r>
                <a:r>
                  <a:rPr lang="en-US" sz="2800" dirty="0"/>
                  <a:t>to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𝐻</m:t>
                    </m:r>
                  </m:oMath>
                </a14:m>
                <a:r>
                  <a:rPr lang="en-US" sz="2800" dirty="0"/>
                  <a:t> if </a:t>
                </a:r>
                <a14:m>
                  <m:oMath xmlns:m="http://schemas.openxmlformats.org/officeDocument/2006/math">
                    <m:r>
                      <a:rPr lang="en-US" sz="2800" b="1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𝒅𝒊𝒔</m:t>
                    </m:r>
                    <m:sSub>
                      <m:sSubPr>
                        <m:ctrlPr>
                          <a:rPr lang="en-US" sz="2800" b="1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1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𝒕</m:t>
                        </m:r>
                      </m:e>
                      <m:sub>
                        <m:r>
                          <a:rPr lang="en-US" sz="2800" b="1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𝑯</m:t>
                        </m:r>
                      </m:sub>
                    </m:sSub>
                    <m:d>
                      <m:dPr>
                        <m:ctrlPr>
                          <a:rPr lang="en-US" sz="2800" b="1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800" b="1" i="1" smtClean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b="1" i="1" smtClean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  <m:t>𝒖</m:t>
                            </m:r>
                          </m:e>
                          <m:sub>
                            <m:r>
                              <a:rPr lang="en-US" sz="2800" b="1" i="1" smtClean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  <m:t>𝒊</m:t>
                            </m:r>
                          </m:sub>
                        </m:sSub>
                        <m:r>
                          <a:rPr lang="en-US" sz="2800" b="1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, </m:t>
                        </m:r>
                        <m:sSub>
                          <m:sSubPr>
                            <m:ctrlPr>
                              <a:rPr lang="en-US" sz="2800" b="1" i="1" smtClean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b="1" i="1" smtClean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  <m:t>𝒗</m:t>
                            </m:r>
                          </m:e>
                          <m:sub>
                            <m:r>
                              <a:rPr lang="en-US" sz="2800" b="1" i="1" smtClean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  <m:t>𝒊</m:t>
                            </m:r>
                          </m:sub>
                        </m:sSub>
                      </m:e>
                    </m:d>
                    <m:r>
                      <a:rPr lang="en-US" sz="2800" b="1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&gt;</m:t>
                    </m:r>
                    <m:d>
                      <m:dPr>
                        <m:ctrlPr>
                          <a:rPr lang="en-US" sz="2800" b="1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b="1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  <m:r>
                          <a:rPr lang="en-US" sz="2800" b="1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𝒌</m:t>
                        </m:r>
                        <m:r>
                          <a:rPr lang="en-US" sz="2800" b="1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2800" b="1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e>
                    </m:d>
                    <m:r>
                      <a:rPr lang="en-US" sz="2800" b="1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𝒅𝒊𝒔</m:t>
                    </m:r>
                    <m:sSub>
                      <m:sSubPr>
                        <m:ctrlPr>
                          <a:rPr lang="en-US" sz="2800" b="1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1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𝒕</m:t>
                        </m:r>
                      </m:e>
                      <m:sub>
                        <m:r>
                          <a:rPr lang="en-US" sz="2800" b="1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𝑮</m:t>
                        </m:r>
                      </m:sub>
                    </m:sSub>
                    <m:r>
                      <a:rPr lang="en-US" sz="2800" b="1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US" sz="2800" b="1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1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𝒖</m:t>
                        </m:r>
                      </m:e>
                      <m:sub>
                        <m:r>
                          <a:rPr lang="en-US" sz="2800" b="1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𝒊</m:t>
                        </m:r>
                      </m:sub>
                    </m:sSub>
                    <m:r>
                      <a:rPr lang="en-US" sz="2800" b="1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sz="2800" b="1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1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𝒗</m:t>
                        </m:r>
                      </m:e>
                      <m:sub>
                        <m:r>
                          <a:rPr lang="en-US" sz="2800" b="1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𝒊</m:t>
                        </m:r>
                      </m:sub>
                    </m:sSub>
                    <m:r>
                      <a:rPr lang="en-US" sz="2800" b="1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sz="2800" b="1" dirty="0">
                  <a:solidFill>
                    <a:srgbClr val="7030A0"/>
                  </a:solidFill>
                </a:endParaRPr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3981" y="3403600"/>
                <a:ext cx="11873346" cy="2462213"/>
              </a:xfrm>
              <a:prstGeom prst="rect">
                <a:avLst/>
              </a:prstGeom>
              <a:blipFill>
                <a:blip r:embed="rId3"/>
                <a:stretch>
                  <a:fillRect l="-1079" t="-2228" b="-346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47802992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159327" y="203417"/>
                <a:ext cx="11873346" cy="2394310"/>
              </a:xfrm>
              <a:prstGeom prst="rect">
                <a:avLst/>
              </a:prstGeom>
              <a:solidFill>
                <a:schemeClr val="accent4">
                  <a:lumMod val="20000"/>
                  <a:lumOff val="80000"/>
                </a:schemeClr>
              </a:solidFill>
            </p:spPr>
            <p:txBody>
              <a:bodyPr wrap="square" rtlCol="0">
                <a:spAutoFit/>
              </a:bodyPr>
              <a:lstStyle/>
              <a:p>
                <a:r>
                  <a:rPr lang="en-US" sz="2800" b="1" u="sng" dirty="0"/>
                  <a:t>Greedy Construction</a:t>
                </a:r>
                <a:r>
                  <a:rPr lang="en-US" sz="2800" b="1" dirty="0"/>
                  <a:t>:  </a:t>
                </a:r>
              </a:p>
              <a:p>
                <a:pPr marL="457200" indent="-45720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en-US" sz="2800" dirty="0"/>
                  <a:t>Set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𝐻</m:t>
                    </m:r>
                    <m:r>
                      <a:rPr lang="en-US" sz="2800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←∅</m:t>
                    </m:r>
                  </m:oMath>
                </a14:m>
                <a:endParaRPr lang="en-US" sz="2800" dirty="0">
                  <a:solidFill>
                    <a:srgbClr val="7030A0"/>
                  </a:solidFill>
                </a:endParaRPr>
              </a:p>
              <a:p>
                <a:pPr marL="457200" indent="-45720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en-US" sz="2800" dirty="0"/>
                  <a:t>Traverse edges in increasing weight order  </a:t>
                </a:r>
                <a14:m>
                  <m:oMath xmlns:m="http://schemas.openxmlformats.org/officeDocument/2006/math">
                    <m:r>
                      <a:rPr lang="en-US" sz="2800" b="1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𝒘</m:t>
                    </m:r>
                    <m:d>
                      <m:dPr>
                        <m:ctrlPr>
                          <a:rPr lang="en-US" sz="2800" b="1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800" b="1" i="1" smtClean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b="1" i="1" smtClean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  <m:t>𝒆</m:t>
                            </m:r>
                          </m:e>
                          <m:sub>
                            <m:r>
                              <a:rPr lang="en-US" sz="2800" b="1" i="1" smtClean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  <m:t>𝟏</m:t>
                            </m:r>
                          </m:sub>
                        </m:sSub>
                      </m:e>
                    </m:d>
                    <m:r>
                      <a:rPr lang="en-US" sz="2800" b="1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&lt;</m:t>
                    </m:r>
                    <m:r>
                      <a:rPr lang="en-US" sz="2800" b="1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𝒘</m:t>
                    </m:r>
                    <m:d>
                      <m:dPr>
                        <m:ctrlPr>
                          <a:rPr lang="en-US" sz="2800" b="1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800" b="1" i="1" smtClean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b="1" i="1" smtClean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  <m:t>𝒆</m:t>
                            </m:r>
                          </m:e>
                          <m:sub>
                            <m:r>
                              <a:rPr lang="en-US" sz="2800" b="1" i="1" smtClean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b>
                        </m:sSub>
                      </m:e>
                    </m:d>
                    <m:r>
                      <a:rPr lang="en-US" sz="2800" b="1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&lt; …&lt;</m:t>
                    </m:r>
                    <m:r>
                      <a:rPr lang="en-US" sz="2800" b="1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𝒘</m:t>
                    </m:r>
                    <m:d>
                      <m:dPr>
                        <m:ctrlPr>
                          <a:rPr lang="en-US" sz="2800" b="1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800" b="1" i="1" smtClean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b="1" i="1" smtClean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  <m:t>𝒆</m:t>
                            </m:r>
                          </m:e>
                          <m:sub>
                            <m:r>
                              <a:rPr lang="en-US" sz="2800" b="1" i="1" smtClean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  <m:t>𝒎</m:t>
                            </m:r>
                          </m:sub>
                        </m:sSub>
                      </m:e>
                    </m:d>
                  </m:oMath>
                </a14:m>
                <a:endParaRPr lang="en-US" sz="2800" b="1" dirty="0"/>
              </a:p>
              <a:p>
                <a:pPr marL="457200" indent="-45720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en-US" sz="2800" dirty="0"/>
                  <a:t>Add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b="1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1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𝒆</m:t>
                        </m:r>
                      </m:e>
                      <m:sub>
                        <m:r>
                          <a:rPr lang="en-US" sz="2800" b="1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𝒊</m:t>
                        </m:r>
                      </m:sub>
                    </m:sSub>
                    <m:r>
                      <a:rPr lang="en-US" sz="2800" b="1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=(</m:t>
                    </m:r>
                    <m:sSub>
                      <m:sSubPr>
                        <m:ctrlPr>
                          <a:rPr lang="en-US" sz="2800" b="1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1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𝒖</m:t>
                        </m:r>
                      </m:e>
                      <m:sub>
                        <m:r>
                          <a:rPr lang="en-US" sz="2800" b="1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𝒊</m:t>
                        </m:r>
                      </m:sub>
                    </m:sSub>
                    <m:r>
                      <a:rPr lang="en-US" sz="2800" b="1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sz="2800" b="1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1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𝒗</m:t>
                        </m:r>
                      </m:e>
                      <m:sub>
                        <m:r>
                          <a:rPr lang="en-US" sz="2800" b="1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𝒊</m:t>
                        </m:r>
                      </m:sub>
                    </m:sSub>
                    <m:r>
                      <a:rPr lang="en-US" sz="2800" b="1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800" b="1" dirty="0">
                    <a:solidFill>
                      <a:srgbClr val="7030A0"/>
                    </a:solidFill>
                  </a:rPr>
                  <a:t> </a:t>
                </a:r>
                <a:r>
                  <a:rPr lang="en-US" sz="2800" dirty="0"/>
                  <a:t>to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𝐻</m:t>
                    </m:r>
                  </m:oMath>
                </a14:m>
                <a:r>
                  <a:rPr lang="en-US" sz="2800" dirty="0"/>
                  <a:t> if </a:t>
                </a:r>
                <a14:m>
                  <m:oMath xmlns:m="http://schemas.openxmlformats.org/officeDocument/2006/math">
                    <m:r>
                      <a:rPr lang="en-US" sz="2800" b="1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𝒅𝒊𝒔</m:t>
                    </m:r>
                    <m:sSub>
                      <m:sSubPr>
                        <m:ctrlPr>
                          <a:rPr lang="en-US" sz="2800" b="1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1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𝒕</m:t>
                        </m:r>
                      </m:e>
                      <m:sub>
                        <m:r>
                          <a:rPr lang="en-US" sz="2800" b="1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𝑯</m:t>
                        </m:r>
                      </m:sub>
                    </m:sSub>
                    <m:d>
                      <m:dPr>
                        <m:ctrlPr>
                          <a:rPr lang="en-US" sz="2800" b="1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800" b="1" i="1" smtClean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b="1" i="1" smtClean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  <m:t>𝒖</m:t>
                            </m:r>
                          </m:e>
                          <m:sub>
                            <m:r>
                              <a:rPr lang="en-US" sz="2800" b="1" i="1" smtClean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  <m:t>𝒊</m:t>
                            </m:r>
                          </m:sub>
                        </m:sSub>
                        <m:r>
                          <a:rPr lang="en-US" sz="2800" b="1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, </m:t>
                        </m:r>
                        <m:sSub>
                          <m:sSubPr>
                            <m:ctrlPr>
                              <a:rPr lang="en-US" sz="2800" b="1" i="1" smtClean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b="1" i="1" smtClean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  <m:t>𝒗</m:t>
                            </m:r>
                          </m:e>
                          <m:sub>
                            <m:r>
                              <a:rPr lang="en-US" sz="2800" b="1" i="1" smtClean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  <m:t>𝒊</m:t>
                            </m:r>
                          </m:sub>
                        </m:sSub>
                      </m:e>
                    </m:d>
                    <m:r>
                      <a:rPr lang="en-US" sz="2800" b="1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&gt;</m:t>
                    </m:r>
                    <m:d>
                      <m:dPr>
                        <m:ctrlPr>
                          <a:rPr lang="en-US" sz="2800" b="1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b="1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  <m:r>
                          <a:rPr lang="en-US" sz="2800" b="1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𝒌</m:t>
                        </m:r>
                        <m:r>
                          <a:rPr lang="en-US" sz="2800" b="1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2800" b="1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e>
                    </m:d>
                    <m:r>
                      <a:rPr lang="en-US" sz="2800" b="1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𝒅𝒊𝒔</m:t>
                    </m:r>
                    <m:sSub>
                      <m:sSubPr>
                        <m:ctrlPr>
                          <a:rPr lang="en-US" sz="2800" b="1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1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𝒕</m:t>
                        </m:r>
                      </m:e>
                      <m:sub>
                        <m:r>
                          <a:rPr lang="en-US" sz="2800" b="1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𝑮</m:t>
                        </m:r>
                      </m:sub>
                    </m:sSub>
                    <m:r>
                      <a:rPr lang="en-US" sz="2800" b="1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US" sz="2800" b="1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1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𝒖</m:t>
                        </m:r>
                      </m:e>
                      <m:sub>
                        <m:r>
                          <a:rPr lang="en-US" sz="2800" b="1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𝒊</m:t>
                        </m:r>
                      </m:sub>
                    </m:sSub>
                    <m:r>
                      <a:rPr lang="en-US" sz="2800" b="1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sz="2800" b="1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1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𝒗</m:t>
                        </m:r>
                      </m:e>
                      <m:sub>
                        <m:r>
                          <a:rPr lang="en-US" sz="2800" b="1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𝒊</m:t>
                        </m:r>
                      </m:sub>
                    </m:sSub>
                    <m:r>
                      <a:rPr lang="en-US" sz="2800" b="1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sz="2800" b="1" dirty="0">
                  <a:solidFill>
                    <a:srgbClr val="7030A0"/>
                  </a:solidFill>
                </a:endParaRPr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9327" y="203417"/>
                <a:ext cx="11873346" cy="2394310"/>
              </a:xfrm>
              <a:prstGeom prst="rect">
                <a:avLst/>
              </a:prstGeom>
              <a:blipFill>
                <a:blip r:embed="rId2"/>
                <a:stretch>
                  <a:fillRect l="-1027" t="-2290" b="-636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55590" y="2945034"/>
                <a:ext cx="7637155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b="1" dirty="0"/>
                  <a:t>Correctness:  </a:t>
                </a:r>
                <a:r>
                  <a:rPr lang="en-US" sz="2800" dirty="0"/>
                  <a:t>Consider a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𝑢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𝑣</m:t>
                    </m:r>
                  </m:oMath>
                </a14:m>
                <a:r>
                  <a:rPr lang="en-US" sz="2800" dirty="0"/>
                  <a:t> shortest path P in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𝐺</m:t>
                    </m:r>
                  </m:oMath>
                </a14:m>
                <a:endParaRPr lang="en-US" sz="2800" dirty="0"/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590" y="2945034"/>
                <a:ext cx="7637155" cy="523220"/>
              </a:xfrm>
              <a:prstGeom prst="rect">
                <a:avLst/>
              </a:prstGeom>
              <a:blipFill>
                <a:blip r:embed="rId3"/>
                <a:stretch>
                  <a:fillRect l="-1596" t="-10465" b="-325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Oval 6">
            <a:extLst>
              <a:ext uri="{FF2B5EF4-FFF2-40B4-BE49-F238E27FC236}">
                <a16:creationId xmlns:a16="http://schemas.microsoft.com/office/drawing/2014/main" id="{93E692A9-EF07-4D1D-AEF8-B6084274CFC9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69210" y="4114839"/>
            <a:ext cx="212662" cy="212144"/>
          </a:xfrm>
          <a:prstGeom prst="ellipse">
            <a:avLst/>
          </a:prstGeom>
          <a:solidFill>
            <a:schemeClr val="accent1"/>
          </a:solidFill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he-IL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endParaRPr lang="en-US"/>
          </a:p>
        </p:txBody>
      </p:sp>
      <p:cxnSp>
        <p:nvCxnSpPr>
          <p:cNvPr id="9" name="AutoShape 28">
            <a:extLst>
              <a:ext uri="{FF2B5EF4-FFF2-40B4-BE49-F238E27FC236}">
                <a16:creationId xmlns:a16="http://schemas.microsoft.com/office/drawing/2014/main" id="{01269E85-DFFA-4E1B-8AB1-61A7B66B91DB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3681872" y="4220911"/>
            <a:ext cx="4169034" cy="0"/>
          </a:xfrm>
          <a:prstGeom prst="straightConnector1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0" name="Oval 9">
            <a:extLst>
              <a:ext uri="{FF2B5EF4-FFF2-40B4-BE49-F238E27FC236}">
                <a16:creationId xmlns:a16="http://schemas.microsoft.com/office/drawing/2014/main" id="{93E692A9-EF07-4D1D-AEF8-B6084274CFC9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74191" y="4114839"/>
            <a:ext cx="212662" cy="212144"/>
          </a:xfrm>
          <a:prstGeom prst="ellipse">
            <a:avLst/>
          </a:prstGeom>
          <a:solidFill>
            <a:schemeClr val="accent1"/>
          </a:solidFill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he-IL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endParaRPr lang="en-US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93E692A9-EF07-4D1D-AEF8-B6084274CFC9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79172" y="4114839"/>
            <a:ext cx="212662" cy="212144"/>
          </a:xfrm>
          <a:prstGeom prst="ellipse">
            <a:avLst/>
          </a:prstGeom>
          <a:solidFill>
            <a:schemeClr val="accent1"/>
          </a:solidFill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he-IL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endParaRPr lang="en-US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93E692A9-EF07-4D1D-AEF8-B6084274CFC9}"/>
              </a:ext>
            </a:extLst>
          </p:cNvPr>
          <p:cNvSpPr>
            <a:spLocks noChangeArrowheads="1"/>
          </p:cNvSpPr>
          <p:nvPr/>
        </p:nvSpPr>
        <p:spPr bwMode="auto">
          <a:xfrm>
            <a:off x="5284153" y="4114839"/>
            <a:ext cx="212662" cy="212144"/>
          </a:xfrm>
          <a:prstGeom prst="ellipse">
            <a:avLst/>
          </a:prstGeom>
          <a:solidFill>
            <a:schemeClr val="accent1"/>
          </a:solidFill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he-IL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endParaRPr lang="en-US"/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93E692A9-EF07-4D1D-AEF8-B6084274CFC9}"/>
              </a:ext>
            </a:extLst>
          </p:cNvPr>
          <p:cNvSpPr>
            <a:spLocks noChangeArrowheads="1"/>
          </p:cNvSpPr>
          <p:nvPr/>
        </p:nvSpPr>
        <p:spPr bwMode="auto">
          <a:xfrm>
            <a:off x="5881079" y="4114839"/>
            <a:ext cx="212662" cy="212144"/>
          </a:xfrm>
          <a:prstGeom prst="ellipse">
            <a:avLst/>
          </a:prstGeom>
          <a:solidFill>
            <a:schemeClr val="accent1"/>
          </a:solidFill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he-IL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endParaRPr lang="en-US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93E692A9-EF07-4D1D-AEF8-B6084274CFC9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78005" y="4114839"/>
            <a:ext cx="212662" cy="212144"/>
          </a:xfrm>
          <a:prstGeom prst="ellipse">
            <a:avLst/>
          </a:prstGeom>
          <a:solidFill>
            <a:schemeClr val="accent1"/>
          </a:solidFill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he-IL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endParaRPr lang="en-US"/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93E692A9-EF07-4D1D-AEF8-B6084274CFC9}"/>
              </a:ext>
            </a:extLst>
          </p:cNvPr>
          <p:cNvSpPr>
            <a:spLocks noChangeArrowheads="1"/>
          </p:cNvSpPr>
          <p:nvPr/>
        </p:nvSpPr>
        <p:spPr bwMode="auto">
          <a:xfrm>
            <a:off x="7023055" y="4114839"/>
            <a:ext cx="212662" cy="212144"/>
          </a:xfrm>
          <a:prstGeom prst="ellipse">
            <a:avLst/>
          </a:prstGeom>
          <a:solidFill>
            <a:schemeClr val="accent1"/>
          </a:solidFill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he-IL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endParaRPr lang="en-US"/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93E692A9-EF07-4D1D-AEF8-B6084274CFC9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37100" y="4114839"/>
            <a:ext cx="212662" cy="212144"/>
          </a:xfrm>
          <a:prstGeom prst="ellipse">
            <a:avLst/>
          </a:prstGeom>
          <a:solidFill>
            <a:schemeClr val="accent1"/>
          </a:solidFill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he-IL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/>
              <p:cNvSpPr txBox="1"/>
              <p:nvPr/>
            </p:nvSpPr>
            <p:spPr>
              <a:xfrm>
                <a:off x="3334385" y="3593569"/>
                <a:ext cx="482312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𝑢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17" name="TextBox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34385" y="3593569"/>
                <a:ext cx="482312" cy="523220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/>
              <p:cNvSpPr txBox="1"/>
              <p:nvPr/>
            </p:nvSpPr>
            <p:spPr>
              <a:xfrm>
                <a:off x="7543829" y="3560618"/>
                <a:ext cx="482312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𝑣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18" name="TextBox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43829" y="3560618"/>
                <a:ext cx="482312" cy="523220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/>
              <p:cNvSpPr txBox="1"/>
              <p:nvPr/>
            </p:nvSpPr>
            <p:spPr>
              <a:xfrm>
                <a:off x="5178462" y="3576118"/>
                <a:ext cx="468077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19" name="TextBox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78462" y="3576118"/>
                <a:ext cx="468077" cy="523220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/>
              <p:cNvSpPr txBox="1"/>
              <p:nvPr/>
            </p:nvSpPr>
            <p:spPr>
              <a:xfrm>
                <a:off x="5766389" y="3576118"/>
                <a:ext cx="472950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𝑦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20" name="TextBox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66389" y="3576118"/>
                <a:ext cx="472950" cy="523220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1" name="Freeform 20"/>
          <p:cNvSpPr/>
          <p:nvPr/>
        </p:nvSpPr>
        <p:spPr>
          <a:xfrm>
            <a:off x="5295399" y="4276436"/>
            <a:ext cx="800418" cy="1067036"/>
          </a:xfrm>
          <a:custGeom>
            <a:avLst/>
            <a:gdLst>
              <a:gd name="connsiteX0" fmla="*/ 726709 w 800418"/>
              <a:gd name="connsiteY0" fmla="*/ 36945 h 1067036"/>
              <a:gd name="connsiteX1" fmla="*/ 791363 w 800418"/>
              <a:gd name="connsiteY1" fmla="*/ 655782 h 1067036"/>
              <a:gd name="connsiteX2" fmla="*/ 551218 w 800418"/>
              <a:gd name="connsiteY2" fmla="*/ 997527 h 1067036"/>
              <a:gd name="connsiteX3" fmla="*/ 43218 w 800418"/>
              <a:gd name="connsiteY3" fmla="*/ 969818 h 1067036"/>
              <a:gd name="connsiteX4" fmla="*/ 61691 w 800418"/>
              <a:gd name="connsiteY4" fmla="*/ 0 h 10670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00418" h="1067036">
                <a:moveTo>
                  <a:pt x="726709" y="36945"/>
                </a:moveTo>
                <a:cubicBezTo>
                  <a:pt x="773660" y="266315"/>
                  <a:pt x="820612" y="495685"/>
                  <a:pt x="791363" y="655782"/>
                </a:cubicBezTo>
                <a:cubicBezTo>
                  <a:pt x="762115" y="815879"/>
                  <a:pt x="675909" y="945188"/>
                  <a:pt x="551218" y="997527"/>
                </a:cubicBezTo>
                <a:cubicBezTo>
                  <a:pt x="426527" y="1049866"/>
                  <a:pt x="124806" y="1136073"/>
                  <a:pt x="43218" y="969818"/>
                </a:cubicBezTo>
                <a:cubicBezTo>
                  <a:pt x="-38370" y="803564"/>
                  <a:pt x="11660" y="401782"/>
                  <a:pt x="61691" y="0"/>
                </a:cubicBezTo>
              </a:path>
            </a:pathLst>
          </a:custGeom>
          <a:noFill/>
          <a:ln w="76200">
            <a:solidFill>
              <a:srgbClr val="0070C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/>
              <p:cNvSpPr txBox="1"/>
              <p:nvPr/>
            </p:nvSpPr>
            <p:spPr>
              <a:xfrm>
                <a:off x="5965128" y="4954366"/>
                <a:ext cx="1999650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≤</m:t>
                      </m:r>
                      <m:d>
                        <m:d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−1</m:t>
                          </m:r>
                        </m:e>
                      </m:d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𝑤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𝑒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22" name="TextBox 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65128" y="4954366"/>
                <a:ext cx="1999650" cy="400110"/>
              </a:xfrm>
              <a:prstGeom prst="rect">
                <a:avLst/>
              </a:prstGeom>
              <a:blipFill>
                <a:blip r:embed="rId8"/>
                <a:stretch>
                  <a:fillRect b="-1538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/>
              <p:cNvSpPr txBox="1"/>
              <p:nvPr/>
            </p:nvSpPr>
            <p:spPr>
              <a:xfrm>
                <a:off x="5491200" y="3759246"/>
                <a:ext cx="412613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𝑒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23" name="TextBox 2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91200" y="3759246"/>
                <a:ext cx="412613" cy="461665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4" name="Down Arrow 23"/>
          <p:cNvSpPr/>
          <p:nvPr/>
        </p:nvSpPr>
        <p:spPr>
          <a:xfrm rot="16200000">
            <a:off x="539407" y="5659580"/>
            <a:ext cx="484632" cy="745651"/>
          </a:xfrm>
          <a:prstGeom prst="downArrow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/>
              <p:cNvSpPr txBox="1"/>
              <p:nvPr/>
            </p:nvSpPr>
            <p:spPr>
              <a:xfrm>
                <a:off x="1411947" y="5770796"/>
                <a:ext cx="9150926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𝑑𝑖𝑠</m:t>
                    </m:r>
                    <m:sSub>
                      <m:sSub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b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𝐻</m:t>
                        </m:r>
                      </m:sub>
                    </m:sSub>
                    <m:d>
                      <m:d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𝑢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</m:d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≤</m:t>
                    </m:r>
                    <m:r>
                      <a:rPr lang="en-US" sz="2800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(2</m:t>
                    </m:r>
                    <m:r>
                      <a:rPr lang="en-US" sz="2800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sz="2800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−1)</m:t>
                    </m:r>
                    <m:nary>
                      <m:naryPr>
                        <m:chr m:val="∑"/>
                        <m:supHide m:val="on"/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𝑒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∈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𝑃</m:t>
                        </m:r>
                      </m:sub>
                      <m:sup/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𝑤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𝑒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e>
                    </m:nary>
                  </m:oMath>
                </a14:m>
                <a:r>
                  <a:rPr lang="en-US" sz="2800" dirty="0"/>
                  <a:t>=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80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sz="2800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US" sz="2800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−1</m:t>
                        </m:r>
                      </m:e>
                    </m:d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𝑑𝑖𝑠</m:t>
                    </m:r>
                    <m:sSub>
                      <m:sSub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b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𝐺</m:t>
                        </m:r>
                      </m:sub>
                    </m:sSub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𝑢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𝑣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sz="2800" dirty="0"/>
              </a:p>
            </p:txBody>
          </p:sp>
        </mc:Choice>
        <mc:Fallback xmlns="">
          <p:sp>
            <p:nvSpPr>
              <p:cNvPr id="25" name="TextBox 2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11947" y="5770796"/>
                <a:ext cx="9150926" cy="523220"/>
              </a:xfrm>
              <a:prstGeom prst="rect">
                <a:avLst/>
              </a:prstGeom>
              <a:blipFill>
                <a:blip r:embed="rId10"/>
                <a:stretch>
                  <a:fillRect t="-11765" b="-3411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5536775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22" grpId="0"/>
      <p:bldP spid="24" grpId="0" animBg="1"/>
      <p:bldP spid="2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237836" y="2185843"/>
                <a:ext cx="10515600" cy="4351338"/>
              </a:xfrm>
            </p:spPr>
            <p:txBody>
              <a:bodyPr/>
              <a:lstStyle/>
              <a:p>
                <a:pPr marL="0" indent="0">
                  <a:buNone/>
                </a:pPr>
                <a:endParaRPr lang="en-US" b="1" dirty="0"/>
              </a:p>
              <a:p>
                <a:pPr marL="0" indent="0">
                  <a:buNone/>
                </a:pPr>
                <a:endParaRPr lang="en-US" b="1" dirty="0"/>
              </a:p>
              <a:p>
                <a:pPr marL="0" indent="0">
                  <a:buNone/>
                </a:pPr>
                <a:r>
                  <a:rPr lang="en-US" b="1" dirty="0"/>
                  <a:t>Size analysis: </a:t>
                </a:r>
                <a:r>
                  <a:rPr lang="en-US" dirty="0"/>
                  <a:t>show that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𝐻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1+1/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𝑘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edges.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37836" y="2185843"/>
                <a:ext cx="10515600" cy="4351338"/>
              </a:xfrm>
              <a:blipFill>
                <a:blip r:embed="rId2"/>
                <a:stretch>
                  <a:fillRect l="-115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TextBox 4"/>
          <p:cNvSpPr txBox="1"/>
          <p:nvPr/>
        </p:nvSpPr>
        <p:spPr>
          <a:xfrm>
            <a:off x="318654" y="4040225"/>
            <a:ext cx="11554691" cy="584775"/>
          </a:xfrm>
          <a:prstGeom prst="rect">
            <a:avLst/>
          </a:prstGeom>
          <a:noFill/>
          <a:ln w="76200" cmpd="dbl"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solidFill>
                  <a:srgbClr val="C00000"/>
                </a:solidFill>
              </a:rPr>
              <a:t>Claim 1: </a:t>
            </a:r>
            <a:r>
              <a:rPr lang="en-US" sz="3200" dirty="0"/>
              <a:t>the girth of H is at least </a:t>
            </a:r>
            <a:r>
              <a:rPr lang="en-US" sz="3200" dirty="0">
                <a:solidFill>
                  <a:srgbClr val="7030A0"/>
                </a:solidFill>
              </a:rPr>
              <a:t>2k+1</a:t>
            </a:r>
            <a:r>
              <a:rPr lang="en-US" sz="3200" dirty="0"/>
              <a:t> </a:t>
            </a:r>
            <a:endParaRPr lang="en-US" sz="2800" dirty="0"/>
          </a:p>
        </p:txBody>
      </p:sp>
      <p:sp>
        <p:nvSpPr>
          <p:cNvPr id="6" name="Rounded Rectangular Callout 5"/>
          <p:cNvSpPr/>
          <p:nvPr/>
        </p:nvSpPr>
        <p:spPr>
          <a:xfrm>
            <a:off x="10063019" y="4564473"/>
            <a:ext cx="1969654" cy="612648"/>
          </a:xfrm>
          <a:prstGeom prst="wedgeRoundRectCallout">
            <a:avLst>
              <a:gd name="adj1" fmla="val -67278"/>
              <a:gd name="adj2" fmla="val -68662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Girth: length of shortest cycle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318654" y="5509573"/>
                <a:ext cx="11554691" cy="603242"/>
              </a:xfrm>
              <a:prstGeom prst="rect">
                <a:avLst/>
              </a:prstGeom>
              <a:noFill/>
              <a:ln w="76200" cmpd="dbl">
                <a:solidFill>
                  <a:schemeClr val="tx2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3200" dirty="0">
                    <a:solidFill>
                      <a:srgbClr val="C00000"/>
                    </a:solidFill>
                  </a:rPr>
                  <a:t>Claim 2: </a:t>
                </a:r>
                <a:r>
                  <a:rPr lang="en-US" sz="3200" dirty="0"/>
                  <a:t>Every graph G with </a:t>
                </a:r>
                <a:r>
                  <a:rPr lang="en-US" sz="3200" dirty="0">
                    <a:solidFill>
                      <a:srgbClr val="7030A0"/>
                    </a:solidFill>
                  </a:rPr>
                  <a:t>g(G)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≥2</m:t>
                    </m:r>
                    <m:r>
                      <a:rPr lang="en-US" sz="3200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sz="3200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+1</m:t>
                    </m:r>
                  </m:oMath>
                </a14:m>
                <a:r>
                  <a:rPr lang="en-US" sz="3200" dirty="0">
                    <a:solidFill>
                      <a:srgbClr val="7030A0"/>
                    </a:solidFill>
                  </a:rPr>
                  <a:t> </a:t>
                </a:r>
                <a:r>
                  <a:rPr lang="en-US" sz="3200" dirty="0"/>
                  <a:t>has </a:t>
                </a:r>
                <a14:m>
                  <m:oMath xmlns:m="http://schemas.openxmlformats.org/officeDocument/2006/math">
                    <m:r>
                      <a:rPr lang="en-US" sz="320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US" sz="320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(</m:t>
                    </m:r>
                    <m:sSup>
                      <m:sSupPr>
                        <m:ctrlPr>
                          <a:rPr lang="en-US" sz="3200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200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p>
                        <m:r>
                          <a:rPr lang="en-US" sz="3200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1+1/</m:t>
                        </m:r>
                        <m:r>
                          <a:rPr lang="en-US" sz="3200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𝑘</m:t>
                        </m:r>
                      </m:sup>
                    </m:sSup>
                    <m:r>
                      <a:rPr lang="en-US" sz="3200" i="1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3200" dirty="0">
                    <a:solidFill>
                      <a:srgbClr val="7030A0"/>
                    </a:solidFill>
                  </a:rPr>
                  <a:t> </a:t>
                </a:r>
                <a:r>
                  <a:rPr lang="en-US" sz="3200" dirty="0"/>
                  <a:t>edges. </a:t>
                </a:r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8654" y="5509573"/>
                <a:ext cx="11554691" cy="603242"/>
              </a:xfrm>
              <a:prstGeom prst="rect">
                <a:avLst/>
              </a:prstGeom>
              <a:blipFill>
                <a:blip r:embed="rId3"/>
                <a:stretch>
                  <a:fillRect t="-2679" b="-23214"/>
                </a:stretch>
              </a:blipFill>
              <a:ln w="76200" cmpd="dbl">
                <a:solidFill>
                  <a:schemeClr val="tx2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159327" y="203417"/>
                <a:ext cx="11873346" cy="2394310"/>
              </a:xfrm>
              <a:prstGeom prst="rect">
                <a:avLst/>
              </a:prstGeom>
              <a:solidFill>
                <a:schemeClr val="accent4">
                  <a:lumMod val="20000"/>
                  <a:lumOff val="80000"/>
                </a:schemeClr>
              </a:solidFill>
            </p:spPr>
            <p:txBody>
              <a:bodyPr wrap="square" rtlCol="0">
                <a:spAutoFit/>
              </a:bodyPr>
              <a:lstStyle/>
              <a:p>
                <a:r>
                  <a:rPr lang="en-US" sz="2800" b="1" u="sng" dirty="0"/>
                  <a:t>Greedy Construction</a:t>
                </a:r>
                <a:r>
                  <a:rPr lang="en-US" sz="2800" b="1" dirty="0"/>
                  <a:t>:  </a:t>
                </a:r>
              </a:p>
              <a:p>
                <a:pPr marL="457200" indent="-45720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en-US" sz="2800" dirty="0"/>
                  <a:t>Set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𝐻</m:t>
                    </m:r>
                    <m:r>
                      <a:rPr lang="en-US" sz="2800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←∅</m:t>
                    </m:r>
                  </m:oMath>
                </a14:m>
                <a:endParaRPr lang="en-US" sz="2800" dirty="0">
                  <a:solidFill>
                    <a:srgbClr val="7030A0"/>
                  </a:solidFill>
                </a:endParaRPr>
              </a:p>
              <a:p>
                <a:pPr marL="457200" indent="-45720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en-US" sz="2800" dirty="0"/>
                  <a:t>Traverse edges in increasing weight order  </a:t>
                </a:r>
                <a14:m>
                  <m:oMath xmlns:m="http://schemas.openxmlformats.org/officeDocument/2006/math">
                    <m:r>
                      <a:rPr lang="en-US" sz="2800" b="1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𝒘</m:t>
                    </m:r>
                    <m:d>
                      <m:dPr>
                        <m:ctrlPr>
                          <a:rPr lang="en-US" sz="2800" b="1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800" b="1" i="1" smtClean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b="1" i="1" smtClean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  <m:t>𝒆</m:t>
                            </m:r>
                          </m:e>
                          <m:sub>
                            <m:r>
                              <a:rPr lang="en-US" sz="2800" b="1" i="1" smtClean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  <m:t>𝟏</m:t>
                            </m:r>
                          </m:sub>
                        </m:sSub>
                      </m:e>
                    </m:d>
                    <m:r>
                      <a:rPr lang="en-US" sz="2800" b="1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&lt;</m:t>
                    </m:r>
                    <m:r>
                      <a:rPr lang="en-US" sz="2800" b="1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𝒘</m:t>
                    </m:r>
                    <m:d>
                      <m:dPr>
                        <m:ctrlPr>
                          <a:rPr lang="en-US" sz="2800" b="1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800" b="1" i="1" smtClean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b="1" i="1" smtClean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  <m:t>𝒆</m:t>
                            </m:r>
                          </m:e>
                          <m:sub>
                            <m:r>
                              <a:rPr lang="en-US" sz="2800" b="1" i="1" smtClean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b>
                        </m:sSub>
                      </m:e>
                    </m:d>
                    <m:r>
                      <a:rPr lang="en-US" sz="2800" b="1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&lt; …&lt;</m:t>
                    </m:r>
                    <m:r>
                      <a:rPr lang="en-US" sz="2800" b="1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𝒘</m:t>
                    </m:r>
                    <m:d>
                      <m:dPr>
                        <m:ctrlPr>
                          <a:rPr lang="en-US" sz="2800" b="1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800" b="1" i="1" smtClean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b="1" i="1" smtClean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  <m:t>𝒆</m:t>
                            </m:r>
                          </m:e>
                          <m:sub>
                            <m:r>
                              <a:rPr lang="en-US" sz="2800" b="1" i="1" smtClean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  <m:t>𝒎</m:t>
                            </m:r>
                          </m:sub>
                        </m:sSub>
                      </m:e>
                    </m:d>
                  </m:oMath>
                </a14:m>
                <a:endParaRPr lang="en-US" sz="2800" b="1" dirty="0"/>
              </a:p>
              <a:p>
                <a:pPr marL="457200" indent="-45720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en-US" sz="2800" dirty="0"/>
                  <a:t>Add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b="1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1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𝒆</m:t>
                        </m:r>
                      </m:e>
                      <m:sub>
                        <m:r>
                          <a:rPr lang="en-US" sz="2800" b="1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𝒊</m:t>
                        </m:r>
                      </m:sub>
                    </m:sSub>
                    <m:r>
                      <a:rPr lang="en-US" sz="2800" b="1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=(</m:t>
                    </m:r>
                    <m:sSub>
                      <m:sSubPr>
                        <m:ctrlPr>
                          <a:rPr lang="en-US" sz="2800" b="1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1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𝒖</m:t>
                        </m:r>
                      </m:e>
                      <m:sub>
                        <m:r>
                          <a:rPr lang="en-US" sz="2800" b="1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𝒊</m:t>
                        </m:r>
                      </m:sub>
                    </m:sSub>
                    <m:r>
                      <a:rPr lang="en-US" sz="2800" b="1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sz="2800" b="1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1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𝒗</m:t>
                        </m:r>
                      </m:e>
                      <m:sub>
                        <m:r>
                          <a:rPr lang="en-US" sz="2800" b="1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𝒊</m:t>
                        </m:r>
                      </m:sub>
                    </m:sSub>
                    <m:r>
                      <a:rPr lang="en-US" sz="2800" b="1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800" b="1" dirty="0">
                    <a:solidFill>
                      <a:srgbClr val="7030A0"/>
                    </a:solidFill>
                  </a:rPr>
                  <a:t> </a:t>
                </a:r>
                <a:r>
                  <a:rPr lang="en-US" sz="2800" dirty="0"/>
                  <a:t>to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𝐻</m:t>
                    </m:r>
                  </m:oMath>
                </a14:m>
                <a:r>
                  <a:rPr lang="en-US" sz="2800" dirty="0"/>
                  <a:t> if </a:t>
                </a:r>
                <a14:m>
                  <m:oMath xmlns:m="http://schemas.openxmlformats.org/officeDocument/2006/math">
                    <m:r>
                      <a:rPr lang="en-US" sz="2800" b="1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𝒅𝒊𝒔</m:t>
                    </m:r>
                    <m:sSub>
                      <m:sSubPr>
                        <m:ctrlPr>
                          <a:rPr lang="en-US" sz="2800" b="1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1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𝒕</m:t>
                        </m:r>
                      </m:e>
                      <m:sub>
                        <m:r>
                          <a:rPr lang="en-US" sz="2800" b="1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𝑯</m:t>
                        </m:r>
                      </m:sub>
                    </m:sSub>
                    <m:d>
                      <m:dPr>
                        <m:ctrlPr>
                          <a:rPr lang="en-US" sz="2800" b="1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800" b="1" i="1" smtClean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b="1" i="1" smtClean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  <m:t>𝒖</m:t>
                            </m:r>
                          </m:e>
                          <m:sub>
                            <m:r>
                              <a:rPr lang="en-US" sz="2800" b="1" i="1" smtClean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  <m:t>𝒊</m:t>
                            </m:r>
                          </m:sub>
                        </m:sSub>
                        <m:r>
                          <a:rPr lang="en-US" sz="2800" b="1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, </m:t>
                        </m:r>
                        <m:sSub>
                          <m:sSubPr>
                            <m:ctrlPr>
                              <a:rPr lang="en-US" sz="2800" b="1" i="1" smtClean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b="1" i="1" smtClean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  <m:t>𝒗</m:t>
                            </m:r>
                          </m:e>
                          <m:sub>
                            <m:r>
                              <a:rPr lang="en-US" sz="2800" b="1" i="1" smtClean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  <m:t>𝒊</m:t>
                            </m:r>
                          </m:sub>
                        </m:sSub>
                      </m:e>
                    </m:d>
                    <m:r>
                      <a:rPr lang="en-US" sz="2800" b="1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&gt;</m:t>
                    </m:r>
                    <m:d>
                      <m:dPr>
                        <m:ctrlPr>
                          <a:rPr lang="en-US" sz="2800" b="1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b="1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  <m:r>
                          <a:rPr lang="en-US" sz="2800" b="1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𝒌</m:t>
                        </m:r>
                        <m:r>
                          <a:rPr lang="en-US" sz="2800" b="1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2800" b="1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e>
                    </m:d>
                    <m:r>
                      <a:rPr lang="en-US" sz="2800" b="1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𝒅𝒊𝒔</m:t>
                    </m:r>
                    <m:sSub>
                      <m:sSubPr>
                        <m:ctrlPr>
                          <a:rPr lang="en-US" sz="2800" b="1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1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𝒕</m:t>
                        </m:r>
                      </m:e>
                      <m:sub>
                        <m:r>
                          <a:rPr lang="en-US" sz="2800" b="1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𝑮</m:t>
                        </m:r>
                      </m:sub>
                    </m:sSub>
                    <m:r>
                      <a:rPr lang="en-US" sz="2800" b="1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US" sz="2800" b="1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1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𝒖</m:t>
                        </m:r>
                      </m:e>
                      <m:sub>
                        <m:r>
                          <a:rPr lang="en-US" sz="2800" b="1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𝒊</m:t>
                        </m:r>
                      </m:sub>
                    </m:sSub>
                    <m:r>
                      <a:rPr lang="en-US" sz="2800" b="1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sz="2800" b="1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1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𝒗</m:t>
                        </m:r>
                      </m:e>
                      <m:sub>
                        <m:r>
                          <a:rPr lang="en-US" sz="2800" b="1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𝒊</m:t>
                        </m:r>
                      </m:sub>
                    </m:sSub>
                    <m:r>
                      <a:rPr lang="en-US" sz="2800" b="1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sz="2800" b="1" dirty="0">
                  <a:solidFill>
                    <a:srgbClr val="7030A0"/>
                  </a:solidFill>
                </a:endParaRPr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9327" y="203417"/>
                <a:ext cx="11873346" cy="2394310"/>
              </a:xfrm>
              <a:prstGeom prst="rect">
                <a:avLst/>
              </a:prstGeom>
              <a:blipFill>
                <a:blip r:embed="rId4"/>
                <a:stretch>
                  <a:fillRect l="-1027" t="-2290" b="-636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79580290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2382</TotalTime>
  <Words>1351</Words>
  <Application>Microsoft Office PowerPoint</Application>
  <PresentationFormat>Widescreen</PresentationFormat>
  <Paragraphs>214</Paragraphs>
  <Slides>25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30" baseType="lpstr">
      <vt:lpstr>Arial</vt:lpstr>
      <vt:lpstr>Calibri</vt:lpstr>
      <vt:lpstr>Calibri Light</vt:lpstr>
      <vt:lpstr>Cambria Math</vt:lpstr>
      <vt:lpstr>Office Theme</vt:lpstr>
      <vt:lpstr>Succinct Graph Structures  and Their Applications Ulpana Summer 2024 </vt:lpstr>
      <vt:lpstr>Overview</vt:lpstr>
      <vt:lpstr>Basic Example: Shortest-Path Trees</vt:lpstr>
      <vt:lpstr>Graph Spanners [Peleg, Scha ̈ffer ‘89] </vt:lpstr>
      <vt:lpstr>Examples</vt:lpstr>
      <vt:lpstr>What’s Known?</vt:lpstr>
      <vt:lpstr>Multiplicative Spanners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Girth Conjecture: For every k≥1, there is an n-vertex graph Gk  with Ω(n^(1+1/k)) edges that has girth* at least 2k+2. </vt:lpstr>
      <vt:lpstr>PowerPoint Presentation</vt:lpstr>
      <vt:lpstr>Baswana-Sen Algorithm for 3-Spanners</vt:lpstr>
      <vt:lpstr>PowerPoint Presentation</vt:lpstr>
      <vt:lpstr>PowerPoint Presentation</vt:lpstr>
      <vt:lpstr>3-Spanner Analysis</vt:lpstr>
      <vt:lpstr>Baswana-Sen Algorithm for  (2k-1) Spanners</vt:lpstr>
      <vt:lpstr>Phase i:</vt:lpstr>
      <vt:lpstr>Phase i:</vt:lpstr>
      <vt:lpstr>Final Phase k-1:</vt:lpstr>
      <vt:lpstr>Analysis (Stretch)</vt:lpstr>
      <vt:lpstr>Analysis (Size)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Succinct Graph Structures  and Their Applications</dc:title>
  <dc:creator>Meravi</dc:creator>
  <cp:lastModifiedBy>Merav Parter</cp:lastModifiedBy>
  <cp:revision>36</cp:revision>
  <dcterms:created xsi:type="dcterms:W3CDTF">2020-04-22T08:00:00Z</dcterms:created>
  <dcterms:modified xsi:type="dcterms:W3CDTF">2024-09-16T06:19:41Z</dcterms:modified>
</cp:coreProperties>
</file>