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9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76" y="108"/>
      </p:cViewPr>
      <p:guideLst>
        <p:guide orient="horz" pos="206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DF6FDFF-FACD-4189-AA3E-6A05A781A8EE}" type="datetimeFigureOut">
              <a:rPr lang="he-IL" smtClean="0"/>
              <a:t>י"ב/ניסן/תשפ"ב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B1CC450-E194-440A-902A-51BD846908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62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6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3: Distance Oracles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Approximate Oracle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2" y="1062831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Query </a:t>
                </a:r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2" y="1062831"/>
                <a:ext cx="10515600" cy="4351338"/>
              </a:xfrm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976" y="2025135"/>
                <a:ext cx="12488419" cy="4269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Pivot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closest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Store </a:t>
                </a:r>
                <a:r>
                  <a:rPr lang="en-US" sz="2800" dirty="0"/>
                  <a:t>in </a:t>
                </a:r>
                <a:r>
                  <a:rPr lang="en-US" sz="2800" b="1" dirty="0"/>
                  <a:t>hash-table</a:t>
                </a:r>
                <a:r>
                  <a:rPr lang="en-US" sz="28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</a:t>
                </a:r>
                <a:r>
                  <a:rPr lang="en-US" sz="2800" dirty="0"/>
                  <a:t>every 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6" y="2025135"/>
                <a:ext cx="12488419" cy="4269502"/>
              </a:xfrm>
              <a:prstGeom prst="rect">
                <a:avLst/>
              </a:prstGeom>
              <a:blipFill>
                <a:blip r:embed="rId4"/>
                <a:stretch>
                  <a:fillRect l="-976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*Slide taken from</a:t>
            </a:r>
          </a:p>
          <a:p>
            <a:r>
              <a:rPr lang="en-US" dirty="0" smtClean="0"/>
              <a:t> Uri Zwick 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1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712"/>
            <a:ext cx="10515600" cy="1325563"/>
          </a:xfrm>
        </p:spPr>
        <p:txBody>
          <a:bodyPr/>
          <a:lstStyle/>
          <a:p>
            <a:r>
              <a:rPr lang="en-US" dirty="0" smtClean="0"/>
              <a:t>Space Argument: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8353" y="988839"/>
                <a:ext cx="13330381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w.h.p.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Recall: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closest</a:t>
                </a:r>
                <a:r>
                  <a:rPr lang="en-US" dirty="0" smtClean="0"/>
                  <a:t>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w.h.p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8353" y="988839"/>
                <a:ext cx="13330381" cy="4351338"/>
              </a:xfrm>
              <a:blipFill>
                <a:blip r:embed="rId2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644871" y="3664718"/>
            <a:ext cx="2596212" cy="25962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894" y="351501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665" y="369704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065" y="40249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26" y="39378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667" y="413423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593" y="4828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859" y="532071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630" y="550275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030" y="58306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374" y="505896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632" y="593993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6814" y="55166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080" y="60088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448" y="57908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727" y="557347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214" y="36647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480" y="41569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251" y="433897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651" y="466686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53" y="4776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458" y="398168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6605" y="4429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09600" y="456189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00" y="4561897"/>
                <a:ext cx="472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463" y="54943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746658" y="6030954"/>
            <a:ext cx="425324" cy="424288"/>
            <a:chOff x="4691342" y="1700747"/>
            <a:chExt cx="425324" cy="4242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071857" y="5211547"/>
                <a:ext cx="7910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57" y="5211547"/>
                <a:ext cx="79104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071857" y="5874842"/>
                <a:ext cx="12799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857" y="5874842"/>
                <a:ext cx="127996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8375" y="5644803"/>
                <a:ext cx="378436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Total space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5" y="5644803"/>
                <a:ext cx="3784369" cy="539315"/>
              </a:xfrm>
              <a:prstGeom prst="rect">
                <a:avLst/>
              </a:prstGeom>
              <a:blipFill>
                <a:blip r:embed="rId6"/>
                <a:stretch>
                  <a:fillRect l="-3387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520717" y="5424853"/>
            <a:ext cx="425324" cy="424288"/>
            <a:chOff x="4691342" y="1700747"/>
            <a:chExt cx="425324" cy="424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7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309"/>
            <a:ext cx="10515600" cy="1325563"/>
          </a:xfrm>
        </p:spPr>
        <p:txBody>
          <a:bodyPr/>
          <a:lstStyle/>
          <a:p>
            <a:r>
              <a:rPr lang="en-US" dirty="0" smtClean="0"/>
              <a:t>Intuition for Query </a:t>
            </a:r>
            <a:r>
              <a:rPr lang="en-US" dirty="0" err="1" smtClean="0"/>
              <a:t>Alg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77038"/>
                <a:ext cx="12323619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Obs.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Obs.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Goal: </a:t>
                </a:r>
                <a:r>
                  <a:rPr lang="en-US" dirty="0" smtClean="0"/>
                  <a:t>Find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such that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7038"/>
                <a:ext cx="12323619" cy="4351338"/>
              </a:xfrm>
              <a:blipFill>
                <a:blip r:embed="rId2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18" y="5805174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305" y="5803494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" name="Straight Connector 5"/>
          <p:cNvCxnSpPr>
            <a:stCxn id="5" idx="2"/>
            <a:endCxn id="4" idx="6"/>
          </p:cNvCxnSpPr>
          <p:nvPr/>
        </p:nvCxnSpPr>
        <p:spPr>
          <a:xfrm flipH="1">
            <a:off x="5342752" y="5894511"/>
            <a:ext cx="2395553" cy="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3126" y="588779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26" y="5887797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9353" y="588779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353" y="5887797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017553" y="4884316"/>
            <a:ext cx="425324" cy="424288"/>
            <a:chOff x="4691342" y="1700747"/>
            <a:chExt cx="425324" cy="4242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2" name="Straight Connector 11"/>
          <p:cNvCxnSpPr>
            <a:stCxn id="10" idx="5"/>
            <a:endCxn id="5" idx="1"/>
          </p:cNvCxnSpPr>
          <p:nvPr/>
        </p:nvCxnSpPr>
        <p:spPr>
          <a:xfrm>
            <a:off x="5380590" y="5246468"/>
            <a:ext cx="2384036" cy="583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3201" y="5894510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01" y="5894510"/>
                <a:ext cx="5229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4" idx="0"/>
            <a:endCxn id="10" idx="4"/>
          </p:cNvCxnSpPr>
          <p:nvPr/>
        </p:nvCxnSpPr>
        <p:spPr>
          <a:xfrm flipH="1" flipV="1">
            <a:off x="5230215" y="5308604"/>
            <a:ext cx="22670" cy="49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5993" y="4319785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93" y="4319785"/>
                <a:ext cx="11281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62280" y="5339575"/>
                <a:ext cx="7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80" y="5339575"/>
                <a:ext cx="7526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492715" y="4024876"/>
            <a:ext cx="425324" cy="424288"/>
            <a:chOff x="4691342" y="1700747"/>
            <a:chExt cx="425324" cy="4242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584929">
                <a:off x="6037659" y="4582026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4929">
                <a:off x="6037659" y="4582026"/>
                <a:ext cx="9225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5" idx="0"/>
            <a:endCxn id="18" idx="4"/>
          </p:cNvCxnSpPr>
          <p:nvPr/>
        </p:nvCxnSpPr>
        <p:spPr>
          <a:xfrm flipH="1" flipV="1">
            <a:off x="7705377" y="4449164"/>
            <a:ext cx="122795" cy="135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5134856">
                <a:off x="7523588" y="4812635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34856">
                <a:off x="7523588" y="4812635"/>
                <a:ext cx="9225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41280" y="3449303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80" y="3449303"/>
                <a:ext cx="11281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18" idx="3"/>
            <a:endCxn id="4" idx="7"/>
          </p:cNvCxnSpPr>
          <p:nvPr/>
        </p:nvCxnSpPr>
        <p:spPr>
          <a:xfrm flipH="1">
            <a:off x="5316431" y="4387028"/>
            <a:ext cx="2238571" cy="1444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638819">
                <a:off x="6602086" y="5270074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38819">
                <a:off x="6602086" y="5270074"/>
                <a:ext cx="92256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62732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Approximate Oracle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62732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1" y="1062830"/>
                <a:ext cx="12258963" cy="59013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do: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   </a:t>
                </a:r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	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Else: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                      </a:t>
                </a:r>
                <a:r>
                  <a:rPr lang="en-US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1" y="1062830"/>
                <a:ext cx="12258963" cy="5901387"/>
              </a:xfrm>
              <a:blipFill>
                <a:blip r:embed="rId3"/>
                <a:stretch>
                  <a:fillRect l="-1044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621" y="3773170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908" y="3771490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" name="Straight Connector 6"/>
          <p:cNvCxnSpPr>
            <a:stCxn id="6" idx="2"/>
            <a:endCxn id="5" idx="6"/>
          </p:cNvCxnSpPr>
          <p:nvPr/>
        </p:nvCxnSpPr>
        <p:spPr>
          <a:xfrm flipH="1">
            <a:off x="9000355" y="3862507"/>
            <a:ext cx="2395553" cy="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90729" y="38557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729" y="3855793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16956" y="38557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956" y="3855793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675156" y="2852312"/>
            <a:ext cx="425324" cy="424288"/>
            <a:chOff x="4691342" y="1700747"/>
            <a:chExt cx="425324" cy="4242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3" name="Straight Connector 12"/>
          <p:cNvCxnSpPr>
            <a:stCxn id="11" idx="5"/>
            <a:endCxn id="6" idx="1"/>
          </p:cNvCxnSpPr>
          <p:nvPr/>
        </p:nvCxnSpPr>
        <p:spPr>
          <a:xfrm>
            <a:off x="9038193" y="3214464"/>
            <a:ext cx="2384036" cy="583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80804" y="3862506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04" y="3862506"/>
                <a:ext cx="5229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5" idx="0"/>
            <a:endCxn id="11" idx="4"/>
          </p:cNvCxnSpPr>
          <p:nvPr/>
        </p:nvCxnSpPr>
        <p:spPr>
          <a:xfrm flipH="1" flipV="1">
            <a:off x="8887818" y="3276600"/>
            <a:ext cx="22670" cy="49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23596" y="2287781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96" y="2287781"/>
                <a:ext cx="11281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19883" y="3307571"/>
                <a:ext cx="752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883" y="3307571"/>
                <a:ext cx="7526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1150318" y="1992872"/>
            <a:ext cx="425324" cy="424288"/>
            <a:chOff x="4691342" y="1700747"/>
            <a:chExt cx="425324" cy="4242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rot="19584929">
                <a:off x="9695262" y="2550022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4929">
                <a:off x="9695262" y="2550022"/>
                <a:ext cx="9225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>
            <a:stCxn id="6" idx="0"/>
            <a:endCxn id="38" idx="4"/>
          </p:cNvCxnSpPr>
          <p:nvPr/>
        </p:nvCxnSpPr>
        <p:spPr>
          <a:xfrm flipH="1" flipV="1">
            <a:off x="11362980" y="2417160"/>
            <a:ext cx="122795" cy="135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 rot="5134856">
                <a:off x="11181191" y="2780631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34856">
                <a:off x="11181191" y="2780631"/>
                <a:ext cx="92256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798883" y="1417299"/>
                <a:ext cx="11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883" y="1417299"/>
                <a:ext cx="11281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38" idx="3"/>
            <a:endCxn id="5" idx="7"/>
          </p:cNvCxnSpPr>
          <p:nvPr/>
        </p:nvCxnSpPr>
        <p:spPr>
          <a:xfrm flipH="1">
            <a:off x="8974034" y="2355024"/>
            <a:ext cx="2238571" cy="1444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638819">
                <a:off x="10259689" y="3238070"/>
                <a:ext cx="922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38819">
                <a:off x="10259689" y="3238070"/>
                <a:ext cx="92256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 descr="File:&lt;strong&gt;Light bulb&lt;/strong&gt; icon.svg - Wikimedia Common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4" y="5410878"/>
            <a:ext cx="644122" cy="919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86617" y="5752366"/>
                <a:ext cx="74823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alg. always outputs a value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17" y="5752366"/>
                <a:ext cx="7482305" cy="523220"/>
              </a:xfrm>
              <a:prstGeom prst="rect">
                <a:avLst/>
              </a:prstGeom>
              <a:blipFill>
                <a:blip r:embed="rId14"/>
                <a:stretch>
                  <a:fillRect l="-1711" t="-11765" r="-65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5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476"/>
            <a:ext cx="10515600" cy="1325563"/>
          </a:xfrm>
        </p:spPr>
        <p:txBody>
          <a:bodyPr/>
          <a:lstStyle/>
          <a:p>
            <a:r>
              <a:rPr lang="en-US" dirty="0" smtClean="0"/>
              <a:t>Stretch 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(when alg. terminates)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  <a:blipFill>
                <a:blip r:embed="rId2"/>
                <a:stretch>
                  <a:fillRect l="-1600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do: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   </a:t>
                </a:r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	   return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Else: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        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blipFill>
                <a:blip r:embed="rId3"/>
                <a:stretch>
                  <a:fillRect l="-1163" t="-4110" r="-465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blipFill>
                <a:blip r:embed="rId4"/>
                <a:stretch>
                  <a:fillRect l="-25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45" y="3265270"/>
                <a:ext cx="372319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 smtClean="0"/>
                  <a:t>By induction: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solidFill>
                      <a:srgbClr val="FF0000"/>
                    </a:solidFill>
                  </a:rPr>
                  <a:t>Base: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Assume up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:r>
                  <a:rPr lang="en-US" sz="2800" dirty="0" smtClean="0"/>
                  <a:t>consider 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" y="3265270"/>
                <a:ext cx="3723199" cy="2246769"/>
              </a:xfrm>
              <a:prstGeom prst="rect">
                <a:avLst/>
              </a:prstGeom>
              <a:blipFill>
                <a:blip r:embed="rId5"/>
                <a:stretch>
                  <a:fillRect l="-3437" r="-2291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753" y="5925245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664" y="5988017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Straight Connector 8"/>
          <p:cNvCxnSpPr>
            <a:stCxn id="8" idx="2"/>
            <a:endCxn id="7" idx="6"/>
          </p:cNvCxnSpPr>
          <p:nvPr/>
        </p:nvCxnSpPr>
        <p:spPr>
          <a:xfrm flipH="1" flipV="1">
            <a:off x="8067487" y="6016262"/>
            <a:ext cx="2421177" cy="62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71764" y="6123108"/>
                <a:ext cx="1705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764" y="6123108"/>
                <a:ext cx="17058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48024" y="6047648"/>
                <a:ext cx="1705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024" y="6047648"/>
                <a:ext cx="17058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37" idx="5"/>
            <a:endCxn id="8" idx="1"/>
          </p:cNvCxnSpPr>
          <p:nvPr/>
        </p:nvCxnSpPr>
        <p:spPr>
          <a:xfrm>
            <a:off x="7688786" y="4432262"/>
            <a:ext cx="2826199" cy="1582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47936" y="6014581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936" y="6014581"/>
                <a:ext cx="522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0187973" y="4297860"/>
            <a:ext cx="425324" cy="424288"/>
            <a:chOff x="4691342" y="1700747"/>
            <a:chExt cx="425324" cy="4242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24" name="Straight Connector 23"/>
          <p:cNvCxnSpPr>
            <a:stCxn id="8" idx="0"/>
            <a:endCxn id="21" idx="4"/>
          </p:cNvCxnSpPr>
          <p:nvPr/>
        </p:nvCxnSpPr>
        <p:spPr>
          <a:xfrm flipH="1" flipV="1">
            <a:off x="10400635" y="4722148"/>
            <a:ext cx="177896" cy="1265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077611">
                <a:off x="10059996" y="5124249"/>
                <a:ext cx="1335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077611">
                <a:off x="10059996" y="5124249"/>
                <a:ext cx="13353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739760" y="3768649"/>
                <a:ext cx="2630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760" y="3768649"/>
                <a:ext cx="2630207" cy="461665"/>
              </a:xfrm>
              <a:prstGeom prst="rect">
                <a:avLst/>
              </a:prstGeom>
              <a:blipFill>
                <a:blip r:embed="rId10"/>
                <a:stretch>
                  <a:fillRect r="-23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325749" y="4070110"/>
            <a:ext cx="425324" cy="424288"/>
            <a:chOff x="4691342" y="1700747"/>
            <a:chExt cx="425324" cy="4242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10660" y="3502350"/>
                <a:ext cx="2353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660" y="3502350"/>
                <a:ext cx="235391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7" idx="7"/>
          </p:cNvCxnSpPr>
          <p:nvPr/>
        </p:nvCxnSpPr>
        <p:spPr>
          <a:xfrm flipH="1">
            <a:off x="8041166" y="4722148"/>
            <a:ext cx="2359469" cy="1229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0090334">
                <a:off x="8803184" y="4692634"/>
                <a:ext cx="1335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0334">
                <a:off x="8803184" y="4692634"/>
                <a:ext cx="13353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7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476"/>
            <a:ext cx="10515600" cy="1325563"/>
          </a:xfrm>
        </p:spPr>
        <p:txBody>
          <a:bodyPr/>
          <a:lstStyle/>
          <a:p>
            <a:r>
              <a:rPr lang="en-US" dirty="0" smtClean="0"/>
              <a:t>Stretch 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(when alg. terminates)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46682"/>
                <a:ext cx="7620000" cy="1404216"/>
              </a:xfrm>
              <a:blipFill>
                <a:blip r:embed="rId2"/>
                <a:stretch>
                  <a:fillRect l="-1600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do: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   </a:t>
                </a:r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	   return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Else: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        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528" y="184510"/>
                <a:ext cx="5239327" cy="2669309"/>
              </a:xfrm>
              <a:prstGeom prst="rect">
                <a:avLst/>
              </a:prstGeom>
              <a:blipFill>
                <a:blip r:embed="rId3"/>
                <a:stretch>
                  <a:fillRect l="-1163" t="-4110" r="-465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5945"/>
                <a:ext cx="4801956" cy="523220"/>
              </a:xfrm>
              <a:prstGeom prst="rect">
                <a:avLst/>
              </a:prstGeom>
              <a:blipFill>
                <a:blip r:embed="rId4"/>
                <a:stretch>
                  <a:fillRect l="-25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607" y="533412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518" y="5396893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Straight Connector 8"/>
          <p:cNvCxnSpPr>
            <a:stCxn id="8" idx="2"/>
            <a:endCxn id="7" idx="6"/>
          </p:cNvCxnSpPr>
          <p:nvPr/>
        </p:nvCxnSpPr>
        <p:spPr>
          <a:xfrm flipH="1" flipV="1">
            <a:off x="7827341" y="5425138"/>
            <a:ext cx="2421177" cy="62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11139" y="5498349"/>
                <a:ext cx="70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39" y="5498349"/>
                <a:ext cx="7085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46756" y="5447267"/>
                <a:ext cx="708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56" y="5447267"/>
                <a:ext cx="7085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07790" y="5423457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790" y="5423457"/>
                <a:ext cx="5229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947827" y="3706736"/>
            <a:ext cx="425324" cy="424288"/>
            <a:chOff x="4691342" y="1700747"/>
            <a:chExt cx="425324" cy="4242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24" name="Straight Connector 23"/>
          <p:cNvCxnSpPr>
            <a:stCxn id="8" idx="0"/>
            <a:endCxn id="21" idx="4"/>
          </p:cNvCxnSpPr>
          <p:nvPr/>
        </p:nvCxnSpPr>
        <p:spPr>
          <a:xfrm flipH="1" flipV="1">
            <a:off x="10160489" y="4131024"/>
            <a:ext cx="177896" cy="1265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077611">
                <a:off x="9755955" y="4533125"/>
                <a:ext cx="14630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077611">
                <a:off x="9755955" y="4533125"/>
                <a:ext cx="146309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53337" y="3178880"/>
                <a:ext cx="683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337" y="3178880"/>
                <a:ext cx="683649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7" idx="7"/>
          </p:cNvCxnSpPr>
          <p:nvPr/>
        </p:nvCxnSpPr>
        <p:spPr>
          <a:xfrm flipH="1">
            <a:off x="7801020" y="4131024"/>
            <a:ext cx="2359469" cy="1229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27320" y="3585478"/>
            <a:ext cx="6188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350" y="3497612"/>
                <a:ext cx="54909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0" y="3497612"/>
                <a:ext cx="549099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7320" y="5041610"/>
                <a:ext cx="55183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0" y="5041610"/>
                <a:ext cx="5518306" cy="954107"/>
              </a:xfrm>
              <a:prstGeom prst="rect">
                <a:avLst/>
              </a:prstGeom>
              <a:blipFill>
                <a:blip r:embed="rId11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6414" y="4088154"/>
                <a:ext cx="48386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4" y="4088154"/>
                <a:ext cx="483869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20012314">
                <a:off x="8487525" y="4195606"/>
                <a:ext cx="671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12314">
                <a:off x="8487525" y="4195606"/>
                <a:ext cx="67165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(4k-3) </a:t>
            </a:r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 err="1" smtClean="0"/>
              <a:t>w.o</a:t>
            </a:r>
            <a:r>
              <a:rPr lang="en-US" dirty="0" smtClean="0"/>
              <a:t> Swap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Show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Suppose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 smtClean="0"/>
                  <a:t>then: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   </a:t>
                </a:r>
                <a:r>
                  <a:rPr lang="en-US" b="0" dirty="0" smtClean="0">
                    <a:solidFill>
                      <a:srgbClr val="7030A0"/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7030A0"/>
                    </a:solidFill>
                  </a:rPr>
                  <a:t>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  <a:blipFill>
                <a:blip r:embed="rId2"/>
                <a:stretch>
                  <a:fillRect l="-916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8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(4k-3) </a:t>
            </a:r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 err="1" smtClean="0"/>
              <a:t>w.o</a:t>
            </a:r>
            <a:r>
              <a:rPr lang="en-US" dirty="0" smtClean="0"/>
              <a:t> Swap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Show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                     	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	         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" y="1136073"/>
                <a:ext cx="11970327" cy="6262253"/>
              </a:xfrm>
              <a:blipFill>
                <a:blip r:embed="rId2"/>
                <a:stretch>
                  <a:fillRect l="-1069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6200000">
            <a:off x="189392" y="3592021"/>
            <a:ext cx="484632" cy="71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Thorup</a:t>
            </a:r>
            <a:r>
              <a:rPr lang="en-US" dirty="0" smtClean="0"/>
              <a:t>-Zwick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graphs?</a:t>
            </a:r>
          </a:p>
          <a:p>
            <a:r>
              <a:rPr lang="en-US" dirty="0" smtClean="0"/>
              <a:t>Additive approximation?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Distance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405" y="1173956"/>
            <a:ext cx="1208751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Compact </a:t>
            </a:r>
            <a:r>
              <a:rPr lang="en-US" dirty="0" smtClean="0">
                <a:solidFill>
                  <a:srgbClr val="C00000"/>
                </a:solidFill>
              </a:rPr>
              <a:t>data </a:t>
            </a:r>
            <a:r>
              <a:rPr lang="en-US" dirty="0">
                <a:solidFill>
                  <a:srgbClr val="C00000"/>
                </a:solidFill>
              </a:rPr>
              <a:t>structure </a:t>
            </a:r>
            <a:r>
              <a:rPr lang="en-US" dirty="0" smtClean="0">
                <a:solidFill>
                  <a:srgbClr val="C00000"/>
                </a:solidFill>
              </a:rPr>
              <a:t>that can quickly estimate </a:t>
            </a:r>
            <a:r>
              <a:rPr lang="en-US" dirty="0">
                <a:solidFill>
                  <a:srgbClr val="C00000"/>
                </a:solidFill>
              </a:rPr>
              <a:t>distances in a given graph</a:t>
            </a:r>
          </a:p>
        </p:txBody>
      </p:sp>
      <p:sp>
        <p:nvSpPr>
          <p:cNvPr id="6" name="Circular Arrow 5"/>
          <p:cNvSpPr/>
          <p:nvPr/>
        </p:nvSpPr>
        <p:spPr>
          <a:xfrm>
            <a:off x="4901836" y="3481092"/>
            <a:ext cx="1979255" cy="978408"/>
          </a:xfrm>
          <a:prstGeom prst="circularArrow">
            <a:avLst>
              <a:gd name="adj1" fmla="val 1235"/>
              <a:gd name="adj2" fmla="val 1142319"/>
              <a:gd name="adj3" fmla="val 20511332"/>
              <a:gd name="adj4" fmla="val 10800000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1390" y="3539655"/>
            <a:ext cx="1066800" cy="1159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8" y="2855148"/>
            <a:ext cx="3962400" cy="222808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297845" y="2878570"/>
            <a:ext cx="0" cy="5634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47675" y="2348059"/>
                <a:ext cx="2741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Distance query: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75" y="2348059"/>
                <a:ext cx="2741328" cy="461665"/>
              </a:xfrm>
              <a:prstGeom prst="rect">
                <a:avLst/>
              </a:prstGeom>
              <a:blipFill>
                <a:blip r:embed="rId3"/>
                <a:stretch>
                  <a:fillRect l="-33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9043114" y="4066141"/>
            <a:ext cx="5667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06692" y="3480127"/>
                <a:ext cx="2364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692" y="3480127"/>
                <a:ext cx="2364622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82338" y="2965960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Preprocessing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19249" y="2275830"/>
            <a:ext cx="163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graph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03699" y="3619682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DO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546" y="5476918"/>
            <a:ext cx="12007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Goal: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ompute </a:t>
            </a:r>
            <a:r>
              <a:rPr lang="en-US" sz="2800" dirty="0" smtClean="0">
                <a:solidFill>
                  <a:srgbClr val="C00000"/>
                </a:solidFill>
              </a:rPr>
              <a:t>fast</a:t>
            </a: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C00000"/>
                </a:solidFill>
              </a:rPr>
              <a:t>succinct</a:t>
            </a:r>
            <a:r>
              <a:rPr lang="en-US" sz="2800" dirty="0" smtClean="0"/>
              <a:t> DO that answers distance queries </a:t>
            </a:r>
            <a:r>
              <a:rPr lang="en-US" sz="2800" dirty="0" smtClean="0">
                <a:solidFill>
                  <a:srgbClr val="C00000"/>
                </a:solidFill>
              </a:rPr>
              <a:t>fast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small</a:t>
            </a:r>
            <a:r>
              <a:rPr lang="en-US" sz="2800" dirty="0" smtClean="0"/>
              <a:t> stretch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381" y="16906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Set-Intersection Data Structure: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 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Query: “does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intersect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Conjecture: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query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space must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381" y="169068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196272" y="-4041"/>
            <a:ext cx="11603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Conditional Space Lower Bound for (2-eps)-Approx.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64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2" y="-4041"/>
            <a:ext cx="1160318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Conditional Space Lower Bound for (2-eps)-Approx.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544" y="1344468"/>
                <a:ext cx="11464638" cy="55135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Set-Intersection Data Structure: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 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Query: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intersect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Conjecture: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query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space must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Corollary: </a:t>
                </a:r>
                <a:r>
                  <a:rPr lang="en-US" dirty="0" smtClean="0"/>
                  <a:t>Any DO for unweighted graphs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edges which distinguish </a:t>
                </a:r>
                <a:r>
                  <a:rPr lang="en-US" dirty="0"/>
                  <a:t>between distances of 2 and 4 in constant time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space</a:t>
                </a:r>
                <a:r>
                  <a:rPr lang="en-US" dirty="0"/>
                  <a:t>, </a:t>
                </a:r>
                <a:r>
                  <a:rPr lang="en-US" dirty="0" smtClean="0"/>
                  <a:t>assuming the conjecture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44" y="1344468"/>
                <a:ext cx="11464638" cy="5513531"/>
              </a:xfrm>
              <a:blipFill>
                <a:blip r:embed="rId2"/>
                <a:stretch>
                  <a:fillRect l="-1117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5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709" y="2501947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113" y="2501949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517" y="2501948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617" y="251580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021" y="2515803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425" y="2515802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105" y="252042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09" y="2520423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913" y="2520422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49341" y="2269797"/>
            <a:ext cx="958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5771" y="1884211"/>
                <a:ext cx="600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771" y="1884211"/>
                <a:ext cx="6002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89669" y="1884211"/>
                <a:ext cx="630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69" y="1884211"/>
                <a:ext cx="630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355" y="3841216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035" y="3845835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439" y="3845837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843" y="3845836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00208" y="407092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08" y="4070922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17983" y="4066306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83" y="4066306"/>
                <a:ext cx="5060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3466" y="408477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66" y="4084775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68426" y="4043218"/>
                <a:ext cx="535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26" y="4043218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589669" y="3834690"/>
            <a:ext cx="182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Universe</a:t>
            </a:r>
            <a:endParaRPr lang="en-US" sz="3600" dirty="0"/>
          </a:p>
        </p:txBody>
      </p:sp>
      <p:cxnSp>
        <p:nvCxnSpPr>
          <p:cNvPr id="26" name="Straight Connector 25"/>
          <p:cNvCxnSpPr>
            <a:stCxn id="4" idx="4"/>
            <a:endCxn id="16" idx="1"/>
          </p:cNvCxnSpPr>
          <p:nvPr/>
        </p:nvCxnSpPr>
        <p:spPr>
          <a:xfrm>
            <a:off x="3945576" y="2683980"/>
            <a:ext cx="1022100" cy="118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4"/>
            <a:endCxn id="16" idx="0"/>
          </p:cNvCxnSpPr>
          <p:nvPr/>
        </p:nvCxnSpPr>
        <p:spPr>
          <a:xfrm flipH="1">
            <a:off x="5031222" y="2697834"/>
            <a:ext cx="415262" cy="1143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  <a:endCxn id="18" idx="0"/>
          </p:cNvCxnSpPr>
          <p:nvPr/>
        </p:nvCxnSpPr>
        <p:spPr>
          <a:xfrm>
            <a:off x="5933888" y="2697836"/>
            <a:ext cx="55418" cy="114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18" idx="0"/>
          </p:cNvCxnSpPr>
          <p:nvPr/>
        </p:nvCxnSpPr>
        <p:spPr>
          <a:xfrm flipH="1">
            <a:off x="5989306" y="2702456"/>
            <a:ext cx="1390070" cy="1143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0526" y="1212201"/>
                <a:ext cx="731854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Set system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edges.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6" y="1212201"/>
                <a:ext cx="7318542" cy="533736"/>
              </a:xfrm>
              <a:prstGeom prst="rect">
                <a:avLst/>
              </a:prstGeom>
              <a:blipFill>
                <a:blip r:embed="rId8"/>
                <a:stretch>
                  <a:fillRect l="-1750" t="-12644" r="-75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10" idx="4"/>
            <a:endCxn id="18" idx="0"/>
          </p:cNvCxnSpPr>
          <p:nvPr/>
        </p:nvCxnSpPr>
        <p:spPr>
          <a:xfrm flipH="1">
            <a:off x="5989306" y="2702454"/>
            <a:ext cx="902666" cy="114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4"/>
            <a:endCxn id="17" idx="1"/>
          </p:cNvCxnSpPr>
          <p:nvPr/>
        </p:nvCxnSpPr>
        <p:spPr>
          <a:xfrm flipH="1">
            <a:off x="5438356" y="2697836"/>
            <a:ext cx="495532" cy="117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4"/>
            <a:endCxn id="19" idx="7"/>
          </p:cNvCxnSpPr>
          <p:nvPr/>
        </p:nvCxnSpPr>
        <p:spPr>
          <a:xfrm flipH="1">
            <a:off x="6540256" y="2702454"/>
            <a:ext cx="351716" cy="117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" idx="4"/>
            <a:endCxn id="19" idx="0"/>
          </p:cNvCxnSpPr>
          <p:nvPr/>
        </p:nvCxnSpPr>
        <p:spPr>
          <a:xfrm>
            <a:off x="6421292" y="2697835"/>
            <a:ext cx="55418" cy="114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4"/>
            <a:endCxn id="17" idx="0"/>
          </p:cNvCxnSpPr>
          <p:nvPr/>
        </p:nvCxnSpPr>
        <p:spPr>
          <a:xfrm flipH="1">
            <a:off x="5501902" y="2697835"/>
            <a:ext cx="919390" cy="11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5"/>
            <a:endCxn id="17" idx="1"/>
          </p:cNvCxnSpPr>
          <p:nvPr/>
        </p:nvCxnSpPr>
        <p:spPr>
          <a:xfrm>
            <a:off x="4496526" y="2657324"/>
            <a:ext cx="941830" cy="121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3"/>
            <a:endCxn id="19" idx="7"/>
          </p:cNvCxnSpPr>
          <p:nvPr/>
        </p:nvCxnSpPr>
        <p:spPr>
          <a:xfrm flipH="1">
            <a:off x="6540256" y="2675797"/>
            <a:ext cx="1262978" cy="11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" idx="4"/>
            <a:endCxn id="17" idx="1"/>
          </p:cNvCxnSpPr>
          <p:nvPr/>
        </p:nvCxnSpPr>
        <p:spPr>
          <a:xfrm>
            <a:off x="4920384" y="2683981"/>
            <a:ext cx="517972" cy="118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5550" y="5180476"/>
                <a:ext cx="4727063" cy="1019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                            4  Otherwise</a:t>
                </a:r>
                <a:endParaRPr 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" y="5180476"/>
                <a:ext cx="4727063" cy="1019638"/>
              </a:xfrm>
              <a:prstGeom prst="rect">
                <a:avLst/>
              </a:prstGeom>
              <a:blipFill>
                <a:blip r:embed="rId9"/>
                <a:stretch>
                  <a:fillRect t="-2994" b="-1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eft Brace 67"/>
          <p:cNvSpPr/>
          <p:nvPr/>
        </p:nvSpPr>
        <p:spPr>
          <a:xfrm>
            <a:off x="1995055" y="5264727"/>
            <a:ext cx="277090" cy="8497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0" y="-165093"/>
            <a:ext cx="10515600" cy="1325563"/>
          </a:xfrm>
        </p:spPr>
        <p:txBody>
          <a:bodyPr/>
          <a:lstStyle/>
          <a:p>
            <a:r>
              <a:rPr lang="en-US" dirty="0" smtClean="0"/>
              <a:t>The Reduction</a:t>
            </a:r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>
            <a:off x="5407280" y="544728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904927" y="5221241"/>
                <a:ext cx="35205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 approx. oracle </a:t>
                </a:r>
              </a:p>
              <a:p>
                <a:r>
                  <a:rPr lang="en-US" sz="2800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927" y="5221241"/>
                <a:ext cx="3520516" cy="954107"/>
              </a:xfrm>
              <a:prstGeom prst="rect">
                <a:avLst/>
              </a:prstGeom>
              <a:blipFill>
                <a:blip r:embed="rId10"/>
                <a:stretch>
                  <a:fillRect l="-3640" t="-6410" r="-260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1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6091" y="2918690"/>
                <a:ext cx="9349509" cy="1874982"/>
              </a:xfrm>
              <a:prstGeom prst="rect">
                <a:avLst/>
              </a:prstGeo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b="1" dirty="0"/>
                  <a:t>Thm</a:t>
                </a:r>
                <a:r>
                  <a:rPr lang="en-US" sz="2800" dirty="0"/>
                  <a:t>: Every DO with stretch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and query time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requires space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91" y="2918690"/>
                <a:ext cx="9349509" cy="1874982"/>
              </a:xfrm>
              <a:prstGeom prst="rect">
                <a:avLst/>
              </a:prstGeom>
              <a:blipFill>
                <a:blip r:embed="rId2"/>
                <a:stretch>
                  <a:fillRect l="-905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Unconditional Lower Bounds for </a:t>
            </a:r>
            <a:r>
              <a:rPr lang="en-US" sz="4000" dirty="0"/>
              <a:t>Sparse Graphs (</a:t>
            </a:r>
            <a:r>
              <a:rPr lang="en-US" sz="4000" dirty="0" err="1" smtClean="0"/>
              <a:t>Sommer</a:t>
            </a:r>
            <a:r>
              <a:rPr lang="en-US" sz="4000" dirty="0" smtClean="0"/>
              <a:t>, </a:t>
            </a:r>
            <a:r>
              <a:rPr lang="en-US" sz="4000" dirty="0" err="1" smtClean="0"/>
              <a:t>Verbin</a:t>
            </a:r>
            <a:r>
              <a:rPr lang="en-US" sz="4000" dirty="0" smtClean="0"/>
              <a:t>, Yu ‘09)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8" y="19272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Three-way </a:t>
            </a:r>
            <a:r>
              <a:rPr lang="en-US" dirty="0"/>
              <a:t>tradeoff between space, stretch and query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36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Distance Oracles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47" y="9955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Key complexity measures</a:t>
            </a:r>
            <a:r>
              <a:rPr lang="en-US" dirty="0" smtClean="0"/>
              <a:t>: space, query time and stretch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749" y="1551989"/>
            <a:ext cx="3849499" cy="2853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2462" y="2277394"/>
                <a:ext cx="2779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dirty="0" smtClean="0"/>
                  <a:t>Distance Matrix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2" y="2277394"/>
                <a:ext cx="2779351" cy="1077218"/>
              </a:xfrm>
              <a:prstGeom prst="rect">
                <a:avLst/>
              </a:prstGeom>
              <a:blipFill>
                <a:blip r:embed="rId2"/>
                <a:stretch>
                  <a:fillRect l="-5702" r="-504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5701" y="4515426"/>
                <a:ext cx="23887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Space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Query time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Stretch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1" y="4515426"/>
                <a:ext cx="2388731" cy="1569660"/>
              </a:xfrm>
              <a:prstGeom prst="rect">
                <a:avLst/>
              </a:prstGeom>
              <a:blipFill>
                <a:blip r:embed="rId3"/>
                <a:stretch>
                  <a:fillRect l="-4082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70089" y="2268245"/>
            <a:ext cx="2816617" cy="1744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6690" y="2607997"/>
                <a:ext cx="286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spanner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90" y="2607997"/>
                <a:ext cx="2863413" cy="954107"/>
              </a:xfrm>
              <a:prstGeom prst="rect">
                <a:avLst/>
              </a:prstGeom>
              <a:blipFill>
                <a:blip r:embed="rId4"/>
                <a:stretch>
                  <a:fillRect t="-6410"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7446" y="4381613"/>
                <a:ext cx="3142783" cy="1630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Space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Query time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Stretch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46" y="4381613"/>
                <a:ext cx="3142783" cy="1630959"/>
              </a:xfrm>
              <a:prstGeom prst="rect">
                <a:avLst/>
              </a:prstGeom>
              <a:blipFill>
                <a:blip r:embed="rId5"/>
                <a:stretch>
                  <a:fillRect l="-3107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754230" y="2277394"/>
            <a:ext cx="2816617" cy="1744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30363" y="2672561"/>
            <a:ext cx="2249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Thorup</a:t>
            </a:r>
            <a:r>
              <a:rPr lang="en-US" sz="2800" dirty="0" smtClean="0"/>
              <a:t>-Zwick </a:t>
            </a:r>
          </a:p>
          <a:p>
            <a:pPr algn="ctr"/>
            <a:r>
              <a:rPr lang="en-US" sz="2800" dirty="0" smtClean="0"/>
              <a:t>Oracles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46594" y="4405370"/>
                <a:ext cx="2576218" cy="158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Space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Query time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Stretch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594" y="4405370"/>
                <a:ext cx="2576218" cy="1583447"/>
              </a:xfrm>
              <a:prstGeom prst="rect">
                <a:avLst/>
              </a:prstGeom>
              <a:blipFill>
                <a:blip r:embed="rId6"/>
                <a:stretch>
                  <a:fillRect l="-3546" t="-2317" r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963" y="6187687"/>
                <a:ext cx="10397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Stretch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o</a:t>
                </a:r>
                <a:r>
                  <a:rPr lang="en-US" sz="2400" b="1" dirty="0" smtClean="0"/>
                  <a:t>f oracle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6187687"/>
                <a:ext cx="10397832" cy="461665"/>
              </a:xfrm>
              <a:prstGeom prst="rect">
                <a:avLst/>
              </a:prstGeom>
              <a:blipFill>
                <a:blip r:embed="rId7"/>
                <a:stretch>
                  <a:fillRect l="-9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9062"/>
            <a:ext cx="10515600" cy="1325563"/>
          </a:xfrm>
        </p:spPr>
        <p:txBody>
          <a:bodyPr/>
          <a:lstStyle/>
          <a:p>
            <a:r>
              <a:rPr lang="en-US" dirty="0" smtClean="0"/>
              <a:t>History of 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3259125"/>
                  </p:ext>
                </p:extLst>
              </p:nvPr>
            </p:nvGraphicFramePr>
            <p:xfrm>
              <a:off x="387929" y="1176501"/>
              <a:ext cx="11175998" cy="5178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598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299855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3066473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  <a:gridCol w="2660072">
                      <a:extLst>
                        <a:ext uri="{9D8B030D-6E8A-4147-A177-3AD203B41FA5}">
                          <a16:colId xmlns:a16="http://schemas.microsoft.com/office/drawing/2014/main" val="2625054733"/>
                        </a:ext>
                      </a:extLst>
                    </a:gridCol>
                  </a:tblGrid>
                  <a:tr h="700574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Query Time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1132384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Berger, Cowen</a:t>
                          </a:r>
                          <a:r>
                            <a:rPr lang="en-US" sz="2400" baseline="0" dirty="0" smtClean="0"/>
                            <a:t> and Peleg,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69096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Cohen,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4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569096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487095"/>
                      </a:ext>
                    </a:extLst>
                  </a:tr>
                  <a:tr h="571366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Mendel-</a:t>
                          </a:r>
                          <a:r>
                            <a:rPr lang="en-US" sz="2400" dirty="0" err="1" smtClean="0"/>
                            <a:t>Naor</a:t>
                          </a:r>
                          <a:r>
                            <a:rPr lang="en-US" sz="2400" dirty="0" smtClean="0"/>
                            <a:t> ‘06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569096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Wulff</a:t>
                          </a:r>
                          <a:r>
                            <a:rPr lang="en-US" sz="2400" dirty="0" smtClean="0"/>
                            <a:t>-Nilsen ‘12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980268"/>
                      </a:ext>
                    </a:extLst>
                  </a:tr>
                  <a:tr h="95567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Chechik</a:t>
                          </a:r>
                          <a:r>
                            <a:rPr lang="en-US" sz="2400" dirty="0" smtClean="0"/>
                            <a:t> ‘15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3259125"/>
                  </p:ext>
                </p:extLst>
              </p:nvPr>
            </p:nvGraphicFramePr>
            <p:xfrm>
              <a:off x="387929" y="1176501"/>
              <a:ext cx="11175998" cy="5178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49598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299855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3066473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  <a:gridCol w="2660072">
                      <a:extLst>
                        <a:ext uri="{9D8B030D-6E8A-4147-A177-3AD203B41FA5}">
                          <a16:colId xmlns:a16="http://schemas.microsoft.com/office/drawing/2014/main" val="2625054733"/>
                        </a:ext>
                      </a:extLst>
                    </a:gridCol>
                  </a:tblGrid>
                  <a:tr h="700574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Query </a:t>
                          </a:r>
                          <a:r>
                            <a:rPr lang="en-US" sz="3200" dirty="0" smtClean="0"/>
                            <a:t>Time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1132384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Berger, Cowen</a:t>
                          </a:r>
                          <a:r>
                            <a:rPr lang="en-US" sz="2400" baseline="0" dirty="0" smtClean="0"/>
                            <a:t> and Peleg,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68280" r="-250663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68280" r="-87873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68280" r="-1144" b="-2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9740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Cohen, ‘93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319388" r="-250663" b="-4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319388" r="-87873" b="-4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319388" r="-1144" b="-463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597599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415152" r="-250663" b="-358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415152" r="-87873" b="-358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415152" r="-1144" b="-358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487095"/>
                      </a:ext>
                    </a:extLst>
                  </a:tr>
                  <a:tr h="59740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Mendel-</a:t>
                          </a:r>
                          <a:r>
                            <a:rPr lang="en-US" sz="2400" dirty="0" err="1" smtClean="0"/>
                            <a:t>Naor</a:t>
                          </a:r>
                          <a:r>
                            <a:rPr lang="en-US" sz="2400" dirty="0" smtClean="0"/>
                            <a:t> ‘06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520408" r="-250663" b="-2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520408" r="-87873" b="-2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520408" r="-1144" b="-262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597408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Wulff</a:t>
                          </a:r>
                          <a:r>
                            <a:rPr lang="en-US" sz="2400" dirty="0" smtClean="0"/>
                            <a:t>-Nilsen ‘12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620408" r="-250663" b="-1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620408" r="-87873" b="-1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620408" r="-1144" b="-162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0980268"/>
                      </a:ext>
                    </a:extLst>
                  </a:tr>
                  <a:tr h="95567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Chechik</a:t>
                          </a:r>
                          <a:r>
                            <a:rPr lang="en-US" sz="2400" dirty="0" smtClean="0"/>
                            <a:t> ‘15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401" t="-449682" r="-2506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7932" t="-449682" r="-8787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908" t="-449682" r="-1144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87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 smtClean="0"/>
              <a:t>Space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72605" y="1176222"/>
                <a:ext cx="11326668" cy="2183739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approximate DO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requires*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* Under the girth conjecture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605" y="1176222"/>
                <a:ext cx="11326668" cy="2183739"/>
              </a:xfrm>
              <a:prstGeom prst="rect">
                <a:avLst/>
              </a:prstGeom>
              <a:blipFill>
                <a:blip r:embed="rId2"/>
                <a:stretch>
                  <a:fillRect l="-748" b="-215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452582" y="2604656"/>
            <a:ext cx="10063018" cy="36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605" y="3800378"/>
                <a:ext cx="900688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Girth Conj.: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edges and girth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 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5" y="3800378"/>
                <a:ext cx="9006889" cy="539315"/>
              </a:xfrm>
              <a:prstGeom prst="rect">
                <a:avLst/>
              </a:prstGeom>
              <a:blipFill>
                <a:blip r:embed="rId3"/>
                <a:stretch>
                  <a:fillRect l="-1353" t="-6742" r="-1286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2605" y="4666300"/>
                <a:ext cx="8820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</a:t>
                </a:r>
                <a:r>
                  <a:rPr lang="en-US" sz="2800" dirty="0" smtClean="0"/>
                  <a:t>: Every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must </a:t>
                </a:r>
                <a:r>
                  <a:rPr lang="en-US" sz="2800" dirty="0" smtClean="0"/>
                  <a:t>have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distinct </a:t>
                </a:r>
                <a:r>
                  <a:rPr lang="en-US" sz="2800" dirty="0" smtClean="0"/>
                  <a:t>DOs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5" y="4666300"/>
                <a:ext cx="8820235" cy="523220"/>
              </a:xfrm>
              <a:prstGeom prst="rect">
                <a:avLst/>
              </a:prstGeom>
              <a:blipFill>
                <a:blip r:embed="rId4"/>
                <a:stretch>
                  <a:fillRect l="-1382" t="-10465" r="-4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332510" y="5646032"/>
            <a:ext cx="7850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1491" y="5565853"/>
                <a:ext cx="8984767" cy="55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distinct oracles, thus requiring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91" y="5565853"/>
                <a:ext cx="8984767" cy="553293"/>
              </a:xfrm>
              <a:prstGeom prst="rect">
                <a:avLst/>
              </a:prstGeom>
              <a:blipFill>
                <a:blip r:embed="rId5"/>
                <a:stretch>
                  <a:fillRect l="-1357"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958" y="1005062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By contradiction: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oracle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958" y="1005062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3187" y="315973"/>
                <a:ext cx="8820235" cy="523220"/>
              </a:xfrm>
              <a:prstGeom prst="rect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</a:t>
                </a:r>
                <a:r>
                  <a:rPr lang="en-US" sz="2800" dirty="0" smtClean="0"/>
                  <a:t>: Every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must </a:t>
                </a:r>
                <a:r>
                  <a:rPr lang="en-US" sz="2800" dirty="0" smtClean="0"/>
                  <a:t>have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distinct </a:t>
                </a:r>
                <a:r>
                  <a:rPr lang="en-US" sz="2800" dirty="0" smtClean="0"/>
                  <a:t>DOs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87" y="315973"/>
                <a:ext cx="8820235" cy="523220"/>
              </a:xfrm>
              <a:prstGeom prst="rect">
                <a:avLst/>
              </a:prstGeom>
              <a:blipFill>
                <a:blip r:embed="rId3"/>
                <a:stretch>
                  <a:fillRect l="-1168" t="-6316" r="-69" b="-24211"/>
                </a:stretch>
              </a:blipFill>
              <a:ln w="5715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6200000">
            <a:off x="3288221" y="3122580"/>
            <a:ext cx="484632" cy="266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18482" y="3844861"/>
                <a:ext cx="2934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DO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82" y="3844861"/>
                <a:ext cx="2934714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1631" y="4077641"/>
                <a:ext cx="389606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31" y="4077641"/>
                <a:ext cx="3896067" cy="560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 rot="16200000">
            <a:off x="3247995" y="4509467"/>
            <a:ext cx="484632" cy="266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3860" y="5550374"/>
                <a:ext cx="454457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60" y="5550374"/>
                <a:ext cx="4544577" cy="560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18482" y="5182349"/>
                <a:ext cx="2934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DO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82" y="5182349"/>
                <a:ext cx="2934714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4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8845603" y="2944283"/>
            <a:ext cx="2596212" cy="2596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" y="-81899"/>
            <a:ext cx="10515600" cy="1325563"/>
          </a:xfrm>
        </p:spPr>
        <p:txBody>
          <a:bodyPr/>
          <a:lstStyle/>
          <a:p>
            <a:r>
              <a:rPr lang="en-US" dirty="0" smtClean="0"/>
              <a:t>3-Approx. Distance Oracles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968482"/>
                <a:ext cx="12312073" cy="588951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u="sng" dirty="0" smtClean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closest</a:t>
                </a:r>
                <a:r>
                  <a:rPr lang="en-US" sz="2800" dirty="0" smtClean="0"/>
                  <a:t>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160000"/>
                  </a:lnSpc>
                </a:pPr>
                <a:r>
                  <a:rPr lang="en-US" sz="2800" dirty="0" smtClean="0"/>
                  <a:t>Store in </a:t>
                </a:r>
                <a:r>
                  <a:rPr lang="en-US" sz="2800" b="1" dirty="0" smtClean="0"/>
                  <a:t>hash-table</a:t>
                </a:r>
                <a:r>
                  <a:rPr lang="en-US" sz="2800" dirty="0" smtClean="0"/>
                  <a:t> distances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 smtClean="0"/>
              </a:p>
              <a:p>
                <a:pPr marL="457200" lvl="1" indent="0">
                  <a:buNone/>
                </a:pPr>
                <a:r>
                  <a:rPr lang="en-US" sz="2800" dirty="0" smtClean="0"/>
                  <a:t>and every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68482"/>
                <a:ext cx="12312073" cy="5889518"/>
              </a:xfrm>
              <a:blipFill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626" y="279457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397" y="2976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797" y="3304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658" y="321740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399" y="341379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325" y="41080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591" y="460028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362" y="478231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762" y="51102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106" y="433853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364" y="5219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7546" y="479617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812" y="528839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9180" y="507036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1459" y="48530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8975" y="53794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0585" y="590761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946" y="294428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0212" y="3436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983" y="36185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383" y="394642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375" y="35275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985" y="405572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709" y="27744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392" y="416640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4586" y="471434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465" y="258385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498798" y="3406390"/>
            <a:ext cx="425324" cy="424288"/>
            <a:chOff x="4691342" y="1700747"/>
            <a:chExt cx="425324" cy="4242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66348" y="3546192"/>
            <a:ext cx="425324" cy="424288"/>
            <a:chOff x="4691342" y="1700747"/>
            <a:chExt cx="425324" cy="4242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427471" y="5976993"/>
            <a:ext cx="425324" cy="424288"/>
            <a:chOff x="4691342" y="1700747"/>
            <a:chExt cx="425324" cy="4242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65480" y="5140780"/>
            <a:ext cx="425324" cy="424288"/>
            <a:chOff x="4691342" y="1700747"/>
            <a:chExt cx="425324" cy="424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6028" y="389393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1190" y="326124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337" y="370920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010332" y="3841462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2" y="3841462"/>
                <a:ext cx="472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98" y="203256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6361" y="21235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971" y="265178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0152866" y="1884958"/>
            <a:ext cx="425324" cy="424288"/>
            <a:chOff x="4691342" y="1700747"/>
            <a:chExt cx="425324" cy="4242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0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8910256" y="2205380"/>
            <a:ext cx="2596212" cy="2596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7" y="-128946"/>
            <a:ext cx="10515600" cy="1325563"/>
          </a:xfrm>
        </p:spPr>
        <p:txBody>
          <a:bodyPr/>
          <a:lstStyle/>
          <a:p>
            <a:r>
              <a:rPr lang="en-US" dirty="0" smtClean="0"/>
              <a:t>3-Approx. Distance Oracles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82" y="1180626"/>
                <a:ext cx="11971702" cy="53767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200" u="sng" dirty="0" smtClean="0">
                    <a:solidFill>
                      <a:srgbClr val="0070C0"/>
                    </a:solidFill>
                  </a:rPr>
                  <a:t>Query algorithm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 smtClean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 Else: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82" y="1180626"/>
                <a:ext cx="11971702" cy="5376791"/>
              </a:xfrm>
              <a:blipFill>
                <a:blip r:embed="rId2"/>
                <a:stretch>
                  <a:fillRect l="-1324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279" y="205567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050" y="22377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50" y="256559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9311" y="247850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52" y="267489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978" y="336916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244" y="386138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015" y="404341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415" y="43713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759" y="359963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17" y="44806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199" y="405726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2465" y="454948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3833" y="43314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6112" y="41141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3628" y="4640504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3567" y="592036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599" y="220538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4865" y="269759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2636" y="287963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036" y="320752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6028" y="278861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7638" y="33168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3362" y="20355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045" y="34275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239" y="397543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118" y="184494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563451" y="2667487"/>
            <a:ext cx="425324" cy="424288"/>
            <a:chOff x="4691342" y="1700747"/>
            <a:chExt cx="425324" cy="4242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31001" y="2807289"/>
            <a:ext cx="425324" cy="424288"/>
            <a:chOff x="4691342" y="1700747"/>
            <a:chExt cx="425324" cy="4242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492124" y="5238090"/>
            <a:ext cx="425324" cy="424288"/>
            <a:chOff x="4691342" y="1700747"/>
            <a:chExt cx="425324" cy="4242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730133" y="4401877"/>
            <a:ext cx="425324" cy="424288"/>
            <a:chOff x="4691342" y="1700747"/>
            <a:chExt cx="425324" cy="424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0681" y="315503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5843" y="25223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1990" y="297030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074985" y="3102559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985" y="3102559"/>
                <a:ext cx="4725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851" y="129366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014" y="138468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624" y="191288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0217519" y="1146055"/>
            <a:ext cx="425324" cy="424288"/>
            <a:chOff x="4691342" y="1700747"/>
            <a:chExt cx="425324" cy="4242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160531" y="54881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531" y="548816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10308331" y="3763444"/>
            <a:ext cx="594623" cy="646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3" idx="4"/>
          </p:cNvCxnSpPr>
          <p:nvPr/>
        </p:nvCxnSpPr>
        <p:spPr>
          <a:xfrm>
            <a:off x="10284626" y="3781663"/>
            <a:ext cx="273002" cy="2133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886635" y="4735950"/>
                <a:ext cx="975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635" y="4735950"/>
                <a:ext cx="9753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10581333" y="4801592"/>
            <a:ext cx="341416" cy="1125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287" y="6055921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377" y="6043638"/>
            <a:ext cx="179734" cy="18203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8" name="Straight Connector 67"/>
          <p:cNvCxnSpPr>
            <a:stCxn id="66" idx="2"/>
            <a:endCxn id="65" idx="6"/>
          </p:cNvCxnSpPr>
          <p:nvPr/>
        </p:nvCxnSpPr>
        <p:spPr>
          <a:xfrm flipH="1">
            <a:off x="2990021" y="6134655"/>
            <a:ext cx="2328356" cy="12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658998" y="614693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98" y="614693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39425" y="612794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25" y="6127941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5196413" y="4826124"/>
            <a:ext cx="425324" cy="424288"/>
            <a:chOff x="4691342" y="1700747"/>
            <a:chExt cx="425324" cy="42428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78" name="Straight Connector 77"/>
          <p:cNvCxnSpPr>
            <a:stCxn id="76" idx="4"/>
            <a:endCxn id="66" idx="0"/>
          </p:cNvCxnSpPr>
          <p:nvPr/>
        </p:nvCxnSpPr>
        <p:spPr>
          <a:xfrm flipH="1">
            <a:off x="5408244" y="5250412"/>
            <a:ext cx="831" cy="793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803273" y="613465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73" y="6134654"/>
                <a:ext cx="522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535000" y="5441038"/>
                <a:ext cx="944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00" y="5441038"/>
                <a:ext cx="9446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618333" y="4713352"/>
                <a:ext cx="1086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33" y="4713352"/>
                <a:ext cx="10865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65" idx="7"/>
            <a:endCxn id="76" idx="2"/>
          </p:cNvCxnSpPr>
          <p:nvPr/>
        </p:nvCxnSpPr>
        <p:spPr>
          <a:xfrm flipV="1">
            <a:off x="2963700" y="5038268"/>
            <a:ext cx="2232713" cy="1044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202901" y="4903386"/>
                <a:ext cx="1172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901" y="4903386"/>
                <a:ext cx="117230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Space: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63" y="1325563"/>
                <a:ext cx="5858163" cy="4351338"/>
              </a:xfrm>
              <a:solidFill>
                <a:schemeClr val="bg2"/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u="sng" dirty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400" dirty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For each vertex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closest vertex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60000"/>
                  </a:lnSpc>
                </a:pPr>
                <a:r>
                  <a:rPr lang="en-US" sz="2000" dirty="0"/>
                  <a:t>Store in </a:t>
                </a:r>
                <a:r>
                  <a:rPr lang="en-US" sz="2000" b="1" dirty="0"/>
                  <a:t>hash-table</a:t>
                </a:r>
                <a:r>
                  <a:rPr lang="en-US" sz="20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 smtClean="0"/>
                  <a:t>and every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3" y="1325563"/>
                <a:ext cx="5858163" cy="4351338"/>
              </a:xfrm>
              <a:blipFill>
                <a:blip r:embed="rId2"/>
                <a:stretch>
                  <a:fillRect l="-156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347692" y="1325563"/>
                <a:ext cx="5650346" cy="4351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1"/>
                    </a:solidFill>
                  </a:rPr>
                  <a:t>Claim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w.h.p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closest vertices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w.h.p. </a:t>
                </a:r>
                <a:endParaRPr lang="en-US" sz="24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QED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92" y="1325563"/>
                <a:ext cx="5650346" cy="4351338"/>
              </a:xfrm>
              <a:prstGeom prst="rect">
                <a:avLst/>
              </a:prstGeom>
              <a:blipFill>
                <a:blip r:embed="rId3"/>
                <a:stretch>
                  <a:fillRect l="-2157" t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492144" y="3664718"/>
            <a:ext cx="2596212" cy="25962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167" y="351501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1938" y="369704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338" y="402493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1199" y="393784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940" y="413423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866" y="482850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132" y="5320719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903" y="550275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303" y="5830642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647" y="505896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905" y="593993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4087" y="551660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353" y="600882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721" y="579080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8000" y="5573475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487" y="3664718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753" y="4156937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524" y="433897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6924" y="4666860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526" y="4776156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1312021" y="5861215"/>
            <a:ext cx="425324" cy="424288"/>
            <a:chOff x="4691342" y="1700747"/>
            <a:chExt cx="425324" cy="42428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42" y="1700747"/>
              <a:ext cx="425324" cy="4242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EC928E-0BB3-46C0-926B-37399A8C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79" y="1811433"/>
              <a:ext cx="212662" cy="212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7731" y="3981681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878" y="4429643"/>
            <a:ext cx="179734" cy="18203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656873" y="456189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873" y="4561897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3626</Words>
  <Application>Microsoft Office PowerPoint</Application>
  <PresentationFormat>Widescreen</PresentationFormat>
  <Paragraphs>284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Spring 2020 </vt:lpstr>
      <vt:lpstr>Distance Oracles</vt:lpstr>
      <vt:lpstr>Distance Oracles</vt:lpstr>
      <vt:lpstr>History of DO</vt:lpstr>
      <vt:lpstr>Space Lower Bound</vt:lpstr>
      <vt:lpstr>PowerPoint Presentation</vt:lpstr>
      <vt:lpstr>3-Approx. Distance Oracles</vt:lpstr>
      <vt:lpstr>3-Approx. Distance Oracles</vt:lpstr>
      <vt:lpstr>Space:</vt:lpstr>
      <vt:lpstr>(2k-1) Approximate Oracle</vt:lpstr>
      <vt:lpstr>Bunches</vt:lpstr>
      <vt:lpstr>Space Argument:</vt:lpstr>
      <vt:lpstr>Intuition for Query Alg</vt:lpstr>
      <vt:lpstr>(2k-1) Approximate Oracle</vt:lpstr>
      <vt:lpstr>Stretch Argument</vt:lpstr>
      <vt:lpstr>Stretch Argument</vt:lpstr>
      <vt:lpstr>(4k-3) Approx w.o Swap</vt:lpstr>
      <vt:lpstr>(4k-3) Approx w.o Swap</vt:lpstr>
      <vt:lpstr>Beyond Thorup-Zwick</vt:lpstr>
      <vt:lpstr>PowerPoint Presentation</vt:lpstr>
      <vt:lpstr>Conditional Space Lower Bound for (2-eps)-Approx.</vt:lpstr>
      <vt:lpstr>The Reduction</vt:lpstr>
      <vt:lpstr>Unconditional Lower Bounds for Sparse Graphs (Sommer, Verbin, Yu ‘09)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Windows User</cp:lastModifiedBy>
  <cp:revision>131</cp:revision>
  <cp:lastPrinted>2022-04-13T11:10:19Z</cp:lastPrinted>
  <dcterms:created xsi:type="dcterms:W3CDTF">2020-04-22T08:00:00Z</dcterms:created>
  <dcterms:modified xsi:type="dcterms:W3CDTF">2022-04-14T09:07:42Z</dcterms:modified>
</cp:coreProperties>
</file>