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72" y="50"/>
      </p:cViewPr>
      <p:guideLst>
        <p:guide orient="horz" pos="2064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FDF6FDFF-FACD-4189-AA3E-6A05A781A8EE}" type="datetimeFigureOut">
              <a:rPr lang="he-IL" smtClean="0"/>
              <a:t>כ"ג/ניסן/תשפ"ד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B1CC450-E194-440A-902A-51BD846908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162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5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8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9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9EAC-ADFF-4087-9292-54A4C169A6B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9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69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0.png"/><Relationship Id="rId9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364" y="595889"/>
            <a:ext cx="9697278" cy="38099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Succinct Graph Structures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and Their Applications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sz="5400" dirty="0"/>
              <a:t>Spring 2020</a:t>
            </a:r>
            <a:br>
              <a:rPr lang="en-US" sz="5400" dirty="0"/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8365"/>
            <a:ext cx="9439564" cy="2253817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Class 3: Distance Oracles</a:t>
            </a:r>
          </a:p>
        </p:txBody>
      </p:sp>
    </p:spTree>
    <p:extLst>
      <p:ext uri="{BB962C8B-B14F-4D97-AF65-F5344CB8AC3E}">
        <p14:creationId xmlns:p14="http://schemas.microsoft.com/office/powerpoint/2010/main" val="131620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0515600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dirty="0"/>
                  <a:t> Approximate Oracle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2" y="1062831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1+1/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 Query time: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2" y="1062831"/>
                <a:ext cx="10515600" cy="4351338"/>
              </a:xfrm>
              <a:blipFill>
                <a:blip r:embed="rId3"/>
                <a:stretch>
                  <a:fillRect l="-1043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5976" y="2025135"/>
                <a:ext cx="12488419" cy="42695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2800" dirty="0">
                    <a:solidFill>
                      <a:srgbClr val="0070C0"/>
                    </a:solidFill>
                  </a:rPr>
                  <a:t>: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⊇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⊇…⊇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−1 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−1/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b="0" dirty="0"/>
                  <a:t>Pivot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800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closest vertex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0,…,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Bunch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0,…,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b="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Store in </a:t>
                </a:r>
                <a:r>
                  <a:rPr lang="en-US" sz="2800" b="1" dirty="0"/>
                  <a:t>hash-table</a:t>
                </a:r>
                <a:r>
                  <a:rPr lang="en-US" sz="28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and every vertex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⋃"/>
                        <m:supHide m:val="on"/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76" y="2025135"/>
                <a:ext cx="12488419" cy="4269502"/>
              </a:xfrm>
              <a:prstGeom prst="rect">
                <a:avLst/>
              </a:prstGeom>
              <a:blipFill>
                <a:blip r:embed="rId4"/>
                <a:stretch>
                  <a:fillRect l="-976" t="-1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8606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9BD111-9B4A-4D09-BEDE-0188D69EC7EE}" type="slidenum">
              <a:rPr lang="he-IL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2389"/>
            <a:ext cx="7772400" cy="909637"/>
          </a:xfrm>
        </p:spPr>
        <p:txBody>
          <a:bodyPr/>
          <a:lstStyle/>
          <a:p>
            <a:pPr rtl="0">
              <a:defRPr/>
            </a:pPr>
            <a:r>
              <a:rPr lang="en-US" altLang="en-US" sz="4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Bunches</a:t>
            </a:r>
          </a:p>
        </p:txBody>
      </p:sp>
      <p:sp>
        <p:nvSpPr>
          <p:cNvPr id="18436" name="Oval 3"/>
          <p:cNvSpPr>
            <a:spLocks noChangeAspect="1" noChangeArrowheads="1"/>
          </p:cNvSpPr>
          <p:nvPr/>
        </p:nvSpPr>
        <p:spPr bwMode="auto">
          <a:xfrm>
            <a:off x="5897563" y="3276600"/>
            <a:ext cx="165100" cy="1666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6137275" y="29352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6318250" y="32623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5919789" y="37480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6421439" y="37544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5541964" y="32829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3" name="Oval 10"/>
          <p:cNvSpPr>
            <a:spLocks noChangeArrowheads="1"/>
          </p:cNvSpPr>
          <p:nvPr/>
        </p:nvSpPr>
        <p:spPr bwMode="auto">
          <a:xfrm>
            <a:off x="5519739" y="3813176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4" name="Oval 11"/>
          <p:cNvSpPr>
            <a:spLocks noChangeArrowheads="1"/>
          </p:cNvSpPr>
          <p:nvPr/>
        </p:nvSpPr>
        <p:spPr bwMode="auto">
          <a:xfrm>
            <a:off x="6716714" y="30797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5" name="Oval 12"/>
          <p:cNvSpPr>
            <a:spLocks noChangeArrowheads="1"/>
          </p:cNvSpPr>
          <p:nvPr/>
        </p:nvSpPr>
        <p:spPr bwMode="auto">
          <a:xfrm>
            <a:off x="5853114" y="41608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6" name="Oval 13"/>
          <p:cNvSpPr>
            <a:spLocks noChangeArrowheads="1"/>
          </p:cNvSpPr>
          <p:nvPr/>
        </p:nvSpPr>
        <p:spPr bwMode="auto">
          <a:xfrm>
            <a:off x="5280025" y="28765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7" name="Oval 14"/>
          <p:cNvSpPr>
            <a:spLocks noChangeArrowheads="1"/>
          </p:cNvSpPr>
          <p:nvPr/>
        </p:nvSpPr>
        <p:spPr bwMode="auto">
          <a:xfrm>
            <a:off x="6753225" y="35083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8" name="Oval 15"/>
          <p:cNvSpPr>
            <a:spLocks noChangeArrowheads="1"/>
          </p:cNvSpPr>
          <p:nvPr/>
        </p:nvSpPr>
        <p:spPr bwMode="auto">
          <a:xfrm>
            <a:off x="6338889" y="26146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9" name="Oval 16"/>
          <p:cNvSpPr>
            <a:spLocks noChangeArrowheads="1"/>
          </p:cNvSpPr>
          <p:nvPr/>
        </p:nvSpPr>
        <p:spPr bwMode="auto">
          <a:xfrm>
            <a:off x="6623050" y="40020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0" name="Oval 17"/>
          <p:cNvSpPr>
            <a:spLocks noChangeArrowheads="1"/>
          </p:cNvSpPr>
          <p:nvPr/>
        </p:nvSpPr>
        <p:spPr bwMode="auto">
          <a:xfrm>
            <a:off x="5310189" y="39941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1" name="Oval 18"/>
          <p:cNvSpPr>
            <a:spLocks noChangeArrowheads="1"/>
          </p:cNvSpPr>
          <p:nvPr/>
        </p:nvSpPr>
        <p:spPr bwMode="auto">
          <a:xfrm>
            <a:off x="5200650" y="34639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2" name="Oval 19"/>
          <p:cNvSpPr>
            <a:spLocks noChangeArrowheads="1"/>
          </p:cNvSpPr>
          <p:nvPr/>
        </p:nvSpPr>
        <p:spPr bwMode="auto">
          <a:xfrm>
            <a:off x="6216650" y="39417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3" name="Oval 20"/>
          <p:cNvSpPr>
            <a:spLocks noChangeAspect="1" noChangeArrowheads="1"/>
          </p:cNvSpPr>
          <p:nvPr/>
        </p:nvSpPr>
        <p:spPr bwMode="auto">
          <a:xfrm>
            <a:off x="6237289" y="42656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29" name="Oval 21"/>
          <p:cNvSpPr>
            <a:spLocks noChangeAspect="1" noChangeArrowheads="1"/>
          </p:cNvSpPr>
          <p:nvPr/>
        </p:nvSpPr>
        <p:spPr bwMode="auto">
          <a:xfrm>
            <a:off x="3703639" y="1081089"/>
            <a:ext cx="4606925" cy="46132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5" name="Oval 22"/>
          <p:cNvSpPr>
            <a:spLocks noChangeArrowheads="1"/>
          </p:cNvSpPr>
          <p:nvPr/>
        </p:nvSpPr>
        <p:spPr bwMode="auto">
          <a:xfrm>
            <a:off x="6462714" y="29416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6" name="Oval 23"/>
          <p:cNvSpPr>
            <a:spLocks noChangeArrowheads="1"/>
          </p:cNvSpPr>
          <p:nvPr/>
        </p:nvSpPr>
        <p:spPr bwMode="auto">
          <a:xfrm>
            <a:off x="5829300" y="25908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 b="0">
              <a:latin typeface="Symbol" panose="05050102010706020507" pitchFamily="18" charset="2"/>
            </a:endParaRPr>
          </a:p>
        </p:txBody>
      </p:sp>
      <p:sp>
        <p:nvSpPr>
          <p:cNvPr id="18457" name="Oval 24"/>
          <p:cNvSpPr>
            <a:spLocks noChangeAspect="1" noChangeArrowheads="1"/>
          </p:cNvSpPr>
          <p:nvPr/>
        </p:nvSpPr>
        <p:spPr bwMode="auto">
          <a:xfrm>
            <a:off x="4206876" y="26416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8" name="Oval 25"/>
          <p:cNvSpPr>
            <a:spLocks noChangeAspect="1" noChangeArrowheads="1"/>
          </p:cNvSpPr>
          <p:nvPr/>
        </p:nvSpPr>
        <p:spPr bwMode="auto">
          <a:xfrm>
            <a:off x="7145339" y="272256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9" name="Oval 26"/>
          <p:cNvSpPr>
            <a:spLocks noChangeAspect="1" noChangeArrowheads="1"/>
          </p:cNvSpPr>
          <p:nvPr/>
        </p:nvSpPr>
        <p:spPr bwMode="auto">
          <a:xfrm>
            <a:off x="6992939" y="41386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60" name="Oval 27"/>
          <p:cNvSpPr>
            <a:spLocks noChangeAspect="1" noChangeArrowheads="1"/>
          </p:cNvSpPr>
          <p:nvPr/>
        </p:nvSpPr>
        <p:spPr bwMode="auto">
          <a:xfrm>
            <a:off x="4968876" y="45085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61" name="Oval 28"/>
          <p:cNvSpPr>
            <a:spLocks noChangeAspect="1" noChangeArrowheads="1"/>
          </p:cNvSpPr>
          <p:nvPr/>
        </p:nvSpPr>
        <p:spPr bwMode="auto">
          <a:xfrm>
            <a:off x="5221289" y="19764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7" name="Oval 29"/>
          <p:cNvSpPr>
            <a:spLocks noChangeArrowheads="1"/>
          </p:cNvSpPr>
          <p:nvPr/>
        </p:nvSpPr>
        <p:spPr bwMode="auto">
          <a:xfrm>
            <a:off x="7348539" y="33766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8" name="Oval 30"/>
          <p:cNvSpPr>
            <a:spLocks noChangeArrowheads="1"/>
          </p:cNvSpPr>
          <p:nvPr/>
        </p:nvSpPr>
        <p:spPr bwMode="auto">
          <a:xfrm>
            <a:off x="6688139" y="225266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9" name="Oval 31"/>
          <p:cNvSpPr>
            <a:spLocks noChangeArrowheads="1"/>
          </p:cNvSpPr>
          <p:nvPr/>
        </p:nvSpPr>
        <p:spPr bwMode="auto">
          <a:xfrm>
            <a:off x="7058025" y="38846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0" name="Oval 32"/>
          <p:cNvSpPr>
            <a:spLocks noChangeArrowheads="1"/>
          </p:cNvSpPr>
          <p:nvPr/>
        </p:nvSpPr>
        <p:spPr bwMode="auto">
          <a:xfrm>
            <a:off x="6629400" y="45307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1" name="Oval 33"/>
          <p:cNvSpPr>
            <a:spLocks noChangeArrowheads="1"/>
          </p:cNvSpPr>
          <p:nvPr/>
        </p:nvSpPr>
        <p:spPr bwMode="auto">
          <a:xfrm>
            <a:off x="6084889" y="20129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2" name="Oval 34"/>
          <p:cNvSpPr>
            <a:spLocks noChangeArrowheads="1"/>
          </p:cNvSpPr>
          <p:nvPr/>
        </p:nvSpPr>
        <p:spPr bwMode="auto">
          <a:xfrm>
            <a:off x="4975225" y="23526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3" name="Oval 35"/>
          <p:cNvSpPr>
            <a:spLocks noChangeArrowheads="1"/>
          </p:cNvSpPr>
          <p:nvPr/>
        </p:nvSpPr>
        <p:spPr bwMode="auto">
          <a:xfrm>
            <a:off x="4503739" y="32464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7442200" y="41973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5" name="Oval 37"/>
          <p:cNvSpPr>
            <a:spLocks noChangeArrowheads="1"/>
          </p:cNvSpPr>
          <p:nvPr/>
        </p:nvSpPr>
        <p:spPr bwMode="auto">
          <a:xfrm>
            <a:off x="5475289" y="4524376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6" name="Oval 38"/>
          <p:cNvSpPr>
            <a:spLocks noChangeArrowheads="1"/>
          </p:cNvSpPr>
          <p:nvPr/>
        </p:nvSpPr>
        <p:spPr bwMode="auto">
          <a:xfrm>
            <a:off x="4889500" y="42259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7" name="Oval 39"/>
          <p:cNvSpPr>
            <a:spLocks noChangeArrowheads="1"/>
          </p:cNvSpPr>
          <p:nvPr/>
        </p:nvSpPr>
        <p:spPr bwMode="auto">
          <a:xfrm>
            <a:off x="4489450" y="397033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3" name="Oval 40"/>
          <p:cNvSpPr>
            <a:spLocks noChangeAspect="1" noChangeArrowheads="1"/>
          </p:cNvSpPr>
          <p:nvPr/>
        </p:nvSpPr>
        <p:spPr bwMode="auto">
          <a:xfrm>
            <a:off x="3549650" y="2884488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18474" name="Group 108"/>
          <p:cNvGrpSpPr>
            <a:grpSpLocks/>
          </p:cNvGrpSpPr>
          <p:nvPr/>
        </p:nvGrpSpPr>
        <p:grpSpPr bwMode="auto">
          <a:xfrm>
            <a:off x="9048751" y="101601"/>
            <a:ext cx="1539875" cy="1579563"/>
            <a:chOff x="4731" y="64"/>
            <a:chExt cx="970" cy="995"/>
          </a:xfrm>
        </p:grpSpPr>
        <p:sp>
          <p:nvSpPr>
            <p:cNvPr id="18538" name="Oval 41"/>
            <p:cNvSpPr>
              <a:spLocks noChangeArrowheads="1"/>
            </p:cNvSpPr>
            <p:nvPr/>
          </p:nvSpPr>
          <p:spPr bwMode="auto">
            <a:xfrm>
              <a:off x="5432" y="232"/>
              <a:ext cx="57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39" name="Oval 42"/>
            <p:cNvSpPr>
              <a:spLocks noChangeAspect="1" noChangeArrowheads="1"/>
            </p:cNvSpPr>
            <p:nvPr/>
          </p:nvSpPr>
          <p:spPr bwMode="auto">
            <a:xfrm>
              <a:off x="5381" y="487"/>
              <a:ext cx="138" cy="1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0" name="Oval 43"/>
            <p:cNvSpPr>
              <a:spLocks noChangeAspect="1" noChangeArrowheads="1"/>
            </p:cNvSpPr>
            <p:nvPr/>
          </p:nvSpPr>
          <p:spPr bwMode="auto">
            <a:xfrm>
              <a:off x="5343" y="770"/>
              <a:ext cx="196" cy="199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" name="Text Box 44"/>
            <p:cNvSpPr txBox="1">
              <a:spLocks noChangeArrowheads="1"/>
            </p:cNvSpPr>
            <p:nvPr/>
          </p:nvSpPr>
          <p:spPr bwMode="auto">
            <a:xfrm>
              <a:off x="4731" y="64"/>
              <a:ext cx="970" cy="995"/>
            </a:xfrm>
            <a:prstGeom prst="rect">
              <a:avLst/>
            </a:prstGeom>
            <a:noFill/>
            <a:ln w="25400">
              <a:solidFill>
                <a:srgbClr val="99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0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  <a:b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</a:b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1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  <a:b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</a:b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2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</a:p>
          </p:txBody>
        </p:sp>
      </p:grpSp>
      <p:sp>
        <p:nvSpPr>
          <p:cNvPr id="145453" name="Oval 45"/>
          <p:cNvSpPr>
            <a:spLocks noChangeArrowheads="1"/>
          </p:cNvSpPr>
          <p:nvPr/>
        </p:nvSpPr>
        <p:spPr bwMode="auto">
          <a:xfrm>
            <a:off x="4884738" y="2247901"/>
            <a:ext cx="2190750" cy="2193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6" name="Oval 46"/>
          <p:cNvSpPr>
            <a:spLocks noChangeAspect="1" noChangeArrowheads="1"/>
          </p:cNvSpPr>
          <p:nvPr/>
        </p:nvSpPr>
        <p:spPr bwMode="auto">
          <a:xfrm>
            <a:off x="8607425" y="3079751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7" name="Oval 47"/>
          <p:cNvSpPr>
            <a:spLocks noChangeAspect="1" noChangeArrowheads="1"/>
          </p:cNvSpPr>
          <p:nvPr/>
        </p:nvSpPr>
        <p:spPr bwMode="auto">
          <a:xfrm>
            <a:off x="2330451" y="1317626"/>
            <a:ext cx="284163" cy="2889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8" name="Oval 48"/>
          <p:cNvSpPr>
            <a:spLocks noChangeAspect="1" noChangeArrowheads="1"/>
          </p:cNvSpPr>
          <p:nvPr/>
        </p:nvSpPr>
        <p:spPr bwMode="auto">
          <a:xfrm>
            <a:off x="7678738" y="122237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9" name="Oval 49"/>
          <p:cNvSpPr>
            <a:spLocks noChangeAspect="1" noChangeArrowheads="1"/>
          </p:cNvSpPr>
          <p:nvPr/>
        </p:nvSpPr>
        <p:spPr bwMode="auto">
          <a:xfrm>
            <a:off x="4100513" y="10842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0" name="Oval 50"/>
          <p:cNvSpPr>
            <a:spLocks noChangeAspect="1" noChangeArrowheads="1"/>
          </p:cNvSpPr>
          <p:nvPr/>
        </p:nvSpPr>
        <p:spPr bwMode="auto">
          <a:xfrm>
            <a:off x="8420100" y="45894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1" name="Oval 51"/>
          <p:cNvSpPr>
            <a:spLocks noChangeAspect="1" noChangeArrowheads="1"/>
          </p:cNvSpPr>
          <p:nvPr/>
        </p:nvSpPr>
        <p:spPr bwMode="auto">
          <a:xfrm>
            <a:off x="3403600" y="472757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2" name="Oval 52"/>
          <p:cNvSpPr>
            <a:spLocks noChangeAspect="1" noChangeArrowheads="1"/>
          </p:cNvSpPr>
          <p:nvPr/>
        </p:nvSpPr>
        <p:spPr bwMode="auto">
          <a:xfrm>
            <a:off x="9463088" y="412432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3" name="Oval 53"/>
          <p:cNvSpPr>
            <a:spLocks noChangeAspect="1" noChangeArrowheads="1"/>
          </p:cNvSpPr>
          <p:nvPr/>
        </p:nvSpPr>
        <p:spPr bwMode="auto">
          <a:xfrm>
            <a:off x="2270125" y="38274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2" name="Oval 54"/>
          <p:cNvSpPr>
            <a:spLocks noChangeArrowheads="1"/>
          </p:cNvSpPr>
          <p:nvPr/>
        </p:nvSpPr>
        <p:spPr bwMode="auto">
          <a:xfrm>
            <a:off x="4772025" y="29337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3" name="Oval 55"/>
          <p:cNvSpPr>
            <a:spLocks noChangeArrowheads="1"/>
          </p:cNvSpPr>
          <p:nvPr/>
        </p:nvSpPr>
        <p:spPr bwMode="auto">
          <a:xfrm>
            <a:off x="4778375" y="20701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4" name="Oval 56"/>
          <p:cNvSpPr>
            <a:spLocks noChangeArrowheads="1"/>
          </p:cNvSpPr>
          <p:nvPr/>
        </p:nvSpPr>
        <p:spPr bwMode="auto">
          <a:xfrm>
            <a:off x="5889625" y="16271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5" name="Oval 57"/>
          <p:cNvSpPr>
            <a:spLocks noChangeArrowheads="1"/>
          </p:cNvSpPr>
          <p:nvPr/>
        </p:nvSpPr>
        <p:spPr bwMode="auto">
          <a:xfrm>
            <a:off x="6651625" y="15779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6" name="Oval 58"/>
          <p:cNvSpPr>
            <a:spLocks noChangeArrowheads="1"/>
          </p:cNvSpPr>
          <p:nvPr/>
        </p:nvSpPr>
        <p:spPr bwMode="auto">
          <a:xfrm>
            <a:off x="7224714" y="19192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7" name="Oval 59"/>
          <p:cNvSpPr>
            <a:spLocks noChangeArrowheads="1"/>
          </p:cNvSpPr>
          <p:nvPr/>
        </p:nvSpPr>
        <p:spPr bwMode="auto">
          <a:xfrm>
            <a:off x="4067175" y="36830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90" name="Oval 60"/>
          <p:cNvSpPr>
            <a:spLocks noChangeArrowheads="1"/>
          </p:cNvSpPr>
          <p:nvPr/>
        </p:nvSpPr>
        <p:spPr bwMode="auto">
          <a:xfrm>
            <a:off x="5599114" y="41973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9" name="Oval 61"/>
          <p:cNvSpPr>
            <a:spLocks noChangeArrowheads="1"/>
          </p:cNvSpPr>
          <p:nvPr/>
        </p:nvSpPr>
        <p:spPr bwMode="auto">
          <a:xfrm>
            <a:off x="5649914" y="510540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0" name="Oval 62"/>
          <p:cNvSpPr>
            <a:spLocks noChangeArrowheads="1"/>
          </p:cNvSpPr>
          <p:nvPr/>
        </p:nvSpPr>
        <p:spPr bwMode="auto">
          <a:xfrm>
            <a:off x="7297739" y="49228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1" name="Oval 63"/>
          <p:cNvSpPr>
            <a:spLocks noChangeArrowheads="1"/>
          </p:cNvSpPr>
          <p:nvPr/>
        </p:nvSpPr>
        <p:spPr bwMode="auto">
          <a:xfrm>
            <a:off x="7769225" y="36369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2" name="Oval 64"/>
          <p:cNvSpPr>
            <a:spLocks noChangeArrowheads="1"/>
          </p:cNvSpPr>
          <p:nvPr/>
        </p:nvSpPr>
        <p:spPr bwMode="auto">
          <a:xfrm>
            <a:off x="7820025" y="28463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3" name="Oval 65"/>
          <p:cNvSpPr>
            <a:spLocks noChangeArrowheads="1"/>
          </p:cNvSpPr>
          <p:nvPr/>
        </p:nvSpPr>
        <p:spPr bwMode="auto">
          <a:xfrm>
            <a:off x="5245100" y="14890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4" name="Oval 66"/>
          <p:cNvSpPr>
            <a:spLocks noChangeArrowheads="1"/>
          </p:cNvSpPr>
          <p:nvPr/>
        </p:nvSpPr>
        <p:spPr bwMode="auto">
          <a:xfrm>
            <a:off x="6456364" y="51260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5" name="Oval 67"/>
          <p:cNvSpPr>
            <a:spLocks noChangeArrowheads="1"/>
          </p:cNvSpPr>
          <p:nvPr/>
        </p:nvSpPr>
        <p:spPr bwMode="auto">
          <a:xfrm>
            <a:off x="3240089" y="37988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6" name="Oval 68"/>
          <p:cNvSpPr>
            <a:spLocks noChangeArrowheads="1"/>
          </p:cNvSpPr>
          <p:nvPr/>
        </p:nvSpPr>
        <p:spPr bwMode="auto">
          <a:xfrm>
            <a:off x="6934200" y="48355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7" name="Oval 69"/>
          <p:cNvSpPr>
            <a:spLocks noChangeArrowheads="1"/>
          </p:cNvSpPr>
          <p:nvPr/>
        </p:nvSpPr>
        <p:spPr bwMode="auto">
          <a:xfrm>
            <a:off x="8494714" y="40878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8" name="Oval 70"/>
          <p:cNvSpPr>
            <a:spLocks noChangeArrowheads="1"/>
          </p:cNvSpPr>
          <p:nvPr/>
        </p:nvSpPr>
        <p:spPr bwMode="auto">
          <a:xfrm>
            <a:off x="3248025" y="17303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9" name="Oval 71"/>
          <p:cNvSpPr>
            <a:spLocks noChangeArrowheads="1"/>
          </p:cNvSpPr>
          <p:nvPr/>
        </p:nvSpPr>
        <p:spPr bwMode="auto">
          <a:xfrm>
            <a:off x="8509000" y="37385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0" name="Oval 72"/>
          <p:cNvSpPr>
            <a:spLocks noChangeArrowheads="1"/>
          </p:cNvSpPr>
          <p:nvPr/>
        </p:nvSpPr>
        <p:spPr bwMode="auto">
          <a:xfrm>
            <a:off x="8226425" y="19621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1" name="Oval 73"/>
          <p:cNvSpPr>
            <a:spLocks noChangeArrowheads="1"/>
          </p:cNvSpPr>
          <p:nvPr/>
        </p:nvSpPr>
        <p:spPr bwMode="auto">
          <a:xfrm>
            <a:off x="8582025" y="25495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2" name="Oval 74"/>
          <p:cNvSpPr>
            <a:spLocks noChangeArrowheads="1"/>
          </p:cNvSpPr>
          <p:nvPr/>
        </p:nvSpPr>
        <p:spPr bwMode="auto">
          <a:xfrm>
            <a:off x="3394075" y="21209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05" name="Oval 75"/>
          <p:cNvSpPr>
            <a:spLocks noChangeAspect="1" noChangeArrowheads="1"/>
          </p:cNvSpPr>
          <p:nvPr/>
        </p:nvSpPr>
        <p:spPr bwMode="auto">
          <a:xfrm>
            <a:off x="5934076" y="53578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4" name="Oval 76"/>
          <p:cNvSpPr>
            <a:spLocks noChangeAspect="1" noChangeArrowheads="1"/>
          </p:cNvSpPr>
          <p:nvPr/>
        </p:nvSpPr>
        <p:spPr bwMode="auto">
          <a:xfrm>
            <a:off x="2501901" y="31130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5" name="Oval 77"/>
          <p:cNvSpPr>
            <a:spLocks noChangeAspect="1" noChangeArrowheads="1"/>
          </p:cNvSpPr>
          <p:nvPr/>
        </p:nvSpPr>
        <p:spPr bwMode="auto">
          <a:xfrm>
            <a:off x="9053514" y="26431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6" name="Oval 78"/>
          <p:cNvSpPr>
            <a:spLocks noChangeAspect="1" noChangeArrowheads="1"/>
          </p:cNvSpPr>
          <p:nvPr/>
        </p:nvSpPr>
        <p:spPr bwMode="auto">
          <a:xfrm>
            <a:off x="7639051" y="53800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7" name="Oval 79"/>
          <p:cNvSpPr>
            <a:spLocks noChangeAspect="1" noChangeArrowheads="1"/>
          </p:cNvSpPr>
          <p:nvPr/>
        </p:nvSpPr>
        <p:spPr bwMode="auto">
          <a:xfrm>
            <a:off x="9126539" y="37750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10" name="Oval 80"/>
          <p:cNvSpPr>
            <a:spLocks noChangeAspect="1" noChangeArrowheads="1"/>
          </p:cNvSpPr>
          <p:nvPr/>
        </p:nvSpPr>
        <p:spPr bwMode="auto">
          <a:xfrm>
            <a:off x="6737351" y="17780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9" name="Oval 81"/>
          <p:cNvSpPr>
            <a:spLocks noChangeAspect="1" noChangeArrowheads="1"/>
          </p:cNvSpPr>
          <p:nvPr/>
        </p:nvSpPr>
        <p:spPr bwMode="auto">
          <a:xfrm>
            <a:off x="3611564" y="8143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0" name="Oval 82"/>
          <p:cNvSpPr>
            <a:spLocks noChangeAspect="1" noChangeArrowheads="1"/>
          </p:cNvSpPr>
          <p:nvPr/>
        </p:nvSpPr>
        <p:spPr bwMode="auto">
          <a:xfrm>
            <a:off x="2878139" y="26050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1" name="Oval 83"/>
          <p:cNvSpPr>
            <a:spLocks noChangeAspect="1" noChangeArrowheads="1"/>
          </p:cNvSpPr>
          <p:nvPr/>
        </p:nvSpPr>
        <p:spPr bwMode="auto">
          <a:xfrm>
            <a:off x="3436939" y="42243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2" name="Oval 84"/>
          <p:cNvSpPr>
            <a:spLocks noChangeAspect="1" noChangeArrowheads="1"/>
          </p:cNvSpPr>
          <p:nvPr/>
        </p:nvSpPr>
        <p:spPr bwMode="auto">
          <a:xfrm>
            <a:off x="8001001" y="47974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15" name="Text Box 85"/>
          <p:cNvSpPr txBox="1">
            <a:spLocks noChangeArrowheads="1"/>
          </p:cNvSpPr>
          <p:nvPr/>
        </p:nvSpPr>
        <p:spPr bwMode="auto">
          <a:xfrm>
            <a:off x="5621339" y="2733675"/>
            <a:ext cx="3762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v</a:t>
            </a:r>
          </a:p>
        </p:txBody>
      </p:sp>
      <p:sp>
        <p:nvSpPr>
          <p:cNvPr id="145494" name="Oval 86"/>
          <p:cNvSpPr>
            <a:spLocks noChangeAspect="1" noChangeArrowheads="1"/>
          </p:cNvSpPr>
          <p:nvPr/>
        </p:nvSpPr>
        <p:spPr bwMode="auto">
          <a:xfrm>
            <a:off x="2609851" y="44704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5" name="Oval 87"/>
          <p:cNvSpPr>
            <a:spLocks noChangeAspect="1" noChangeArrowheads="1"/>
          </p:cNvSpPr>
          <p:nvPr/>
        </p:nvSpPr>
        <p:spPr bwMode="auto">
          <a:xfrm>
            <a:off x="3125789" y="31718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6" name="Oval 88"/>
          <p:cNvSpPr>
            <a:spLocks noChangeAspect="1" noChangeArrowheads="1"/>
          </p:cNvSpPr>
          <p:nvPr/>
        </p:nvSpPr>
        <p:spPr bwMode="auto">
          <a:xfrm>
            <a:off x="9548814" y="30194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7" name="Oval 89"/>
          <p:cNvSpPr>
            <a:spLocks noChangeAspect="1" noChangeArrowheads="1"/>
          </p:cNvSpPr>
          <p:nvPr/>
        </p:nvSpPr>
        <p:spPr bwMode="auto">
          <a:xfrm>
            <a:off x="9309101" y="49561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8" name="Oval 90"/>
          <p:cNvSpPr>
            <a:spLocks noChangeAspect="1" noChangeArrowheads="1"/>
          </p:cNvSpPr>
          <p:nvPr/>
        </p:nvSpPr>
        <p:spPr bwMode="auto">
          <a:xfrm>
            <a:off x="2290764" y="49641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9" name="Oval 91"/>
          <p:cNvSpPr>
            <a:spLocks noChangeAspect="1" noChangeArrowheads="1"/>
          </p:cNvSpPr>
          <p:nvPr/>
        </p:nvSpPr>
        <p:spPr bwMode="auto">
          <a:xfrm>
            <a:off x="3792539" y="35194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0" name="Oval 92"/>
          <p:cNvSpPr>
            <a:spLocks noChangeAspect="1" noChangeArrowheads="1"/>
          </p:cNvSpPr>
          <p:nvPr/>
        </p:nvSpPr>
        <p:spPr bwMode="auto">
          <a:xfrm>
            <a:off x="8588376" y="20018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1" name="Oval 93"/>
          <p:cNvSpPr>
            <a:spLocks noChangeAspect="1" noChangeArrowheads="1"/>
          </p:cNvSpPr>
          <p:nvPr/>
        </p:nvSpPr>
        <p:spPr bwMode="auto">
          <a:xfrm>
            <a:off x="3697289" y="16668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2" name="Oval 94"/>
          <p:cNvSpPr>
            <a:spLocks noChangeAspect="1" noChangeArrowheads="1"/>
          </p:cNvSpPr>
          <p:nvPr/>
        </p:nvSpPr>
        <p:spPr bwMode="auto">
          <a:xfrm>
            <a:off x="4249739" y="39766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3" name="Oval 95"/>
          <p:cNvSpPr>
            <a:spLocks noChangeAspect="1" noChangeArrowheads="1"/>
          </p:cNvSpPr>
          <p:nvPr/>
        </p:nvSpPr>
        <p:spPr bwMode="auto">
          <a:xfrm>
            <a:off x="4030664" y="52435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4" name="Oval 96"/>
          <p:cNvSpPr>
            <a:spLocks noChangeArrowheads="1"/>
          </p:cNvSpPr>
          <p:nvPr/>
        </p:nvSpPr>
        <p:spPr bwMode="auto">
          <a:xfrm>
            <a:off x="3197225" y="55673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5" name="Oval 97"/>
          <p:cNvSpPr>
            <a:spLocks noChangeArrowheads="1"/>
          </p:cNvSpPr>
          <p:nvPr/>
        </p:nvSpPr>
        <p:spPr bwMode="auto">
          <a:xfrm>
            <a:off x="8502650" y="53562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6" name="Oval 98"/>
          <p:cNvSpPr>
            <a:spLocks noChangeArrowheads="1"/>
          </p:cNvSpPr>
          <p:nvPr/>
        </p:nvSpPr>
        <p:spPr bwMode="auto">
          <a:xfrm>
            <a:off x="7710489" y="23891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7" name="Oval 99"/>
          <p:cNvSpPr>
            <a:spLocks noChangeArrowheads="1"/>
          </p:cNvSpPr>
          <p:nvPr/>
        </p:nvSpPr>
        <p:spPr bwMode="auto">
          <a:xfrm>
            <a:off x="8982075" y="42100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8" name="Oval 100"/>
          <p:cNvSpPr>
            <a:spLocks noChangeArrowheads="1"/>
          </p:cNvSpPr>
          <p:nvPr/>
        </p:nvSpPr>
        <p:spPr bwMode="auto">
          <a:xfrm>
            <a:off x="2979739" y="46974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9" name="Oval 101"/>
          <p:cNvSpPr>
            <a:spLocks noChangeArrowheads="1"/>
          </p:cNvSpPr>
          <p:nvPr/>
        </p:nvSpPr>
        <p:spPr bwMode="auto">
          <a:xfrm>
            <a:off x="7340600" y="11493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0" name="Oval 102"/>
          <p:cNvSpPr>
            <a:spLocks noChangeArrowheads="1"/>
          </p:cNvSpPr>
          <p:nvPr/>
        </p:nvSpPr>
        <p:spPr bwMode="auto">
          <a:xfrm>
            <a:off x="8886825" y="39131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1" name="Oval 103"/>
          <p:cNvSpPr>
            <a:spLocks noChangeArrowheads="1"/>
          </p:cNvSpPr>
          <p:nvPr/>
        </p:nvSpPr>
        <p:spPr bwMode="auto">
          <a:xfrm>
            <a:off x="2463800" y="22082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2" name="Oval 104"/>
          <p:cNvSpPr>
            <a:spLocks noChangeArrowheads="1"/>
          </p:cNvSpPr>
          <p:nvPr/>
        </p:nvSpPr>
        <p:spPr bwMode="auto">
          <a:xfrm>
            <a:off x="9248775" y="45958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3" name="Oval 105"/>
          <p:cNvSpPr>
            <a:spLocks noChangeArrowheads="1"/>
          </p:cNvSpPr>
          <p:nvPr/>
        </p:nvSpPr>
        <p:spPr bwMode="auto">
          <a:xfrm>
            <a:off x="10010775" y="34417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4" name="Text Box 106"/>
          <p:cNvSpPr txBox="1">
            <a:spLocks noChangeArrowheads="1"/>
          </p:cNvSpPr>
          <p:nvPr/>
        </p:nvSpPr>
        <p:spPr bwMode="auto">
          <a:xfrm>
            <a:off x="5778500" y="4457700"/>
            <a:ext cx="1174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p</a:t>
            </a:r>
            <a:r>
              <a:rPr lang="en-US" altLang="en-US" sz="3200" baseline="-25000">
                <a:solidFill>
                  <a:schemeClr val="accent2"/>
                </a:solidFill>
              </a:rPr>
              <a:t>1</a:t>
            </a:r>
            <a:r>
              <a:rPr lang="en-US" altLang="en-US" sz="3200">
                <a:solidFill>
                  <a:schemeClr val="accent2"/>
                </a:solidFill>
              </a:rPr>
              <a:t>(v)</a:t>
            </a:r>
          </a:p>
        </p:txBody>
      </p:sp>
      <p:sp>
        <p:nvSpPr>
          <p:cNvPr id="145515" name="Text Box 107"/>
          <p:cNvSpPr txBox="1">
            <a:spLocks noChangeArrowheads="1"/>
          </p:cNvSpPr>
          <p:nvPr/>
        </p:nvSpPr>
        <p:spPr bwMode="auto">
          <a:xfrm>
            <a:off x="2416175" y="2724150"/>
            <a:ext cx="1174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p</a:t>
            </a:r>
            <a:r>
              <a:rPr lang="en-US" altLang="en-US" sz="3200" baseline="-25000">
                <a:solidFill>
                  <a:schemeClr val="accent2"/>
                </a:solidFill>
              </a:rPr>
              <a:t>2</a:t>
            </a:r>
            <a:r>
              <a:rPr lang="en-US" altLang="en-US" sz="3200">
                <a:solidFill>
                  <a:schemeClr val="accent2"/>
                </a:solidFill>
              </a:rPr>
              <a:t>(v)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69717" y="6194208"/>
            <a:ext cx="2342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*Slide taken from</a:t>
            </a:r>
          </a:p>
          <a:p>
            <a:r>
              <a:rPr lang="en-US" dirty="0"/>
              <a:t> Uri Zwick 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74169" y="5951249"/>
                <a:ext cx="94955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m:rPr>
                          <m:lit/>
                        </m:rP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lit/>
                        </m:rP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69" y="5951249"/>
                <a:ext cx="9495548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014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145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45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45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45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45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5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5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45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45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45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45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45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45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45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45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45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45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45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45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45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45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45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45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45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45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4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45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45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5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45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45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45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45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145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45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45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145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45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45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45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45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45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145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145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145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45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45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45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45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145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145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145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45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145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514" grpId="0"/>
      <p:bldP spid="145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3712"/>
            <a:ext cx="10515600" cy="1325563"/>
          </a:xfrm>
        </p:spPr>
        <p:txBody>
          <a:bodyPr/>
          <a:lstStyle/>
          <a:p>
            <a:r>
              <a:rPr lang="en-US" dirty="0"/>
              <a:t>Space Argument: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-18353" y="988839"/>
                <a:ext cx="13330381" cy="435133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/>
                  <a:t>Claim: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w.h.p.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/>
                  <a:t>Recall: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b="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</a:t>
                </a:r>
                <a:r>
                  <a:rPr lang="en-US" b="1" dirty="0"/>
                  <a:t>closest</a:t>
                </a:r>
                <a:r>
                  <a:rPr lang="en-US" dirty="0"/>
                  <a:t> neighbors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∩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∅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  <a:sym typeface="Wingdings" panose="05000000000000000000" pitchFamily="2" charset="2"/>
                  </a:rPr>
                  <a:t>w.h.p</a:t>
                </a: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⊆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8353" y="988839"/>
                <a:ext cx="13330381" cy="4351338"/>
              </a:xfrm>
              <a:blipFill>
                <a:blip r:embed="rId2"/>
                <a:stretch>
                  <a:fillRect l="-82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7644871" y="3664718"/>
            <a:ext cx="2596212" cy="259621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894" y="351501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665" y="369704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065" y="40249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926" y="39378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9667" y="413423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93" y="4828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859" y="532071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4630" y="55027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030" y="583064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374" y="50589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9632" y="59399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6814" y="55166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7080" y="600882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8448" y="57908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0727" y="557347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9214" y="36647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9480" y="41569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251" y="433897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9651" y="466686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53" y="477615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458" y="39816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6605" y="44296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809600" y="4561897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9600" y="4561897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3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5463" y="549439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0746658" y="6030954"/>
            <a:ext cx="425324" cy="424288"/>
            <a:chOff x="4691342" y="1700747"/>
            <a:chExt cx="425324" cy="424288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1071857" y="5211547"/>
                <a:ext cx="79104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1857" y="5211547"/>
                <a:ext cx="791049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1071857" y="5874842"/>
                <a:ext cx="127996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1857" y="5874842"/>
                <a:ext cx="1279966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38375" y="5644803"/>
                <a:ext cx="3784369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Total space</a:t>
                </a:r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5" y="5644803"/>
                <a:ext cx="3784369" cy="539315"/>
              </a:xfrm>
              <a:prstGeom prst="rect">
                <a:avLst/>
              </a:prstGeom>
              <a:blipFill>
                <a:blip r:embed="rId6"/>
                <a:stretch>
                  <a:fillRect l="-3387" t="-7955" b="-32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8520717" y="5424853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5476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88309"/>
            <a:ext cx="10515600" cy="1325563"/>
          </a:xfrm>
        </p:spPr>
        <p:txBody>
          <a:bodyPr/>
          <a:lstStyle/>
          <a:p>
            <a:r>
              <a:rPr lang="en-US" dirty="0"/>
              <a:t>Intuition for Query </a:t>
            </a:r>
            <a:r>
              <a:rPr lang="en-US" dirty="0" err="1"/>
              <a:t>Alg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77038"/>
                <a:ext cx="12323619" cy="4351338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⋃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>
                    <a:solidFill>
                      <a:srgbClr val="C00000"/>
                    </a:solidFill>
                  </a:rPr>
                  <a:t>Obs. 1: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0,1,…,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−1}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C00000"/>
                    </a:solidFill>
                  </a:rPr>
                  <a:t>Obs. 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d>
                    <m:r>
                      <a:rPr lang="en-US" b="1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Goal: </a:t>
                </a:r>
                <a:r>
                  <a:rPr lang="en-US" dirty="0"/>
                  <a:t>Find </a:t>
                </a:r>
                <a:r>
                  <a:rPr lang="en-US" dirty="0">
                    <a:solidFill>
                      <a:srgbClr val="FF0000"/>
                    </a:solidFill>
                  </a:rPr>
                  <a:t>min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such that either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77038"/>
                <a:ext cx="12323619" cy="4351338"/>
              </a:xfrm>
              <a:blipFill>
                <a:blip r:embed="rId2"/>
                <a:stretch>
                  <a:fillRect l="-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3018" y="5805174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8305" y="5803494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6" name="Straight Connector 5"/>
          <p:cNvCxnSpPr>
            <a:stCxn id="5" idx="2"/>
            <a:endCxn id="4" idx="6"/>
          </p:cNvCxnSpPr>
          <p:nvPr/>
        </p:nvCxnSpPr>
        <p:spPr>
          <a:xfrm flipH="1">
            <a:off x="5342752" y="5894511"/>
            <a:ext cx="2395553" cy="1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33126" y="588779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126" y="5887797"/>
                <a:ext cx="48231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559353" y="588779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353" y="5887797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5017553" y="4884316"/>
            <a:ext cx="425324" cy="424288"/>
            <a:chOff x="4691342" y="1700747"/>
            <a:chExt cx="425324" cy="42428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12" name="Straight Connector 11"/>
          <p:cNvCxnSpPr>
            <a:stCxn id="10" idx="5"/>
            <a:endCxn id="5" idx="1"/>
          </p:cNvCxnSpPr>
          <p:nvPr/>
        </p:nvCxnSpPr>
        <p:spPr>
          <a:xfrm>
            <a:off x="5380590" y="5246468"/>
            <a:ext cx="2384036" cy="583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223201" y="5894510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201" y="5894510"/>
                <a:ext cx="522900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>
            <a:stCxn id="4" idx="0"/>
            <a:endCxn id="10" idx="4"/>
          </p:cNvCxnSpPr>
          <p:nvPr/>
        </p:nvCxnSpPr>
        <p:spPr>
          <a:xfrm flipH="1" flipV="1">
            <a:off x="5230215" y="5308604"/>
            <a:ext cx="22670" cy="49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65993" y="4319785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993" y="4319785"/>
                <a:ext cx="112819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62280" y="5339575"/>
                <a:ext cx="752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280" y="5339575"/>
                <a:ext cx="752642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7492715" y="4024876"/>
            <a:ext cx="425324" cy="424288"/>
            <a:chOff x="4691342" y="1700747"/>
            <a:chExt cx="425324" cy="424288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 rot="19584929">
                <a:off x="6037659" y="4582026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84929">
                <a:off x="6037659" y="4582026"/>
                <a:ext cx="922560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>
            <a:stCxn id="5" idx="0"/>
            <a:endCxn id="18" idx="4"/>
          </p:cNvCxnSpPr>
          <p:nvPr/>
        </p:nvCxnSpPr>
        <p:spPr>
          <a:xfrm flipH="1" flipV="1">
            <a:off x="7705377" y="4449164"/>
            <a:ext cx="122795" cy="13543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 rot="5134856">
                <a:off x="7523588" y="4812635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134856">
                <a:off x="7523588" y="4812635"/>
                <a:ext cx="92256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141280" y="3449303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280" y="3449303"/>
                <a:ext cx="112819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>
            <a:stCxn id="18" idx="3"/>
            <a:endCxn id="4" idx="7"/>
          </p:cNvCxnSpPr>
          <p:nvPr/>
        </p:nvCxnSpPr>
        <p:spPr>
          <a:xfrm flipH="1">
            <a:off x="5316431" y="4387028"/>
            <a:ext cx="2238571" cy="14448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638819">
                <a:off x="6602086" y="5270074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38819">
                <a:off x="6602086" y="5270074"/>
                <a:ext cx="92256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79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-262732"/>
                <a:ext cx="10515600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dirty="0"/>
                  <a:t> Approximate Oracle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-262732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1" y="1062830"/>
                <a:ext cx="12258963" cy="590138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/>
                  <a:t>           		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/>
                  <a:t>	</a:t>
                </a:r>
                <a:r>
                  <a:rPr lang="en-US" b="0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en-US" b="0" dirty="0">
                    <a:solidFill>
                      <a:srgbClr val="C00000"/>
                    </a:solidFill>
                  </a:rPr>
                  <a:t>                      </a:t>
                </a:r>
                <a:r>
                  <a:rPr lang="en-US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b="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	</a:t>
                </a:r>
                <a:endParaRPr lang="en-US" b="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1" y="1062830"/>
                <a:ext cx="12258963" cy="5901387"/>
              </a:xfrm>
              <a:blipFill>
                <a:blip r:embed="rId3"/>
                <a:stretch>
                  <a:fillRect l="-1044" t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621" y="3773170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5908" y="3771490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7" name="Straight Connector 6"/>
          <p:cNvCxnSpPr>
            <a:stCxn id="6" idx="2"/>
            <a:endCxn id="5" idx="6"/>
          </p:cNvCxnSpPr>
          <p:nvPr/>
        </p:nvCxnSpPr>
        <p:spPr>
          <a:xfrm flipH="1">
            <a:off x="9000355" y="3862507"/>
            <a:ext cx="2395553" cy="1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690729" y="3855793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0729" y="3855793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216956" y="3855793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6956" y="3855793"/>
                <a:ext cx="48231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8675156" y="2852312"/>
            <a:ext cx="425324" cy="424288"/>
            <a:chOff x="4691342" y="1700747"/>
            <a:chExt cx="425324" cy="42428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13" name="Straight Connector 12"/>
          <p:cNvCxnSpPr>
            <a:stCxn id="11" idx="5"/>
            <a:endCxn id="6" idx="1"/>
          </p:cNvCxnSpPr>
          <p:nvPr/>
        </p:nvCxnSpPr>
        <p:spPr>
          <a:xfrm>
            <a:off x="9038193" y="3214464"/>
            <a:ext cx="2384036" cy="583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80804" y="3862506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0804" y="3862506"/>
                <a:ext cx="5229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>
            <a:stCxn id="5" idx="0"/>
            <a:endCxn id="11" idx="4"/>
          </p:cNvCxnSpPr>
          <p:nvPr/>
        </p:nvCxnSpPr>
        <p:spPr>
          <a:xfrm flipH="1" flipV="1">
            <a:off x="8887818" y="3276600"/>
            <a:ext cx="22670" cy="49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223596" y="2287781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3596" y="2287781"/>
                <a:ext cx="112819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019883" y="3307571"/>
                <a:ext cx="752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883" y="3307571"/>
                <a:ext cx="752642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>
            <a:off x="11150318" y="1992872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 rot="19584929">
                <a:off x="9695262" y="2550022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84929">
                <a:off x="9695262" y="2550022"/>
                <a:ext cx="92256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>
            <a:stCxn id="6" idx="0"/>
            <a:endCxn id="38" idx="4"/>
          </p:cNvCxnSpPr>
          <p:nvPr/>
        </p:nvCxnSpPr>
        <p:spPr>
          <a:xfrm flipH="1" flipV="1">
            <a:off x="11362980" y="2417160"/>
            <a:ext cx="122795" cy="13543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 rot="5134856">
                <a:off x="11181191" y="2780631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134856">
                <a:off x="11181191" y="2780631"/>
                <a:ext cx="92256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798883" y="1417299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8883" y="1417299"/>
                <a:ext cx="112819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>
            <a:stCxn id="38" idx="3"/>
            <a:endCxn id="5" idx="7"/>
          </p:cNvCxnSpPr>
          <p:nvPr/>
        </p:nvCxnSpPr>
        <p:spPr>
          <a:xfrm flipH="1">
            <a:off x="8974034" y="2355024"/>
            <a:ext cx="2238571" cy="14448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 rot="638819">
                <a:off x="10259689" y="3238070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38819">
                <a:off x="10259689" y="3238070"/>
                <a:ext cx="92256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2" name="Picture 51" descr="File:&lt;strong&gt;Light bulb&lt;/strong&gt; icon.svg - Wikimedia Common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4" y="5410878"/>
            <a:ext cx="644122" cy="9190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986617" y="5752366"/>
                <a:ext cx="74823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alg. always outputs a value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617" y="5752366"/>
                <a:ext cx="7482305" cy="523220"/>
              </a:xfrm>
              <a:prstGeom prst="rect">
                <a:avLst/>
              </a:prstGeom>
              <a:blipFill>
                <a:blip r:embed="rId14"/>
                <a:stretch>
                  <a:fillRect l="-1711" t="-11765" r="-652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56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4476"/>
            <a:ext cx="10515600" cy="1325563"/>
          </a:xfrm>
        </p:spPr>
        <p:txBody>
          <a:bodyPr/>
          <a:lstStyle/>
          <a:p>
            <a:r>
              <a:rPr lang="en-US" dirty="0"/>
              <a:t>Stretch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(when alg. terminates)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  <a:blipFill>
                <a:blip r:embed="rId2"/>
                <a:stretch>
                  <a:fillRect l="-1600" t="-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           	   return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                            </a:t>
                </a: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blipFill>
                <a:blip r:embed="rId3"/>
                <a:stretch>
                  <a:fillRect l="-1163" t="-4110" r="-465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blipFill>
                <a:blip r:embed="rId4"/>
                <a:stretch>
                  <a:fillRect l="-2538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45" y="3265270"/>
                <a:ext cx="3723199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u="sng" dirty="0"/>
                  <a:t>By induction: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0" dirty="0">
                    <a:solidFill>
                      <a:srgbClr val="FF0000"/>
                    </a:solidFill>
                  </a:rPr>
                  <a:t>Base: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Assume up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800" dirty="0"/>
                  <a:t> and </a:t>
                </a:r>
              </a:p>
              <a:p>
                <a:r>
                  <a:rPr lang="en-US" sz="2800" dirty="0"/>
                  <a:t>consider 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45" y="3265270"/>
                <a:ext cx="3723199" cy="2246769"/>
              </a:xfrm>
              <a:prstGeom prst="rect">
                <a:avLst/>
              </a:prstGeom>
              <a:blipFill>
                <a:blip r:embed="rId5"/>
                <a:stretch>
                  <a:fillRect l="-3437" r="-2291" b="-7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7753" y="5925245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8664" y="5988017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9" name="Straight Connector 8"/>
          <p:cNvCxnSpPr>
            <a:stCxn id="8" idx="2"/>
            <a:endCxn id="7" idx="6"/>
          </p:cNvCxnSpPr>
          <p:nvPr/>
        </p:nvCxnSpPr>
        <p:spPr>
          <a:xfrm flipH="1" flipV="1">
            <a:off x="8067487" y="6016262"/>
            <a:ext cx="2421177" cy="62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971764" y="6123108"/>
                <a:ext cx="17058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764" y="6123108"/>
                <a:ext cx="170585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948024" y="6047648"/>
                <a:ext cx="17058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8024" y="6047648"/>
                <a:ext cx="170585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>
            <a:stCxn id="37" idx="5"/>
            <a:endCxn id="8" idx="1"/>
          </p:cNvCxnSpPr>
          <p:nvPr/>
        </p:nvCxnSpPr>
        <p:spPr>
          <a:xfrm>
            <a:off x="7688786" y="4432262"/>
            <a:ext cx="2826199" cy="1582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47936" y="6014581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7936" y="6014581"/>
                <a:ext cx="5229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10187973" y="4297860"/>
            <a:ext cx="425324" cy="424288"/>
            <a:chOff x="4691342" y="1700747"/>
            <a:chExt cx="425324" cy="42428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24" name="Straight Connector 23"/>
          <p:cNvCxnSpPr>
            <a:stCxn id="8" idx="0"/>
            <a:endCxn id="21" idx="4"/>
          </p:cNvCxnSpPr>
          <p:nvPr/>
        </p:nvCxnSpPr>
        <p:spPr>
          <a:xfrm flipH="1" flipV="1">
            <a:off x="10400635" y="4722148"/>
            <a:ext cx="177896" cy="12658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5077611">
                <a:off x="10059996" y="5124249"/>
                <a:ext cx="13353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077611">
                <a:off x="10059996" y="5124249"/>
                <a:ext cx="1335302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739760" y="3768649"/>
                <a:ext cx="26302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9760" y="3768649"/>
                <a:ext cx="2630207" cy="461665"/>
              </a:xfrm>
              <a:prstGeom prst="rect">
                <a:avLst/>
              </a:prstGeom>
              <a:blipFill>
                <a:blip r:embed="rId10"/>
                <a:stretch>
                  <a:fillRect r="-232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7325749" y="4070110"/>
            <a:ext cx="425324" cy="424288"/>
            <a:chOff x="4691342" y="1700747"/>
            <a:chExt cx="425324" cy="42428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210660" y="3502350"/>
                <a:ext cx="23539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660" y="3502350"/>
                <a:ext cx="235391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Connector 39"/>
          <p:cNvCxnSpPr>
            <a:stCxn id="21" idx="4"/>
            <a:endCxn id="7" idx="7"/>
          </p:cNvCxnSpPr>
          <p:nvPr/>
        </p:nvCxnSpPr>
        <p:spPr>
          <a:xfrm flipH="1">
            <a:off x="8041166" y="4722148"/>
            <a:ext cx="2359469" cy="12297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 rot="20090334">
                <a:off x="8803184" y="4692634"/>
                <a:ext cx="13353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90334">
                <a:off x="8803184" y="4692634"/>
                <a:ext cx="1335302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729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4476"/>
            <a:ext cx="10515600" cy="1325563"/>
          </a:xfrm>
        </p:spPr>
        <p:txBody>
          <a:bodyPr/>
          <a:lstStyle/>
          <a:p>
            <a:r>
              <a:rPr lang="en-US" dirty="0"/>
              <a:t>Stretch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(when alg. terminates)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  <a:blipFill>
                <a:blip r:embed="rId2"/>
                <a:stretch>
                  <a:fillRect l="-1600" t="-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           	   return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                            </a:t>
                </a: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blipFill>
                <a:blip r:embed="rId3"/>
                <a:stretch>
                  <a:fillRect l="-1163" t="-4110" r="-465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blipFill>
                <a:blip r:embed="rId4"/>
                <a:stretch>
                  <a:fillRect l="-2538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607" y="5334121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8518" y="5396893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9" name="Straight Connector 8"/>
          <p:cNvCxnSpPr>
            <a:stCxn id="8" idx="2"/>
            <a:endCxn id="7" idx="6"/>
          </p:cNvCxnSpPr>
          <p:nvPr/>
        </p:nvCxnSpPr>
        <p:spPr>
          <a:xfrm flipH="1" flipV="1">
            <a:off x="7827341" y="5425138"/>
            <a:ext cx="2421177" cy="62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111139" y="5498349"/>
                <a:ext cx="7085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1139" y="5498349"/>
                <a:ext cx="70852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46756" y="5447267"/>
                <a:ext cx="7085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6756" y="5447267"/>
                <a:ext cx="70852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07790" y="5423457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7790" y="5423457"/>
                <a:ext cx="522900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9947827" y="3706736"/>
            <a:ext cx="425324" cy="424288"/>
            <a:chOff x="4691342" y="1700747"/>
            <a:chExt cx="425324" cy="42428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24" name="Straight Connector 23"/>
          <p:cNvCxnSpPr>
            <a:stCxn id="8" idx="0"/>
            <a:endCxn id="21" idx="4"/>
          </p:cNvCxnSpPr>
          <p:nvPr/>
        </p:nvCxnSpPr>
        <p:spPr>
          <a:xfrm flipH="1" flipV="1">
            <a:off x="10160489" y="4131024"/>
            <a:ext cx="177896" cy="12658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5077611">
                <a:off x="9755955" y="4533125"/>
                <a:ext cx="14630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077611">
                <a:off x="9755955" y="4533125"/>
                <a:ext cx="1463093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853337" y="3178880"/>
                <a:ext cx="683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sSup>
                            <m:sSupPr>
                              <m:ctrlP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3337" y="3178880"/>
                <a:ext cx="683649" cy="461665"/>
              </a:xfrm>
              <a:prstGeom prst="rect">
                <a:avLst/>
              </a:prstGeom>
              <a:blipFill>
                <a:blip r:embed="rId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Connector 39"/>
          <p:cNvCxnSpPr>
            <a:stCxn id="21" idx="4"/>
            <a:endCxn id="7" idx="7"/>
          </p:cNvCxnSpPr>
          <p:nvPr/>
        </p:nvCxnSpPr>
        <p:spPr>
          <a:xfrm flipH="1">
            <a:off x="7801020" y="4131024"/>
            <a:ext cx="2359469" cy="12297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127320" y="3585478"/>
            <a:ext cx="61883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78350" y="3497612"/>
                <a:ext cx="54909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b>
                        <m:sSub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50" y="3497612"/>
                <a:ext cx="5490990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27320" y="5041610"/>
                <a:ext cx="551830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800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20" y="5041610"/>
                <a:ext cx="5518306" cy="954107"/>
              </a:xfrm>
              <a:prstGeom prst="rect">
                <a:avLst/>
              </a:prstGeom>
              <a:blipFill>
                <a:blip r:embed="rId11"/>
                <a:stretch>
                  <a:fillRect t="-5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6414" y="4088154"/>
                <a:ext cx="48386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14" y="4088154"/>
                <a:ext cx="4838697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 rot="20012314">
                <a:off x="8487525" y="4195606"/>
                <a:ext cx="6716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12314">
                <a:off x="8487525" y="4195606"/>
                <a:ext cx="671658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11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/>
              <a:t>Distance Oracles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8405" y="1173956"/>
            <a:ext cx="12087516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C00000"/>
                </a:solidFill>
              </a:rPr>
              <a:t>Compact data structure that can quickly estimate distances in a given graph</a:t>
            </a:r>
          </a:p>
        </p:txBody>
      </p:sp>
      <p:sp>
        <p:nvSpPr>
          <p:cNvPr id="6" name="Circular Arrow 5"/>
          <p:cNvSpPr/>
          <p:nvPr/>
        </p:nvSpPr>
        <p:spPr>
          <a:xfrm>
            <a:off x="4901836" y="3481092"/>
            <a:ext cx="1979255" cy="978408"/>
          </a:xfrm>
          <a:prstGeom prst="circularArrow">
            <a:avLst>
              <a:gd name="adj1" fmla="val 1235"/>
              <a:gd name="adj2" fmla="val 1142319"/>
              <a:gd name="adj3" fmla="val 20511332"/>
              <a:gd name="adj4" fmla="val 10800000"/>
              <a:gd name="adj5" fmla="val 125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01390" y="3539655"/>
            <a:ext cx="1066800" cy="11591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58" y="2855148"/>
            <a:ext cx="3962400" cy="2228088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297845" y="2878570"/>
            <a:ext cx="0" cy="56341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47675" y="2348059"/>
                <a:ext cx="27413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Distance query: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7675" y="2348059"/>
                <a:ext cx="2741328" cy="461665"/>
              </a:xfrm>
              <a:prstGeom prst="rect">
                <a:avLst/>
              </a:prstGeom>
              <a:blipFill>
                <a:blip r:embed="rId3"/>
                <a:stretch>
                  <a:fillRect l="-333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/>
          <p:nvPr/>
        </p:nvCxnSpPr>
        <p:spPr>
          <a:xfrm>
            <a:off x="9043114" y="4066141"/>
            <a:ext cx="56675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906692" y="3480127"/>
                <a:ext cx="23646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6692" y="3480127"/>
                <a:ext cx="2364622" cy="400110"/>
              </a:xfrm>
              <a:prstGeom prst="rect">
                <a:avLst/>
              </a:prstGeom>
              <a:blipFill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882338" y="2965960"/>
            <a:ext cx="1930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Preprocessing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19249" y="2275830"/>
            <a:ext cx="1635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Input graph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03699" y="3619682"/>
            <a:ext cx="10695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DO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4546" y="5476918"/>
            <a:ext cx="120074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Goal: </a:t>
            </a:r>
          </a:p>
          <a:p>
            <a:r>
              <a:rPr lang="en-US" sz="2800" dirty="0"/>
              <a:t>Compute </a:t>
            </a:r>
            <a:r>
              <a:rPr lang="en-US" sz="2800" dirty="0">
                <a:solidFill>
                  <a:srgbClr val="C00000"/>
                </a:solidFill>
              </a:rPr>
              <a:t>fast</a:t>
            </a:r>
            <a:r>
              <a:rPr lang="en-US" sz="2800" dirty="0"/>
              <a:t> a </a:t>
            </a:r>
            <a:r>
              <a:rPr lang="en-US" sz="2800" dirty="0">
                <a:solidFill>
                  <a:srgbClr val="C00000"/>
                </a:solidFill>
              </a:rPr>
              <a:t>succinct</a:t>
            </a:r>
            <a:r>
              <a:rPr lang="en-US" sz="2800" dirty="0"/>
              <a:t> DO that answers distance queries </a:t>
            </a:r>
            <a:r>
              <a:rPr lang="en-US" sz="2800" dirty="0">
                <a:solidFill>
                  <a:srgbClr val="C00000"/>
                </a:solidFill>
              </a:rPr>
              <a:t>fast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C00000"/>
                </a:solidFill>
              </a:rPr>
              <a:t>small</a:t>
            </a:r>
            <a:r>
              <a:rPr lang="en-US" sz="2800" dirty="0"/>
              <a:t> stretch</a:t>
            </a:r>
          </a:p>
        </p:txBody>
      </p:sp>
    </p:spTree>
    <p:extLst>
      <p:ext uri="{BB962C8B-B14F-4D97-AF65-F5344CB8AC3E}">
        <p14:creationId xmlns:p14="http://schemas.microsoft.com/office/powerpoint/2010/main" val="197959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364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Distance Oracles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847" y="9955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Key complexity measures</a:t>
            </a:r>
            <a:r>
              <a:rPr lang="en-US" dirty="0"/>
              <a:t>: space, query time and stretch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749" y="1551989"/>
            <a:ext cx="3849499" cy="2853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82462" y="2277394"/>
                <a:ext cx="277935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3200" b="0" dirty="0"/>
              </a:p>
              <a:p>
                <a:r>
                  <a:rPr lang="en-US" sz="3200" dirty="0"/>
                  <a:t>Distance Matrix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462" y="2277394"/>
                <a:ext cx="2779351" cy="1077218"/>
              </a:xfrm>
              <a:prstGeom prst="rect">
                <a:avLst/>
              </a:prstGeom>
              <a:blipFill>
                <a:blip r:embed="rId2"/>
                <a:stretch>
                  <a:fillRect l="-5702" r="-5044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5701" y="4515426"/>
                <a:ext cx="2388731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2400" b="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701" y="4515426"/>
                <a:ext cx="2388731" cy="1569660"/>
              </a:xfrm>
              <a:prstGeom prst="rect">
                <a:avLst/>
              </a:prstGeom>
              <a:blipFill>
                <a:blip r:embed="rId3"/>
                <a:stretch>
                  <a:fillRect l="-4082" t="-3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5070089" y="2268245"/>
            <a:ext cx="2816617" cy="1744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46690" y="2607997"/>
                <a:ext cx="286341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sz="2800" dirty="0"/>
                  <a:t> spanner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690" y="2607997"/>
                <a:ext cx="2863413" cy="954107"/>
              </a:xfrm>
              <a:prstGeom prst="rect">
                <a:avLst/>
              </a:prstGeom>
              <a:blipFill>
                <a:blip r:embed="rId4"/>
                <a:stretch>
                  <a:fillRect t="-6410" r="-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37446" y="4381613"/>
                <a:ext cx="3142783" cy="1630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1+1/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sup>
                        </m:sSup>
                      </m:e>
                    </m:d>
                  </m:oMath>
                </a14:m>
                <a:endParaRPr lang="en-US" sz="2400" b="1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446" y="4381613"/>
                <a:ext cx="3142783" cy="1630959"/>
              </a:xfrm>
              <a:prstGeom prst="rect">
                <a:avLst/>
              </a:prstGeom>
              <a:blipFill>
                <a:blip r:embed="rId5"/>
                <a:stretch>
                  <a:fillRect l="-3107" t="-2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8754230" y="2277394"/>
            <a:ext cx="2816617" cy="17444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130363" y="2672561"/>
            <a:ext cx="22490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/>
              <a:t>Thorup</a:t>
            </a:r>
            <a:r>
              <a:rPr lang="en-US" sz="2800" dirty="0"/>
              <a:t>-Zwick </a:t>
            </a:r>
          </a:p>
          <a:p>
            <a:pPr algn="ctr"/>
            <a:r>
              <a:rPr lang="en-US" sz="2800" dirty="0"/>
              <a:t>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846594" y="4405370"/>
                <a:ext cx="2576218" cy="15834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1+1/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</m:d>
                  </m:oMath>
                </a14:m>
                <a:endParaRPr lang="en-US" sz="2400" b="1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6594" y="4405370"/>
                <a:ext cx="2576218" cy="1583447"/>
              </a:xfrm>
              <a:prstGeom prst="rect">
                <a:avLst/>
              </a:prstGeom>
              <a:blipFill>
                <a:blip r:embed="rId6"/>
                <a:stretch>
                  <a:fillRect l="-3546" t="-2317" r="-1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3963" y="6187687"/>
                <a:ext cx="10397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Stretch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/>
                  <a:t>of oracle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𝐎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sub>
                    </m:sSub>
                    <m:d>
                      <m:dPr>
                        <m:ctrlP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3" y="6187687"/>
                <a:ext cx="10397832" cy="461665"/>
              </a:xfrm>
              <a:prstGeom prst="rect">
                <a:avLst/>
              </a:prstGeom>
              <a:blipFill>
                <a:blip r:embed="rId7"/>
                <a:stretch>
                  <a:fillRect l="-93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25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9062"/>
            <a:ext cx="10515600" cy="1325563"/>
          </a:xfrm>
        </p:spPr>
        <p:txBody>
          <a:bodyPr/>
          <a:lstStyle/>
          <a:p>
            <a:r>
              <a:rPr lang="en-US" dirty="0"/>
              <a:t>History of DO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43259125"/>
                  </p:ext>
                </p:extLst>
              </p:nvPr>
            </p:nvGraphicFramePr>
            <p:xfrm>
              <a:off x="387929" y="1176501"/>
              <a:ext cx="11175998" cy="51784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49598">
                      <a:extLst>
                        <a:ext uri="{9D8B030D-6E8A-4147-A177-3AD203B41FA5}">
                          <a16:colId xmlns:a16="http://schemas.microsoft.com/office/drawing/2014/main" val="3457596217"/>
                        </a:ext>
                      </a:extLst>
                    </a:gridCol>
                    <a:gridCol w="2299855">
                      <a:extLst>
                        <a:ext uri="{9D8B030D-6E8A-4147-A177-3AD203B41FA5}">
                          <a16:colId xmlns:a16="http://schemas.microsoft.com/office/drawing/2014/main" val="3376319053"/>
                        </a:ext>
                      </a:extLst>
                    </a:gridCol>
                    <a:gridCol w="3066473">
                      <a:extLst>
                        <a:ext uri="{9D8B030D-6E8A-4147-A177-3AD203B41FA5}">
                          <a16:colId xmlns:a16="http://schemas.microsoft.com/office/drawing/2014/main" val="2935598069"/>
                        </a:ext>
                      </a:extLst>
                    </a:gridCol>
                    <a:gridCol w="2660072">
                      <a:extLst>
                        <a:ext uri="{9D8B030D-6E8A-4147-A177-3AD203B41FA5}">
                          <a16:colId xmlns:a16="http://schemas.microsoft.com/office/drawing/2014/main" val="2625054733"/>
                        </a:ext>
                      </a:extLst>
                    </a:gridCol>
                  </a:tblGrid>
                  <a:tr h="700574">
                    <a:tc>
                      <a:txBody>
                        <a:bodyPr/>
                        <a:lstStyle/>
                        <a:p>
                          <a:endParaRPr lang="en-US" sz="3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Stretch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Query Time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Space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8230882"/>
                      </a:ext>
                    </a:extLst>
                  </a:tr>
                  <a:tr h="1132384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Awerbuch</a:t>
                          </a:r>
                          <a:r>
                            <a:rPr lang="en-US" sz="2400" dirty="0"/>
                            <a:t>, Berger, Cowen</a:t>
                          </a:r>
                          <a:r>
                            <a:rPr lang="en-US" sz="2400" baseline="0" dirty="0"/>
                            <a:t> and Peleg,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64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1/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1+1/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7241366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Cohen, ‘93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oMath>
                            </m:oMathPara>
                          </a14:m>
                          <a:endParaRPr lang="en-US" sz="4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1/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1+1/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56766053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b="1" dirty="0" err="1">
                              <a:solidFill>
                                <a:srgbClr val="FF0000"/>
                              </a:solidFill>
                            </a:rPr>
                            <a:t>Thorup</a:t>
                          </a:r>
                          <a:r>
                            <a:rPr lang="en-US" sz="2400" b="1" dirty="0">
                              <a:solidFill>
                                <a:srgbClr val="FF0000"/>
                              </a:solidFill>
                            </a:rPr>
                            <a:t>-Zwick ‘01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𝒌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𝒏</m:t>
                                    </m:r>
                                  </m:e>
                                  <m:sup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𝟏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𝟏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𝒌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5487095"/>
                      </a:ext>
                    </a:extLst>
                  </a:tr>
                  <a:tr h="571366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Mendel-</a:t>
                          </a:r>
                          <a:r>
                            <a:rPr lang="en-US" sz="2400" dirty="0" err="1"/>
                            <a:t>Naor</a:t>
                          </a:r>
                          <a:r>
                            <a:rPr lang="en-US" sz="2400" dirty="0"/>
                            <a:t> ‘06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128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1+1/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191072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Wulff</a:t>
                          </a:r>
                          <a:r>
                            <a:rPr lang="en-US" sz="2400" dirty="0"/>
                            <a:t>-Nilsen ‘12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32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func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1+1/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0980268"/>
                      </a:ext>
                    </a:extLst>
                  </a:tr>
                  <a:tr h="955671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Chechik</a:t>
                          </a:r>
                          <a:r>
                            <a:rPr lang="en-US" sz="2400" dirty="0"/>
                            <a:t> ‘15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(1)</m:t>
                              </m:r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1+1/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848455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43259125"/>
                  </p:ext>
                </p:extLst>
              </p:nvPr>
            </p:nvGraphicFramePr>
            <p:xfrm>
              <a:off x="387929" y="1176501"/>
              <a:ext cx="11175998" cy="51784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49598">
                      <a:extLst>
                        <a:ext uri="{9D8B030D-6E8A-4147-A177-3AD203B41FA5}">
                          <a16:colId xmlns:a16="http://schemas.microsoft.com/office/drawing/2014/main" val="3457596217"/>
                        </a:ext>
                      </a:extLst>
                    </a:gridCol>
                    <a:gridCol w="2299855">
                      <a:extLst>
                        <a:ext uri="{9D8B030D-6E8A-4147-A177-3AD203B41FA5}">
                          <a16:colId xmlns:a16="http://schemas.microsoft.com/office/drawing/2014/main" val="3376319053"/>
                        </a:ext>
                      </a:extLst>
                    </a:gridCol>
                    <a:gridCol w="3066473">
                      <a:extLst>
                        <a:ext uri="{9D8B030D-6E8A-4147-A177-3AD203B41FA5}">
                          <a16:colId xmlns:a16="http://schemas.microsoft.com/office/drawing/2014/main" val="2935598069"/>
                        </a:ext>
                      </a:extLst>
                    </a:gridCol>
                    <a:gridCol w="2660072">
                      <a:extLst>
                        <a:ext uri="{9D8B030D-6E8A-4147-A177-3AD203B41FA5}">
                          <a16:colId xmlns:a16="http://schemas.microsoft.com/office/drawing/2014/main" val="2625054733"/>
                        </a:ext>
                      </a:extLst>
                    </a:gridCol>
                  </a:tblGrid>
                  <a:tr h="700574">
                    <a:tc>
                      <a:txBody>
                        <a:bodyPr/>
                        <a:lstStyle/>
                        <a:p>
                          <a:endParaRPr lang="en-US" sz="3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Stretch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Query </a:t>
                          </a:r>
                          <a:r>
                            <a:rPr lang="en-US" sz="3200" dirty="0" smtClean="0"/>
                            <a:t>Time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Space</a:t>
                          </a:r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8230882"/>
                      </a:ext>
                    </a:extLst>
                  </a:tr>
                  <a:tr h="1132384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Awerbuch</a:t>
                          </a:r>
                          <a:r>
                            <a:rPr lang="en-US" sz="2400" dirty="0" smtClean="0"/>
                            <a:t>, Berger, Cowen</a:t>
                          </a:r>
                          <a:r>
                            <a:rPr lang="en-US" sz="2400" baseline="0" dirty="0" smtClean="0"/>
                            <a:t> and Peleg,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68280" r="-250663" b="-2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68280" r="-87873" b="-2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68280" r="-1144" b="-2967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47241366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Cohen,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319388" r="-250663" b="-4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319388" r="-87873" b="-4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319388" r="-1144" b="-4632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6766053"/>
                      </a:ext>
                    </a:extLst>
                  </a:tr>
                  <a:tr h="597599">
                    <a:tc>
                      <a:txBody>
                        <a:bodyPr/>
                        <a:lstStyle/>
                        <a:p>
                          <a:r>
                            <a:rPr lang="en-US" sz="2400" b="1" dirty="0" err="1" smtClean="0">
                              <a:solidFill>
                                <a:srgbClr val="FF0000"/>
                              </a:solidFill>
                            </a:rPr>
                            <a:t>Thorup</a:t>
                          </a:r>
                          <a:r>
                            <a:rPr lang="en-US" sz="2400" b="1" dirty="0" smtClean="0">
                              <a:solidFill>
                                <a:srgbClr val="FF0000"/>
                              </a:solidFill>
                            </a:rPr>
                            <a:t>-Zwick ‘01</a:t>
                          </a:r>
                          <a:endParaRPr lang="en-US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415152" r="-250663" b="-358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415152" r="-87873" b="-358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415152" r="-1144" b="-358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5487095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Mendel-</a:t>
                          </a:r>
                          <a:r>
                            <a:rPr lang="en-US" sz="2400" dirty="0" err="1" smtClean="0"/>
                            <a:t>Naor</a:t>
                          </a:r>
                          <a:r>
                            <a:rPr lang="en-US" sz="2400" dirty="0" smtClean="0"/>
                            <a:t> ‘06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520408" r="-250663" b="-2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520408" r="-87873" b="-2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520408" r="-1144" b="-26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191072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Wulff</a:t>
                          </a:r>
                          <a:r>
                            <a:rPr lang="en-US" sz="2400" dirty="0" smtClean="0"/>
                            <a:t>-Nilsen ‘12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620408" r="-250663" b="-1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620408" r="-87873" b="-1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620408" r="-1144" b="-16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40980268"/>
                      </a:ext>
                    </a:extLst>
                  </a:tr>
                  <a:tr h="955671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Chechik</a:t>
                          </a:r>
                          <a:r>
                            <a:rPr lang="en-US" sz="2400" dirty="0" smtClean="0"/>
                            <a:t> ‘15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449682" r="-250663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449682" r="-87873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449682" r="-1144" b="-12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48455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5876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112"/>
            <a:ext cx="10515600" cy="1325563"/>
          </a:xfrm>
        </p:spPr>
        <p:txBody>
          <a:bodyPr/>
          <a:lstStyle/>
          <a:p>
            <a:r>
              <a:rPr lang="en-US" dirty="0"/>
              <a:t>Space Lower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 txBox="1">
                <a:spLocks noGrp="1"/>
              </p:cNvSpPr>
              <p:nvPr>
                <p:ph idx="1"/>
              </p:nvPr>
            </p:nvSpPr>
            <p:spPr>
              <a:xfrm>
                <a:off x="172605" y="1176222"/>
                <a:ext cx="11326668" cy="2183739"/>
              </a:xfrm>
              <a:prstGeom prst="rect">
                <a:avLst/>
              </a:prstGeom>
              <a:noFill/>
              <a:ln w="76200" cmpd="dbl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Thm: </a:t>
                </a:r>
                <a:r>
                  <a:rPr lang="en-US" dirty="0"/>
                  <a:t>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dirty="0"/>
                  <a:t> approximate DO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-vertex graph requires*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1+1/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space.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/>
                  <a:t>* Under the girth conjecture</a:t>
                </a:r>
              </a:p>
            </p:txBody>
          </p:sp>
        </mc:Choice>
        <mc:Fallback xmlns="">
          <p:sp>
            <p:nvSpPr>
              <p:cNvPr id="4" name="Content Placeholder 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605" y="1176222"/>
                <a:ext cx="11326668" cy="2183739"/>
              </a:xfrm>
              <a:prstGeom prst="rect">
                <a:avLst/>
              </a:prstGeom>
              <a:blipFill>
                <a:blip r:embed="rId2"/>
                <a:stretch>
                  <a:fillRect l="-748" b="-2156"/>
                </a:stretch>
              </a:blipFill>
              <a:ln w="76200" cmpd="dbl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H="1">
            <a:off x="452582" y="2604656"/>
            <a:ext cx="10063018" cy="369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2605" y="3800378"/>
                <a:ext cx="9006889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Girth Conj.: 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1+1/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dirty="0"/>
                  <a:t>edges and girth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800" dirty="0"/>
                  <a:t>. 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05" y="3800378"/>
                <a:ext cx="9006889" cy="539315"/>
              </a:xfrm>
              <a:prstGeom prst="rect">
                <a:avLst/>
              </a:prstGeom>
              <a:blipFill>
                <a:blip r:embed="rId3"/>
                <a:stretch>
                  <a:fillRect l="-1353" t="-6742" r="-1286" b="-31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2605" y="4666300"/>
                <a:ext cx="88202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Claim</a:t>
                </a:r>
                <a:r>
                  <a:rPr lang="en-US" sz="2800" dirty="0"/>
                  <a:t>: Every subgraphs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must </a:t>
                </a:r>
                <a:r>
                  <a:rPr lang="en-US" sz="2800" dirty="0"/>
                  <a:t>have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distinct </a:t>
                </a:r>
                <a:r>
                  <a:rPr lang="en-US" sz="2800" dirty="0"/>
                  <a:t>DOs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05" y="4666300"/>
                <a:ext cx="8820235" cy="523220"/>
              </a:xfrm>
              <a:prstGeom prst="rect">
                <a:avLst/>
              </a:prstGeom>
              <a:blipFill>
                <a:blip r:embed="rId4"/>
                <a:stretch>
                  <a:fillRect l="-1382" t="-10465" r="-484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Arrow 8"/>
          <p:cNvSpPr/>
          <p:nvPr/>
        </p:nvSpPr>
        <p:spPr>
          <a:xfrm>
            <a:off x="332510" y="5646032"/>
            <a:ext cx="78509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91491" y="5565853"/>
                <a:ext cx="8984767" cy="553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distinct oracles, thus requiring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1" y="5565853"/>
                <a:ext cx="8984767" cy="553293"/>
              </a:xfrm>
              <a:prstGeom prst="rect">
                <a:avLst/>
              </a:prstGeom>
              <a:blipFill>
                <a:blip r:embed="rId5"/>
                <a:stretch>
                  <a:fillRect l="-1357" t="-4396" b="-3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070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6958" y="1005062"/>
                <a:ext cx="10515600" cy="4351338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By contradiction: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∃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 oracle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∖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6958" y="1005062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33187" y="315973"/>
                <a:ext cx="8820235" cy="523220"/>
              </a:xfrm>
              <a:prstGeom prst="rect">
                <a:avLst/>
              </a:prstGeom>
              <a:noFill/>
              <a:ln w="57150" cmpd="dbl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Claim</a:t>
                </a:r>
                <a:r>
                  <a:rPr lang="en-US" sz="2800" dirty="0"/>
                  <a:t>: Every subgraphs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must </a:t>
                </a:r>
                <a:r>
                  <a:rPr lang="en-US" sz="2800" dirty="0"/>
                  <a:t>have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distinct </a:t>
                </a:r>
                <a:r>
                  <a:rPr lang="en-US" sz="2800" dirty="0"/>
                  <a:t>DOs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187" y="315973"/>
                <a:ext cx="8820235" cy="523220"/>
              </a:xfrm>
              <a:prstGeom prst="rect">
                <a:avLst/>
              </a:prstGeom>
              <a:blipFill>
                <a:blip r:embed="rId3"/>
                <a:stretch>
                  <a:fillRect l="-1168" t="-6316" r="-69" b="-24211"/>
                </a:stretch>
              </a:blipFill>
              <a:ln w="57150"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wn Arrow 6"/>
          <p:cNvSpPr/>
          <p:nvPr/>
        </p:nvSpPr>
        <p:spPr>
          <a:xfrm rot="16200000">
            <a:off x="3288221" y="3122580"/>
            <a:ext cx="484632" cy="2664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18482" y="3844861"/>
                <a:ext cx="29347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 is 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DO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82" y="3844861"/>
                <a:ext cx="2934714" cy="400110"/>
              </a:xfrm>
              <a:prstGeom prst="rect">
                <a:avLst/>
              </a:prstGeom>
              <a:blipFill>
                <a:blip r:embed="rId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131631" y="4077641"/>
                <a:ext cx="3896067" cy="560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631" y="4077641"/>
                <a:ext cx="3896067" cy="5602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own Arrow 9"/>
          <p:cNvSpPr/>
          <p:nvPr/>
        </p:nvSpPr>
        <p:spPr>
          <a:xfrm rot="16200000">
            <a:off x="3247995" y="4509467"/>
            <a:ext cx="484632" cy="2664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23860" y="5550374"/>
                <a:ext cx="4544577" cy="560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sSub>
                        <m:sSub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860" y="5550374"/>
                <a:ext cx="4544577" cy="5602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18482" y="5182349"/>
                <a:ext cx="29347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is 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DO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82" y="5182349"/>
                <a:ext cx="2934714" cy="400110"/>
              </a:xfrm>
              <a:prstGeom prst="rect">
                <a:avLst/>
              </a:prstGeom>
              <a:blipFill>
                <a:blip r:embed="rId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49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>
            <a:off x="8845603" y="2944283"/>
            <a:ext cx="2596212" cy="259621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" y="-81899"/>
            <a:ext cx="10515600" cy="1325563"/>
          </a:xfrm>
        </p:spPr>
        <p:txBody>
          <a:bodyPr/>
          <a:lstStyle/>
          <a:p>
            <a:r>
              <a:rPr lang="en-US" dirty="0"/>
              <a:t>3-Approx. Distance 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-1" y="968482"/>
                <a:ext cx="12312073" cy="588951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3/2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dirty="0"/>
                  <a:t>Query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2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3200" dirty="0">
                    <a:solidFill>
                      <a:srgbClr val="0070C0"/>
                    </a:solidFill>
                  </a:rPr>
                  <a:t>:</a:t>
                </a:r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=1/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For each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closest</a:t>
                </a:r>
                <a:r>
                  <a:rPr lang="en-US" sz="2800" dirty="0"/>
                  <a:t> vertex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8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dirty="0">
                  <a:solidFill>
                    <a:srgbClr val="7030A0"/>
                  </a:solidFill>
                </a:endParaRPr>
              </a:p>
              <a:p>
                <a:pPr lvl="1">
                  <a:lnSpc>
                    <a:spcPct val="160000"/>
                  </a:lnSpc>
                </a:pPr>
                <a:r>
                  <a:rPr lang="en-US" sz="2800" dirty="0"/>
                  <a:t>Store in </a:t>
                </a:r>
                <a:r>
                  <a:rPr lang="en-US" sz="2800" b="1" dirty="0"/>
                  <a:t>hash-table</a:t>
                </a:r>
                <a:r>
                  <a:rPr lang="en-US" sz="28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/>
              </a:p>
              <a:p>
                <a:pPr marL="457200" lvl="1" indent="0">
                  <a:buNone/>
                </a:pPr>
                <a:r>
                  <a:rPr lang="en-US" sz="2800" dirty="0"/>
                  <a:t>and every vertex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968482"/>
                <a:ext cx="12312073" cy="5889518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626" y="279457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5397" y="297661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7797" y="3304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4658" y="321740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0399" y="341379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7325" y="41080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7591" y="460028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362" y="478231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7762" y="51102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0106" y="433853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364" y="52195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7546" y="479617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7812" y="528839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80" y="50703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9" y="48530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8975" y="53794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0585" y="590761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9946" y="294428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212" y="343650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7983" y="36185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0383" y="394642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375" y="35275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985" y="405572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709" y="277444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4392" y="416640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4586" y="471434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0465" y="25838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1498798" y="3406390"/>
            <a:ext cx="425324" cy="424288"/>
            <a:chOff x="4691342" y="1700747"/>
            <a:chExt cx="425324" cy="42428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266348" y="3546192"/>
            <a:ext cx="425324" cy="424288"/>
            <a:chOff x="4691342" y="1700747"/>
            <a:chExt cx="425324" cy="42428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427471" y="5976993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665480" y="5140780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6028" y="389393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1190" y="326124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7337" y="370920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010332" y="3841462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2" y="3841462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5198" y="203256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361" y="212358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971" y="265178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0152866" y="1884958"/>
            <a:ext cx="425324" cy="424288"/>
            <a:chOff x="4691342" y="1700747"/>
            <a:chExt cx="425324" cy="42428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041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>
            <a:off x="8910256" y="2205380"/>
            <a:ext cx="2596212" cy="259621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7" y="-128946"/>
            <a:ext cx="10515600" cy="1325563"/>
          </a:xfrm>
        </p:spPr>
        <p:txBody>
          <a:bodyPr/>
          <a:lstStyle/>
          <a:p>
            <a:r>
              <a:rPr lang="en-US" dirty="0"/>
              <a:t>3-Approx. Distance 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2" y="1180626"/>
                <a:ext cx="11971702" cy="537679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3/2</m:t>
                            </m:r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Query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3200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sz="32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sz="3200" dirty="0">
                  <a:solidFill>
                    <a:srgbClr val="0070C0"/>
                  </a:solidFill>
                </a:endParaRPr>
              </a:p>
              <a:p>
                <a:r>
                  <a:rPr lang="en-US" sz="3200" dirty="0"/>
                  <a:t> 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3200" dirty="0"/>
                  <a:t> 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 Else: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2" y="1180626"/>
                <a:ext cx="11971702" cy="5376791"/>
              </a:xfrm>
              <a:blipFill>
                <a:blip r:embed="rId2"/>
                <a:stretch>
                  <a:fillRect l="-1324" t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2279" y="205567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050" y="22377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2450" y="256559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9311" y="247850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52" y="267489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1978" y="336916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2244" y="38613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0015" y="404341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2415" y="437130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4759" y="359963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5017" y="44806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2199" y="405726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2465" y="454948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3833" y="43314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6112" y="41141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3628" y="464050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3567" y="59203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4599" y="220538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865" y="269759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2636" y="287963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5036" y="320752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6028" y="278861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7638" y="33168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3362" y="20355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9045" y="34275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9239" y="39754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118" y="184494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1563451" y="2667487"/>
            <a:ext cx="425324" cy="424288"/>
            <a:chOff x="4691342" y="1700747"/>
            <a:chExt cx="425324" cy="42428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331001" y="2807289"/>
            <a:ext cx="425324" cy="424288"/>
            <a:chOff x="4691342" y="1700747"/>
            <a:chExt cx="425324" cy="42428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492124" y="5238090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30133" y="4401877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0681" y="315503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5843" y="25223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1990" y="297030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074985" y="3102559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985" y="3102559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9851" y="129366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014" y="138468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2624" y="191288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0217519" y="1146055"/>
            <a:ext cx="425324" cy="424288"/>
            <a:chOff x="4691342" y="1700747"/>
            <a:chExt cx="425324" cy="42428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160531" y="548816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531" y="5488161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/>
          <p:cNvCxnSpPr/>
          <p:nvPr/>
        </p:nvCxnSpPr>
        <p:spPr>
          <a:xfrm>
            <a:off x="10308331" y="3763444"/>
            <a:ext cx="594623" cy="6468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3" idx="4"/>
          </p:cNvCxnSpPr>
          <p:nvPr/>
        </p:nvCxnSpPr>
        <p:spPr>
          <a:xfrm>
            <a:off x="10284626" y="3781663"/>
            <a:ext cx="273002" cy="21337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886635" y="4735950"/>
                <a:ext cx="97539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6635" y="4735950"/>
                <a:ext cx="97539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 flipH="1">
            <a:off x="10581333" y="4801592"/>
            <a:ext cx="341416" cy="11251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0287" y="6055921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377" y="6043638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68" name="Straight Connector 67"/>
          <p:cNvCxnSpPr>
            <a:stCxn id="66" idx="2"/>
            <a:endCxn id="65" idx="6"/>
          </p:cNvCxnSpPr>
          <p:nvPr/>
        </p:nvCxnSpPr>
        <p:spPr>
          <a:xfrm flipH="1">
            <a:off x="2990021" y="6134655"/>
            <a:ext cx="2328356" cy="122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658998" y="614693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998" y="6146937"/>
                <a:ext cx="48231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139425" y="612794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425" y="6127941"/>
                <a:ext cx="48231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5196413" y="4826124"/>
            <a:ext cx="425324" cy="424288"/>
            <a:chOff x="4691342" y="1700747"/>
            <a:chExt cx="425324" cy="424288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78" name="Straight Connector 77"/>
          <p:cNvCxnSpPr>
            <a:stCxn id="76" idx="4"/>
            <a:endCxn id="66" idx="0"/>
          </p:cNvCxnSpPr>
          <p:nvPr/>
        </p:nvCxnSpPr>
        <p:spPr>
          <a:xfrm flipH="1">
            <a:off x="5408244" y="5250412"/>
            <a:ext cx="831" cy="7932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803273" y="6134654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273" y="6134654"/>
                <a:ext cx="5229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535000" y="5441038"/>
                <a:ext cx="94468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000" y="5441038"/>
                <a:ext cx="944682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618333" y="4713352"/>
                <a:ext cx="10865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333" y="4713352"/>
                <a:ext cx="108658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/>
          <p:cNvCxnSpPr>
            <a:stCxn id="65" idx="7"/>
            <a:endCxn id="76" idx="2"/>
          </p:cNvCxnSpPr>
          <p:nvPr/>
        </p:nvCxnSpPr>
        <p:spPr>
          <a:xfrm flipV="1">
            <a:off x="2963700" y="5038268"/>
            <a:ext cx="2232713" cy="10443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3202901" y="4903386"/>
                <a:ext cx="117230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901" y="4903386"/>
                <a:ext cx="1172309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1553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Space: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7763" y="1325563"/>
                <a:ext cx="5858163" cy="4351338"/>
              </a:xfrm>
              <a:solidFill>
                <a:schemeClr val="bg2"/>
              </a:solidFill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2400" dirty="0">
                    <a:solidFill>
                      <a:srgbClr val="0070C0"/>
                    </a:solidFill>
                  </a:rPr>
                  <a:t>: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𝑆𝑎𝑚𝑝𝑙𝑒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sz="2000" dirty="0"/>
              </a:p>
              <a:p>
                <a:r>
                  <a:rPr lang="en-US" sz="2000" dirty="0"/>
                  <a:t>For each vertex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000" dirty="0"/>
                  <a:t> closest vertex to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sz="20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000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:r>
                  <a:rPr lang="en-US" sz="2000" dirty="0"/>
                  <a:t>Store in </a:t>
                </a:r>
                <a:r>
                  <a:rPr lang="en-US" sz="2000" b="1" dirty="0"/>
                  <a:t>hash-table</a:t>
                </a:r>
                <a:r>
                  <a:rPr lang="en-US" sz="20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/>
              </a:p>
              <a:p>
                <a:pPr marL="457200" lvl="1" indent="0">
                  <a:buNone/>
                </a:pPr>
                <a:r>
                  <a:rPr lang="en-US" sz="2000" dirty="0"/>
                  <a:t>and every vertex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7763" y="1325563"/>
                <a:ext cx="5858163" cy="4351338"/>
              </a:xfrm>
              <a:blipFill>
                <a:blip r:embed="rId2"/>
                <a:stretch>
                  <a:fillRect l="-1561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347692" y="1325563"/>
                <a:ext cx="5650346" cy="435133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u="sng" dirty="0">
                    <a:solidFill>
                      <a:schemeClr val="tx1"/>
                    </a:solidFill>
                  </a:rPr>
                  <a:t>Claim</a:t>
                </a:r>
                <a:r>
                  <a:rPr lang="en-US" sz="2400" dirty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w.h.p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sty m:val="p"/>
                      </m:rPr>
                      <a:rPr lang="en-US" sz="2400" i="1" dirty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closest vertices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400" dirty="0"/>
              </a:p>
              <a:p>
                <a:pPr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𝑁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∩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∅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ym typeface="Wingdings" panose="05000000000000000000" pitchFamily="2" charset="2"/>
                  </a:rPr>
                  <a:t>w.h.p. </a:t>
                </a:r>
              </a:p>
              <a:p>
                <a:pPr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𝐵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⊆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𝑁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𝑣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QED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692" y="1325563"/>
                <a:ext cx="5650346" cy="4351338"/>
              </a:xfrm>
              <a:prstGeom prst="rect">
                <a:avLst/>
              </a:prstGeom>
              <a:blipFill>
                <a:blip r:embed="rId3"/>
                <a:stretch>
                  <a:fillRect l="-2157" t="-238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/>
          <p:cNvSpPr/>
          <p:nvPr/>
        </p:nvSpPr>
        <p:spPr>
          <a:xfrm>
            <a:off x="9492144" y="3664718"/>
            <a:ext cx="2596212" cy="259621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4167" y="351501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1938" y="369704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338" y="40249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199" y="39378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6940" y="413423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3866" y="4828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132" y="532071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1903" y="55027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303" y="583064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647" y="50589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6905" y="59399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4087" y="55166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4353" y="600882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5721" y="57908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8000" y="557347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6487" y="36647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753" y="41569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524" y="433897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6924" y="466686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9526" y="477615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1312021" y="5861215"/>
            <a:ext cx="425324" cy="424288"/>
            <a:chOff x="4691342" y="1700747"/>
            <a:chExt cx="425324" cy="42428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72" name="Oval 7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731" y="39816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878" y="44296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0656873" y="4561897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6873" y="4561897"/>
                <a:ext cx="47250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171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5133</TotalTime>
  <Words>1358</Words>
  <Application>Microsoft Office PowerPoint</Application>
  <PresentationFormat>Widescreen</PresentationFormat>
  <Paragraphs>222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Comic Sans MS</vt:lpstr>
      <vt:lpstr>Symbol</vt:lpstr>
      <vt:lpstr>Wingdings</vt:lpstr>
      <vt:lpstr>Office Theme</vt:lpstr>
      <vt:lpstr>Succinct Graph Structures  and Their Applications Spring 2020 </vt:lpstr>
      <vt:lpstr>Distance Oracles</vt:lpstr>
      <vt:lpstr>Distance Oracles</vt:lpstr>
      <vt:lpstr>History of DO</vt:lpstr>
      <vt:lpstr>Space Lower Bound</vt:lpstr>
      <vt:lpstr>PowerPoint Presentation</vt:lpstr>
      <vt:lpstr>3-Approx. Distance Oracles</vt:lpstr>
      <vt:lpstr>3-Approx. Distance Oracles</vt:lpstr>
      <vt:lpstr>Space:</vt:lpstr>
      <vt:lpstr>(2k-1) Approximate Oracle</vt:lpstr>
      <vt:lpstr>Bunches</vt:lpstr>
      <vt:lpstr>Space Argument:</vt:lpstr>
      <vt:lpstr>Intuition for Query Alg</vt:lpstr>
      <vt:lpstr>(2k-1) Approximate Oracle</vt:lpstr>
      <vt:lpstr>Stretch Argument</vt:lpstr>
      <vt:lpstr>Stretch Argument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Succinct Graph Structures  and Their Applications</dc:title>
  <dc:creator>Meravi</dc:creator>
  <cp:lastModifiedBy>Merav Parter</cp:lastModifiedBy>
  <cp:revision>132</cp:revision>
  <cp:lastPrinted>2022-04-13T11:10:19Z</cp:lastPrinted>
  <dcterms:created xsi:type="dcterms:W3CDTF">2020-04-22T08:00:00Z</dcterms:created>
  <dcterms:modified xsi:type="dcterms:W3CDTF">2024-05-01T12:00:15Z</dcterms:modified>
</cp:coreProperties>
</file>