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6" r:id="rId13"/>
    <p:sldId id="267" r:id="rId14"/>
    <p:sldId id="268" r:id="rId15"/>
    <p:sldId id="269" r:id="rId16"/>
    <p:sldId id="270" r:id="rId1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159" d="100"/>
          <a:sy n="159" d="100"/>
        </p:scale>
        <p:origin x="342" y="162"/>
      </p:cViewPr>
      <p:guideLst>
        <p:guide orient="horz" pos="2064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FDF6FDFF-FACD-4189-AA3E-6A05A781A8EE}" type="datetimeFigureOut">
              <a:rPr lang="he-IL" smtClean="0"/>
              <a:t>י"ד/אלול/תשפ"ד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B1CC450-E194-440A-902A-51BD846908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1628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9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9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5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8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6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38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94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3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8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79EAC-ADFF-4087-9292-54A4C169A6B8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DBD74-A176-49F0-A256-02FE34BC0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9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Relationship Id="rId14" Type="http://schemas.openxmlformats.org/officeDocument/2006/relationships/image" Target="../media/image6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73.png"/><Relationship Id="rId12" Type="http://schemas.openxmlformats.org/officeDocument/2006/relationships/image" Target="../media/image78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3" Type="http://schemas.openxmlformats.org/officeDocument/2006/relationships/image" Target="../media/image69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0.png"/><Relationship Id="rId9" Type="http://schemas.openxmlformats.org/officeDocument/2006/relationships/image" Target="../media/image8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8364" y="595889"/>
            <a:ext cx="9697278" cy="380995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Succinct Graph Structures 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and Their Applications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sz="5400" dirty="0" err="1">
                <a:solidFill>
                  <a:srgbClr val="00B050"/>
                </a:solidFill>
              </a:rPr>
              <a:t>Ulpana</a:t>
            </a:r>
            <a:r>
              <a:rPr lang="en-US" sz="5400" dirty="0">
                <a:solidFill>
                  <a:srgbClr val="00B050"/>
                </a:solidFill>
              </a:rPr>
              <a:t> 2024</a:t>
            </a:r>
            <a:br>
              <a:rPr lang="en-US" sz="5400" dirty="0"/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8365"/>
            <a:ext cx="9439564" cy="2253817"/>
          </a:xfrm>
        </p:spPr>
        <p:txBody>
          <a:bodyPr/>
          <a:lstStyle/>
          <a:p>
            <a:endParaRPr lang="en-US" dirty="0"/>
          </a:p>
          <a:p>
            <a:r>
              <a:rPr lang="en-US" sz="3200" dirty="0"/>
              <a:t>Class 2: Distance Oracles</a:t>
            </a:r>
          </a:p>
        </p:txBody>
      </p:sp>
    </p:spTree>
    <p:extLst>
      <p:ext uri="{BB962C8B-B14F-4D97-AF65-F5344CB8AC3E}">
        <p14:creationId xmlns:p14="http://schemas.microsoft.com/office/powerpoint/2010/main" val="13162074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0"/>
                <a:ext cx="10515600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Approximate Oracle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0"/>
                <a:ext cx="10515600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1582" y="1062831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Space: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  Query time: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82" y="1062831"/>
                <a:ext cx="10515600" cy="4351338"/>
              </a:xfrm>
              <a:blipFill>
                <a:blip r:embed="rId3"/>
                <a:stretch>
                  <a:fillRect l="-1043" t="-1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5976" y="2025135"/>
                <a:ext cx="12488419" cy="42695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u="sng" dirty="0">
                    <a:solidFill>
                      <a:srgbClr val="0070C0"/>
                    </a:solidFill>
                  </a:rPr>
                  <a:t>Preprocessing algorithm</a:t>
                </a:r>
                <a:r>
                  <a:rPr lang="en-US" sz="2800" dirty="0">
                    <a:solidFill>
                      <a:srgbClr val="0070C0"/>
                    </a:solidFill>
                  </a:rPr>
                  <a:t>:</a:t>
                </a:r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dirty="0">
                    <a:solidFill>
                      <a:srgbClr val="00206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⊇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⊇…⊇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𝑆𝑎𝑚𝑝𝑙𝑒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28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endParaRPr lang="en-US" sz="2800" dirty="0"/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b="0" dirty="0"/>
                  <a:t>Pivot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</m:oMath>
                </a14:m>
                <a:r>
                  <a:rPr lang="en-US" sz="2800" dirty="0">
                    <a:solidFill>
                      <a:srgbClr val="7030A0"/>
                    </a:solidFill>
                  </a:rPr>
                  <a:t> </a:t>
                </a:r>
                <a:r>
                  <a:rPr lang="en-US" sz="2800" dirty="0"/>
                  <a:t>closest vertex 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m:rPr>
                        <m:lit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dirty="0"/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dirty="0"/>
                  <a:t>Bunch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m:rPr>
                        <m:lit/>
                      </m:rPr>
                      <a:rPr lang="en-US" sz="2800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800" b="0" dirty="0"/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dirty="0"/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marL="457200" indent="-4572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Store in </a:t>
                </a:r>
                <a:r>
                  <a:rPr lang="en-US" sz="2800" b="1" dirty="0"/>
                  <a:t>hash-table</a:t>
                </a:r>
                <a:r>
                  <a:rPr lang="en-US" sz="2800" dirty="0"/>
                  <a:t> distances between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and every vertex in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⋃"/>
                        <m:supHide m:val="on"/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sz="2800" dirty="0">
                  <a:solidFill>
                    <a:srgbClr val="0070C0"/>
                  </a:solidFill>
                </a:endParaRPr>
              </a:p>
              <a:p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76" y="2025135"/>
                <a:ext cx="12488419" cy="4269502"/>
              </a:xfrm>
              <a:prstGeom prst="rect">
                <a:avLst/>
              </a:prstGeom>
              <a:blipFill>
                <a:blip r:embed="rId4"/>
                <a:stretch>
                  <a:fillRect l="-976" t="-12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8606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9BD111-9B4A-4D09-BEDE-0188D69EC7EE}" type="slidenum">
              <a:rPr lang="he-IL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2389"/>
            <a:ext cx="7772400" cy="909637"/>
          </a:xfrm>
        </p:spPr>
        <p:txBody>
          <a:bodyPr/>
          <a:lstStyle/>
          <a:p>
            <a:pPr rtl="0">
              <a:defRPr/>
            </a:pPr>
            <a:r>
              <a:rPr lang="en-US" altLang="en-US" sz="4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Bunches</a:t>
            </a:r>
          </a:p>
        </p:txBody>
      </p:sp>
      <p:sp>
        <p:nvSpPr>
          <p:cNvPr id="18436" name="Oval 3"/>
          <p:cNvSpPr>
            <a:spLocks noChangeAspect="1" noChangeArrowheads="1"/>
          </p:cNvSpPr>
          <p:nvPr/>
        </p:nvSpPr>
        <p:spPr bwMode="auto">
          <a:xfrm>
            <a:off x="5897563" y="3276600"/>
            <a:ext cx="165100" cy="166688"/>
          </a:xfrm>
          <a:prstGeom prst="ellipse">
            <a:avLst/>
          </a:prstGeom>
          <a:solidFill>
            <a:schemeClr val="accent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38" name="Oval 5"/>
          <p:cNvSpPr>
            <a:spLocks noChangeArrowheads="1"/>
          </p:cNvSpPr>
          <p:nvPr/>
        </p:nvSpPr>
        <p:spPr bwMode="auto">
          <a:xfrm>
            <a:off x="6137275" y="29352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39" name="Oval 6"/>
          <p:cNvSpPr>
            <a:spLocks noChangeArrowheads="1"/>
          </p:cNvSpPr>
          <p:nvPr/>
        </p:nvSpPr>
        <p:spPr bwMode="auto">
          <a:xfrm>
            <a:off x="6318250" y="326231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0" name="Oval 7"/>
          <p:cNvSpPr>
            <a:spLocks noChangeArrowheads="1"/>
          </p:cNvSpPr>
          <p:nvPr/>
        </p:nvSpPr>
        <p:spPr bwMode="auto">
          <a:xfrm>
            <a:off x="5919789" y="374808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1" name="Oval 8"/>
          <p:cNvSpPr>
            <a:spLocks noChangeArrowheads="1"/>
          </p:cNvSpPr>
          <p:nvPr/>
        </p:nvSpPr>
        <p:spPr bwMode="auto">
          <a:xfrm>
            <a:off x="6421439" y="37544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2" name="Oval 9"/>
          <p:cNvSpPr>
            <a:spLocks noChangeArrowheads="1"/>
          </p:cNvSpPr>
          <p:nvPr/>
        </p:nvSpPr>
        <p:spPr bwMode="auto">
          <a:xfrm>
            <a:off x="5541964" y="32829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3" name="Oval 10"/>
          <p:cNvSpPr>
            <a:spLocks noChangeArrowheads="1"/>
          </p:cNvSpPr>
          <p:nvPr/>
        </p:nvSpPr>
        <p:spPr bwMode="auto">
          <a:xfrm>
            <a:off x="5519739" y="3813176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4" name="Oval 11"/>
          <p:cNvSpPr>
            <a:spLocks noChangeArrowheads="1"/>
          </p:cNvSpPr>
          <p:nvPr/>
        </p:nvSpPr>
        <p:spPr bwMode="auto">
          <a:xfrm>
            <a:off x="6716714" y="30797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5" name="Oval 12"/>
          <p:cNvSpPr>
            <a:spLocks noChangeArrowheads="1"/>
          </p:cNvSpPr>
          <p:nvPr/>
        </p:nvSpPr>
        <p:spPr bwMode="auto">
          <a:xfrm>
            <a:off x="5853114" y="41608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6" name="Oval 13"/>
          <p:cNvSpPr>
            <a:spLocks noChangeArrowheads="1"/>
          </p:cNvSpPr>
          <p:nvPr/>
        </p:nvSpPr>
        <p:spPr bwMode="auto">
          <a:xfrm>
            <a:off x="5280025" y="28765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7" name="Oval 14"/>
          <p:cNvSpPr>
            <a:spLocks noChangeArrowheads="1"/>
          </p:cNvSpPr>
          <p:nvPr/>
        </p:nvSpPr>
        <p:spPr bwMode="auto">
          <a:xfrm>
            <a:off x="6753225" y="35083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8" name="Oval 15"/>
          <p:cNvSpPr>
            <a:spLocks noChangeArrowheads="1"/>
          </p:cNvSpPr>
          <p:nvPr/>
        </p:nvSpPr>
        <p:spPr bwMode="auto">
          <a:xfrm>
            <a:off x="6338889" y="261461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49" name="Oval 16"/>
          <p:cNvSpPr>
            <a:spLocks noChangeArrowheads="1"/>
          </p:cNvSpPr>
          <p:nvPr/>
        </p:nvSpPr>
        <p:spPr bwMode="auto">
          <a:xfrm>
            <a:off x="6623050" y="40020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0" name="Oval 17"/>
          <p:cNvSpPr>
            <a:spLocks noChangeArrowheads="1"/>
          </p:cNvSpPr>
          <p:nvPr/>
        </p:nvSpPr>
        <p:spPr bwMode="auto">
          <a:xfrm>
            <a:off x="5310189" y="39941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1" name="Oval 18"/>
          <p:cNvSpPr>
            <a:spLocks noChangeArrowheads="1"/>
          </p:cNvSpPr>
          <p:nvPr/>
        </p:nvSpPr>
        <p:spPr bwMode="auto">
          <a:xfrm>
            <a:off x="5200650" y="34639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2" name="Oval 19"/>
          <p:cNvSpPr>
            <a:spLocks noChangeArrowheads="1"/>
          </p:cNvSpPr>
          <p:nvPr/>
        </p:nvSpPr>
        <p:spPr bwMode="auto">
          <a:xfrm>
            <a:off x="6216650" y="394176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3" name="Oval 20"/>
          <p:cNvSpPr>
            <a:spLocks noChangeAspect="1" noChangeArrowheads="1"/>
          </p:cNvSpPr>
          <p:nvPr/>
        </p:nvSpPr>
        <p:spPr bwMode="auto">
          <a:xfrm>
            <a:off x="6237289" y="42656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29" name="Oval 21"/>
          <p:cNvSpPr>
            <a:spLocks noChangeAspect="1" noChangeArrowheads="1"/>
          </p:cNvSpPr>
          <p:nvPr/>
        </p:nvSpPr>
        <p:spPr bwMode="auto">
          <a:xfrm>
            <a:off x="3703639" y="1081089"/>
            <a:ext cx="4606925" cy="46132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5" name="Oval 22"/>
          <p:cNvSpPr>
            <a:spLocks noChangeArrowheads="1"/>
          </p:cNvSpPr>
          <p:nvPr/>
        </p:nvSpPr>
        <p:spPr bwMode="auto">
          <a:xfrm>
            <a:off x="6462714" y="29416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6" name="Oval 23"/>
          <p:cNvSpPr>
            <a:spLocks noChangeArrowheads="1"/>
          </p:cNvSpPr>
          <p:nvPr/>
        </p:nvSpPr>
        <p:spPr bwMode="auto">
          <a:xfrm>
            <a:off x="5829300" y="25908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 b="0">
              <a:latin typeface="Symbol" panose="05050102010706020507" pitchFamily="18" charset="2"/>
            </a:endParaRPr>
          </a:p>
        </p:txBody>
      </p:sp>
      <p:sp>
        <p:nvSpPr>
          <p:cNvPr id="18457" name="Oval 24"/>
          <p:cNvSpPr>
            <a:spLocks noChangeAspect="1" noChangeArrowheads="1"/>
          </p:cNvSpPr>
          <p:nvPr/>
        </p:nvSpPr>
        <p:spPr bwMode="auto">
          <a:xfrm>
            <a:off x="4206876" y="2641600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8" name="Oval 25"/>
          <p:cNvSpPr>
            <a:spLocks noChangeAspect="1" noChangeArrowheads="1"/>
          </p:cNvSpPr>
          <p:nvPr/>
        </p:nvSpPr>
        <p:spPr bwMode="auto">
          <a:xfrm>
            <a:off x="7145339" y="272256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59" name="Oval 26"/>
          <p:cNvSpPr>
            <a:spLocks noChangeAspect="1" noChangeArrowheads="1"/>
          </p:cNvSpPr>
          <p:nvPr/>
        </p:nvSpPr>
        <p:spPr bwMode="auto">
          <a:xfrm>
            <a:off x="6992939" y="41386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60" name="Oval 27"/>
          <p:cNvSpPr>
            <a:spLocks noChangeAspect="1" noChangeArrowheads="1"/>
          </p:cNvSpPr>
          <p:nvPr/>
        </p:nvSpPr>
        <p:spPr bwMode="auto">
          <a:xfrm>
            <a:off x="4968876" y="4508500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61" name="Oval 28"/>
          <p:cNvSpPr>
            <a:spLocks noChangeAspect="1" noChangeArrowheads="1"/>
          </p:cNvSpPr>
          <p:nvPr/>
        </p:nvSpPr>
        <p:spPr bwMode="auto">
          <a:xfrm>
            <a:off x="5221289" y="197643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37" name="Oval 29"/>
          <p:cNvSpPr>
            <a:spLocks noChangeArrowheads="1"/>
          </p:cNvSpPr>
          <p:nvPr/>
        </p:nvSpPr>
        <p:spPr bwMode="auto">
          <a:xfrm>
            <a:off x="7348539" y="337661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38" name="Oval 30"/>
          <p:cNvSpPr>
            <a:spLocks noChangeArrowheads="1"/>
          </p:cNvSpPr>
          <p:nvPr/>
        </p:nvSpPr>
        <p:spPr bwMode="auto">
          <a:xfrm>
            <a:off x="6688139" y="225266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39" name="Oval 31"/>
          <p:cNvSpPr>
            <a:spLocks noChangeArrowheads="1"/>
          </p:cNvSpPr>
          <p:nvPr/>
        </p:nvSpPr>
        <p:spPr bwMode="auto">
          <a:xfrm>
            <a:off x="7058025" y="388461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0" name="Oval 32"/>
          <p:cNvSpPr>
            <a:spLocks noChangeArrowheads="1"/>
          </p:cNvSpPr>
          <p:nvPr/>
        </p:nvSpPr>
        <p:spPr bwMode="auto">
          <a:xfrm>
            <a:off x="6629400" y="45307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1" name="Oval 33"/>
          <p:cNvSpPr>
            <a:spLocks noChangeArrowheads="1"/>
          </p:cNvSpPr>
          <p:nvPr/>
        </p:nvSpPr>
        <p:spPr bwMode="auto">
          <a:xfrm>
            <a:off x="6084889" y="20129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2" name="Oval 34"/>
          <p:cNvSpPr>
            <a:spLocks noChangeArrowheads="1"/>
          </p:cNvSpPr>
          <p:nvPr/>
        </p:nvSpPr>
        <p:spPr bwMode="auto">
          <a:xfrm>
            <a:off x="4975225" y="23526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3" name="Oval 35"/>
          <p:cNvSpPr>
            <a:spLocks noChangeArrowheads="1"/>
          </p:cNvSpPr>
          <p:nvPr/>
        </p:nvSpPr>
        <p:spPr bwMode="auto">
          <a:xfrm>
            <a:off x="4503739" y="32464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4" name="Oval 36"/>
          <p:cNvSpPr>
            <a:spLocks noChangeArrowheads="1"/>
          </p:cNvSpPr>
          <p:nvPr/>
        </p:nvSpPr>
        <p:spPr bwMode="auto">
          <a:xfrm>
            <a:off x="7442200" y="41973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5" name="Oval 37"/>
          <p:cNvSpPr>
            <a:spLocks noChangeArrowheads="1"/>
          </p:cNvSpPr>
          <p:nvPr/>
        </p:nvSpPr>
        <p:spPr bwMode="auto">
          <a:xfrm>
            <a:off x="5475289" y="4524376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6" name="Oval 38"/>
          <p:cNvSpPr>
            <a:spLocks noChangeArrowheads="1"/>
          </p:cNvSpPr>
          <p:nvPr/>
        </p:nvSpPr>
        <p:spPr bwMode="auto">
          <a:xfrm>
            <a:off x="4889500" y="42259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47" name="Oval 39"/>
          <p:cNvSpPr>
            <a:spLocks noChangeArrowheads="1"/>
          </p:cNvSpPr>
          <p:nvPr/>
        </p:nvSpPr>
        <p:spPr bwMode="auto">
          <a:xfrm>
            <a:off x="4489450" y="397033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3" name="Oval 40"/>
          <p:cNvSpPr>
            <a:spLocks noChangeAspect="1" noChangeArrowheads="1"/>
          </p:cNvSpPr>
          <p:nvPr/>
        </p:nvSpPr>
        <p:spPr bwMode="auto">
          <a:xfrm>
            <a:off x="3549650" y="2884488"/>
            <a:ext cx="311150" cy="31591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18474" name="Group 108"/>
          <p:cNvGrpSpPr>
            <a:grpSpLocks/>
          </p:cNvGrpSpPr>
          <p:nvPr/>
        </p:nvGrpSpPr>
        <p:grpSpPr bwMode="auto">
          <a:xfrm>
            <a:off x="9048751" y="101601"/>
            <a:ext cx="1539875" cy="1579563"/>
            <a:chOff x="4731" y="64"/>
            <a:chExt cx="970" cy="995"/>
          </a:xfrm>
        </p:grpSpPr>
        <p:sp>
          <p:nvSpPr>
            <p:cNvPr id="18538" name="Oval 41"/>
            <p:cNvSpPr>
              <a:spLocks noChangeArrowheads="1"/>
            </p:cNvSpPr>
            <p:nvPr/>
          </p:nvSpPr>
          <p:spPr bwMode="auto">
            <a:xfrm>
              <a:off x="5432" y="232"/>
              <a:ext cx="57" cy="5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1pPr>
              <a:lvl2pPr marL="742950" indent="-28575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2pPr>
              <a:lvl3pPr marL="11430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3pPr>
              <a:lvl4pPr marL="16002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4pPr>
              <a:lvl5pPr marL="20574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39" name="Oval 42"/>
            <p:cNvSpPr>
              <a:spLocks noChangeAspect="1" noChangeArrowheads="1"/>
            </p:cNvSpPr>
            <p:nvPr/>
          </p:nvSpPr>
          <p:spPr bwMode="auto">
            <a:xfrm>
              <a:off x="5381" y="487"/>
              <a:ext cx="138" cy="140"/>
            </a:xfrm>
            <a:prstGeom prst="ellipse">
              <a:avLst/>
            </a:prstGeom>
            <a:solidFill>
              <a:srgbClr val="FF99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1pPr>
              <a:lvl2pPr marL="742950" indent="-28575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2pPr>
              <a:lvl3pPr marL="11430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3pPr>
              <a:lvl4pPr marL="16002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4pPr>
              <a:lvl5pPr marL="20574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0" name="Oval 43"/>
            <p:cNvSpPr>
              <a:spLocks noChangeAspect="1" noChangeArrowheads="1"/>
            </p:cNvSpPr>
            <p:nvPr/>
          </p:nvSpPr>
          <p:spPr bwMode="auto">
            <a:xfrm>
              <a:off x="5343" y="770"/>
              <a:ext cx="196" cy="199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1pPr>
              <a:lvl2pPr marL="742950" indent="-28575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2pPr>
              <a:lvl3pPr marL="11430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3pPr>
              <a:lvl4pPr marL="16002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4pPr>
              <a:lvl5pPr marL="20574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8541" name="Text Box 44"/>
            <p:cNvSpPr txBox="1">
              <a:spLocks noChangeArrowheads="1"/>
            </p:cNvSpPr>
            <p:nvPr/>
          </p:nvSpPr>
          <p:spPr bwMode="auto">
            <a:xfrm>
              <a:off x="4731" y="64"/>
              <a:ext cx="970" cy="995"/>
            </a:xfrm>
            <a:prstGeom prst="rect">
              <a:avLst/>
            </a:prstGeom>
            <a:noFill/>
            <a:ln w="25400">
              <a:solidFill>
                <a:srgbClr val="9933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1pPr>
              <a:lvl2pPr marL="742950" indent="-28575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2pPr>
              <a:lvl3pPr marL="11430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3pPr>
              <a:lvl4pPr marL="16002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4pPr>
              <a:lvl5pPr marL="2057400" indent="-228600" algn="ctr" rtl="1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cs typeface="Times New Roman" panose="02020603050405020304" pitchFamily="18" charset="0"/>
                </a:defRPr>
              </a:lvl9pPr>
            </a:lstStyle>
            <a:p>
              <a:pPr algn="l" rtl="0">
                <a:spcBef>
                  <a:spcPct val="50000"/>
                </a:spcBef>
              </a:pPr>
              <a:r>
                <a:rPr lang="en-US" altLang="en-US" sz="3200">
                  <a:solidFill>
                    <a:srgbClr val="CC3300"/>
                  </a:solidFill>
                </a:rPr>
                <a:t>A</a:t>
              </a:r>
              <a:r>
                <a:rPr lang="en-US" altLang="en-US" sz="3200" baseline="-25000">
                  <a:solidFill>
                    <a:srgbClr val="CC3300"/>
                  </a:solidFill>
                </a:rPr>
                <a:t>0</a:t>
              </a:r>
              <a: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  <a:t>=</a:t>
              </a:r>
              <a:b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</a:br>
              <a:r>
                <a:rPr lang="en-US" altLang="en-US" sz="3200">
                  <a:solidFill>
                    <a:srgbClr val="CC3300"/>
                  </a:solidFill>
                </a:rPr>
                <a:t>A</a:t>
              </a:r>
              <a:r>
                <a:rPr lang="en-US" altLang="en-US" sz="3200" baseline="-25000">
                  <a:solidFill>
                    <a:srgbClr val="CC3300"/>
                  </a:solidFill>
                </a:rPr>
                <a:t>1</a:t>
              </a:r>
              <a: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  <a:t>=</a:t>
              </a:r>
              <a:b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</a:br>
              <a:r>
                <a:rPr lang="en-US" altLang="en-US" sz="3200">
                  <a:solidFill>
                    <a:srgbClr val="CC3300"/>
                  </a:solidFill>
                </a:rPr>
                <a:t>A</a:t>
              </a:r>
              <a:r>
                <a:rPr lang="en-US" altLang="en-US" sz="3200" baseline="-25000">
                  <a:solidFill>
                    <a:srgbClr val="CC3300"/>
                  </a:solidFill>
                </a:rPr>
                <a:t>2</a:t>
              </a:r>
              <a:r>
                <a:rPr lang="en-US" altLang="en-US" sz="3200">
                  <a:solidFill>
                    <a:srgbClr val="CC3300"/>
                  </a:solidFill>
                  <a:sym typeface="Symbol" panose="05050102010706020507" pitchFamily="18" charset="2"/>
                </a:rPr>
                <a:t>=</a:t>
              </a:r>
            </a:p>
          </p:txBody>
        </p:sp>
      </p:grpSp>
      <p:sp>
        <p:nvSpPr>
          <p:cNvPr id="145453" name="Oval 45"/>
          <p:cNvSpPr>
            <a:spLocks noChangeArrowheads="1"/>
          </p:cNvSpPr>
          <p:nvPr/>
        </p:nvSpPr>
        <p:spPr bwMode="auto">
          <a:xfrm>
            <a:off x="4884738" y="2247901"/>
            <a:ext cx="2190750" cy="219392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6" name="Oval 46"/>
          <p:cNvSpPr>
            <a:spLocks noChangeAspect="1" noChangeArrowheads="1"/>
          </p:cNvSpPr>
          <p:nvPr/>
        </p:nvSpPr>
        <p:spPr bwMode="auto">
          <a:xfrm>
            <a:off x="8607425" y="3079751"/>
            <a:ext cx="311150" cy="31591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7" name="Oval 47"/>
          <p:cNvSpPr>
            <a:spLocks noChangeAspect="1" noChangeArrowheads="1"/>
          </p:cNvSpPr>
          <p:nvPr/>
        </p:nvSpPr>
        <p:spPr bwMode="auto">
          <a:xfrm>
            <a:off x="2330451" y="1317626"/>
            <a:ext cx="284163" cy="28892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8" name="Oval 48"/>
          <p:cNvSpPr>
            <a:spLocks noChangeAspect="1" noChangeArrowheads="1"/>
          </p:cNvSpPr>
          <p:nvPr/>
        </p:nvSpPr>
        <p:spPr bwMode="auto">
          <a:xfrm>
            <a:off x="7678738" y="1222376"/>
            <a:ext cx="311150" cy="31591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79" name="Oval 49"/>
          <p:cNvSpPr>
            <a:spLocks noChangeAspect="1" noChangeArrowheads="1"/>
          </p:cNvSpPr>
          <p:nvPr/>
        </p:nvSpPr>
        <p:spPr bwMode="auto">
          <a:xfrm>
            <a:off x="4100513" y="1084263"/>
            <a:ext cx="311150" cy="31591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80" name="Oval 50"/>
          <p:cNvSpPr>
            <a:spLocks noChangeAspect="1" noChangeArrowheads="1"/>
          </p:cNvSpPr>
          <p:nvPr/>
        </p:nvSpPr>
        <p:spPr bwMode="auto">
          <a:xfrm>
            <a:off x="8420100" y="4589463"/>
            <a:ext cx="311150" cy="31591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81" name="Oval 51"/>
          <p:cNvSpPr>
            <a:spLocks noChangeAspect="1" noChangeArrowheads="1"/>
          </p:cNvSpPr>
          <p:nvPr/>
        </p:nvSpPr>
        <p:spPr bwMode="auto">
          <a:xfrm>
            <a:off x="3403600" y="4727576"/>
            <a:ext cx="311150" cy="31591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82" name="Oval 52"/>
          <p:cNvSpPr>
            <a:spLocks noChangeAspect="1" noChangeArrowheads="1"/>
          </p:cNvSpPr>
          <p:nvPr/>
        </p:nvSpPr>
        <p:spPr bwMode="auto">
          <a:xfrm>
            <a:off x="9463088" y="4124326"/>
            <a:ext cx="311150" cy="315913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83" name="Oval 53"/>
          <p:cNvSpPr>
            <a:spLocks noChangeAspect="1" noChangeArrowheads="1"/>
          </p:cNvSpPr>
          <p:nvPr/>
        </p:nvSpPr>
        <p:spPr bwMode="auto">
          <a:xfrm>
            <a:off x="2270125" y="3827463"/>
            <a:ext cx="311150" cy="315912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2" name="Oval 54"/>
          <p:cNvSpPr>
            <a:spLocks noChangeArrowheads="1"/>
          </p:cNvSpPr>
          <p:nvPr/>
        </p:nvSpPr>
        <p:spPr bwMode="auto">
          <a:xfrm>
            <a:off x="4772025" y="29337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3" name="Oval 55"/>
          <p:cNvSpPr>
            <a:spLocks noChangeArrowheads="1"/>
          </p:cNvSpPr>
          <p:nvPr/>
        </p:nvSpPr>
        <p:spPr bwMode="auto">
          <a:xfrm>
            <a:off x="4778375" y="20701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4" name="Oval 56"/>
          <p:cNvSpPr>
            <a:spLocks noChangeArrowheads="1"/>
          </p:cNvSpPr>
          <p:nvPr/>
        </p:nvSpPr>
        <p:spPr bwMode="auto">
          <a:xfrm>
            <a:off x="5889625" y="16271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5" name="Oval 57"/>
          <p:cNvSpPr>
            <a:spLocks noChangeArrowheads="1"/>
          </p:cNvSpPr>
          <p:nvPr/>
        </p:nvSpPr>
        <p:spPr bwMode="auto">
          <a:xfrm>
            <a:off x="6651625" y="15779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6" name="Oval 58"/>
          <p:cNvSpPr>
            <a:spLocks noChangeArrowheads="1"/>
          </p:cNvSpPr>
          <p:nvPr/>
        </p:nvSpPr>
        <p:spPr bwMode="auto">
          <a:xfrm>
            <a:off x="7224714" y="191928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7" name="Oval 59"/>
          <p:cNvSpPr>
            <a:spLocks noChangeArrowheads="1"/>
          </p:cNvSpPr>
          <p:nvPr/>
        </p:nvSpPr>
        <p:spPr bwMode="auto">
          <a:xfrm>
            <a:off x="4067175" y="36830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490" name="Oval 60"/>
          <p:cNvSpPr>
            <a:spLocks noChangeArrowheads="1"/>
          </p:cNvSpPr>
          <p:nvPr/>
        </p:nvSpPr>
        <p:spPr bwMode="auto">
          <a:xfrm>
            <a:off x="5599114" y="419735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69" name="Oval 61"/>
          <p:cNvSpPr>
            <a:spLocks noChangeArrowheads="1"/>
          </p:cNvSpPr>
          <p:nvPr/>
        </p:nvSpPr>
        <p:spPr bwMode="auto">
          <a:xfrm>
            <a:off x="5649914" y="5105401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0" name="Oval 62"/>
          <p:cNvSpPr>
            <a:spLocks noChangeArrowheads="1"/>
          </p:cNvSpPr>
          <p:nvPr/>
        </p:nvSpPr>
        <p:spPr bwMode="auto">
          <a:xfrm>
            <a:off x="7297739" y="49228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1" name="Oval 63"/>
          <p:cNvSpPr>
            <a:spLocks noChangeArrowheads="1"/>
          </p:cNvSpPr>
          <p:nvPr/>
        </p:nvSpPr>
        <p:spPr bwMode="auto">
          <a:xfrm>
            <a:off x="7769225" y="363696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2" name="Oval 64"/>
          <p:cNvSpPr>
            <a:spLocks noChangeArrowheads="1"/>
          </p:cNvSpPr>
          <p:nvPr/>
        </p:nvSpPr>
        <p:spPr bwMode="auto">
          <a:xfrm>
            <a:off x="7820025" y="28463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3" name="Oval 65"/>
          <p:cNvSpPr>
            <a:spLocks noChangeArrowheads="1"/>
          </p:cNvSpPr>
          <p:nvPr/>
        </p:nvSpPr>
        <p:spPr bwMode="auto">
          <a:xfrm>
            <a:off x="5245100" y="14890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4" name="Oval 66"/>
          <p:cNvSpPr>
            <a:spLocks noChangeArrowheads="1"/>
          </p:cNvSpPr>
          <p:nvPr/>
        </p:nvSpPr>
        <p:spPr bwMode="auto">
          <a:xfrm>
            <a:off x="6456364" y="512603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5" name="Oval 67"/>
          <p:cNvSpPr>
            <a:spLocks noChangeArrowheads="1"/>
          </p:cNvSpPr>
          <p:nvPr/>
        </p:nvSpPr>
        <p:spPr bwMode="auto">
          <a:xfrm>
            <a:off x="3240089" y="379888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6" name="Oval 68"/>
          <p:cNvSpPr>
            <a:spLocks noChangeArrowheads="1"/>
          </p:cNvSpPr>
          <p:nvPr/>
        </p:nvSpPr>
        <p:spPr bwMode="auto">
          <a:xfrm>
            <a:off x="6934200" y="48355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7" name="Oval 69"/>
          <p:cNvSpPr>
            <a:spLocks noChangeArrowheads="1"/>
          </p:cNvSpPr>
          <p:nvPr/>
        </p:nvSpPr>
        <p:spPr bwMode="auto">
          <a:xfrm>
            <a:off x="8494714" y="408781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8" name="Oval 70"/>
          <p:cNvSpPr>
            <a:spLocks noChangeArrowheads="1"/>
          </p:cNvSpPr>
          <p:nvPr/>
        </p:nvSpPr>
        <p:spPr bwMode="auto">
          <a:xfrm>
            <a:off x="3248025" y="173037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79" name="Oval 71"/>
          <p:cNvSpPr>
            <a:spLocks noChangeArrowheads="1"/>
          </p:cNvSpPr>
          <p:nvPr/>
        </p:nvSpPr>
        <p:spPr bwMode="auto">
          <a:xfrm>
            <a:off x="8509000" y="373856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0" name="Oval 72"/>
          <p:cNvSpPr>
            <a:spLocks noChangeArrowheads="1"/>
          </p:cNvSpPr>
          <p:nvPr/>
        </p:nvSpPr>
        <p:spPr bwMode="auto">
          <a:xfrm>
            <a:off x="8226425" y="19621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1" name="Oval 73"/>
          <p:cNvSpPr>
            <a:spLocks noChangeArrowheads="1"/>
          </p:cNvSpPr>
          <p:nvPr/>
        </p:nvSpPr>
        <p:spPr bwMode="auto">
          <a:xfrm>
            <a:off x="8582025" y="25495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2" name="Oval 74"/>
          <p:cNvSpPr>
            <a:spLocks noChangeArrowheads="1"/>
          </p:cNvSpPr>
          <p:nvPr/>
        </p:nvSpPr>
        <p:spPr bwMode="auto">
          <a:xfrm>
            <a:off x="3394075" y="21209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505" name="Oval 75"/>
          <p:cNvSpPr>
            <a:spLocks noChangeAspect="1" noChangeArrowheads="1"/>
          </p:cNvSpPr>
          <p:nvPr/>
        </p:nvSpPr>
        <p:spPr bwMode="auto">
          <a:xfrm>
            <a:off x="5934076" y="53578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4" name="Oval 76"/>
          <p:cNvSpPr>
            <a:spLocks noChangeAspect="1" noChangeArrowheads="1"/>
          </p:cNvSpPr>
          <p:nvPr/>
        </p:nvSpPr>
        <p:spPr bwMode="auto">
          <a:xfrm>
            <a:off x="2501901" y="31130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5" name="Oval 77"/>
          <p:cNvSpPr>
            <a:spLocks noChangeAspect="1" noChangeArrowheads="1"/>
          </p:cNvSpPr>
          <p:nvPr/>
        </p:nvSpPr>
        <p:spPr bwMode="auto">
          <a:xfrm>
            <a:off x="9053514" y="26431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6" name="Oval 78"/>
          <p:cNvSpPr>
            <a:spLocks noChangeAspect="1" noChangeArrowheads="1"/>
          </p:cNvSpPr>
          <p:nvPr/>
        </p:nvSpPr>
        <p:spPr bwMode="auto">
          <a:xfrm>
            <a:off x="7639051" y="538003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7" name="Oval 79"/>
          <p:cNvSpPr>
            <a:spLocks noChangeAspect="1" noChangeArrowheads="1"/>
          </p:cNvSpPr>
          <p:nvPr/>
        </p:nvSpPr>
        <p:spPr bwMode="auto">
          <a:xfrm>
            <a:off x="9126539" y="377507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510" name="Oval 80"/>
          <p:cNvSpPr>
            <a:spLocks noChangeAspect="1" noChangeArrowheads="1"/>
          </p:cNvSpPr>
          <p:nvPr/>
        </p:nvSpPr>
        <p:spPr bwMode="auto">
          <a:xfrm>
            <a:off x="6737351" y="1778000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89" name="Oval 81"/>
          <p:cNvSpPr>
            <a:spLocks noChangeAspect="1" noChangeArrowheads="1"/>
          </p:cNvSpPr>
          <p:nvPr/>
        </p:nvSpPr>
        <p:spPr bwMode="auto">
          <a:xfrm>
            <a:off x="3611564" y="8143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0" name="Oval 82"/>
          <p:cNvSpPr>
            <a:spLocks noChangeAspect="1" noChangeArrowheads="1"/>
          </p:cNvSpPr>
          <p:nvPr/>
        </p:nvSpPr>
        <p:spPr bwMode="auto">
          <a:xfrm>
            <a:off x="2878139" y="26050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1" name="Oval 83"/>
          <p:cNvSpPr>
            <a:spLocks noChangeAspect="1" noChangeArrowheads="1"/>
          </p:cNvSpPr>
          <p:nvPr/>
        </p:nvSpPr>
        <p:spPr bwMode="auto">
          <a:xfrm>
            <a:off x="3436939" y="422433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2" name="Oval 84"/>
          <p:cNvSpPr>
            <a:spLocks noChangeAspect="1" noChangeArrowheads="1"/>
          </p:cNvSpPr>
          <p:nvPr/>
        </p:nvSpPr>
        <p:spPr bwMode="auto">
          <a:xfrm>
            <a:off x="8001001" y="479742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8515" name="Text Box 85"/>
          <p:cNvSpPr txBox="1">
            <a:spLocks noChangeArrowheads="1"/>
          </p:cNvSpPr>
          <p:nvPr/>
        </p:nvSpPr>
        <p:spPr bwMode="auto">
          <a:xfrm>
            <a:off x="5621339" y="2733675"/>
            <a:ext cx="3762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</a:rPr>
              <a:t>v</a:t>
            </a:r>
          </a:p>
        </p:txBody>
      </p:sp>
      <p:sp>
        <p:nvSpPr>
          <p:cNvPr id="145494" name="Oval 86"/>
          <p:cNvSpPr>
            <a:spLocks noChangeAspect="1" noChangeArrowheads="1"/>
          </p:cNvSpPr>
          <p:nvPr/>
        </p:nvSpPr>
        <p:spPr bwMode="auto">
          <a:xfrm>
            <a:off x="2609851" y="4470400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5" name="Oval 87"/>
          <p:cNvSpPr>
            <a:spLocks noChangeAspect="1" noChangeArrowheads="1"/>
          </p:cNvSpPr>
          <p:nvPr/>
        </p:nvSpPr>
        <p:spPr bwMode="auto">
          <a:xfrm>
            <a:off x="3125789" y="317182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6" name="Oval 88"/>
          <p:cNvSpPr>
            <a:spLocks noChangeAspect="1" noChangeArrowheads="1"/>
          </p:cNvSpPr>
          <p:nvPr/>
        </p:nvSpPr>
        <p:spPr bwMode="auto">
          <a:xfrm>
            <a:off x="9548814" y="301942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7" name="Oval 89"/>
          <p:cNvSpPr>
            <a:spLocks noChangeAspect="1" noChangeArrowheads="1"/>
          </p:cNvSpPr>
          <p:nvPr/>
        </p:nvSpPr>
        <p:spPr bwMode="auto">
          <a:xfrm>
            <a:off x="9309101" y="495617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8" name="Oval 90"/>
          <p:cNvSpPr>
            <a:spLocks noChangeAspect="1" noChangeArrowheads="1"/>
          </p:cNvSpPr>
          <p:nvPr/>
        </p:nvSpPr>
        <p:spPr bwMode="auto">
          <a:xfrm>
            <a:off x="2290764" y="49641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499" name="Oval 91"/>
          <p:cNvSpPr>
            <a:spLocks noChangeAspect="1" noChangeArrowheads="1"/>
          </p:cNvSpPr>
          <p:nvPr/>
        </p:nvSpPr>
        <p:spPr bwMode="auto">
          <a:xfrm>
            <a:off x="3792539" y="35194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0" name="Oval 92"/>
          <p:cNvSpPr>
            <a:spLocks noChangeAspect="1" noChangeArrowheads="1"/>
          </p:cNvSpPr>
          <p:nvPr/>
        </p:nvSpPr>
        <p:spPr bwMode="auto">
          <a:xfrm>
            <a:off x="8588376" y="200183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1" name="Oval 93"/>
          <p:cNvSpPr>
            <a:spLocks noChangeAspect="1" noChangeArrowheads="1"/>
          </p:cNvSpPr>
          <p:nvPr/>
        </p:nvSpPr>
        <p:spPr bwMode="auto">
          <a:xfrm>
            <a:off x="3697289" y="1666875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2" name="Oval 94"/>
          <p:cNvSpPr>
            <a:spLocks noChangeAspect="1" noChangeArrowheads="1"/>
          </p:cNvSpPr>
          <p:nvPr/>
        </p:nvSpPr>
        <p:spPr bwMode="auto">
          <a:xfrm>
            <a:off x="4249739" y="3976688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3" name="Oval 95"/>
          <p:cNvSpPr>
            <a:spLocks noChangeAspect="1" noChangeArrowheads="1"/>
          </p:cNvSpPr>
          <p:nvPr/>
        </p:nvSpPr>
        <p:spPr bwMode="auto">
          <a:xfrm>
            <a:off x="4030664" y="5243513"/>
            <a:ext cx="219075" cy="22225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4" name="Oval 96"/>
          <p:cNvSpPr>
            <a:spLocks noChangeArrowheads="1"/>
          </p:cNvSpPr>
          <p:nvPr/>
        </p:nvSpPr>
        <p:spPr bwMode="auto">
          <a:xfrm>
            <a:off x="3197225" y="556736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5" name="Oval 97"/>
          <p:cNvSpPr>
            <a:spLocks noChangeArrowheads="1"/>
          </p:cNvSpPr>
          <p:nvPr/>
        </p:nvSpPr>
        <p:spPr bwMode="auto">
          <a:xfrm>
            <a:off x="8502650" y="5356226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6" name="Oval 98"/>
          <p:cNvSpPr>
            <a:spLocks noChangeArrowheads="1"/>
          </p:cNvSpPr>
          <p:nvPr/>
        </p:nvSpPr>
        <p:spPr bwMode="auto">
          <a:xfrm>
            <a:off x="7710489" y="2389189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7" name="Oval 99"/>
          <p:cNvSpPr>
            <a:spLocks noChangeArrowheads="1"/>
          </p:cNvSpPr>
          <p:nvPr/>
        </p:nvSpPr>
        <p:spPr bwMode="auto">
          <a:xfrm>
            <a:off x="8982075" y="42100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8" name="Oval 100"/>
          <p:cNvSpPr>
            <a:spLocks noChangeArrowheads="1"/>
          </p:cNvSpPr>
          <p:nvPr/>
        </p:nvSpPr>
        <p:spPr bwMode="auto">
          <a:xfrm>
            <a:off x="2979739" y="4697414"/>
            <a:ext cx="90487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09" name="Oval 101"/>
          <p:cNvSpPr>
            <a:spLocks noChangeArrowheads="1"/>
          </p:cNvSpPr>
          <p:nvPr/>
        </p:nvSpPr>
        <p:spPr bwMode="auto">
          <a:xfrm>
            <a:off x="7340600" y="114935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0" name="Oval 102"/>
          <p:cNvSpPr>
            <a:spLocks noChangeArrowheads="1"/>
          </p:cNvSpPr>
          <p:nvPr/>
        </p:nvSpPr>
        <p:spPr bwMode="auto">
          <a:xfrm>
            <a:off x="8886825" y="3913189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1" name="Oval 103"/>
          <p:cNvSpPr>
            <a:spLocks noChangeArrowheads="1"/>
          </p:cNvSpPr>
          <p:nvPr/>
        </p:nvSpPr>
        <p:spPr bwMode="auto">
          <a:xfrm>
            <a:off x="2463800" y="220821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2" name="Oval 104"/>
          <p:cNvSpPr>
            <a:spLocks noChangeArrowheads="1"/>
          </p:cNvSpPr>
          <p:nvPr/>
        </p:nvSpPr>
        <p:spPr bwMode="auto">
          <a:xfrm>
            <a:off x="9248775" y="4595814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3" name="Oval 105"/>
          <p:cNvSpPr>
            <a:spLocks noChangeArrowheads="1"/>
          </p:cNvSpPr>
          <p:nvPr/>
        </p:nvSpPr>
        <p:spPr bwMode="auto">
          <a:xfrm>
            <a:off x="10010775" y="3441701"/>
            <a:ext cx="90488" cy="920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5514" name="Text Box 106"/>
          <p:cNvSpPr txBox="1">
            <a:spLocks noChangeArrowheads="1"/>
          </p:cNvSpPr>
          <p:nvPr/>
        </p:nvSpPr>
        <p:spPr bwMode="auto">
          <a:xfrm>
            <a:off x="5778500" y="4457700"/>
            <a:ext cx="1174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pPr rtl="0"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</a:rPr>
              <a:t>p</a:t>
            </a:r>
            <a:r>
              <a:rPr lang="en-US" altLang="en-US" sz="3200" baseline="-25000">
                <a:solidFill>
                  <a:schemeClr val="accent2"/>
                </a:solidFill>
              </a:rPr>
              <a:t>1</a:t>
            </a:r>
            <a:r>
              <a:rPr lang="en-US" altLang="en-US" sz="3200">
                <a:solidFill>
                  <a:schemeClr val="accent2"/>
                </a:solidFill>
              </a:rPr>
              <a:t>(v)</a:t>
            </a:r>
          </a:p>
        </p:txBody>
      </p:sp>
      <p:sp>
        <p:nvSpPr>
          <p:cNvPr id="145515" name="Text Box 107"/>
          <p:cNvSpPr txBox="1">
            <a:spLocks noChangeArrowheads="1"/>
          </p:cNvSpPr>
          <p:nvPr/>
        </p:nvSpPr>
        <p:spPr bwMode="auto">
          <a:xfrm>
            <a:off x="2416175" y="2724150"/>
            <a:ext cx="1174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1pPr>
            <a:lvl2pPr marL="742950" indent="-28575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2pPr>
            <a:lvl3pPr marL="11430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3pPr>
            <a:lvl4pPr marL="16002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4pPr>
            <a:lvl5pPr marL="2057400" indent="-228600" algn="ctr" rtl="1"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cs typeface="Times New Roman" panose="02020603050405020304" pitchFamily="18" charset="0"/>
              </a:defRPr>
            </a:lvl9pPr>
          </a:lstStyle>
          <a:p>
            <a:pPr rtl="0"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</a:rPr>
              <a:t>p</a:t>
            </a:r>
            <a:r>
              <a:rPr lang="en-US" altLang="en-US" sz="3200" baseline="-25000">
                <a:solidFill>
                  <a:schemeClr val="accent2"/>
                </a:solidFill>
              </a:rPr>
              <a:t>2</a:t>
            </a:r>
            <a:r>
              <a:rPr lang="en-US" altLang="en-US" sz="3200">
                <a:solidFill>
                  <a:schemeClr val="accent2"/>
                </a:solidFill>
              </a:rPr>
              <a:t>(v)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869717" y="6194208"/>
            <a:ext cx="2342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*Slide taken from</a:t>
            </a:r>
          </a:p>
          <a:p>
            <a:r>
              <a:rPr lang="en-US" dirty="0"/>
              <a:t> Uri Zwick 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74169" y="5951249"/>
                <a:ext cx="949554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r>
                        <m:rPr>
                          <m:lit/>
                        </m:rP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∣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m:rPr>
                          <m:lit/>
                        </m:rP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  <m:r>
                        <a:rPr 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169" y="5951249"/>
                <a:ext cx="9495548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014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" dur="500"/>
                                        <p:tgtEl>
                                          <p:spTgt spid="145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1454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45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" dur="500"/>
                                        <p:tgtEl>
                                          <p:spTgt spid="145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145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454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45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45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45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45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45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3" dur="500"/>
                                        <p:tgtEl>
                                          <p:spTgt spid="1454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45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1454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145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145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145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145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45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7" dur="500"/>
                                        <p:tgtEl>
                                          <p:spTgt spid="1454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0" dur="500"/>
                                        <p:tgtEl>
                                          <p:spTgt spid="1454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3" dur="500"/>
                                        <p:tgtEl>
                                          <p:spTgt spid="145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45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145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145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145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1454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145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145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145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145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145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455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145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45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45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45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45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1455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145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0" dur="500"/>
                                        <p:tgtEl>
                                          <p:spTgt spid="145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500"/>
                                        <p:tgtEl>
                                          <p:spTgt spid="145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145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145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145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45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145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7" dur="500"/>
                                        <p:tgtEl>
                                          <p:spTgt spid="145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145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145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145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45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145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145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145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1" dur="500"/>
                                        <p:tgtEl>
                                          <p:spTgt spid="145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4" dur="500"/>
                                        <p:tgtEl>
                                          <p:spTgt spid="145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7" dur="500"/>
                                        <p:tgtEl>
                                          <p:spTgt spid="145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145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514" grpId="0"/>
      <p:bldP spid="1455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53712"/>
            <a:ext cx="10515600" cy="1325563"/>
          </a:xfrm>
        </p:spPr>
        <p:txBody>
          <a:bodyPr/>
          <a:lstStyle/>
          <a:p>
            <a:r>
              <a:rPr lang="en-US" dirty="0"/>
              <a:t>Space Argument: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-18353" y="988839"/>
                <a:ext cx="13330381" cy="435133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1" dirty="0"/>
                  <a:t>Claim: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w.h.p.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1" dirty="0"/>
                  <a:t>Recall: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lit/>
                      </m:rP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m:rPr>
                        <m:lit/>
                      </m:rP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𝑆𝑎𝑚𝑝𝑙𝑒</m:t>
                    </m:r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b="0" i="1" dirty="0">
                  <a:solidFill>
                    <a:srgbClr val="7030A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r>
                  <a:rPr lang="en-US" dirty="0"/>
                  <a:t> </a:t>
                </a:r>
                <a:r>
                  <a:rPr lang="en-US" b="1" dirty="0"/>
                  <a:t>closest</a:t>
                </a:r>
                <a:r>
                  <a:rPr lang="en-US" dirty="0"/>
                  <a:t> neighbors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∩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∅</m:t>
                    </m:r>
                  </m:oMath>
                </a14:m>
                <a:r>
                  <a:rPr lang="en-US" b="0" i="1" dirty="0">
                    <a:latin typeface="Cambria Math" panose="020405030504060302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b="0" dirty="0">
                    <a:latin typeface="Cambria Math" panose="02040503050406030204" pitchFamily="18" charset="0"/>
                    <a:sym typeface="Wingdings" panose="05000000000000000000" pitchFamily="2" charset="2"/>
                  </a:rPr>
                  <a:t>w.h.p</a:t>
                </a:r>
              </a:p>
              <a:p>
                <a:pPr>
                  <a:lnSpc>
                    <a:spcPct val="150000"/>
                  </a:lnSpc>
                  <a:buFont typeface="Wingdings" panose="05000000000000000000" pitchFamily="2" charset="2"/>
                  <a:buChar char="à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𝐵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⊆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8353" y="988839"/>
                <a:ext cx="13330381" cy="4351338"/>
              </a:xfrm>
              <a:blipFill>
                <a:blip r:embed="rId2"/>
                <a:stretch>
                  <a:fillRect l="-82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>
          <a:xfrm>
            <a:off x="7644871" y="3664718"/>
            <a:ext cx="2596212" cy="259621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6894" y="351501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4665" y="369704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7065" y="402493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3926" y="393784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9667" y="413423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93" y="482850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859" y="532071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4630" y="550275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030" y="583064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374" y="505896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9632" y="593993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6814" y="55166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7080" y="600882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8448" y="579080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0727" y="557347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9214" y="366471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9480" y="415693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7251" y="433897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9651" y="466686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2253" y="477615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0458" y="398168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6605" y="442964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8809600" y="4561897"/>
                <a:ext cx="4725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9600" y="4561897"/>
                <a:ext cx="47250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Oval 3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45463" y="549439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10746658" y="6030954"/>
            <a:ext cx="425324" cy="424288"/>
            <a:chOff x="4691342" y="1700747"/>
            <a:chExt cx="425324" cy="424288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1071857" y="5211547"/>
                <a:ext cx="79104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1857" y="5211547"/>
                <a:ext cx="791049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1071857" y="5874842"/>
                <a:ext cx="127996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71857" y="5874842"/>
                <a:ext cx="1279966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138375" y="5644803"/>
                <a:ext cx="3784369" cy="5393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Total space</a:t>
                </a:r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375" y="5644803"/>
                <a:ext cx="3784369" cy="539315"/>
              </a:xfrm>
              <a:prstGeom prst="rect">
                <a:avLst/>
              </a:prstGeom>
              <a:blipFill>
                <a:blip r:embed="rId6"/>
                <a:stretch>
                  <a:fillRect l="-3387" t="-7955" b="-329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0" name="Group 39"/>
          <p:cNvGrpSpPr/>
          <p:nvPr/>
        </p:nvGrpSpPr>
        <p:grpSpPr>
          <a:xfrm>
            <a:off x="8520717" y="5424853"/>
            <a:ext cx="425324" cy="424288"/>
            <a:chOff x="4691342" y="1700747"/>
            <a:chExt cx="425324" cy="424288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5476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88309"/>
            <a:ext cx="10515600" cy="1325563"/>
          </a:xfrm>
        </p:spPr>
        <p:txBody>
          <a:bodyPr/>
          <a:lstStyle/>
          <a:p>
            <a:r>
              <a:rPr lang="en-US" dirty="0"/>
              <a:t>Intuition for Query </a:t>
            </a:r>
            <a:r>
              <a:rPr lang="en-US" dirty="0" err="1"/>
              <a:t>Alg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777038"/>
                <a:ext cx="12323619" cy="4351338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≔</m:t>
                    </m:r>
                    <m:r>
                      <m:rPr>
                        <m:lit/>
                      </m:rP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m:rPr>
                        <m:lit/>
                      </m:rP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⋃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1" dirty="0">
                    <a:solidFill>
                      <a:srgbClr val="C00000"/>
                    </a:solidFill>
                  </a:rPr>
                  <a:t>Obs. 1: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r>
                  <a:rPr lang="en-US" dirty="0"/>
                  <a:t> 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lit/>
                      </m:rPr>
                      <a:rPr lang="en-US" b="0" i="1" smtClean="0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b="1" dirty="0">
                    <a:solidFill>
                      <a:srgbClr val="C00000"/>
                    </a:solidFill>
                  </a:rPr>
                  <a:t>Obs. 2: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d>
                    <m:r>
                      <a:rPr lang="en-US" b="1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/>
                  <a:t> </a:t>
                </a:r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b="1" dirty="0"/>
                  <a:t>Goal: </a:t>
                </a:r>
                <a:r>
                  <a:rPr lang="en-US" dirty="0"/>
                  <a:t>Find </a:t>
                </a:r>
                <a:r>
                  <a:rPr lang="en-US" dirty="0">
                    <a:solidFill>
                      <a:srgbClr val="FF0000"/>
                    </a:solidFill>
                  </a:rPr>
                  <a:t>min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such that either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/>
                  <a:t>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777038"/>
                <a:ext cx="12323619" cy="4351338"/>
              </a:xfrm>
              <a:blipFill>
                <a:blip r:embed="rId2"/>
                <a:stretch>
                  <a:fillRect l="-9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3018" y="5805174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8305" y="5803494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6" name="Straight Connector 5"/>
          <p:cNvCxnSpPr>
            <a:stCxn id="5" idx="2"/>
            <a:endCxn id="4" idx="6"/>
          </p:cNvCxnSpPr>
          <p:nvPr/>
        </p:nvCxnSpPr>
        <p:spPr>
          <a:xfrm flipH="1">
            <a:off x="5342752" y="5894511"/>
            <a:ext cx="2395553" cy="16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33126" y="5887797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3126" y="5887797"/>
                <a:ext cx="48231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559353" y="5887797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9353" y="5887797"/>
                <a:ext cx="48231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5017553" y="4884316"/>
            <a:ext cx="425324" cy="424288"/>
            <a:chOff x="4691342" y="1700747"/>
            <a:chExt cx="425324" cy="424288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12" name="Straight Connector 11"/>
          <p:cNvCxnSpPr>
            <a:stCxn id="10" idx="5"/>
            <a:endCxn id="5" idx="1"/>
          </p:cNvCxnSpPr>
          <p:nvPr/>
        </p:nvCxnSpPr>
        <p:spPr>
          <a:xfrm>
            <a:off x="5380590" y="5246468"/>
            <a:ext cx="2384036" cy="5836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223201" y="5894510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3201" y="5894510"/>
                <a:ext cx="522900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>
            <a:stCxn id="4" idx="0"/>
            <a:endCxn id="10" idx="4"/>
          </p:cNvCxnSpPr>
          <p:nvPr/>
        </p:nvCxnSpPr>
        <p:spPr>
          <a:xfrm flipH="1" flipV="1">
            <a:off x="5230215" y="5308604"/>
            <a:ext cx="22670" cy="4965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65993" y="4319785"/>
                <a:ext cx="11281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5993" y="4319785"/>
                <a:ext cx="1128193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362280" y="5339575"/>
                <a:ext cx="7526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280" y="5339575"/>
                <a:ext cx="752642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/>
          <p:cNvGrpSpPr/>
          <p:nvPr/>
        </p:nvGrpSpPr>
        <p:grpSpPr>
          <a:xfrm>
            <a:off x="7492715" y="4024876"/>
            <a:ext cx="425324" cy="424288"/>
            <a:chOff x="4691342" y="1700747"/>
            <a:chExt cx="425324" cy="424288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 rot="19584929">
                <a:off x="6037659" y="4582026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84929">
                <a:off x="6037659" y="4582026"/>
                <a:ext cx="922560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Connector 20"/>
          <p:cNvCxnSpPr>
            <a:stCxn id="5" idx="0"/>
            <a:endCxn id="18" idx="4"/>
          </p:cNvCxnSpPr>
          <p:nvPr/>
        </p:nvCxnSpPr>
        <p:spPr>
          <a:xfrm flipH="1" flipV="1">
            <a:off x="7705377" y="4449164"/>
            <a:ext cx="122795" cy="13543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 rot="5134856">
                <a:off x="7523588" y="4812635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134856">
                <a:off x="7523588" y="4812635"/>
                <a:ext cx="922560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141280" y="3449303"/>
                <a:ext cx="11281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1280" y="3449303"/>
                <a:ext cx="1128193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Straight Connector 23"/>
          <p:cNvCxnSpPr>
            <a:stCxn id="18" idx="3"/>
            <a:endCxn id="4" idx="7"/>
          </p:cNvCxnSpPr>
          <p:nvPr/>
        </p:nvCxnSpPr>
        <p:spPr>
          <a:xfrm flipH="1">
            <a:off x="5316431" y="4387028"/>
            <a:ext cx="2238571" cy="14448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rot="638819">
                <a:off x="6602086" y="5270074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38819">
                <a:off x="6602086" y="5270074"/>
                <a:ext cx="922560" cy="46166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08799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-262732"/>
                <a:ext cx="10515600" cy="13255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Approximate Oracle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-262732"/>
                <a:ext cx="10515600" cy="13255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1581" y="1062830"/>
                <a:ext cx="12258963" cy="590138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u="sng" dirty="0">
                    <a:solidFill>
                      <a:srgbClr val="0070C0"/>
                    </a:solidFill>
                  </a:rPr>
                  <a:t>Query Algorithm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〈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to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do: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:    </a:t>
                </a:r>
                <a:r>
                  <a:rPr lang="en-US" dirty="0"/>
                  <a:t>//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/>
                  <a:t>           		return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b="0" dirty="0"/>
                  <a:t>	</a:t>
                </a:r>
                <a:r>
                  <a:rPr lang="en-US" b="0" dirty="0">
                    <a:solidFill>
                      <a:srgbClr val="C00000"/>
                    </a:solidFill>
                  </a:rPr>
                  <a:t>Else: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b="0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</m:oMath>
                </a14:m>
                <a:endParaRPr lang="en-US" b="0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r>
                  <a:rPr lang="en-US" b="0" dirty="0">
                    <a:solidFill>
                      <a:srgbClr val="C00000"/>
                    </a:solidFill>
                  </a:rPr>
                  <a:t>                      </a:t>
                </a:r>
                <a:r>
                  <a:rPr lang="en-US" b="0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swap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b="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  <a:p>
                <a:pPr marL="0" indent="0">
                  <a:buNone/>
                </a:pPr>
                <a:r>
                  <a:rPr lang="en-US" dirty="0">
                    <a:solidFill>
                      <a:srgbClr val="C00000"/>
                    </a:solidFill>
                  </a:rPr>
                  <a:t>	</a:t>
                </a:r>
                <a:endParaRPr lang="en-US" b="0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81" y="1062830"/>
                <a:ext cx="12258963" cy="5901387"/>
              </a:xfrm>
              <a:blipFill>
                <a:blip r:embed="rId3"/>
                <a:stretch>
                  <a:fillRect l="-1044" t="-2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0621" y="3773170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95908" y="3771490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7" name="Straight Connector 6"/>
          <p:cNvCxnSpPr>
            <a:stCxn id="6" idx="2"/>
            <a:endCxn id="5" idx="6"/>
          </p:cNvCxnSpPr>
          <p:nvPr/>
        </p:nvCxnSpPr>
        <p:spPr>
          <a:xfrm flipH="1">
            <a:off x="9000355" y="3862507"/>
            <a:ext cx="2395553" cy="16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690729" y="3855793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0729" y="3855793"/>
                <a:ext cx="48231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1216956" y="3855793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6956" y="3855793"/>
                <a:ext cx="48231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8675156" y="2852312"/>
            <a:ext cx="425324" cy="424288"/>
            <a:chOff x="4691342" y="1700747"/>
            <a:chExt cx="425324" cy="42428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13" name="Straight Connector 12"/>
          <p:cNvCxnSpPr>
            <a:stCxn id="11" idx="5"/>
            <a:endCxn id="6" idx="1"/>
          </p:cNvCxnSpPr>
          <p:nvPr/>
        </p:nvCxnSpPr>
        <p:spPr>
          <a:xfrm>
            <a:off x="9038193" y="3214464"/>
            <a:ext cx="2384036" cy="5836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880804" y="3862506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0804" y="3862506"/>
                <a:ext cx="522900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>
            <a:stCxn id="5" idx="0"/>
            <a:endCxn id="11" idx="4"/>
          </p:cNvCxnSpPr>
          <p:nvPr/>
        </p:nvCxnSpPr>
        <p:spPr>
          <a:xfrm flipH="1" flipV="1">
            <a:off x="8887818" y="3276600"/>
            <a:ext cx="22670" cy="4965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8223596" y="2287781"/>
                <a:ext cx="11281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3596" y="2287781"/>
                <a:ext cx="1128193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8019883" y="3307571"/>
                <a:ext cx="75264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9883" y="3307571"/>
                <a:ext cx="752642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/>
          <p:cNvGrpSpPr/>
          <p:nvPr/>
        </p:nvGrpSpPr>
        <p:grpSpPr>
          <a:xfrm>
            <a:off x="11150318" y="1992872"/>
            <a:ext cx="425324" cy="424288"/>
            <a:chOff x="4691342" y="1700747"/>
            <a:chExt cx="425324" cy="424288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 rot="19584929">
                <a:off x="9695262" y="2550022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84929">
                <a:off x="9695262" y="2550022"/>
                <a:ext cx="922560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/>
          <p:cNvCxnSpPr>
            <a:stCxn id="6" idx="0"/>
            <a:endCxn id="38" idx="4"/>
          </p:cNvCxnSpPr>
          <p:nvPr/>
        </p:nvCxnSpPr>
        <p:spPr>
          <a:xfrm flipH="1" flipV="1">
            <a:off x="11362980" y="2417160"/>
            <a:ext cx="122795" cy="13543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 rot="5134856">
                <a:off x="11181191" y="2780631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134856">
                <a:off x="11181191" y="2780631"/>
                <a:ext cx="922560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0798883" y="1417299"/>
                <a:ext cx="112819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8883" y="1417299"/>
                <a:ext cx="1128193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Connector 45"/>
          <p:cNvCxnSpPr>
            <a:stCxn id="38" idx="3"/>
            <a:endCxn id="5" idx="7"/>
          </p:cNvCxnSpPr>
          <p:nvPr/>
        </p:nvCxnSpPr>
        <p:spPr>
          <a:xfrm flipH="1">
            <a:off x="8974034" y="2355024"/>
            <a:ext cx="2238571" cy="14448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 rot="638819">
                <a:off x="10259689" y="3238070"/>
                <a:ext cx="9225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38819">
                <a:off x="10259689" y="3238070"/>
                <a:ext cx="922560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2" name="Picture 51" descr="File:&lt;strong&gt;Light bulb&lt;/strong&gt; icon.svg - Wikimedia Commons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14" y="5410878"/>
            <a:ext cx="644122" cy="91901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986617" y="5752366"/>
                <a:ext cx="748230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800" dirty="0"/>
                  <a:t>alg. always outputs a value</a:t>
                </a: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617" y="5752366"/>
                <a:ext cx="7482305" cy="523220"/>
              </a:xfrm>
              <a:prstGeom prst="rect">
                <a:avLst/>
              </a:prstGeom>
              <a:blipFill>
                <a:blip r:embed="rId14"/>
                <a:stretch>
                  <a:fillRect l="-1711" t="-11765" r="-652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56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4476"/>
            <a:ext cx="10515600" cy="1325563"/>
          </a:xfrm>
        </p:spPr>
        <p:txBody>
          <a:bodyPr/>
          <a:lstStyle/>
          <a:p>
            <a:r>
              <a:rPr lang="en-US" dirty="0"/>
              <a:t>Stretch Argument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746682"/>
                <a:ext cx="7620000" cy="140421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Claim: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sSub>
                      <m:sSub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(when alg. terminates)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746682"/>
                <a:ext cx="7620000" cy="1404216"/>
              </a:xfrm>
              <a:blipFill>
                <a:blip r:embed="rId2"/>
                <a:stretch>
                  <a:fillRect l="-1600" t="-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6712528" y="184510"/>
                <a:ext cx="5239327" cy="266930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u="sng" dirty="0">
                    <a:solidFill>
                      <a:srgbClr val="0070C0"/>
                    </a:solidFill>
                  </a:rPr>
                  <a:t>Query Algorithm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〈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to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do: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:    </a:t>
                </a:r>
                <a:r>
                  <a:rPr lang="en-US" dirty="0"/>
                  <a:t>//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mtClean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           	   return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Else: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>
                    <a:solidFill>
                      <a:srgbClr val="C00000"/>
                    </a:solidFill>
                  </a:rPr>
                  <a:t>                            </a:t>
                </a: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swap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2528" y="184510"/>
                <a:ext cx="5239327" cy="2669309"/>
              </a:xfrm>
              <a:prstGeom prst="rect">
                <a:avLst/>
              </a:prstGeom>
              <a:blipFill>
                <a:blip r:embed="rId3"/>
                <a:stretch>
                  <a:fillRect l="-1163" t="-4110" r="-465" b="-3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0" y="995945"/>
                <a:ext cx="48019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Iteration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95945"/>
                <a:ext cx="4801956" cy="523220"/>
              </a:xfrm>
              <a:prstGeom prst="rect">
                <a:avLst/>
              </a:prstGeom>
              <a:blipFill>
                <a:blip r:embed="rId4"/>
                <a:stretch>
                  <a:fillRect l="-2538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945" y="3265270"/>
                <a:ext cx="3723199" cy="22467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800" u="sng" dirty="0"/>
                  <a:t>By induction: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b="0" dirty="0">
                    <a:solidFill>
                      <a:srgbClr val="FF0000"/>
                    </a:solidFill>
                  </a:rPr>
                  <a:t>Base: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  <a:p>
                <a:r>
                  <a:rPr lang="en-US" sz="2800" dirty="0"/>
                  <a:t>Assume up 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800" dirty="0"/>
                  <a:t> and </a:t>
                </a:r>
              </a:p>
              <a:p>
                <a:r>
                  <a:rPr lang="en-US" sz="2800" dirty="0"/>
                  <a:t>consider iteration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45" y="3265270"/>
                <a:ext cx="3723199" cy="2246769"/>
              </a:xfrm>
              <a:prstGeom prst="rect">
                <a:avLst/>
              </a:prstGeom>
              <a:blipFill>
                <a:blip r:embed="rId5"/>
                <a:stretch>
                  <a:fillRect l="-3437" r="-2291" b="-7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7753" y="5925245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8664" y="5988017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9" name="Straight Connector 8"/>
          <p:cNvCxnSpPr>
            <a:stCxn id="8" idx="2"/>
            <a:endCxn id="7" idx="6"/>
          </p:cNvCxnSpPr>
          <p:nvPr/>
        </p:nvCxnSpPr>
        <p:spPr>
          <a:xfrm flipH="1" flipV="1">
            <a:off x="8067487" y="6016262"/>
            <a:ext cx="2421177" cy="627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971764" y="6123108"/>
                <a:ext cx="17058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1764" y="6123108"/>
                <a:ext cx="170585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9948024" y="6047648"/>
                <a:ext cx="17058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8024" y="6047648"/>
                <a:ext cx="170585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/>
          <p:cNvCxnSpPr>
            <a:stCxn id="37" idx="5"/>
            <a:endCxn id="8" idx="1"/>
          </p:cNvCxnSpPr>
          <p:nvPr/>
        </p:nvCxnSpPr>
        <p:spPr>
          <a:xfrm>
            <a:off x="7688786" y="4432262"/>
            <a:ext cx="2826199" cy="1582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947936" y="6014581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7936" y="6014581"/>
                <a:ext cx="522900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10187973" y="4297860"/>
            <a:ext cx="425324" cy="424288"/>
            <a:chOff x="4691342" y="1700747"/>
            <a:chExt cx="425324" cy="424288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24" name="Straight Connector 23"/>
          <p:cNvCxnSpPr>
            <a:stCxn id="8" idx="0"/>
            <a:endCxn id="21" idx="4"/>
          </p:cNvCxnSpPr>
          <p:nvPr/>
        </p:nvCxnSpPr>
        <p:spPr>
          <a:xfrm flipH="1" flipV="1">
            <a:off x="10400635" y="4722148"/>
            <a:ext cx="177896" cy="12658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rot="5077611">
                <a:off x="10059996" y="5124249"/>
                <a:ext cx="13353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077611">
                <a:off x="10059996" y="5124249"/>
                <a:ext cx="1335302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739760" y="3768649"/>
                <a:ext cx="26302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39760" y="3768649"/>
                <a:ext cx="2630207" cy="461665"/>
              </a:xfrm>
              <a:prstGeom prst="rect">
                <a:avLst/>
              </a:prstGeom>
              <a:blipFill>
                <a:blip r:embed="rId10"/>
                <a:stretch>
                  <a:fillRect r="-232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/>
          <p:cNvGrpSpPr/>
          <p:nvPr/>
        </p:nvGrpSpPr>
        <p:grpSpPr>
          <a:xfrm>
            <a:off x="7325749" y="4070110"/>
            <a:ext cx="425324" cy="424288"/>
            <a:chOff x="4691342" y="1700747"/>
            <a:chExt cx="425324" cy="424288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6210660" y="3502350"/>
                <a:ext cx="235391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0660" y="3502350"/>
                <a:ext cx="2353914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Connector 39"/>
          <p:cNvCxnSpPr>
            <a:stCxn id="21" idx="4"/>
            <a:endCxn id="7" idx="7"/>
          </p:cNvCxnSpPr>
          <p:nvPr/>
        </p:nvCxnSpPr>
        <p:spPr>
          <a:xfrm flipH="1">
            <a:off x="8041166" y="4722148"/>
            <a:ext cx="2359469" cy="12297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 rot="20090334">
                <a:off x="8803184" y="4692634"/>
                <a:ext cx="13353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090334">
                <a:off x="8803184" y="4692634"/>
                <a:ext cx="1335302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4729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44476"/>
            <a:ext cx="10515600" cy="1325563"/>
          </a:xfrm>
        </p:spPr>
        <p:txBody>
          <a:bodyPr/>
          <a:lstStyle/>
          <a:p>
            <a:r>
              <a:rPr lang="en-US" dirty="0"/>
              <a:t>Stretch Argument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746682"/>
                <a:ext cx="7620000" cy="140421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/>
                  <a:t>Claim: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sSub>
                      <m:sSub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sSub>
                          <m:sSubPr>
                            <m:ctrlP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dirty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dirty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:r>
                  <a:rPr lang="en-US" dirty="0"/>
                  <a:t>for 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(when alg. terminates)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746682"/>
                <a:ext cx="7620000" cy="1404216"/>
              </a:xfrm>
              <a:blipFill>
                <a:blip r:embed="rId2"/>
                <a:stretch>
                  <a:fillRect l="-1600" t="-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6712528" y="184510"/>
                <a:ext cx="5239327" cy="2669309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vert="horz" lIns="91440" tIns="45720" rIns="91440" bIns="45720" rtlCol="0">
                <a:normAutofit fontScale="70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u="sng" dirty="0">
                    <a:solidFill>
                      <a:srgbClr val="0070C0"/>
                    </a:solidFill>
                  </a:rPr>
                  <a:t>Query Algorithm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〈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←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For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to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>
                    <a:solidFill>
                      <a:schemeClr val="accent1">
                        <a:lumMod val="50000"/>
                      </a:schemeClr>
                    </a:solidFill>
                  </a:rPr>
                  <a:t>do: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:    </a:t>
                </a:r>
                <a:r>
                  <a:rPr lang="en-US" dirty="0"/>
                  <a:t>//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mtClean="0"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           	   return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/>
                  <a:t>	</a:t>
                </a:r>
                <a:r>
                  <a:rPr lang="en-US" dirty="0">
                    <a:solidFill>
                      <a:srgbClr val="C00000"/>
                    </a:solidFill>
                  </a:rPr>
                  <a:t>Else: 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i="1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←</m:t>
                    </m:r>
                    <m:sSub>
                      <m:sSub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</m:d>
                  </m:oMath>
                </a14:m>
                <a:endParaRPr lang="en-US" dirty="0">
                  <a:solidFill>
                    <a:srgbClr val="C00000"/>
                  </a:solidFill>
                </a:endParaRPr>
              </a:p>
              <a:p>
                <a:pPr marL="0" indent="0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en-US" dirty="0">
                    <a:solidFill>
                      <a:srgbClr val="C00000"/>
                    </a:solidFill>
                  </a:rPr>
                  <a:t>                            </a:t>
                </a:r>
                <a:r>
                  <a:rPr lang="en-US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swap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2528" y="184510"/>
                <a:ext cx="5239327" cy="2669309"/>
              </a:xfrm>
              <a:prstGeom prst="rect">
                <a:avLst/>
              </a:prstGeom>
              <a:blipFill>
                <a:blip r:embed="rId3"/>
                <a:stretch>
                  <a:fillRect l="-1163" t="-4110" r="-465" b="-3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0" y="995945"/>
                <a:ext cx="48019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Iteration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95945"/>
                <a:ext cx="4801956" cy="523220"/>
              </a:xfrm>
              <a:prstGeom prst="rect">
                <a:avLst/>
              </a:prstGeom>
              <a:blipFill>
                <a:blip r:embed="rId4"/>
                <a:stretch>
                  <a:fillRect l="-2538"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7607" y="5334121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8518" y="5396893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9" name="Straight Connector 8"/>
          <p:cNvCxnSpPr>
            <a:stCxn id="8" idx="2"/>
            <a:endCxn id="7" idx="6"/>
          </p:cNvCxnSpPr>
          <p:nvPr/>
        </p:nvCxnSpPr>
        <p:spPr>
          <a:xfrm flipH="1" flipV="1">
            <a:off x="7827341" y="5425138"/>
            <a:ext cx="2421177" cy="627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111139" y="5498349"/>
                <a:ext cx="7085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sSup>
                            <m:sSup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11139" y="5498349"/>
                <a:ext cx="708527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446756" y="5447267"/>
                <a:ext cx="7085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sSup>
                            <m:sSup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6756" y="5447267"/>
                <a:ext cx="70852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707790" y="5423457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7790" y="5423457"/>
                <a:ext cx="522900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/>
          <p:cNvGrpSpPr/>
          <p:nvPr/>
        </p:nvGrpSpPr>
        <p:grpSpPr>
          <a:xfrm>
            <a:off x="9947827" y="3706736"/>
            <a:ext cx="425324" cy="424288"/>
            <a:chOff x="4691342" y="1700747"/>
            <a:chExt cx="425324" cy="424288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24" name="Straight Connector 23"/>
          <p:cNvCxnSpPr>
            <a:stCxn id="8" idx="0"/>
            <a:endCxn id="21" idx="4"/>
          </p:cNvCxnSpPr>
          <p:nvPr/>
        </p:nvCxnSpPr>
        <p:spPr>
          <a:xfrm flipH="1" flipV="1">
            <a:off x="10160489" y="4131024"/>
            <a:ext cx="177896" cy="12658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rot="5077611">
                <a:off x="9755955" y="4533125"/>
                <a:ext cx="14630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5077611">
                <a:off x="9755955" y="4533125"/>
                <a:ext cx="1463093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9853337" y="3178880"/>
                <a:ext cx="68364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sSup>
                            <m:sSupPr>
                              <m:ctrlPr>
                                <a:rPr lang="en-US" sz="24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4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3337" y="3178880"/>
                <a:ext cx="683649" cy="461665"/>
              </a:xfrm>
              <a:prstGeom prst="rect">
                <a:avLst/>
              </a:prstGeom>
              <a:blipFill>
                <a:blip r:embed="rId9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Connector 39"/>
          <p:cNvCxnSpPr>
            <a:stCxn id="21" idx="4"/>
            <a:endCxn id="7" idx="7"/>
          </p:cNvCxnSpPr>
          <p:nvPr/>
        </p:nvCxnSpPr>
        <p:spPr>
          <a:xfrm flipH="1">
            <a:off x="7801020" y="4131024"/>
            <a:ext cx="2359469" cy="12297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ight Arrow 11"/>
          <p:cNvSpPr/>
          <p:nvPr/>
        </p:nvSpPr>
        <p:spPr>
          <a:xfrm>
            <a:off x="127320" y="3585478"/>
            <a:ext cx="618837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78350" y="3497612"/>
                <a:ext cx="549099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sSub>
                        <m:sSub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350" y="3497612"/>
                <a:ext cx="5490990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27320" y="5041610"/>
                <a:ext cx="5518306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</m:sSub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</m:sSub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sz="2800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800" i="1" dirty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</m:sSub>
                        <m:r>
                          <a:rPr lang="en-US" sz="2800" b="0" i="1" dirty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 dirty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sSup>
                              <m:sSupPr>
                                <m:ctrlP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  <m:sup>
                                <m:r>
                                  <a:rPr lang="en-US" sz="2800" i="1" dirty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sub>
                        </m:sSub>
                      </m:e>
                    </m:d>
                  </m:oMath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≤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320" y="5041610"/>
                <a:ext cx="5518306" cy="954107"/>
              </a:xfrm>
              <a:prstGeom prst="rect">
                <a:avLst/>
              </a:prstGeom>
              <a:blipFill>
                <a:blip r:embed="rId11"/>
                <a:stretch>
                  <a:fillRect t="-5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06414" y="4088154"/>
                <a:ext cx="48386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  <m:r>
                        <a:rPr lang="en-US" sz="2800" i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p>
                          <m:r>
                            <a:rPr lang="en-US" sz="2800" b="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sz="2800" b="0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sz="2800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d>
                        <m:dPr>
                          <m:ctrlP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  <m:r>
                            <a:rPr lang="en-US" sz="2800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dirty="0">
                                  <a:solidFill>
                                    <a:srgbClr val="7030A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sSup>
                                <m:sSupPr>
                                  <m:ctrlP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i="1" dirty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sz="2800" b="0" i="1" dirty="0" smtClean="0">
                                      <a:solidFill>
                                        <a:srgbClr val="7030A0"/>
                                      </a:solidFill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p>
                            </m:sub>
                          </m:sSub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414" y="4088154"/>
                <a:ext cx="4838697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 rot="20012314">
                <a:off x="8487525" y="4195606"/>
                <a:ext cx="67165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012314">
                <a:off x="8487525" y="4195606"/>
                <a:ext cx="671658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0117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r>
              <a:rPr lang="en-US" dirty="0"/>
              <a:t>Distance Oracles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8405" y="1173956"/>
            <a:ext cx="12087516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rgbClr val="C00000"/>
                </a:solidFill>
              </a:rPr>
              <a:t>Compact data structure that can quickly estimate distances in a given graph</a:t>
            </a:r>
          </a:p>
        </p:txBody>
      </p:sp>
      <p:sp>
        <p:nvSpPr>
          <p:cNvPr id="6" name="Circular Arrow 5"/>
          <p:cNvSpPr/>
          <p:nvPr/>
        </p:nvSpPr>
        <p:spPr>
          <a:xfrm>
            <a:off x="4901836" y="3481092"/>
            <a:ext cx="1979255" cy="978408"/>
          </a:xfrm>
          <a:prstGeom prst="circularArrow">
            <a:avLst>
              <a:gd name="adj1" fmla="val 1235"/>
              <a:gd name="adj2" fmla="val 1142319"/>
              <a:gd name="adj3" fmla="val 20511332"/>
              <a:gd name="adj4" fmla="val 10800000"/>
              <a:gd name="adj5" fmla="val 12500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01390" y="3539655"/>
            <a:ext cx="1066800" cy="11591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858" y="2855148"/>
            <a:ext cx="3962400" cy="2228088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>
            <a:off x="8297845" y="2878570"/>
            <a:ext cx="0" cy="56341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347675" y="2348059"/>
                <a:ext cx="274132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Distance query: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7675" y="2348059"/>
                <a:ext cx="2741328" cy="461665"/>
              </a:xfrm>
              <a:prstGeom prst="rect">
                <a:avLst/>
              </a:prstGeom>
              <a:blipFill>
                <a:blip r:embed="rId3"/>
                <a:stretch>
                  <a:fillRect l="-3333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/>
          <p:cNvCxnSpPr/>
          <p:nvPr/>
        </p:nvCxnSpPr>
        <p:spPr>
          <a:xfrm>
            <a:off x="9043114" y="4066141"/>
            <a:ext cx="566755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906692" y="3480127"/>
                <a:ext cx="23646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𝛿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6692" y="3480127"/>
                <a:ext cx="2364622" cy="400110"/>
              </a:xfrm>
              <a:prstGeom prst="rect">
                <a:avLst/>
              </a:prstGeom>
              <a:blipFill>
                <a:blip r:embed="rId4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882338" y="2965960"/>
            <a:ext cx="1930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Preprocessing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19249" y="2275830"/>
            <a:ext cx="16355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Input graph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03699" y="3619682"/>
            <a:ext cx="10695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DO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4546" y="5476918"/>
            <a:ext cx="1200745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Goal: </a:t>
            </a:r>
          </a:p>
          <a:p>
            <a:r>
              <a:rPr lang="en-US" sz="2800" dirty="0"/>
              <a:t>Compute </a:t>
            </a:r>
            <a:r>
              <a:rPr lang="en-US" sz="2800" dirty="0">
                <a:solidFill>
                  <a:srgbClr val="C00000"/>
                </a:solidFill>
              </a:rPr>
              <a:t>fast</a:t>
            </a:r>
            <a:r>
              <a:rPr lang="en-US" sz="2800" dirty="0"/>
              <a:t> a </a:t>
            </a:r>
            <a:r>
              <a:rPr lang="en-US" sz="2800" dirty="0">
                <a:solidFill>
                  <a:srgbClr val="C00000"/>
                </a:solidFill>
              </a:rPr>
              <a:t>succinct</a:t>
            </a:r>
            <a:r>
              <a:rPr lang="en-US" sz="2800" dirty="0"/>
              <a:t> DO that answers distance queries </a:t>
            </a:r>
            <a:r>
              <a:rPr lang="en-US" sz="2800" dirty="0">
                <a:solidFill>
                  <a:srgbClr val="C00000"/>
                </a:solidFill>
              </a:rPr>
              <a:t>fast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C00000"/>
                </a:solidFill>
              </a:rPr>
              <a:t>small</a:t>
            </a:r>
            <a:r>
              <a:rPr lang="en-US" sz="2800" dirty="0"/>
              <a:t> stretch</a:t>
            </a:r>
          </a:p>
        </p:txBody>
      </p:sp>
    </p:spTree>
    <p:extLst>
      <p:ext uri="{BB962C8B-B14F-4D97-AF65-F5344CB8AC3E}">
        <p14:creationId xmlns:p14="http://schemas.microsoft.com/office/powerpoint/2010/main" val="197959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93643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Distance Oracles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847" y="99559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Key complexity measures</a:t>
            </a:r>
            <a:r>
              <a:rPr lang="en-US" dirty="0"/>
              <a:t>: space, query time and stretch</a:t>
            </a:r>
          </a:p>
        </p:txBody>
      </p:sp>
      <p:sp>
        <p:nvSpPr>
          <p:cNvPr id="4" name="Rectangle 3"/>
          <p:cNvSpPr/>
          <p:nvPr/>
        </p:nvSpPr>
        <p:spPr>
          <a:xfrm>
            <a:off x="411749" y="1551989"/>
            <a:ext cx="3849499" cy="28533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82462" y="2277394"/>
                <a:ext cx="2779351" cy="1077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3200" b="0" dirty="0"/>
              </a:p>
              <a:p>
                <a:r>
                  <a:rPr lang="en-US" sz="3200" dirty="0"/>
                  <a:t>Distance Matrix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462" y="2277394"/>
                <a:ext cx="2779351" cy="1077218"/>
              </a:xfrm>
              <a:prstGeom prst="rect">
                <a:avLst/>
              </a:prstGeom>
              <a:blipFill>
                <a:blip r:embed="rId2"/>
                <a:stretch>
                  <a:fillRect l="-5702" r="-5044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5701" y="4515426"/>
                <a:ext cx="2388731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</a:rPr>
                  <a:t>Space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Query time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sz="2400" b="0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Stretch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701" y="4515426"/>
                <a:ext cx="2388731" cy="1569660"/>
              </a:xfrm>
              <a:prstGeom prst="rect">
                <a:avLst/>
              </a:prstGeom>
              <a:blipFill>
                <a:blip r:embed="rId3"/>
                <a:stretch>
                  <a:fillRect l="-4082" t="-3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5070089" y="2268245"/>
            <a:ext cx="2816617" cy="1744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046690" y="2607997"/>
                <a:ext cx="2863413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spanner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𝐺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6690" y="2607997"/>
                <a:ext cx="2863413" cy="954107"/>
              </a:xfrm>
              <a:prstGeom prst="rect">
                <a:avLst/>
              </a:prstGeom>
              <a:blipFill>
                <a:blip r:embed="rId4"/>
                <a:stretch>
                  <a:fillRect t="-6410" r="-31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937446" y="4381613"/>
                <a:ext cx="3142783" cy="16309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</a:rPr>
                  <a:t>Space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endParaRPr lang="en-US" sz="2400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Query time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𝒏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2400" b="1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sup>
                        </m:sSup>
                      </m:e>
                    </m:d>
                  </m:oMath>
                </a14:m>
                <a:endParaRPr lang="en-US" sz="2400" b="1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Stretch</a:t>
                </a:r>
                <a:r>
                  <a:rPr lang="en-US" sz="2400" dirty="0"/>
                  <a:t>: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7446" y="4381613"/>
                <a:ext cx="3142783" cy="1630959"/>
              </a:xfrm>
              <a:prstGeom prst="rect">
                <a:avLst/>
              </a:prstGeom>
              <a:blipFill>
                <a:blip r:embed="rId5"/>
                <a:stretch>
                  <a:fillRect l="-3107" t="-22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8754230" y="2277394"/>
            <a:ext cx="2816617" cy="17444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130363" y="2672561"/>
            <a:ext cx="22490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/>
              <a:t>Thorup</a:t>
            </a:r>
            <a:r>
              <a:rPr lang="en-US" sz="2800" dirty="0"/>
              <a:t>-Zwick </a:t>
            </a:r>
          </a:p>
          <a:p>
            <a:pPr algn="ctr"/>
            <a:r>
              <a:rPr lang="en-US" sz="2800" dirty="0"/>
              <a:t>Oracles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846594" y="4405370"/>
                <a:ext cx="2576218" cy="15834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solidFill>
                      <a:srgbClr val="C00000"/>
                    </a:solidFill>
                  </a:rPr>
                  <a:t>Space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𝑘𝑛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Query time</a:t>
                </a:r>
                <a:r>
                  <a:rPr lang="en-US" sz="2400" dirty="0"/>
                  <a:t>: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𝑶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e>
                    </m:d>
                  </m:oMath>
                </a14:m>
                <a:endParaRPr lang="en-US" sz="2400" b="1" dirty="0"/>
              </a:p>
              <a:p>
                <a:r>
                  <a:rPr lang="en-US" sz="2400" dirty="0">
                    <a:solidFill>
                      <a:srgbClr val="C00000"/>
                    </a:solidFill>
                  </a:rPr>
                  <a:t>Stretch</a:t>
                </a:r>
                <a:r>
                  <a:rPr lang="en-US" sz="2400" dirty="0"/>
                  <a:t>: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/>
                  <a:t> 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6594" y="4405370"/>
                <a:ext cx="2576218" cy="1583447"/>
              </a:xfrm>
              <a:prstGeom prst="rect">
                <a:avLst/>
              </a:prstGeom>
              <a:blipFill>
                <a:blip r:embed="rId6"/>
                <a:stretch>
                  <a:fillRect l="-3546" t="-2317" r="-1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93963" y="6187687"/>
                <a:ext cx="103978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Stretch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𝜶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/>
                  <a:t>of oracle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𝐎</m:t>
                    </m:r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sub>
                    </m:sSub>
                    <m:d>
                      <m:dPr>
                        <m:ctrlP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4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</m:oMath>
                </a14:m>
                <a:endParaRPr lang="en-US" sz="2400" b="0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3" y="6187687"/>
                <a:ext cx="10397832" cy="461665"/>
              </a:xfrm>
              <a:prstGeom prst="rect">
                <a:avLst/>
              </a:prstGeom>
              <a:blipFill>
                <a:blip r:embed="rId7"/>
                <a:stretch>
                  <a:fillRect l="-93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250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49062"/>
            <a:ext cx="10515600" cy="1325563"/>
          </a:xfrm>
        </p:spPr>
        <p:txBody>
          <a:bodyPr/>
          <a:lstStyle/>
          <a:p>
            <a:r>
              <a:rPr lang="en-US" dirty="0"/>
              <a:t>History of DO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43259125"/>
                  </p:ext>
                </p:extLst>
              </p:nvPr>
            </p:nvGraphicFramePr>
            <p:xfrm>
              <a:off x="387929" y="1176501"/>
              <a:ext cx="11175998" cy="51784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49598">
                      <a:extLst>
                        <a:ext uri="{9D8B030D-6E8A-4147-A177-3AD203B41FA5}">
                          <a16:colId xmlns:a16="http://schemas.microsoft.com/office/drawing/2014/main" val="3457596217"/>
                        </a:ext>
                      </a:extLst>
                    </a:gridCol>
                    <a:gridCol w="2299855">
                      <a:extLst>
                        <a:ext uri="{9D8B030D-6E8A-4147-A177-3AD203B41FA5}">
                          <a16:colId xmlns:a16="http://schemas.microsoft.com/office/drawing/2014/main" val="3376319053"/>
                        </a:ext>
                      </a:extLst>
                    </a:gridCol>
                    <a:gridCol w="3066473">
                      <a:extLst>
                        <a:ext uri="{9D8B030D-6E8A-4147-A177-3AD203B41FA5}">
                          <a16:colId xmlns:a16="http://schemas.microsoft.com/office/drawing/2014/main" val="2935598069"/>
                        </a:ext>
                      </a:extLst>
                    </a:gridCol>
                    <a:gridCol w="2660072">
                      <a:extLst>
                        <a:ext uri="{9D8B030D-6E8A-4147-A177-3AD203B41FA5}">
                          <a16:colId xmlns:a16="http://schemas.microsoft.com/office/drawing/2014/main" val="2625054733"/>
                        </a:ext>
                      </a:extLst>
                    </a:gridCol>
                  </a:tblGrid>
                  <a:tr h="700574">
                    <a:tc>
                      <a:txBody>
                        <a:bodyPr/>
                        <a:lstStyle/>
                        <a:p>
                          <a:endParaRPr lang="en-US" sz="3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Stretch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Query Time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Space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8230882"/>
                      </a:ext>
                    </a:extLst>
                  </a:tr>
                  <a:tr h="1132384">
                    <a:tc>
                      <a:txBody>
                        <a:bodyPr/>
                        <a:lstStyle/>
                        <a:p>
                          <a:r>
                            <a:rPr lang="en-US" sz="2400" dirty="0" err="1"/>
                            <a:t>Awerbuch</a:t>
                          </a:r>
                          <a:r>
                            <a:rPr lang="en-US" sz="2400" dirty="0"/>
                            <a:t>, Berger, Cowen</a:t>
                          </a:r>
                          <a:r>
                            <a:rPr lang="en-US" sz="2400" baseline="0" dirty="0"/>
                            <a:t> and Peleg, ‘93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64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oMath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p>
                                <m:sSup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/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</m:oMath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  <a:p>
                          <a:pPr algn="ctr"/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47241366"/>
                      </a:ext>
                    </a:extLst>
                  </a:tr>
                  <a:tr h="569096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Cohen, ‘93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3200" b="0" i="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oMath>
                            </m:oMathPara>
                          </a14:m>
                          <a:endParaRPr lang="en-US" sz="4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/</m:t>
                                    </m:r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56766053"/>
                      </a:ext>
                    </a:extLst>
                  </a:tr>
                  <a:tr h="569096">
                    <a:tc>
                      <a:txBody>
                        <a:bodyPr/>
                        <a:lstStyle/>
                        <a:p>
                          <a:r>
                            <a:rPr lang="en-US" sz="2400" b="1" dirty="0" err="1">
                              <a:solidFill>
                                <a:srgbClr val="FF0000"/>
                              </a:solidFill>
                            </a:rPr>
                            <a:t>Thorup</a:t>
                          </a:r>
                          <a:r>
                            <a:rPr lang="en-US" sz="2400" b="1" dirty="0">
                              <a:solidFill>
                                <a:srgbClr val="FF0000"/>
                              </a:solidFill>
                            </a:rPr>
                            <a:t>-Zwick ‘01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sz="32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oMath>
                            </m:oMathPara>
                          </a14:m>
                          <a:endParaRPr lang="en-US" sz="32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𝒌</m:t>
                                </m:r>
                                <m:r>
                                  <a:rPr kumimoji="0" lang="en-US" sz="3200" b="1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srgbClr val="FF0000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𝒏</m:t>
                                    </m:r>
                                  </m:e>
                                  <m:sup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𝟏</m:t>
                                    </m:r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𝟏</m:t>
                                    </m:r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/</m:t>
                                    </m:r>
                                    <m:r>
                                      <a:rPr kumimoji="0" lang="en-US" sz="3200" b="1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0000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𝒌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5487095"/>
                      </a:ext>
                    </a:extLst>
                  </a:tr>
                  <a:tr h="571366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Mendel-</a:t>
                          </a:r>
                          <a:r>
                            <a:rPr lang="en-US" sz="2400" dirty="0" err="1"/>
                            <a:t>Naor</a:t>
                          </a:r>
                          <a:r>
                            <a:rPr lang="en-US" sz="2400" dirty="0"/>
                            <a:t> ‘06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128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315191072"/>
                      </a:ext>
                    </a:extLst>
                  </a:tr>
                  <a:tr h="569096">
                    <a:tc>
                      <a:txBody>
                        <a:bodyPr/>
                        <a:lstStyle/>
                        <a:p>
                          <a:r>
                            <a:rPr lang="en-US" sz="2400" dirty="0" err="1"/>
                            <a:t>Wulff</a:t>
                          </a:r>
                          <a:r>
                            <a:rPr lang="en-US" sz="2400" dirty="0"/>
                            <a:t>-Nilsen ‘12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32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32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func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40980268"/>
                      </a:ext>
                    </a:extLst>
                  </a:tr>
                  <a:tr h="955671">
                    <a:tc>
                      <a:txBody>
                        <a:bodyPr/>
                        <a:lstStyle/>
                        <a:p>
                          <a:r>
                            <a:rPr lang="en-US" sz="2400" dirty="0" err="1"/>
                            <a:t>Chechik</a:t>
                          </a:r>
                          <a:r>
                            <a:rPr lang="en-US" sz="2400" dirty="0"/>
                            <a:t> ‘15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oMath>
                          </a14:m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US" sz="3200" b="0" i="1" u="none" strike="noStrike" kern="1200" cap="none" spc="0" normalizeH="0" baseline="0" noProof="0" smtClean="0">
                                    <a:ln>
                                      <a:noFill/>
                                    </a:ln>
                                    <a:solidFill>
                                      <a:prstClr val="black"/>
                                    </a:solidFill>
                                    <a:effectLst/>
                                    <a:uLnTx/>
                                    <a:uFillTx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𝑛</m:t>
                                    </m:r>
                                  </m:e>
                                  <m:sup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+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/</m:t>
                                    </m:r>
                                    <m:r>
                                      <a:rPr kumimoji="0" lang="en-US" sz="3200" b="0" i="1" u="none" strike="noStrike" kern="1200" cap="none" spc="0" normalizeH="0" baseline="0" noProof="0" smtClean="0">
                                        <a:ln>
                                          <a:noFill/>
                                        </a:ln>
                                        <a:solidFill>
                                          <a:prstClr val="black"/>
                                        </a:solidFill>
                                        <a:effectLst/>
                                        <a:uLnTx/>
                                        <a:uFillTx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848455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Content Placeholder 5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43259125"/>
                  </p:ext>
                </p:extLst>
              </p:nvPr>
            </p:nvGraphicFramePr>
            <p:xfrm>
              <a:off x="387929" y="1176501"/>
              <a:ext cx="11175998" cy="5178452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49598">
                      <a:extLst>
                        <a:ext uri="{9D8B030D-6E8A-4147-A177-3AD203B41FA5}">
                          <a16:colId xmlns:a16="http://schemas.microsoft.com/office/drawing/2014/main" val="3457596217"/>
                        </a:ext>
                      </a:extLst>
                    </a:gridCol>
                    <a:gridCol w="2299855">
                      <a:extLst>
                        <a:ext uri="{9D8B030D-6E8A-4147-A177-3AD203B41FA5}">
                          <a16:colId xmlns:a16="http://schemas.microsoft.com/office/drawing/2014/main" val="3376319053"/>
                        </a:ext>
                      </a:extLst>
                    </a:gridCol>
                    <a:gridCol w="3066473">
                      <a:extLst>
                        <a:ext uri="{9D8B030D-6E8A-4147-A177-3AD203B41FA5}">
                          <a16:colId xmlns:a16="http://schemas.microsoft.com/office/drawing/2014/main" val="2935598069"/>
                        </a:ext>
                      </a:extLst>
                    </a:gridCol>
                    <a:gridCol w="2660072">
                      <a:extLst>
                        <a:ext uri="{9D8B030D-6E8A-4147-A177-3AD203B41FA5}">
                          <a16:colId xmlns:a16="http://schemas.microsoft.com/office/drawing/2014/main" val="2625054733"/>
                        </a:ext>
                      </a:extLst>
                    </a:gridCol>
                  </a:tblGrid>
                  <a:tr h="700574">
                    <a:tc>
                      <a:txBody>
                        <a:bodyPr/>
                        <a:lstStyle/>
                        <a:p>
                          <a:endParaRPr lang="en-US" sz="36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Stretch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Query </a:t>
                          </a:r>
                          <a:r>
                            <a:rPr lang="en-US" sz="3200" dirty="0" smtClean="0"/>
                            <a:t>Time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 smtClean="0"/>
                            <a:t>Space</a:t>
                          </a:r>
                          <a:endParaRPr lang="en-US" sz="32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8230882"/>
                      </a:ext>
                    </a:extLst>
                  </a:tr>
                  <a:tr h="1132384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/>
                            <a:t>Awerbuch</a:t>
                          </a:r>
                          <a:r>
                            <a:rPr lang="en-US" sz="2400" dirty="0" smtClean="0"/>
                            <a:t>, Berger, Cowen</a:t>
                          </a:r>
                          <a:r>
                            <a:rPr lang="en-US" sz="2400" baseline="0" dirty="0" smtClean="0"/>
                            <a:t> and Peleg, ‘93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68280" r="-250663" b="-29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68280" r="-87873" b="-2967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68280" r="-1144" b="-2967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47241366"/>
                      </a:ext>
                    </a:extLst>
                  </a:tr>
                  <a:tr h="597408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Cohen, ‘93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319388" r="-250663" b="-4632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319388" r="-87873" b="-4632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319388" r="-1144" b="-4632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56766053"/>
                      </a:ext>
                    </a:extLst>
                  </a:tr>
                  <a:tr h="597599">
                    <a:tc>
                      <a:txBody>
                        <a:bodyPr/>
                        <a:lstStyle/>
                        <a:p>
                          <a:r>
                            <a:rPr lang="en-US" sz="2400" b="1" dirty="0" err="1" smtClean="0">
                              <a:solidFill>
                                <a:srgbClr val="FF0000"/>
                              </a:solidFill>
                            </a:rPr>
                            <a:t>Thorup</a:t>
                          </a:r>
                          <a:r>
                            <a:rPr lang="en-US" sz="2400" b="1" dirty="0" smtClean="0">
                              <a:solidFill>
                                <a:srgbClr val="FF0000"/>
                              </a:solidFill>
                            </a:rPr>
                            <a:t>-Zwick ‘01</a:t>
                          </a:r>
                          <a:endParaRPr lang="en-US" sz="2400" b="1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415152" r="-250663" b="-358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415152" r="-87873" b="-3585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415152" r="-1144" b="-35858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05487095"/>
                      </a:ext>
                    </a:extLst>
                  </a:tr>
                  <a:tr h="597408">
                    <a:tc>
                      <a:txBody>
                        <a:bodyPr/>
                        <a:lstStyle/>
                        <a:p>
                          <a:r>
                            <a:rPr lang="en-US" sz="2400" dirty="0" smtClean="0"/>
                            <a:t>Mendel-</a:t>
                          </a:r>
                          <a:r>
                            <a:rPr lang="en-US" sz="2400" dirty="0" err="1" smtClean="0"/>
                            <a:t>Naor</a:t>
                          </a:r>
                          <a:r>
                            <a:rPr lang="en-US" sz="2400" dirty="0" smtClean="0"/>
                            <a:t> ‘06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520408" r="-250663" b="-26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520408" r="-87873" b="-26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520408" r="-1144" b="-26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15191072"/>
                      </a:ext>
                    </a:extLst>
                  </a:tr>
                  <a:tr h="597408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/>
                            <a:t>Wulff</a:t>
                          </a:r>
                          <a:r>
                            <a:rPr lang="en-US" sz="2400" dirty="0" smtClean="0"/>
                            <a:t>-Nilsen ‘12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620408" r="-250663" b="-16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620408" r="-87873" b="-16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620408" r="-1144" b="-16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40980268"/>
                      </a:ext>
                    </a:extLst>
                  </a:tr>
                  <a:tr h="955671">
                    <a:tc>
                      <a:txBody>
                        <a:bodyPr/>
                        <a:lstStyle/>
                        <a:p>
                          <a:r>
                            <a:rPr lang="en-US" sz="2400" dirty="0" err="1" smtClean="0"/>
                            <a:t>Chechik</a:t>
                          </a:r>
                          <a:r>
                            <a:rPr lang="en-US" sz="2400" dirty="0" smtClean="0"/>
                            <a:t> ‘15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7401" t="-449682" r="-250663" b="-12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77932" t="-449682" r="-87873" b="-12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19908" t="-449682" r="-1144" b="-12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848455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58764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2112"/>
            <a:ext cx="10515600" cy="1325563"/>
          </a:xfrm>
        </p:spPr>
        <p:txBody>
          <a:bodyPr/>
          <a:lstStyle/>
          <a:p>
            <a:r>
              <a:rPr lang="en-US" dirty="0"/>
              <a:t>Space Lower Bound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 txBox="1">
                <a:spLocks noGrp="1"/>
              </p:cNvSpPr>
              <p:nvPr>
                <p:ph idx="1"/>
              </p:nvPr>
            </p:nvSpPr>
            <p:spPr>
              <a:xfrm>
                <a:off x="172605" y="1176222"/>
                <a:ext cx="11326668" cy="2183739"/>
              </a:xfrm>
              <a:prstGeom prst="rect">
                <a:avLst/>
              </a:prstGeom>
              <a:noFill/>
              <a:ln w="76200" cmpd="dbl"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>
                    <a:solidFill>
                      <a:srgbClr val="C00000"/>
                    </a:solidFill>
                  </a:rPr>
                  <a:t>Thm: </a:t>
                </a:r>
                <a:r>
                  <a:rPr lang="en-US" dirty="0"/>
                  <a:t>Every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approximate DO 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-vertex graph requires*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space.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dirty="0"/>
                  <a:t>* Under the girth conjecture</a:t>
                </a:r>
              </a:p>
            </p:txBody>
          </p:sp>
        </mc:Choice>
        <mc:Fallback xmlns="">
          <p:sp>
            <p:nvSpPr>
              <p:cNvPr id="4" name="Content Placeholder 3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2605" y="1176222"/>
                <a:ext cx="11326668" cy="2183739"/>
              </a:xfrm>
              <a:prstGeom prst="rect">
                <a:avLst/>
              </a:prstGeom>
              <a:blipFill>
                <a:blip r:embed="rId2"/>
                <a:stretch>
                  <a:fillRect l="-748" b="-2156"/>
                </a:stretch>
              </a:blipFill>
              <a:ln w="76200" cmpd="dbl">
                <a:solidFill>
                  <a:schemeClr val="tx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H="1">
            <a:off x="452582" y="2604656"/>
            <a:ext cx="10063018" cy="369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72605" y="3800378"/>
                <a:ext cx="9006889" cy="5393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Girth Conj.: 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∃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800" dirty="0"/>
                  <a:t> with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  <a:r>
                  <a:rPr lang="en-US" sz="2800" dirty="0"/>
                  <a:t>edges and girth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 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05" y="3800378"/>
                <a:ext cx="9006889" cy="539315"/>
              </a:xfrm>
              <a:prstGeom prst="rect">
                <a:avLst/>
              </a:prstGeom>
              <a:blipFill>
                <a:blip r:embed="rId3"/>
                <a:stretch>
                  <a:fillRect l="-1353" t="-6742" r="-1286" b="-31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72605" y="4666300"/>
                <a:ext cx="882023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Claim</a:t>
                </a:r>
                <a:r>
                  <a:rPr lang="en-US" sz="2800" dirty="0"/>
                  <a:t>: Every subgraphs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⊂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must </a:t>
                </a:r>
                <a:r>
                  <a:rPr lang="en-US" sz="2800" dirty="0"/>
                  <a:t>have </a:t>
                </a:r>
                <a:r>
                  <a:rPr lang="en-US" sz="2800" dirty="0">
                    <a:solidFill>
                      <a:srgbClr val="FF0000"/>
                    </a:solidFill>
                  </a:rPr>
                  <a:t>distinct </a:t>
                </a:r>
                <a:r>
                  <a:rPr lang="en-US" sz="2800" dirty="0"/>
                  <a:t>DOs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05" y="4666300"/>
                <a:ext cx="8820235" cy="523220"/>
              </a:xfrm>
              <a:prstGeom prst="rect">
                <a:avLst/>
              </a:prstGeom>
              <a:blipFill>
                <a:blip r:embed="rId4"/>
                <a:stretch>
                  <a:fillRect l="-1382" t="-10465" r="-484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ight Arrow 8"/>
          <p:cNvSpPr/>
          <p:nvPr/>
        </p:nvSpPr>
        <p:spPr>
          <a:xfrm>
            <a:off x="332510" y="5646032"/>
            <a:ext cx="78509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91491" y="5565853"/>
                <a:ext cx="8984767" cy="5532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chemeClr val="tx1"/>
                    </a:solidFill>
                  </a:rPr>
                  <a:t>There are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lang="en-US" sz="28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8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  <m:r>
                          <a:rPr lang="en-US" sz="28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sup>
                    </m:sSup>
                    <m:r>
                      <a:rPr lang="en-US" sz="28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distinct oracles, thus requiring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𝐺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sz="2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91" y="5565853"/>
                <a:ext cx="8984767" cy="553293"/>
              </a:xfrm>
              <a:prstGeom prst="rect">
                <a:avLst/>
              </a:prstGeom>
              <a:blipFill>
                <a:blip r:embed="rId5"/>
                <a:stretch>
                  <a:fillRect l="-1357" t="-4396" b="-30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40701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6958" y="1005062"/>
                <a:ext cx="10515600" cy="4351338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en-US" dirty="0">
                    <a:solidFill>
                      <a:srgbClr val="FF0000"/>
                    </a:solidFill>
                  </a:rPr>
                  <a:t>By contradiction: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∃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⊂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dirty="0"/>
                  <a:t> oracle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∖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0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6958" y="1005062"/>
                <a:ext cx="10515600" cy="4351338"/>
              </a:xfrm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33187" y="315973"/>
                <a:ext cx="8820235" cy="523220"/>
              </a:xfrm>
              <a:prstGeom prst="rect">
                <a:avLst/>
              </a:prstGeom>
              <a:noFill/>
              <a:ln w="57150" cmpd="dbl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/>
                  <a:t>Claim</a:t>
                </a:r>
                <a:r>
                  <a:rPr lang="en-US" sz="2800" dirty="0"/>
                  <a:t>: Every subgraphs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⊂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must </a:t>
                </a:r>
                <a:r>
                  <a:rPr lang="en-US" sz="2800" dirty="0"/>
                  <a:t>have </a:t>
                </a:r>
                <a:r>
                  <a:rPr lang="en-US" sz="2800" dirty="0">
                    <a:solidFill>
                      <a:srgbClr val="FF0000"/>
                    </a:solidFill>
                  </a:rPr>
                  <a:t>distinct </a:t>
                </a:r>
                <a:r>
                  <a:rPr lang="en-US" sz="2800" dirty="0"/>
                  <a:t>DOs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3187" y="315973"/>
                <a:ext cx="8820235" cy="523220"/>
              </a:xfrm>
              <a:prstGeom prst="rect">
                <a:avLst/>
              </a:prstGeom>
              <a:blipFill>
                <a:blip r:embed="rId3"/>
                <a:stretch>
                  <a:fillRect l="-1168" t="-6316" r="-69" b="-24211"/>
                </a:stretch>
              </a:blipFill>
              <a:ln w="57150" cmpd="dbl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Down Arrow 6"/>
          <p:cNvSpPr/>
          <p:nvPr/>
        </p:nvSpPr>
        <p:spPr>
          <a:xfrm rot="16200000">
            <a:off x="3288221" y="3122580"/>
            <a:ext cx="484632" cy="26643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818482" y="3844861"/>
                <a:ext cx="29347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/>
                  <a:t> is a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DO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482" y="3844861"/>
                <a:ext cx="2934714" cy="400110"/>
              </a:xfrm>
              <a:prstGeom prst="rect">
                <a:avLst/>
              </a:prstGeom>
              <a:blipFill>
                <a:blip r:embed="rId4"/>
                <a:stretch>
                  <a:fillRect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131631" y="4077641"/>
                <a:ext cx="3896067" cy="560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1631" y="4077641"/>
                <a:ext cx="3896067" cy="56021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Down Arrow 9"/>
          <p:cNvSpPr/>
          <p:nvPr/>
        </p:nvSpPr>
        <p:spPr>
          <a:xfrm rot="16200000">
            <a:off x="3247995" y="4509467"/>
            <a:ext cx="484632" cy="266438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223860" y="5550374"/>
                <a:ext cx="4544577" cy="5602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𝑘</m:t>
                      </m:r>
                      <m:sSub>
                        <m:sSub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i="1" dirty="0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3860" y="5550374"/>
                <a:ext cx="4544577" cy="56021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818482" y="5182349"/>
                <a:ext cx="29347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 is a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DO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482" y="5182349"/>
                <a:ext cx="2934714" cy="400110"/>
              </a:xfrm>
              <a:prstGeom prst="rect">
                <a:avLst/>
              </a:prstGeom>
              <a:blipFill>
                <a:blip r:embed="rId7"/>
                <a:stretch>
                  <a:fillRect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849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val 52"/>
          <p:cNvSpPr/>
          <p:nvPr/>
        </p:nvSpPr>
        <p:spPr>
          <a:xfrm>
            <a:off x="8845603" y="2944283"/>
            <a:ext cx="2596212" cy="2596212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0" y="-81899"/>
            <a:ext cx="10515600" cy="1325563"/>
          </a:xfrm>
        </p:spPr>
        <p:txBody>
          <a:bodyPr/>
          <a:lstStyle/>
          <a:p>
            <a:r>
              <a:rPr lang="en-US" dirty="0"/>
              <a:t>3-Approx. Distance Oracles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-1" y="968482"/>
                <a:ext cx="12312073" cy="588951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Space: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dirty="0"/>
                  <a:t>Query time: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sz="3200" u="sng" dirty="0">
                    <a:solidFill>
                      <a:srgbClr val="0070C0"/>
                    </a:solidFill>
                  </a:rPr>
                  <a:t>Preprocessing algorithm</a:t>
                </a:r>
                <a:r>
                  <a:rPr lang="en-US" sz="3200" dirty="0">
                    <a:solidFill>
                      <a:srgbClr val="0070C0"/>
                    </a:solidFill>
                  </a:rPr>
                  <a:t>:</a:t>
                </a:r>
              </a:p>
              <a:p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𝑆𝑎𝑚𝑝𝑙𝑒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>
                    <a:solidFill>
                      <a:srgbClr val="7030A0"/>
                    </a:solidFill>
                  </a:rPr>
                  <a:t> 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dirty="0"/>
              </a:p>
              <a:p>
                <a:r>
                  <a:rPr lang="en-US" dirty="0"/>
                  <a:t>For each vertex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b="0" dirty="0"/>
              </a:p>
              <a:p>
                <a:pPr lvl="1">
                  <a:lnSpc>
                    <a:spcPct val="160000"/>
                  </a:lnSpc>
                </a:pP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≔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b="1" dirty="0"/>
                  <a:t>closest</a:t>
                </a:r>
                <a:r>
                  <a:rPr lang="en-US" sz="2800" dirty="0"/>
                  <a:t> vertex to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sz="2800" dirty="0"/>
              </a:p>
              <a:p>
                <a:pPr lvl="1">
                  <a:lnSpc>
                    <a:spcPct val="16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∖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lit/>
                      </m:rPr>
                      <a:rPr lang="en-US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800" dirty="0">
                  <a:solidFill>
                    <a:srgbClr val="7030A0"/>
                  </a:solidFill>
                </a:endParaRPr>
              </a:p>
              <a:p>
                <a:pPr lvl="1">
                  <a:lnSpc>
                    <a:spcPct val="160000"/>
                  </a:lnSpc>
                </a:pPr>
                <a:r>
                  <a:rPr lang="en-US" sz="2800" dirty="0"/>
                  <a:t>Store in </a:t>
                </a:r>
                <a:r>
                  <a:rPr lang="en-US" sz="2800" b="1" dirty="0"/>
                  <a:t>hash-table</a:t>
                </a:r>
                <a:r>
                  <a:rPr lang="en-US" sz="2800" dirty="0"/>
                  <a:t> distances between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800" b="0" dirty="0"/>
              </a:p>
              <a:p>
                <a:pPr marL="457200" lvl="1" indent="0">
                  <a:buNone/>
                </a:pPr>
                <a:r>
                  <a:rPr lang="en-US" sz="2800" dirty="0"/>
                  <a:t>and every vertex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28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" y="968482"/>
                <a:ext cx="12312073" cy="5889518"/>
              </a:xfrm>
              <a:blipFill>
                <a:blip r:embed="rId2"/>
                <a:stretch>
                  <a:fillRect l="-123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7626" y="279457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5397" y="297661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7797" y="330450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14658" y="321740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0399" y="341379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7325" y="410806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7591" y="460028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5362" y="478231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7762" y="51102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0106" y="433853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0364" y="521950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7546" y="479617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7812" y="528839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9180" y="507036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59" y="485304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8975" y="53794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30585" y="590761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29946" y="294428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0212" y="343650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7983" y="361853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0383" y="394642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1375" y="352751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82985" y="405572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8709" y="277444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4392" y="416640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4586" y="471434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0465" y="258385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1498798" y="3406390"/>
            <a:ext cx="425324" cy="424288"/>
            <a:chOff x="4691342" y="1700747"/>
            <a:chExt cx="425324" cy="42428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266348" y="3546192"/>
            <a:ext cx="425324" cy="424288"/>
            <a:chOff x="4691342" y="1700747"/>
            <a:chExt cx="425324" cy="424288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9427471" y="5976993"/>
            <a:ext cx="425324" cy="424288"/>
            <a:chOff x="4691342" y="1700747"/>
            <a:chExt cx="425324" cy="424288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665480" y="5140780"/>
            <a:ext cx="425324" cy="424288"/>
            <a:chOff x="4691342" y="1700747"/>
            <a:chExt cx="425324" cy="424288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6028" y="389393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1190" y="326124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87337" y="370920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0010332" y="3841462"/>
                <a:ext cx="4725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0332" y="3841462"/>
                <a:ext cx="47250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Oval 5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5198" y="203256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6361" y="212358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7971" y="265178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0152866" y="1884958"/>
            <a:ext cx="425324" cy="424288"/>
            <a:chOff x="4691342" y="1700747"/>
            <a:chExt cx="425324" cy="424288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041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Oval 52"/>
          <p:cNvSpPr/>
          <p:nvPr/>
        </p:nvSpPr>
        <p:spPr>
          <a:xfrm>
            <a:off x="8910256" y="2205380"/>
            <a:ext cx="2596212" cy="2596212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7" y="-128946"/>
            <a:ext cx="10515600" cy="1325563"/>
          </a:xfrm>
        </p:spPr>
        <p:txBody>
          <a:bodyPr/>
          <a:lstStyle/>
          <a:p>
            <a:r>
              <a:rPr lang="en-US" dirty="0"/>
              <a:t>3-Approx. Distance Oracles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71582" y="1180626"/>
                <a:ext cx="11971702" cy="5376791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Space: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b="0" dirty="0"/>
              </a:p>
              <a:p>
                <a:r>
                  <a:rPr lang="en-US" dirty="0"/>
                  <a:t>Query time: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endParaRPr lang="en-US" b="0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3200" u="sng" dirty="0">
                    <a:solidFill>
                      <a:srgbClr val="0070C0"/>
                    </a:solidFill>
                  </a:rPr>
                  <a:t>Query algorithm</a:t>
                </a:r>
                <a:r>
                  <a:rPr lang="en-US" sz="32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〈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〉</m:t>
                    </m:r>
                  </m:oMath>
                </a14:m>
                <a:endParaRPr lang="en-US" sz="3200" dirty="0">
                  <a:solidFill>
                    <a:srgbClr val="0070C0"/>
                  </a:solidFill>
                </a:endParaRPr>
              </a:p>
              <a:p>
                <a:r>
                  <a:rPr lang="en-US" sz="3200" dirty="0"/>
                  <a:t> If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3200" dirty="0"/>
                  <a:t> output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  <a:p>
                <a:r>
                  <a:rPr lang="en-US" sz="3200" dirty="0"/>
                  <a:t> Else: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d>
                          <m:d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82" y="1180626"/>
                <a:ext cx="11971702" cy="5376791"/>
              </a:xfrm>
              <a:blipFill>
                <a:blip r:embed="rId2"/>
                <a:stretch>
                  <a:fillRect l="-1324" t="-1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2279" y="205567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0050" y="22377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2450" y="256559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9311" y="247850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5052" y="267489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1978" y="336916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2244" y="386138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0015" y="404341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2415" y="437130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4759" y="359963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5017" y="448060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2199" y="405726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2465" y="454948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3833" y="433146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6112" y="411413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13628" y="4640504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3567" y="592036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4599" y="220538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4865" y="269759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2636" y="287963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5036" y="320752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6028" y="278861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7638" y="331681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3362" y="203554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9045" y="342750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9239" y="397543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5118" y="184494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1563451" y="2667487"/>
            <a:ext cx="425324" cy="424288"/>
            <a:chOff x="4691342" y="1700747"/>
            <a:chExt cx="425324" cy="42428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331001" y="2807289"/>
            <a:ext cx="425324" cy="424288"/>
            <a:chOff x="4691342" y="1700747"/>
            <a:chExt cx="425324" cy="424288"/>
          </a:xfrm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9492124" y="5238090"/>
            <a:ext cx="425324" cy="424288"/>
            <a:chOff x="4691342" y="1700747"/>
            <a:chExt cx="425324" cy="424288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730133" y="4401877"/>
            <a:ext cx="425324" cy="424288"/>
            <a:chOff x="4691342" y="1700747"/>
            <a:chExt cx="425324" cy="424288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0681" y="315503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5843" y="252234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1990" y="297030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10074985" y="3102559"/>
                <a:ext cx="4725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4985" y="3102559"/>
                <a:ext cx="47250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Oval 5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9851" y="129366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1014" y="138468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2624" y="191288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10217519" y="1146055"/>
            <a:ext cx="425324" cy="424288"/>
            <a:chOff x="4691342" y="1700747"/>
            <a:chExt cx="425324" cy="424288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0160531" y="5488161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60531" y="5488161"/>
                <a:ext cx="48231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Straight Connector 44"/>
          <p:cNvCxnSpPr/>
          <p:nvPr/>
        </p:nvCxnSpPr>
        <p:spPr>
          <a:xfrm>
            <a:off x="10308331" y="3763444"/>
            <a:ext cx="594623" cy="6468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3" idx="4"/>
          </p:cNvCxnSpPr>
          <p:nvPr/>
        </p:nvCxnSpPr>
        <p:spPr>
          <a:xfrm>
            <a:off x="10284626" y="3781663"/>
            <a:ext cx="273002" cy="213379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0886635" y="4735950"/>
                <a:ext cx="97539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6635" y="4735950"/>
                <a:ext cx="97539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Straight Connector 60"/>
          <p:cNvCxnSpPr/>
          <p:nvPr/>
        </p:nvCxnSpPr>
        <p:spPr>
          <a:xfrm flipH="1">
            <a:off x="10581333" y="4801592"/>
            <a:ext cx="341416" cy="112510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val 6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0287" y="6055921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8377" y="6043638"/>
            <a:ext cx="179734" cy="182033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cxnSp>
        <p:nvCxnSpPr>
          <p:cNvPr id="68" name="Straight Connector 67"/>
          <p:cNvCxnSpPr>
            <a:stCxn id="66" idx="2"/>
            <a:endCxn id="65" idx="6"/>
          </p:cNvCxnSpPr>
          <p:nvPr/>
        </p:nvCxnSpPr>
        <p:spPr>
          <a:xfrm flipH="1">
            <a:off x="2990021" y="6134655"/>
            <a:ext cx="2328356" cy="122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2658998" y="6146937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8998" y="6146937"/>
                <a:ext cx="48231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139425" y="6127941"/>
                <a:ext cx="48231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9425" y="6127941"/>
                <a:ext cx="48231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5" name="Group 74"/>
          <p:cNvGrpSpPr/>
          <p:nvPr/>
        </p:nvGrpSpPr>
        <p:grpSpPr>
          <a:xfrm>
            <a:off x="5196413" y="4826124"/>
            <a:ext cx="425324" cy="424288"/>
            <a:chOff x="4691342" y="1700747"/>
            <a:chExt cx="425324" cy="424288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cxnSp>
        <p:nvCxnSpPr>
          <p:cNvPr id="78" name="Straight Connector 77"/>
          <p:cNvCxnSpPr>
            <a:stCxn id="76" idx="4"/>
            <a:endCxn id="66" idx="0"/>
          </p:cNvCxnSpPr>
          <p:nvPr/>
        </p:nvCxnSpPr>
        <p:spPr>
          <a:xfrm flipH="1">
            <a:off x="5408244" y="5250412"/>
            <a:ext cx="831" cy="7932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3803273" y="6134654"/>
                <a:ext cx="5229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273" y="6134654"/>
                <a:ext cx="522900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5535000" y="5441038"/>
                <a:ext cx="94468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5000" y="5441038"/>
                <a:ext cx="944682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5618333" y="4713352"/>
                <a:ext cx="108658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8333" y="4713352"/>
                <a:ext cx="1086580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Connector 83"/>
          <p:cNvCxnSpPr>
            <a:stCxn id="65" idx="7"/>
            <a:endCxn id="76" idx="2"/>
          </p:cNvCxnSpPr>
          <p:nvPr/>
        </p:nvCxnSpPr>
        <p:spPr>
          <a:xfrm flipV="1">
            <a:off x="2963700" y="5038268"/>
            <a:ext cx="2232713" cy="10443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3202901" y="4903386"/>
                <a:ext cx="117230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Δ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901" y="4903386"/>
                <a:ext cx="1172309" cy="58477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1553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dirty="0"/>
              <a:t>Space: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7763" y="1325563"/>
                <a:ext cx="5858163" cy="4351338"/>
              </a:xfrm>
              <a:solidFill>
                <a:schemeClr val="bg2"/>
              </a:solidFill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u="sng" dirty="0">
                    <a:solidFill>
                      <a:srgbClr val="0070C0"/>
                    </a:solidFill>
                  </a:rPr>
                  <a:t>Preprocessing algorithm</a:t>
                </a:r>
                <a:r>
                  <a:rPr lang="en-US" sz="2400" dirty="0">
                    <a:solidFill>
                      <a:srgbClr val="0070C0"/>
                    </a:solidFill>
                  </a:rPr>
                  <a:t>:</a:t>
                </a:r>
              </a:p>
              <a:p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←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𝑆𝑎𝑚𝑝𝑙𝑒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/>
                  <a:t> ,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𝑐</m:t>
                    </m:r>
                    <m:r>
                      <m:rPr>
                        <m:sty m:val="p"/>
                      </m:rPr>
                      <a:rPr lang="en-US" sz="2000" i="1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sz="2000" dirty="0"/>
              </a:p>
              <a:p>
                <a:r>
                  <a:rPr lang="en-US" sz="2000" dirty="0"/>
                  <a:t>For each vertex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sz="2000" dirty="0"/>
              </a:p>
              <a:p>
                <a:pPr lvl="1">
                  <a:lnSpc>
                    <a:spcPct val="160000"/>
                  </a:lnSpc>
                </a:pP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≔</m:t>
                    </m:r>
                  </m:oMath>
                </a14:m>
                <a:r>
                  <a:rPr lang="en-US" sz="2000" dirty="0"/>
                  <a:t> closest vertex to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is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sz="2000" dirty="0"/>
              </a:p>
              <a:p>
                <a:pPr lvl="1">
                  <a:lnSpc>
                    <a:spcPct val="16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lit/>
                      </m:rPr>
                      <a:rPr lang="en-US" sz="2000" i="1"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∖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∣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𝑤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lit/>
                      </m:rPr>
                      <a:rPr lang="en-US" sz="2000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sz="2000" dirty="0"/>
              </a:p>
              <a:p>
                <a:pPr lvl="1">
                  <a:lnSpc>
                    <a:spcPct val="160000"/>
                  </a:lnSpc>
                </a:pPr>
                <a:r>
                  <a:rPr lang="en-US" sz="2000" dirty="0"/>
                  <a:t>Store in </a:t>
                </a:r>
                <a:r>
                  <a:rPr lang="en-US" sz="2000" b="1" dirty="0"/>
                  <a:t>hash-table</a:t>
                </a:r>
                <a:r>
                  <a:rPr lang="en-US" sz="2000" dirty="0"/>
                  <a:t> distances between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dirty="0"/>
              </a:p>
              <a:p>
                <a:pPr marL="457200" lvl="1" indent="0">
                  <a:buNone/>
                </a:pPr>
                <a:r>
                  <a:rPr lang="en-US" sz="2000" dirty="0"/>
                  <a:t>and every vertex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∪</m:t>
                    </m:r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7763" y="1325563"/>
                <a:ext cx="5858163" cy="4351338"/>
              </a:xfrm>
              <a:blipFill>
                <a:blip r:embed="rId2"/>
                <a:stretch>
                  <a:fillRect l="-1561" t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/>
              <p:cNvSpPr txBox="1">
                <a:spLocks/>
              </p:cNvSpPr>
              <p:nvPr/>
            </p:nvSpPr>
            <p:spPr>
              <a:xfrm>
                <a:off x="6347692" y="1325563"/>
                <a:ext cx="5650346" cy="435133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u="sng" dirty="0">
                    <a:solidFill>
                      <a:schemeClr val="tx1"/>
                    </a:solidFill>
                  </a:rPr>
                  <a:t>Claim</a:t>
                </a:r>
                <a:r>
                  <a:rPr lang="en-US" sz="2400" dirty="0">
                    <a:solidFill>
                      <a:schemeClr val="tx1"/>
                    </a:solidFill>
                  </a:rPr>
                  <a:t>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2400" dirty="0">
                            <a:solidFill>
                              <a:schemeClr val="tx1"/>
                            </a:solidFill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w.h.p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≔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sty m:val="p"/>
                      </m:rPr>
                      <a:rPr lang="en-US" sz="2400" i="1" dirty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closest vertices to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sz="2400" dirty="0"/>
              </a:p>
              <a:p>
                <a:pPr>
                  <a:buFont typeface="Wingdings" panose="05000000000000000000" pitchFamily="2" charset="2"/>
                  <a:buChar char="à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𝑁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𝑣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∩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𝑆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∅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>
                    <a:sym typeface="Wingdings" panose="05000000000000000000" pitchFamily="2" charset="2"/>
                  </a:rPr>
                  <a:t>w.h.p. </a:t>
                </a:r>
              </a:p>
              <a:p>
                <a:pPr>
                  <a:buFont typeface="Wingdings" panose="05000000000000000000" pitchFamily="2" charset="2"/>
                  <a:buChar char="à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𝐵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𝑣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⊆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𝑁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𝑣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chemeClr val="tx1"/>
                    </a:solidFill>
                  </a:rPr>
                  <a:t>QED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7692" y="1325563"/>
                <a:ext cx="5650346" cy="4351338"/>
              </a:xfrm>
              <a:prstGeom prst="rect">
                <a:avLst/>
              </a:prstGeom>
              <a:blipFill>
                <a:blip r:embed="rId3"/>
                <a:stretch>
                  <a:fillRect l="-2157" t="-238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Oval 39"/>
          <p:cNvSpPr/>
          <p:nvPr/>
        </p:nvSpPr>
        <p:spPr>
          <a:xfrm>
            <a:off x="9492144" y="3664718"/>
            <a:ext cx="2596212" cy="259621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4167" y="351501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1938" y="369704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04338" y="402493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199" y="393784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6940" y="413423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3866" y="482850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4132" y="5320719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1903" y="550275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4303" y="5830642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76647" y="505896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6905" y="593993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4087" y="551660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4353" y="600882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5721" y="579080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8000" y="5573475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6487" y="3664718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96753" y="4156937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4524" y="433897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26924" y="4666860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9526" y="4776156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1312021" y="5861215"/>
            <a:ext cx="425324" cy="424288"/>
            <a:chOff x="4691342" y="1700747"/>
            <a:chExt cx="425324" cy="424288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1342" y="1700747"/>
              <a:ext cx="425324" cy="424288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20EC928E-0BB3-46C0-926B-37399A8C39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3879" y="1811433"/>
              <a:ext cx="212662" cy="21214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he-IL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72" name="Oval 71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7731" y="3981681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20EC928E-0BB3-46C0-926B-37399A8C39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878" y="4429643"/>
            <a:ext cx="179734" cy="182033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he-I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/>
              <p:cNvSpPr txBox="1"/>
              <p:nvPr/>
            </p:nvSpPr>
            <p:spPr>
              <a:xfrm>
                <a:off x="10656873" y="4561897"/>
                <a:ext cx="47250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4" name="TextBox 7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6873" y="4561897"/>
                <a:ext cx="47250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0171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5133</TotalTime>
  <Words>1358</Words>
  <Application>Microsoft Office PowerPoint</Application>
  <PresentationFormat>Widescreen</PresentationFormat>
  <Paragraphs>222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Comic Sans MS</vt:lpstr>
      <vt:lpstr>Symbol</vt:lpstr>
      <vt:lpstr>Wingdings</vt:lpstr>
      <vt:lpstr>Office Theme</vt:lpstr>
      <vt:lpstr>Succinct Graph Structures  and Their Applications Ulpana 2024 </vt:lpstr>
      <vt:lpstr>Distance Oracles</vt:lpstr>
      <vt:lpstr>Distance Oracles</vt:lpstr>
      <vt:lpstr>History of DO</vt:lpstr>
      <vt:lpstr>Space Lower Bound</vt:lpstr>
      <vt:lpstr>PowerPoint Presentation</vt:lpstr>
      <vt:lpstr>3-Approx. Distance Oracles</vt:lpstr>
      <vt:lpstr>3-Approx. Distance Oracles</vt:lpstr>
      <vt:lpstr>Space:</vt:lpstr>
      <vt:lpstr>(2k-1) Approximate Oracle</vt:lpstr>
      <vt:lpstr>Bunches</vt:lpstr>
      <vt:lpstr>Space Argument:</vt:lpstr>
      <vt:lpstr>Intuition for Query Alg</vt:lpstr>
      <vt:lpstr>(2k-1) Approximate Oracle</vt:lpstr>
      <vt:lpstr>Stretch Argument</vt:lpstr>
      <vt:lpstr>Stretch Argument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Succinct Graph Structures  and Their Applications</dc:title>
  <dc:creator>Meravi</dc:creator>
  <cp:lastModifiedBy>Merav Parter</cp:lastModifiedBy>
  <cp:revision>133</cp:revision>
  <cp:lastPrinted>2022-04-13T11:10:19Z</cp:lastPrinted>
  <dcterms:created xsi:type="dcterms:W3CDTF">2020-04-22T08:00:00Z</dcterms:created>
  <dcterms:modified xsi:type="dcterms:W3CDTF">2024-09-17T09:06:21Z</dcterms:modified>
</cp:coreProperties>
</file>