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8" r:id="rId4"/>
    <p:sldId id="258" r:id="rId5"/>
    <p:sldId id="259" r:id="rId6"/>
    <p:sldId id="260" r:id="rId7"/>
    <p:sldId id="264" r:id="rId8"/>
    <p:sldId id="261" r:id="rId9"/>
    <p:sldId id="265" r:id="rId10"/>
    <p:sldId id="266" r:id="rId11"/>
    <p:sldId id="268" r:id="rId12"/>
    <p:sldId id="269" r:id="rId13"/>
    <p:sldId id="270" r:id="rId14"/>
    <p:sldId id="262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9" r:id="rId23"/>
    <p:sldId id="280" r:id="rId24"/>
    <p:sldId id="282" r:id="rId25"/>
    <p:sldId id="281" r:id="rId26"/>
    <p:sldId id="285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2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59" d="100"/>
          <a:sy n="159" d="100"/>
        </p:scale>
        <p:origin x="384" y="162"/>
      </p:cViewPr>
      <p:guideLst>
        <p:guide orient="horz" pos="4320"/>
        <p:guide pos="3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D489D-DAC4-4C7E-B0BC-74C33A066FBC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82775-E000-47AD-80BE-E104AACA3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4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9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5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8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4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3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79EAC-ADFF-4087-9292-54A4C169A6B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" Type="http://schemas.openxmlformats.org/officeDocument/2006/relationships/image" Target="../media/image70.png"/><Relationship Id="rId21" Type="http://schemas.openxmlformats.org/officeDocument/2006/relationships/image" Target="../media/image88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image" Target="../media/image69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91.png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1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364" y="595889"/>
            <a:ext cx="9697278" cy="38099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Succinct Graph Structures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and Their Applications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5400" dirty="0"/>
              <a:t>Spring 2020</a:t>
            </a:r>
            <a:br>
              <a:rPr lang="en-US" sz="5400" dirty="0"/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221" y="3879129"/>
            <a:ext cx="9439564" cy="2253817"/>
          </a:xfrm>
        </p:spPr>
        <p:txBody>
          <a:bodyPr/>
          <a:lstStyle/>
          <a:p>
            <a:endParaRPr lang="en-US" dirty="0"/>
          </a:p>
          <a:p>
            <a:r>
              <a:rPr lang="en-US" sz="3200" dirty="0"/>
              <a:t>Class 6: Low Stretch Spanning Trees</a:t>
            </a:r>
          </a:p>
        </p:txBody>
      </p:sp>
    </p:spTree>
    <p:extLst>
      <p:ext uri="{BB962C8B-B14F-4D97-AF65-F5344CB8AC3E}">
        <p14:creationId xmlns:p14="http://schemas.microsoft.com/office/powerpoint/2010/main" val="1316207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6237" y="1511589"/>
                <a:ext cx="7437582" cy="4351338"/>
              </a:xfrm>
              <a:ln w="571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Alg. LDD(G’,G,D)</a:t>
                </a:r>
              </a:p>
              <a:p>
                <a:endParaRPr lang="en-US" dirty="0"/>
              </a:p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unmark all vertices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While there are unmarked vertices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do: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Pick an 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unmarked</a:t>
                </a:r>
                <a:r>
                  <a:rPr lang="en-US" dirty="0"/>
                  <a:t>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𝐺𝑒𝑜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/>
                  <a:t>Add all 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unmarked</a:t>
                </a:r>
                <a:r>
                  <a:rPr lang="en-US" dirty="0"/>
                  <a:t> vertices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𝐵𝑎𝑙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237" y="1511589"/>
                <a:ext cx="7437582" cy="4351338"/>
              </a:xfrm>
              <a:blipFill>
                <a:blip r:embed="rId2"/>
                <a:stretch>
                  <a:fillRect l="-1302" t="-1798"/>
                </a:stretch>
              </a:blip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Low Diameter Decomposition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807196" y="3680393"/>
            <a:ext cx="1127992" cy="1127992"/>
            <a:chOff x="8807196" y="3680393"/>
            <a:chExt cx="1127992" cy="1127992"/>
          </a:xfrm>
        </p:grpSpPr>
        <p:sp>
          <p:nvSpPr>
            <p:cNvPr id="5" name="Oval 4"/>
            <p:cNvSpPr/>
            <p:nvPr/>
          </p:nvSpPr>
          <p:spPr>
            <a:xfrm>
              <a:off x="8807196" y="3680393"/>
              <a:ext cx="1127992" cy="11279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312568" y="4168939"/>
              <a:ext cx="157018" cy="15701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9160237" y="3791666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0237" y="3791666"/>
                  <a:ext cx="43774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 flipH="1">
              <a:off x="8910623" y="4294488"/>
              <a:ext cx="458259" cy="2717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8966937" y="4337055"/>
                  <a:ext cx="63104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6937" y="4337055"/>
                  <a:ext cx="63104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096782" y="3736335"/>
                <a:ext cx="6258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782" y="3736335"/>
                <a:ext cx="62588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9579901" y="3392637"/>
            <a:ext cx="1659657" cy="1659657"/>
            <a:chOff x="9579901" y="3392637"/>
            <a:chExt cx="1659657" cy="1659657"/>
          </a:xfrm>
        </p:grpSpPr>
        <p:sp>
          <p:nvSpPr>
            <p:cNvPr id="10" name="Oval 9"/>
            <p:cNvSpPr/>
            <p:nvPr/>
          </p:nvSpPr>
          <p:spPr>
            <a:xfrm>
              <a:off x="9579901" y="3392637"/>
              <a:ext cx="1659657" cy="165965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0309500" y="4121155"/>
              <a:ext cx="200455" cy="20045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11" idx="3"/>
              <a:endCxn id="10" idx="3"/>
            </p:cNvCxnSpPr>
            <p:nvPr/>
          </p:nvCxnSpPr>
          <p:spPr>
            <a:xfrm flipH="1">
              <a:off x="9822952" y="4292254"/>
              <a:ext cx="515904" cy="51698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9894079" y="4475597"/>
                  <a:ext cx="8256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4079" y="4475597"/>
                  <a:ext cx="825625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10338856" y="2750204"/>
            <a:ext cx="1300018" cy="1300018"/>
            <a:chOff x="10338856" y="2750204"/>
            <a:chExt cx="1300018" cy="1300018"/>
          </a:xfrm>
        </p:grpSpPr>
        <p:sp>
          <p:nvSpPr>
            <p:cNvPr id="15" name="Oval 14"/>
            <p:cNvSpPr/>
            <p:nvPr/>
          </p:nvSpPr>
          <p:spPr>
            <a:xfrm>
              <a:off x="10338856" y="2750204"/>
              <a:ext cx="1300018" cy="130001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0910356" y="3321704"/>
              <a:ext cx="157018" cy="15701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0743734" y="2934066"/>
                  <a:ext cx="49026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3734" y="2934066"/>
                  <a:ext cx="490262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/>
            <p:nvPr/>
          </p:nvCxnSpPr>
          <p:spPr>
            <a:xfrm flipH="1">
              <a:off x="10452097" y="3443727"/>
              <a:ext cx="458259" cy="2717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0587280" y="3452691"/>
                  <a:ext cx="64671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7280" y="3452691"/>
                  <a:ext cx="646716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3289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0200" y="1576243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Claim 1: </a:t>
                </a:r>
                <a:r>
                  <a:rPr lang="en-US" dirty="0">
                    <a:solidFill>
                      <a:schemeClr val="tx1"/>
                    </a:solidFill>
                  </a:rPr>
                  <a:t>weak diameter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at most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lvl="1" indent="0">
                  <a:lnSpc>
                    <a:spcPct val="150000"/>
                  </a:lnSpc>
                  <a:spcBef>
                    <a:spcPts val="1000"/>
                  </a:spcBef>
                  <a:buNone/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Pf: </a:t>
                </a:r>
                <a:r>
                  <a:rPr lang="en-US" sz="2800" dirty="0"/>
                  <a:t>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800" b="0" dirty="0">
                    <a:latin typeface="Cambria Math" panose="02040503050406030204" pitchFamily="18" charset="0"/>
                  </a:rPr>
                  <a:t>D/2  </a:t>
                </a:r>
                <a:r>
                  <a:rPr lang="en-US" sz="2800" b="0" dirty="0" err="1">
                    <a:latin typeface="Cambria Math" panose="02040503050406030204" pitchFamily="18" charset="0"/>
                  </a:rPr>
                  <a:t>w.h.p</a:t>
                </a:r>
                <a:endParaRPr lang="en-US" sz="2800" b="0" dirty="0">
                  <a:latin typeface="Cambria Math" panose="02040503050406030204" pitchFamily="18" charset="0"/>
                </a:endParaRPr>
              </a:p>
              <a:p>
                <a:pPr marL="0" lvl="1" indent="0">
                  <a:lnSpc>
                    <a:spcPct val="15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𝑝𝐷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𝑛𝐷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/(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marL="0" lvl="1" indent="0">
                  <a:spcBef>
                    <a:spcPts val="1000"/>
                  </a:spcBef>
                  <a:buNone/>
                </a:pPr>
                <a:r>
                  <a:rPr lang="en-US" sz="2800" dirty="0"/>
                  <a:t>The claim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holds 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200" y="1576243"/>
                <a:ext cx="10515600" cy="4351338"/>
              </a:xfrm>
              <a:blipFill>
                <a:blip r:embed="rId2"/>
                <a:stretch>
                  <a:fillRect l="-1159" t="-238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Low Diameter Decomposition</a:t>
            </a:r>
          </a:p>
        </p:txBody>
      </p:sp>
    </p:spTree>
    <p:extLst>
      <p:ext uri="{BB962C8B-B14F-4D97-AF65-F5344CB8AC3E}">
        <p14:creationId xmlns:p14="http://schemas.microsoft.com/office/powerpoint/2010/main" val="255368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9340422" y="4149208"/>
            <a:ext cx="2539725" cy="25397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581696" y="4385624"/>
            <a:ext cx="2016320" cy="201632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845967" y="4639624"/>
            <a:ext cx="1508320" cy="150832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095348" y="4884047"/>
            <a:ext cx="1005983" cy="100598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94919" y="716049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Claim 2: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]≤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9" y="716049"/>
                <a:ext cx="10515600" cy="4351338"/>
              </a:xfrm>
              <a:prstGeom prst="rect">
                <a:avLst/>
              </a:prstGeom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414105" y="-3309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Low Diameter Decomposition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46749" y="1408478"/>
                <a:ext cx="10697800" cy="95410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Sampling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𝐺𝑒𝑜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flipping a coin 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and counting </a:t>
                </a:r>
              </a:p>
              <a:p>
                <a:r>
                  <a:rPr lang="en-US" sz="2800" dirty="0"/>
                  <a:t>				#flips until first head 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49" y="1408478"/>
                <a:ext cx="10697800" cy="954107"/>
              </a:xfrm>
              <a:prstGeom prst="rect">
                <a:avLst/>
              </a:prstGeom>
              <a:blipFill>
                <a:blip r:embed="rId3"/>
                <a:stretch>
                  <a:fillRect l="-1140" t="-5732" r="-228" b="-1719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10284212" y="5074131"/>
            <a:ext cx="637127" cy="6371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H="1">
            <a:off x="10543739" y="5333659"/>
            <a:ext cx="118072" cy="1180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0994435" y="5333659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4435" y="5333659"/>
                <a:ext cx="4823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 flipH="1">
            <a:off x="11017118" y="5652222"/>
            <a:ext cx="118072" cy="1180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122117" y="2607603"/>
                <a:ext cx="11099577" cy="2166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Assume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(centered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⁡[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∈[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]| </m:t>
                    </m:r>
                    <m:sSub>
                      <m:sSubPr>
                        <m:ctrlPr>
                          <a:rPr lang="en-US" sz="2800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17" y="2607603"/>
                <a:ext cx="11099577" cy="2166619"/>
              </a:xfrm>
              <a:prstGeom prst="rect">
                <a:avLst/>
              </a:prstGeom>
              <a:blipFill>
                <a:blip r:embed="rId5"/>
                <a:stretch>
                  <a:fillRect l="-109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10235016" y="6285127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016" y="6285127"/>
                <a:ext cx="48231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 flipH="1">
            <a:off x="10708931" y="6549036"/>
            <a:ext cx="118072" cy="1180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10141766" y="4966027"/>
                <a:ext cx="5414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766" y="4966027"/>
                <a:ext cx="54143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reeform 37"/>
          <p:cNvSpPr/>
          <p:nvPr/>
        </p:nvSpPr>
        <p:spPr>
          <a:xfrm>
            <a:off x="10601523" y="5337150"/>
            <a:ext cx="480291" cy="318479"/>
          </a:xfrm>
          <a:custGeom>
            <a:avLst/>
            <a:gdLst>
              <a:gd name="connsiteX0" fmla="*/ 0 w 480291"/>
              <a:gd name="connsiteY0" fmla="*/ 50625 h 318479"/>
              <a:gd name="connsiteX1" fmla="*/ 323273 w 480291"/>
              <a:gd name="connsiteY1" fmla="*/ 13679 h 318479"/>
              <a:gd name="connsiteX2" fmla="*/ 277091 w 480291"/>
              <a:gd name="connsiteY2" fmla="*/ 253825 h 318479"/>
              <a:gd name="connsiteX3" fmla="*/ 480291 w 480291"/>
              <a:gd name="connsiteY3" fmla="*/ 318479 h 31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91" h="318479">
                <a:moveTo>
                  <a:pt x="0" y="50625"/>
                </a:moveTo>
                <a:cubicBezTo>
                  <a:pt x="138545" y="15218"/>
                  <a:pt x="277091" y="-20188"/>
                  <a:pt x="323273" y="13679"/>
                </a:cubicBezTo>
                <a:cubicBezTo>
                  <a:pt x="369455" y="47546"/>
                  <a:pt x="250921" y="203025"/>
                  <a:pt x="277091" y="253825"/>
                </a:cubicBezTo>
                <a:cubicBezTo>
                  <a:pt x="303261" y="304625"/>
                  <a:pt x="391776" y="311552"/>
                  <a:pt x="480291" y="31847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0365753" y="5443193"/>
            <a:ext cx="372642" cy="1157854"/>
          </a:xfrm>
          <a:custGeom>
            <a:avLst/>
            <a:gdLst>
              <a:gd name="connsiteX0" fmla="*/ 235770 w 429734"/>
              <a:gd name="connsiteY0" fmla="*/ 0 h 1256146"/>
              <a:gd name="connsiteX1" fmla="*/ 32570 w 429734"/>
              <a:gd name="connsiteY1" fmla="*/ 221673 h 1256146"/>
              <a:gd name="connsiteX2" fmla="*/ 189588 w 429734"/>
              <a:gd name="connsiteY2" fmla="*/ 526473 h 1256146"/>
              <a:gd name="connsiteX3" fmla="*/ 4861 w 429734"/>
              <a:gd name="connsiteY3" fmla="*/ 886691 h 1256146"/>
              <a:gd name="connsiteX4" fmla="*/ 429734 w 429734"/>
              <a:gd name="connsiteY4" fmla="*/ 1256146 h 125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34" h="1256146">
                <a:moveTo>
                  <a:pt x="235770" y="0"/>
                </a:moveTo>
                <a:cubicBezTo>
                  <a:pt x="138018" y="66964"/>
                  <a:pt x="40267" y="133928"/>
                  <a:pt x="32570" y="221673"/>
                </a:cubicBezTo>
                <a:cubicBezTo>
                  <a:pt x="24873" y="309419"/>
                  <a:pt x="194206" y="415637"/>
                  <a:pt x="189588" y="526473"/>
                </a:cubicBezTo>
                <a:cubicBezTo>
                  <a:pt x="184970" y="637309"/>
                  <a:pt x="-35163" y="765079"/>
                  <a:pt x="4861" y="886691"/>
                </a:cubicBezTo>
                <a:cubicBezTo>
                  <a:pt x="44885" y="1008303"/>
                  <a:pt x="237309" y="1132224"/>
                  <a:pt x="429734" y="125614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10841668" y="5751316"/>
            <a:ext cx="252857" cy="83920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10942630" y="5898022"/>
                <a:ext cx="13692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2630" y="5898022"/>
                <a:ext cx="1369221" cy="461665"/>
              </a:xfrm>
              <a:prstGeom prst="rect">
                <a:avLst/>
              </a:prstGeom>
              <a:blipFill>
                <a:blip r:embed="rId8"/>
                <a:stretch>
                  <a:fillRect r="-889" b="-18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212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9543" y="1403924"/>
                <a:ext cx="7437582" cy="3648370"/>
              </a:xfrm>
              <a:ln w="571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Alg. LDD(G’,G,D)</a:t>
                </a:r>
              </a:p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unmark all vertices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While there are unmarked vertices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do: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Pick an unmarked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𝐺𝑒𝑜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/>
                  <a:t>Add all unmarked vertices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𝐵𝑎𝑙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543" y="1403924"/>
                <a:ext cx="7437582" cy="3648370"/>
              </a:xfrm>
              <a:blipFill>
                <a:blip r:embed="rId2"/>
                <a:stretch>
                  <a:fillRect l="-1302" t="-1974" b="-164"/>
                </a:stretch>
              </a:blip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Low Diameter Decomposition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807196" y="3680393"/>
            <a:ext cx="1127992" cy="1127992"/>
            <a:chOff x="8807196" y="3680393"/>
            <a:chExt cx="1127992" cy="1127992"/>
          </a:xfrm>
        </p:grpSpPr>
        <p:sp>
          <p:nvSpPr>
            <p:cNvPr id="5" name="Oval 4"/>
            <p:cNvSpPr/>
            <p:nvPr/>
          </p:nvSpPr>
          <p:spPr>
            <a:xfrm>
              <a:off x="8807196" y="3680393"/>
              <a:ext cx="1127992" cy="11279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312568" y="4168939"/>
              <a:ext cx="157018" cy="15701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9160237" y="3791666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0237" y="3791666"/>
                  <a:ext cx="43774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 flipH="1">
              <a:off x="8910623" y="4294488"/>
              <a:ext cx="458259" cy="2717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8966937" y="4337055"/>
                  <a:ext cx="63104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6937" y="4337055"/>
                  <a:ext cx="63104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096782" y="3736335"/>
                <a:ext cx="6258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782" y="3736335"/>
                <a:ext cx="62588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9579901" y="3392637"/>
            <a:ext cx="1659657" cy="1659657"/>
            <a:chOff x="9579901" y="3392637"/>
            <a:chExt cx="1659657" cy="1659657"/>
          </a:xfrm>
        </p:grpSpPr>
        <p:sp>
          <p:nvSpPr>
            <p:cNvPr id="10" name="Oval 9"/>
            <p:cNvSpPr/>
            <p:nvPr/>
          </p:nvSpPr>
          <p:spPr>
            <a:xfrm>
              <a:off x="9579901" y="3392637"/>
              <a:ext cx="1659657" cy="165965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0309500" y="4121155"/>
              <a:ext cx="200455" cy="20045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11" idx="3"/>
              <a:endCxn id="10" idx="3"/>
            </p:cNvCxnSpPr>
            <p:nvPr/>
          </p:nvCxnSpPr>
          <p:spPr>
            <a:xfrm flipH="1">
              <a:off x="9822952" y="4292254"/>
              <a:ext cx="515904" cy="51698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9894079" y="4475597"/>
                  <a:ext cx="8256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4079" y="4475597"/>
                  <a:ext cx="825625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10338856" y="2750204"/>
            <a:ext cx="1300018" cy="1300018"/>
            <a:chOff x="10338856" y="2750204"/>
            <a:chExt cx="1300018" cy="1300018"/>
          </a:xfrm>
        </p:grpSpPr>
        <p:sp>
          <p:nvSpPr>
            <p:cNvPr id="15" name="Oval 14"/>
            <p:cNvSpPr/>
            <p:nvPr/>
          </p:nvSpPr>
          <p:spPr>
            <a:xfrm>
              <a:off x="10338856" y="2750204"/>
              <a:ext cx="1300018" cy="130001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0910356" y="3321704"/>
              <a:ext cx="157018" cy="15701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0743734" y="2934066"/>
                  <a:ext cx="49026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3734" y="2934066"/>
                  <a:ext cx="490262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/>
            <p:nvPr/>
          </p:nvCxnSpPr>
          <p:spPr>
            <a:xfrm flipH="1">
              <a:off x="10452097" y="3443727"/>
              <a:ext cx="458259" cy="2717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0587280" y="3452691"/>
                  <a:ext cx="64671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7280" y="3452691"/>
                  <a:ext cx="646716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ight Arrow 23"/>
          <p:cNvSpPr/>
          <p:nvPr/>
        </p:nvSpPr>
        <p:spPr>
          <a:xfrm>
            <a:off x="511208" y="55565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584020" y="5545796"/>
                <a:ext cx="93263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Diam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,  separation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020" y="5545796"/>
                <a:ext cx="9326336" cy="523220"/>
              </a:xfrm>
              <a:prstGeom prst="rect">
                <a:avLst/>
              </a:prstGeom>
              <a:blipFill>
                <a:blip r:embed="rId9"/>
                <a:stretch>
                  <a:fillRect l="-1373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24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Tree Embedding given LDD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1966" y="1407184"/>
                <a:ext cx="10515600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Recursive application of LDD algorithm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LDD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  <a:r>
                  <a:rPr lang="en-US" dirty="0"/>
                  <a:t>where</a:t>
                </a:r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𝐷𝑖𝑎𝑚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B0F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Form a weighted tree of depth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𝐷𝑖𝑎𝑚</m:t>
                        </m:r>
                      </m:e>
                    </m:func>
                  </m:oMath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Leaf nodes are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966" y="1407184"/>
                <a:ext cx="10515600" cy="43513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9513452" y="1930404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332218" y="1407184"/>
                <a:ext cx="5656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218" y="1407184"/>
                <a:ext cx="56566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8543634" y="2105895"/>
            <a:ext cx="1074912" cy="7573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4" idx="4"/>
          </p:cNvCxnSpPr>
          <p:nvPr/>
        </p:nvCxnSpPr>
        <p:spPr>
          <a:xfrm>
            <a:off x="9615052" y="2133604"/>
            <a:ext cx="77496" cy="9051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4"/>
          </p:cNvCxnSpPr>
          <p:nvPr/>
        </p:nvCxnSpPr>
        <p:spPr>
          <a:xfrm>
            <a:off x="9615052" y="2133604"/>
            <a:ext cx="1431636" cy="7296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892469" y="2766296"/>
            <a:ext cx="914400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208651" y="2784768"/>
            <a:ext cx="914400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538689" y="2812332"/>
            <a:ext cx="914400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854511" y="2992663"/>
                <a:ext cx="9628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511" y="2992663"/>
                <a:ext cx="962892" cy="461665"/>
              </a:xfrm>
              <a:prstGeom prst="rect">
                <a:avLst/>
              </a:prstGeom>
              <a:blipFill>
                <a:blip r:embed="rId4"/>
                <a:stretch>
                  <a:fillRect r="-189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208651" y="3020296"/>
                <a:ext cx="9628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8651" y="3020296"/>
                <a:ext cx="962892" cy="461665"/>
              </a:xfrm>
              <a:prstGeom prst="rect">
                <a:avLst/>
              </a:prstGeom>
              <a:blipFill>
                <a:blip r:embed="rId5"/>
                <a:stretch>
                  <a:fillRect r="-189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534069" y="2967416"/>
                <a:ext cx="9628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4069" y="2967416"/>
                <a:ext cx="962892" cy="461665"/>
              </a:xfrm>
              <a:prstGeom prst="rect">
                <a:avLst/>
              </a:prstGeom>
              <a:blipFill>
                <a:blip r:embed="rId6"/>
                <a:stretch>
                  <a:fillRect r="-253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579485" y="2105895"/>
                <a:ext cx="4758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485" y="2105895"/>
                <a:ext cx="47583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643589" y="2383071"/>
                <a:ext cx="4758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3589" y="2383071"/>
                <a:ext cx="47583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276382" y="2053016"/>
                <a:ext cx="4758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382" y="2053016"/>
                <a:ext cx="47583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7686960" y="2857610"/>
            <a:ext cx="9237" cy="787035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50256" y="3038768"/>
                <a:ext cx="7964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256" y="3038768"/>
                <a:ext cx="796436" cy="461665"/>
              </a:xfrm>
              <a:prstGeom prst="rect">
                <a:avLst/>
              </a:prstGeom>
              <a:blipFill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 flipH="1">
            <a:off x="7490687" y="3671346"/>
            <a:ext cx="723072" cy="993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410031" y="3674666"/>
            <a:ext cx="714931" cy="9896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996304" y="4606463"/>
            <a:ext cx="914400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867714" y="4835277"/>
                <a:ext cx="1139223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714" y="4835277"/>
                <a:ext cx="1139223" cy="477888"/>
              </a:xfrm>
              <a:prstGeom prst="rect">
                <a:avLst/>
              </a:prstGeom>
              <a:blipFill>
                <a:blip r:embed="rId11"/>
                <a:stretch>
                  <a:fillRect r="-1613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56497" y="3873155"/>
                <a:ext cx="7964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497" y="3873155"/>
                <a:ext cx="796436" cy="461665"/>
              </a:xfrm>
              <a:prstGeom prst="rect">
                <a:avLst/>
              </a:prstGeom>
              <a:blipFill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8691179" y="4611082"/>
            <a:ext cx="914400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562589" y="4839896"/>
                <a:ext cx="1139223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589" y="4839896"/>
                <a:ext cx="1139223" cy="477888"/>
              </a:xfrm>
              <a:prstGeom prst="rect">
                <a:avLst/>
              </a:prstGeom>
              <a:blipFill>
                <a:blip r:embed="rId13"/>
                <a:stretch>
                  <a:fillRect r="-1070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743936" y="3932210"/>
                <a:ext cx="7964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936" y="3932210"/>
                <a:ext cx="796436" cy="461665"/>
              </a:xfrm>
              <a:prstGeom prst="rect">
                <a:avLst/>
              </a:prstGeom>
              <a:blipFill>
                <a:blip r:embed="rId1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6220807" y="5887112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748411" y="5887112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272037" y="5887855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768431" y="5887855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354820" y="5887112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878446" y="5887112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439682" y="5882495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967286" y="5882495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490912" y="5883238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0987306" y="5883238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1573695" y="5882495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56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9543" y="1403924"/>
                <a:ext cx="6765439" cy="4488876"/>
              </a:xfrm>
              <a:ln w="57150">
                <a:solidFill>
                  <a:schemeClr val="accent2">
                    <a:lumMod val="75000"/>
                  </a:schemeClr>
                </a:solidFill>
              </a:ln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Alg. TE(G’,G,D)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𝐿𝐷𝐷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0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∪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}}</m:t>
                    </m:r>
                  </m:oMath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543" y="1403924"/>
                <a:ext cx="6765439" cy="4488876"/>
              </a:xfrm>
              <a:blipFill>
                <a:blip r:embed="rId2"/>
                <a:stretch>
                  <a:fillRect l="-1251" t="-1475"/>
                </a:stretch>
              </a:blip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Probabilistic Tree Embedding</a:t>
            </a:r>
          </a:p>
        </p:txBody>
      </p:sp>
      <p:sp>
        <p:nvSpPr>
          <p:cNvPr id="2" name="Oval 1"/>
          <p:cNvSpPr/>
          <p:nvPr/>
        </p:nvSpPr>
        <p:spPr>
          <a:xfrm>
            <a:off x="9679709" y="1265385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498475" y="742165"/>
                <a:ext cx="5656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475" y="742165"/>
                <a:ext cx="56566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 flipH="1">
            <a:off x="8709891" y="1440876"/>
            <a:ext cx="1074912" cy="7573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" idx="4"/>
          </p:cNvCxnSpPr>
          <p:nvPr/>
        </p:nvCxnSpPr>
        <p:spPr>
          <a:xfrm>
            <a:off x="9781309" y="1468585"/>
            <a:ext cx="77496" cy="9051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" idx="4"/>
          </p:cNvCxnSpPr>
          <p:nvPr/>
        </p:nvCxnSpPr>
        <p:spPr>
          <a:xfrm>
            <a:off x="9781309" y="1468585"/>
            <a:ext cx="1431636" cy="7296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8058726" y="2101277"/>
            <a:ext cx="914400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374908" y="2119749"/>
            <a:ext cx="914400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704946" y="2147313"/>
            <a:ext cx="914400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020768" y="2327644"/>
                <a:ext cx="9628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768" y="2327644"/>
                <a:ext cx="962892" cy="461665"/>
              </a:xfrm>
              <a:prstGeom prst="rect">
                <a:avLst/>
              </a:prstGeom>
              <a:blipFill>
                <a:blip r:embed="rId4"/>
                <a:stretch>
                  <a:fillRect r="-126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374908" y="2355277"/>
                <a:ext cx="9628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908" y="2355277"/>
                <a:ext cx="962892" cy="461665"/>
              </a:xfrm>
              <a:prstGeom prst="rect">
                <a:avLst/>
              </a:prstGeom>
              <a:blipFill>
                <a:blip r:embed="rId5"/>
                <a:stretch>
                  <a:fillRect r="-189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0700326" y="2302397"/>
                <a:ext cx="9628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326" y="2302397"/>
                <a:ext cx="962892" cy="461665"/>
              </a:xfrm>
              <a:prstGeom prst="rect">
                <a:avLst/>
              </a:prstGeom>
              <a:blipFill>
                <a:blip r:embed="rId6"/>
                <a:stretch>
                  <a:fillRect r="-2532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745742" y="1440876"/>
                <a:ext cx="4758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742" y="1440876"/>
                <a:ext cx="47583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809846" y="1718052"/>
                <a:ext cx="4758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9846" y="1718052"/>
                <a:ext cx="47583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0442639" y="1387997"/>
                <a:ext cx="4758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639" y="1387997"/>
                <a:ext cx="47583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/>
          <p:nvPr/>
        </p:nvCxnSpPr>
        <p:spPr>
          <a:xfrm flipH="1">
            <a:off x="7942579" y="3325089"/>
            <a:ext cx="3906982" cy="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9277931" y="3883905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8308113" y="4059396"/>
            <a:ext cx="1074912" cy="7573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0" idx="4"/>
            <a:endCxn id="65" idx="4"/>
          </p:cNvCxnSpPr>
          <p:nvPr/>
        </p:nvCxnSpPr>
        <p:spPr>
          <a:xfrm>
            <a:off x="9379531" y="4087105"/>
            <a:ext cx="81973" cy="895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0" idx="4"/>
          </p:cNvCxnSpPr>
          <p:nvPr/>
        </p:nvCxnSpPr>
        <p:spPr>
          <a:xfrm>
            <a:off x="9379531" y="4087105"/>
            <a:ext cx="1431636" cy="7296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7500937" y="5708074"/>
            <a:ext cx="505744" cy="5057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343964" y="4059396"/>
                <a:ext cx="4758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964" y="4059396"/>
                <a:ext cx="47583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408068" y="4253448"/>
                <a:ext cx="3605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068" y="4253448"/>
                <a:ext cx="360589" cy="461665"/>
              </a:xfrm>
              <a:prstGeom prst="rect">
                <a:avLst/>
              </a:prstGeom>
              <a:blipFill>
                <a:blip r:embed="rId11"/>
                <a:stretch>
                  <a:fillRect l="-3390" r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0040861" y="4006517"/>
                <a:ext cx="4758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0861" y="4006517"/>
                <a:ext cx="475836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843353" y="4502971"/>
                <a:ext cx="501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353" y="4502971"/>
                <a:ext cx="501163" cy="461665"/>
              </a:xfrm>
              <a:prstGeom prst="rect">
                <a:avLst/>
              </a:prstGeom>
              <a:blipFill>
                <a:blip r:embed="rId1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/>
          <p:cNvSpPr/>
          <p:nvPr/>
        </p:nvSpPr>
        <p:spPr>
          <a:xfrm>
            <a:off x="8210007" y="4717717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9359904" y="4779855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0677239" y="4742887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9373594" y="3610159"/>
                <a:ext cx="5656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3594" y="3610159"/>
                <a:ext cx="565668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/>
          <p:cNvCxnSpPr>
            <a:stCxn id="64" idx="3"/>
          </p:cNvCxnSpPr>
          <p:nvPr/>
        </p:nvCxnSpPr>
        <p:spPr>
          <a:xfrm flipH="1">
            <a:off x="7800242" y="4891159"/>
            <a:ext cx="439523" cy="8169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359733" y="4901483"/>
            <a:ext cx="351215" cy="8886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8413207" y="5708074"/>
            <a:ext cx="505744" cy="5057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7916497" y="5579238"/>
                <a:ext cx="5870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497" y="5579238"/>
                <a:ext cx="587020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539478" y="4952665"/>
                <a:ext cx="427809" cy="666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478" y="4952665"/>
                <a:ext cx="427809" cy="6665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8505802" y="4977127"/>
                <a:ext cx="427809" cy="666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802" y="4977127"/>
                <a:ext cx="427809" cy="6665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9530719" y="4576781"/>
                <a:ext cx="508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719" y="4576781"/>
                <a:ext cx="508281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Oval 83"/>
          <p:cNvSpPr/>
          <p:nvPr/>
        </p:nvSpPr>
        <p:spPr>
          <a:xfrm>
            <a:off x="9103448" y="5740402"/>
            <a:ext cx="505744" cy="5057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9402754" y="4983055"/>
            <a:ext cx="20307" cy="7573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9478682" y="4918698"/>
            <a:ext cx="834777" cy="9037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10015718" y="5740402"/>
            <a:ext cx="505744" cy="5057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9519008" y="5611566"/>
                <a:ext cx="5870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9008" y="5611566"/>
                <a:ext cx="587020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10796381" y="4525570"/>
                <a:ext cx="508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381" y="4525570"/>
                <a:ext cx="508281" cy="461665"/>
              </a:xfrm>
              <a:prstGeom prst="rect">
                <a:avLst/>
              </a:prstGeom>
              <a:blipFill>
                <a:blip r:embed="rId2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Oval 93"/>
          <p:cNvSpPr/>
          <p:nvPr/>
        </p:nvSpPr>
        <p:spPr>
          <a:xfrm>
            <a:off x="10622832" y="5763495"/>
            <a:ext cx="505744" cy="5057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>
            <a:off x="10796381" y="4946087"/>
            <a:ext cx="125758" cy="8174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0834025" y="4952665"/>
            <a:ext cx="998818" cy="8928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11535102" y="5763495"/>
            <a:ext cx="505744" cy="5057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1038392" y="5634659"/>
                <a:ext cx="5870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8392" y="5634659"/>
                <a:ext cx="587020" cy="5847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9334511" y="5128156"/>
                <a:ext cx="427809" cy="666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11" y="5128156"/>
                <a:ext cx="427809" cy="6665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11363361" y="4844487"/>
                <a:ext cx="427809" cy="666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3361" y="4844487"/>
                <a:ext cx="427809" cy="6665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29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6619" y="-13854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Probabilistic Tree Embedding</a:t>
            </a:r>
          </a:p>
        </p:txBody>
      </p:sp>
      <p:sp>
        <p:nvSpPr>
          <p:cNvPr id="6" name="Oval 5"/>
          <p:cNvSpPr/>
          <p:nvPr/>
        </p:nvSpPr>
        <p:spPr>
          <a:xfrm>
            <a:off x="5929737" y="1348512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48503" y="825292"/>
                <a:ext cx="5656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503" y="825292"/>
                <a:ext cx="565668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6031337" y="1507956"/>
            <a:ext cx="1134032" cy="7963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4"/>
          </p:cNvCxnSpPr>
          <p:nvPr/>
        </p:nvCxnSpPr>
        <p:spPr>
          <a:xfrm flipH="1">
            <a:off x="5818909" y="1551712"/>
            <a:ext cx="212428" cy="7526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4"/>
          </p:cNvCxnSpPr>
          <p:nvPr/>
        </p:nvCxnSpPr>
        <p:spPr>
          <a:xfrm flipH="1">
            <a:off x="4590473" y="1551712"/>
            <a:ext cx="1440864" cy="7526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478175" y="2202731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22988" y="2218407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36647" y="2260575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724742" y="1507956"/>
                <a:ext cx="5254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742" y="1507956"/>
                <a:ext cx="5254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71318" y="1719566"/>
                <a:ext cx="5254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318" y="1719566"/>
                <a:ext cx="5254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33930" y="1540140"/>
                <a:ext cx="5254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930" y="1540140"/>
                <a:ext cx="5254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flipH="1">
            <a:off x="3833091" y="2382886"/>
            <a:ext cx="691270" cy="674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2" idx="4"/>
          </p:cNvCxnSpPr>
          <p:nvPr/>
        </p:nvCxnSpPr>
        <p:spPr>
          <a:xfrm>
            <a:off x="4579775" y="2405931"/>
            <a:ext cx="101600" cy="6510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3" idx="4"/>
          </p:cNvCxnSpPr>
          <p:nvPr/>
        </p:nvCxnSpPr>
        <p:spPr>
          <a:xfrm flipH="1">
            <a:off x="5429524" y="2421607"/>
            <a:ext cx="395064" cy="59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3" idx="4"/>
          </p:cNvCxnSpPr>
          <p:nvPr/>
        </p:nvCxnSpPr>
        <p:spPr>
          <a:xfrm>
            <a:off x="5824588" y="2421607"/>
            <a:ext cx="352545" cy="59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4" idx="4"/>
          </p:cNvCxnSpPr>
          <p:nvPr/>
        </p:nvCxnSpPr>
        <p:spPr>
          <a:xfrm flipH="1">
            <a:off x="6775118" y="2463775"/>
            <a:ext cx="363129" cy="5316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4" idx="4"/>
          </p:cNvCxnSpPr>
          <p:nvPr/>
        </p:nvCxnSpPr>
        <p:spPr>
          <a:xfrm>
            <a:off x="7138247" y="2463775"/>
            <a:ext cx="261529" cy="59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332040" y="2275309"/>
                <a:ext cx="9005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040" y="2275309"/>
                <a:ext cx="90050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239847" y="2361063"/>
                <a:ext cx="9005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847" y="2361063"/>
                <a:ext cx="90050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34683" y="2717074"/>
                <a:ext cx="5357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683" y="2717074"/>
                <a:ext cx="53572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505926" y="2686543"/>
                <a:ext cx="5357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926" y="2686543"/>
                <a:ext cx="53572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839855" y="2729590"/>
                <a:ext cx="5357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855" y="2729590"/>
                <a:ext cx="53572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/>
          <p:cNvSpPr/>
          <p:nvPr/>
        </p:nvSpPr>
        <p:spPr>
          <a:xfrm>
            <a:off x="3189703" y="4008442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990261" y="4012584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8990139" y="4008442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157362" y="4008300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367996" y="4008300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455325" y="4008300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519788" y="4008300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699732" y="4008300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1541999" y="3882805"/>
                <a:ext cx="3916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1999" y="3882805"/>
                <a:ext cx="39164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/>
          <p:cNvCxnSpPr/>
          <p:nvPr/>
        </p:nvCxnSpPr>
        <p:spPr>
          <a:xfrm flipH="1">
            <a:off x="2598713" y="4119045"/>
            <a:ext cx="691270" cy="674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625209" y="4147849"/>
                <a:ext cx="1358705" cy="537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209" y="4147849"/>
                <a:ext cx="1358705" cy="5371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/>
          <p:cNvCxnSpPr/>
          <p:nvPr/>
        </p:nvCxnSpPr>
        <p:spPr>
          <a:xfrm flipH="1">
            <a:off x="3020928" y="4191173"/>
            <a:ext cx="275201" cy="6019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312189" y="4176007"/>
            <a:ext cx="263668" cy="632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2446479" y="4706674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923823" y="4751039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62527" y="4751039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H="1">
            <a:off x="8413022" y="4151373"/>
            <a:ext cx="691270" cy="674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9193339" y="3793919"/>
                <a:ext cx="1358705" cy="537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3339" y="3793919"/>
                <a:ext cx="1358705" cy="53713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/>
          <p:cNvCxnSpPr/>
          <p:nvPr/>
        </p:nvCxnSpPr>
        <p:spPr>
          <a:xfrm flipH="1">
            <a:off x="8835237" y="4223501"/>
            <a:ext cx="275201" cy="6019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126498" y="4208335"/>
            <a:ext cx="263668" cy="632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8260788" y="4739002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8738132" y="4783367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9276836" y="4783367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473304" y="5831692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000908" y="5831692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524534" y="5832435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020928" y="5832435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3607317" y="5831692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130943" y="5831692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599816" y="5845548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127420" y="5845548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5651046" y="5846291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147440" y="5846291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733829" y="5845548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257455" y="5845548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7855640" y="5887112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8383244" y="5887112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8906870" y="5887855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9403264" y="5887855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9989653" y="5887112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0513279" y="5887112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 rot="5400000">
                <a:off x="5778597" y="3304363"/>
                <a:ext cx="63671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778597" y="3304363"/>
                <a:ext cx="636713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5400000">
                <a:off x="5753312" y="4981758"/>
                <a:ext cx="63671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753312" y="4981758"/>
                <a:ext cx="636713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Arrow Connector 99"/>
          <p:cNvCxnSpPr/>
          <p:nvPr/>
        </p:nvCxnSpPr>
        <p:spPr>
          <a:xfrm flipH="1">
            <a:off x="1062874" y="4003783"/>
            <a:ext cx="4075" cy="19655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 flipV="1">
            <a:off x="1062592" y="1450112"/>
            <a:ext cx="7076" cy="17990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624806" y="3365918"/>
                <a:ext cx="10516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06" y="3365918"/>
                <a:ext cx="1051698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57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2491" y="1345334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Claim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w.h.p.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2491" y="1345334"/>
                <a:ext cx="10515600" cy="4351338"/>
              </a:xfrm>
              <a:blipFill>
                <a:blip r:embed="rId2"/>
                <a:stretch>
                  <a:fillRect l="-1217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8764" y="-18472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Probabilistic Tree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2491" y="2069804"/>
                <a:ext cx="11086561" cy="3171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Pf.  </a:t>
                </a:r>
                <a:endParaRPr lang="en-US" sz="2800" dirty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are separated in level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</a:t>
                </a:r>
                <a:r>
                  <a:rPr lang="en-US" sz="2800" dirty="0" err="1"/>
                  <a:t>diam</a:t>
                </a:r>
                <a:r>
                  <a:rPr lang="en-US" sz="2800" dirty="0"/>
                  <a:t> of level-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/>
                  <a:t>components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/>
                  <a:t>thus</a:t>
                </a:r>
                <a:r>
                  <a:rPr lang="en-US" sz="28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Level-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b="0" dirty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/>
                  <a:t>components are connected to their children with weight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800" b="0" dirty="0">
                  <a:latin typeface="Cambria Math" panose="020405030504060302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28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91" y="2069804"/>
                <a:ext cx="11086561" cy="3171253"/>
              </a:xfrm>
              <a:prstGeom prst="rect">
                <a:avLst/>
              </a:prstGeom>
              <a:blipFill>
                <a:blip r:embed="rId3"/>
                <a:stretch>
                  <a:fillRect l="-1155" t="-192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333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2490" y="1345334"/>
                <a:ext cx="11889509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Claim 2: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are separated in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2490" y="1345334"/>
                <a:ext cx="11889509" cy="4351338"/>
              </a:xfrm>
              <a:blipFill>
                <a:blip r:embed="rId2"/>
                <a:stretch>
                  <a:fillRect l="-1077" t="-2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8764" y="-18472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Probabilistic Tree Embedding</a:t>
            </a:r>
          </a:p>
        </p:txBody>
      </p:sp>
      <p:sp>
        <p:nvSpPr>
          <p:cNvPr id="5" name="Oval 4"/>
          <p:cNvSpPr/>
          <p:nvPr/>
        </p:nvSpPr>
        <p:spPr>
          <a:xfrm>
            <a:off x="9227122" y="4627418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056201" y="3961861"/>
                <a:ext cx="5656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6201" y="3961861"/>
                <a:ext cx="56566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9328722" y="4786862"/>
            <a:ext cx="1134032" cy="7963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4"/>
          </p:cNvCxnSpPr>
          <p:nvPr/>
        </p:nvCxnSpPr>
        <p:spPr>
          <a:xfrm flipH="1">
            <a:off x="9116294" y="4830618"/>
            <a:ext cx="212428" cy="7526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4"/>
          </p:cNvCxnSpPr>
          <p:nvPr/>
        </p:nvCxnSpPr>
        <p:spPr>
          <a:xfrm flipH="1">
            <a:off x="7887858" y="4830618"/>
            <a:ext cx="1440864" cy="7526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775560" y="5481637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020373" y="5497313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334032" y="5539481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022127" y="4786862"/>
                <a:ext cx="5254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127" y="4786862"/>
                <a:ext cx="5254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168703" y="4998472"/>
                <a:ext cx="5254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703" y="4998472"/>
                <a:ext cx="5254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931315" y="4819046"/>
                <a:ext cx="5254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1315" y="4819046"/>
                <a:ext cx="5254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H="1">
            <a:off x="7130476" y="5661792"/>
            <a:ext cx="691270" cy="674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4"/>
          </p:cNvCxnSpPr>
          <p:nvPr/>
        </p:nvCxnSpPr>
        <p:spPr>
          <a:xfrm>
            <a:off x="7877160" y="5684837"/>
            <a:ext cx="101600" cy="6510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4"/>
          </p:cNvCxnSpPr>
          <p:nvPr/>
        </p:nvCxnSpPr>
        <p:spPr>
          <a:xfrm flipH="1">
            <a:off x="8726909" y="5700513"/>
            <a:ext cx="395064" cy="59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4"/>
          </p:cNvCxnSpPr>
          <p:nvPr/>
        </p:nvCxnSpPr>
        <p:spPr>
          <a:xfrm>
            <a:off x="9121973" y="5700513"/>
            <a:ext cx="352545" cy="59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4"/>
          </p:cNvCxnSpPr>
          <p:nvPr/>
        </p:nvCxnSpPr>
        <p:spPr>
          <a:xfrm flipH="1">
            <a:off x="10072503" y="5742681"/>
            <a:ext cx="363129" cy="5316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4"/>
          </p:cNvCxnSpPr>
          <p:nvPr/>
        </p:nvCxnSpPr>
        <p:spPr>
          <a:xfrm>
            <a:off x="10435632" y="5742681"/>
            <a:ext cx="261529" cy="59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629425" y="5554215"/>
                <a:ext cx="9005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25" y="5554215"/>
                <a:ext cx="90050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537232" y="5639969"/>
                <a:ext cx="9005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7232" y="5639969"/>
                <a:ext cx="90050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332068" y="5995980"/>
                <a:ext cx="5357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068" y="5995980"/>
                <a:ext cx="53572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803311" y="5965449"/>
                <a:ext cx="5357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311" y="5965449"/>
                <a:ext cx="53572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137240" y="6008496"/>
                <a:ext cx="5357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240" y="6008496"/>
                <a:ext cx="53572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5377" y="2116975"/>
                <a:ext cx="10712741" cy="1947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The path from root to leaf is of length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endParaRPr lang="en-US" sz="2800" b="1" dirty="0">
                  <a:solidFill>
                    <a:srgbClr val="00B0F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Path from level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2800" dirty="0"/>
                  <a:t> node to leaf of length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num>
                      <m:den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num>
                      <m:den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8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…+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77" y="2116975"/>
                <a:ext cx="10712741" cy="1947071"/>
              </a:xfrm>
              <a:prstGeom prst="rect">
                <a:avLst/>
              </a:prstGeom>
              <a:blipFill>
                <a:blip r:embed="rId12"/>
                <a:stretch>
                  <a:fillRect l="-1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426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2491" y="1345334"/>
                <a:ext cx="12074236" cy="4351338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Claim 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𝐷𝑖𝑎𝑚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=: 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	indicator for the event that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are separated in level-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∧…∧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=⌈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𝐷𝑖𝑎𝑚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⌉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2491" y="1345334"/>
                <a:ext cx="12074236" cy="4351338"/>
              </a:xfrm>
              <a:blipFill>
                <a:blip r:embed="rId2"/>
                <a:stretch>
                  <a:fillRect l="-10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8764" y="-18472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Probabilistic Tree Embedding</a:t>
            </a:r>
          </a:p>
        </p:txBody>
      </p:sp>
    </p:spTree>
    <p:extLst>
      <p:ext uri="{BB962C8B-B14F-4D97-AF65-F5344CB8AC3E}">
        <p14:creationId xmlns:p14="http://schemas.microsoft.com/office/powerpoint/2010/main" val="513474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Low Stretch Spanning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1033" y="1169842"/>
                <a:ext cx="10515600" cy="4351338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Goal: </a:t>
                </a:r>
                <a:r>
                  <a:rPr lang="en-US" dirty="0"/>
                  <a:t>given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compute tree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such that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1033" y="1169842"/>
                <a:ext cx="10515600" cy="4351338"/>
              </a:xfrm>
              <a:blipFill>
                <a:blip r:embed="rId2"/>
                <a:stretch>
                  <a:fillRect l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34229" y="2928243"/>
                <a:ext cx="6009402" cy="52322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Q: </a:t>
                </a:r>
                <a:r>
                  <a:rPr lang="en-US" sz="2800" dirty="0"/>
                  <a:t>What is the best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/>
                  <a:t> one can hope for?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229" y="2928243"/>
                <a:ext cx="6009402" cy="523220"/>
              </a:xfrm>
              <a:prstGeom prst="rect">
                <a:avLst/>
              </a:prstGeom>
              <a:blipFill>
                <a:blip r:embed="rId3"/>
                <a:stretch>
                  <a:fillRect l="-2130" t="-10465" r="-1116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8312726" y="3942622"/>
            <a:ext cx="2218033" cy="221803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310905" y="3831785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700979" y="4005971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312726" y="4457700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201889" y="5051638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423562" y="5602603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950686" y="5964747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532578" y="6024784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045197" y="5759603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402102" y="5201553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336794" y="4536313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913552" y="3997132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3412" y="4005971"/>
                <a:ext cx="5989397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>
                    <a:solidFill>
                      <a:srgbClr val="C00000"/>
                    </a:solidFill>
                  </a:rPr>
                  <a:t>Raz and </a:t>
                </a:r>
                <a:r>
                  <a:rPr lang="en-US" sz="2800" b="0" dirty="0" err="1">
                    <a:solidFill>
                      <a:srgbClr val="C00000"/>
                    </a:solidFill>
                  </a:rPr>
                  <a:t>Rabinovitch</a:t>
                </a:r>
                <a:r>
                  <a:rPr lang="en-US" sz="2800" b="0" dirty="0">
                    <a:solidFill>
                      <a:srgbClr val="C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Even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/>
                  <a:t>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r>
                  <a:rPr lang="en-US" sz="2800" dirty="0"/>
                  <a:t>I.e.,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is not necessarily a 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subgraph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12" y="4005971"/>
                <a:ext cx="5989397" cy="1815882"/>
              </a:xfrm>
              <a:prstGeom prst="rect">
                <a:avLst/>
              </a:prstGeom>
              <a:blipFill>
                <a:blip r:embed="rId4"/>
                <a:stretch>
                  <a:fillRect l="-2035" t="-3020" b="-10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266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2491" y="1345334"/>
                <a:ext cx="12074236" cy="4351338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Claim 4: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∧…∧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are in the same level-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with </a:t>
                </a:r>
                <a:r>
                  <a:rPr lang="en-US" b="0" dirty="0" err="1">
                    <a:solidFill>
                      <a:schemeClr val="tx1"/>
                    </a:solidFill>
                  </a:rPr>
                  <a:t>diam</a:t>
                </a:r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By the property of the LDD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, the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are </a:t>
                </a:r>
                <a:r>
                  <a:rPr lang="en-US" b="0" dirty="0" err="1">
                    <a:solidFill>
                      <a:schemeClr val="tx1"/>
                    </a:solidFill>
                  </a:rPr>
                  <a:t>sep.</a:t>
                </a:r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is at most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2491" y="1345334"/>
                <a:ext cx="12074236" cy="4351338"/>
              </a:xfrm>
              <a:blipFill>
                <a:blip r:embed="rId2"/>
                <a:stretch>
                  <a:fillRect l="-10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2728" y="1977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Probabilistic Tree Embedding</a:t>
            </a:r>
          </a:p>
        </p:txBody>
      </p:sp>
    </p:spTree>
    <p:extLst>
      <p:ext uri="{BB962C8B-B14F-4D97-AF65-F5344CB8AC3E}">
        <p14:creationId xmlns:p14="http://schemas.microsoft.com/office/powerpoint/2010/main" val="1037359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0233" y="1178348"/>
                <a:ext cx="13273792" cy="472539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Claim 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𝐷𝑖𝑎𝑚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=: 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	indicator for the event that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are separated in level-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∧…∧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0" dirty="0"/>
                  <a:t>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𝐷𝑖𝑎𝑚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233" y="1178348"/>
                <a:ext cx="13273792" cy="4725393"/>
              </a:xfrm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8764" y="-18472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Probabilistic Tree Embedding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103935" y="5599823"/>
            <a:ext cx="2464842" cy="960582"/>
          </a:xfrm>
          <a:prstGeom prst="wedgeRoundRectCallout">
            <a:avLst>
              <a:gd name="adj1" fmla="val 53109"/>
              <a:gd name="adj2" fmla="val -21973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823" y="5679652"/>
                <a:ext cx="2464842" cy="8009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3" y="5679652"/>
                <a:ext cx="2464842" cy="800925"/>
              </a:xfrm>
              <a:prstGeom prst="rect">
                <a:avLst/>
              </a:prstGeom>
              <a:blipFill>
                <a:blip r:embed="rId3"/>
                <a:stretch>
                  <a:fillRect b="-458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160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673" y="2567709"/>
            <a:ext cx="11065163" cy="17641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Alternative LDD [CKR01]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7836" y="1325562"/>
                <a:ext cx="11954164" cy="5380037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en-US" dirty="0"/>
                  <a:t>Components of </a:t>
                </a:r>
                <a:r>
                  <a:rPr lang="en-US" dirty="0">
                    <a:solidFill>
                      <a:srgbClr val="00B0F0"/>
                    </a:solidFill>
                  </a:rPr>
                  <a:t>weak </a:t>
                </a:r>
                <a:r>
                  <a:rPr lang="en-US" dirty="0" err="1">
                    <a:solidFill>
                      <a:srgbClr val="00B0F0"/>
                    </a:solidFill>
                  </a:rPr>
                  <a:t>diam</a:t>
                </a:r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:r>
                  <a:rPr lang="en-US" dirty="0">
                    <a:solidFill>
                      <a:srgbClr val="0070C0"/>
                    </a:solidFill>
                  </a:rPr>
                  <a:t>separation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Pick a radius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𝝓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1" dirty="0"/>
              </a:p>
              <a:p>
                <a:r>
                  <a:rPr lang="en-US" b="1" dirty="0">
                    <a:solidFill>
                      <a:srgbClr val="C00000"/>
                    </a:solidFill>
                  </a:rPr>
                  <a:t>Random</a:t>
                </a:r>
                <a:r>
                  <a:rPr lang="en-US" dirty="0"/>
                  <a:t> permutation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of all vertices </a:t>
                </a:r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𝑩𝒂𝒍𝒍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nary>
                      <m:naryPr>
                        <m:chr m:val="⋃"/>
                        <m:supHide m:val="on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/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𝑩𝒂𝒍𝒍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Weak </a:t>
                </a:r>
                <a:r>
                  <a:rPr lang="en-US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diam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:r>
                  <a:rPr lang="en-US" b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Sep. probability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at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What’s the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𝐵𝑎𝑙𝑙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  <a:r>
                  <a:rPr lang="en-US" dirty="0"/>
                  <a:t>is </a:t>
                </a:r>
                <a:r>
                  <a:rPr lang="en-US" u="sng" dirty="0"/>
                  <a:t>cut</a:t>
                </a:r>
                <a:r>
                  <a:rPr lang="en-US" dirty="0"/>
                  <a:t> (i.e., not fully assigned to same comp.)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836" y="1325562"/>
                <a:ext cx="11954164" cy="5380037"/>
              </a:xfrm>
              <a:blipFill>
                <a:blip r:embed="rId2"/>
                <a:stretch>
                  <a:fillRect l="-8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38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2491" y="1325563"/>
                <a:ext cx="12055764" cy="524149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cut then must exist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satisfying that:</a:t>
                </a:r>
              </a:p>
              <a:p>
                <a:pPr marL="971550" lvl="1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𝐵𝑎𝑙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𝐵𝑎𝑙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𝐵𝑎𝑙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be sorted in </a:t>
                </a:r>
                <a:r>
                  <a:rPr lang="en-US" dirty="0">
                    <a:solidFill>
                      <a:srgbClr val="7030A0"/>
                    </a:solidFill>
                  </a:rPr>
                  <a:t>non-decreasing</a:t>
                </a:r>
                <a:r>
                  <a:rPr lang="en-US" dirty="0"/>
                  <a:t> distance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𝐵𝑎𝑙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cut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⁡[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𝐵𝑎𝑙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is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cut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70C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70C0"/>
                        </a:solidFill>
                      </a:rPr>
                      <m:t>by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70C0"/>
                        </a:solidFill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u="sng" dirty="0"/>
                  <a:t>Two events must hold to be cut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 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the first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2491" y="1325563"/>
                <a:ext cx="12055764" cy="5241492"/>
              </a:xfrm>
              <a:blipFill>
                <a:blip r:embed="rId2"/>
                <a:stretch>
                  <a:fillRect l="-910" t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073" y="0"/>
            <a:ext cx="10515600" cy="1325563"/>
          </a:xfrm>
        </p:spPr>
        <p:txBody>
          <a:bodyPr/>
          <a:lstStyle/>
          <a:p>
            <a:r>
              <a:rPr lang="en-US" dirty="0"/>
              <a:t>Alternative LDD [CKR01]: Cutting Probability</a:t>
            </a:r>
          </a:p>
        </p:txBody>
      </p:sp>
      <p:sp>
        <p:nvSpPr>
          <p:cNvPr id="5" name="Oval 4"/>
          <p:cNvSpPr/>
          <p:nvPr/>
        </p:nvSpPr>
        <p:spPr>
          <a:xfrm>
            <a:off x="10492509" y="4608946"/>
            <a:ext cx="914400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H="1">
            <a:off x="10866581" y="4983018"/>
            <a:ext cx="166255" cy="1662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011795" y="4089404"/>
                <a:ext cx="17095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𝐵𝑎𝑙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1795" y="4089404"/>
                <a:ext cx="1709571" cy="461665"/>
              </a:xfrm>
              <a:prstGeom prst="rect">
                <a:avLst/>
              </a:prstGeom>
              <a:blipFill>
                <a:blip r:embed="rId3"/>
                <a:stretch>
                  <a:fillRect r="-71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 flipH="1">
            <a:off x="9928666" y="5959343"/>
            <a:ext cx="166255" cy="1662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724985" y="6043153"/>
                <a:ext cx="5736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4985" y="6043153"/>
                <a:ext cx="57361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>
            <a:stCxn id="5" idx="3"/>
          </p:cNvCxnSpPr>
          <p:nvPr/>
        </p:nvCxnSpPr>
        <p:spPr>
          <a:xfrm flipH="1">
            <a:off x="10086110" y="5389435"/>
            <a:ext cx="540310" cy="5587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928666" y="5239537"/>
                <a:ext cx="5193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8666" y="5239537"/>
                <a:ext cx="51937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8092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32465"/>
                <a:ext cx="12262002" cy="524149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𝐵𝑎𝑙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cut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𝐵𝑎𝑙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is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cut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tx1"/>
                          </a:solidFill>
                        </a:rPr>
                        <m:t>by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        ≤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Two events must hold to be cut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 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the first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32465"/>
                <a:ext cx="12262002" cy="5241492"/>
              </a:xfrm>
              <a:blipFill>
                <a:blip r:embed="rId2"/>
                <a:stretch>
                  <a:fillRect l="-89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073" y="0"/>
            <a:ext cx="10515600" cy="1325563"/>
          </a:xfrm>
        </p:spPr>
        <p:txBody>
          <a:bodyPr/>
          <a:lstStyle/>
          <a:p>
            <a:r>
              <a:rPr lang="en-US" dirty="0"/>
              <a:t>Alternative LDD [CKR01]: Cutting Probability</a:t>
            </a:r>
          </a:p>
        </p:txBody>
      </p:sp>
      <p:sp>
        <p:nvSpPr>
          <p:cNvPr id="5" name="Oval 4"/>
          <p:cNvSpPr/>
          <p:nvPr/>
        </p:nvSpPr>
        <p:spPr>
          <a:xfrm>
            <a:off x="10048760" y="2797424"/>
            <a:ext cx="914400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H="1">
            <a:off x="10422832" y="3171496"/>
            <a:ext cx="166255" cy="1662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568046" y="2277882"/>
                <a:ext cx="17095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𝐵𝑎𝑙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8046" y="2277882"/>
                <a:ext cx="1709571" cy="461665"/>
              </a:xfrm>
              <a:prstGeom prst="rect">
                <a:avLst/>
              </a:prstGeom>
              <a:blipFill>
                <a:blip r:embed="rId3"/>
                <a:stretch>
                  <a:fillRect r="-714" b="-18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 flipH="1">
            <a:off x="9484917" y="4147821"/>
            <a:ext cx="166255" cy="1662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281236" y="4231631"/>
                <a:ext cx="5736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236" y="4231631"/>
                <a:ext cx="57361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>
            <a:stCxn id="5" idx="3"/>
          </p:cNvCxnSpPr>
          <p:nvPr/>
        </p:nvCxnSpPr>
        <p:spPr>
          <a:xfrm flipH="1">
            <a:off x="9642361" y="3577913"/>
            <a:ext cx="540310" cy="5587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484917" y="3428015"/>
                <a:ext cx="5193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917" y="3428015"/>
                <a:ext cx="51937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877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44945" y="1505529"/>
            <a:ext cx="10732655" cy="7481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52145" y="4535055"/>
            <a:ext cx="2669310" cy="1754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Improved Analysis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8072" y="1325563"/>
                <a:ext cx="12542982" cy="8754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𝐵𝑎𝑙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cut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⁡[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𝐵𝑎𝑙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m:rPr>
                        <m:nor/>
                      </m:rPr>
                      <a:rPr lang="en-US" sz="2400" dirty="0"/>
                      <m:t>is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cut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by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]≤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))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72" y="1325563"/>
                <a:ext cx="12542982" cy="8754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4729" y="2651126"/>
                <a:ext cx="11776685" cy="1755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Observation: </a:t>
                </a:r>
                <a:r>
                  <a:rPr lang="en-US" sz="2800" dirty="0"/>
                  <a:t>sufficient to sum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satisfying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r>
                  <a:rPr lang="en-US" sz="2800" dirty="0">
                    <a:sym typeface="Wingdings" panose="05000000000000000000" pitchFamily="2" charset="2"/>
                  </a:rPr>
                  <a:t>Assume </a:t>
                </a:r>
                <a:r>
                  <a:rPr lang="en-US" sz="2800" dirty="0" err="1">
                    <a:sym typeface="Wingdings" panose="05000000000000000000" pitchFamily="2" charset="2"/>
                  </a:rPr>
                  <a:t>w.l.o.g</a:t>
                </a:r>
                <a:r>
                  <a:rPr lang="en-US" sz="2800" dirty="0">
                    <a:sym typeface="Wingdings" panose="05000000000000000000" pitchFamily="2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16</m:t>
                        </m:r>
                      </m:den>
                    </m:f>
                  </m:oMath>
                </a14:m>
                <a:endParaRPr lang="en-US" sz="2800" b="0" dirty="0">
                  <a:sym typeface="Wingdings" panose="05000000000000000000" pitchFamily="2" charset="2"/>
                </a:endParaRPr>
              </a:p>
              <a:p>
                <a:pPr marL="457200" indent="-457200">
                  <a:buFont typeface="Wingdings" panose="05000000000000000000" pitchFamily="2" charset="2"/>
                  <a:buChar char="à"/>
                </a:pPr>
                <a:r>
                  <a:rPr lang="en-US" sz="2800" dirty="0" err="1">
                    <a:sym typeface="Wingdings" panose="05000000000000000000" pitchFamily="2" charset="2"/>
                  </a:rPr>
                  <a:t>Susbet</a:t>
                </a:r>
                <a:r>
                  <a:rPr lang="en-US" sz="2800" dirty="0">
                    <a:sym typeface="Wingdings" panose="05000000000000000000" pitchFamily="2" charset="2"/>
                  </a:rPr>
                  <a:t> of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</a:rPr>
                  <a:t>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29" y="2651126"/>
                <a:ext cx="11776685" cy="1755737"/>
              </a:xfrm>
              <a:prstGeom prst="rect">
                <a:avLst/>
              </a:prstGeom>
              <a:blipFill>
                <a:blip r:embed="rId3"/>
                <a:stretch>
                  <a:fillRect l="-1035" t="-3472" b="-41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8072" y="3880124"/>
                <a:ext cx="12542982" cy="3472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𝐵𝑎𝑙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cut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=|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𝐵𝑎𝑙𝑙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𝐵𝑎𝑙𝑙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𝐵𝑎𝑙𝑙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𝐷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𝐵𝑎𝑙𝑙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𝐷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16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72" y="3880124"/>
                <a:ext cx="12542982" cy="34723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ular Callout 8"/>
          <p:cNvSpPr/>
          <p:nvPr/>
        </p:nvSpPr>
        <p:spPr>
          <a:xfrm>
            <a:off x="10280073" y="5698836"/>
            <a:ext cx="1459345" cy="766619"/>
          </a:xfrm>
          <a:prstGeom prst="wedgeRoundRectCallout">
            <a:avLst>
              <a:gd name="adj1" fmla="val -52479"/>
              <a:gd name="adj2" fmla="val -8328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621816" y="5698836"/>
                <a:ext cx="90601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1816" y="5698836"/>
                <a:ext cx="906017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83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9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2491" y="1345334"/>
                <a:ext cx="12074236" cy="4351338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Claim 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𝐷𝑖𝑎𝑚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=: </m:t>
                    </m:r>
                  </m:oMath>
                </a14:m>
                <a:r>
                  <a:rPr lang="en-US" dirty="0"/>
                  <a:t>	indicator for the event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are separated in level-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∧…∧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=⌈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𝐷𝑖𝑎𝑚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⌉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2491" y="1345334"/>
                <a:ext cx="12074236" cy="4351338"/>
              </a:xfrm>
              <a:blipFill>
                <a:blip r:embed="rId2"/>
                <a:stretch>
                  <a:fillRect l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891" y="-92365"/>
            <a:ext cx="11693236" cy="1325563"/>
          </a:xfrm>
        </p:spPr>
        <p:txBody>
          <a:bodyPr/>
          <a:lstStyle/>
          <a:p>
            <a:pPr algn="ctr"/>
            <a:r>
              <a:rPr lang="en-US" dirty="0"/>
              <a:t>Improved Stretch of Probabilistic Tree Embedding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02491" y="5328517"/>
            <a:ext cx="2535382" cy="960582"/>
          </a:xfrm>
          <a:prstGeom prst="wedgeRoundRectCallout">
            <a:avLst>
              <a:gd name="adj1" fmla="val 49852"/>
              <a:gd name="adj2" fmla="val -16343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3989" y="5383598"/>
                <a:ext cx="2498504" cy="741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89" y="5383598"/>
                <a:ext cx="2498504" cy="7414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026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2491" y="1345334"/>
                <a:ext cx="12074236" cy="4351338"/>
              </a:xfrm>
            </p:spPr>
            <p:txBody>
              <a:bodyPr/>
              <a:lstStyle/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Improved Claim 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2491" y="1345334"/>
                <a:ext cx="12074236" cy="4351338"/>
              </a:xfrm>
              <a:blipFill>
                <a:blip r:embed="rId2"/>
                <a:stretch>
                  <a:fillRect l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8764" y="-18472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Probabilistic Tree Embedding</a:t>
            </a:r>
          </a:p>
        </p:txBody>
      </p:sp>
    </p:spTree>
    <p:extLst>
      <p:ext uri="{BB962C8B-B14F-4D97-AF65-F5344CB8AC3E}">
        <p14:creationId xmlns:p14="http://schemas.microsoft.com/office/powerpoint/2010/main" val="106838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1654" y="1446934"/>
                <a:ext cx="11750964" cy="500004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Many optimization problems are simpler on trees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Solve problem on low-stretch tree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to provide good approx.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u="sng" dirty="0"/>
                  <a:t>Example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rgbClr val="00B0F0"/>
                    </a:solidFill>
                  </a:rPr>
                  <a:t>k-median problem</a:t>
                </a:r>
                <a:r>
                  <a:rPr lang="en-US" dirty="0"/>
                  <a:t>,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minimizing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NP-complete for general graphs, polynomial for trees (</a:t>
                </a:r>
                <a:r>
                  <a:rPr lang="en-US" dirty="0" err="1"/>
                  <a:t>dyn</a:t>
                </a:r>
                <a:r>
                  <a:rPr lang="en-US" dirty="0"/>
                  <a:t>. programming) 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-stretch spanning tree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approx. for the problem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Many other applications (solving fast system of linear equations)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654" y="1446934"/>
                <a:ext cx="11750964" cy="5000047"/>
              </a:xfrm>
              <a:blipFill>
                <a:blip r:embed="rId2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86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Probabilistic Tree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655" y="1465407"/>
                <a:ext cx="12127345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 probability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dirty="0"/>
                  <a:t> over trees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𝒯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={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an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-probabilistic tree embedding if: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𝒯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𝒯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55" y="1465407"/>
                <a:ext cx="12127345" cy="4351338"/>
              </a:xfrm>
              <a:blipFill>
                <a:blip r:embed="rId2"/>
                <a:stretch>
                  <a:fillRect l="-105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84218" y="5571868"/>
            <a:ext cx="3088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Cycle graph?</a:t>
            </a:r>
          </a:p>
        </p:txBody>
      </p:sp>
    </p:spTree>
    <p:extLst>
      <p:ext uri="{BB962C8B-B14F-4D97-AF65-F5344CB8AC3E}">
        <p14:creationId xmlns:p14="http://schemas.microsoft.com/office/powerpoint/2010/main" val="48800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62" y="-602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Example: Cycle Graph</a:t>
            </a:r>
          </a:p>
        </p:txBody>
      </p:sp>
      <p:sp>
        <p:nvSpPr>
          <p:cNvPr id="4" name="Oval 3"/>
          <p:cNvSpPr/>
          <p:nvPr/>
        </p:nvSpPr>
        <p:spPr>
          <a:xfrm>
            <a:off x="9273306" y="2437093"/>
            <a:ext cx="2218033" cy="221803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271485" y="2326256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61559" y="2500442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273306" y="2952171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162469" y="3546109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384142" y="4097074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911266" y="4459218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493158" y="4519255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005777" y="4254074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362682" y="3696024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297374" y="3030784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874132" y="2491603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8618" y="1803387"/>
                <a:ext cx="72430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2800" dirty="0"/>
                  <a:t>:= Uniform distribution over all spanning trees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8" y="1803387"/>
                <a:ext cx="7243008" cy="523220"/>
              </a:xfrm>
              <a:prstGeom prst="rect">
                <a:avLst/>
              </a:prstGeom>
              <a:blipFill>
                <a:blip r:embed="rId2"/>
                <a:stretch>
                  <a:fillRect t="-11628" r="-75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403190" y="3084444"/>
                <a:ext cx="7557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3190" y="3084444"/>
                <a:ext cx="755784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549969" y="1943753"/>
                <a:ext cx="7557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9969" y="1943753"/>
                <a:ext cx="755784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809651" y="2464741"/>
                <a:ext cx="7557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651" y="2464741"/>
                <a:ext cx="755784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535342" y="3767782"/>
                <a:ext cx="7557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5342" y="3767782"/>
                <a:ext cx="755784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975373" y="4389307"/>
                <a:ext cx="7557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373" y="4389307"/>
                <a:ext cx="755784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772719" y="4736897"/>
                <a:ext cx="7557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719" y="4736897"/>
                <a:ext cx="755784" cy="461665"/>
              </a:xfrm>
              <a:prstGeom prst="rect">
                <a:avLst/>
              </a:prstGeom>
              <a:blipFill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607076" y="4567968"/>
                <a:ext cx="7557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7076" y="4567968"/>
                <a:ext cx="755784" cy="461665"/>
              </a:xfrm>
              <a:prstGeom prst="rect">
                <a:avLst/>
              </a:prstGeom>
              <a:blipFill>
                <a:blip r:embed="rId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246695" y="4028534"/>
                <a:ext cx="7557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6695" y="4028534"/>
                <a:ext cx="755784" cy="461665"/>
              </a:xfrm>
              <a:prstGeom prst="rect">
                <a:avLst/>
              </a:prstGeom>
              <a:blipFill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603994" y="1936543"/>
                <a:ext cx="7557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3994" y="1936543"/>
                <a:ext cx="755784" cy="461665"/>
              </a:xfrm>
              <a:prstGeom prst="rect">
                <a:avLst/>
              </a:prstGeom>
              <a:blipFill>
                <a:blip r:embed="rId11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838931" y="2513700"/>
                <a:ext cx="14564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8931" y="2513700"/>
                <a:ext cx="1456461" cy="461665"/>
              </a:xfrm>
              <a:prstGeom prst="rect">
                <a:avLst/>
              </a:prstGeom>
              <a:blipFill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37787" y="3546109"/>
                <a:ext cx="6960687" cy="90172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𝒟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87" y="3546109"/>
                <a:ext cx="6960687" cy="9017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1061041" y="3238761"/>
                <a:ext cx="14564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1041" y="3238761"/>
                <a:ext cx="1456461" cy="461665"/>
              </a:xfrm>
              <a:prstGeom prst="rect">
                <a:avLst/>
              </a:prstGeom>
              <a:blipFill>
                <a:blip r:embed="rId1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98084" y="2438779"/>
                <a:ext cx="7693966" cy="703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Equivalent to sampling each edge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84" y="2438779"/>
                <a:ext cx="7693966" cy="703013"/>
              </a:xfrm>
              <a:prstGeom prst="rect">
                <a:avLst/>
              </a:prstGeom>
              <a:blipFill>
                <a:blip r:embed="rId15"/>
                <a:stretch>
                  <a:fillRect l="-1584"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1600" y="5070823"/>
                <a:ext cx="86147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For general graphs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[</a:t>
                </a:r>
                <a:r>
                  <a:rPr lang="en-US" sz="2800" dirty="0" err="1"/>
                  <a:t>Alon</a:t>
                </a:r>
                <a:r>
                  <a:rPr lang="en-US" sz="2800" dirty="0"/>
                  <a:t>, Karp, Peleg, West]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" y="5070823"/>
                <a:ext cx="8614731" cy="523220"/>
              </a:xfrm>
              <a:prstGeom prst="rect">
                <a:avLst/>
              </a:prstGeom>
              <a:blipFill>
                <a:blip r:embed="rId16"/>
                <a:stretch>
                  <a:fillRect l="-1486" t="-11628" r="-42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247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Probabilistic Tree Embedding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/>
              </p:cNvSpPr>
              <p:nvPr/>
            </p:nvSpPr>
            <p:spPr>
              <a:xfrm>
                <a:off x="210992" y="1804295"/>
                <a:ext cx="11326668" cy="1082348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Theorem [Bartal-95, FRT-03]: </a:t>
                </a:r>
                <a:r>
                  <a:rPr lang="en-US" dirty="0"/>
                  <a:t> Every n-vertex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has an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-probabilistic tree embedding with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92" y="1804295"/>
                <a:ext cx="11326668" cy="1082348"/>
              </a:xfrm>
              <a:prstGeom prst="rect">
                <a:avLst/>
              </a:prstGeom>
              <a:blipFill>
                <a:blip r:embed="rId2"/>
                <a:stretch>
                  <a:fillRect l="-802" t="-2094" b="-10471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0072" y="3234994"/>
                <a:ext cx="10431895" cy="1468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There exists a randomized algorithm that computes a tree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such that: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d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sSub>
                      <m:sSub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𝐆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sz="28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  <m:r>
                      <a:rPr lang="en-US" sz="28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800" b="1" dirty="0">
                    <a:solidFill>
                      <a:srgbClr val="00B0F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2" y="3234994"/>
                <a:ext cx="10431895" cy="1468222"/>
              </a:xfrm>
              <a:prstGeom prst="rect">
                <a:avLst/>
              </a:prstGeom>
              <a:blipFill>
                <a:blip r:embed="rId3"/>
                <a:stretch>
                  <a:fillRect l="-1227" r="-117" b="-4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3"/>
              <p:cNvSpPr txBox="1">
                <a:spLocks/>
              </p:cNvSpPr>
              <p:nvPr/>
            </p:nvSpPr>
            <p:spPr>
              <a:xfrm>
                <a:off x="210992" y="5161713"/>
                <a:ext cx="11326668" cy="670761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Cor.: </a:t>
                </a:r>
                <a:r>
                  <a:rPr lang="en-US" dirty="0"/>
                  <a:t> By sampling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trees, </a:t>
                </a:r>
                <a:r>
                  <a:rPr lang="en-US" dirty="0" err="1"/>
                  <a:t>w.h.p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11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92" y="5161713"/>
                <a:ext cx="11326668" cy="670761"/>
              </a:xfrm>
              <a:prstGeom prst="rect">
                <a:avLst/>
              </a:prstGeom>
              <a:blipFill>
                <a:blip r:embed="rId4"/>
                <a:stretch>
                  <a:fillRect l="-802" b="-17073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079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Probabilistic Tree Embedding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7964" y="1459345"/>
                <a:ext cx="9834872" cy="5161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Bartal, 95: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𝑫𝒊𝒂𝒎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sz="2800" b="1" dirty="0" err="1"/>
                  <a:t>Fakcharoenphol</a:t>
                </a:r>
                <a:r>
                  <a:rPr lang="en-US" sz="2800" b="1" dirty="0"/>
                  <a:t>, Rao, </a:t>
                </a:r>
                <a:r>
                  <a:rPr lang="en-US" sz="2800" b="1" dirty="0" err="1"/>
                  <a:t>Talwar</a:t>
                </a:r>
                <a:r>
                  <a:rPr lang="en-US" sz="2800" b="1" dirty="0"/>
                  <a:t>, 03: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C00000"/>
                  </a:solidFill>
                </a:endParaRPr>
              </a:p>
              <a:p>
                <a:endParaRPr lang="en-US" sz="2800" b="1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Key Tool: 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Low Diameter Decomposition</a:t>
                </a:r>
                <a:endParaRPr lang="en-US" sz="2800" b="1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Definitions: </a:t>
                </a:r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 </a:t>
                </a:r>
                <a:r>
                  <a:rPr lang="en-US" sz="2800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weak-diameter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of a subgraph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𝒎𝒂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sSub>
                      <m:sSubPr>
                        <m:ctrlPr>
                          <a:rPr lang="en-US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 </a:t>
                </a:r>
                <a:r>
                  <a:rPr lang="en-US" sz="2800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strong-diameter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of a subgraph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𝒎𝒂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28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sSub>
                      <m:sSubPr>
                        <m:ctrlPr>
                          <a:rPr lang="en-US" sz="28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US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28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𝑩𝒂𝒍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∣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lit/>
                        </m:rP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endPara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64" y="1459345"/>
                <a:ext cx="9834872" cy="5161798"/>
              </a:xfrm>
              <a:prstGeom prst="rect">
                <a:avLst/>
              </a:prstGeom>
              <a:blipFill>
                <a:blip r:embed="rId2"/>
                <a:stretch>
                  <a:fillRect l="-1302" t="-10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9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Low Diameter Decomposition (Ball Carving)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3200" y="1206790"/>
                <a:ext cx="11381509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and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a </a:t>
                </a:r>
                <a:r>
                  <a:rPr lang="en-US" dirty="0">
                    <a:solidFill>
                      <a:srgbClr val="C00000"/>
                    </a:solidFill>
                  </a:rPr>
                  <a:t>low-diameter-decomposition</a:t>
                </a:r>
              </a:p>
              <a:p>
                <a:pPr marL="0" indent="0">
                  <a:buNone/>
                </a:pPr>
                <a:r>
                  <a:rPr lang="en-US" dirty="0"/>
                  <a:t>is a randomized partitioning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∪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∪…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 such that:</a:t>
                </a:r>
              </a:p>
              <a:p>
                <a:r>
                  <a:rPr lang="en-US" dirty="0"/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weak diameter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200" y="1206790"/>
                <a:ext cx="11381509" cy="4351338"/>
              </a:xfrm>
              <a:blipFill>
                <a:blip r:embed="rId2"/>
                <a:stretch>
                  <a:fillRect l="-1071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7335985" y="3783522"/>
            <a:ext cx="1191491" cy="10714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5" idx="7"/>
            <a:endCxn id="5" idx="3"/>
          </p:cNvCxnSpPr>
          <p:nvPr/>
        </p:nvCxnSpPr>
        <p:spPr>
          <a:xfrm flipH="1">
            <a:off x="7510475" y="3940428"/>
            <a:ext cx="842511" cy="75760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71854" y="4057621"/>
                <a:ext cx="5254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854" y="4057621"/>
                <a:ext cx="5254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>
          <a:xfrm>
            <a:off x="5631874" y="5256722"/>
            <a:ext cx="1191491" cy="10714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9" idx="7"/>
            <a:endCxn id="29" idx="3"/>
          </p:cNvCxnSpPr>
          <p:nvPr/>
        </p:nvCxnSpPr>
        <p:spPr>
          <a:xfrm flipH="1">
            <a:off x="5806364" y="5413628"/>
            <a:ext cx="842511" cy="75760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852310" y="5399698"/>
                <a:ext cx="5254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310" y="5399698"/>
                <a:ext cx="5254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/>
          <p:cNvSpPr/>
          <p:nvPr/>
        </p:nvSpPr>
        <p:spPr>
          <a:xfrm>
            <a:off x="5303981" y="3646451"/>
            <a:ext cx="1191491" cy="10714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stCxn id="32" idx="7"/>
            <a:endCxn id="32" idx="3"/>
          </p:cNvCxnSpPr>
          <p:nvPr/>
        </p:nvCxnSpPr>
        <p:spPr>
          <a:xfrm flipH="1">
            <a:off x="5478471" y="3803357"/>
            <a:ext cx="842511" cy="75760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524417" y="3789427"/>
                <a:ext cx="5254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417" y="3789427"/>
                <a:ext cx="5254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7470910" y="5233081"/>
            <a:ext cx="1191491" cy="10714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35" idx="7"/>
            <a:endCxn id="35" idx="3"/>
          </p:cNvCxnSpPr>
          <p:nvPr/>
        </p:nvCxnSpPr>
        <p:spPr>
          <a:xfrm flipH="1">
            <a:off x="7645400" y="5389987"/>
            <a:ext cx="842511" cy="75760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691346" y="5376057"/>
                <a:ext cx="5254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346" y="5376057"/>
                <a:ext cx="5254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>
          <a:xfrm>
            <a:off x="6270253" y="4259911"/>
            <a:ext cx="157018" cy="157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431966" y="4163444"/>
            <a:ext cx="157018" cy="157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stCxn id="40" idx="6"/>
            <a:endCxn id="41" idx="2"/>
          </p:cNvCxnSpPr>
          <p:nvPr/>
        </p:nvCxnSpPr>
        <p:spPr>
          <a:xfrm flipV="1">
            <a:off x="6427271" y="4241953"/>
            <a:ext cx="1004695" cy="964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941161" y="4182160"/>
                <a:ext cx="4377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161" y="4182160"/>
                <a:ext cx="43774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387582" y="3798654"/>
                <a:ext cx="4377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582" y="3798654"/>
                <a:ext cx="43774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/>
          <p:nvPr/>
        </p:nvCxnSpPr>
        <p:spPr>
          <a:xfrm flipV="1">
            <a:off x="6424855" y="4422261"/>
            <a:ext cx="1085620" cy="1482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805165" y="4477369"/>
            <a:ext cx="53908" cy="11825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5993998" y="4574893"/>
            <a:ext cx="267115" cy="9033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6405659" y="5596608"/>
            <a:ext cx="1239741" cy="3113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7954046" y="4574893"/>
            <a:ext cx="203974" cy="8150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7954046" y="4597041"/>
            <a:ext cx="341209" cy="7929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472194" y="5907933"/>
            <a:ext cx="1219152" cy="751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506421" y="4597041"/>
            <a:ext cx="3130537" cy="114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Low-</a:t>
            </a:r>
            <a:r>
              <a:rPr lang="en-US" sz="2400" dirty="0" err="1"/>
              <a:t>diam</a:t>
            </a:r>
            <a:r>
              <a:rPr lang="en-US" sz="2400" dirty="0"/>
              <a:t> clusters with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few inter-cluster edges</a:t>
            </a:r>
          </a:p>
        </p:txBody>
      </p:sp>
    </p:spTree>
    <p:extLst>
      <p:ext uri="{BB962C8B-B14F-4D97-AF65-F5344CB8AC3E}">
        <p14:creationId xmlns:p14="http://schemas.microsoft.com/office/powerpoint/2010/main" val="15963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18" y="115743"/>
            <a:ext cx="10515600" cy="1325563"/>
          </a:xfrm>
        </p:spPr>
        <p:txBody>
          <a:bodyPr/>
          <a:lstStyle/>
          <a:p>
            <a:r>
              <a:rPr lang="en-US" dirty="0"/>
              <a:t>High Level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950" y="1441306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Grow </a:t>
                </a:r>
                <a:r>
                  <a:rPr lang="en-US" dirty="0">
                    <a:solidFill>
                      <a:srgbClr val="00B050"/>
                    </a:solidFill>
                  </a:rPr>
                  <a:t>carved balls </a:t>
                </a:r>
                <a:r>
                  <a:rPr lang="en-US" dirty="0"/>
                  <a:t>around vertices where radius of each ball is taken </a:t>
                </a:r>
              </a:p>
              <a:p>
                <a:pPr marL="0" indent="0">
                  <a:buNone/>
                </a:pPr>
                <a:r>
                  <a:rPr lang="en-US" dirty="0"/>
                  <a:t>from the </a:t>
                </a:r>
                <a:r>
                  <a:rPr lang="en-US" dirty="0">
                    <a:solidFill>
                      <a:srgbClr val="C00000"/>
                    </a:solidFill>
                  </a:rPr>
                  <a:t>geometric distribution </a:t>
                </a:r>
                <a:r>
                  <a:rPr lang="en-US" dirty="0"/>
                  <a:t>with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func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𝑮𝒆𝒐𝒎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002060"/>
                    </a:solidFill>
                  </a:rPr>
                  <a:t>   </a:t>
                </a:r>
                <a:r>
                  <a:rPr lang="en-US" dirty="0">
                    <a:solidFill>
                      <a:schemeClr val="tx1"/>
                    </a:solidFill>
                  </a:rPr>
                  <a:t>counting number of trials till first success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Memory-less property: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950" y="1441306"/>
                <a:ext cx="10515600" cy="4351338"/>
              </a:xfrm>
              <a:blipFill>
                <a:blip r:embed="rId2"/>
                <a:stretch>
                  <a:fillRect l="-1159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8807196" y="4761046"/>
            <a:ext cx="1127992" cy="11279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312568" y="5249592"/>
            <a:ext cx="157018" cy="157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160237" y="4872319"/>
                <a:ext cx="4377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0237" y="4872319"/>
                <a:ext cx="43774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>
            <a:off x="8910623" y="5375141"/>
            <a:ext cx="458259" cy="2717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966937" y="5417708"/>
                <a:ext cx="6310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937" y="5417708"/>
                <a:ext cx="63104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9579901" y="4473290"/>
            <a:ext cx="1659657" cy="165965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309500" y="5201808"/>
            <a:ext cx="200455" cy="20045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096782" y="4816988"/>
                <a:ext cx="6258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782" y="4816988"/>
                <a:ext cx="62588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>
            <a:stCxn id="17" idx="3"/>
            <a:endCxn id="16" idx="3"/>
          </p:cNvCxnSpPr>
          <p:nvPr/>
        </p:nvCxnSpPr>
        <p:spPr>
          <a:xfrm flipH="1">
            <a:off x="9822952" y="5372907"/>
            <a:ext cx="515904" cy="5169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894079" y="5556250"/>
                <a:ext cx="8256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079" y="5556250"/>
                <a:ext cx="82562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10338856" y="3830857"/>
            <a:ext cx="1300018" cy="130001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910356" y="4402357"/>
            <a:ext cx="157018" cy="157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743734" y="4014719"/>
                <a:ext cx="490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3734" y="4014719"/>
                <a:ext cx="49026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flipH="1">
            <a:off x="10452097" y="4524380"/>
            <a:ext cx="458259" cy="2717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587280" y="4533344"/>
                <a:ext cx="6467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7280" y="4533344"/>
                <a:ext cx="64671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355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14691</TotalTime>
  <Words>1972</Words>
  <Application>Microsoft Office PowerPoint</Application>
  <PresentationFormat>Widescreen</PresentationFormat>
  <Paragraphs>279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Wingdings</vt:lpstr>
      <vt:lpstr>Office Theme</vt:lpstr>
      <vt:lpstr>Succinct Graph Structures  and Their Applications Spring 2020 </vt:lpstr>
      <vt:lpstr>Low Stretch Spanning Trees</vt:lpstr>
      <vt:lpstr>Motivation</vt:lpstr>
      <vt:lpstr>Probabilistic Tree Embedding</vt:lpstr>
      <vt:lpstr>Example: Cycle Graph</vt:lpstr>
      <vt:lpstr>Probabilistic Tree Embedding </vt:lpstr>
      <vt:lpstr>Probabilistic Tree Embedding </vt:lpstr>
      <vt:lpstr>Low Diameter Decomposition (Ball Carving)</vt:lpstr>
      <vt:lpstr>High Level Idea</vt:lpstr>
      <vt:lpstr>Low Diameter Decomposition</vt:lpstr>
      <vt:lpstr>Low Diameter Decomposition</vt:lpstr>
      <vt:lpstr>PowerPoint Presentation</vt:lpstr>
      <vt:lpstr>Low Diameter Decomposition</vt:lpstr>
      <vt:lpstr>Tree Embedding given LDD</vt:lpstr>
      <vt:lpstr>Probabilistic Tree Embedding</vt:lpstr>
      <vt:lpstr>Probabilistic Tree Embedding</vt:lpstr>
      <vt:lpstr>Probabilistic Tree Embedding</vt:lpstr>
      <vt:lpstr>Probabilistic Tree Embedding</vt:lpstr>
      <vt:lpstr>Probabilistic Tree Embedding</vt:lpstr>
      <vt:lpstr>Probabilistic Tree Embedding</vt:lpstr>
      <vt:lpstr>Probabilistic Tree Embedding</vt:lpstr>
      <vt:lpstr>Alternative LDD [CKR01]</vt:lpstr>
      <vt:lpstr>Alternative LDD [CKR01]: Cutting Probability</vt:lpstr>
      <vt:lpstr>Alternative LDD [CKR01]: Cutting Probability</vt:lpstr>
      <vt:lpstr>Improved Analysis </vt:lpstr>
      <vt:lpstr>Improved Stretch of Probabilistic Tree Embedding</vt:lpstr>
      <vt:lpstr>Probabilistic Tree Embedding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Succinct Graph Structures  and Their Applications</dc:title>
  <dc:creator>Meravi</dc:creator>
  <cp:lastModifiedBy>Merav Parter</cp:lastModifiedBy>
  <cp:revision>285</cp:revision>
  <dcterms:created xsi:type="dcterms:W3CDTF">2020-04-22T08:00:00Z</dcterms:created>
  <dcterms:modified xsi:type="dcterms:W3CDTF">2024-05-23T14:12:44Z</dcterms:modified>
</cp:coreProperties>
</file>