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63" r:id="rId11"/>
    <p:sldId id="286" r:id="rId12"/>
    <p:sldId id="264" r:id="rId13"/>
    <p:sldId id="274" r:id="rId14"/>
    <p:sldId id="265" r:id="rId15"/>
    <p:sldId id="283" r:id="rId16"/>
    <p:sldId id="288" r:id="rId17"/>
    <p:sldId id="287" r:id="rId18"/>
    <p:sldId id="289" r:id="rId19"/>
    <p:sldId id="267" r:id="rId20"/>
    <p:sldId id="282" r:id="rId21"/>
    <p:sldId id="268" r:id="rId22"/>
    <p:sldId id="290" r:id="rId23"/>
    <p:sldId id="291" r:id="rId24"/>
    <p:sldId id="292" r:id="rId25"/>
    <p:sldId id="293" r:id="rId26"/>
    <p:sldId id="285" r:id="rId27"/>
    <p:sldId id="269" r:id="rId28"/>
    <p:sldId id="275" r:id="rId29"/>
    <p:sldId id="276" r:id="rId30"/>
    <p:sldId id="277" r:id="rId31"/>
    <p:sldId id="284" r:id="rId32"/>
    <p:sldId id="278" r:id="rId33"/>
    <p:sldId id="279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832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6.png"/><Relationship Id="rId5" Type="http://schemas.openxmlformats.org/officeDocument/2006/relationships/image" Target="../media/image85.png"/><Relationship Id="rId10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27.png"/><Relationship Id="rId5" Type="http://schemas.openxmlformats.org/officeDocument/2006/relationships/image" Target="../media/image108.png"/><Relationship Id="rId10" Type="http://schemas.openxmlformats.org/officeDocument/2006/relationships/image" Target="../media/image126.png"/><Relationship Id="rId4" Type="http://schemas.openxmlformats.org/officeDocument/2006/relationships/image" Target="../media/image10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6.png"/><Relationship Id="rId21" Type="http://schemas.openxmlformats.org/officeDocument/2006/relationships/image" Target="../media/image164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62.png"/><Relationship Id="rId26" Type="http://schemas.openxmlformats.org/officeDocument/2006/relationships/image" Target="../media/image188.png"/><Relationship Id="rId3" Type="http://schemas.openxmlformats.org/officeDocument/2006/relationships/image" Target="../media/image166.png"/><Relationship Id="rId21" Type="http://schemas.openxmlformats.org/officeDocument/2006/relationships/image" Target="../media/image18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7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6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5.png"/><Relationship Id="rId28" Type="http://schemas.openxmlformats.org/officeDocument/2006/relationships/image" Target="../media/image190.png"/><Relationship Id="rId10" Type="http://schemas.openxmlformats.org/officeDocument/2006/relationships/image" Target="../media/image173.png"/><Relationship Id="rId19" Type="http://schemas.openxmlformats.org/officeDocument/2006/relationships/image" Target="../media/image181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1.png"/><Relationship Id="rId39" Type="http://schemas.openxmlformats.org/officeDocument/2006/relationships/image" Target="../media/image219.png"/><Relationship Id="rId3" Type="http://schemas.openxmlformats.org/officeDocument/2006/relationships/image" Target="../media/image192.png"/><Relationship Id="rId21" Type="http://schemas.openxmlformats.org/officeDocument/2006/relationships/image" Target="../media/image189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33" Type="http://schemas.openxmlformats.org/officeDocument/2006/relationships/image" Target="../media/image218.png"/><Relationship Id="rId38" Type="http://schemas.openxmlformats.org/officeDocument/2006/relationships/image" Target="../media/image210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182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32" Type="http://schemas.openxmlformats.org/officeDocument/2006/relationships/image" Target="../media/image217.png"/><Relationship Id="rId37" Type="http://schemas.openxmlformats.org/officeDocument/2006/relationships/image" Target="../media/image209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image" Target="../media/image221.png"/><Relationship Id="rId10" Type="http://schemas.openxmlformats.org/officeDocument/2006/relationships/image" Target="../media/image199.png"/><Relationship Id="rId19" Type="http://schemas.openxmlformats.org/officeDocument/2006/relationships/image" Target="../media/image181.png"/><Relationship Id="rId31" Type="http://schemas.openxmlformats.org/officeDocument/2006/relationships/image" Target="../media/image216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190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Relationship Id="rId8" Type="http://schemas.openxmlformats.org/officeDocument/2006/relationships/image" Target="../media/image19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9" Type="http://schemas.openxmlformats.org/officeDocument/2006/relationships/image" Target="../media/image192.png"/><Relationship Id="rId21" Type="http://schemas.openxmlformats.org/officeDocument/2006/relationships/image" Target="../media/image241.png"/><Relationship Id="rId42" Type="http://schemas.openxmlformats.org/officeDocument/2006/relationships/image" Target="../media/image245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41" Type="http://schemas.openxmlformats.org/officeDocument/2006/relationships/image" Target="../media/image2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40" Type="http://schemas.openxmlformats.org/officeDocument/2006/relationships/image" Target="../media/image19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36" Type="http://schemas.openxmlformats.org/officeDocument/2006/relationships/image" Target="../media/image256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251.png"/><Relationship Id="rId44" Type="http://schemas.openxmlformats.org/officeDocument/2006/relationships/image" Target="../media/image258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43" Type="http://schemas.openxmlformats.org/officeDocument/2006/relationships/image" Target="../media/image254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33" Type="http://schemas.openxmlformats.org/officeDocument/2006/relationships/image" Target="../media/image253.png"/><Relationship Id="rId38" Type="http://schemas.openxmlformats.org/officeDocument/2006/relationships/image" Target="../media/image24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60.png"/><Relationship Id="rId26" Type="http://schemas.openxmlformats.org/officeDocument/2006/relationships/image" Target="../media/image250.png"/><Relationship Id="rId39" Type="http://schemas.openxmlformats.org/officeDocument/2006/relationships/image" Target="../media/image268.png"/><Relationship Id="rId21" Type="http://schemas.openxmlformats.org/officeDocument/2006/relationships/image" Target="../media/image241.png"/><Relationship Id="rId34" Type="http://schemas.openxmlformats.org/officeDocument/2006/relationships/image" Target="../media/image2610.png"/><Relationship Id="rId42" Type="http://schemas.openxmlformats.org/officeDocument/2006/relationships/image" Target="../media/image194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62.png"/><Relationship Id="rId29" Type="http://schemas.openxmlformats.org/officeDocument/2006/relationships/image" Target="../media/image263.png"/><Relationship Id="rId41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32" Type="http://schemas.openxmlformats.org/officeDocument/2006/relationships/image" Target="../media/image266.png"/><Relationship Id="rId37" Type="http://schemas.openxmlformats.org/officeDocument/2006/relationships/image" Target="../media/image2640.png"/><Relationship Id="rId40" Type="http://schemas.openxmlformats.org/officeDocument/2006/relationships/image" Target="../media/image269.png"/><Relationship Id="rId45" Type="http://schemas.openxmlformats.org/officeDocument/2006/relationships/image" Target="../media/image272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53.png"/><Relationship Id="rId10" Type="http://schemas.openxmlformats.org/officeDocument/2006/relationships/image" Target="../media/image230.png"/><Relationship Id="rId19" Type="http://schemas.openxmlformats.org/officeDocument/2006/relationships/image" Target="../media/image261.png"/><Relationship Id="rId31" Type="http://schemas.openxmlformats.org/officeDocument/2006/relationships/image" Target="../media/image265.png"/><Relationship Id="rId44" Type="http://schemas.openxmlformats.org/officeDocument/2006/relationships/image" Target="../media/image271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52.png"/><Relationship Id="rId30" Type="http://schemas.openxmlformats.org/officeDocument/2006/relationships/image" Target="../media/image264.png"/><Relationship Id="rId43" Type="http://schemas.openxmlformats.org/officeDocument/2006/relationships/image" Target="../media/image270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5" Type="http://schemas.openxmlformats.org/officeDocument/2006/relationships/image" Target="../media/image246.png"/><Relationship Id="rId33" Type="http://schemas.openxmlformats.org/officeDocument/2006/relationships/image" Target="../media/image2600.png"/><Relationship Id="rId38" Type="http://schemas.openxmlformats.org/officeDocument/2006/relationships/image" Target="../media/image2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10" Type="http://schemas.openxmlformats.org/officeDocument/2006/relationships/image" Target="../media/image281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0.png"/><Relationship Id="rId2" Type="http://schemas.openxmlformats.org/officeDocument/2006/relationships/image" Target="../media/image27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790.png"/><Relationship Id="rId7" Type="http://schemas.openxmlformats.org/officeDocument/2006/relationships/image" Target="../media/image283.png"/><Relationship Id="rId2" Type="http://schemas.openxmlformats.org/officeDocument/2006/relationships/image" Target="../media/image2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0.png"/><Relationship Id="rId10" Type="http://schemas.openxmlformats.org/officeDocument/2006/relationships/image" Target="../media/image286.png"/><Relationship Id="rId4" Type="http://schemas.openxmlformats.org/officeDocument/2006/relationships/image" Target="../media/image2800.png"/><Relationship Id="rId9" Type="http://schemas.openxmlformats.org/officeDocument/2006/relationships/image" Target="../media/image2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" Type="http://schemas.openxmlformats.org/officeDocument/2006/relationships/image" Target="../media/image291.png"/><Relationship Id="rId16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png"/><Relationship Id="rId15" Type="http://schemas.openxmlformats.org/officeDocument/2006/relationships/image" Target="../media/image304.pn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3" Type="http://schemas.openxmlformats.org/officeDocument/2006/relationships/image" Target="../media/image307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" Type="http://schemas.openxmlformats.org/officeDocument/2006/relationships/image" Target="../media/image2910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5.png"/><Relationship Id="rId5" Type="http://schemas.openxmlformats.org/officeDocument/2006/relationships/image" Target="../media/image309.png"/><Relationship Id="rId15" Type="http://schemas.openxmlformats.org/officeDocument/2006/relationships/image" Target="../media/image319.png"/><Relationship Id="rId10" Type="http://schemas.openxmlformats.org/officeDocument/2006/relationships/image" Target="../media/image314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3" Type="http://schemas.openxmlformats.org/officeDocument/2006/relationships/image" Target="../media/image324.png"/><Relationship Id="rId21" Type="http://schemas.openxmlformats.org/officeDocument/2006/relationships/image" Target="../media/image342.png"/><Relationship Id="rId7" Type="http://schemas.openxmlformats.org/officeDocument/2006/relationships/image" Target="../media/image328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" Type="http://schemas.openxmlformats.org/officeDocument/2006/relationships/image" Target="../media/image323.png"/><Relationship Id="rId16" Type="http://schemas.openxmlformats.org/officeDocument/2006/relationships/image" Target="../media/image337.png"/><Relationship Id="rId20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5" Type="http://schemas.openxmlformats.org/officeDocument/2006/relationships/image" Target="../media/image326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10" Type="http://schemas.openxmlformats.org/officeDocument/2006/relationships/image" Target="../media/image331.png"/><Relationship Id="rId19" Type="http://schemas.openxmlformats.org/officeDocument/2006/relationships/image" Target="../media/image340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Relationship Id="rId14" Type="http://schemas.openxmlformats.org/officeDocument/2006/relationships/image" Target="../media/image335.png"/><Relationship Id="rId22" Type="http://schemas.openxmlformats.org/officeDocument/2006/relationships/image" Target="../media/image3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6.png"/><Relationship Id="rId18" Type="http://schemas.openxmlformats.org/officeDocument/2006/relationships/image" Target="../media/image361.png"/><Relationship Id="rId3" Type="http://schemas.openxmlformats.org/officeDocument/2006/relationships/image" Target="../media/image346.png"/><Relationship Id="rId7" Type="http://schemas.openxmlformats.org/officeDocument/2006/relationships/image" Target="../media/image350.png"/><Relationship Id="rId17" Type="http://schemas.openxmlformats.org/officeDocument/2006/relationships/image" Target="../media/image360.png"/><Relationship Id="rId2" Type="http://schemas.openxmlformats.org/officeDocument/2006/relationships/image" Target="../media/image345.png"/><Relationship Id="rId16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png"/><Relationship Id="rId11" Type="http://schemas.openxmlformats.org/officeDocument/2006/relationships/image" Target="../media/image354.png"/><Relationship Id="rId5" Type="http://schemas.openxmlformats.org/officeDocument/2006/relationships/image" Target="../media/image348.png"/><Relationship Id="rId15" Type="http://schemas.openxmlformats.org/officeDocument/2006/relationships/image" Target="../media/image358.png"/><Relationship Id="rId10" Type="http://schemas.openxmlformats.org/officeDocument/2006/relationships/image" Target="../media/image353.png"/><Relationship Id="rId19" Type="http://schemas.openxmlformats.org/officeDocument/2006/relationships/image" Target="../media/image362.png"/><Relationship Id="rId4" Type="http://schemas.openxmlformats.org/officeDocument/2006/relationships/image" Target="../media/image347.png"/><Relationship Id="rId9" Type="http://schemas.openxmlformats.org/officeDocument/2006/relationships/image" Target="../media/image352.png"/><Relationship Id="rId14" Type="http://schemas.openxmlformats.org/officeDocument/2006/relationships/image" Target="../media/image3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4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9: </a:t>
            </a:r>
            <a:r>
              <a:rPr lang="en-US" sz="3200" dirty="0" err="1"/>
              <a:t>Gomory</a:t>
            </a:r>
            <a:r>
              <a:rPr lang="en-US" sz="3200" dirty="0"/>
              <a:t>-Hu Trees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472" y="102566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our case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where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72" y="1025669"/>
                <a:ext cx="10515600" cy="4351338"/>
              </a:xfrm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909" y="-299894"/>
            <a:ext cx="11473873" cy="1325563"/>
          </a:xfrm>
        </p:spPr>
        <p:txBody>
          <a:bodyPr/>
          <a:lstStyle/>
          <a:p>
            <a:pPr algn="ctr"/>
            <a:r>
              <a:rPr lang="en-US" dirty="0"/>
              <a:t>Nice Properties of Cuts</a:t>
            </a:r>
          </a:p>
        </p:txBody>
      </p:sp>
      <p:sp>
        <p:nvSpPr>
          <p:cNvPr id="5" name="Oval 4"/>
          <p:cNvSpPr/>
          <p:nvPr/>
        </p:nvSpPr>
        <p:spPr>
          <a:xfrm>
            <a:off x="10190018" y="235962"/>
            <a:ext cx="151476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77763" y="1433009"/>
            <a:ext cx="151476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85432" y="391034"/>
                <a:ext cx="541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432" y="391034"/>
                <a:ext cx="5413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24721" y="1597497"/>
                <a:ext cx="12208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721" y="1597497"/>
                <a:ext cx="12208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5"/>
            <a:endCxn id="6" idx="7"/>
          </p:cNvCxnSpPr>
          <p:nvPr/>
        </p:nvCxnSpPr>
        <p:spPr>
          <a:xfrm>
            <a:off x="11482950" y="1016451"/>
            <a:ext cx="87745" cy="550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0"/>
          </p:cNvCxnSpPr>
          <p:nvPr/>
        </p:nvCxnSpPr>
        <p:spPr>
          <a:xfrm flipH="1">
            <a:off x="11035145" y="1157125"/>
            <a:ext cx="30429" cy="27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763552" y="1157125"/>
            <a:ext cx="47691" cy="27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6" idx="1"/>
          </p:cNvCxnSpPr>
          <p:nvPr/>
        </p:nvCxnSpPr>
        <p:spPr>
          <a:xfrm>
            <a:off x="10411850" y="1016451"/>
            <a:ext cx="87745" cy="550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909" y="1899427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Lemma: </a:t>
            </a:r>
            <a:r>
              <a:rPr lang="en-US" sz="2800" dirty="0"/>
              <a:t>The cut function is submodular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8533950">
            <a:off x="9769876" y="4002787"/>
            <a:ext cx="2255982" cy="17456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2964579">
            <a:off x="8357906" y="4002787"/>
            <a:ext cx="2255982" cy="1745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938313" y="4322720"/>
            <a:ext cx="593947" cy="1451038"/>
          </a:xfrm>
          <a:custGeom>
            <a:avLst/>
            <a:gdLst>
              <a:gd name="connsiteX0" fmla="*/ 230922 w 593947"/>
              <a:gd name="connsiteY0" fmla="*/ 18371 h 1451038"/>
              <a:gd name="connsiteX1" fmla="*/ 13 w 593947"/>
              <a:gd name="connsiteY1" fmla="*/ 1099025 h 1451038"/>
              <a:gd name="connsiteX2" fmla="*/ 221686 w 593947"/>
              <a:gd name="connsiteY2" fmla="*/ 1450007 h 1451038"/>
              <a:gd name="connsiteX3" fmla="*/ 563431 w 593947"/>
              <a:gd name="connsiteY3" fmla="*/ 1015898 h 1451038"/>
              <a:gd name="connsiteX4" fmla="*/ 544958 w 593947"/>
              <a:gd name="connsiteY4" fmla="*/ 461716 h 1451038"/>
              <a:gd name="connsiteX5" fmla="*/ 230922 w 593947"/>
              <a:gd name="connsiteY5" fmla="*/ 18371 h 145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47" h="1451038">
                <a:moveTo>
                  <a:pt x="230922" y="18371"/>
                </a:moveTo>
                <a:cubicBezTo>
                  <a:pt x="140098" y="124589"/>
                  <a:pt x="1552" y="860419"/>
                  <a:pt x="13" y="1099025"/>
                </a:cubicBezTo>
                <a:cubicBezTo>
                  <a:pt x="-1526" y="1337631"/>
                  <a:pt x="127783" y="1463862"/>
                  <a:pt x="221686" y="1450007"/>
                </a:cubicBezTo>
                <a:cubicBezTo>
                  <a:pt x="315589" y="1436153"/>
                  <a:pt x="509552" y="1180613"/>
                  <a:pt x="563431" y="1015898"/>
                </a:cubicBezTo>
                <a:cubicBezTo>
                  <a:pt x="617310" y="851183"/>
                  <a:pt x="592679" y="629510"/>
                  <a:pt x="544958" y="461716"/>
                </a:cubicBezTo>
                <a:cubicBezTo>
                  <a:pt x="497237" y="293922"/>
                  <a:pt x="321746" y="-87847"/>
                  <a:pt x="230922" y="1837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88378" y="4322720"/>
                <a:ext cx="541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378" y="4322720"/>
                <a:ext cx="5413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39270" y="4354321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270" y="4354321"/>
                <a:ext cx="5579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9380824" y="5013036"/>
            <a:ext cx="796177" cy="2732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250219" y="4731113"/>
            <a:ext cx="565060" cy="297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172575" y="3718574"/>
            <a:ext cx="26796" cy="9844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60604" y="3718574"/>
            <a:ext cx="581099" cy="623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240296" y="3668807"/>
            <a:ext cx="498961" cy="53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9541162" y="5643418"/>
            <a:ext cx="1302328" cy="654075"/>
          </a:xfrm>
          <a:custGeom>
            <a:avLst/>
            <a:gdLst>
              <a:gd name="connsiteX0" fmla="*/ 1302328 w 1302328"/>
              <a:gd name="connsiteY0" fmla="*/ 101600 h 654075"/>
              <a:gd name="connsiteX1" fmla="*/ 895928 w 1302328"/>
              <a:gd name="connsiteY1" fmla="*/ 600363 h 654075"/>
              <a:gd name="connsiteX2" fmla="*/ 175491 w 1302328"/>
              <a:gd name="connsiteY2" fmla="*/ 572654 h 654075"/>
              <a:gd name="connsiteX3" fmla="*/ 0 w 1302328"/>
              <a:gd name="connsiteY3" fmla="*/ 0 h 6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328" h="654075">
                <a:moveTo>
                  <a:pt x="1302328" y="101600"/>
                </a:moveTo>
                <a:cubicBezTo>
                  <a:pt x="1193031" y="311727"/>
                  <a:pt x="1083734" y="521854"/>
                  <a:pt x="895928" y="600363"/>
                </a:cubicBezTo>
                <a:cubicBezTo>
                  <a:pt x="708122" y="678872"/>
                  <a:pt x="324812" y="672715"/>
                  <a:pt x="175491" y="572654"/>
                </a:cubicBezTo>
                <a:cubicBezTo>
                  <a:pt x="26170" y="472594"/>
                  <a:pt x="13085" y="236297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65671" y="336991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71" y="3369912"/>
                <a:ext cx="5168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11067" y="3505936"/>
                <a:ext cx="479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67" y="3505936"/>
                <a:ext cx="47981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240296" y="32814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296" y="3281445"/>
                <a:ext cx="52790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04206" y="4282290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206" y="4282290"/>
                <a:ext cx="49026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94607" y="4625006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607" y="4625006"/>
                <a:ext cx="5279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872466" y="5738710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66" y="5738710"/>
                <a:ext cx="5279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0909" y="2704512"/>
                <a:ext cx="10495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Diagram with all classes of edges (except fully inside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9" y="2704512"/>
                <a:ext cx="10495694" cy="523220"/>
              </a:xfrm>
              <a:prstGeom prst="rect">
                <a:avLst/>
              </a:prstGeom>
              <a:blipFill>
                <a:blip r:embed="rId13"/>
                <a:stretch>
                  <a:fillRect l="-122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108" y="3609872"/>
                <a:ext cx="6383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8" y="3609872"/>
                <a:ext cx="638328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941" y="4343908"/>
                <a:ext cx="3562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1" y="4343908"/>
                <a:ext cx="35625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992" y="4924877"/>
                <a:ext cx="3557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2" y="4924877"/>
                <a:ext cx="355719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233" y="5643418"/>
                <a:ext cx="69092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" y="5643418"/>
                <a:ext cx="6909264" cy="954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5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963" y="1142134"/>
                <a:ext cx="1169554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posi</a:t>
                </a:r>
                <a:r>
                  <a:rPr lang="en-US" b="1" dirty="0">
                    <a:solidFill>
                      <a:srgbClr val="00B050"/>
                    </a:solidFill>
                  </a:rPr>
                  <a:t>-modular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Obs.: </a:t>
                </a:r>
                <a:r>
                  <a:rPr lang="en-US" dirty="0"/>
                  <a:t>Any submodular and symmetric function is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posi</a:t>
                </a:r>
                <a:r>
                  <a:rPr lang="en-US" b="1" dirty="0">
                    <a:solidFill>
                      <a:srgbClr val="00B050"/>
                    </a:solidFill>
                  </a:rPr>
                  <a:t>-modular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</m:d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963" y="1142134"/>
                <a:ext cx="11695546" cy="4351338"/>
              </a:xfrm>
              <a:blipFill>
                <a:blip r:embed="rId2"/>
                <a:stretch>
                  <a:fillRect l="-109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30909" y="-299894"/>
            <a:ext cx="11473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Nice Properties of Cuts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4109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3458" y="5181600"/>
                <a:ext cx="6923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cut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err="1"/>
                  <a:t>posi</a:t>
                </a:r>
                <a:r>
                  <a:rPr lang="en-US" sz="2800" dirty="0"/>
                  <a:t>-modular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58" y="5181600"/>
                <a:ext cx="6923883" cy="523220"/>
              </a:xfrm>
              <a:prstGeom prst="rect">
                <a:avLst/>
              </a:prstGeom>
              <a:blipFill>
                <a:blip r:embed="rId3"/>
                <a:stretch>
                  <a:fillRect l="-1850" t="-10465" r="-6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490"/>
            <a:ext cx="10515600" cy="1325563"/>
          </a:xfrm>
        </p:spPr>
        <p:txBody>
          <a:bodyPr/>
          <a:lstStyle/>
          <a:p>
            <a:r>
              <a:rPr lang="en-US" dirty="0"/>
              <a:t>The Key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0418" y="1150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418" y="1150073"/>
                <a:ext cx="10337800" cy="1102302"/>
              </a:xfrm>
              <a:blipFill>
                <a:blip r:embed="rId2"/>
                <a:stretch>
                  <a:fillRect l="-819" t="-5699" b="-2073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44841" y="2526866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8569593" y="417400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80215" y="2651416"/>
                <a:ext cx="1216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215" y="2651416"/>
                <a:ext cx="12160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24037" y="5700998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037" y="5700998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660044" y="43672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31752" y="450168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25082" y="4638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05979" y="4667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11530" y="39834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75352" y="37899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2388" y="3798019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374094" y="410859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9505979" y="3915124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484952" y="3923147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9982155" y="3896799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374094" y="4108595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394316" y="3923147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9982155" y="3896799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164986" y="354499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95781" y="2989665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781" y="2989665"/>
                <a:ext cx="4828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94972" y="4989256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972" y="4989256"/>
                <a:ext cx="5115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756678" y="52343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39231" y="4605951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231" y="4605951"/>
                <a:ext cx="56509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0700937" y="48510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36658" y="5058754"/>
            <a:ext cx="1428937" cy="118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300506" y="5423365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506" y="5423365"/>
                <a:ext cx="5650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262212" y="56684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29833" y="5307741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833" y="5307741"/>
                <a:ext cx="55213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0164" y="2661036"/>
                <a:ext cx="677954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This implies that the min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cut in a graph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obtained by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contracting</a:t>
                </a:r>
                <a:r>
                  <a:rPr lang="en-US" sz="2800" dirty="0"/>
                  <a:t> all nodes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/>
                  <a:t>is the same as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cut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4" y="2661036"/>
                <a:ext cx="6779548" cy="1384995"/>
              </a:xfrm>
              <a:prstGeom prst="rect">
                <a:avLst/>
              </a:prstGeom>
              <a:blipFill>
                <a:blip r:embed="rId10"/>
                <a:stretch>
                  <a:fillRect l="-1799" t="-4405" r="-1169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"/>
          <p:cNvSpPr/>
          <p:nvPr/>
        </p:nvSpPr>
        <p:spPr>
          <a:xfrm rot="10800000">
            <a:off x="2819941" y="432640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74385" y="5853398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85" y="5853398"/>
                <a:ext cx="68319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4910392" y="45196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82100" y="465408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75430" y="47910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56327" y="48196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2" idx="1"/>
          </p:cNvCxnSpPr>
          <p:nvPr/>
        </p:nvCxnSpPr>
        <p:spPr>
          <a:xfrm>
            <a:off x="3624442" y="426099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9" idx="1"/>
          </p:cNvCxnSpPr>
          <p:nvPr/>
        </p:nvCxnSpPr>
        <p:spPr>
          <a:xfrm>
            <a:off x="3580203" y="4242670"/>
            <a:ext cx="1348514" cy="2953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45320" y="5141656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20" y="5141656"/>
                <a:ext cx="48288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3007026" y="53867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89579" y="4758351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579" y="4758351"/>
                <a:ext cx="56509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4951285" y="50034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87006" y="5211154"/>
            <a:ext cx="1428937" cy="118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50854" y="5575765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54" y="5575765"/>
                <a:ext cx="56509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512560" y="58208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80181" y="5460141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181" y="5460141"/>
                <a:ext cx="55213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3457718" y="4128595"/>
            <a:ext cx="290508" cy="2905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5"/>
            <a:endCxn id="40" idx="1"/>
          </p:cNvCxnSpPr>
          <p:nvPr/>
        </p:nvCxnSpPr>
        <p:spPr>
          <a:xfrm>
            <a:off x="3705682" y="4376559"/>
            <a:ext cx="894743" cy="29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0" idx="5"/>
            <a:endCxn id="41" idx="1"/>
          </p:cNvCxnSpPr>
          <p:nvPr/>
        </p:nvCxnSpPr>
        <p:spPr>
          <a:xfrm>
            <a:off x="3705682" y="4376559"/>
            <a:ext cx="488073" cy="432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blipFill>
                <a:blip r:embed="rId2"/>
                <a:stretch>
                  <a:fillRect l="-819" t="-5670" b="-1546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min cut that crosses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b="1" dirty="0"/>
                  <a:t>W.l.o.g. </a:t>
                </a: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blipFill>
                <a:blip r:embed="rId3"/>
                <a:stretch>
                  <a:fillRect l="-78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0982" y="4414979"/>
            <a:ext cx="3186545" cy="202276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6200000">
            <a:off x="7467602" y="3763095"/>
            <a:ext cx="3186545" cy="13037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7970982" y="4414979"/>
            <a:ext cx="3186545" cy="2022763"/>
          </a:xfrm>
          <a:prstGeom prst="arc">
            <a:avLst>
              <a:gd name="adj1" fmla="val 12180994"/>
              <a:gd name="adj2" fmla="val 167401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52388" y="3095123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88" y="3095123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blipFill>
                <a:blip r:embed="rId10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1413" y="350737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submodularity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2433255" y="3265125"/>
            <a:ext cx="313978" cy="3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0836" y="4148527"/>
                <a:ext cx="64993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cut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cut 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48527"/>
                <a:ext cx="6499343" cy="1200329"/>
              </a:xfrm>
              <a:prstGeom prst="rect">
                <a:avLst/>
              </a:prstGeom>
              <a:blipFill>
                <a:blip r:embed="rId11"/>
                <a:stretch>
                  <a:fillRect l="-281" t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372947" y="5247360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8903" y="5344070"/>
                <a:ext cx="5342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" y="5344070"/>
                <a:ext cx="5342873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 rot="16200000">
            <a:off x="372947" y="6093216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0295" y="6206909"/>
                <a:ext cx="25821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95" y="6206909"/>
                <a:ext cx="258218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37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blipFill>
                <a:blip r:embed="rId2"/>
                <a:stretch>
                  <a:fillRect l="-819" t="-5670" b="-1546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min cut that crosses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b="1" dirty="0"/>
                  <a:t>W.l.o.g. </a:t>
                </a: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blipFill>
                <a:blip r:embed="rId3"/>
                <a:stretch>
                  <a:fillRect l="-78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0982" y="4414979"/>
            <a:ext cx="3186545" cy="202276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6200000">
            <a:off x="7467602" y="3763095"/>
            <a:ext cx="3186545" cy="13037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7970982" y="4414979"/>
            <a:ext cx="3186545" cy="2022763"/>
          </a:xfrm>
          <a:prstGeom prst="arc">
            <a:avLst>
              <a:gd name="adj1" fmla="val 12180994"/>
              <a:gd name="adj2" fmla="val 167401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18151" y="3594359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51" y="3594359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blipFill>
                <a:blip r:embed="rId10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1413" y="3507378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Posi</a:t>
            </a:r>
            <a:r>
              <a:rPr lang="en-US" sz="2400" dirty="0"/>
              <a:t>-modularity</a:t>
            </a:r>
          </a:p>
        </p:txBody>
      </p:sp>
      <p:sp>
        <p:nvSpPr>
          <p:cNvPr id="23" name="Down Arrow 22"/>
          <p:cNvSpPr/>
          <p:nvPr/>
        </p:nvSpPr>
        <p:spPr>
          <a:xfrm rot="10800000">
            <a:off x="2433255" y="3265125"/>
            <a:ext cx="313978" cy="3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0836" y="4148527"/>
                <a:ext cx="63116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cut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cut 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48527"/>
                <a:ext cx="6311600" cy="1200329"/>
              </a:xfrm>
              <a:prstGeom prst="rect">
                <a:avLst/>
              </a:prstGeom>
              <a:blipFill>
                <a:blip r:embed="rId11"/>
                <a:stretch>
                  <a:fillRect l="-290" t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372947" y="5247360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114" y="5188665"/>
                <a:ext cx="54139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14" y="5188665"/>
                <a:ext cx="541398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 rot="16200000">
            <a:off x="372947" y="6093216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0295" y="6206909"/>
                <a:ext cx="2542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95" y="6206909"/>
                <a:ext cx="2542106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02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915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minimum cut for an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91516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4607896" y="2743358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688714" y="3172849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88714" y="3567185"/>
            <a:ext cx="1833206" cy="90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96509" y="3814458"/>
            <a:ext cx="1963774" cy="121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56035" y="2521526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17453" y="2521526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60535" y="2602704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535" y="2602704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97925" y="3320083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25" y="3320083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0831" y="2752752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31" y="2752752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5079" y="3337921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79" y="3337921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018" y="4776169"/>
                <a:ext cx="613373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By the key lemma:</a:t>
                </a:r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 internal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 internal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776169"/>
                <a:ext cx="6133730" cy="1815882"/>
              </a:xfrm>
              <a:prstGeom prst="rect">
                <a:avLst/>
              </a:prstGeom>
              <a:blipFill>
                <a:blip r:embed="rId7"/>
                <a:stretch>
                  <a:fillRect l="-2087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2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minimum cut for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480567" y="2544780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47888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9306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79" y="2189670"/>
            <a:ext cx="2911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 the task into</a:t>
            </a:r>
          </a:p>
          <a:p>
            <a:r>
              <a:rPr lang="en-US" sz="2800" dirty="0"/>
              <a:t> two independent </a:t>
            </a:r>
          </a:p>
          <a:p>
            <a:r>
              <a:rPr lang="en-US" sz="2800" dirty="0"/>
              <a:t>computations!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10182" y="3408221"/>
            <a:ext cx="1168099" cy="710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6887" y="3505740"/>
            <a:ext cx="863451" cy="695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00396" y="4299535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43478" y="4380713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478" y="4380713"/>
                <a:ext cx="58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endCxn id="28" idx="2"/>
          </p:cNvCxnSpPr>
          <p:nvPr/>
        </p:nvCxnSpPr>
        <p:spPr>
          <a:xfrm>
            <a:off x="4179164" y="4755315"/>
            <a:ext cx="1309776" cy="45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488940" y="5053456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85645" y="4442521"/>
                <a:ext cx="725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45" y="4442521"/>
                <a:ext cx="7251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endCxn id="28" idx="2"/>
          </p:cNvCxnSpPr>
          <p:nvPr/>
        </p:nvCxnSpPr>
        <p:spPr>
          <a:xfrm flipV="1">
            <a:off x="4201119" y="5212730"/>
            <a:ext cx="1287821" cy="2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" idx="2"/>
          </p:cNvCxnSpPr>
          <p:nvPr/>
        </p:nvCxnSpPr>
        <p:spPr>
          <a:xfrm flipV="1">
            <a:off x="4179164" y="5212730"/>
            <a:ext cx="1309776" cy="3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50797" y="5849191"/>
                <a:ext cx="65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97" y="5849191"/>
                <a:ext cx="6546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blipFill>
                <a:blip r:embed="rId11"/>
                <a:stretch>
                  <a:fillRect l="-427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895807" y="4399301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507561" y="4700192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61" y="4700192"/>
                <a:ext cx="60420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14387" y="4372219"/>
                <a:ext cx="694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87" y="4372219"/>
                <a:ext cx="6948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 rot="10994052">
            <a:off x="8878353" y="4780856"/>
            <a:ext cx="1628323" cy="820075"/>
            <a:chOff x="7714256" y="4940749"/>
            <a:chExt cx="1628323" cy="820075"/>
          </a:xfrm>
        </p:grpSpPr>
        <p:cxnSp>
          <p:nvCxnSpPr>
            <p:cNvPr id="42" name="Straight Connector 41"/>
            <p:cNvCxnSpPr>
              <a:endCxn id="43" idx="2"/>
            </p:cNvCxnSpPr>
            <p:nvPr/>
          </p:nvCxnSpPr>
          <p:spPr>
            <a:xfrm>
              <a:off x="7714256" y="4940749"/>
              <a:ext cx="1309776" cy="457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9024032" y="5238890"/>
              <a:ext cx="318547" cy="3185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endCxn id="43" idx="2"/>
            </p:cNvCxnSpPr>
            <p:nvPr/>
          </p:nvCxnSpPr>
          <p:spPr>
            <a:xfrm flipV="1">
              <a:off x="7736211" y="5398164"/>
              <a:ext cx="1287821" cy="26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3" idx="2"/>
            </p:cNvCxnSpPr>
            <p:nvPr/>
          </p:nvCxnSpPr>
          <p:spPr>
            <a:xfrm flipV="1">
              <a:off x="7714256" y="5398164"/>
              <a:ext cx="1309776" cy="362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292813" y="5909227"/>
                <a:ext cx="681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813" y="5909227"/>
                <a:ext cx="68178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87336" y="3264253"/>
                <a:ext cx="23046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336" y="3264253"/>
                <a:ext cx="2304605" cy="830997"/>
              </a:xfrm>
              <a:prstGeom prst="rect">
                <a:avLst/>
              </a:prstGeom>
              <a:blipFill>
                <a:blip r:embed="rId15"/>
                <a:stretch>
                  <a:fillRect l="-396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32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36" y="15947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Collapsing a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 into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add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weight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=|{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36" y="1594716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010724" y="3514445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53806" y="3595623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06" y="3595623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endCxn id="7" idx="2"/>
          </p:cNvCxnSpPr>
          <p:nvPr/>
        </p:nvCxnSpPr>
        <p:spPr>
          <a:xfrm>
            <a:off x="5989492" y="3970225"/>
            <a:ext cx="1309776" cy="45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99268" y="4268366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5973" y="3657431"/>
                <a:ext cx="725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73" y="3657431"/>
                <a:ext cx="72513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endCxn id="7" idx="2"/>
          </p:cNvCxnSpPr>
          <p:nvPr/>
        </p:nvCxnSpPr>
        <p:spPr>
          <a:xfrm flipV="1">
            <a:off x="6011447" y="4427640"/>
            <a:ext cx="1287821" cy="2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 flipV="1">
            <a:off x="5989492" y="4427640"/>
            <a:ext cx="1309776" cy="3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1125" y="5064101"/>
                <a:ext cx="65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25" y="5064101"/>
                <a:ext cx="6546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5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minimum cut for an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480567" y="2544780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47888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9306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79" y="2189670"/>
            <a:ext cx="2911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 the task into</a:t>
            </a:r>
          </a:p>
          <a:p>
            <a:r>
              <a:rPr lang="en-US" sz="2800" dirty="0"/>
              <a:t>two independent </a:t>
            </a:r>
          </a:p>
          <a:p>
            <a:r>
              <a:rPr lang="en-US" sz="2800" dirty="0"/>
              <a:t>computations!</a:t>
            </a:r>
          </a:p>
        </p:txBody>
      </p:sp>
      <p:sp>
        <p:nvSpPr>
          <p:cNvPr id="23" name="Oval 22"/>
          <p:cNvSpPr/>
          <p:nvPr/>
        </p:nvSpPr>
        <p:spPr>
          <a:xfrm>
            <a:off x="4128655" y="4206778"/>
            <a:ext cx="1884217" cy="18892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03421" y="4199550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1" y="4199550"/>
                <a:ext cx="58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78862" y="5148571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blipFill>
                <a:blip r:embed="rId9"/>
                <a:stretch>
                  <a:fillRect l="-427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32323" y="4796235"/>
                <a:ext cx="2304605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323" y="4796235"/>
                <a:ext cx="2304605" cy="830997"/>
              </a:xfrm>
              <a:prstGeom prst="rect">
                <a:avLst/>
              </a:prstGeom>
              <a:blipFill>
                <a:blip r:embed="rId10"/>
                <a:stretch>
                  <a:fillRect l="-39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 rot="6140932">
            <a:off x="4373069" y="47018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638" y="4739437"/>
                <a:ext cx="6755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38" y="4739437"/>
                <a:ext cx="67557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rot="10323533">
            <a:off x="7356268" y="4185731"/>
            <a:ext cx="1884217" cy="18892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68677" y="5447119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77" y="5447119"/>
                <a:ext cx="60420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 rot="10323533">
            <a:off x="7568299" y="4940360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6464465">
            <a:off x="7822332" y="464243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43394" y="4789208"/>
                <a:ext cx="705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94" y="4789208"/>
                <a:ext cx="70589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stCxn id="50" idx="6"/>
          </p:cNvCxnSpPr>
          <p:nvPr/>
        </p:nvCxnSpPr>
        <p:spPr>
          <a:xfrm flipH="1">
            <a:off x="5709331" y="5121637"/>
            <a:ext cx="1860495" cy="180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69659" y="4666106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59" y="4666106"/>
                <a:ext cx="152182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1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10625647" y="4188506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81724"/>
                <a:ext cx="12129656" cy="51940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 until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singletons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Pick a non-singleton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by collapsing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min-cut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rgbClr val="FF0000"/>
                    </a:solidFill>
                  </a:rPr>
                  <a:t>arbitrarily chosen</a:t>
                </a:r>
                <a:r>
                  <a:rPr lang="en-US" dirty="0"/>
                  <a:t>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81724"/>
                <a:ext cx="12129656" cy="5194011"/>
              </a:xfrm>
              <a:blipFill>
                <a:blip r:embed="rId2"/>
                <a:stretch>
                  <a:fillRect l="-905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8882" y="4061771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32" idx="0"/>
          </p:cNvCxnSpPr>
          <p:nvPr/>
        </p:nvCxnSpPr>
        <p:spPr>
          <a:xfrm flipH="1">
            <a:off x="8597580" y="5106038"/>
            <a:ext cx="702362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</p:cNvCxnSpPr>
          <p:nvPr/>
        </p:nvCxnSpPr>
        <p:spPr>
          <a:xfrm>
            <a:off x="1667137" y="4976171"/>
            <a:ext cx="982520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28133" y="4165028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33" y="4165028"/>
                <a:ext cx="64280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540967" y="4372121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38745" y="444208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745" y="4442086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67000" y="464016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00" y="4640169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5355230" y="4197415"/>
            <a:ext cx="1980243" cy="2178211"/>
          </a:xfrm>
          <a:custGeom>
            <a:avLst/>
            <a:gdLst>
              <a:gd name="connsiteX0" fmla="*/ 2266473 w 2986913"/>
              <a:gd name="connsiteY0" fmla="*/ 7665 h 2622543"/>
              <a:gd name="connsiteX1" fmla="*/ 1656873 w 2986913"/>
              <a:gd name="connsiteY1" fmla="*/ 460247 h 2622543"/>
              <a:gd name="connsiteX2" fmla="*/ 1546037 w 2986913"/>
              <a:gd name="connsiteY2" fmla="*/ 1152975 h 2622543"/>
              <a:gd name="connsiteX3" fmla="*/ 1315128 w 2986913"/>
              <a:gd name="connsiteY3" fmla="*/ 1319229 h 2622543"/>
              <a:gd name="connsiteX4" fmla="*/ 382255 w 2986913"/>
              <a:gd name="connsiteY4" fmla="*/ 1217629 h 2622543"/>
              <a:gd name="connsiteX5" fmla="*/ 3564 w 2986913"/>
              <a:gd name="connsiteY5" fmla="*/ 2095084 h 2622543"/>
              <a:gd name="connsiteX6" fmla="*/ 576219 w 2986913"/>
              <a:gd name="connsiteY6" fmla="*/ 2584611 h 2622543"/>
              <a:gd name="connsiteX7" fmla="*/ 1749237 w 2986913"/>
              <a:gd name="connsiteY7" fmla="*/ 2510720 h 2622543"/>
              <a:gd name="connsiteX8" fmla="*/ 2275710 w 2986913"/>
              <a:gd name="connsiteY8" fmla="*/ 1882647 h 2622543"/>
              <a:gd name="connsiteX9" fmla="*/ 2986910 w 2986913"/>
              <a:gd name="connsiteY9" fmla="*/ 312465 h 2622543"/>
              <a:gd name="connsiteX10" fmla="*/ 2266473 w 2986913"/>
              <a:gd name="connsiteY10" fmla="*/ 7665 h 2622543"/>
              <a:gd name="connsiteX0" fmla="*/ 2266473 w 2986913"/>
              <a:gd name="connsiteY0" fmla="*/ 7665 h 2622543"/>
              <a:gd name="connsiteX1" fmla="*/ 1656873 w 2986913"/>
              <a:gd name="connsiteY1" fmla="*/ 460247 h 2622543"/>
              <a:gd name="connsiteX2" fmla="*/ 588931 w 2986913"/>
              <a:gd name="connsiteY2" fmla="*/ 595565 h 2622543"/>
              <a:gd name="connsiteX3" fmla="*/ 1546037 w 2986913"/>
              <a:gd name="connsiteY3" fmla="*/ 1152975 h 2622543"/>
              <a:gd name="connsiteX4" fmla="*/ 1315128 w 2986913"/>
              <a:gd name="connsiteY4" fmla="*/ 1319229 h 2622543"/>
              <a:gd name="connsiteX5" fmla="*/ 382255 w 2986913"/>
              <a:gd name="connsiteY5" fmla="*/ 1217629 h 2622543"/>
              <a:gd name="connsiteX6" fmla="*/ 3564 w 2986913"/>
              <a:gd name="connsiteY6" fmla="*/ 2095084 h 2622543"/>
              <a:gd name="connsiteX7" fmla="*/ 576219 w 2986913"/>
              <a:gd name="connsiteY7" fmla="*/ 2584611 h 2622543"/>
              <a:gd name="connsiteX8" fmla="*/ 1749237 w 2986913"/>
              <a:gd name="connsiteY8" fmla="*/ 2510720 h 2622543"/>
              <a:gd name="connsiteX9" fmla="*/ 2275710 w 2986913"/>
              <a:gd name="connsiteY9" fmla="*/ 1882647 h 2622543"/>
              <a:gd name="connsiteX10" fmla="*/ 2986910 w 2986913"/>
              <a:gd name="connsiteY10" fmla="*/ 312465 h 2622543"/>
              <a:gd name="connsiteX11" fmla="*/ 2266473 w 2986913"/>
              <a:gd name="connsiteY11" fmla="*/ 7665 h 2622543"/>
              <a:gd name="connsiteX0" fmla="*/ 2267173 w 2987613"/>
              <a:gd name="connsiteY0" fmla="*/ 7665 h 2622543"/>
              <a:gd name="connsiteX1" fmla="*/ 1657573 w 2987613"/>
              <a:gd name="connsiteY1" fmla="*/ 460247 h 2622543"/>
              <a:gd name="connsiteX2" fmla="*/ 589631 w 2987613"/>
              <a:gd name="connsiteY2" fmla="*/ 595565 h 2622543"/>
              <a:gd name="connsiteX3" fmla="*/ 1546737 w 2987613"/>
              <a:gd name="connsiteY3" fmla="*/ 1152975 h 2622543"/>
              <a:gd name="connsiteX4" fmla="*/ 382955 w 2987613"/>
              <a:gd name="connsiteY4" fmla="*/ 1217629 h 2622543"/>
              <a:gd name="connsiteX5" fmla="*/ 4264 w 2987613"/>
              <a:gd name="connsiteY5" fmla="*/ 2095084 h 2622543"/>
              <a:gd name="connsiteX6" fmla="*/ 576919 w 2987613"/>
              <a:gd name="connsiteY6" fmla="*/ 2584611 h 2622543"/>
              <a:gd name="connsiteX7" fmla="*/ 1749937 w 2987613"/>
              <a:gd name="connsiteY7" fmla="*/ 2510720 h 2622543"/>
              <a:gd name="connsiteX8" fmla="*/ 2276410 w 2987613"/>
              <a:gd name="connsiteY8" fmla="*/ 1882647 h 2622543"/>
              <a:gd name="connsiteX9" fmla="*/ 2987610 w 2987613"/>
              <a:gd name="connsiteY9" fmla="*/ 312465 h 2622543"/>
              <a:gd name="connsiteX10" fmla="*/ 2267173 w 2987613"/>
              <a:gd name="connsiteY10" fmla="*/ 7665 h 2622543"/>
              <a:gd name="connsiteX0" fmla="*/ 2265237 w 2985677"/>
              <a:gd name="connsiteY0" fmla="*/ 7665 h 2622543"/>
              <a:gd name="connsiteX1" fmla="*/ 1655637 w 2985677"/>
              <a:gd name="connsiteY1" fmla="*/ 460247 h 2622543"/>
              <a:gd name="connsiteX2" fmla="*/ 587695 w 2985677"/>
              <a:gd name="connsiteY2" fmla="*/ 595565 h 2622543"/>
              <a:gd name="connsiteX3" fmla="*/ 381019 w 2985677"/>
              <a:gd name="connsiteY3" fmla="*/ 1217629 h 2622543"/>
              <a:gd name="connsiteX4" fmla="*/ 2328 w 2985677"/>
              <a:gd name="connsiteY4" fmla="*/ 2095084 h 2622543"/>
              <a:gd name="connsiteX5" fmla="*/ 574983 w 2985677"/>
              <a:gd name="connsiteY5" fmla="*/ 2584611 h 2622543"/>
              <a:gd name="connsiteX6" fmla="*/ 1748001 w 2985677"/>
              <a:gd name="connsiteY6" fmla="*/ 2510720 h 2622543"/>
              <a:gd name="connsiteX7" fmla="*/ 2274474 w 2985677"/>
              <a:gd name="connsiteY7" fmla="*/ 1882647 h 2622543"/>
              <a:gd name="connsiteX8" fmla="*/ 2985674 w 2985677"/>
              <a:gd name="connsiteY8" fmla="*/ 312465 h 2622543"/>
              <a:gd name="connsiteX9" fmla="*/ 2265237 w 2985677"/>
              <a:gd name="connsiteY9" fmla="*/ 7665 h 2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677" h="2622543">
                <a:moveTo>
                  <a:pt x="2265237" y="7665"/>
                </a:moveTo>
                <a:cubicBezTo>
                  <a:pt x="2043564" y="32295"/>
                  <a:pt x="1935227" y="362264"/>
                  <a:pt x="1655637" y="460247"/>
                </a:cubicBezTo>
                <a:cubicBezTo>
                  <a:pt x="1376047" y="558230"/>
                  <a:pt x="800131" y="469335"/>
                  <a:pt x="587695" y="595565"/>
                </a:cubicBezTo>
                <a:cubicBezTo>
                  <a:pt x="375259" y="721795"/>
                  <a:pt x="478580" y="967709"/>
                  <a:pt x="381019" y="1217629"/>
                </a:cubicBezTo>
                <a:cubicBezTo>
                  <a:pt x="283458" y="1467549"/>
                  <a:pt x="-29999" y="1867254"/>
                  <a:pt x="2328" y="2095084"/>
                </a:cubicBezTo>
                <a:cubicBezTo>
                  <a:pt x="34655" y="2322914"/>
                  <a:pt x="284037" y="2515338"/>
                  <a:pt x="574983" y="2584611"/>
                </a:cubicBezTo>
                <a:cubicBezTo>
                  <a:pt x="865928" y="2653884"/>
                  <a:pt x="1464753" y="2627714"/>
                  <a:pt x="1748001" y="2510720"/>
                </a:cubicBezTo>
                <a:cubicBezTo>
                  <a:pt x="2031249" y="2393726"/>
                  <a:pt x="2068195" y="2249023"/>
                  <a:pt x="2274474" y="1882647"/>
                </a:cubicBezTo>
                <a:cubicBezTo>
                  <a:pt x="2480753" y="1516271"/>
                  <a:pt x="2984135" y="623423"/>
                  <a:pt x="2985674" y="312465"/>
                </a:cubicBezTo>
                <a:cubicBezTo>
                  <a:pt x="2987213" y="1507"/>
                  <a:pt x="2486910" y="-16965"/>
                  <a:pt x="2265237" y="7665"/>
                </a:cubicBezTo>
                <a:close/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9205" y="4766055"/>
                <a:ext cx="5680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05" y="4766055"/>
                <a:ext cx="5680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/>
          <p:cNvSpPr/>
          <p:nvPr/>
        </p:nvSpPr>
        <p:spPr>
          <a:xfrm>
            <a:off x="8067228" y="557009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2105515" y="541287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94058" y="5190114"/>
            <a:ext cx="310508" cy="601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08156" y="5554569"/>
            <a:ext cx="617132" cy="61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71273" y="5203923"/>
            <a:ext cx="262122" cy="666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95056" y="5445796"/>
            <a:ext cx="617132" cy="61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31649" y="4473668"/>
                <a:ext cx="6431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49" y="4473668"/>
                <a:ext cx="64312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2048" y="5506826"/>
                <a:ext cx="491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48" y="5506826"/>
                <a:ext cx="4916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94058" y="5587090"/>
                <a:ext cx="575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58" y="5587090"/>
                <a:ext cx="57579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43"/>
          <p:cNvSpPr/>
          <p:nvPr/>
        </p:nvSpPr>
        <p:spPr>
          <a:xfrm>
            <a:off x="3004526" y="4373179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557819" y="4388094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879437" y="4201972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054868" y="4343045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8" y="4343045"/>
                <a:ext cx="640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785219" y="4335115"/>
                <a:ext cx="648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19" y="4335115"/>
                <a:ext cx="6486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49" idx="2"/>
            <a:endCxn id="46" idx="6"/>
          </p:cNvCxnSpPr>
          <p:nvPr/>
        </p:nvCxnSpPr>
        <p:spPr>
          <a:xfrm flipH="1">
            <a:off x="9817436" y="4645706"/>
            <a:ext cx="808211" cy="1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782540" y="4423972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40" y="4423972"/>
                <a:ext cx="39639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803131" y="4716262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131" y="4716262"/>
                <a:ext cx="39639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612208" y="4106861"/>
                <a:ext cx="1218667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08" y="4106861"/>
                <a:ext cx="1218667" cy="404213"/>
              </a:xfrm>
              <a:prstGeom prst="rect">
                <a:avLst/>
              </a:prstGeom>
              <a:blipFill>
                <a:blip r:embed="rId1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627273" y="4970683"/>
            <a:ext cx="1029853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921" y="543473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4" idx="2"/>
          </p:cNvCxnSpPr>
          <p:nvPr/>
        </p:nvCxnSpPr>
        <p:spPr>
          <a:xfrm>
            <a:off x="11001327" y="5116372"/>
            <a:ext cx="463680" cy="55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>
            <a:off x="10920865" y="564267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863"/>
            <a:ext cx="10515600" cy="1325563"/>
          </a:xfrm>
        </p:spPr>
        <p:txBody>
          <a:bodyPr/>
          <a:lstStyle/>
          <a:p>
            <a:r>
              <a:rPr lang="en-US" dirty="0"/>
              <a:t>Min-Cut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403" y="1047119"/>
                <a:ext cx="11655392" cy="54114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u="sng" dirty="0"/>
                  <a:t>cut</a:t>
                </a:r>
                <a:r>
                  <a:rPr lang="en-US" dirty="0"/>
                  <a:t> is a partitioning of graph vertices into two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u="sng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value</a:t>
                </a:r>
                <a:r>
                  <a:rPr lang="en-US" dirty="0"/>
                  <a:t> of a cut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Minimum-cut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cut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Succinct representation </a:t>
                </a:r>
                <a:r>
                  <a:rPr lang="en-US" dirty="0"/>
                  <a:t>of all minimum cuts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Efficient computation </a:t>
                </a:r>
                <a:r>
                  <a:rPr lang="en-US" dirty="0"/>
                  <a:t>of all minimum cuts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403" y="1047119"/>
                <a:ext cx="11655392" cy="5411424"/>
              </a:xfrm>
              <a:blipFill>
                <a:blip r:embed="rId2"/>
                <a:stretch>
                  <a:fillRect l="-1098" t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51624" y="2164055"/>
            <a:ext cx="1949919" cy="1165742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208742" y="3385653"/>
            <a:ext cx="1949919" cy="1427123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45288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58728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724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75283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06907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287560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2883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4"/>
            <a:endCxn id="11" idx="1"/>
          </p:cNvCxnSpPr>
          <p:nvPr/>
        </p:nvCxnSpPr>
        <p:spPr>
          <a:xfrm>
            <a:off x="9632714" y="3194199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4"/>
            <a:endCxn id="11" idx="2"/>
          </p:cNvCxnSpPr>
          <p:nvPr/>
        </p:nvCxnSpPr>
        <p:spPr>
          <a:xfrm flipH="1">
            <a:off x="9764599" y="3000728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4"/>
            <a:endCxn id="8" idx="0"/>
          </p:cNvCxnSpPr>
          <p:nvPr/>
        </p:nvCxnSpPr>
        <p:spPr>
          <a:xfrm>
            <a:off x="10743572" y="3008751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5"/>
            <a:endCxn id="10" idx="0"/>
          </p:cNvCxnSpPr>
          <p:nvPr/>
        </p:nvCxnSpPr>
        <p:spPr>
          <a:xfrm>
            <a:off x="10240775" y="2982403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8" idx="0"/>
          </p:cNvCxnSpPr>
          <p:nvPr/>
        </p:nvCxnSpPr>
        <p:spPr>
          <a:xfrm>
            <a:off x="9632714" y="3194199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0"/>
            <a:endCxn id="14" idx="4"/>
          </p:cNvCxnSpPr>
          <p:nvPr/>
        </p:nvCxnSpPr>
        <p:spPr>
          <a:xfrm flipV="1">
            <a:off x="10652936" y="3008751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0"/>
            <a:endCxn id="13" idx="5"/>
          </p:cNvCxnSpPr>
          <p:nvPr/>
        </p:nvCxnSpPr>
        <p:spPr>
          <a:xfrm flipH="1" flipV="1">
            <a:off x="10240775" y="2982403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43" y="1048472"/>
                <a:ext cx="12462165" cy="5666364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 until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singletons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Pick a non-singleton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collapsing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800" b="0" dirty="0">
                  <a:solidFill>
                    <a:srgbClr val="7030A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min-cut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arbitrarily chosen</a:t>
                </a:r>
                <a:r>
                  <a:rPr lang="en-US" sz="2800" dirty="0"/>
                  <a:t>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Split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add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For every earlier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do: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replace it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(same weight as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Otherwise, 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(same weight as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3" y="1048472"/>
                <a:ext cx="12462165" cy="5666364"/>
              </a:xfrm>
              <a:blipFill>
                <a:blip r:embed="rId2"/>
                <a:stretch>
                  <a:fillRect l="-636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2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9" y="0"/>
            <a:ext cx="10515600" cy="1325563"/>
          </a:xfrm>
        </p:spPr>
        <p:txBody>
          <a:bodyPr/>
          <a:lstStyle/>
          <a:p>
            <a:r>
              <a:rPr lang="en-US" dirty="0"/>
              <a:t>Illustration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15411" y="1404082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852410" y="1404081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8826102" y="2221419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883991" y="2867814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83831" y="2913917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439038" y="2221420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6848029" y="1634914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5843444" y="1745707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5843444" y="2452253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8253448" y="1775726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8296604" y="2452252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48028" y="3186321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8036353" y="186574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51589" y="18611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6631720" y="1865747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39721" y="125614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21" y="1256142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1249" y="16948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249" y="1694867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53029" y="21520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29" y="2152066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95832" y="28401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32" y="2840172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44338" y="312649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38" y="3126498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7358" y="198580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358" y="1985807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83610" y="1777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10" y="1777990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15938" y="266005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38" y="2660059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12562" y="215667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62" y="2156679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059708" y="161189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89249" y="1849650"/>
                <a:ext cx="11948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49" y="1849650"/>
                <a:ext cx="1194814" cy="954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94691" y="4080940"/>
                <a:ext cx="2487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91" y="4080940"/>
                <a:ext cx="2487091" cy="523220"/>
              </a:xfrm>
              <a:prstGeom prst="rect">
                <a:avLst/>
              </a:prstGeom>
              <a:blipFill>
                <a:blip r:embed="rId1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7488295" y="1431636"/>
            <a:ext cx="1135755" cy="1713114"/>
          </a:xfrm>
          <a:custGeom>
            <a:avLst/>
            <a:gdLst>
              <a:gd name="connsiteX0" fmla="*/ 113232 w 1092287"/>
              <a:gd name="connsiteY0" fmla="*/ 0 h 1662546"/>
              <a:gd name="connsiteX1" fmla="*/ 48578 w 1092287"/>
              <a:gd name="connsiteY1" fmla="*/ 480291 h 1662546"/>
              <a:gd name="connsiteX2" fmla="*/ 741305 w 1092287"/>
              <a:gd name="connsiteY2" fmla="*/ 591128 h 1662546"/>
              <a:gd name="connsiteX3" fmla="*/ 916796 w 1092287"/>
              <a:gd name="connsiteY3" fmla="*/ 895928 h 1662546"/>
              <a:gd name="connsiteX4" fmla="*/ 870614 w 1092287"/>
              <a:gd name="connsiteY4" fmla="*/ 1311564 h 1662546"/>
              <a:gd name="connsiteX5" fmla="*/ 1092287 w 1092287"/>
              <a:gd name="connsiteY5" fmla="*/ 1662546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87" h="1662546">
                <a:moveTo>
                  <a:pt x="113232" y="0"/>
                </a:moveTo>
                <a:cubicBezTo>
                  <a:pt x="28565" y="190885"/>
                  <a:pt x="-56101" y="381770"/>
                  <a:pt x="48578" y="480291"/>
                </a:cubicBezTo>
                <a:cubicBezTo>
                  <a:pt x="153257" y="578812"/>
                  <a:pt x="596602" y="521855"/>
                  <a:pt x="741305" y="591128"/>
                </a:cubicBezTo>
                <a:cubicBezTo>
                  <a:pt x="886008" y="660401"/>
                  <a:pt x="895245" y="775855"/>
                  <a:pt x="916796" y="895928"/>
                </a:cubicBezTo>
                <a:cubicBezTo>
                  <a:pt x="938348" y="1016001"/>
                  <a:pt x="841366" y="1183794"/>
                  <a:pt x="870614" y="1311564"/>
                </a:cubicBezTo>
                <a:cubicBezTo>
                  <a:pt x="899862" y="1439334"/>
                  <a:pt x="996074" y="1550940"/>
                  <a:pt x="1092287" y="166254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394691" y="1053210"/>
            <a:ext cx="8691418" cy="25749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40701" y="4972417"/>
                <a:ext cx="809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701" y="4972417"/>
                <a:ext cx="80951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681412"/>
                <a:ext cx="246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681412"/>
                <a:ext cx="246689" cy="461665"/>
              </a:xfrm>
              <a:prstGeom prst="rect">
                <a:avLst/>
              </a:prstGeom>
              <a:blipFill>
                <a:blip r:embed="rId21"/>
                <a:stretch>
                  <a:fillRect l="-7500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59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4235" y="1838193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391234" y="1838192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64926" y="2655530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2815" y="3301925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922655" y="3348028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7862" y="2655531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2386853" y="206902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1382268" y="2179818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1382268" y="2886364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3792272" y="220983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3835428" y="288636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86852" y="3620432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3575177" y="229985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0413" y="2295238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2170544" y="2299858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8545" y="1690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5" y="1690253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073" y="212897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2128978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1853" y="25861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3" y="2586177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34656" y="327428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56" y="3274283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3162" y="356060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3560609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6182" y="241991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2" y="2419918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22434" y="22121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2212101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4762" y="309417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2" y="3094170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51386" y="25907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6" y="2590790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8066280" y="1838191"/>
            <a:ext cx="432618" cy="461665"/>
            <a:chOff x="947471" y="1939791"/>
            <a:chExt cx="432618" cy="461665"/>
          </a:xfrm>
        </p:grpSpPr>
        <p:sp>
          <p:nvSpPr>
            <p:cNvPr id="57" name="Oval 5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2817" r="-14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9070859" y="2623204"/>
            <a:ext cx="432618" cy="461665"/>
            <a:chOff x="947471" y="1939791"/>
            <a:chExt cx="432618" cy="461665"/>
          </a:xfrm>
        </p:grpSpPr>
        <p:sp>
          <p:nvSpPr>
            <p:cNvPr id="60" name="Oval 5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7154851" y="2605761"/>
            <a:ext cx="565989" cy="461665"/>
            <a:chOff x="885838" y="1939791"/>
            <a:chExt cx="565989" cy="461665"/>
          </a:xfrm>
        </p:grpSpPr>
        <p:sp>
          <p:nvSpPr>
            <p:cNvPr id="63" name="Oval 6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85838" y="1939791"/>
                  <a:ext cx="5659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838" y="1939791"/>
                  <a:ext cx="565989" cy="461665"/>
                </a:xfrm>
                <a:prstGeom prst="rect">
                  <a:avLst/>
                </a:prstGeom>
                <a:blipFill>
                  <a:blip r:embed="rId2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Connector 73"/>
          <p:cNvCxnSpPr/>
          <p:nvPr/>
        </p:nvCxnSpPr>
        <p:spPr>
          <a:xfrm flipH="1" flipV="1">
            <a:off x="8554660" y="2176732"/>
            <a:ext cx="610999" cy="564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652194" y="2865427"/>
            <a:ext cx="1350019" cy="17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012152" y="211566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152" y="2115664"/>
                <a:ext cx="385041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133721" y="28859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721" y="2885977"/>
                <a:ext cx="38504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/>
          <p:nvPr/>
        </p:nvCxnSpPr>
        <p:spPr>
          <a:xfrm flipV="1">
            <a:off x="7462076" y="2185665"/>
            <a:ext cx="579330" cy="521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73050" y="21025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50" y="2102592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reeform 98"/>
          <p:cNvSpPr/>
          <p:nvPr/>
        </p:nvSpPr>
        <p:spPr>
          <a:xfrm>
            <a:off x="8594789" y="2031997"/>
            <a:ext cx="364483" cy="1219200"/>
          </a:xfrm>
          <a:custGeom>
            <a:avLst/>
            <a:gdLst>
              <a:gd name="connsiteX0" fmla="*/ 364483 w 364483"/>
              <a:gd name="connsiteY0" fmla="*/ 0 h 1219200"/>
              <a:gd name="connsiteX1" fmla="*/ 4265 w 364483"/>
              <a:gd name="connsiteY1" fmla="*/ 397164 h 1219200"/>
              <a:gd name="connsiteX2" fmla="*/ 161283 w 364483"/>
              <a:gd name="connsiteY2" fmla="*/ 858982 h 1219200"/>
              <a:gd name="connsiteX3" fmla="*/ 78156 w 36448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83" h="1219200">
                <a:moveTo>
                  <a:pt x="364483" y="0"/>
                </a:moveTo>
                <a:cubicBezTo>
                  <a:pt x="201307" y="127000"/>
                  <a:pt x="38132" y="254000"/>
                  <a:pt x="4265" y="397164"/>
                </a:cubicBezTo>
                <a:cubicBezTo>
                  <a:pt x="-29602" y="540328"/>
                  <a:pt x="148968" y="721976"/>
                  <a:pt x="161283" y="858982"/>
                </a:cubicBezTo>
                <a:cubicBezTo>
                  <a:pt x="173598" y="995988"/>
                  <a:pt x="125877" y="1107594"/>
                  <a:pt x="78156" y="1219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950787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7656810" y="528327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67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4235" y="1404088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391234" y="1404087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64926" y="2221425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2815" y="2867820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922655" y="2913923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7862" y="2221426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2386853" y="163492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1382268" y="1745713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1382268" y="2452259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3792272" y="1775732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3835428" y="2452258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86852" y="3186327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3575177" y="1865752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0413" y="1861133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2170544" y="1865753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8545" y="125614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5" y="1256148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073" y="1694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1694873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1853" y="2152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3" y="2152072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34656" y="284017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56" y="2840178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3162" y="312650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3126504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6182" y="198581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2" y="1985813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22434" y="17779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1777996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4762" y="266006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2" y="2660065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51386" y="215668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6" y="2156685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36218" y="5012354"/>
                <a:ext cx="1148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8" y="5012354"/>
                <a:ext cx="114832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950787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7656810" y="528327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7075810" y="1270163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7044230" y="2779998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6099437" y="2087501"/>
            <a:ext cx="404406" cy="461665"/>
            <a:chOff x="947471" y="1939791"/>
            <a:chExt cx="404406" cy="461665"/>
          </a:xfrm>
        </p:grpSpPr>
        <p:sp>
          <p:nvSpPr>
            <p:cNvPr id="83" name="Oval 8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Connector 84"/>
          <p:cNvCxnSpPr>
            <a:stCxn id="70" idx="1"/>
            <a:endCxn id="67" idx="3"/>
          </p:cNvCxnSpPr>
          <p:nvPr/>
        </p:nvCxnSpPr>
        <p:spPr>
          <a:xfrm flipH="1">
            <a:off x="7508428" y="1500996"/>
            <a:ext cx="9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4" idx="3"/>
          </p:cNvCxnSpPr>
          <p:nvPr/>
        </p:nvCxnSpPr>
        <p:spPr>
          <a:xfrm flipH="1">
            <a:off x="6503843" y="1611788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1"/>
            <a:endCxn id="84" idx="3"/>
          </p:cNvCxnSpPr>
          <p:nvPr/>
        </p:nvCxnSpPr>
        <p:spPr>
          <a:xfrm flipH="1" flipV="1">
            <a:off x="6503843" y="2318334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508427" y="3052402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211988" y="1727208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7292119" y="1731828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800120" y="112222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20" y="1122223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511648" y="156094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8" y="1560948"/>
                <a:ext cx="385041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913428" y="201814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28" y="2018147"/>
                <a:ext cx="38504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456231" y="2706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31" y="2706253"/>
                <a:ext cx="38504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804737" y="299257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37" y="2992579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707757" y="185188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757" y="1851888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6390892" y="1468582"/>
            <a:ext cx="560856" cy="1570182"/>
          </a:xfrm>
          <a:custGeom>
            <a:avLst/>
            <a:gdLst>
              <a:gd name="connsiteX0" fmla="*/ 379363 w 560856"/>
              <a:gd name="connsiteY0" fmla="*/ 0 h 1570182"/>
              <a:gd name="connsiteX1" fmla="*/ 554853 w 560856"/>
              <a:gd name="connsiteY1" fmla="*/ 618836 h 1570182"/>
              <a:gd name="connsiteX2" fmla="*/ 185399 w 560856"/>
              <a:gd name="connsiteY2" fmla="*/ 1052945 h 1570182"/>
              <a:gd name="connsiteX3" fmla="*/ 28381 w 560856"/>
              <a:gd name="connsiteY3" fmla="*/ 1330036 h 1570182"/>
              <a:gd name="connsiteX4" fmla="*/ 672 w 560856"/>
              <a:gd name="connsiteY4" fmla="*/ 1570182 h 15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856" h="1570182">
                <a:moveTo>
                  <a:pt x="379363" y="0"/>
                </a:moveTo>
                <a:cubicBezTo>
                  <a:pt x="483271" y="221672"/>
                  <a:pt x="587180" y="443345"/>
                  <a:pt x="554853" y="618836"/>
                </a:cubicBezTo>
                <a:cubicBezTo>
                  <a:pt x="522526" y="794327"/>
                  <a:pt x="273144" y="934412"/>
                  <a:pt x="185399" y="1052945"/>
                </a:cubicBezTo>
                <a:cubicBezTo>
                  <a:pt x="97654" y="1171478"/>
                  <a:pt x="59169" y="1243830"/>
                  <a:pt x="28381" y="1330036"/>
                </a:cubicBezTo>
                <a:cubicBezTo>
                  <a:pt x="-2407" y="1416242"/>
                  <a:pt x="-868" y="1493212"/>
                  <a:pt x="672" y="157018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03709" y="4517265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421876" y="4978930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876" y="4978930"/>
                <a:ext cx="44294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2299699" y="5278583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778211" y="483230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11" y="4832307"/>
                <a:ext cx="42351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512812" y="1270162"/>
            <a:ext cx="432618" cy="461665"/>
            <a:chOff x="947471" y="1939791"/>
            <a:chExt cx="432618" cy="461665"/>
          </a:xfrm>
        </p:grpSpPr>
        <p:sp>
          <p:nvSpPr>
            <p:cNvPr id="87" name="Oval 8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8544393" y="2733895"/>
            <a:ext cx="412613" cy="461665"/>
            <a:chOff x="947471" y="1939791"/>
            <a:chExt cx="412613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/>
          <p:cNvCxnSpPr/>
          <p:nvPr/>
        </p:nvCxnSpPr>
        <p:spPr>
          <a:xfrm flipH="1" flipV="1">
            <a:off x="8913850" y="164180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8" idx="3"/>
          </p:cNvCxnSpPr>
          <p:nvPr/>
        </p:nvCxnSpPr>
        <p:spPr>
          <a:xfrm flipH="1">
            <a:off x="8957006" y="231833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7" idx="4"/>
          </p:cNvCxnSpPr>
          <p:nvPr/>
        </p:nvCxnSpPr>
        <p:spPr>
          <a:xfrm flipV="1">
            <a:off x="8696755" y="17318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9144012" y="164407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2" y="1644071"/>
                <a:ext cx="385041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9176340" y="25261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340" y="2526140"/>
                <a:ext cx="385041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8672964" y="20227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64" y="2022760"/>
                <a:ext cx="385041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1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3556" y="785276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850555" y="785275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824247" y="1602613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82136" y="2249008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381976" y="2295111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37183" y="1602614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3846174" y="1016108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2841589" y="1126901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2841589" y="1833447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5251593" y="1156920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5294749" y="1833446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46173" y="256751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5034498" y="124694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49734" y="1242321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3629865" y="1246941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779815" y="3473018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9201" y="3858607"/>
                <a:ext cx="80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01" y="3858607"/>
                <a:ext cx="80560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6183596" y="416560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35281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62101" y="3903991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1" y="3903991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62108" y="371932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08" y="3719325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0133039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8839062" y="4174908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535131" y="651351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8503551" y="2161186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7558758" y="1468689"/>
            <a:ext cx="404406" cy="461665"/>
            <a:chOff x="947471" y="1939791"/>
            <a:chExt cx="404406" cy="461665"/>
          </a:xfrm>
        </p:grpSpPr>
        <p:sp>
          <p:nvSpPr>
            <p:cNvPr id="83" name="Oval 8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Connector 84"/>
          <p:cNvCxnSpPr>
            <a:stCxn id="70" idx="1"/>
            <a:endCxn id="67" idx="3"/>
          </p:cNvCxnSpPr>
          <p:nvPr/>
        </p:nvCxnSpPr>
        <p:spPr>
          <a:xfrm flipH="1">
            <a:off x="8967749" y="882184"/>
            <a:ext cx="9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4" idx="3"/>
          </p:cNvCxnSpPr>
          <p:nvPr/>
        </p:nvCxnSpPr>
        <p:spPr>
          <a:xfrm flipH="1">
            <a:off x="7963164" y="992976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1"/>
            <a:endCxn id="84" idx="3"/>
          </p:cNvCxnSpPr>
          <p:nvPr/>
        </p:nvCxnSpPr>
        <p:spPr>
          <a:xfrm flipH="1" flipV="1">
            <a:off x="7963164" y="1699522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967748" y="243359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671309" y="110839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8751440" y="1113016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259441" y="5034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41" y="503411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906317" y="112686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17" y="1126863"/>
                <a:ext cx="385041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915552" y="208744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552" y="2087441"/>
                <a:ext cx="38504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>
          <a:xfrm>
            <a:off x="2085961" y="3408902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604128" y="3870567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8" y="3870567"/>
                <a:ext cx="44294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3481951" y="4170220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960463" y="372394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63" y="3723944"/>
                <a:ext cx="42351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8165577" y="693879"/>
            <a:ext cx="1043709" cy="644219"/>
          </a:xfrm>
          <a:custGeom>
            <a:avLst/>
            <a:gdLst>
              <a:gd name="connsiteX0" fmla="*/ 1043709 w 1043709"/>
              <a:gd name="connsiteY0" fmla="*/ 0 h 644219"/>
              <a:gd name="connsiteX1" fmla="*/ 932872 w 1043709"/>
              <a:gd name="connsiteY1" fmla="*/ 508000 h 644219"/>
              <a:gd name="connsiteX2" fmla="*/ 683491 w 1043709"/>
              <a:gd name="connsiteY2" fmla="*/ 637310 h 644219"/>
              <a:gd name="connsiteX3" fmla="*/ 0 w 1043709"/>
              <a:gd name="connsiteY3" fmla="*/ 350982 h 64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709" h="644219">
                <a:moveTo>
                  <a:pt x="1043709" y="0"/>
                </a:moveTo>
                <a:cubicBezTo>
                  <a:pt x="1018308" y="200891"/>
                  <a:pt x="992908" y="401782"/>
                  <a:pt x="932872" y="508000"/>
                </a:cubicBezTo>
                <a:cubicBezTo>
                  <a:pt x="872836" y="614218"/>
                  <a:pt x="838970" y="663480"/>
                  <a:pt x="683491" y="637310"/>
                </a:cubicBezTo>
                <a:cubicBezTo>
                  <a:pt x="528012" y="611140"/>
                  <a:pt x="264006" y="481061"/>
                  <a:pt x="0" y="35098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5583224" y="4899578"/>
            <a:ext cx="6262" cy="991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857625" y="5290635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351737" y="5676224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737" y="5676224"/>
                <a:ext cx="475578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60082" y="48207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82" y="4820798"/>
                <a:ext cx="423514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10032199" y="609762"/>
            <a:ext cx="432618" cy="461665"/>
            <a:chOff x="947471" y="1939791"/>
            <a:chExt cx="432618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9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10063780" y="2073495"/>
            <a:ext cx="412613" cy="461665"/>
            <a:chOff x="947471" y="1939791"/>
            <a:chExt cx="412613" cy="461665"/>
          </a:xfrm>
        </p:grpSpPr>
        <p:sp>
          <p:nvSpPr>
            <p:cNvPr id="109" name="Oval 108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6" name="Straight Connector 115"/>
          <p:cNvCxnSpPr/>
          <p:nvPr/>
        </p:nvCxnSpPr>
        <p:spPr>
          <a:xfrm flipH="1" flipV="1">
            <a:off x="10433237" y="98140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10" idx="3"/>
          </p:cNvCxnSpPr>
          <p:nvPr/>
        </p:nvCxnSpPr>
        <p:spPr>
          <a:xfrm flipH="1">
            <a:off x="10476393" y="165793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92" idx="4"/>
          </p:cNvCxnSpPr>
          <p:nvPr/>
        </p:nvCxnSpPr>
        <p:spPr>
          <a:xfrm flipV="1">
            <a:off x="10216142" y="10714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0663399" y="98367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399" y="983671"/>
                <a:ext cx="385041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0695727" y="18657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727" y="1865740"/>
                <a:ext cx="385041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0192351" y="13623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351" y="1362360"/>
                <a:ext cx="385041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10805276" y="1393373"/>
            <a:ext cx="427040" cy="461665"/>
            <a:chOff x="947471" y="1939791"/>
            <a:chExt cx="427040" cy="461665"/>
          </a:xfrm>
        </p:grpSpPr>
        <p:sp>
          <p:nvSpPr>
            <p:cNvPr id="111" name="Oval 1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947471" y="1939791"/>
                  <a:ext cx="42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27040" cy="461665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502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3556" y="785276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850555" y="785275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824247" y="1602613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82136" y="2249008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381976" y="2295111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37183" y="1602614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3846174" y="1016108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2841589" y="1126901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2841589" y="1833447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5251593" y="1156920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5294749" y="1833446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46173" y="256751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5034498" y="124694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49734" y="1242321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3629865" y="1246941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2860953" y="3331436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37028" y="3762409"/>
                <a:ext cx="486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28" y="3762409"/>
                <a:ext cx="4862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4264734" y="4024019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35281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62101" y="382086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1" y="3820865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04593" y="35481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93" y="3548140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0133039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8839062" y="4174908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535131" y="651351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8503551" y="2161186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3" name="Straight Connector 92"/>
          <p:cNvCxnSpPr/>
          <p:nvPr/>
        </p:nvCxnSpPr>
        <p:spPr>
          <a:xfrm flipH="1">
            <a:off x="8967748" y="243359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671309" y="110839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8751440" y="1113016"/>
            <a:ext cx="1307715" cy="1108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>
          <a:xfrm>
            <a:off x="169492" y="3364294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8901" y="380457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1" y="3804574"/>
                <a:ext cx="442942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1573273" y="4048510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922360" y="358684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60" y="3586845"/>
                <a:ext cx="42351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 flipH="1">
            <a:off x="5893786" y="4701134"/>
            <a:ext cx="10674" cy="1188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5197233" y="5307788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11459" y="563778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59" y="5637785"/>
                <a:ext cx="47557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49248" y="49334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48" y="4933486"/>
                <a:ext cx="423514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7475964" y="1599390"/>
            <a:ext cx="404406" cy="461665"/>
            <a:chOff x="947471" y="1939791"/>
            <a:chExt cx="404406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/>
          <p:cNvCxnSpPr/>
          <p:nvPr/>
        </p:nvCxnSpPr>
        <p:spPr>
          <a:xfrm flipH="1" flipV="1">
            <a:off x="7827123" y="1985962"/>
            <a:ext cx="779026" cy="291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9023194" y="854449"/>
            <a:ext cx="948935" cy="21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314885" y="4756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885" y="475676"/>
                <a:ext cx="385041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879068" y="209709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68" y="2097093"/>
                <a:ext cx="385041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5168915" y="341075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653099" y="3803612"/>
                <a:ext cx="452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99" y="3803612"/>
                <a:ext cx="452240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6568124" y="4066184"/>
            <a:ext cx="888352" cy="3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790399" y="353157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99" y="3531576"/>
                <a:ext cx="423514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/>
          <p:cNvCxnSpPr/>
          <p:nvPr/>
        </p:nvCxnSpPr>
        <p:spPr>
          <a:xfrm flipV="1">
            <a:off x="7780580" y="1056718"/>
            <a:ext cx="761101" cy="636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823129" y="102221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129" y="1022218"/>
                <a:ext cx="385041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8091055" y="840509"/>
            <a:ext cx="1154545" cy="1884218"/>
          </a:xfrm>
          <a:custGeom>
            <a:avLst/>
            <a:gdLst>
              <a:gd name="connsiteX0" fmla="*/ 0 w 1154545"/>
              <a:gd name="connsiteY0" fmla="*/ 0 h 1884218"/>
              <a:gd name="connsiteX1" fmla="*/ 267854 w 1154545"/>
              <a:gd name="connsiteY1" fmla="*/ 508000 h 1884218"/>
              <a:gd name="connsiteX2" fmla="*/ 840509 w 1154545"/>
              <a:gd name="connsiteY2" fmla="*/ 692727 h 1884218"/>
              <a:gd name="connsiteX3" fmla="*/ 1154545 w 1154545"/>
              <a:gd name="connsiteY3" fmla="*/ 1884218 h 188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545" h="1884218">
                <a:moveTo>
                  <a:pt x="0" y="0"/>
                </a:moveTo>
                <a:cubicBezTo>
                  <a:pt x="63884" y="196272"/>
                  <a:pt x="127769" y="392545"/>
                  <a:pt x="267854" y="508000"/>
                </a:cubicBezTo>
                <a:cubicBezTo>
                  <a:pt x="407939" y="623455"/>
                  <a:pt x="692727" y="463357"/>
                  <a:pt x="840509" y="692727"/>
                </a:cubicBezTo>
                <a:cubicBezTo>
                  <a:pt x="988291" y="922097"/>
                  <a:pt x="1071418" y="1403157"/>
                  <a:pt x="1154545" y="18842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9912126" y="637474"/>
            <a:ext cx="432618" cy="461665"/>
            <a:chOff x="947471" y="1939791"/>
            <a:chExt cx="432618" cy="461665"/>
          </a:xfrm>
        </p:grpSpPr>
        <p:sp>
          <p:nvSpPr>
            <p:cNvPr id="122" name="Oval 12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1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9943707" y="2101207"/>
            <a:ext cx="412613" cy="461665"/>
            <a:chOff x="947471" y="1939791"/>
            <a:chExt cx="412613" cy="461665"/>
          </a:xfrm>
        </p:grpSpPr>
        <p:sp>
          <p:nvSpPr>
            <p:cNvPr id="125" name="Oval 12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Straight Connector 126"/>
          <p:cNvCxnSpPr/>
          <p:nvPr/>
        </p:nvCxnSpPr>
        <p:spPr>
          <a:xfrm flipH="1" flipV="1">
            <a:off x="10313164" y="1009119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26" idx="3"/>
          </p:cNvCxnSpPr>
          <p:nvPr/>
        </p:nvCxnSpPr>
        <p:spPr>
          <a:xfrm flipH="1">
            <a:off x="10356320" y="1685645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4"/>
          </p:cNvCxnSpPr>
          <p:nvPr/>
        </p:nvCxnSpPr>
        <p:spPr>
          <a:xfrm flipV="1">
            <a:off x="10096069" y="1099139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0543326" y="101138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326" y="1011383"/>
                <a:ext cx="385041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0575654" y="189345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654" y="1893452"/>
                <a:ext cx="385041" cy="40011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0072278" y="1390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78" y="1390072"/>
                <a:ext cx="385041" cy="40011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0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27" y="1050349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Claim: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9277139" y="2295058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flipH="1">
            <a:off x="7249072" y="3212590"/>
            <a:ext cx="702362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6718720" y="367664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30929" y="2308524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06360" y="2449597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60" y="2449597"/>
                <a:ext cx="64036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436711" y="2441667"/>
                <a:ext cx="648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11" y="2441667"/>
                <a:ext cx="6486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24" idx="2"/>
            <a:endCxn id="27" idx="6"/>
          </p:cNvCxnSpPr>
          <p:nvPr/>
        </p:nvCxnSpPr>
        <p:spPr>
          <a:xfrm flipH="1">
            <a:off x="8468928" y="2752258"/>
            <a:ext cx="808211" cy="1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4032" y="2530524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32" y="2530524"/>
                <a:ext cx="39639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454623" y="2822814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23" y="2822814"/>
                <a:ext cx="39639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63700" y="2213413"/>
                <a:ext cx="1218667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700" y="2213413"/>
                <a:ext cx="1218667" cy="404213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2" idx="2"/>
          </p:cNvCxnSpPr>
          <p:nvPr/>
        </p:nvCxnSpPr>
        <p:spPr>
          <a:xfrm>
            <a:off x="9652819" y="3222924"/>
            <a:ext cx="463680" cy="55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9572357" y="374922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55618" y="2436176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4"/>
          </p:cNvCxnSpPr>
          <p:nvPr/>
        </p:nvCxnSpPr>
        <p:spPr>
          <a:xfrm>
            <a:off x="3883873" y="3350576"/>
            <a:ext cx="982520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4869" y="253943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69" y="2539433"/>
                <a:ext cx="64280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Isosceles Triangle 38"/>
          <p:cNvSpPr/>
          <p:nvPr/>
        </p:nvSpPr>
        <p:spPr>
          <a:xfrm>
            <a:off x="4322251" y="378727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844009" y="3345088"/>
            <a:ext cx="1029853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2313657" y="3809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21982" y="2591817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82" y="2591817"/>
                <a:ext cx="43774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35290" y="2711207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90" y="2711207"/>
                <a:ext cx="43774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62116" y="1053709"/>
                <a:ext cx="3400098" cy="591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16" y="1053709"/>
                <a:ext cx="3400098" cy="591316"/>
              </a:xfrm>
              <a:prstGeom prst="rect">
                <a:avLst/>
              </a:prstGeom>
              <a:blipFill>
                <a:blip r:embed="rId10"/>
                <a:stretch>
                  <a:fillRect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34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2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963" y="993054"/>
                <a:ext cx="71679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993054"/>
                <a:ext cx="7167924" cy="954107"/>
              </a:xfrm>
              <a:prstGeom prst="rect">
                <a:avLst/>
              </a:prstGeom>
              <a:blipFill>
                <a:blip r:embed="rId2"/>
                <a:stretch>
                  <a:fillRect l="-1786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073" y="2179782"/>
                <a:ext cx="1017175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Observation: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This holds as every edge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corresponds to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cut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Can be shown by induction on the length of the path.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2179782"/>
                <a:ext cx="10171759" cy="2246769"/>
              </a:xfrm>
              <a:prstGeom prst="rect">
                <a:avLst/>
              </a:prstGeom>
              <a:blipFill>
                <a:blip r:embed="rId3"/>
                <a:stretch>
                  <a:fillRect l="-1259" t="-2717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9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073" y="1119065"/>
                <a:ext cx="71679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1119065"/>
                <a:ext cx="7167924" cy="954107"/>
              </a:xfrm>
              <a:prstGeom prst="rect">
                <a:avLst/>
              </a:prstGeom>
              <a:blipFill>
                <a:blip r:embed="rId2"/>
                <a:stretch>
                  <a:fillRect l="-1786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073" y="2071674"/>
                <a:ext cx="749423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Observation: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Key Claim: </a:t>
                </a:r>
                <a:r>
                  <a:rPr lang="en-US" sz="2400" dirty="0"/>
                  <a:t>For every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2071674"/>
                <a:ext cx="7494231" cy="1938992"/>
              </a:xfrm>
              <a:prstGeom prst="rect">
                <a:avLst/>
              </a:prstGeom>
              <a:blipFill>
                <a:blip r:embed="rId3"/>
                <a:stretch>
                  <a:fillRect l="-130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267853" y="4892599"/>
            <a:ext cx="13392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149816" y="1185815"/>
            <a:ext cx="3444129" cy="371070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25527" y="366683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15600" y="4118774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90182" y="2847851"/>
            <a:ext cx="1403927" cy="1290040"/>
          </a:xfrm>
          <a:custGeom>
            <a:avLst/>
            <a:gdLst>
              <a:gd name="connsiteX0" fmla="*/ 1403927 w 1403927"/>
              <a:gd name="connsiteY0" fmla="*/ 1290040 h 1290040"/>
              <a:gd name="connsiteX1" fmla="*/ 822036 w 1403927"/>
              <a:gd name="connsiteY1" fmla="*/ 6185 h 1290040"/>
              <a:gd name="connsiteX2" fmla="*/ 0 w 1403927"/>
              <a:gd name="connsiteY2" fmla="*/ 892876 h 1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927" h="1290040">
                <a:moveTo>
                  <a:pt x="1403927" y="1290040"/>
                </a:moveTo>
                <a:cubicBezTo>
                  <a:pt x="1229975" y="681209"/>
                  <a:pt x="1056024" y="72379"/>
                  <a:pt x="822036" y="6185"/>
                </a:cubicBezTo>
                <a:cubicBezTo>
                  <a:pt x="588048" y="-60009"/>
                  <a:pt x="294024" y="416433"/>
                  <a:pt x="0" y="89287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70128" y="3657378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85401" y="314916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87154" y="2856443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69857" y="3241530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073" y="4396012"/>
            <a:ext cx="186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Triangle </a:t>
            </a:r>
            <a:r>
              <a:rPr lang="en-US" sz="2400" dirty="0" err="1"/>
              <a:t>ineq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42808" y="374974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808" y="374974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13699" y="419976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99" y="419976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7231" y="2923459"/>
                <a:ext cx="612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231" y="2923459"/>
                <a:ext cx="612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71609" y="2379817"/>
                <a:ext cx="620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609" y="2379817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04042" y="3518760"/>
                <a:ext cx="634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042" y="3518760"/>
                <a:ext cx="6346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84176" y="1534563"/>
                <a:ext cx="615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176" y="1534563"/>
                <a:ext cx="61593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5012" y="5316822"/>
                <a:ext cx="809484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12" y="5316822"/>
                <a:ext cx="8094845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23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326" y="747212"/>
                <a:ext cx="85833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Key Claim: </a:t>
                </a:r>
                <a:r>
                  <a:rPr lang="en-US" sz="2800" dirty="0"/>
                  <a:t>For every </a:t>
                </a:r>
                <a:r>
                  <a:rPr lang="en-US" sz="2800" dirty="0">
                    <a:solidFill>
                      <a:srgbClr val="00B050"/>
                    </a:solidFill>
                  </a:rPr>
                  <a:t>edge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747212"/>
                <a:ext cx="8583375" cy="954107"/>
              </a:xfrm>
              <a:prstGeom prst="rect">
                <a:avLst/>
              </a:prstGeom>
              <a:blipFill>
                <a:blip r:embed="rId2"/>
                <a:stretch>
                  <a:fillRect l="-14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963" y="1869590"/>
                <a:ext cx="1052846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}: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Weighted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corresponds to a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of vertices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1869590"/>
                <a:ext cx="10528460" cy="2031325"/>
              </a:xfrm>
              <a:prstGeom prst="rect">
                <a:avLst/>
              </a:prstGeom>
              <a:blipFill>
                <a:blip r:embed="rId3"/>
                <a:stretch>
                  <a:fillRect l="-1216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963" y="4069186"/>
                <a:ext cx="1092715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4069186"/>
                <a:ext cx="10927159" cy="1384995"/>
              </a:xfrm>
              <a:prstGeom prst="rect">
                <a:avLst/>
              </a:prstGeom>
              <a:blipFill>
                <a:blip r:embed="rId4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6326" y="5652655"/>
                <a:ext cx="3815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Shown by induction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5652655"/>
                <a:ext cx="3815725" cy="523220"/>
              </a:xfrm>
              <a:prstGeom prst="rect">
                <a:avLst/>
              </a:prstGeom>
              <a:blipFill>
                <a:blip r:embed="rId5"/>
                <a:stretch>
                  <a:fillRect l="-335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7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5013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Gomory</a:t>
                </a:r>
                <a:r>
                  <a:rPr lang="en-US" b="1" dirty="0">
                    <a:solidFill>
                      <a:srgbClr val="00B0F0"/>
                    </a:solidFill>
                  </a:rPr>
                  <a:t>-Hu tree </a:t>
                </a:r>
                <a:r>
                  <a:rPr lang="en-US" dirty="0"/>
                  <a:t>is a weighted tree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𝐦𝐢𝐧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Special Bonus: </a:t>
                </a:r>
                <a:r>
                  <a:rPr lang="en-US" dirty="0"/>
                  <a:t>computed by applying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min-cut computations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50134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8" y="910349"/>
                <a:ext cx="1074807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910349"/>
                <a:ext cx="10748071" cy="1384995"/>
              </a:xfrm>
              <a:prstGeom prst="rect">
                <a:avLst/>
              </a:prstGeom>
              <a:blipFill>
                <a:blip r:embed="rId2"/>
                <a:stretch>
                  <a:fillRect l="-1134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072" y="2446439"/>
                <a:ext cx="89514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of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no edges, trivial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" y="2446439"/>
                <a:ext cx="8951425" cy="954107"/>
              </a:xfrm>
              <a:prstGeom prst="rect">
                <a:avLst/>
              </a:prstGeom>
              <a:blipFill>
                <a:blip r:embed="rId3"/>
                <a:stretch>
                  <a:fillRect l="-143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360704" y="3768697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5635" y="3882448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35" y="3882448"/>
                <a:ext cx="58509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10" idx="3"/>
          </p:cNvCxnSpPr>
          <p:nvPr/>
        </p:nvCxnSpPr>
        <p:spPr>
          <a:xfrm flipH="1">
            <a:off x="997481" y="4642836"/>
            <a:ext cx="551220" cy="4245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0739" y="4843229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8032" y="489990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2" y="4899905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10" idx="5"/>
          </p:cNvCxnSpPr>
          <p:nvPr/>
        </p:nvCxnSpPr>
        <p:spPr>
          <a:xfrm>
            <a:off x="2456433" y="4642836"/>
            <a:ext cx="370016" cy="314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40269" y="4847848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7562" y="4904524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562" y="4904524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66697" y="3944404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992263" y="4828717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12421" y="51895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9714" y="5246266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14" y="5246266"/>
                <a:ext cx="6042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6117716" y="4397311"/>
            <a:ext cx="995886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006775" y="524962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94068" y="530630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68" y="5306301"/>
                <a:ext cx="6042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3648692" y="4445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0521" y="4073512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21" y="4073512"/>
                <a:ext cx="10014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5908" y="397156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908" y="3971566"/>
                <a:ext cx="52392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46741" y="4073512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41" y="4073512"/>
                <a:ext cx="523925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2933" y="411368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33" y="4113681"/>
                <a:ext cx="7180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7113602" y="4020229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7833115" y="4710317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8107" y="3662531"/>
                <a:ext cx="1669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07" y="3662531"/>
                <a:ext cx="1669751" cy="461665"/>
              </a:xfrm>
              <a:prstGeom prst="rect">
                <a:avLst/>
              </a:prstGeom>
              <a:blipFill>
                <a:blip r:embed="rId13"/>
                <a:stretch>
                  <a:fillRect r="-73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98390" y="4424473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390" y="4424473"/>
                <a:ext cx="61035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90893" y="400649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893" y="4006490"/>
                <a:ext cx="72750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82852" y="3866940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52" y="3866940"/>
                <a:ext cx="523925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84684" y="442860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84" y="4428607"/>
                <a:ext cx="523925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91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8" y="910349"/>
                <a:ext cx="104169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910349"/>
                <a:ext cx="10416954" cy="1384995"/>
              </a:xfrm>
              <a:prstGeom prst="rect">
                <a:avLst/>
              </a:prstGeom>
              <a:blipFill>
                <a:blip r:embed="rId2"/>
                <a:stretch>
                  <a:fillRect l="-1170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963" y="2613892"/>
                <a:ext cx="87195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of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no edges, trivial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2613892"/>
                <a:ext cx="8719566" cy="954107"/>
              </a:xfrm>
              <a:prstGeom prst="rect">
                <a:avLst/>
              </a:prstGeom>
              <a:blipFill>
                <a:blip r:embed="rId3"/>
                <a:stretch>
                  <a:fillRect l="-146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930884" y="3768697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815" y="3882448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15" y="3882448"/>
                <a:ext cx="58509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567661" y="4559403"/>
            <a:ext cx="673802" cy="50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50919" y="4843229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38212" y="489990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12" y="4899905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47718" y="4548156"/>
            <a:ext cx="448911" cy="409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10449" y="4847848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7742" y="4904524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42" y="4904524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568147" y="3944404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393713" y="4828717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13871" y="51895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1164" y="5246266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64" y="5246266"/>
                <a:ext cx="6042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8519166" y="4397311"/>
            <a:ext cx="995886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408225" y="524962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95518" y="530630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518" y="5306301"/>
                <a:ext cx="6042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218872" y="4445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40701" y="4073512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01" y="4073512"/>
                <a:ext cx="10014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86088" y="397156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88" y="3971566"/>
                <a:ext cx="52392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6921" y="4073512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21" y="4073512"/>
                <a:ext cx="523925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94383" y="411368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83" y="4113681"/>
                <a:ext cx="7180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515052" y="4020229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10234565" y="4710317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48637" y="3805385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37" y="3805385"/>
                <a:ext cx="1599477" cy="461665"/>
              </a:xfrm>
              <a:prstGeom prst="rect">
                <a:avLst/>
              </a:prstGeom>
              <a:blipFill>
                <a:blip r:embed="rId13"/>
                <a:stretch>
                  <a:fillRect r="-7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99840" y="4424473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40" y="4424473"/>
                <a:ext cx="61035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592343" y="400649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43" y="4006490"/>
                <a:ext cx="72750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84302" y="3866940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2" y="3866940"/>
                <a:ext cx="523925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86134" y="442860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34" y="4428607"/>
                <a:ext cx="523925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47831" y="6191331"/>
                <a:ext cx="6110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Show that claim is preserved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31" y="6191331"/>
                <a:ext cx="6110327" cy="523220"/>
              </a:xfrm>
              <a:prstGeom prst="rect">
                <a:avLst/>
              </a:prstGeom>
              <a:blipFill>
                <a:blip r:embed="rId18"/>
                <a:stretch>
                  <a:fillRect l="-209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7010" y="998707"/>
                <a:ext cx="860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10" y="998707"/>
                <a:ext cx="8603574" cy="523220"/>
              </a:xfrm>
              <a:prstGeom prst="rect">
                <a:avLst/>
              </a:prstGeom>
              <a:blipFill>
                <a:blip r:embed="rId2"/>
                <a:stretch>
                  <a:fillRect l="-14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930884" y="1718230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815" y="1831981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15" y="1831981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288866" y="2508936"/>
            <a:ext cx="952597" cy="616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26048" y="3032907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2213" y="2965794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13" y="2965794"/>
                <a:ext cx="5579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47718" y="2497689"/>
            <a:ext cx="448911" cy="409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10449" y="2797381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7880" y="2791155"/>
                <a:ext cx="540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80" y="2791155"/>
                <a:ext cx="5409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117272" y="1709213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088915" y="2593526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8068291" y="2162120"/>
            <a:ext cx="1141963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103427" y="3014434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90720" y="3071110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720" y="3071110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218872" y="23955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98888" y="1782248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88" y="1782248"/>
                <a:ext cx="10014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5244" y="175503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244" y="1755036"/>
                <a:ext cx="52392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6921" y="2023045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21" y="2023045"/>
                <a:ext cx="523925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62356" y="1971304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56" y="1971304"/>
                <a:ext cx="65293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210254" y="1785038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9929767" y="2475126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69103" y="1563273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103" y="1563273"/>
                <a:ext cx="1599477" cy="461665"/>
              </a:xfrm>
              <a:prstGeom prst="rect">
                <a:avLst/>
              </a:prstGeom>
              <a:blipFill>
                <a:blip r:embed="rId11"/>
                <a:stretch>
                  <a:fillRect r="-7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305557" y="2691412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57" y="2691412"/>
                <a:ext cx="61035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335383" y="1669986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83" y="1669986"/>
                <a:ext cx="66120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79504" y="1631749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04" y="1631749"/>
                <a:ext cx="523925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81336" y="219341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36" y="2193416"/>
                <a:ext cx="523925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14997" y="2323068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97" y="2323068"/>
                <a:ext cx="55199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02785" y="3456089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5" y="3456089"/>
                <a:ext cx="55199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6699840" y="28250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6577" y="3248272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577" y="3248272"/>
                <a:ext cx="55199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24415" y="2757430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15" y="2757430"/>
                <a:ext cx="557973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27428" y="2429329"/>
                <a:ext cx="1170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28" y="2429329"/>
                <a:ext cx="1170000" cy="461665"/>
              </a:xfrm>
              <a:prstGeom prst="rect">
                <a:avLst/>
              </a:prstGeom>
              <a:blipFill>
                <a:blip r:embed="rId20"/>
                <a:stretch>
                  <a:fillRect r="-104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745" y="4304145"/>
                <a:ext cx="10561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By induction assumption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4304145"/>
                <a:ext cx="10561802" cy="461665"/>
              </a:xfrm>
              <a:prstGeom prst="rect">
                <a:avLst/>
              </a:prstGeom>
              <a:blipFill>
                <a:blip r:embed="rId21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745" y="4819978"/>
                <a:ext cx="115639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Otherwise,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4819978"/>
                <a:ext cx="11563928" cy="1815882"/>
              </a:xfrm>
              <a:prstGeom prst="rect">
                <a:avLst/>
              </a:prstGeom>
              <a:blipFill>
                <a:blip r:embed="rId22"/>
                <a:stretch>
                  <a:fillRect l="-1054" t="-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33048" y="1975776"/>
                <a:ext cx="1678350" cy="40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48" y="1975776"/>
                <a:ext cx="1678350" cy="4020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05920" y="323761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4"/>
          </p:cNvCxnSpPr>
          <p:nvPr/>
        </p:nvCxnSpPr>
        <p:spPr>
          <a:xfrm>
            <a:off x="9181430" y="1229575"/>
            <a:ext cx="108572" cy="368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6"/>
            <a:endCxn id="10" idx="2"/>
          </p:cNvCxnSpPr>
          <p:nvPr/>
        </p:nvCxnSpPr>
        <p:spPr>
          <a:xfrm>
            <a:off x="9656939" y="776668"/>
            <a:ext cx="1141963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350597" y="152155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61850" y="157823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850" y="1578231"/>
                <a:ext cx="60420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2606" y="639486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606" y="639486"/>
                <a:ext cx="6529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798902" y="399586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1"/>
          </p:cNvCxnSpPr>
          <p:nvPr/>
        </p:nvCxnSpPr>
        <p:spPr>
          <a:xfrm>
            <a:off x="11266688" y="1229575"/>
            <a:ext cx="195162" cy="403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57751" y="177821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51" y="177821"/>
                <a:ext cx="1599477" cy="461665"/>
              </a:xfrm>
              <a:prstGeom prst="rect">
                <a:avLst/>
              </a:prstGeom>
              <a:blipFill>
                <a:blip r:embed="rId4"/>
                <a:stretch>
                  <a:fillRect r="-7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94205" y="1305960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205" y="1305960"/>
                <a:ext cx="6103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00931" y="384797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931" y="384797"/>
                <a:ext cx="66120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68152" y="24629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52" y="246297"/>
                <a:ext cx="523925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69984" y="807964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984" y="807964"/>
                <a:ext cx="523925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973093" y="154530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43079" y="1928913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79" y="1928913"/>
                <a:ext cx="55199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78643" y="1486983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43" y="1486983"/>
                <a:ext cx="55797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21696" y="590324"/>
                <a:ext cx="1678350" cy="40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696" y="590324"/>
                <a:ext cx="1678350" cy="4020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0" y="281853"/>
            <a:ext cx="348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the triangle inequality: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655" y="916624"/>
                <a:ext cx="6105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" y="916624"/>
                <a:ext cx="6105454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1659902"/>
                <a:ext cx="62000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By the key lemma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collapsing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does not change </a:t>
                </a:r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59902"/>
                <a:ext cx="6200031" cy="830997"/>
              </a:xfrm>
              <a:prstGeom prst="rect">
                <a:avLst/>
              </a:prstGeom>
              <a:blipFill>
                <a:blip r:embed="rId14"/>
                <a:stretch>
                  <a:fillRect l="-147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2629969"/>
                <a:ext cx="4886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9969"/>
                <a:ext cx="4886658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891" y="3395652"/>
                <a:ext cx="9149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min cut also separates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1" y="3395652"/>
                <a:ext cx="9149684" cy="461665"/>
              </a:xfrm>
              <a:prstGeom prst="rect">
                <a:avLst/>
              </a:prstGeom>
              <a:blipFill>
                <a:blip r:embed="rId16"/>
                <a:stretch>
                  <a:fillRect l="-10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277092" y="441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13373" y="4414660"/>
                <a:ext cx="3038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73" y="4414660"/>
                <a:ext cx="3038396" cy="461665"/>
              </a:xfrm>
              <a:prstGeom prst="rect">
                <a:avLst/>
              </a:prstGeom>
              <a:blipFill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1600" y="5245516"/>
                <a:ext cx="553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 there is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cut 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0" y="5245516"/>
                <a:ext cx="5539209" cy="461665"/>
              </a:xfrm>
              <a:prstGeom prst="rect">
                <a:avLst/>
              </a:prstGeom>
              <a:blipFill>
                <a:blip r:embed="rId18"/>
                <a:stretch>
                  <a:fillRect l="-176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>
            <a:off x="309421" y="59340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5702" y="5934047"/>
                <a:ext cx="3038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02" y="5934047"/>
                <a:ext cx="3038396" cy="461665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0"/>
            <a:ext cx="10515600" cy="1325563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672" y="1567007"/>
                <a:ext cx="11076709" cy="47691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any undirected graph there is a pair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0" indent="0">
                  <a:buNone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min cut that consists of a </a:t>
                </a:r>
                <a:r>
                  <a:rPr lang="en-US" b="1" dirty="0"/>
                  <a:t>singleton node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a.k.a</a:t>
                </a:r>
                <a:r>
                  <a:rPr lang="en-US" dirty="0"/>
                  <a:t> pendant pair).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G be a graph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there is a pair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Submodularity</a:t>
                </a:r>
                <a:r>
                  <a:rPr lang="en-US" dirty="0"/>
                  <a:t> and symmetry are sufficient conditions for tree </a:t>
                </a:r>
                <a:r>
                  <a:rPr lang="en-US" dirty="0" smtClean="0"/>
                  <a:t>representation</a:t>
                </a:r>
                <a:r>
                  <a:rPr lang="he-IL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computations.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672" y="1567007"/>
                <a:ext cx="11076709" cy="4769138"/>
              </a:xfrm>
              <a:blipFill>
                <a:blip r:embed="rId2"/>
                <a:stretch>
                  <a:fillRect l="-1101" t="-2046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>
            <a:endCxn id="78" idx="3"/>
          </p:cNvCxnSpPr>
          <p:nvPr/>
        </p:nvCxnSpPr>
        <p:spPr>
          <a:xfrm flipH="1">
            <a:off x="9036025" y="2824448"/>
            <a:ext cx="410316" cy="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9" idx="2"/>
            <a:endCxn id="91" idx="2"/>
          </p:cNvCxnSpPr>
          <p:nvPr/>
        </p:nvCxnSpPr>
        <p:spPr>
          <a:xfrm>
            <a:off x="8843047" y="1498317"/>
            <a:ext cx="16248" cy="3242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50157" y="1921315"/>
            <a:ext cx="432618" cy="461665"/>
            <a:chOff x="947471" y="1939791"/>
            <a:chExt cx="432618" cy="461665"/>
          </a:xfrm>
        </p:grpSpPr>
        <p:sp>
          <p:nvSpPr>
            <p:cNvPr id="4" name="Oval 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287156" y="1921314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260848" y="2738652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318737" y="3385047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781215" y="3475768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873784" y="2738653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Connector 22"/>
          <p:cNvCxnSpPr>
            <a:stCxn id="9" idx="1"/>
            <a:endCxn id="5" idx="3"/>
          </p:cNvCxnSpPr>
          <p:nvPr/>
        </p:nvCxnSpPr>
        <p:spPr>
          <a:xfrm flipH="1">
            <a:off x="3282775" y="2152147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3"/>
          </p:cNvCxnSpPr>
          <p:nvPr/>
        </p:nvCxnSpPr>
        <p:spPr>
          <a:xfrm flipH="1">
            <a:off x="2278190" y="2262940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1"/>
            <a:endCxn id="21" idx="3"/>
          </p:cNvCxnSpPr>
          <p:nvPr/>
        </p:nvCxnSpPr>
        <p:spPr>
          <a:xfrm flipH="1" flipV="1">
            <a:off x="2278190" y="2969486"/>
            <a:ext cx="503025" cy="737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1"/>
          </p:cNvCxnSpPr>
          <p:nvPr/>
        </p:nvCxnSpPr>
        <p:spPr>
          <a:xfrm flipH="1" flipV="1">
            <a:off x="4688194" y="2292959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1"/>
            <a:endCxn id="15" idx="3"/>
          </p:cNvCxnSpPr>
          <p:nvPr/>
        </p:nvCxnSpPr>
        <p:spPr>
          <a:xfrm flipH="1">
            <a:off x="4731350" y="2969485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282774" y="3703554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8" idx="4"/>
          </p:cNvCxnSpPr>
          <p:nvPr/>
        </p:nvCxnSpPr>
        <p:spPr>
          <a:xfrm flipV="1">
            <a:off x="4471099" y="2382979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986335" y="237836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" idx="2"/>
          </p:cNvCxnSpPr>
          <p:nvPr/>
        </p:nvCxnSpPr>
        <p:spPr>
          <a:xfrm flipH="1" flipV="1">
            <a:off x="3066466" y="2382980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74467" y="177337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67" y="1773375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85995" y="221210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5" y="2212100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87775" y="266929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75" y="2669299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30578" y="335740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8" y="3357405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79084" y="364373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84" y="3643731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82104" y="25030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04" y="2503040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18356" y="229522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56" y="2295223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950684" y="31772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84" y="3177292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47308" y="267391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08" y="2673912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8636740" y="1036652"/>
            <a:ext cx="412613" cy="461665"/>
            <a:chOff x="947471" y="1939791"/>
            <a:chExt cx="412613" cy="461665"/>
          </a:xfrm>
        </p:grpSpPr>
        <p:sp>
          <p:nvSpPr>
            <p:cNvPr id="68" name="Oval 6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8621043" y="1801275"/>
            <a:ext cx="441275" cy="461665"/>
            <a:chOff x="947471" y="1939791"/>
            <a:chExt cx="441275" cy="461665"/>
          </a:xfrm>
        </p:grpSpPr>
        <p:sp>
          <p:nvSpPr>
            <p:cNvPr id="71" name="Oval 7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/>
          <p:cNvGrpSpPr/>
          <p:nvPr/>
        </p:nvGrpSpPr>
        <p:grpSpPr>
          <a:xfrm>
            <a:off x="8623413" y="2600027"/>
            <a:ext cx="412612" cy="461665"/>
            <a:chOff x="947471" y="1939791"/>
            <a:chExt cx="412612" cy="461665"/>
          </a:xfrm>
        </p:grpSpPr>
        <p:sp>
          <p:nvSpPr>
            <p:cNvPr id="77" name="Oval 7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947471" y="1939791"/>
                  <a:ext cx="4126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2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9406461" y="2553923"/>
            <a:ext cx="432619" cy="461665"/>
            <a:chOff x="947471" y="1939791"/>
            <a:chExt cx="432619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326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9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8615799" y="3366326"/>
            <a:ext cx="432619" cy="461665"/>
            <a:chOff x="947471" y="1939791"/>
            <a:chExt cx="432619" cy="461665"/>
          </a:xfrm>
        </p:grpSpPr>
        <p:sp>
          <p:nvSpPr>
            <p:cNvPr id="87" name="Oval 8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947471" y="1939791"/>
                  <a:ext cx="4326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9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8642985" y="4279436"/>
            <a:ext cx="432619" cy="461665"/>
            <a:chOff x="947471" y="1939791"/>
            <a:chExt cx="432619" cy="461665"/>
          </a:xfrm>
        </p:grpSpPr>
        <p:sp>
          <p:nvSpPr>
            <p:cNvPr id="90" name="Oval 8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947471" y="1939791"/>
                  <a:ext cx="4326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9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485921" y="384504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921" y="3845042"/>
                <a:ext cx="385041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463185" y="305528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85" y="3055281"/>
                <a:ext cx="385041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8473441" y="228480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41" y="2284804"/>
                <a:ext cx="38504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449010" y="152273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010" y="1522733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044755" y="246022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755" y="2460223"/>
                <a:ext cx="385041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9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54" y="-189057"/>
            <a:ext cx="10515600" cy="1325563"/>
          </a:xfrm>
        </p:spPr>
        <p:txBody>
          <a:bodyPr/>
          <a:lstStyle/>
          <a:p>
            <a:r>
              <a:rPr lang="en-US" dirty="0"/>
              <a:t>Min-Cut Follows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b="1" dirty="0"/>
                  <a:t>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003461" y="1769486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8828213" y="341662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72278" y="1745411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78" y="1745411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0153" y="4980173"/>
                <a:ext cx="180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153" y="4980173"/>
                <a:ext cx="1807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6098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74430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88124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90984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2260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303261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3040639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632714" y="335121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9764599" y="3157744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743572" y="3165767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240775" y="3139419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632714" y="3351215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652936" y="3165767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240775" y="3139419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695247" y="258465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11414" y="2038272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414" y="2038272"/>
                <a:ext cx="5566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53592" y="4231876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92" y="4231876"/>
                <a:ext cx="5566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015298" y="44769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29990" y="4097951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990" y="4097951"/>
                <a:ext cx="5151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0691696" y="43430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7073" y="2339232"/>
                <a:ext cx="5791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Case 1: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3" y="2339232"/>
                <a:ext cx="5791201" cy="523220"/>
              </a:xfrm>
              <a:prstGeom prst="rect">
                <a:avLst/>
              </a:prstGeom>
              <a:blipFill>
                <a:blip r:embed="rId8"/>
                <a:stretch>
                  <a:fillRect l="-2211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4109" y="3578008"/>
                <a:ext cx="5777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Case 2: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9" y="3578008"/>
                <a:ext cx="5777094" cy="523220"/>
              </a:xfrm>
              <a:prstGeom prst="rect">
                <a:avLst/>
              </a:prstGeom>
              <a:blipFill>
                <a:blip r:embed="rId9"/>
                <a:stretch>
                  <a:fillRect l="-221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54" y="-189057"/>
            <a:ext cx="10515600" cy="1325563"/>
          </a:xfrm>
        </p:spPr>
        <p:txBody>
          <a:bodyPr/>
          <a:lstStyle/>
          <a:p>
            <a:r>
              <a:rPr lang="en-US" dirty="0"/>
              <a:t>Min-Cut Follows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 2: </a:t>
                </a:r>
                <a:r>
                  <a:rPr lang="en-US" dirty="0"/>
                  <a:t>for every sequence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it holds that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Proof: </a:t>
                </a:r>
                <a:r>
                  <a:rPr lang="en-US" dirty="0"/>
                  <a:t>repetitive applications of </a:t>
                </a:r>
                <a:r>
                  <a:rPr lang="en-US" b="1" dirty="0"/>
                  <a:t>Lemma 1</a:t>
                </a:r>
                <a:r>
                  <a:rPr lang="en-US" dirty="0"/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252841" y="2148177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077593" y="3795317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1658" y="2124102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658" y="2124102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9533" y="5358864"/>
                <a:ext cx="180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33" y="5358864"/>
                <a:ext cx="1807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1168044" y="39885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39752" y="412299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33082" y="4259934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013979" y="428853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819530" y="360477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83352" y="341130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30388" y="341933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882094" y="3729906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10013979" y="3536435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992952" y="3544458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490155" y="3518110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882094" y="3729906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902316" y="3544458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490155" y="3518110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944627" y="296334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60794" y="2416963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94" y="2416963"/>
                <a:ext cx="5566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02972" y="4610567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972" y="4610567"/>
                <a:ext cx="5566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264678" y="485567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979370" y="4476642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370" y="4476642"/>
                <a:ext cx="5151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0941076" y="472175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391" y="2798613"/>
            <a:ext cx="11371118" cy="90516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</p:spPr>
            <p:txBody>
              <a:bodyPr/>
              <a:lstStyle/>
              <a:p>
                <a:r>
                  <a:rPr lang="en-US" dirty="0"/>
                  <a:t>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Min-Cut Computations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  <a:blipFill>
                <a:blip r:embed="rId2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clique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FF0000"/>
                    </a:solidFill>
                  </a:rPr>
                  <a:t>maximum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Lemma 3: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Trivial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Assume otherwise.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By the triangle inequality: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766617" y="5957376"/>
            <a:ext cx="3697087" cy="755775"/>
          </a:xfrm>
          <a:prstGeom prst="wedgeRoundRectCallout">
            <a:avLst>
              <a:gd name="adj1" fmla="val 40318"/>
              <a:gd name="adj2" fmla="val -8730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849" y="6099928"/>
                <a:ext cx="3590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max spanning tree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49" y="6099928"/>
                <a:ext cx="3590855" cy="461665"/>
              </a:xfrm>
              <a:prstGeom prst="rect">
                <a:avLst/>
              </a:prstGeom>
              <a:blipFill>
                <a:blip r:embed="rId4"/>
                <a:stretch>
                  <a:fillRect l="-2547" t="-10667" r="-169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6627" y="3011047"/>
            <a:ext cx="11371118" cy="90516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</p:spPr>
            <p:txBody>
              <a:bodyPr/>
              <a:lstStyle/>
              <a:p>
                <a:r>
                  <a:rPr lang="en-US" dirty="0"/>
                  <a:t>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Min-Cut Computations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  <a:blipFill>
                <a:blip r:embed="rId2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clique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FF0000"/>
                    </a:solidFill>
                  </a:rPr>
                  <a:t>maximum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Lemma 3: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Main Drawback: </a:t>
                </a:r>
                <a:r>
                  <a:rPr lang="en-US" sz="32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min-cut </a:t>
                </a:r>
                <a:r>
                  <a:rPr lang="en-US" sz="3200" dirty="0"/>
                  <a:t>computations.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221"/>
            <a:ext cx="11473873" cy="1325563"/>
          </a:xfrm>
        </p:spPr>
        <p:txBody>
          <a:bodyPr/>
          <a:lstStyle/>
          <a:p>
            <a:pPr algn="ctr"/>
            <a:r>
              <a:rPr lang="en-US" dirty="0"/>
              <a:t>Nice Properties of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26" y="1247341"/>
                <a:ext cx="11732491" cy="5522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Submodularity</a:t>
                </a:r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Given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submodular if for all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it holds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Equivalent Definition (Decreasing marginal value):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sub-modular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all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Symmetric Submodular: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6" y="1247341"/>
                <a:ext cx="11732491" cy="5522913"/>
              </a:xfrm>
              <a:blipFill>
                <a:blip r:embed="rId2"/>
                <a:stretch>
                  <a:fillRect l="-10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1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13947</TotalTime>
  <Words>1194</Words>
  <Application>Microsoft Office PowerPoint</Application>
  <PresentationFormat>Widescreen</PresentationFormat>
  <Paragraphs>550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Min-Cut Representation</vt:lpstr>
      <vt:lpstr>Gomory-Hu Tree</vt:lpstr>
      <vt:lpstr>Example</vt:lpstr>
      <vt:lpstr>Min-Cut Follows the Triangle Inequality</vt:lpstr>
      <vt:lpstr>Min-Cut Follows the Triangle Inequality</vt:lpstr>
      <vt:lpstr>Tree with O(n^2) Min-Cut Computations </vt:lpstr>
      <vt:lpstr>Tree with O(n^2) Min-Cut Computations </vt:lpstr>
      <vt:lpstr>Nice Properties of Cuts</vt:lpstr>
      <vt:lpstr>Nice Properties of Cuts</vt:lpstr>
      <vt:lpstr>PowerPoint Presentation</vt:lpstr>
      <vt:lpstr>The Key Lemma</vt:lpstr>
      <vt:lpstr>PowerPoint Presentation</vt:lpstr>
      <vt:lpstr>PowerPoint Presentation</vt:lpstr>
      <vt:lpstr>High-Level Intuition</vt:lpstr>
      <vt:lpstr>High-Level Intuition</vt:lpstr>
      <vt:lpstr>High-Level Intuition</vt:lpstr>
      <vt:lpstr>High-Level Intuition</vt:lpstr>
      <vt:lpstr>Gomory-Hu Algorithm</vt:lpstr>
      <vt:lpstr>Gomory-Hu Algorithm</vt:lpstr>
      <vt:lpstr>Illustration</vt:lpstr>
      <vt:lpstr>PowerPoint Presentation</vt:lpstr>
      <vt:lpstr>PowerPoint Presentation</vt:lpstr>
      <vt:lpstr>PowerPoint Presentation</vt:lpstr>
      <vt:lpstr>PowerPoint Presentation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PowerPoint Presentation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335</cp:revision>
  <dcterms:created xsi:type="dcterms:W3CDTF">2020-04-22T08:00:00Z</dcterms:created>
  <dcterms:modified xsi:type="dcterms:W3CDTF">2020-06-25T12:26:30Z</dcterms:modified>
</cp:coreProperties>
</file>