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57" r:id="rId3"/>
    <p:sldId id="276" r:id="rId4"/>
    <p:sldId id="278" r:id="rId5"/>
    <p:sldId id="259" r:id="rId6"/>
    <p:sldId id="260" r:id="rId7"/>
    <p:sldId id="264" r:id="rId8"/>
    <p:sldId id="261" r:id="rId9"/>
    <p:sldId id="262" r:id="rId10"/>
    <p:sldId id="277" r:id="rId11"/>
    <p:sldId id="268" r:id="rId12"/>
    <p:sldId id="279" r:id="rId13"/>
    <p:sldId id="280" r:id="rId14"/>
    <p:sldId id="27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DB3C-4C9C-4CB8-8BC7-092E4A8B041B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D7D01-FE6E-45B9-B1D4-411743552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409C-8F13-4D6F-A647-7515761C26B0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4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983B-E631-4C1E-A51A-EF1515315C0C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ABCF-04C6-455C-A8FA-F19D330E4CE6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F6FD-DE7C-4F77-8AC7-0044652F5668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ED9E-6587-4A10-93C7-409CB2EA6686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6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E7BE-A6F9-4F53-95E5-9D615AFE06DA}" type="datetime1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47CE-F089-46E4-A3C0-B00C70F71150}" type="datetime1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5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43D5-6F54-498A-84A6-69F4435508EC}" type="datetime1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14AB-FC5C-4B6D-AE64-666AF466C720}" type="datetime1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8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E4F1-7B5E-45EB-AE15-B0848F9FCE02}" type="datetime1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1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D105-F3A5-44F4-A294-5B2B4F69357C}" type="datetime1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4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E522-5B0D-49C9-A6CC-CA492F8B6BA1}" type="datetime1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9FE6C-0395-471F-8636-0FD19D39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5.png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tags" Target="../tags/tag3.xml"/><Relationship Id="rId16" Type="http://schemas.openxmlformats.org/officeDocument/2006/relationships/image" Target="../media/image34.png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5" Type="http://schemas.openxmlformats.org/officeDocument/2006/relationships/image" Target="../media/image47.png"/><Relationship Id="rId19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619"/>
            <a:ext cx="12515850" cy="138676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Uniform Linear Array based Spectrum Sensing</a:t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rPr>
              <a:t>from sub-Nyquist Samples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5925" y="1636772"/>
            <a:ext cx="9144000" cy="818278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Or Yair, Shahar Stein </a:t>
            </a:r>
            <a:br>
              <a:rPr lang="en-US" dirty="0" smtClean="0">
                <a:latin typeface="Georgia" panose="02040502050405020303" pitchFamily="18" charset="0"/>
              </a:rPr>
            </a:br>
            <a:r>
              <a:rPr lang="en-US" dirty="0" smtClean="0">
                <a:latin typeface="Georgia" panose="02040502050405020303" pitchFamily="18" charset="0"/>
              </a:rPr>
              <a:t>Supervised by Deborah Cohen and Prof. </a:t>
            </a:r>
            <a:r>
              <a:rPr lang="en-US" dirty="0" err="1" smtClean="0">
                <a:latin typeface="Georgia" panose="02040502050405020303" pitchFamily="18" charset="0"/>
              </a:rPr>
              <a:t>Yonina</a:t>
            </a:r>
            <a:r>
              <a:rPr lang="en-US" dirty="0" smtClean="0">
                <a:latin typeface="Georgia" panose="02040502050405020303" pitchFamily="18" charset="0"/>
              </a:rPr>
              <a:t> C. </a:t>
            </a:r>
            <a:r>
              <a:rPr lang="en-US" dirty="0" err="1" smtClean="0">
                <a:latin typeface="Georgia" panose="02040502050405020303" pitchFamily="18" charset="0"/>
              </a:rPr>
              <a:t>Eldar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162425" y="6036393"/>
            <a:ext cx="3986213" cy="37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 smtClean="0">
                <a:solidFill>
                  <a:srgbClr val="000000"/>
                </a:solidFill>
              </a:rPr>
              <a:t>December 7, </a:t>
            </a:r>
            <a:r>
              <a:rPr lang="en-US" altLang="en-US" sz="2200" dirty="0" smtClean="0">
                <a:solidFill>
                  <a:srgbClr val="000000"/>
                </a:solidFill>
              </a:rPr>
              <a:t>2015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20" y="5758575"/>
            <a:ext cx="2335024" cy="10461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4" y="5758575"/>
            <a:ext cx="2308515" cy="986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25" y="2756881"/>
            <a:ext cx="6833020" cy="263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Theorem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730" y="622861"/>
                <a:ext cx="11461370" cy="597176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 rtl="0"/>
                <a:endParaRPr lang="en-US" sz="3600" dirty="0" smtClean="0">
                  <a:latin typeface="Georgia" panose="02040502050405020303" pitchFamily="18" charset="0"/>
                </a:endParaRPr>
              </a:p>
              <a:p>
                <a:pPr marL="285750" indent="-285750" algn="l" rtl="0"/>
                <a:r>
                  <a:rPr lang="en-US" dirty="0" smtClean="0">
                    <a:latin typeface="Georgia" panose="02040502050405020303" pitchFamily="18" charset="0"/>
                  </a:rPr>
                  <a:t>For </a:t>
                </a:r>
                <a:r>
                  <a:rPr lang="en-US" dirty="0">
                    <a:latin typeface="Georgia" panose="02040502050405020303" pitchFamily="18" charset="0"/>
                  </a:rPr>
                  <a:t>multiband signal (as presented),</a:t>
                </a:r>
              </a:p>
              <a:p>
                <a:pPr algn="l" rtl="0"/>
                <a:r>
                  <a:rPr lang="en-US" dirty="0">
                    <a:latin typeface="Georgia" panose="02040502050405020303" pitchFamily="18" charset="0"/>
                  </a:rPr>
                  <a:t> </a:t>
                </a:r>
                <a:r>
                  <a:rPr lang="en-US" b="1" dirty="0" smtClean="0">
                    <a:latin typeface="Georgia" panose="02040502050405020303" pitchFamily="18" charset="0"/>
                  </a:rPr>
                  <a:t>If</a:t>
                </a:r>
                <a:r>
                  <a:rPr lang="en-US" dirty="0" smtClean="0">
                    <a:latin typeface="Georgia" panose="02040502050405020303" pitchFamily="18" charset="0"/>
                  </a:rPr>
                  <a:t> </a:t>
                </a:r>
                <a:r>
                  <a:rPr lang="en-US" dirty="0">
                    <a:latin typeface="Georgia" panose="02040502050405020303" pitchFamily="18" charset="0"/>
                  </a:rPr>
                  <a:t>the following conditions hold:</a:t>
                </a:r>
              </a:p>
              <a:p>
                <a:pPr marL="1200150" lvl="2" indent="-285750" algn="l" rtl="0"/>
                <a:r>
                  <a:rPr lang="en-US" sz="2800" dirty="0">
                    <a:latin typeface="Georgia" panose="02040502050405020303" pitchFamily="18" charset="0"/>
                  </a:rPr>
                  <a:t>Minimal number of sensors: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𝑀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endParaRPr lang="en-US" sz="2800" dirty="0">
                  <a:latin typeface="Georgia" panose="02040502050405020303" pitchFamily="18" charset="0"/>
                </a:endParaRPr>
              </a:p>
              <a:p>
                <a:pPr marL="1200150" lvl="2" indent="-285750"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sz="2800" dirty="0">
                  <a:latin typeface="Georgia" panose="02040502050405020303" pitchFamily="18" charset="0"/>
                </a:endParaRPr>
              </a:p>
              <a:p>
                <a:pPr marL="1200150" lvl="2" indent="-285750" algn="l" rtl="0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𝑁𝑌𝑄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>
                  <a:latin typeface="Georgia" panose="02040502050405020303" pitchFamily="18" charset="0"/>
                </a:endParaRPr>
              </a:p>
              <a:p>
                <a:pPr marL="1200150" lvl="2" indent="-285750" algn="l" rtl="0"/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𝑙</m:t>
                        </m:r>
                        <m:r>
                          <a:rPr lang="en-US" sz="2800" i="1">
                            <a:latin typeface="Cambria Math"/>
                          </a:rPr>
                          <m:t>=−∞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Georgia" panose="02040502050405020303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≠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,∀</m:t>
                    </m:r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𝑁𝑌𝑄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b="1" dirty="0" smtClean="0">
                    <a:latin typeface="Georgia" panose="02040502050405020303" pitchFamily="18" charset="0"/>
                  </a:rPr>
                  <a:t>Then:</a:t>
                </a:r>
                <a:r>
                  <a:rPr lang="en-US" dirty="0" smtClean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> can be perfectly reconstructed</a:t>
                </a: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" y="622861"/>
                <a:ext cx="11461370" cy="5971766"/>
              </a:xfrm>
              <a:prstGeom prst="rect">
                <a:avLst/>
              </a:prstGeom>
              <a:blipFill rotWithShape="0"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661626" y="5352176"/>
                <a:ext cx="9470811" cy="1053599"/>
              </a:xfrm>
              <a:prstGeom prst="roundRect">
                <a:avLst/>
              </a:prstGeom>
              <a:solidFill>
                <a:srgbClr val="92D050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Achievable sampling rate: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26" y="5352176"/>
                <a:ext cx="9470811" cy="105359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5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Simulations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730" y="622861"/>
            <a:ext cx="11461370" cy="59717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/>
            <a:endParaRPr lang="en-US" dirty="0" smtClean="0">
              <a:latin typeface="Georgia" panose="02040502050405020303" pitchFamily="18" charset="0"/>
            </a:endParaRPr>
          </a:p>
          <a:p>
            <a:pPr marL="285750" indent="-285750" algn="l" rtl="0"/>
            <a:r>
              <a:rPr lang="en-US" dirty="0" smtClean="0">
                <a:latin typeface="Georgia" panose="02040502050405020303" pitchFamily="18" charset="0"/>
              </a:rPr>
              <a:t>For the ULA based system 2 reconstruction methods were tested:</a:t>
            </a:r>
          </a:p>
          <a:p>
            <a:pPr marL="742950" lvl="1" indent="-285750" algn="l" rtl="0"/>
            <a:r>
              <a:rPr lang="en-US" dirty="0" smtClean="0">
                <a:solidFill>
                  <a:srgbClr val="0000FF"/>
                </a:solidFill>
                <a:latin typeface="Georgia" panose="02040502050405020303" pitchFamily="18" charset="0"/>
              </a:rPr>
              <a:t>ESPRIT </a:t>
            </a:r>
            <a:r>
              <a:rPr lang="en-US" dirty="0" smtClean="0">
                <a:latin typeface="Georgia" panose="02040502050405020303" pitchFamily="18" charset="0"/>
              </a:rPr>
              <a:t>– analytic method based on SVD</a:t>
            </a:r>
          </a:p>
          <a:p>
            <a:pPr marL="742950" lvl="1" indent="-285750" algn="l" rtl="0"/>
            <a:r>
              <a:rPr lang="en-US" dirty="0" smtClean="0">
                <a:solidFill>
                  <a:srgbClr val="FF0000"/>
                </a:solidFill>
                <a:latin typeface="Georgia" panose="02040502050405020303" pitchFamily="18" charset="0"/>
              </a:rPr>
              <a:t>MMV</a:t>
            </a:r>
            <a:r>
              <a:rPr lang="en-US" dirty="0" smtClean="0">
                <a:latin typeface="Georgia" panose="02040502050405020303" pitchFamily="18" charset="0"/>
              </a:rPr>
              <a:t> – CS method based on OMP algorithm</a:t>
            </a:r>
          </a:p>
          <a:p>
            <a:pPr marL="285750" indent="-285750" algn="l" rtl="0"/>
            <a:r>
              <a:rPr lang="en-US" dirty="0" smtClean="0">
                <a:latin typeface="Georgia" panose="02040502050405020303" pitchFamily="18" charset="0"/>
              </a:rPr>
              <a:t>The performance were compared against the </a:t>
            </a:r>
            <a:r>
              <a:rPr lang="en-US" dirty="0" smtClean="0">
                <a:solidFill>
                  <a:srgbClr val="00FF00"/>
                </a:solidFill>
                <a:latin typeface="Georgia" panose="02040502050405020303" pitchFamily="18" charset="0"/>
              </a:rPr>
              <a:t>MWC</a:t>
            </a:r>
          </a:p>
          <a:p>
            <a:pPr marL="285750" indent="-285750" algn="l" rtl="0"/>
            <a:endParaRPr lang="en-US" dirty="0">
              <a:solidFill>
                <a:srgbClr val="00FF00"/>
              </a:solidFill>
              <a:latin typeface="Georgia" panose="02040502050405020303" pitchFamily="18" charset="0"/>
            </a:endParaRPr>
          </a:p>
          <a:p>
            <a:pPr marL="285750" indent="-285750" algn="l" rtl="0"/>
            <a:endParaRPr lang="en-US" dirty="0" smtClean="0">
              <a:solidFill>
                <a:srgbClr val="00FF00"/>
              </a:solidFill>
              <a:latin typeface="Georgia" panose="02040502050405020303" pitchFamily="18" charset="0"/>
            </a:endParaRPr>
          </a:p>
          <a:p>
            <a:pPr marL="285750" indent="-285750" algn="l" rtl="0"/>
            <a:r>
              <a:rPr lang="en-US" dirty="0" smtClean="0">
                <a:latin typeface="Georgia" panose="02040502050405020303" pitchFamily="18" charset="0"/>
              </a:rPr>
              <a:t>Both systems used the same amount of samplers</a:t>
            </a:r>
          </a:p>
          <a:p>
            <a:pPr marL="742950" lvl="1" indent="-285750" algn="l" rtl="0"/>
            <a:r>
              <a:rPr lang="en-US" dirty="0" smtClean="0">
                <a:latin typeface="Georgia" panose="02040502050405020303" pitchFamily="18" charset="0"/>
              </a:rPr>
              <a:t>At the ULA based system – the number of sensors</a:t>
            </a:r>
          </a:p>
          <a:p>
            <a:pPr marL="742950" lvl="1" indent="-285750" algn="l" rtl="0"/>
            <a:r>
              <a:rPr lang="en-US" dirty="0" smtClean="0">
                <a:latin typeface="Georgia" panose="02040502050405020303" pitchFamily="18" charset="0"/>
              </a:rPr>
              <a:t>At the MWC – the number of branches</a:t>
            </a:r>
          </a:p>
        </p:txBody>
      </p:sp>
    </p:spTree>
    <p:extLst>
      <p:ext uri="{BB962C8B-B14F-4D97-AF65-F5344CB8AC3E}">
        <p14:creationId xmlns:p14="http://schemas.microsoft.com/office/powerpoint/2010/main" val="6488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556770" y="2030138"/>
              <a:ext cx="3055492" cy="3607717"/>
            </p:xfrm>
            <a:graphic>
              <a:graphicData uri="http://schemas.openxmlformats.org/drawingml/2006/table">
                <a:tbl>
                  <a:tblPr rtl="1" firstRow="1" bandRow="1">
                    <a:tableStyleId>{BC89EF96-8CEA-46FF-86C4-4CE0E7609802}</a:tableStyleId>
                  </a:tblPr>
                  <a:tblGrid>
                    <a:gridCol w="1477480"/>
                    <a:gridCol w="1578012"/>
                  </a:tblGrid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10dB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SNR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400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Number of Snapshots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667309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3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Number of</a:t>
                          </a:r>
                          <a:r>
                            <a:rPr lang="en-US" b="1" baseline="0" dirty="0" smtClean="0"/>
                            <a:t> Signals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3218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𝑴𝑯𝒛</m:t>
                                </m:r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𝑮𝑯𝒛</m:t>
                                </m:r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𝑵𝒀𝑸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𝑴𝑯𝒛</m:t>
                                </m:r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556770" y="2030138"/>
              <a:ext cx="3055492" cy="3607717"/>
            </p:xfrm>
            <a:graphic>
              <a:graphicData uri="http://schemas.openxmlformats.org/drawingml/2006/table">
                <a:tbl>
                  <a:tblPr rtl="1" firstRow="1" bandRow="1">
                    <a:tableStyleId>{BC89EF96-8CEA-46FF-86C4-4CE0E7609802}</a:tableStyleId>
                  </a:tblPr>
                  <a:tblGrid>
                    <a:gridCol w="1477480"/>
                    <a:gridCol w="1578012"/>
                  </a:tblGrid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10dB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SNR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400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Number of Snapshots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667309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3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Number of</a:t>
                          </a:r>
                          <a:r>
                            <a:rPr lang="en-US" b="1" baseline="0" dirty="0" smtClean="0"/>
                            <a:t> Signals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12" t="-538333" r="-108230" b="-35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08" t="-538333" r="-1544" b="-355000"/>
                          </a:stretch>
                        </a:blipFill>
                      </a:tcPr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12" t="-364762" r="-108230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08" t="-364762" r="-1544" b="-102857"/>
                          </a:stretch>
                        </a:blipFill>
                      </a:tcPr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12" t="-460377" r="-108230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08" t="-460377" r="-1544" b="-18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Simulations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" y="1841714"/>
            <a:ext cx="8322953" cy="431884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730" y="622861"/>
            <a:ext cx="11461370" cy="59717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/>
            <a:endParaRPr lang="en-US" sz="2400" dirty="0" smtClean="0">
              <a:latin typeface="Georgia" panose="02040502050405020303" pitchFamily="18" charset="0"/>
            </a:endParaRPr>
          </a:p>
          <a:p>
            <a:pPr marL="285750" indent="-285750" algn="l" rtl="0"/>
            <a:r>
              <a:rPr lang="en-US" sz="2400" dirty="0" smtClean="0">
                <a:latin typeface="Georgia" panose="02040502050405020303" pitchFamily="18" charset="0"/>
              </a:rPr>
              <a:t>Performance against different </a:t>
            </a:r>
            <a:r>
              <a:rPr lang="en-US" sz="2400" b="1" dirty="0" smtClean="0">
                <a:latin typeface="Georgia" panose="02040502050405020303" pitchFamily="18" charset="0"/>
              </a:rPr>
              <a:t>number of sensors</a:t>
            </a:r>
          </a:p>
          <a:p>
            <a:pPr marL="742950" lvl="1" indent="-285750" algn="l" rtl="0"/>
            <a:r>
              <a:rPr lang="en-US" sz="2000" dirty="0" smtClean="0">
                <a:latin typeface="Georgia" panose="02040502050405020303" pitchFamily="18" charset="0"/>
              </a:rPr>
              <a:t>For the MWC system: the amount of branches </a:t>
            </a:r>
          </a:p>
        </p:txBody>
      </p:sp>
    </p:spTree>
    <p:extLst>
      <p:ext uri="{BB962C8B-B14F-4D97-AF65-F5344CB8AC3E}">
        <p14:creationId xmlns:p14="http://schemas.microsoft.com/office/powerpoint/2010/main" val="10302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5428106"/>
                  </p:ext>
                </p:extLst>
              </p:nvPr>
            </p:nvGraphicFramePr>
            <p:xfrm>
              <a:off x="8512544" y="1682044"/>
              <a:ext cx="3055492" cy="3607717"/>
            </p:xfrm>
            <a:graphic>
              <a:graphicData uri="http://schemas.openxmlformats.org/drawingml/2006/table">
                <a:tbl>
                  <a:tblPr rtl="1" firstRow="1" bandRow="1">
                    <a:tableStyleId>{BC89EF96-8CEA-46FF-86C4-4CE0E7609802}</a:tableStyleId>
                  </a:tblPr>
                  <a:tblGrid>
                    <a:gridCol w="1477480"/>
                    <a:gridCol w="1578012"/>
                  </a:tblGrid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10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Number of </a:t>
                          </a:r>
                          <a:br>
                            <a:rPr lang="en-US" b="1" dirty="0" smtClean="0"/>
                          </a:br>
                          <a:r>
                            <a:rPr lang="en-US" b="1" dirty="0" smtClean="0"/>
                            <a:t>Sensors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400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Number of Snapshots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667309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3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Number of</a:t>
                          </a:r>
                          <a:r>
                            <a:rPr lang="en-US" b="1" baseline="0" dirty="0" smtClean="0"/>
                            <a:t> Signals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32183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𝑴𝑯𝒛</m:t>
                                </m:r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𝑮𝑯𝒛</m:t>
                                </m:r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𝑵𝒀𝑸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𝑴𝑯𝒛</m:t>
                                </m:r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he-IL" b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5428106"/>
                  </p:ext>
                </p:extLst>
              </p:nvPr>
            </p:nvGraphicFramePr>
            <p:xfrm>
              <a:off x="8512544" y="1682044"/>
              <a:ext cx="3055492" cy="3607717"/>
            </p:xfrm>
            <a:graphic>
              <a:graphicData uri="http://schemas.openxmlformats.org/drawingml/2006/table">
                <a:tbl>
                  <a:tblPr rtl="1" firstRow="1" bandRow="1">
                    <a:tableStyleId>{BC89EF96-8CEA-46FF-86C4-4CE0E7609802}</a:tableStyleId>
                  </a:tblPr>
                  <a:tblGrid>
                    <a:gridCol w="1477480"/>
                    <a:gridCol w="1578012"/>
                  </a:tblGrid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10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Number of </a:t>
                          </a:r>
                          <a:br>
                            <a:rPr lang="en-US" b="1" dirty="0" smtClean="0"/>
                          </a:br>
                          <a:r>
                            <a:rPr lang="en-US" b="1" dirty="0" smtClean="0"/>
                            <a:t>Sensors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400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Number of Snapshots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667309"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3</a:t>
                          </a:r>
                          <a:endParaRPr lang="he-IL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r>
                            <a:rPr lang="en-US" b="1" dirty="0" smtClean="0"/>
                            <a:t>Number of</a:t>
                          </a:r>
                          <a:r>
                            <a:rPr lang="en-US" b="1" baseline="0" dirty="0" smtClean="0"/>
                            <a:t> Signals</a:t>
                          </a:r>
                          <a:endParaRPr lang="he-IL" b="1" dirty="0"/>
                        </a:p>
                      </a:txBody>
                      <a:tcPr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12" t="-541667" r="-107819" b="-3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08" t="-541667" r="-1158" b="-356667"/>
                          </a:stretch>
                        </a:blipFill>
                      </a:tcPr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12" t="-363208" r="-107819" b="-1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08" t="-363208" r="-1158" b="-101887"/>
                          </a:stretch>
                        </a:blipFill>
                      </a:tcPr>
                    </a:tc>
                  </a:tr>
                  <a:tr h="643662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12" t="-463208" r="-107819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08" t="-463208" r="-1158" b="-18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Simulations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30" y="622861"/>
            <a:ext cx="11461370" cy="59717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/>
            <a:endParaRPr lang="en-US" sz="2400" dirty="0" smtClean="0">
              <a:latin typeface="Georgia" panose="02040502050405020303" pitchFamily="18" charset="0"/>
            </a:endParaRPr>
          </a:p>
          <a:p>
            <a:pPr marL="285750" indent="-285750" algn="l" rtl="0"/>
            <a:r>
              <a:rPr lang="en-US" sz="2400" dirty="0" smtClean="0">
                <a:latin typeface="Georgia" panose="02040502050405020303" pitchFamily="18" charset="0"/>
              </a:rPr>
              <a:t>Performance against different </a:t>
            </a:r>
            <a:r>
              <a:rPr lang="en-US" sz="2400" b="1" dirty="0" smtClean="0">
                <a:latin typeface="Georgia" panose="02040502050405020303" pitchFamily="18" charset="0"/>
              </a:rPr>
              <a:t>SNR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2" y="2096432"/>
            <a:ext cx="7954805" cy="3993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/>
              <p:cNvSpPr/>
              <p:nvPr/>
            </p:nvSpPr>
            <p:spPr>
              <a:xfrm>
                <a:off x="8539217" y="5788404"/>
                <a:ext cx="3002143" cy="960539"/>
              </a:xfrm>
              <a:prstGeom prst="roundRect">
                <a:avLst/>
              </a:prstGeom>
              <a:solidFill>
                <a:srgbClr val="92D050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Sampling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R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ate: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𝟓𝟎𝟎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𝑴𝑯𝒛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217" y="5788404"/>
                <a:ext cx="3002143" cy="960539"/>
              </a:xfrm>
              <a:prstGeom prst="roundRect">
                <a:avLst/>
              </a:prstGeom>
              <a:blipFill rotWithShape="0">
                <a:blip r:embed="rId4"/>
                <a:stretch>
                  <a:fillRect t="-4321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629229" y="5216594"/>
                <a:ext cx="822121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he-IL" sz="4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229" y="5216594"/>
                <a:ext cx="822121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9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Summary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730" y="622861"/>
                <a:ext cx="11461370" cy="597176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 lnSpcReduction="10000"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endParaRPr lang="en-US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dirty="0">
                    <a:latin typeface="Georgia" panose="02040502050405020303" pitchFamily="18" charset="0"/>
                  </a:rPr>
                  <a:t>We suggest an </a:t>
                </a:r>
                <a:r>
                  <a:rPr lang="en-US" b="1" dirty="0" smtClean="0">
                    <a:latin typeface="Georgia" panose="02040502050405020303" pitchFamily="18" charset="0"/>
                  </a:rPr>
                  <a:t>ULA based system</a:t>
                </a:r>
                <a:r>
                  <a:rPr lang="en-US" dirty="0" smtClean="0">
                    <a:latin typeface="Georgia" panose="02040502050405020303" pitchFamily="18" charset="0"/>
                  </a:rPr>
                  <a:t> for the </a:t>
                </a:r>
                <a:r>
                  <a:rPr lang="en-US" b="1" dirty="0" smtClean="0">
                    <a:latin typeface="Georgia" panose="02040502050405020303" pitchFamily="18" charset="0"/>
                  </a:rPr>
                  <a:t>spectrum sensing </a:t>
                </a:r>
                <a:r>
                  <a:rPr lang="en-US" dirty="0" smtClean="0">
                    <a:latin typeface="Georgia" panose="02040502050405020303" pitchFamily="18" charset="0"/>
                  </a:rPr>
                  <a:t>problem</a:t>
                </a:r>
              </a:p>
              <a:p>
                <a:pPr algn="l" rtl="0"/>
                <a:endParaRPr lang="en-US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dirty="0">
                    <a:latin typeface="Georgia" panose="02040502050405020303" pitchFamily="18" charset="0"/>
                  </a:rPr>
                  <a:t>In each sensor of the array, we sample using </a:t>
                </a:r>
                <a:r>
                  <a:rPr lang="en-US" b="1" dirty="0">
                    <a:latin typeface="Georgia" panose="02040502050405020303" pitchFamily="18" charset="0"/>
                  </a:rPr>
                  <a:t>one branch of the MWC </a:t>
                </a:r>
                <a:r>
                  <a:rPr lang="en-US" dirty="0">
                    <a:latin typeface="Georgia" panose="02040502050405020303" pitchFamily="18" charset="0"/>
                  </a:rPr>
                  <a:t>with the </a:t>
                </a:r>
                <a:r>
                  <a:rPr lang="en-US" b="1" dirty="0">
                    <a:latin typeface="Georgia" panose="02040502050405020303" pitchFamily="18" charset="0"/>
                  </a:rPr>
                  <a:t>same periodic function</a:t>
                </a:r>
              </a:p>
              <a:p>
                <a:pPr algn="l" rtl="0"/>
                <a:endParaRPr lang="en-US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dirty="0">
                    <a:latin typeface="Georgia" panose="02040502050405020303" pitchFamily="18" charset="0"/>
                  </a:rPr>
                  <a:t>We </a:t>
                </a:r>
                <a:r>
                  <a:rPr lang="en-US" dirty="0">
                    <a:latin typeface="Georgia" panose="02040502050405020303" pitchFamily="18" charset="0"/>
                  </a:rPr>
                  <a:t>relate the unknown </a:t>
                </a:r>
                <a:r>
                  <a:rPr lang="en-US" dirty="0" smtClean="0">
                    <a:latin typeface="Georgia" panose="02040502050405020303" pitchFamily="18" charset="0"/>
                  </a:rPr>
                  <a:t>parameter </a:t>
                </a:r>
                <a:r>
                  <a:rPr lang="en-US" dirty="0">
                    <a:latin typeface="Georgia" panose="02040502050405020303" pitchFamily="18" charset="0"/>
                  </a:rPr>
                  <a:t>and signal to the </a:t>
                </a:r>
                <a:r>
                  <a:rPr lang="en-US" b="1" dirty="0">
                    <a:latin typeface="Georgia" panose="02040502050405020303" pitchFamily="18" charset="0"/>
                  </a:rPr>
                  <a:t>sub-Nyquist samples</a:t>
                </a:r>
                <a:r>
                  <a:rPr lang="en-US" dirty="0">
                    <a:latin typeface="Georgia" panose="02040502050405020303" pitchFamily="18" charset="0"/>
                  </a:rPr>
                  <a:t/>
                </a:r>
                <a:br>
                  <a:rPr lang="en-US" dirty="0">
                    <a:latin typeface="Georgia" panose="02040502050405020303" pitchFamily="18" charset="0"/>
                  </a:rPr>
                </a:br>
                <a:endParaRPr lang="en-US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dirty="0">
                    <a:latin typeface="Georgia" panose="02040502050405020303" pitchFamily="18" charset="0"/>
                  </a:rPr>
                  <a:t>We show that a sufficient condition for perfect recovery are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𝑴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latin typeface="Georgia" panose="02040502050405020303" pitchFamily="18" charset="0"/>
                  </a:rPr>
                  <a:t> sensors, </a:t>
                </a:r>
                <a:r>
                  <a:rPr lang="en-US" dirty="0">
                    <a:latin typeface="Georgia" panose="02040502050405020303" pitchFamily="18" charset="0"/>
                  </a:rPr>
                  <a:t>each sampling at </a:t>
                </a:r>
                <a:r>
                  <a:rPr lang="en-US" b="1" dirty="0">
                    <a:latin typeface="Georgia" panose="02040502050405020303" pitchFamily="18" charset="0"/>
                  </a:rPr>
                  <a:t>rate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dirty="0">
                    <a:latin typeface="Georgia" panose="02040502050405020303" pitchFamily="18" charset="0"/>
                  </a:rPr>
                  <a:t/>
                </a:r>
                <a:br>
                  <a:rPr lang="en-US" dirty="0">
                    <a:latin typeface="Georgia" panose="02040502050405020303" pitchFamily="18" charset="0"/>
                  </a:rPr>
                </a:br>
                <a:endParaRPr lang="en-US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dirty="0">
                    <a:latin typeface="Georgia" panose="02040502050405020303" pitchFamily="18" charset="0"/>
                  </a:rPr>
                  <a:t>We </a:t>
                </a:r>
                <a:r>
                  <a:rPr lang="en-US" dirty="0" smtClean="0">
                    <a:latin typeface="Georgia" panose="02040502050405020303" pitchFamily="18" charset="0"/>
                  </a:rPr>
                  <a:t>perform </a:t>
                </a:r>
                <a:r>
                  <a:rPr lang="en-US" b="1" dirty="0" smtClean="0">
                    <a:latin typeface="Georgia" panose="02040502050405020303" pitchFamily="18" charset="0"/>
                  </a:rPr>
                  <a:t>parameter estimation</a:t>
                </a:r>
                <a:r>
                  <a:rPr lang="en-US" dirty="0" smtClean="0">
                    <a:latin typeface="Georgia" panose="02040502050405020303" pitchFamily="18" charset="0"/>
                  </a:rPr>
                  <a:t> out of the </a:t>
                </a:r>
                <a:r>
                  <a:rPr lang="en-US" b="1" dirty="0" smtClean="0">
                    <a:latin typeface="Georgia" panose="02040502050405020303" pitchFamily="18" charset="0"/>
                  </a:rPr>
                  <a:t>DOA equation</a:t>
                </a:r>
                <a:endParaRPr lang="en-US" b="1" dirty="0">
                  <a:latin typeface="Georgia" panose="02040502050405020303" pitchFamily="18" charset="0"/>
                </a:endParaRPr>
              </a:p>
              <a:p>
                <a:pPr algn="l" rtl="0"/>
                <a:endParaRPr lang="en-US" dirty="0">
                  <a:latin typeface="Georgia" panose="02040502050405020303" pitchFamily="18" charset="0"/>
                </a:endParaRPr>
              </a:p>
              <a:p>
                <a:pPr algn="l" rtl="0"/>
                <a:endParaRPr lang="en-US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" y="622861"/>
                <a:ext cx="11461370" cy="5971766"/>
              </a:xfrm>
              <a:prstGeom prst="rect">
                <a:avLst/>
              </a:prstGeom>
              <a:blipFill rotWithShape="0"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6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49" y="1892299"/>
            <a:ext cx="1908175" cy="37209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Questions?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30" y="622861"/>
            <a:ext cx="11461370" cy="59717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dirty="0" smtClean="0">
              <a:latin typeface="Georgia" panose="02040502050405020303" pitchFamily="18" charset="0"/>
            </a:endParaRPr>
          </a:p>
          <a:p>
            <a:pPr algn="l" rtl="0"/>
            <a:endParaRPr lang="en-US" dirty="0">
              <a:latin typeface="Georgia" panose="02040502050405020303" pitchFamily="18" charset="0"/>
            </a:endParaRPr>
          </a:p>
          <a:p>
            <a:pPr algn="l" rtl="0"/>
            <a:endParaRPr lang="en-US" dirty="0" smtClean="0">
              <a:latin typeface="Georgia" panose="02040502050405020303" pitchFamily="18" charset="0"/>
            </a:endParaRPr>
          </a:p>
          <a:p>
            <a:pPr algn="l" rtl="0"/>
            <a:endParaRPr lang="en-US" dirty="0">
              <a:latin typeface="Georgia" panose="02040502050405020303" pitchFamily="18" charset="0"/>
            </a:endParaRPr>
          </a:p>
          <a:p>
            <a:pPr algn="l" rtl="0"/>
            <a:endParaRPr lang="en-US" dirty="0" smtClean="0">
              <a:latin typeface="Georgia" panose="02040502050405020303" pitchFamily="18" charset="0"/>
            </a:endParaRPr>
          </a:p>
          <a:p>
            <a:pPr algn="l" rtl="0"/>
            <a:endParaRPr lang="en-US" dirty="0">
              <a:latin typeface="Georgia" panose="02040502050405020303" pitchFamily="18" charset="0"/>
            </a:endParaRPr>
          </a:p>
          <a:p>
            <a:pPr algn="l" rtl="0"/>
            <a:endParaRPr lang="en-US" dirty="0" smtClean="0">
              <a:latin typeface="Georgia" panose="02040502050405020303" pitchFamily="18" charset="0"/>
            </a:endParaRPr>
          </a:p>
          <a:p>
            <a:pPr algn="l" rtl="0"/>
            <a:endParaRPr lang="en-US" dirty="0">
              <a:latin typeface="Georgia" panose="02040502050405020303" pitchFamily="18" charset="0"/>
            </a:endParaRPr>
          </a:p>
          <a:p>
            <a:pPr algn="l" rtl="0"/>
            <a:endParaRPr lang="en-US" dirty="0" smtClean="0">
              <a:latin typeface="Georgia" panose="02040502050405020303" pitchFamily="18" charset="0"/>
            </a:endParaRPr>
          </a:p>
          <a:p>
            <a:pPr algn="l" rtl="0"/>
            <a:endParaRPr lang="en-US" dirty="0">
              <a:latin typeface="Georgia" panose="02040502050405020303" pitchFamily="18" charset="0"/>
            </a:endParaRPr>
          </a:p>
          <a:p>
            <a:pPr algn="l" rtl="0"/>
            <a:r>
              <a:rPr lang="en-US" dirty="0" smtClean="0">
                <a:latin typeface="Georgia" panose="02040502050405020303" pitchFamily="18" charset="0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4748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ontent Placeholder 2"/>
              <p:cNvSpPr txBox="1">
                <a:spLocks/>
              </p:cNvSpPr>
              <p:nvPr/>
            </p:nvSpPr>
            <p:spPr>
              <a:xfrm>
                <a:off x="6730" y="622861"/>
                <a:ext cx="11461370" cy="597176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 smtClean="0">
                    <a:latin typeface="Georgia" panose="02040502050405020303" pitchFamily="18" charset="0"/>
                  </a:rPr>
                  <a:t>Multiband </a:t>
                </a:r>
                <a:r>
                  <a:rPr lang="en-US" sz="2400" dirty="0">
                    <a:latin typeface="Georgia" panose="02040502050405020303" pitchFamily="18" charset="0"/>
                  </a:rPr>
                  <a:t>sparse signal</a:t>
                </a:r>
                <a:br>
                  <a:rPr lang="en-US" sz="2400" dirty="0">
                    <a:latin typeface="Georgia" panose="02040502050405020303" pitchFamily="18" charset="0"/>
                  </a:rPr>
                </a:br>
                <a:endParaRPr lang="en-US" sz="2400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>
                    <a:latin typeface="Georgia" panose="02040502050405020303" pitchFamily="18" charset="0"/>
                  </a:rPr>
                  <a:t>Each transmission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corresponds to a carrier frequency,</a:t>
                </a:r>
                <a:r>
                  <a:rPr lang="en-US" sz="2400" dirty="0">
                    <a:solidFill>
                      <a:srgbClr val="00B0F0"/>
                    </a:solidFill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>
                    <a:latin typeface="Georgia" panose="02040502050405020303" pitchFamily="18" charset="0"/>
                  </a:rPr>
                  <a:t>Each transmission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 is narrow band of maximum bandwidth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>
                    <a:latin typeface="Georgia" panose="02040502050405020303" pitchFamily="18" charset="0"/>
                  </a:rPr>
                  <a:t>All transmissions are </a:t>
                </a:r>
                <a:r>
                  <a:rPr lang="en-US" sz="2400" dirty="0">
                    <a:latin typeface="Georgia" panose="02040502050405020303" pitchFamily="18" charset="0"/>
                  </a:rPr>
                  <a:t>assumed to have identical and known angle of </a:t>
                </a:r>
                <a:r>
                  <a:rPr lang="en-US" sz="2400" dirty="0">
                    <a:latin typeface="Georgia" panose="02040502050405020303" pitchFamily="18" charset="0"/>
                  </a:rPr>
                  <a:t>arrival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" y="622861"/>
                <a:ext cx="11461370" cy="5971766"/>
              </a:xfrm>
              <a:prstGeom prst="rect">
                <a:avLst/>
              </a:prstGeom>
              <a:blipFill rotWithShape="0">
                <a:blip r:embed="rId2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/>
          <a:stretch/>
        </p:blipFill>
        <p:spPr>
          <a:xfrm>
            <a:off x="6021598" y="987289"/>
            <a:ext cx="5156807" cy="91259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0125" y="5719990"/>
            <a:ext cx="9144000" cy="886408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Goal: </a:t>
            </a:r>
            <a:r>
              <a:rPr lang="en-US" sz="3200" b="1" dirty="0">
                <a:solidFill>
                  <a:schemeClr val="tx1"/>
                </a:solidFill>
              </a:rPr>
              <a:t>Perfect blind signal </a:t>
            </a:r>
            <a:r>
              <a:rPr lang="en-US" sz="3200" b="1" dirty="0" smtClean="0">
                <a:solidFill>
                  <a:schemeClr val="tx1"/>
                </a:solidFill>
              </a:rPr>
              <a:t>reconstruction from sub-</a:t>
            </a:r>
            <a:r>
              <a:rPr lang="en-US" sz="3200" b="1" dirty="0" err="1" smtClean="0">
                <a:solidFill>
                  <a:schemeClr val="tx1"/>
                </a:solidFill>
              </a:rPr>
              <a:t>Nyquist</a:t>
            </a:r>
            <a:r>
              <a:rPr lang="en-US" sz="3200" b="1" dirty="0" smtClean="0">
                <a:solidFill>
                  <a:schemeClr val="tx1"/>
                </a:solidFill>
              </a:rPr>
              <a:t> samples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Signal Model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56" y="3674789"/>
            <a:ext cx="4883549" cy="18839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69" y="3535936"/>
            <a:ext cx="3023254" cy="16865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9" name="Straight Connector 38"/>
          <p:cNvCxnSpPr/>
          <p:nvPr/>
        </p:nvCxnSpPr>
        <p:spPr>
          <a:xfrm>
            <a:off x="4630723" y="4172295"/>
            <a:ext cx="1664133" cy="1272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0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30" y="622861"/>
                <a:ext cx="11461370" cy="5971766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 smtClean="0">
                    <a:latin typeface="Georgia" panose="02040502050405020303" pitchFamily="18" charset="0"/>
                  </a:rPr>
                  <a:t>We suggest 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a ULA based system</a:t>
                </a:r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>
                    <a:latin typeface="Georgia" panose="02040502050405020303" pitchFamily="18" charset="0"/>
                  </a:rPr>
                  <a:t>E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ach 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sensor of the array,  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followed by one branch 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of the MWC with the </a:t>
                </a:r>
                <a:r>
                  <a:rPr lang="en-US" sz="2400" b="1" dirty="0" smtClean="0">
                    <a:latin typeface="Georgia" panose="02040502050405020303" pitchFamily="18" charset="0"/>
                  </a:rPr>
                  <a:t>same periodic </a:t>
                </a:r>
                <a:r>
                  <a:rPr lang="en-US" sz="2400" b="1" dirty="0" smtClean="0">
                    <a:latin typeface="Georgia" panose="02040502050405020303" pitchFamily="18" charset="0"/>
                  </a:rPr>
                  <a:t>function</a:t>
                </a:r>
              </a:p>
              <a:p>
                <a:pPr algn="l" rtl="0"/>
                <a:endParaRPr lang="en-US" sz="2400" b="1" dirty="0" smtClean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 smtClean="0">
                    <a:latin typeface="Georgia" panose="02040502050405020303" pitchFamily="18" charset="0"/>
                  </a:rPr>
                  <a:t>Each sampler is of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marL="0" indent="0" algn="l" rtl="0">
                  <a:buNone/>
                </a:pPr>
                <a:endParaRPr lang="en-US" sz="2400" b="1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 smtClean="0">
                    <a:latin typeface="Georgia" panose="02040502050405020303" pitchFamily="18" charset="0"/>
                  </a:rPr>
                  <a:t>From the samples we can form a classic DOA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>
                    <a:latin typeface="Georgia" panose="02040502050405020303" pitchFamily="18" charset="0"/>
                  </a:rPr>
                  <a:t>   equation</a:t>
                </a:r>
                <a:r>
                  <a:rPr lang="en-US" sz="2400" b="1" dirty="0" smtClean="0">
                    <a:latin typeface="Georgia" panose="020405020504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𝑨𝒘</m:t>
                    </m:r>
                  </m:oMath>
                </a14:m>
                <a:r>
                  <a:rPr lang="en-US" sz="2400" b="1" dirty="0" smtClean="0">
                    <a:latin typeface="Georgia" panose="02040502050405020303" pitchFamily="18" charset="0"/>
                  </a:rPr>
                  <a:t> 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and use known techniques</a:t>
                </a:r>
              </a:p>
              <a:p>
                <a:pPr marL="0" indent="0" algn="l" rtl="0">
                  <a:buNone/>
                </a:pPr>
                <a:r>
                  <a:rPr lang="en-US" sz="2400" dirty="0" smtClean="0">
                    <a:latin typeface="Georgia" panose="02040502050405020303" pitchFamily="18" charset="0"/>
                  </a:rPr>
                  <a:t>   to obtain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2400" b="1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b="1" dirty="0">
                  <a:latin typeface="Georgia" panose="02040502050405020303" pitchFamily="18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0" y="622861"/>
                <a:ext cx="11461370" cy="5971766"/>
              </a:xfrm>
              <a:blipFill rotWithShape="0">
                <a:blip r:embed="rId2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Proposed Algorithm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16" y="2635735"/>
            <a:ext cx="3566984" cy="28464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>
              <a:xfrm>
                <a:off x="1090124" y="5719990"/>
                <a:ext cx="9965053" cy="886408"/>
              </a:xfrm>
              <a:prstGeom prst="roundRect">
                <a:avLst/>
              </a:prstGeom>
              <a:solidFill>
                <a:srgbClr val="92D050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We show that the a sufficient condition is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 samplers 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24" y="5719990"/>
                <a:ext cx="9965053" cy="886408"/>
              </a:xfrm>
              <a:prstGeom prst="roundRect">
                <a:avLst/>
              </a:prstGeom>
              <a:blipFill rotWithShape="0">
                <a:blip r:embed="rId4"/>
                <a:stretch>
                  <a:fillRect t="-15894" b="-29801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6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30" y="622861"/>
                <a:ext cx="11461370" cy="5971766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 smtClean="0">
                    <a:latin typeface="Georgia" panose="02040502050405020303" pitchFamily="18" charset="0"/>
                  </a:rPr>
                  <a:t>The received signal at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Georgia" panose="02040502050405020303" pitchFamily="18" charset="0"/>
                  </a:rPr>
                  <a:t>’</a:t>
                </a:r>
                <a:r>
                  <a:rPr lang="en-US" sz="2400" dirty="0" err="1" smtClean="0">
                    <a:latin typeface="Georgia" panose="02040502050405020303" pitchFamily="18" charset="0"/>
                  </a:rPr>
                  <a:t>th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 sensor: </a:t>
                </a:r>
              </a:p>
              <a:p>
                <a:pPr marL="0" indent="0" algn="ctr" rtl="0">
                  <a:buNone/>
                </a:pPr>
                <a:r>
                  <a:rPr lang="en-US" sz="1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 smtClean="0">
                  <a:latin typeface="Georgia" panose="02040502050405020303" pitchFamily="18" charset="0"/>
                </a:endParaRPr>
              </a:p>
              <a:p>
                <a:pPr marL="0" indent="0" algn="ctr" rtl="0">
                  <a:buNone/>
                </a:pPr>
                <a:endParaRPr lang="en-US" sz="2000" dirty="0" smtClean="0">
                  <a:latin typeface="Georgia" panose="02040502050405020303" pitchFamily="18" charset="0"/>
                </a:endParaRPr>
              </a:p>
              <a:p>
                <a:pPr algn="ctr" rtl="0"/>
                <a:endParaRPr lang="en-US" sz="2000" dirty="0" smtClean="0">
                  <a:latin typeface="Georgia" panose="02040502050405020303" pitchFamily="18" charset="0"/>
                </a:endParaRPr>
              </a:p>
              <a:p>
                <a:pPr marL="0" indent="0" algn="l" rtl="0">
                  <a:buNone/>
                </a:pPr>
                <a:endParaRPr lang="en-US" sz="2000" dirty="0" smtClean="0">
                  <a:latin typeface="Georgia" panose="02040502050405020303" pitchFamily="18" charset="0"/>
                </a:endParaRPr>
              </a:p>
              <a:p>
                <a:pPr marL="0" indent="0" algn="l" rtl="0">
                  <a:buNone/>
                </a:pPr>
                <a:endParaRPr lang="en-US" sz="2000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 smtClean="0">
                    <a:latin typeface="Georgia" panose="02040502050405020303" pitchFamily="18" charset="0"/>
                  </a:rPr>
                  <a:t>The mixed signal after multiplying with periodic  function: </a:t>
                </a:r>
              </a:p>
              <a:p>
                <a:pPr marL="0" indent="0" algn="ctr" rtl="0">
                  <a:buNone/>
                </a:pP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Georgia" panose="02040502050405020303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sz="1800" b="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000" b="0" dirty="0" smtClean="0">
                  <a:latin typeface="Georgia" panose="02040502050405020303" pitchFamily="18" charset="0"/>
                </a:endParaRPr>
              </a:p>
              <a:p>
                <a:pPr marL="0" indent="0" algn="l" rtl="0">
                  <a:buNone/>
                </a:pPr>
                <a:endParaRPr lang="en-US" sz="20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000" baseline="-25000" dirty="0">
                  <a:latin typeface="Georgia" panose="02040502050405020303" pitchFamily="18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0" y="622861"/>
                <a:ext cx="11461370" cy="5971766"/>
              </a:xfrm>
              <a:blipFill rotWithShape="0">
                <a:blip r:embed="rId2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4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System Description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48992" y="5052877"/>
            <a:ext cx="5448934" cy="699776"/>
            <a:chOff x="2536999" y="4567310"/>
            <a:chExt cx="9958827" cy="1308012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2562236" y="5526107"/>
              <a:ext cx="94327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rapezoid 40"/>
            <p:cNvSpPr/>
            <p:nvPr/>
          </p:nvSpPr>
          <p:spPr>
            <a:xfrm>
              <a:off x="9837510" y="4822992"/>
              <a:ext cx="909716" cy="703115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7776482" y="4822992"/>
              <a:ext cx="1020634" cy="703115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4390594" y="4822992"/>
              <a:ext cx="831374" cy="70311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44" name="Trapezoid 43"/>
            <p:cNvSpPr/>
            <p:nvPr/>
          </p:nvSpPr>
          <p:spPr>
            <a:xfrm>
              <a:off x="8393339" y="5132260"/>
              <a:ext cx="909716" cy="393847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Trapezoid 44"/>
            <p:cNvSpPr/>
            <p:nvPr/>
          </p:nvSpPr>
          <p:spPr>
            <a:xfrm>
              <a:off x="6944022" y="4692859"/>
              <a:ext cx="909716" cy="833248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rapezoid 45"/>
            <p:cNvSpPr/>
            <p:nvPr/>
          </p:nvSpPr>
          <p:spPr>
            <a:xfrm>
              <a:off x="5339991" y="4584695"/>
              <a:ext cx="909716" cy="975016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Trapezoid 46"/>
            <p:cNvSpPr/>
            <p:nvPr/>
          </p:nvSpPr>
          <p:spPr>
            <a:xfrm>
              <a:off x="4043500" y="5326279"/>
              <a:ext cx="909716" cy="199828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Trapezoid 47"/>
            <p:cNvSpPr/>
            <p:nvPr/>
          </p:nvSpPr>
          <p:spPr>
            <a:xfrm>
              <a:off x="2589220" y="4822992"/>
              <a:ext cx="909716" cy="703115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9227961" y="4974955"/>
              <a:ext cx="1020634" cy="551152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10679440" y="5336905"/>
              <a:ext cx="1020634" cy="189202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4873524" y="4695555"/>
              <a:ext cx="1020634" cy="830552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6325003" y="5173618"/>
              <a:ext cx="1020634" cy="352489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3422045" y="4619355"/>
              <a:ext cx="1020634" cy="906752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4" name="Round Same Side Corner Rectangle 53"/>
            <p:cNvSpPr/>
            <p:nvPr/>
          </p:nvSpPr>
          <p:spPr>
            <a:xfrm>
              <a:off x="5819056" y="4943570"/>
              <a:ext cx="831374" cy="582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5" name="Round Same Side Corner Rectangle 54"/>
            <p:cNvSpPr/>
            <p:nvPr/>
          </p:nvSpPr>
          <p:spPr>
            <a:xfrm>
              <a:off x="7255970" y="5324476"/>
              <a:ext cx="831374" cy="2016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6" name="Round Same Side Corner Rectangle 55"/>
            <p:cNvSpPr/>
            <p:nvPr/>
          </p:nvSpPr>
          <p:spPr>
            <a:xfrm>
              <a:off x="8699261" y="4689570"/>
              <a:ext cx="831374" cy="836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7" name="Round Same Side Corner Rectangle 56"/>
            <p:cNvSpPr/>
            <p:nvPr/>
          </p:nvSpPr>
          <p:spPr>
            <a:xfrm>
              <a:off x="10127723" y="4822992"/>
              <a:ext cx="831374" cy="70311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8" name="Round Same Side Corner Rectangle 57"/>
            <p:cNvSpPr/>
            <p:nvPr/>
          </p:nvSpPr>
          <p:spPr>
            <a:xfrm>
              <a:off x="11556185" y="4607020"/>
              <a:ext cx="831374" cy="9190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59" name="Round Same Side Corner Rectangle 58"/>
            <p:cNvSpPr/>
            <p:nvPr/>
          </p:nvSpPr>
          <p:spPr>
            <a:xfrm>
              <a:off x="2970584" y="5115020"/>
              <a:ext cx="831374" cy="4110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6909671" y="5385589"/>
              <a:ext cx="0" cy="2228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776321" y="5505990"/>
                  <a:ext cx="135731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6321" y="5505990"/>
                  <a:ext cx="135731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636" r="-10454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11948139" y="4571156"/>
              <a:ext cx="547687" cy="954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2562236" y="5526107"/>
              <a:ext cx="94327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2536999" y="4567310"/>
              <a:ext cx="770069" cy="954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42356" y="2126474"/>
            <a:ext cx="4787804" cy="845128"/>
            <a:chOff x="202222" y="1426509"/>
            <a:chExt cx="5696732" cy="1145370"/>
          </a:xfrm>
        </p:grpSpPr>
        <p:grpSp>
          <p:nvGrpSpPr>
            <p:cNvPr id="5" name="Group 4"/>
            <p:cNvGrpSpPr/>
            <p:nvPr/>
          </p:nvGrpSpPr>
          <p:grpSpPr>
            <a:xfrm>
              <a:off x="202222" y="1802004"/>
              <a:ext cx="5563217" cy="769875"/>
              <a:chOff x="209807" y="1562277"/>
              <a:chExt cx="9432758" cy="1159175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>
                <a:off x="209807" y="2276190"/>
                <a:ext cx="943275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ound Same Side Corner Rectangle 66"/>
              <p:cNvSpPr/>
              <p:nvPr/>
            </p:nvSpPr>
            <p:spPr>
              <a:xfrm>
                <a:off x="2009284" y="1562277"/>
                <a:ext cx="831374" cy="7031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399371" y="1563113"/>
                <a:ext cx="1020634" cy="703115"/>
              </a:xfrm>
              <a:prstGeom prst="triangle">
                <a:avLst>
                  <a:gd name="adj" fmla="val 51060"/>
                </a:avLst>
              </a:pr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69" name="Trapezoid 68"/>
              <p:cNvSpPr/>
              <p:nvPr/>
            </p:nvSpPr>
            <p:spPr>
              <a:xfrm>
                <a:off x="7456200" y="1567806"/>
                <a:ext cx="909716" cy="703115"/>
              </a:xfrm>
              <a:prstGeom prst="trapezoid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4523409" y="2172171"/>
                <a:ext cx="0" cy="2228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4394821" y="2316384"/>
                    <a:ext cx="1357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4821" y="2316384"/>
                    <a:ext cx="135731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72727" r="-263636" b="-90000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2" name="Straight Arrow Connector 71"/>
              <p:cNvCxnSpPr/>
              <p:nvPr/>
            </p:nvCxnSpPr>
            <p:spPr>
              <a:xfrm>
                <a:off x="5385953" y="2375938"/>
                <a:ext cx="102063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579095" y="2352120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9095" y="2352120"/>
                    <a:ext cx="685800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96552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737917" y="1426509"/>
                  <a:ext cx="2161037" cy="39772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7917" y="1426509"/>
                  <a:ext cx="2161037" cy="39772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458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2530207" y="1439857"/>
                  <a:ext cx="2161037" cy="39772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207" y="1439857"/>
                  <a:ext cx="2161037" cy="39772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224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90744" y="1446904"/>
                  <a:ext cx="2161037" cy="39772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1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744" y="1446904"/>
                  <a:ext cx="2161037" cy="39772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458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32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30" y="622861"/>
                <a:ext cx="11461370" cy="5971766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 smtClean="0">
                    <a:latin typeface="Georgia" panose="02040502050405020303" pitchFamily="18" charset="0"/>
                  </a:rPr>
                  <a:t>The filtered signal at the baseband: 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1800" dirty="0" smtClean="0">
                    <a:latin typeface="Georgia" panose="02040502050405020303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p>
                        </m:sSup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 marL="0" indent="0" algn="ctr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aseline="-250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0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000" dirty="0">
                  <a:latin typeface="Georgia" panose="02040502050405020303" pitchFamily="18" charset="0"/>
                </a:endParaRPr>
              </a:p>
              <a:p>
                <a:pPr algn="l" rtl="0"/>
                <a:endParaRPr lang="en-US" sz="2000" baseline="-25000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>
                    <a:latin typeface="Georgia" panose="02040502050405020303" pitchFamily="18" charset="0"/>
                  </a:rPr>
                  <a:t>The sampled signal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: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 smtClean="0">
                  <a:latin typeface="Georgia" panose="02040502050405020303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Georgia" panose="02040502050405020303" pitchFamily="18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30" y="622861"/>
                <a:ext cx="11461370" cy="5971766"/>
              </a:xfrm>
              <a:blipFill rotWithShape="0">
                <a:blip r:embed="rId2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5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1626" y="4948764"/>
            <a:ext cx="9470811" cy="1457011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The </a:t>
            </a:r>
            <a:r>
              <a:rPr lang="en-US" sz="3200" b="1" dirty="0">
                <a:solidFill>
                  <a:schemeClr val="tx1"/>
                </a:solidFill>
              </a:rPr>
              <a:t>unknown </a:t>
            </a:r>
            <a:r>
              <a:rPr lang="en-US" sz="3200" b="1" dirty="0" smtClean="0">
                <a:solidFill>
                  <a:schemeClr val="tx1"/>
                </a:solidFill>
              </a:rPr>
              <a:t>frequencies are </a:t>
            </a:r>
            <a:r>
              <a:rPr lang="en-US" sz="3200" b="1" dirty="0">
                <a:solidFill>
                  <a:schemeClr val="tx1"/>
                </a:solidFill>
              </a:rPr>
              <a:t>held at the relative accumulated phase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System Description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391568" y="2353666"/>
            <a:ext cx="5111144" cy="815108"/>
            <a:chOff x="2562236" y="5585066"/>
            <a:chExt cx="9432758" cy="1357226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2562236" y="6593077"/>
              <a:ext cx="94327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rapezoid 40"/>
            <p:cNvSpPr/>
            <p:nvPr/>
          </p:nvSpPr>
          <p:spPr>
            <a:xfrm>
              <a:off x="6944022" y="5759829"/>
              <a:ext cx="909716" cy="833248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Trapezoid 41"/>
            <p:cNvSpPr/>
            <p:nvPr/>
          </p:nvSpPr>
          <p:spPr>
            <a:xfrm>
              <a:off x="5492817" y="5618061"/>
              <a:ext cx="909716" cy="975016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6325003" y="6240588"/>
              <a:ext cx="1020634" cy="352489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44" name="Round Same Side Corner Rectangle 43"/>
            <p:cNvSpPr/>
            <p:nvPr/>
          </p:nvSpPr>
          <p:spPr>
            <a:xfrm>
              <a:off x="5819056" y="6010540"/>
              <a:ext cx="831374" cy="58253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45" name="Round Same Side Corner Rectangle 44"/>
            <p:cNvSpPr/>
            <p:nvPr/>
          </p:nvSpPr>
          <p:spPr>
            <a:xfrm>
              <a:off x="7255970" y="6391446"/>
              <a:ext cx="831374" cy="20163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909671" y="6452559"/>
              <a:ext cx="0" cy="2228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776321" y="6572960"/>
                  <a:ext cx="135731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6321" y="6572960"/>
                  <a:ext cx="13573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6667" r="-233333" b="-5405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/>
            <p:cNvSpPr/>
            <p:nvPr/>
          </p:nvSpPr>
          <p:spPr>
            <a:xfrm>
              <a:off x="7631908" y="5743574"/>
              <a:ext cx="547687" cy="841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2562236" y="6593077"/>
              <a:ext cx="94327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458468" y="5585066"/>
              <a:ext cx="725304" cy="997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0712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5512294"/>
            <a:ext cx="2743200" cy="365125"/>
          </a:xfrm>
        </p:spPr>
        <p:txBody>
          <a:bodyPr/>
          <a:lstStyle/>
          <a:p>
            <a:fld id="{0AB9FE6C-0395-471F-8636-0FD19D3960C4}" type="slidenum">
              <a:rPr lang="en-US" smtClean="0"/>
              <a:t>6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3446880"/>
            <a:ext cx="11473549" cy="2178372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171448" y="1454744"/>
            <a:ext cx="10830169" cy="49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Georgia" panose="02040502050405020303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45825" y="3546422"/>
            <a:ext cx="682850" cy="67989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5926" y="3186934"/>
            <a:ext cx="728007" cy="699437"/>
          </a:xfrm>
          <a:prstGeom prst="straightConnector1">
            <a:avLst/>
          </a:prstGeom>
          <a:ln w="5715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30" y="3221372"/>
            <a:ext cx="821945" cy="81540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8730" b="12994"/>
          <a:stretch/>
        </p:blipFill>
        <p:spPr>
          <a:xfrm>
            <a:off x="3794906" y="2601684"/>
            <a:ext cx="1904362" cy="14171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b="6306"/>
          <a:stretch/>
        </p:blipFill>
        <p:spPr>
          <a:xfrm>
            <a:off x="1209676" y="2942498"/>
            <a:ext cx="1976678" cy="9906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018" y="2719250"/>
            <a:ext cx="1774167" cy="13144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4183" y="2785331"/>
            <a:ext cx="1672062" cy="1200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1111218" y="5697416"/>
                <a:ext cx="9470811" cy="1043354"/>
              </a:xfrm>
              <a:prstGeom prst="roundRect">
                <a:avLst/>
              </a:prstGeom>
              <a:solidFill>
                <a:srgbClr val="92D050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Sufficient condition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32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18" y="5697416"/>
                <a:ext cx="9470811" cy="1043354"/>
              </a:xfrm>
              <a:prstGeom prst="roundRect">
                <a:avLst/>
              </a:prstGeom>
              <a:blipFill rotWithShape="1">
                <a:blip r:embed="rId8"/>
                <a:stretch>
                  <a:fillRect t="-10795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Sampling Scheme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6730" y="622861"/>
                <a:ext cx="11461370" cy="597176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Font typeface="Arial" panose="020B0604020202020204" pitchFamily="34" charset="0"/>
                  <a:buNone/>
                </a:pPr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>
                    <a:latin typeface="Georgia" panose="02040502050405020303" pitchFamily="18" charset="0"/>
                  </a:rPr>
                  <a:t>Modified MWC sampling chain.</a:t>
                </a:r>
              </a:p>
              <a:p>
                <a:pPr algn="l" rtl="0"/>
                <a:r>
                  <a:rPr lang="en-US" sz="2400" dirty="0">
                    <a:latin typeface="Georgia" panose="02040502050405020303" pitchFamily="18" charset="0"/>
                  </a:rPr>
                  <a:t>All sensors use </a:t>
                </a:r>
                <a:r>
                  <a:rPr lang="en-US" sz="2400" b="1" dirty="0">
                    <a:latin typeface="Georgia" panose="02040502050405020303" pitchFamily="18" charset="0"/>
                  </a:rPr>
                  <a:t>the same </a:t>
                </a:r>
                <a:r>
                  <a:rPr lang="en-US" sz="2400" dirty="0">
                    <a:latin typeface="Georgia" panose="02040502050405020303" pitchFamily="18" charset="0"/>
                  </a:rPr>
                  <a:t>periodic function with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dirty="0">
                  <a:latin typeface="Georgia" panose="02040502050405020303" pitchFamily="18" charset="0"/>
                </a:endParaRPr>
              </a:p>
              <a:p>
                <a:pPr algn="l" rtl="0"/>
                <a:r>
                  <a:rPr lang="en-US" sz="2400" dirty="0">
                    <a:latin typeface="Georgia" panose="02040502050405020303" pitchFamily="18" charset="0"/>
                  </a:rPr>
                  <a:t>Single sensor output:</a:t>
                </a:r>
              </a:p>
              <a:p>
                <a:pPr marL="0" indent="0" algn="l" rtl="0">
                  <a:buFont typeface="Arial" panose="020B0604020202020204" pitchFamily="34" charset="0"/>
                  <a:buNone/>
                </a:pPr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algn="l" rtl="0"/>
                <a:endParaRPr lang="en-US" sz="24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" y="622861"/>
                <a:ext cx="11461370" cy="5971766"/>
              </a:xfrm>
              <a:prstGeom prst="rect">
                <a:avLst/>
              </a:prstGeom>
              <a:blipFill rotWithShape="0">
                <a:blip r:embed="rId9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2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1" y="1480576"/>
            <a:ext cx="4992124" cy="3983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62" y="3276474"/>
            <a:ext cx="918311" cy="5770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751" y="1216504"/>
            <a:ext cx="1514198" cy="426989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3374" y="5605010"/>
            <a:ext cx="11270042" cy="1131850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libri "/>
              </a:rPr>
              <a:t>The sampling scheme is simpler than the </a:t>
            </a:r>
            <a:r>
              <a:rPr lang="en-US" sz="3200" b="1" dirty="0" smtClean="0">
                <a:solidFill>
                  <a:schemeClr val="tx1"/>
                </a:solidFill>
                <a:latin typeface="Calibri "/>
              </a:rPr>
              <a:t>MWC, since </a:t>
            </a:r>
            <a:r>
              <a:rPr lang="en-US" sz="3200" b="1" dirty="0">
                <a:solidFill>
                  <a:schemeClr val="tx1"/>
                </a:solidFill>
                <a:latin typeface="Calibri "/>
              </a:rPr>
              <a:t>the same sequence can be used </a:t>
            </a:r>
            <a:r>
              <a:rPr lang="en-US" sz="3200" b="1" dirty="0" smtClean="0">
                <a:solidFill>
                  <a:schemeClr val="tx1"/>
                </a:solidFill>
                <a:latin typeface="Calibri "/>
              </a:rPr>
              <a:t>in </a:t>
            </a:r>
            <a:r>
              <a:rPr lang="en-US" sz="3200" b="1" dirty="0">
                <a:solidFill>
                  <a:schemeClr val="tx1"/>
                </a:solidFill>
                <a:latin typeface="Calibri "/>
              </a:rPr>
              <a:t>all cannels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Sampling Scheme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730" y="622861"/>
            <a:ext cx="11461370" cy="59717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/>
            <a:endParaRPr lang="en-US" sz="2400" dirty="0" smtClean="0">
              <a:latin typeface="Georgia" panose="02040502050405020303" pitchFamily="18" charset="0"/>
            </a:endParaRPr>
          </a:p>
          <a:p>
            <a:pPr marL="285750" indent="-285750" algn="l" rtl="0"/>
            <a:r>
              <a:rPr lang="en-US" sz="2400" dirty="0" smtClean="0">
                <a:latin typeface="Georgia" panose="02040502050405020303" pitchFamily="18" charset="0"/>
              </a:rPr>
              <a:t>Our </a:t>
            </a:r>
            <a:r>
              <a:rPr lang="en-US" sz="2400" dirty="0">
                <a:latin typeface="Georgia" panose="02040502050405020303" pitchFamily="18" charset="0"/>
              </a:rPr>
              <a:t>measurements </a:t>
            </a:r>
          </a:p>
          <a:p>
            <a:pPr algn="l" rtl="0"/>
            <a:endParaRPr lang="he-IL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>
              <a:xfrm>
                <a:off x="972424" y="5847793"/>
                <a:ext cx="9144000" cy="886408"/>
              </a:xfrm>
              <a:prstGeom prst="roundRect">
                <a:avLst/>
              </a:prstGeom>
              <a:solidFill>
                <a:srgbClr val="92D050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Goal: estimate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24" y="5847793"/>
                <a:ext cx="9144000" cy="886408"/>
              </a:xfrm>
              <a:prstGeom prst="roundRect">
                <a:avLst/>
              </a:prstGeom>
              <a:blipFill rotWithShape="0">
                <a:blip r:embed="rId4"/>
                <a:stretch>
                  <a:fillRect b="-3311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6225" y="1904301"/>
            <a:ext cx="6416303" cy="3649211"/>
            <a:chOff x="666225" y="1904301"/>
            <a:chExt cx="6416303" cy="364921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589788" y="2669562"/>
              <a:ext cx="0" cy="1436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519985" y="2752518"/>
                  <a:ext cx="93699" cy="23803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985" y="2752518"/>
                  <a:ext cx="93699" cy="23803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250" r="-168750" b="-4615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>
              <a:off x="1589788" y="3364339"/>
              <a:ext cx="0" cy="1436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19985" y="3447295"/>
                  <a:ext cx="93699" cy="23803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985" y="3447295"/>
                  <a:ext cx="93699" cy="2380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250" r="-168750" b="-4615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>
              <a:off x="1589788" y="4067012"/>
              <a:ext cx="0" cy="1436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19985" y="4149968"/>
                  <a:ext cx="93699" cy="23803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985" y="4149968"/>
                  <a:ext cx="93699" cy="23803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1250" r="-168750" b="-4615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538778" y="4835470"/>
                  <a:ext cx="93699" cy="23803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778" y="4835470"/>
                  <a:ext cx="93699" cy="23803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1250" r="-168750" b="-4615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1593212" y="4067450"/>
              <a:ext cx="0" cy="1436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93212" y="4770123"/>
              <a:ext cx="0" cy="1436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rapezoid 19"/>
            <p:cNvSpPr/>
            <p:nvPr/>
          </p:nvSpPr>
          <p:spPr>
            <a:xfrm>
              <a:off x="1781910" y="2199884"/>
              <a:ext cx="628000" cy="537027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342787" y="2509732"/>
              <a:ext cx="704570" cy="227179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22" name="Round Same Side Corner Rectangle 21"/>
            <p:cNvSpPr/>
            <p:nvPr/>
          </p:nvSpPr>
          <p:spPr>
            <a:xfrm>
              <a:off x="1046026" y="2361466"/>
              <a:ext cx="521411" cy="37544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23" name="Round Same Side Corner Rectangle 22"/>
            <p:cNvSpPr/>
            <p:nvPr/>
          </p:nvSpPr>
          <p:spPr>
            <a:xfrm>
              <a:off x="1985457" y="2606960"/>
              <a:ext cx="573919" cy="12995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60757" y="2194765"/>
              <a:ext cx="378082" cy="542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Trapezoid 24"/>
            <p:cNvSpPr/>
            <p:nvPr/>
          </p:nvSpPr>
          <p:spPr>
            <a:xfrm>
              <a:off x="1760936" y="3132702"/>
              <a:ext cx="628000" cy="294734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1321812" y="3200258"/>
              <a:ext cx="704570" cy="227179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1085025" y="2993539"/>
              <a:ext cx="498192" cy="43799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28" name="Round Same Side Corner Rectangle 27"/>
            <p:cNvSpPr/>
            <p:nvPr/>
          </p:nvSpPr>
          <p:spPr>
            <a:xfrm>
              <a:off x="1964483" y="3233973"/>
              <a:ext cx="573919" cy="1934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60757" y="2885291"/>
              <a:ext cx="378082" cy="542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Trapezoid 29"/>
            <p:cNvSpPr/>
            <p:nvPr/>
          </p:nvSpPr>
          <p:spPr>
            <a:xfrm>
              <a:off x="1751517" y="3637141"/>
              <a:ext cx="628000" cy="477151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312394" y="3793380"/>
              <a:ext cx="688844" cy="320913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32" name="Round Same Side Corner Rectangle 31"/>
            <p:cNvSpPr/>
            <p:nvPr/>
          </p:nvSpPr>
          <p:spPr>
            <a:xfrm>
              <a:off x="1087534" y="3841568"/>
              <a:ext cx="495684" cy="27272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33" name="Round Same Side Corner Rectangle 32"/>
            <p:cNvSpPr/>
            <p:nvPr/>
          </p:nvSpPr>
          <p:spPr>
            <a:xfrm>
              <a:off x="1955064" y="3995552"/>
              <a:ext cx="573919" cy="1187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60757" y="3572148"/>
              <a:ext cx="378082" cy="542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Trapezoid 34"/>
            <p:cNvSpPr/>
            <p:nvPr/>
          </p:nvSpPr>
          <p:spPr>
            <a:xfrm>
              <a:off x="1737297" y="4424529"/>
              <a:ext cx="628000" cy="392234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1298173" y="4694069"/>
              <a:ext cx="728208" cy="122695"/>
            </a:xfrm>
            <a:prstGeom prst="triangle">
              <a:avLst>
                <a:gd name="adj" fmla="val 5106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37" name="Round Same Side Corner Rectangle 36"/>
            <p:cNvSpPr/>
            <p:nvPr/>
          </p:nvSpPr>
          <p:spPr>
            <a:xfrm>
              <a:off x="1119212" y="4517092"/>
              <a:ext cx="464006" cy="2996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38" name="Round Same Side Corner Rectangle 37"/>
            <p:cNvSpPr/>
            <p:nvPr/>
          </p:nvSpPr>
          <p:spPr>
            <a:xfrm>
              <a:off x="1940844" y="4651876"/>
              <a:ext cx="573919" cy="1648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he-IL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he-IL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54858" y="4274618"/>
              <a:ext cx="378082" cy="542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0" name="Picture 3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796" y="3574680"/>
              <a:ext cx="359559" cy="151515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5145125" y="2600893"/>
              <a:ext cx="1937403" cy="2472611"/>
              <a:chOff x="7632536" y="1192331"/>
              <a:chExt cx="2806507" cy="3836487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7697172" y="3652717"/>
                <a:ext cx="725304" cy="9974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5" name="Trapezoid 64"/>
              <p:cNvSpPr/>
              <p:nvPr/>
            </p:nvSpPr>
            <p:spPr>
              <a:xfrm>
                <a:off x="9133125" y="1650803"/>
                <a:ext cx="909716" cy="833248"/>
              </a:xfrm>
              <a:prstGeom prst="trapezoid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6" name="Trapezoid 65"/>
              <p:cNvSpPr/>
              <p:nvPr/>
            </p:nvSpPr>
            <p:spPr>
              <a:xfrm>
                <a:off x="7681920" y="1504265"/>
                <a:ext cx="909716" cy="975016"/>
              </a:xfrm>
              <a:prstGeom prst="trapezoid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8514106" y="3208365"/>
                <a:ext cx="1020634" cy="352489"/>
              </a:xfrm>
              <a:prstGeom prst="triangle">
                <a:avLst>
                  <a:gd name="adj" fmla="val 51060"/>
                </a:avLst>
              </a:pr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68" name="Round Same Side Corner Rectangle 67"/>
              <p:cNvSpPr/>
              <p:nvPr/>
            </p:nvSpPr>
            <p:spPr>
              <a:xfrm>
                <a:off x="8008159" y="4057452"/>
                <a:ext cx="831374" cy="582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sp>
            <p:nvSpPr>
              <p:cNvPr id="69" name="Round Same Side Corner Rectangle 68"/>
              <p:cNvSpPr/>
              <p:nvPr/>
            </p:nvSpPr>
            <p:spPr>
              <a:xfrm>
                <a:off x="9445073" y="4438452"/>
                <a:ext cx="831374" cy="20163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e-IL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9094728" y="2370810"/>
                <a:ext cx="0" cy="2228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8961378" y="2491211"/>
                    <a:ext cx="1357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186" name="TextBox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1378" y="2491211"/>
                    <a:ext cx="135731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9091" r="-109091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2" name="Straight Connector 71"/>
              <p:cNvCxnSpPr/>
              <p:nvPr/>
            </p:nvCxnSpPr>
            <p:spPr>
              <a:xfrm>
                <a:off x="9096393" y="3448822"/>
                <a:ext cx="0" cy="2228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7632536" y="1402087"/>
                <a:ext cx="724254" cy="3257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8963043" y="3569223"/>
                    <a:ext cx="1357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189" name="TextBox 1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3043" y="3569223"/>
                    <a:ext cx="135731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8696" r="-100000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5" name="Straight Connector 74"/>
              <p:cNvCxnSpPr/>
              <p:nvPr/>
            </p:nvCxnSpPr>
            <p:spPr>
              <a:xfrm>
                <a:off x="9098774" y="4539085"/>
                <a:ext cx="0" cy="2228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8965424" y="4659486"/>
                    <a:ext cx="13573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191" name="TextBox 1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5424" y="4659486"/>
                    <a:ext cx="135731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3636" r="-10454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7" name="Rectangle 76"/>
              <p:cNvSpPr/>
              <p:nvPr/>
            </p:nvSpPr>
            <p:spPr>
              <a:xfrm>
                <a:off x="9849215" y="1282228"/>
                <a:ext cx="589828" cy="36270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78" name="Double Bracket 77"/>
              <p:cNvSpPr/>
              <p:nvPr/>
            </p:nvSpPr>
            <p:spPr>
              <a:xfrm>
                <a:off x="8356790" y="1192331"/>
                <a:ext cx="1474506" cy="3772273"/>
              </a:xfrm>
              <a:prstGeom prst="bracketPair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9" name="Straight Arrow Connector 78"/>
              <p:cNvCxnSpPr/>
              <p:nvPr/>
            </p:nvCxnSpPr>
            <p:spPr>
              <a:xfrm>
                <a:off x="8362677" y="4639265"/>
                <a:ext cx="1476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8362677" y="2484045"/>
                <a:ext cx="1476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8362677" y="3567849"/>
                <a:ext cx="14760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2" name="Picture 81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8971" y="2795107"/>
                <a:ext cx="84463" cy="108503"/>
              </a:xfrm>
              <a:prstGeom prst="rect">
                <a:avLst/>
              </a:prstGeom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1034411" y="2309753"/>
              <a:ext cx="183077" cy="420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97865" y="2397452"/>
              <a:ext cx="139132" cy="347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66225" y="2575586"/>
              <a:ext cx="139132" cy="420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29151" y="2978115"/>
              <a:ext cx="183077" cy="448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29151" y="3692412"/>
              <a:ext cx="183077" cy="420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34411" y="4389661"/>
              <a:ext cx="183077" cy="420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Trapezoid 47"/>
            <p:cNvSpPr/>
            <p:nvPr/>
          </p:nvSpPr>
          <p:spPr>
            <a:xfrm>
              <a:off x="754216" y="2194765"/>
              <a:ext cx="628000" cy="533564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8080" y="2084617"/>
              <a:ext cx="499971" cy="648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0" name="Trapezoid 49"/>
            <p:cNvSpPr/>
            <p:nvPr/>
          </p:nvSpPr>
          <p:spPr>
            <a:xfrm>
              <a:off x="755040" y="3087920"/>
              <a:ext cx="628000" cy="347437"/>
            </a:xfrm>
            <a:prstGeom prst="trapezoid">
              <a:avLst>
                <a:gd name="adj" fmla="val 57511"/>
              </a:avLst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8383" y="2786734"/>
              <a:ext cx="499971" cy="648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Trapezoid 51"/>
            <p:cNvSpPr/>
            <p:nvPr/>
          </p:nvSpPr>
          <p:spPr>
            <a:xfrm>
              <a:off x="755040" y="3484380"/>
              <a:ext cx="628000" cy="628397"/>
            </a:xfrm>
            <a:prstGeom prst="trapezoid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23643" y="3464154"/>
              <a:ext cx="499971" cy="648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4" name="Trapezoid 53"/>
            <p:cNvSpPr/>
            <p:nvPr/>
          </p:nvSpPr>
          <p:spPr>
            <a:xfrm>
              <a:off x="755162" y="4406904"/>
              <a:ext cx="628000" cy="407725"/>
            </a:xfrm>
            <a:prstGeom prst="trapezoid">
              <a:avLst>
                <a:gd name="adj" fmla="val 41863"/>
              </a:avLst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8505" y="4170917"/>
              <a:ext cx="499971" cy="648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Double Bracket 55"/>
            <p:cNvSpPr/>
            <p:nvPr/>
          </p:nvSpPr>
          <p:spPr>
            <a:xfrm>
              <a:off x="1152654" y="1904301"/>
              <a:ext cx="1177927" cy="3333400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1169630" y="2734901"/>
              <a:ext cx="115569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169630" y="3438769"/>
              <a:ext cx="115569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1169630" y="4118462"/>
              <a:ext cx="11515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169630" y="4820154"/>
              <a:ext cx="11515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2823450" y="3120639"/>
                  <a:ext cx="2211555" cy="89134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ctrlPr>
                                        <a:rPr lang="he-I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he-IL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</m:e>
                                          <m:e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</m:e>
                                          <m:e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</m:e>
                                          <m:e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</m:e>
                                          <m:e>
                                            <m:r>
                                              <a:rPr lang="he-IL" i="1">
                                                <a:latin typeface="Cambria Math" panose="02040503050406030204" pitchFamily="18" charset="0"/>
                                              </a:rPr>
                                              <m:t>|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groupChr>
                              <m:r>
                                <m:rPr>
                                  <m:nor/>
                                </m:rPr>
                                <a:rPr lang="he-IL" dirty="0"/>
                                <m:t>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</m:m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3450" y="3120639"/>
                  <a:ext cx="2211555" cy="89134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10193" b="-452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261882" y="5285889"/>
                  <a:ext cx="642671" cy="26762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oMath>
                    </m:oMathPara>
                  </a14:m>
                  <a:endParaRPr lang="he-IL" b="1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1882" y="5285889"/>
                  <a:ext cx="642671" cy="26762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r="-74286" b="-3636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667259" y="5121244"/>
                  <a:ext cx="642671" cy="26762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oMath>
                    </m:oMathPara>
                  </a14:m>
                  <a:endParaRPr lang="he-IL" b="1" dirty="0"/>
                </a:p>
              </p:txBody>
            </p:sp>
          </mc:Choice>
          <mc:Fallback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259" y="5121244"/>
                  <a:ext cx="642671" cy="26762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r="-84762" b="-36364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Basic Equation</a:t>
            </a:r>
            <a:endParaRPr lang="en-US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6730" y="622861"/>
            <a:ext cx="11461370" cy="59717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/>
            <a:endParaRPr lang="en-US" sz="2400" dirty="0" smtClean="0">
              <a:latin typeface="Georgia" panose="02040502050405020303" pitchFamily="18" charset="0"/>
            </a:endParaRPr>
          </a:p>
          <a:p>
            <a:pPr marL="285750" indent="-285750" algn="l" rtl="0"/>
            <a:r>
              <a:rPr lang="en-US" sz="2400" dirty="0" smtClean="0">
                <a:latin typeface="Georgia" panose="02040502050405020303" pitchFamily="18" charset="0"/>
              </a:rPr>
              <a:t>Similar </a:t>
            </a:r>
            <a:r>
              <a:rPr lang="en-US" sz="2400" dirty="0">
                <a:latin typeface="Georgia" panose="02040502050405020303" pitchFamily="18" charset="0"/>
              </a:rPr>
              <a:t>to classic DOA equation</a:t>
            </a:r>
          </a:p>
          <a:p>
            <a:pPr marL="285750" indent="-285750" algn="l" rtl="0"/>
            <a:r>
              <a:rPr lang="en-US" sz="2400" dirty="0">
                <a:latin typeface="Georgia" panose="02040502050405020303" pitchFamily="18" charset="0"/>
              </a:rPr>
              <a:t>Source Signal vector is scaled and cyclic-shifted</a:t>
            </a:r>
          </a:p>
          <a:p>
            <a:pPr algn="l" rtl="0"/>
            <a:endParaRPr lang="he-IL" sz="2400" dirty="0">
              <a:latin typeface="Georgia" panose="02040502050405020303" pitchFamily="18" charset="0"/>
            </a:endParaRPr>
          </a:p>
          <a:p>
            <a:pPr algn="l" rtl="0"/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E6C-0395-471F-8636-0FD19D3960C4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56" y="946080"/>
            <a:ext cx="3257025" cy="19084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56" y="3187808"/>
            <a:ext cx="3589229" cy="3259337"/>
          </a:xfrm>
          <a:prstGeom prst="rect">
            <a:avLst/>
          </a:prstGeom>
        </p:spPr>
      </p:pic>
      <p:sp>
        <p:nvSpPr>
          <p:cNvPr id="87" name="Title 1"/>
          <p:cNvSpPr txBox="1">
            <a:spLocks/>
          </p:cNvSpPr>
          <p:nvPr/>
        </p:nvSpPr>
        <p:spPr>
          <a:xfrm>
            <a:off x="202222" y="323220"/>
            <a:ext cx="12185269" cy="622860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Reconstruction Steps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Content Placeholder 2"/>
              <p:cNvSpPr txBox="1">
                <a:spLocks/>
              </p:cNvSpPr>
              <p:nvPr/>
            </p:nvSpPr>
            <p:spPr>
              <a:xfrm>
                <a:off x="6730" y="622861"/>
                <a:ext cx="11461370" cy="597176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l" rtl="0">
                  <a:buFont typeface="+mj-lt"/>
                  <a:buAutoNum type="arabicPeriod"/>
                </a:pPr>
                <a:endParaRPr lang="en-US" sz="2400" dirty="0" smtClean="0">
                  <a:latin typeface="Georgia" panose="02040502050405020303" pitchFamily="18" charset="0"/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400" dirty="0" smtClean="0">
                    <a:latin typeface="Georgia" panose="02040502050405020303" pitchFamily="18" charset="0"/>
                  </a:rPr>
                  <a:t>Estimate </a:t>
                </a:r>
                <a:r>
                  <a:rPr lang="en-US" sz="2400" dirty="0">
                    <a:latin typeface="Georgia" panose="02040502050405020303" pitchFamily="18" charset="0"/>
                  </a:rPr>
                  <a:t>all </a:t>
                </a:r>
                <a:r>
                  <a:rPr lang="en-US" sz="2400" dirty="0" smtClean="0">
                    <a:latin typeface="Georgia" panose="02040502050405020303" pitchFamily="18" charset="0"/>
                  </a:rPr>
                  <a:t>frequencies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Georgia" panose="02040502050405020303" pitchFamily="18" charset="0"/>
                  </a:rPr>
                  <a:t>.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endParaRPr lang="en-US" sz="2400" dirty="0">
                  <a:latin typeface="Georgia" panose="02040502050405020303" pitchFamily="18" charset="0"/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400" dirty="0">
                    <a:latin typeface="Georgia" panose="02040502050405020303" pitchFamily="18" charset="0"/>
                  </a:rPr>
                  <a:t>Reconstruct the steering matrix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2400" b="1" dirty="0">
                    <a:latin typeface="Georgia" panose="02040502050405020303" pitchFamily="18" charset="0"/>
                  </a:rPr>
                  <a:t>.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endParaRPr lang="en-US" sz="2400" b="1" dirty="0">
                  <a:latin typeface="Georgia" panose="02040502050405020303" pitchFamily="18" charset="0"/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400" dirty="0">
                    <a:latin typeface="Georgia" panose="02040502050405020303" pitchFamily="18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400" b="1" dirty="0">
                  <a:latin typeface="Georgia" panose="02040502050405020303" pitchFamily="18" charset="0"/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:endParaRPr lang="en-US" sz="2400" b="1" dirty="0">
                  <a:latin typeface="Georgia" panose="02040502050405020303" pitchFamily="18" charset="0"/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400" dirty="0">
                    <a:latin typeface="Georgia" panose="02040502050405020303" pitchFamily="18" charset="0"/>
                  </a:rPr>
                  <a:t>Uniquely recover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Georgia" panose="02040502050405020303" pitchFamily="18" charset="0"/>
                  </a:rPr>
                  <a:t> </a:t>
                </a:r>
                <a:r>
                  <a:rPr lang="en-US" sz="2400" dirty="0">
                    <a:latin typeface="Georgia" panose="02040502050405020303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8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" y="622861"/>
                <a:ext cx="11461370" cy="5971766"/>
              </a:xfrm>
              <a:prstGeom prst="rect">
                <a:avLst/>
              </a:prstGeom>
              <a:blipFill rotWithShape="0">
                <a:blip r:embed="rId4"/>
                <a:stretch>
                  <a:fillRect l="-74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6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LATEXADDIN" val="\documentclass{article}&#10;\usepackage{amsmath}&#10;\usepackage{color}&#10;&#10;&#10;\pagestyle{empty}&#10;\begin{document}&#10;&#10;&#10;$\Rightarrow$&#10;&#10;\end{document}"/>
  <p:tag name="IGUANATEXSIZE" val="20"/>
  <p:tag name="IGUANATEXCURSOR" val="1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LATEXADDIN" val="\documentclass{article}&#10;\usepackage{amsmath}&#10;\usepackage{color}&#10;&#10;\pagestyle{empty}&#10;\begin{document}&#10;&#10;&#10;&#10;$$=$$&#10;&#10;\end{document}"/>
  <p:tag name="IGUANATEXSIZE" val="20"/>
  <p:tag name="IGUANATEXCURSOR" val="1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3.5"/>
  <p:tag name="LATEXADDIN" val="\documentclass{article}&#10;\usepackage{amsmath}&#10;\usepackage{color}&#10;&#10;\pagestyle{empty}&#10;\begin{document}&#10;&#10;&#10;&#10;$$\cdot$$&#10;&#10;\end{document}"/>
  <p:tag name="IGUANATEXSIZE" val="20"/>
  <p:tag name="IGUANATEXCURSOR" val="1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5"/>
  <p:tag name="LATEXADDIN" val="\documentclass{article}&#10;\usepackage{amsmath}&#10;\usepackage{color}&#10;&#10;&#10;\pagestyle{empty}&#10;\begin{document}&#10;&#10;&#10;$?$&#10;&#10;\end{document}"/>
  <p:tag name="IGUANATEXSIZE" val="20"/>
  <p:tag name="IGUANATEXCURSOR" val="1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</TotalTime>
  <Words>409</Words>
  <Application>Microsoft Office PowerPoint</Application>
  <PresentationFormat>Widescreen</PresentationFormat>
  <Paragraphs>184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</vt:lpstr>
      <vt:lpstr>Calibri Light</vt:lpstr>
      <vt:lpstr>Cambria Math</vt:lpstr>
      <vt:lpstr>Georgia</vt:lpstr>
      <vt:lpstr>Palatino Linotype</vt:lpstr>
      <vt:lpstr>Times New Roman</vt:lpstr>
      <vt:lpstr>Office Theme</vt:lpstr>
      <vt:lpstr>Uniform Linear Array based Spectrum Sensing from sub-Nyquist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Qualcomm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Spectrum Sensing and Direction of Arrival Recovery from sub-Nyquist Samples</dc:title>
  <dc:creator>Stein, Shahar</dc:creator>
  <cp:lastModifiedBy>Shahar Stein-Ioushua</cp:lastModifiedBy>
  <cp:revision>137</cp:revision>
  <dcterms:created xsi:type="dcterms:W3CDTF">2015-06-16T05:38:57Z</dcterms:created>
  <dcterms:modified xsi:type="dcterms:W3CDTF">2015-11-04T13:20:47Z</dcterms:modified>
</cp:coreProperties>
</file>